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6" r:id="rId2"/>
    <p:sldId id="267" r:id="rId3"/>
    <p:sldId id="259" r:id="rId4"/>
    <p:sldId id="273" r:id="rId5"/>
    <p:sldId id="269" r:id="rId6"/>
    <p:sldId id="274" r:id="rId7"/>
    <p:sldId id="265" r:id="rId8"/>
    <p:sldId id="279" r:id="rId9"/>
    <p:sldId id="264" r:id="rId10"/>
    <p:sldId id="278" r:id="rId11"/>
    <p:sldId id="272" r:id="rId12"/>
    <p:sldId id="270" r:id="rId13"/>
    <p:sldId id="261" r:id="rId14"/>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9B63DF-9442-45B0-8693-961D47D8A36D}">
          <p14:sldIdLst>
            <p14:sldId id="266"/>
            <p14:sldId id="267"/>
          </p14:sldIdLst>
        </p14:section>
        <p14:section name="Untitled Section" id="{BBE96AA5-A314-4063-AB85-CF33C7BF7102}">
          <p14:sldIdLst>
            <p14:sldId id="259"/>
            <p14:sldId id="273"/>
            <p14:sldId id="269"/>
            <p14:sldId id="274"/>
            <p14:sldId id="265"/>
            <p14:sldId id="279"/>
            <p14:sldId id="264"/>
            <p14:sldId id="278"/>
            <p14:sldId id="272"/>
            <p14:sldId id="270"/>
            <p14:sldId id="261"/>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CEE192-19CB-E94D-CED2-97D36CF70B20}" v="11" dt="2022-07-06T11:24:46.7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88147" autoAdjust="0"/>
  </p:normalViewPr>
  <p:slideViewPr>
    <p:cSldViewPr>
      <p:cViewPr varScale="1">
        <p:scale>
          <a:sx n="102" d="100"/>
          <a:sy n="102" d="100"/>
        </p:scale>
        <p:origin x="1974" y="9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S Gayle" userId="S::sgy@draytonmanorhighschool.co.uk::44081b91-ab37-4dfa-95d8-5478af455a46" providerId="AD" clId="Web-{C4CEE192-19CB-E94D-CED2-97D36CF70B20}"/>
    <pc:docChg chg="modSld">
      <pc:chgData name="Ms S Gayle" userId="S::sgy@draytonmanorhighschool.co.uk::44081b91-ab37-4dfa-95d8-5478af455a46" providerId="AD" clId="Web-{C4CEE192-19CB-E94D-CED2-97D36CF70B20}" dt="2022-07-06T11:24:46.722" v="10" actId="14100"/>
      <pc:docMkLst>
        <pc:docMk/>
      </pc:docMkLst>
      <pc:sldChg chg="modSp">
        <pc:chgData name="Ms S Gayle" userId="S::sgy@draytonmanorhighschool.co.uk::44081b91-ab37-4dfa-95d8-5478af455a46" providerId="AD" clId="Web-{C4CEE192-19CB-E94D-CED2-97D36CF70B20}" dt="2022-07-06T11:24:46.722" v="10" actId="14100"/>
        <pc:sldMkLst>
          <pc:docMk/>
          <pc:sldMk cId="2303603557" sldId="266"/>
        </pc:sldMkLst>
        <pc:spChg chg="mod">
          <ac:chgData name="Ms S Gayle" userId="S::sgy@draytonmanorhighschool.co.uk::44081b91-ab37-4dfa-95d8-5478af455a46" providerId="AD" clId="Web-{C4CEE192-19CB-E94D-CED2-97D36CF70B20}" dt="2022-07-06T11:24:46.722" v="10" actId="14100"/>
          <ac:spMkLst>
            <pc:docMk/>
            <pc:sldMk cId="2303603557" sldId="266"/>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569DFADF-E47B-4680-A55D-77D9BA1C008D}" type="datetimeFigureOut">
              <a:rPr lang="en-GB" smtClean="0"/>
              <a:t>06/07/2022</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862FEC9-FA88-4356-BAD4-9CA698613C76}" type="slidenum">
              <a:rPr lang="en-GB" smtClean="0"/>
              <a:t>‹#›</a:t>
            </a:fld>
            <a:endParaRPr lang="en-GB"/>
          </a:p>
        </p:txBody>
      </p:sp>
    </p:spTree>
    <p:extLst>
      <p:ext uri="{BB962C8B-B14F-4D97-AF65-F5344CB8AC3E}">
        <p14:creationId xmlns:p14="http://schemas.microsoft.com/office/powerpoint/2010/main" val="39150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www.bbc.co.uk</a:t>
            </a:r>
            <a:r>
              <a:rPr lang="en-US" dirty="0"/>
              <a:t>/sounds/play/m000gvd3</a:t>
            </a:r>
          </a:p>
          <a:p>
            <a:endParaRPr lang="en-US" dirty="0"/>
          </a:p>
        </p:txBody>
      </p:sp>
      <p:sp>
        <p:nvSpPr>
          <p:cNvPr id="4" name="Slide Number Placeholder 3"/>
          <p:cNvSpPr>
            <a:spLocks noGrp="1"/>
          </p:cNvSpPr>
          <p:nvPr>
            <p:ph type="sldNum" sz="quarter" idx="10"/>
          </p:nvPr>
        </p:nvSpPr>
        <p:spPr/>
        <p:txBody>
          <a:bodyPr/>
          <a:lstStyle/>
          <a:p>
            <a:fld id="{9862FEC9-FA88-4356-BAD4-9CA698613C76}" type="slidenum">
              <a:rPr lang="en-GB" smtClean="0"/>
              <a:t>2</a:t>
            </a:fld>
            <a:endParaRPr lang="en-GB"/>
          </a:p>
        </p:txBody>
      </p:sp>
    </p:spTree>
    <p:extLst>
      <p:ext uri="{BB962C8B-B14F-4D97-AF65-F5344CB8AC3E}">
        <p14:creationId xmlns:p14="http://schemas.microsoft.com/office/powerpoint/2010/main" val="166069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mixergy.com</a:t>
            </a:r>
            <a:r>
              <a:rPr lang="en-US" dirty="0"/>
              <a:t>/interviews/baileys-blossoms-with-</a:t>
            </a:r>
            <a:r>
              <a:rPr lang="en-US" dirty="0" err="1"/>
              <a:t>erin</a:t>
            </a:r>
            <a:r>
              <a:rPr lang="en-US" dirty="0"/>
              <a:t>-</a:t>
            </a:r>
            <a:r>
              <a:rPr lang="en-US" dirty="0" err="1"/>
              <a:t>hooley</a:t>
            </a:r>
            <a:r>
              <a:rPr lang="en-US" dirty="0"/>
              <a:t>/</a:t>
            </a:r>
          </a:p>
        </p:txBody>
      </p:sp>
      <p:sp>
        <p:nvSpPr>
          <p:cNvPr id="4" name="Slide Number Placeholder 3"/>
          <p:cNvSpPr>
            <a:spLocks noGrp="1"/>
          </p:cNvSpPr>
          <p:nvPr>
            <p:ph type="sldNum" sz="quarter" idx="10"/>
          </p:nvPr>
        </p:nvSpPr>
        <p:spPr/>
        <p:txBody>
          <a:bodyPr/>
          <a:lstStyle/>
          <a:p>
            <a:fld id="{4D58C153-F602-864A-9CA8-CDBF64F56211}" type="slidenum">
              <a:rPr lang="en-US" smtClean="0"/>
              <a:t>4</a:t>
            </a:fld>
            <a:endParaRPr lang="en-US"/>
          </a:p>
        </p:txBody>
      </p:sp>
    </p:spTree>
    <p:extLst>
      <p:ext uri="{BB962C8B-B14F-4D97-AF65-F5344CB8AC3E}">
        <p14:creationId xmlns:p14="http://schemas.microsoft.com/office/powerpoint/2010/main" val="4112986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mixergy.com</a:t>
            </a:r>
            <a:r>
              <a:rPr lang="en-US" dirty="0"/>
              <a:t>/interviews/baileys-blossoms-with-</a:t>
            </a:r>
            <a:r>
              <a:rPr lang="en-US" dirty="0" err="1"/>
              <a:t>erin</a:t>
            </a:r>
            <a:r>
              <a:rPr lang="en-US" dirty="0"/>
              <a:t>-</a:t>
            </a:r>
            <a:r>
              <a:rPr lang="en-US" dirty="0" err="1"/>
              <a:t>hooley</a:t>
            </a:r>
            <a:r>
              <a:rPr lang="en-US" dirty="0"/>
              <a:t>/</a:t>
            </a:r>
          </a:p>
        </p:txBody>
      </p:sp>
      <p:sp>
        <p:nvSpPr>
          <p:cNvPr id="4" name="Slide Number Placeholder 3"/>
          <p:cNvSpPr>
            <a:spLocks noGrp="1"/>
          </p:cNvSpPr>
          <p:nvPr>
            <p:ph type="sldNum" sz="quarter" idx="10"/>
          </p:nvPr>
        </p:nvSpPr>
        <p:spPr/>
        <p:txBody>
          <a:bodyPr/>
          <a:lstStyle/>
          <a:p>
            <a:fld id="{4D58C153-F602-864A-9CA8-CDBF64F56211}" type="slidenum">
              <a:rPr lang="en-US" smtClean="0"/>
              <a:t>5</a:t>
            </a:fld>
            <a:endParaRPr lang="en-US"/>
          </a:p>
        </p:txBody>
      </p:sp>
    </p:spTree>
    <p:extLst>
      <p:ext uri="{BB962C8B-B14F-4D97-AF65-F5344CB8AC3E}">
        <p14:creationId xmlns:p14="http://schemas.microsoft.com/office/powerpoint/2010/main" val="411298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1" dirty="0"/>
              <a:t>Please</a:t>
            </a:r>
            <a:r>
              <a:rPr lang="en-GB" sz="1800" b="1" baseline="0" dirty="0"/>
              <a:t> note – Taken from </a:t>
            </a:r>
            <a:r>
              <a:rPr lang="en-GB" sz="1800" b="1" dirty="0"/>
              <a:t>Prendergast School</a:t>
            </a:r>
          </a:p>
          <a:p>
            <a:endParaRPr lang="en-GB" sz="1800" dirty="0"/>
          </a:p>
          <a:p>
            <a:endParaRPr lang="en-GB" sz="1800" dirty="0"/>
          </a:p>
          <a:p>
            <a:r>
              <a:rPr lang="en-GB" sz="1800" dirty="0"/>
              <a:t>These features will include:</a:t>
            </a:r>
          </a:p>
          <a:p>
            <a:pPr lvl="1"/>
            <a:r>
              <a:rPr lang="en-GB" sz="1800" dirty="0"/>
              <a:t>Purpose (profit or non-profit)</a:t>
            </a:r>
          </a:p>
          <a:p>
            <a:pPr lvl="1"/>
            <a:r>
              <a:rPr lang="en-GB" sz="1800" dirty="0"/>
              <a:t>Sector (primary, secondary, tertiary or quaternary)</a:t>
            </a:r>
          </a:p>
          <a:p>
            <a:pPr lvl="1"/>
            <a:r>
              <a:rPr lang="en-GB" sz="1800" dirty="0"/>
              <a:t>Scope of activities (local, regional, national, international)</a:t>
            </a:r>
          </a:p>
          <a:p>
            <a:pPr lvl="1"/>
            <a:r>
              <a:rPr lang="en-GB" sz="1800" dirty="0"/>
              <a:t>Size of the business (employees, number of countries they operate or sell in)</a:t>
            </a:r>
          </a:p>
          <a:p>
            <a:pPr lvl="1"/>
            <a:r>
              <a:rPr lang="en-GB" sz="1800" dirty="0"/>
              <a:t>Aims of the business/mission statement</a:t>
            </a:r>
          </a:p>
          <a:p>
            <a:pPr lvl="1"/>
            <a:r>
              <a:rPr lang="en-GB" sz="1800" dirty="0"/>
              <a:t>Type of ownership (sole trader, partnership, private limited company, public limited company, franchise, co-operative, charity, Government department…)</a:t>
            </a:r>
          </a:p>
          <a:p>
            <a:pPr lvl="1"/>
            <a:r>
              <a:rPr lang="en-GB" sz="1800" dirty="0"/>
              <a:t>Sales (revenue) figures/profit</a:t>
            </a:r>
          </a:p>
          <a:p>
            <a:pPr lvl="1"/>
            <a:endParaRPr lang="en-GB" sz="1800" dirty="0"/>
          </a:p>
          <a:p>
            <a:endParaRPr lang="en-US" dirty="0"/>
          </a:p>
        </p:txBody>
      </p:sp>
      <p:sp>
        <p:nvSpPr>
          <p:cNvPr id="4" name="Slide Number Placeholder 3"/>
          <p:cNvSpPr>
            <a:spLocks noGrp="1"/>
          </p:cNvSpPr>
          <p:nvPr>
            <p:ph type="sldNum" sz="quarter" idx="10"/>
          </p:nvPr>
        </p:nvSpPr>
        <p:spPr/>
        <p:txBody>
          <a:bodyPr/>
          <a:lstStyle/>
          <a:p>
            <a:fld id="{9862FEC9-FA88-4356-BAD4-9CA698613C76}" type="slidenum">
              <a:rPr lang="en-GB" smtClean="0"/>
              <a:t>12</a:t>
            </a:fld>
            <a:endParaRPr lang="en-GB"/>
          </a:p>
        </p:txBody>
      </p:sp>
    </p:spTree>
    <p:extLst>
      <p:ext uri="{BB962C8B-B14F-4D97-AF65-F5344CB8AC3E}">
        <p14:creationId xmlns:p14="http://schemas.microsoft.com/office/powerpoint/2010/main" val="114151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9925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094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7140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632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8005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3091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06/07/2022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397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06/07/2022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613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06/07/2022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506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481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411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06/07/2022</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264083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gresham.ac.uk/lectures-and-events/cashless-society" TargetMode="External"/><Relationship Id="rId13" Type="http://schemas.openxmlformats.org/officeDocument/2006/relationships/hyperlink" Target="https://podcasts.apple.com/us/podcast/money-talks-peak-car/id420929545?i=1000472927807" TargetMode="External"/><Relationship Id="rId18" Type="http://schemas.openxmlformats.org/officeDocument/2006/relationships/hyperlink" Target="https://www.bbc.co.uk/sounds/play/m00081xf" TargetMode="External"/><Relationship Id="rId26" Type="http://schemas.openxmlformats.org/officeDocument/2006/relationships/image" Target="../media/image7.png"/><Relationship Id="rId3" Type="http://schemas.openxmlformats.org/officeDocument/2006/relationships/hyperlink" Target="https://www.youtube.com/watch?v=PB5krSvFAPY" TargetMode="External"/><Relationship Id="rId21" Type="http://schemas.openxmlformats.org/officeDocument/2006/relationships/hyperlink" Target="https://www.unifrog.org/student/subjects/keywords/business" TargetMode="External"/><Relationship Id="rId7" Type="http://schemas.openxmlformats.org/officeDocument/2006/relationships/hyperlink" Target="https://mixergy.com/interviews/baileys-blossoms-with-erin-hooley/" TargetMode="External"/><Relationship Id="rId12" Type="http://schemas.openxmlformats.org/officeDocument/2006/relationships/hyperlink" Target="https://www.museumofbrands.com/wp-content/uploads/2019/10/MOB_Learning_Worksheet_GCSE_Manufacturing.pdf" TargetMode="External"/><Relationship Id="rId17" Type="http://schemas.openxmlformats.org/officeDocument/2006/relationships/hyperlink" Target="https://www.bbc.co.uk/sounds/play/m000gvd3" TargetMode="External"/><Relationship Id="rId25" Type="http://schemas.openxmlformats.org/officeDocument/2006/relationships/image" Target="../media/image6.png"/><Relationship Id="rId2" Type="http://schemas.openxmlformats.org/officeDocument/2006/relationships/notesSlide" Target="../notesSlides/notesSlide1.xml"/><Relationship Id="rId16" Type="http://schemas.openxmlformats.org/officeDocument/2006/relationships/hyperlink" Target="https://www.ted.com/talks/gaby_barrios_why_gender_based_marketing_is_bad_for_business" TargetMode="External"/><Relationship Id="rId20" Type="http://schemas.openxmlformats.org/officeDocument/2006/relationships/hyperlink" Target="https://www.bbc.co.uk/sounds/play/b09hw51n" TargetMode="External"/><Relationship Id="rId1" Type="http://schemas.openxmlformats.org/officeDocument/2006/relationships/slideLayout" Target="../slideLayouts/slideLayout7.xml"/><Relationship Id="rId6" Type="http://schemas.openxmlformats.org/officeDocument/2006/relationships/hyperlink" Target="https://www.futurelearn.com/courses/digital-skills-retail" TargetMode="External"/><Relationship Id="rId11" Type="http://schemas.openxmlformats.org/officeDocument/2006/relationships/hyperlink" Target="https://www.museumofbrands.com/wp-content/uploads/2019/10/MOB_Learning_Worksheet_GCSE_Business_Studies.pdf" TargetMode="External"/><Relationship Id="rId24" Type="http://schemas.openxmlformats.org/officeDocument/2006/relationships/image" Target="../media/image5.png"/><Relationship Id="rId5" Type="http://schemas.openxmlformats.org/officeDocument/2006/relationships/hyperlink" Target="https://www.futurelearn.com/courses/global-prosperity" TargetMode="External"/><Relationship Id="rId15" Type="http://schemas.openxmlformats.org/officeDocument/2006/relationships/hyperlink" Target="https://www.ted.com/talks/larry_page_where_s_google_going_next" TargetMode="External"/><Relationship Id="rId23" Type="http://schemas.openxmlformats.org/officeDocument/2006/relationships/image" Target="../media/image4.jpeg"/><Relationship Id="rId28" Type="http://schemas.openxmlformats.org/officeDocument/2006/relationships/image" Target="../media/image3.png"/><Relationship Id="rId10" Type="http://schemas.openxmlformats.org/officeDocument/2006/relationships/hyperlink" Target="https://player.fm/series/ft-news-in-focus/uk-high-streets-in-crisis" TargetMode="External"/><Relationship Id="rId19" Type="http://schemas.openxmlformats.org/officeDocument/2006/relationships/hyperlink" Target="https://www.bbc.co.uk/sounds/play/b08q767t" TargetMode="External"/><Relationship Id="rId4" Type="http://schemas.openxmlformats.org/officeDocument/2006/relationships/hyperlink" Target="https://player.fm/series/series-2342396/marc-randolph-ceo-of-netflix-co-founder-serial-entrepreneur" TargetMode="External"/><Relationship Id="rId9" Type="http://schemas.openxmlformats.org/officeDocument/2006/relationships/hyperlink" Target="https://www.bbc.co.uk/news/business" TargetMode="External"/><Relationship Id="rId14" Type="http://schemas.openxmlformats.org/officeDocument/2006/relationships/hyperlink" Target="https://www.ted.com/talks/bill_gross_the_single_biggest_reason_why_start_ups_succeed" TargetMode="External"/><Relationship Id="rId22" Type="http://schemas.openxmlformats.org/officeDocument/2006/relationships/hyperlink" Target="https://www.my5.tv/inside-aldi-britain-s-biggest-budget-supermarket/season-1/inside-aldi-britain-s-biggest-budget-supermarket" TargetMode="External"/><Relationship Id="rId27"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aileysblossoms.com/pages/about-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aileysblossoms.com/pages/about-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useumofbrands.com/wp-content/uploads/2019/10/MOB_Learning_Worksheet_GCSE_Manufacturing.pdf" TargetMode="External"/><Relationship Id="rId2" Type="http://schemas.openxmlformats.org/officeDocument/2006/relationships/hyperlink" Target="https://www.museumofbrands.com/wp-content/uploads/2019/10/MOB_Learning_Worksheet_GCSE_Business_Studie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 y="1"/>
            <a:ext cx="9904629"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4088904" y="116632"/>
            <a:ext cx="6017749" cy="1077218"/>
          </a:xfrm>
          <a:prstGeom prst="rect">
            <a:avLst/>
          </a:prstGeom>
          <a:noFill/>
        </p:spPr>
        <p:txBody>
          <a:bodyPr wrap="square" rtlCol="0">
            <a:spAutoFit/>
          </a:bodyPr>
          <a:lstStyle/>
          <a:p>
            <a:r>
              <a:rPr lang="en-GB" sz="3200" dirty="0">
                <a:latin typeface="Bliss 2 ExtraBold" panose="02000506030000020004" pitchFamily="50" charset="0"/>
              </a:rPr>
              <a:t>Applied Business Bridging Menu</a:t>
            </a:r>
          </a:p>
        </p:txBody>
      </p:sp>
      <p:sp>
        <p:nvSpPr>
          <p:cNvPr id="6" name="TextBox 5"/>
          <p:cNvSpPr txBox="1"/>
          <p:nvPr/>
        </p:nvSpPr>
        <p:spPr>
          <a:xfrm>
            <a:off x="4088904" y="1139751"/>
            <a:ext cx="5624812" cy="4801314"/>
          </a:xfrm>
          <a:prstGeom prst="rect">
            <a:avLst/>
          </a:prstGeom>
          <a:solidFill>
            <a:schemeClr val="bg1"/>
          </a:solidFill>
          <a:ln w="57150">
            <a:solidFill>
              <a:schemeClr val="tx1"/>
            </a:solidFill>
          </a:ln>
        </p:spPr>
        <p:txBody>
          <a:bodyPr wrap="square" rtlCol="0">
            <a:spAutoFit/>
          </a:bodyPr>
          <a:lstStyle/>
          <a:p>
            <a:pPr algn="ctr"/>
            <a:r>
              <a:rPr lang="en-GB" dirty="0">
                <a:latin typeface="Bliss 2 Regular" panose="02000506030000020004" pitchFamily="50" charset="0"/>
              </a:rPr>
              <a:t>You are about to start an exciting journey into the world of Business, good luck!</a:t>
            </a:r>
          </a:p>
          <a:p>
            <a:r>
              <a:rPr lang="en-GB" dirty="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All green tasks are core modules, they are compulsory and must be submitted in your first lesson in September.</a:t>
            </a:r>
          </a:p>
          <a:p>
            <a:pPr marL="285750" indent="-285750">
              <a:buFont typeface="Arial" panose="020B0604020202020204" pitchFamily="34" charset="0"/>
              <a:buChar char="•"/>
            </a:pPr>
            <a:r>
              <a:rPr lang="en-GB" dirty="0">
                <a:latin typeface="Bliss 2 Regular" panose="02000506030000020004" pitchFamily="50" charset="0"/>
              </a:rPr>
              <a:t>      The red hot chili indicates that the task is more challenging than the others</a:t>
            </a:r>
          </a:p>
          <a:p>
            <a:pPr marL="285750" indent="-285750">
              <a:buFont typeface="Arial" panose="020B0604020202020204" pitchFamily="34" charset="0"/>
              <a:buChar char="•"/>
            </a:pPr>
            <a:r>
              <a:rPr lang="en-GB" dirty="0">
                <a:latin typeface="Bliss 2 Regular" panose="02000506030000020004" pitchFamily="50" charset="0"/>
              </a:rPr>
              <a:t>Numbers </a:t>
            </a:r>
            <a:r>
              <a:rPr lang="en-GB" dirty="0" err="1">
                <a:latin typeface="Bliss 2 Regular" panose="02000506030000020004" pitchFamily="50" charset="0"/>
              </a:rPr>
              <a:t>eg</a:t>
            </a:r>
            <a:r>
              <a:rPr lang="en-GB" dirty="0">
                <a:latin typeface="Bliss 2 Regular" panose="02000506030000020004" pitchFamily="50" charset="0"/>
              </a:rPr>
              <a:t> </a:t>
            </a:r>
            <a:r>
              <a:rPr lang="en-GB" dirty="0">
                <a:solidFill>
                  <a:srgbClr val="FF0000"/>
                </a:solidFill>
                <a:latin typeface="Bliss 2 Regular" panose="02000506030000020004" pitchFamily="50" charset="0"/>
              </a:rPr>
              <a:t>(1) </a:t>
            </a:r>
            <a:r>
              <a:rPr lang="en-GB" dirty="0">
                <a:latin typeface="Bliss 2 Regular" panose="02000506030000020004" pitchFamily="50" charset="0"/>
              </a:rPr>
              <a:t>correspond to how you should evidence the module which can be found in the slides following the menu. They can be saved within this powerpoint or as separate documents clearly labelled with the subject</a:t>
            </a:r>
          </a:p>
        </p:txBody>
      </p:sp>
      <p:pic>
        <p:nvPicPr>
          <p:cNvPr id="7" name="Picture 6"/>
          <p:cNvPicPr>
            <a:picLocks noChangeAspect="1"/>
          </p:cNvPicPr>
          <p:nvPr/>
        </p:nvPicPr>
        <p:blipFill rotWithShape="1">
          <a:blip r:embed="rId4"/>
          <a:srcRect l="25008" t="17288" r="25008" b="24559"/>
          <a:stretch/>
        </p:blipFill>
        <p:spPr>
          <a:xfrm>
            <a:off x="4520952" y="3933056"/>
            <a:ext cx="247260" cy="247260"/>
          </a:xfrm>
          <a:prstGeom prst="rect">
            <a:avLst/>
          </a:prstGeom>
        </p:spPr>
      </p:pic>
    </p:spTree>
    <p:extLst>
      <p:ext uri="{BB962C8B-B14F-4D97-AF65-F5344CB8AC3E}">
        <p14:creationId xmlns:p14="http://schemas.microsoft.com/office/powerpoint/2010/main" val="2303603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1739"/>
            <a:ext cx="8915400" cy="1143000"/>
          </a:xfrm>
        </p:spPr>
        <p:txBody>
          <a:bodyPr/>
          <a:lstStyle/>
          <a:p>
            <a:r>
              <a:rPr lang="en-GB" dirty="0">
                <a:solidFill>
                  <a:srgbClr val="FF0000"/>
                </a:solidFill>
                <a:latin typeface="Bliss 2 Regular" panose="02000506030000020004" pitchFamily="50" charset="0"/>
              </a:rPr>
              <a:t>(7) </a:t>
            </a:r>
            <a:r>
              <a:rPr lang="en-US" dirty="0"/>
              <a:t>Generic to Brand </a:t>
            </a:r>
          </a:p>
        </p:txBody>
      </p:sp>
      <p:sp>
        <p:nvSpPr>
          <p:cNvPr id="4" name="Rounded Rectangle 3"/>
          <p:cNvSpPr/>
          <p:nvPr/>
        </p:nvSpPr>
        <p:spPr>
          <a:xfrm>
            <a:off x="3152800" y="1052736"/>
            <a:ext cx="316835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Target Market: </a:t>
            </a:r>
          </a:p>
        </p:txBody>
      </p:sp>
      <p:sp>
        <p:nvSpPr>
          <p:cNvPr id="5" name="Rounded Rectangle 4"/>
          <p:cNvSpPr/>
          <p:nvPr/>
        </p:nvSpPr>
        <p:spPr>
          <a:xfrm>
            <a:off x="3152800" y="1556792"/>
            <a:ext cx="316835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Brand Name: </a:t>
            </a:r>
          </a:p>
        </p:txBody>
      </p:sp>
      <p:sp>
        <p:nvSpPr>
          <p:cNvPr id="6" name="Rounded Rectangle 5"/>
          <p:cNvSpPr/>
          <p:nvPr/>
        </p:nvSpPr>
        <p:spPr>
          <a:xfrm>
            <a:off x="6825208" y="908720"/>
            <a:ext cx="2664296" cy="18638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Slogan:</a:t>
            </a:r>
          </a:p>
          <a:p>
            <a:endParaRPr lang="en-US" dirty="0"/>
          </a:p>
          <a:p>
            <a:endParaRPr lang="en-US" dirty="0"/>
          </a:p>
          <a:p>
            <a:endParaRPr lang="en-US" dirty="0"/>
          </a:p>
          <a:p>
            <a:endParaRPr lang="en-US" dirty="0"/>
          </a:p>
          <a:p>
            <a:endParaRPr lang="en-US" dirty="0"/>
          </a:p>
        </p:txBody>
      </p:sp>
      <p:sp>
        <p:nvSpPr>
          <p:cNvPr id="7" name="Rounded Rectangle 6"/>
          <p:cNvSpPr/>
          <p:nvPr/>
        </p:nvSpPr>
        <p:spPr>
          <a:xfrm>
            <a:off x="6753200" y="2996952"/>
            <a:ext cx="2736304" cy="33843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Extra space for ideas to create a strong brand: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Rounded Rectangle 7"/>
          <p:cNvSpPr/>
          <p:nvPr/>
        </p:nvSpPr>
        <p:spPr>
          <a:xfrm>
            <a:off x="3080792" y="3861048"/>
            <a:ext cx="3312368" cy="25202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Brand Logo:</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Rounded Rectangle 8"/>
          <p:cNvSpPr/>
          <p:nvPr/>
        </p:nvSpPr>
        <p:spPr>
          <a:xfrm>
            <a:off x="200472" y="1484784"/>
            <a:ext cx="2664296" cy="48965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Describe or draw the packaging: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 name="Picture 9"/>
          <p:cNvPicPr>
            <a:picLocks noChangeAspect="1"/>
          </p:cNvPicPr>
          <p:nvPr/>
        </p:nvPicPr>
        <p:blipFill>
          <a:blip r:embed="rId2"/>
          <a:stretch>
            <a:fillRect/>
          </a:stretch>
        </p:blipFill>
        <p:spPr>
          <a:xfrm>
            <a:off x="3656856" y="2026448"/>
            <a:ext cx="2160240" cy="1784166"/>
          </a:xfrm>
          <a:prstGeom prst="rect">
            <a:avLst/>
          </a:prstGeom>
        </p:spPr>
      </p:pic>
      <p:sp>
        <p:nvSpPr>
          <p:cNvPr id="11" name="TextBox 10"/>
          <p:cNvSpPr txBox="1"/>
          <p:nvPr/>
        </p:nvSpPr>
        <p:spPr>
          <a:xfrm>
            <a:off x="298898" y="6498670"/>
            <a:ext cx="9334622" cy="338554"/>
          </a:xfrm>
          <a:prstGeom prst="rect">
            <a:avLst/>
          </a:prstGeom>
          <a:noFill/>
        </p:spPr>
        <p:txBody>
          <a:bodyPr wrap="square" rtlCol="0">
            <a:spAutoFit/>
          </a:bodyPr>
          <a:lstStyle/>
          <a:p>
            <a:pPr algn="ctr"/>
            <a:r>
              <a:rPr lang="en-GB" sz="1600" dirty="0">
                <a:solidFill>
                  <a:srgbClr val="7030A0"/>
                </a:solidFill>
              </a:rPr>
              <a:t>You can print this slide off to draw on if you like and take a photo of it to upload</a:t>
            </a:r>
          </a:p>
        </p:txBody>
      </p:sp>
    </p:spTree>
    <p:extLst>
      <p:ext uri="{BB962C8B-B14F-4D97-AF65-F5344CB8AC3E}">
        <p14:creationId xmlns:p14="http://schemas.microsoft.com/office/powerpoint/2010/main" val="325741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944" y="980728"/>
            <a:ext cx="5040560" cy="5256584"/>
          </a:xfrm>
          <a:ln w="38100" cmpd="sng">
            <a:solidFill>
              <a:schemeClr val="tx1"/>
            </a:solidFill>
          </a:ln>
        </p:spPr>
        <p:txBody>
          <a:bodyPr/>
          <a:lstStyle/>
          <a:p>
            <a:r>
              <a:rPr lang="en-US" dirty="0"/>
              <a:t>Summary of article here</a:t>
            </a:r>
          </a:p>
        </p:txBody>
      </p:sp>
      <p:sp>
        <p:nvSpPr>
          <p:cNvPr id="3" name="Title 1"/>
          <p:cNvSpPr txBox="1">
            <a:spLocks/>
          </p:cNvSpPr>
          <p:nvPr/>
        </p:nvSpPr>
        <p:spPr>
          <a:xfrm>
            <a:off x="200472" y="1196752"/>
            <a:ext cx="4025652" cy="4954562"/>
          </a:xfrm>
          <a:prstGeom prst="rect">
            <a:avLst/>
          </a:prstGeom>
          <a:ln w="57150" cmpd="sng">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SCREENSHOT OF ARTICLE HEADLINE</a:t>
            </a:r>
          </a:p>
          <a:p>
            <a:r>
              <a:rPr lang="en-US" dirty="0"/>
              <a:t>here</a:t>
            </a:r>
          </a:p>
        </p:txBody>
      </p:sp>
      <p:sp>
        <p:nvSpPr>
          <p:cNvPr id="4" name="Title 1"/>
          <p:cNvSpPr txBox="1">
            <a:spLocks/>
          </p:cNvSpPr>
          <p:nvPr/>
        </p:nvSpPr>
        <p:spPr>
          <a:xfrm>
            <a:off x="416496" y="-6658"/>
            <a:ext cx="8915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FF0000"/>
                </a:solidFill>
              </a:rPr>
              <a:t>(8) </a:t>
            </a:r>
            <a:r>
              <a:rPr lang="en-GB" sz="3600" dirty="0"/>
              <a:t>BBC News Article</a:t>
            </a:r>
          </a:p>
        </p:txBody>
      </p:sp>
      <p:sp>
        <p:nvSpPr>
          <p:cNvPr id="5" name="TextBox 4"/>
          <p:cNvSpPr txBox="1"/>
          <p:nvPr/>
        </p:nvSpPr>
        <p:spPr>
          <a:xfrm>
            <a:off x="128464" y="6273224"/>
            <a:ext cx="9649072" cy="584776"/>
          </a:xfrm>
          <a:prstGeom prst="rect">
            <a:avLst/>
          </a:prstGeom>
          <a:noFill/>
        </p:spPr>
        <p:txBody>
          <a:bodyPr wrap="square" rtlCol="0">
            <a:spAutoFit/>
          </a:bodyPr>
          <a:lstStyle/>
          <a:p>
            <a:pPr algn="ctr"/>
            <a:r>
              <a:rPr lang="en-GB" sz="1600" dirty="0">
                <a:solidFill>
                  <a:srgbClr val="7030A0"/>
                </a:solidFill>
              </a:rPr>
              <a:t>Save your answers as part of this </a:t>
            </a:r>
            <a:r>
              <a:rPr lang="en-GB" sz="1600" dirty="0" err="1">
                <a:solidFill>
                  <a:srgbClr val="7030A0"/>
                </a:solidFill>
              </a:rPr>
              <a:t>powerpoint</a:t>
            </a:r>
            <a:r>
              <a:rPr lang="en-GB" sz="1600" dirty="0">
                <a:solidFill>
                  <a:srgbClr val="7030A0"/>
                </a:solidFill>
              </a:rPr>
              <a:t> &amp; copy the template as many times as you need. You  may change the size and shape of the boxes above to accommodate for your screenshot</a:t>
            </a:r>
          </a:p>
        </p:txBody>
      </p:sp>
    </p:spTree>
    <p:extLst>
      <p:ext uri="{BB962C8B-B14F-4D97-AF65-F5344CB8AC3E}">
        <p14:creationId xmlns:p14="http://schemas.microsoft.com/office/powerpoint/2010/main" val="1022895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116632"/>
            <a:ext cx="8915400" cy="1143000"/>
          </a:xfrm>
        </p:spPr>
        <p:txBody>
          <a:bodyPr/>
          <a:lstStyle/>
          <a:p>
            <a:r>
              <a:rPr lang="en-US" dirty="0">
                <a:solidFill>
                  <a:srgbClr val="FF0000"/>
                </a:solidFill>
              </a:rPr>
              <a:t>(9) </a:t>
            </a:r>
            <a:r>
              <a:rPr lang="en-GB" dirty="0"/>
              <a:t>Top Trump Example and Template</a:t>
            </a:r>
          </a:p>
        </p:txBody>
      </p:sp>
      <p:grpSp>
        <p:nvGrpSpPr>
          <p:cNvPr id="3" name="Group 2"/>
          <p:cNvGrpSpPr/>
          <p:nvPr/>
        </p:nvGrpSpPr>
        <p:grpSpPr>
          <a:xfrm>
            <a:off x="4880992" y="1124744"/>
            <a:ext cx="4751211" cy="5617210"/>
            <a:chOff x="4880992" y="1124744"/>
            <a:chExt cx="4751211" cy="5617210"/>
          </a:xfrm>
        </p:grpSpPr>
        <p:sp>
          <p:nvSpPr>
            <p:cNvPr id="4" name="Rectangle 3"/>
            <p:cNvSpPr/>
            <p:nvPr/>
          </p:nvSpPr>
          <p:spPr>
            <a:xfrm>
              <a:off x="4880992" y="1124744"/>
              <a:ext cx="4751211" cy="5321829"/>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5798214" y="1243276"/>
              <a:ext cx="2861733" cy="183356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6476959" y="1959238"/>
              <a:ext cx="1492791" cy="369332"/>
            </a:xfrm>
            <a:prstGeom prst="rect">
              <a:avLst/>
            </a:prstGeom>
            <a:noFill/>
          </p:spPr>
          <p:txBody>
            <a:bodyPr wrap="none" rtlCol="0">
              <a:spAutoFit/>
            </a:bodyPr>
            <a:lstStyle/>
            <a:p>
              <a:r>
                <a:rPr lang="en-GB" dirty="0"/>
                <a:t>Business Logo</a:t>
              </a:r>
            </a:p>
          </p:txBody>
        </p:sp>
        <p:sp>
          <p:nvSpPr>
            <p:cNvPr id="7" name="TextBox 6"/>
            <p:cNvSpPr txBox="1"/>
            <p:nvPr/>
          </p:nvSpPr>
          <p:spPr>
            <a:xfrm>
              <a:off x="4953000" y="3140968"/>
              <a:ext cx="4439356" cy="3600986"/>
            </a:xfrm>
            <a:prstGeom prst="rect">
              <a:avLst/>
            </a:prstGeom>
            <a:noFill/>
          </p:spPr>
          <p:txBody>
            <a:bodyPr wrap="square" rtlCol="0">
              <a:spAutoFit/>
            </a:bodyPr>
            <a:lstStyle/>
            <a:p>
              <a:pPr algn="ctr"/>
              <a:r>
                <a:rPr lang="en-GB" sz="1400" b="1" u="sng" dirty="0"/>
                <a:t>Overview of the Business</a:t>
              </a:r>
            </a:p>
            <a:p>
              <a:endParaRPr lang="en-GB" sz="1400" dirty="0"/>
            </a:p>
            <a:p>
              <a:endParaRPr lang="en-GB" sz="1400" dirty="0"/>
            </a:p>
            <a:p>
              <a:endParaRPr lang="en-GB" sz="1400" dirty="0"/>
            </a:p>
            <a:p>
              <a:endParaRPr lang="en-GB" sz="1400" dirty="0"/>
            </a:p>
            <a:p>
              <a:endParaRPr lang="en-GB" sz="1400" dirty="0"/>
            </a:p>
            <a:p>
              <a:r>
                <a:rPr lang="en-GB" sz="1400" b="1" dirty="0"/>
                <a:t>Country of Origin:</a:t>
              </a:r>
            </a:p>
            <a:p>
              <a:r>
                <a:rPr lang="en-GB" sz="1400" b="1" dirty="0"/>
                <a:t>Purpose:</a:t>
              </a:r>
            </a:p>
            <a:p>
              <a:r>
                <a:rPr lang="en-GB" sz="1400" b="1" dirty="0"/>
                <a:t>Sector:</a:t>
              </a:r>
            </a:p>
            <a:p>
              <a:r>
                <a:rPr lang="en-GB" sz="1400" b="1" dirty="0"/>
                <a:t>Scope of Activities:</a:t>
              </a:r>
            </a:p>
            <a:p>
              <a:r>
                <a:rPr lang="en-GB" sz="1400" b="1" dirty="0"/>
                <a:t>Aims of the organisation/mission statement:</a:t>
              </a:r>
            </a:p>
            <a:p>
              <a:r>
                <a:rPr lang="en-GB" sz="1400" b="1" dirty="0"/>
                <a:t>Size of Business: </a:t>
              </a:r>
              <a:r>
                <a:rPr lang="en-GB" sz="1400" i="1" dirty="0"/>
                <a:t>(e.g. employees, number of countries</a:t>
              </a:r>
              <a:r>
                <a:rPr lang="en-GB" sz="1400" b="1" dirty="0"/>
                <a:t>)</a:t>
              </a:r>
            </a:p>
            <a:p>
              <a:r>
                <a:rPr lang="en-GB" sz="1400" b="1" dirty="0"/>
                <a:t>Type of Ownership</a:t>
              </a:r>
            </a:p>
            <a:p>
              <a:r>
                <a:rPr lang="en-GB" sz="1400" b="1" dirty="0"/>
                <a:t>Share Price (where appropriate):</a:t>
              </a:r>
            </a:p>
            <a:p>
              <a:r>
                <a:rPr lang="en-GB" sz="1400" b="1" dirty="0"/>
                <a:t>Revenue/Profit 2019:</a:t>
              </a:r>
            </a:p>
            <a:p>
              <a:endParaRPr lang="en-GB" dirty="0"/>
            </a:p>
          </p:txBody>
        </p:sp>
      </p:grpSp>
      <p:sp>
        <p:nvSpPr>
          <p:cNvPr id="8" name="Rectangle 7"/>
          <p:cNvSpPr/>
          <p:nvPr/>
        </p:nvSpPr>
        <p:spPr>
          <a:xfrm>
            <a:off x="128464" y="1124744"/>
            <a:ext cx="4751211" cy="5321829"/>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1467608" y="1243276"/>
            <a:ext cx="2036233" cy="137636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311908" y="2636572"/>
            <a:ext cx="4439356" cy="3831818"/>
          </a:xfrm>
          <a:prstGeom prst="rect">
            <a:avLst/>
          </a:prstGeom>
          <a:noFill/>
        </p:spPr>
        <p:txBody>
          <a:bodyPr wrap="square" rtlCol="0">
            <a:spAutoFit/>
          </a:bodyPr>
          <a:lstStyle/>
          <a:p>
            <a:pPr algn="ctr"/>
            <a:r>
              <a:rPr lang="en-GB" sz="1350" b="1" u="sng" dirty="0"/>
              <a:t>Overview of the Business</a:t>
            </a:r>
          </a:p>
          <a:p>
            <a:r>
              <a:rPr lang="en-GB" sz="1350" dirty="0"/>
              <a:t>Apple is global technology company that designs, develops and sells consumer electronics, computer software and online services. They are one of the four biggest companies in the world. </a:t>
            </a:r>
          </a:p>
          <a:p>
            <a:endParaRPr lang="en-GB" sz="1350" dirty="0"/>
          </a:p>
          <a:p>
            <a:r>
              <a:rPr lang="en-GB" sz="1350" b="1" dirty="0"/>
              <a:t>Country of Origin</a:t>
            </a:r>
            <a:r>
              <a:rPr lang="en-GB" sz="1350" dirty="0"/>
              <a:t>: California, USA</a:t>
            </a:r>
          </a:p>
          <a:p>
            <a:r>
              <a:rPr lang="en-GB" sz="1350" b="1" dirty="0"/>
              <a:t>Purpose: </a:t>
            </a:r>
            <a:r>
              <a:rPr lang="en-GB" sz="1350" dirty="0"/>
              <a:t>Profit Organisation</a:t>
            </a:r>
          </a:p>
          <a:p>
            <a:r>
              <a:rPr lang="en-GB" sz="1350" b="1" dirty="0"/>
              <a:t>Sector: </a:t>
            </a:r>
            <a:r>
              <a:rPr lang="en-GB" sz="1350" dirty="0"/>
              <a:t>Secondary and Tertiary</a:t>
            </a:r>
          </a:p>
          <a:p>
            <a:r>
              <a:rPr lang="en-GB" sz="1350" b="1" dirty="0"/>
              <a:t>Scope of Activities: </a:t>
            </a:r>
            <a:r>
              <a:rPr lang="en-GB" sz="1350" dirty="0"/>
              <a:t>International</a:t>
            </a:r>
          </a:p>
          <a:p>
            <a:r>
              <a:rPr lang="en-GB" sz="1350" b="1" dirty="0"/>
              <a:t>Aims of the business/mission statement: </a:t>
            </a:r>
            <a:r>
              <a:rPr lang="en-GB" sz="1350" dirty="0"/>
              <a:t>To obtain stellar products and services within tight timeframes, at a cost that represents the best possible value to our customers and shareholders</a:t>
            </a:r>
            <a:endParaRPr lang="en-GB" sz="1350" b="1" dirty="0"/>
          </a:p>
          <a:p>
            <a:r>
              <a:rPr lang="en-GB" sz="1350" b="1" dirty="0"/>
              <a:t>Type of Ownership: </a:t>
            </a:r>
            <a:r>
              <a:rPr lang="en-GB" sz="1350" dirty="0"/>
              <a:t>Public Limited Company (</a:t>
            </a:r>
            <a:r>
              <a:rPr lang="en-GB" sz="1350" dirty="0" err="1"/>
              <a:t>Inc</a:t>
            </a:r>
            <a:r>
              <a:rPr lang="en-GB" sz="1350" dirty="0"/>
              <a:t> in USA)</a:t>
            </a:r>
          </a:p>
          <a:p>
            <a:r>
              <a:rPr lang="en-GB" sz="1350" b="1" dirty="0"/>
              <a:t>Share Price (where appropriate): </a:t>
            </a:r>
            <a:r>
              <a:rPr lang="en-GB" sz="1350" dirty="0"/>
              <a:t>$279 for 1 share</a:t>
            </a:r>
          </a:p>
          <a:p>
            <a:r>
              <a:rPr lang="en-GB" sz="1350" b="1" dirty="0"/>
              <a:t>Revenue/Profit 2019: </a:t>
            </a:r>
            <a:r>
              <a:rPr lang="en-GB" sz="1350" dirty="0"/>
              <a:t>$64bn in revenue for Q4 2019</a:t>
            </a:r>
          </a:p>
          <a:p>
            <a:endParaRPr lang="en-GB" sz="1350" dirty="0"/>
          </a:p>
        </p:txBody>
      </p:sp>
      <p:pic>
        <p:nvPicPr>
          <p:cNvPr id="11" name="Picture 10" descr="knowledge_graph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1567" y="1362339"/>
            <a:ext cx="1233664" cy="1138767"/>
          </a:xfrm>
          <a:prstGeom prst="rect">
            <a:avLst/>
          </a:prstGeom>
        </p:spPr>
      </p:pic>
      <p:sp>
        <p:nvSpPr>
          <p:cNvPr id="12" name="TextBox 11"/>
          <p:cNvSpPr txBox="1"/>
          <p:nvPr/>
        </p:nvSpPr>
        <p:spPr>
          <a:xfrm>
            <a:off x="298898" y="6498670"/>
            <a:ext cx="9906000" cy="338554"/>
          </a:xfrm>
          <a:prstGeom prst="rect">
            <a:avLst/>
          </a:prstGeom>
          <a:noFill/>
        </p:spPr>
        <p:txBody>
          <a:bodyPr wrap="square" rtlCol="0">
            <a:spAutoFit/>
          </a:bodyPr>
          <a:lstStyle/>
          <a:p>
            <a:pPr algn="ctr"/>
            <a:r>
              <a:rPr lang="en-GB" sz="1600" dirty="0">
                <a:solidFill>
                  <a:srgbClr val="7030A0"/>
                </a:solidFill>
              </a:rPr>
              <a:t>Edit your findings into </a:t>
            </a:r>
            <a:r>
              <a:rPr lang="en-GB" sz="1600" dirty="0" err="1">
                <a:solidFill>
                  <a:srgbClr val="7030A0"/>
                </a:solidFill>
              </a:rPr>
              <a:t>powerpoint</a:t>
            </a:r>
            <a:r>
              <a:rPr lang="en-GB" sz="1600" dirty="0">
                <a:solidFill>
                  <a:srgbClr val="7030A0"/>
                </a:solidFill>
              </a:rPr>
              <a:t> &amp; copy the template as many times as you need </a:t>
            </a:r>
          </a:p>
        </p:txBody>
      </p:sp>
    </p:spTree>
    <p:extLst>
      <p:ext uri="{BB962C8B-B14F-4D97-AF65-F5344CB8AC3E}">
        <p14:creationId xmlns:p14="http://schemas.microsoft.com/office/powerpoint/2010/main" val="205003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Bliss 2 Regular" panose="02000506030000020004" pitchFamily="50" charset="0"/>
              </a:rPr>
              <a:t> </a:t>
            </a:r>
            <a:r>
              <a:rPr lang="en-GB" dirty="0">
                <a:solidFill>
                  <a:srgbClr val="FF0000"/>
                </a:solidFill>
                <a:latin typeface="Bliss 2 Regular" panose="02000506030000020004" pitchFamily="50" charset="0"/>
              </a:rPr>
              <a:t>(10)</a:t>
            </a:r>
            <a:r>
              <a:rPr lang="en-GB" dirty="0">
                <a:solidFill>
                  <a:srgbClr val="FF0000"/>
                </a:solidFill>
              </a:rPr>
              <a:t> </a:t>
            </a:r>
            <a:r>
              <a:rPr lang="en-GB" dirty="0">
                <a:latin typeface="Bliss 2 Regular" panose="02000506030000020004" pitchFamily="50" charset="0"/>
              </a:rPr>
              <a:t>500 word report on your chosen Entrepreneur</a:t>
            </a:r>
            <a:endParaRPr lang="en-GB" dirty="0">
              <a:solidFill>
                <a:srgbClr val="FF0000"/>
              </a:solidFill>
            </a:endParaRPr>
          </a:p>
        </p:txBody>
      </p:sp>
      <p:sp>
        <p:nvSpPr>
          <p:cNvPr id="3" name="Content Placeholder 2"/>
          <p:cNvSpPr>
            <a:spLocks noGrp="1"/>
          </p:cNvSpPr>
          <p:nvPr>
            <p:ph idx="1"/>
          </p:nvPr>
        </p:nvSpPr>
        <p:spPr/>
        <p:txBody>
          <a:bodyPr>
            <a:normAutofit/>
          </a:bodyPr>
          <a:lstStyle/>
          <a:p>
            <a:pPr marL="0" indent="0">
              <a:buNone/>
            </a:pPr>
            <a:endParaRPr lang="en-GB" sz="1800" dirty="0"/>
          </a:p>
          <a:p>
            <a:pPr marL="0" indent="0">
              <a:buNone/>
            </a:pPr>
            <a:r>
              <a:rPr lang="en-GB" sz="1800" dirty="0"/>
              <a:t>Upload your report into your locker as a word document and save it as the name of your chosen Entrepreneur, e.g. “Report on Jeff Bezos”</a:t>
            </a:r>
          </a:p>
          <a:p>
            <a:endParaRPr lang="en-GB" sz="1800" dirty="0"/>
          </a:p>
          <a:p>
            <a:pPr marL="0" indent="0">
              <a:buNone/>
            </a:pPr>
            <a:r>
              <a:rPr lang="en-GB" sz="1800" dirty="0"/>
              <a:t>Remember to include:</a:t>
            </a:r>
          </a:p>
          <a:p>
            <a:pPr marL="171450" indent="-171450">
              <a:buFont typeface="Arial"/>
              <a:buChar char="•"/>
            </a:pPr>
            <a:r>
              <a:rPr lang="en-US" sz="1800" dirty="0"/>
              <a:t>Background information on the entrepreneur - e.g. when were they born, where are they from, etc.</a:t>
            </a:r>
          </a:p>
          <a:p>
            <a:pPr marL="171450" indent="-171450">
              <a:buFont typeface="Arial"/>
              <a:buChar char="•"/>
            </a:pPr>
            <a:r>
              <a:rPr lang="en-US" sz="1800" dirty="0"/>
              <a:t>What is their business about?</a:t>
            </a:r>
          </a:p>
          <a:p>
            <a:pPr marL="171450" indent="-171450">
              <a:buFont typeface="Arial"/>
              <a:buChar char="•"/>
            </a:pPr>
            <a:r>
              <a:rPr lang="en-US" sz="1800" dirty="0"/>
              <a:t>How did their business start off?</a:t>
            </a:r>
          </a:p>
          <a:p>
            <a:pPr marL="171450" indent="-171450">
              <a:buFont typeface="Arial"/>
              <a:buChar char="•"/>
            </a:pPr>
            <a:r>
              <a:rPr lang="en-US" sz="1800" dirty="0"/>
              <a:t>How has their business grown?</a:t>
            </a:r>
          </a:p>
          <a:p>
            <a:pPr marL="171450" indent="-171450">
              <a:buFont typeface="Arial"/>
              <a:buChar char="•"/>
            </a:pPr>
            <a:r>
              <a:rPr lang="en-US" sz="1800" dirty="0"/>
              <a:t>What is their net worth?</a:t>
            </a:r>
          </a:p>
          <a:p>
            <a:pPr marL="171450" indent="-171450">
              <a:buFont typeface="Arial"/>
              <a:buChar char="•"/>
            </a:pPr>
            <a:r>
              <a:rPr lang="en-US" sz="1800" dirty="0"/>
              <a:t>What are their future business plans?</a:t>
            </a:r>
          </a:p>
          <a:p>
            <a:pPr marL="171450" indent="-171450">
              <a:buFont typeface="Arial"/>
              <a:buChar char="•"/>
            </a:pPr>
            <a:r>
              <a:rPr lang="en-US" sz="1800" dirty="0"/>
              <a:t>Anything else</a:t>
            </a:r>
          </a:p>
          <a:p>
            <a:pPr marL="0" indent="0">
              <a:buNone/>
            </a:pPr>
            <a:endParaRPr lang="en-GB" sz="1400" dirty="0"/>
          </a:p>
        </p:txBody>
      </p:sp>
    </p:spTree>
    <p:extLst>
      <p:ext uri="{BB962C8B-B14F-4D97-AF65-F5344CB8AC3E}">
        <p14:creationId xmlns:p14="http://schemas.microsoft.com/office/powerpoint/2010/main" val="229723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03144777"/>
              </p:ext>
            </p:extLst>
          </p:nvPr>
        </p:nvGraphicFramePr>
        <p:xfrm>
          <a:off x="0" y="-25951"/>
          <a:ext cx="9921552" cy="10212477"/>
        </p:xfrm>
        <a:graphic>
          <a:graphicData uri="http://schemas.openxmlformats.org/drawingml/2006/table">
            <a:tbl>
              <a:tblPr firstRow="1" bandRow="1">
                <a:tableStyleId>{5C22544A-7EE6-4342-B048-85BDC9FD1C3A}</a:tableStyleId>
              </a:tblPr>
              <a:tblGrid>
                <a:gridCol w="314837">
                  <a:extLst>
                    <a:ext uri="{9D8B030D-6E8A-4147-A177-3AD203B41FA5}">
                      <a16:colId xmlns:a16="http://schemas.microsoft.com/office/drawing/2014/main" val="3372372521"/>
                    </a:ext>
                  </a:extLst>
                </a:gridCol>
                <a:gridCol w="2401729">
                  <a:extLst>
                    <a:ext uri="{9D8B030D-6E8A-4147-A177-3AD203B41FA5}">
                      <a16:colId xmlns:a16="http://schemas.microsoft.com/office/drawing/2014/main" val="2077392922"/>
                    </a:ext>
                  </a:extLst>
                </a:gridCol>
                <a:gridCol w="2444505">
                  <a:extLst>
                    <a:ext uri="{9D8B030D-6E8A-4147-A177-3AD203B41FA5}">
                      <a16:colId xmlns:a16="http://schemas.microsoft.com/office/drawing/2014/main" val="3932849750"/>
                    </a:ext>
                  </a:extLst>
                </a:gridCol>
                <a:gridCol w="1366047">
                  <a:extLst>
                    <a:ext uri="{9D8B030D-6E8A-4147-A177-3AD203B41FA5}">
                      <a16:colId xmlns:a16="http://schemas.microsoft.com/office/drawing/2014/main" val="3835909388"/>
                    </a:ext>
                  </a:extLst>
                </a:gridCol>
                <a:gridCol w="1408823">
                  <a:extLst>
                    <a:ext uri="{9D8B030D-6E8A-4147-A177-3AD203B41FA5}">
                      <a16:colId xmlns:a16="http://schemas.microsoft.com/office/drawing/2014/main" val="3201027453"/>
                    </a:ext>
                  </a:extLst>
                </a:gridCol>
                <a:gridCol w="1985611">
                  <a:extLst>
                    <a:ext uri="{9D8B030D-6E8A-4147-A177-3AD203B41FA5}">
                      <a16:colId xmlns:a16="http://schemas.microsoft.com/office/drawing/2014/main" val="303662165"/>
                    </a:ext>
                  </a:extLst>
                </a:gridCol>
              </a:tblGrid>
              <a:tr h="625842">
                <a:tc gridSpan="6">
                  <a:txBody>
                    <a:bodyPr/>
                    <a:lstStyle/>
                    <a:p>
                      <a:pPr algn="ctr"/>
                      <a:r>
                        <a:rPr lang="en-GB" dirty="0">
                          <a:solidFill>
                            <a:schemeClr val="bg1"/>
                          </a:solidFill>
                        </a:rPr>
                        <a:t>Applied Business </a:t>
                      </a:r>
                      <a:r>
                        <a:rPr lang="en-GB" baseline="0" dirty="0">
                          <a:solidFill>
                            <a:schemeClr val="bg1"/>
                          </a:solidFill>
                        </a:rPr>
                        <a:t>Bridging Menu</a:t>
                      </a:r>
                    </a:p>
                    <a:p>
                      <a:pPr algn="ctr"/>
                      <a:r>
                        <a:rPr lang="en-GB" baseline="0" dirty="0">
                          <a:solidFill>
                            <a:schemeClr val="bg1"/>
                          </a:solidFill>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596040">
                <a:tc rowSpan="14">
                  <a:txBody>
                    <a:bodyPr/>
                    <a:lstStyle/>
                    <a:p>
                      <a:pPr algn="ctr"/>
                      <a:endParaRPr lang="en-GB" sz="14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Visit</a:t>
                      </a:r>
                      <a:r>
                        <a:rPr lang="en-GB" sz="1400" dirty="0">
                          <a:solidFill>
                            <a:schemeClr val="tx1"/>
                          </a:solidFill>
                          <a:latin typeface="Bliss 2 Regular" panose="02000506030000020004" pitchFamily="50" charset="0"/>
                        </a:rPr>
                        <a:t> </a:t>
                      </a:r>
                    </a:p>
                    <a:p>
                      <a:pPr algn="l"/>
                      <a:r>
                        <a:rPr lang="en-GB" sz="1000" dirty="0">
                          <a:solidFill>
                            <a:schemeClr val="tx1"/>
                          </a:solidFill>
                          <a:latin typeface="Bliss 2 Regular" panose="02000506030000020004" pitchFamily="50" charset="0"/>
                        </a:rPr>
                        <a:t>(virtually</a:t>
                      </a:r>
                      <a:r>
                        <a:rPr lang="en-GB" sz="1000" baseline="0" dirty="0">
                          <a:solidFill>
                            <a:schemeClr val="tx1"/>
                          </a:solidFill>
                          <a:latin typeface="Bliss 2 Regular" panose="02000506030000020004" pitchFamily="50" charset="0"/>
                        </a:rPr>
                        <a:t> or physically at a later date</a:t>
                      </a:r>
                      <a:r>
                        <a:rPr lang="en-GB" sz="1000" dirty="0">
                          <a:solidFill>
                            <a:schemeClr val="tx1"/>
                          </a:solidFill>
                          <a:latin typeface="Bliss 2 Regular" panose="02000506030000020004"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197159">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1" kern="1200" dirty="0">
                          <a:solidFill>
                            <a:schemeClr val="dk1"/>
                          </a:solidFill>
                          <a:effectLst/>
                          <a:latin typeface="Bliss 2 regular"/>
                          <a:ea typeface="+mn-ea"/>
                          <a:cs typeface="Bliss 2 regular"/>
                        </a:rPr>
                        <a:t>Shoe Dog:</a:t>
                      </a:r>
                      <a:r>
                        <a:rPr lang="en-GB" sz="1000" b="1" kern="1200" baseline="0" dirty="0">
                          <a:solidFill>
                            <a:schemeClr val="dk1"/>
                          </a:solidFill>
                          <a:effectLst/>
                          <a:latin typeface="Bliss 2 regular"/>
                          <a:ea typeface="+mn-ea"/>
                          <a:cs typeface="Bliss 2 regular"/>
                        </a:rPr>
                        <a:t> A Memoir by the creator of Nike</a:t>
                      </a:r>
                      <a:endParaRPr lang="en-GB" sz="1000" b="1" kern="1200" dirty="0">
                        <a:solidFill>
                          <a:schemeClr val="dk1"/>
                        </a:solidFill>
                        <a:effectLst/>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Bliss 2 regular"/>
                          <a:cs typeface="Bliss 2 regular"/>
                        </a:rPr>
                        <a:t>For the first time, Phil Knight, the man behind the swoosh, tells his story. He begins with his crossroads moment when at 24 he decided to start his own business. He details the many risks and daunting setbacks that stood between him and his dream - along with his early triumphs.</a:t>
                      </a:r>
                      <a:r>
                        <a:rPr lang="en-GB" sz="1000" kern="1200" dirty="0">
                          <a:solidFill>
                            <a:schemeClr val="dk1"/>
                          </a:solidFill>
                          <a:effectLst/>
                          <a:latin typeface="Bliss 2 regular"/>
                          <a:ea typeface="+mn-ea"/>
                          <a:cs typeface="Bliss 2 regular"/>
                        </a:rPr>
                        <a:t> </a:t>
                      </a:r>
                      <a:r>
                        <a:rPr lang="en-US" sz="1000" b="0" i="0" kern="1200" dirty="0">
                          <a:solidFill>
                            <a:srgbClr val="FF0000"/>
                          </a:solidFill>
                          <a:effectLst/>
                          <a:latin typeface="Bliss 2 regular"/>
                          <a:ea typeface="+mn-ea"/>
                          <a:cs typeface="Bliss 2 regular"/>
                        </a:rPr>
                        <a:t>(1)</a:t>
                      </a:r>
                      <a:endParaRPr lang="en-US" sz="10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Bliss 2 regular"/>
                          <a:cs typeface="Bliss 2 regular"/>
                          <a:hlinkClick r:id="rId3"/>
                        </a:rPr>
                        <a:t>Becoming Warren Buffett </a:t>
                      </a:r>
                      <a:endParaRPr lang="en-US" sz="1000" b="1" dirty="0">
                        <a:latin typeface="Bliss 2 regular"/>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Bliss 2 regular"/>
                          <a:cs typeface="Bliss 2 regular"/>
                        </a:rPr>
                        <a:t>Documentary about how</a:t>
                      </a:r>
                      <a:r>
                        <a:rPr lang="en-US" sz="1000" baseline="0" dirty="0">
                          <a:latin typeface="Bliss 2 regular"/>
                          <a:cs typeface="Bliss 2 regular"/>
                        </a:rPr>
                        <a:t> l</a:t>
                      </a:r>
                      <a:r>
                        <a:rPr lang="en-US" sz="1000" dirty="0">
                          <a:latin typeface="Bliss 2 regular"/>
                          <a:cs typeface="Bliss 2 regular"/>
                        </a:rPr>
                        <a:t>egendary investor Warren Buffet starts out as an ambitious, numbers-obsessed boy from Nebraska, and ends up becoming one of the richest and most respected men in the world. </a:t>
                      </a:r>
                      <a:r>
                        <a:rPr lang="en-US" sz="1000" b="0" i="0" kern="1200" dirty="0">
                          <a:solidFill>
                            <a:srgbClr val="FF0000"/>
                          </a:solidFill>
                          <a:effectLst/>
                          <a:latin typeface="Bliss 2 regular"/>
                          <a:ea typeface="+mn-ea"/>
                          <a:cs typeface="Bliss 2 regular"/>
                        </a:rPr>
                        <a:t>(1)</a:t>
                      </a:r>
                      <a:endParaRPr lang="en-US" sz="1000" dirty="0">
                        <a:latin typeface="Bliss 2 regular"/>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dirty="0">
                          <a:latin typeface="Bliss 2 regular"/>
                          <a:cs typeface="Bliss 2 regular"/>
                          <a:hlinkClick r:id="rId4"/>
                        </a:rPr>
                        <a:t>The Disruptive Entrepreneur: Marc Randolph - CEO of Netflix, Co-Founder &amp; Serial Entrepreneur</a:t>
                      </a:r>
                      <a:r>
                        <a:rPr lang="en-GB" sz="1000" kern="1200" baseline="0" dirty="0">
                          <a:solidFill>
                            <a:srgbClr val="FF0000"/>
                          </a:solidFill>
                          <a:effectLst/>
                          <a:latin typeface="Bliss 2 regular"/>
                          <a:ea typeface="+mn-ea"/>
                          <a:cs typeface="Bliss 2 regular"/>
                        </a:rPr>
                        <a:t> </a:t>
                      </a:r>
                      <a:r>
                        <a:rPr lang="en-US" sz="1000" b="0" i="0" kern="1200" dirty="0">
                          <a:solidFill>
                            <a:srgbClr val="FF0000"/>
                          </a:solidFill>
                          <a:effectLst/>
                          <a:latin typeface="Bliss 2 regular"/>
                          <a:ea typeface="+mn-ea"/>
                          <a:cs typeface="Bliss 2 regular"/>
                        </a:rPr>
                        <a:t>(1)</a:t>
                      </a:r>
                      <a:endParaRPr lang="en-US" sz="1000" dirty="0">
                        <a:latin typeface="Bliss 2 regular"/>
                        <a:cs typeface="Bliss 2 regular"/>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0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000" b="1" dirty="0">
                          <a:latin typeface="Bliss 2 regular"/>
                          <a:cs typeface="Bliss 2 regular"/>
                        </a:rPr>
                        <a:t>Westfield Shopping Centre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a:cs typeface="Bliss 2 regular"/>
                        </a:rPr>
                        <a:t>Explore</a:t>
                      </a:r>
                      <a:r>
                        <a:rPr lang="en-GB" sz="1000" baseline="0" dirty="0">
                          <a:latin typeface="Bliss 2 regular"/>
                          <a:cs typeface="Bliss 2 regular"/>
                        </a:rPr>
                        <a:t> the many different retailers and spot the similarities and differences in their marketing mix – Place, Product, Promotion, Price </a:t>
                      </a:r>
                      <a:r>
                        <a:rPr lang="en-US" sz="1000" b="0" i="0" kern="1200" dirty="0">
                          <a:solidFill>
                            <a:srgbClr val="FF0000"/>
                          </a:solidFill>
                          <a:effectLst/>
                          <a:latin typeface="Bliss 2 regular"/>
                          <a:ea typeface="+mn-ea"/>
                          <a:cs typeface="Bliss 2 regular"/>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rgbClr val="FF0000"/>
                        </a:solidFill>
                        <a:effectLst/>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rgbClr val="FF0000"/>
                        </a:solidFill>
                        <a:effectLst/>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dk1"/>
                        </a:solidFill>
                        <a:effectLst/>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latin typeface="Bliss 2 regular"/>
                          <a:cs typeface="Bliss 2 regular"/>
                        </a:rPr>
                        <a:t>MOOCs</a:t>
                      </a:r>
                      <a:endParaRPr lang="en-GB" sz="1000" b="1" dirty="0">
                        <a:latin typeface="Bliss 2 regular"/>
                        <a:cs typeface="Bliss 2 regular"/>
                        <a:hlinkClick r:id="rId5"/>
                      </a:endParaRPr>
                    </a:p>
                    <a:p>
                      <a:r>
                        <a:rPr lang="en-GB" sz="1000" dirty="0">
                          <a:latin typeface="Bliss 2 regular"/>
                          <a:cs typeface="Bliss 2 regular"/>
                          <a:hlinkClick r:id="rId6"/>
                        </a:rPr>
                        <a:t>https://www.futurelearn.com/courses/digital-skills-retail</a:t>
                      </a:r>
                      <a:endParaRPr lang="en-GB" sz="1000" dirty="0">
                        <a:latin typeface="Bliss 2 regular"/>
                        <a:cs typeface="Bliss 2 regular"/>
                      </a:endParaRPr>
                    </a:p>
                    <a:p>
                      <a:r>
                        <a:rPr lang="en-GB" sz="1000" dirty="0">
                          <a:latin typeface="Bliss 2 regular"/>
                          <a:cs typeface="Bliss 2 regular"/>
                        </a:rPr>
                        <a:t>Search through</a:t>
                      </a:r>
                      <a:r>
                        <a:rPr lang="en-GB" sz="1000" baseline="0" dirty="0">
                          <a:latin typeface="Bliss 2 regular"/>
                          <a:cs typeface="Bliss 2 regular"/>
                        </a:rPr>
                        <a:t> the MOOCs on </a:t>
                      </a:r>
                      <a:r>
                        <a:rPr lang="en-GB" sz="1000" baseline="0" dirty="0" err="1">
                          <a:latin typeface="Bliss 2 regular"/>
                          <a:cs typeface="Bliss 2 regular"/>
                        </a:rPr>
                        <a:t>Unifrog</a:t>
                      </a:r>
                      <a:r>
                        <a:rPr lang="en-GB" sz="1000" baseline="0" dirty="0">
                          <a:latin typeface="Bliss 2 regular"/>
                          <a:cs typeface="Bliss 2 regular"/>
                        </a:rPr>
                        <a:t> using the filter ‘Business’ and chose one that particularly interests you </a:t>
                      </a:r>
                      <a:r>
                        <a:rPr lang="en-GB" sz="1000" baseline="0" dirty="0">
                          <a:solidFill>
                            <a:srgbClr val="FF0000"/>
                          </a:solidFill>
                          <a:latin typeface="Bliss 2 regular"/>
                          <a:cs typeface="Bliss 2 regular"/>
                        </a:rPr>
                        <a:t>(6) </a:t>
                      </a:r>
                      <a:endParaRPr lang="en-GB" sz="100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2366339"/>
                  </a:ext>
                </a:extLst>
              </a:tr>
              <a:tr h="310183">
                <a:tc vMerge="1">
                  <a:txBody>
                    <a:bodyPr/>
                    <a:lstStyle/>
                    <a:p>
                      <a:endParaRPr lang="en-GB"/>
                    </a:p>
                  </a:txBody>
                  <a:tcPr/>
                </a:tc>
                <a:tc rowSpan="3">
                  <a:txBody>
                    <a:bodyPr/>
                    <a:lstStyle/>
                    <a:p>
                      <a:r>
                        <a:rPr lang="en-US" sz="1000" b="1" dirty="0" err="1">
                          <a:latin typeface="Bliss 2 regular"/>
                          <a:cs typeface="Bliss 2 regular"/>
                        </a:rPr>
                        <a:t>Elon</a:t>
                      </a:r>
                      <a:r>
                        <a:rPr lang="en-US" sz="1000" b="1" dirty="0">
                          <a:latin typeface="Bliss 2 regular"/>
                          <a:cs typeface="Bliss 2 regular"/>
                        </a:rPr>
                        <a:t> Musk: How the Billionaire CEO of </a:t>
                      </a:r>
                      <a:r>
                        <a:rPr lang="en-US" sz="1000" b="1" dirty="0" err="1">
                          <a:latin typeface="Bliss 2 regular"/>
                          <a:cs typeface="Bliss 2 regular"/>
                        </a:rPr>
                        <a:t>SpaceX</a:t>
                      </a:r>
                      <a:r>
                        <a:rPr lang="en-US" sz="1000" b="1" dirty="0">
                          <a:latin typeface="Bliss 2 regular"/>
                          <a:cs typeface="Bliss 2 regular"/>
                        </a:rPr>
                        <a:t> and Tesla is Shaping our Future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Bliss 2 regular"/>
                          <a:cs typeface="Bliss 2 regular"/>
                        </a:rPr>
                        <a:t>South African-born </a:t>
                      </a:r>
                      <a:r>
                        <a:rPr lang="en-US" sz="1000" dirty="0" err="1">
                          <a:latin typeface="Bliss 2 regular"/>
                          <a:cs typeface="Bliss 2 regular"/>
                        </a:rPr>
                        <a:t>Elon</a:t>
                      </a:r>
                      <a:r>
                        <a:rPr lang="en-US" sz="1000" dirty="0">
                          <a:latin typeface="Bliss 2 regular"/>
                          <a:cs typeface="Bliss 2 regular"/>
                        </a:rPr>
                        <a:t> Musk is the renowned entrepreneur and innovator behind PayPal, </a:t>
                      </a:r>
                      <a:r>
                        <a:rPr lang="en-US" sz="1000" dirty="0" err="1">
                          <a:latin typeface="Bliss 2 regular"/>
                          <a:cs typeface="Bliss 2 regular"/>
                        </a:rPr>
                        <a:t>SpaceX</a:t>
                      </a:r>
                      <a:r>
                        <a:rPr lang="en-US" sz="1000" dirty="0">
                          <a:latin typeface="Bliss 2 regular"/>
                          <a:cs typeface="Bliss 2 regular"/>
                        </a:rPr>
                        <a:t>, Tesla, and </a:t>
                      </a:r>
                      <a:r>
                        <a:rPr lang="en-US" sz="1000" dirty="0" err="1">
                          <a:latin typeface="Bliss 2 regular"/>
                          <a:cs typeface="Bliss 2 regular"/>
                        </a:rPr>
                        <a:t>SolarCity</a:t>
                      </a:r>
                      <a:r>
                        <a:rPr lang="en-US" sz="1000" dirty="0">
                          <a:latin typeface="Bliss 2 regular"/>
                          <a:cs typeface="Bliss 2 regular"/>
                        </a:rPr>
                        <a:t>. Musk wants to save our planet; he wants to send citizens into space, to form a colony on Mars; he wants to make money while doing these things; and he wants us all to know about it.</a:t>
                      </a:r>
                      <a:r>
                        <a:rPr lang="en-GB" sz="1000" kern="1200" dirty="0">
                          <a:solidFill>
                            <a:schemeClr val="dk1"/>
                          </a:solidFill>
                          <a:effectLst/>
                          <a:latin typeface="Bliss 2 regular"/>
                          <a:ea typeface="+mn-ea"/>
                          <a:cs typeface="Bliss 2 regular"/>
                        </a:rPr>
                        <a:t> </a:t>
                      </a:r>
                      <a:r>
                        <a:rPr lang="en-US" sz="1000" b="0" i="0" kern="1200" dirty="0">
                          <a:solidFill>
                            <a:srgbClr val="FF0000"/>
                          </a:solidFill>
                          <a:effectLst/>
                          <a:latin typeface="Bliss 2 regular"/>
                          <a:ea typeface="+mn-ea"/>
                          <a:cs typeface="Bliss 2 regular"/>
                        </a:rPr>
                        <a:t>(1)</a:t>
                      </a:r>
                      <a:endParaRPr lang="en-GB" sz="1000" kern="1200" dirty="0">
                        <a:solidFill>
                          <a:schemeClr val="dk1"/>
                        </a:solidFill>
                        <a:effectLst/>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n-US" sz="1000" b="1" dirty="0">
                          <a:latin typeface="Bliss 2 regular"/>
                          <a:cs typeface="Bliss 2 regular"/>
                        </a:rPr>
                        <a:t>Erin </a:t>
                      </a:r>
                      <a:r>
                        <a:rPr lang="en-US" sz="1000" b="1" dirty="0" err="1">
                          <a:latin typeface="Bliss 2 regular"/>
                          <a:cs typeface="Bliss 2 regular"/>
                        </a:rPr>
                        <a:t>Brockovich</a:t>
                      </a:r>
                      <a:r>
                        <a:rPr lang="en-US" sz="1000" b="1" dirty="0">
                          <a:latin typeface="Bliss 2 regular"/>
                          <a:cs typeface="Bliss 2 regular"/>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Bliss 2 regular"/>
                          <a:cs typeface="Bliss 2 regular"/>
                        </a:rPr>
                        <a:t>Single mother Erin </a:t>
                      </a:r>
                      <a:r>
                        <a:rPr lang="en-US" sz="1000" dirty="0" err="1">
                          <a:latin typeface="Bliss 2 regular"/>
                          <a:cs typeface="Bliss 2 regular"/>
                        </a:rPr>
                        <a:t>Brockovich</a:t>
                      </a:r>
                      <a:r>
                        <a:rPr lang="en-US" sz="1000" dirty="0">
                          <a:latin typeface="Bliss 2 regular"/>
                          <a:cs typeface="Bliss 2 regular"/>
                        </a:rPr>
                        <a:t> takes on powerhouse pacific gas and electric when she discovers the company is poisoning the city’s water supply. As a result of the largest direct action lawsuit of its kind, spear-headed by Erin and Ed </a:t>
                      </a:r>
                      <a:r>
                        <a:rPr lang="en-US" sz="1000" dirty="0" err="1">
                          <a:latin typeface="Bliss 2 regular"/>
                          <a:cs typeface="Bliss 2 regular"/>
                        </a:rPr>
                        <a:t>Masry</a:t>
                      </a:r>
                      <a:r>
                        <a:rPr lang="en-US" sz="1000" dirty="0">
                          <a:latin typeface="Bliss 2 regular"/>
                          <a:cs typeface="Bliss 2 regular"/>
                        </a:rPr>
                        <a:t>, the utility giant was forced to pay out the largest toxic tort injury settlement in US history: $333 million in damages to more than 600 </a:t>
                      </a:r>
                      <a:r>
                        <a:rPr lang="en-US" sz="1000" dirty="0" err="1">
                          <a:latin typeface="Bliss 2 regular"/>
                          <a:cs typeface="Bliss 2 regular"/>
                        </a:rPr>
                        <a:t>Hinkley</a:t>
                      </a:r>
                      <a:r>
                        <a:rPr lang="en-US" sz="1000" dirty="0">
                          <a:latin typeface="Bliss 2 regular"/>
                          <a:cs typeface="Bliss 2 regular"/>
                        </a:rPr>
                        <a:t> residents. </a:t>
                      </a:r>
                      <a:r>
                        <a:rPr lang="en-US" sz="1000" b="0" i="0" kern="1200" dirty="0">
                          <a:solidFill>
                            <a:srgbClr val="FF0000"/>
                          </a:solidFill>
                          <a:effectLst/>
                          <a:latin typeface="Bliss 2 regular"/>
                          <a:ea typeface="+mn-ea"/>
                          <a:cs typeface="Bliss 2 regular"/>
                        </a:rPr>
                        <a:t>(1)</a:t>
                      </a:r>
                      <a:endParaRPr lang="en-US" sz="1000" dirty="0">
                        <a:latin typeface="Bliss 2 regular"/>
                        <a:cs typeface="Bliss 2 regular"/>
                      </a:endParaRPr>
                    </a:p>
                    <a:p>
                      <a:endParaRPr lang="en-US" sz="1000" dirty="0">
                        <a:latin typeface="Bliss 2 regular"/>
                        <a:cs typeface="Bliss 2 regular"/>
                      </a:endParaRPr>
                    </a:p>
                    <a:p>
                      <a:endParaRPr lang="en-US" sz="10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9425687"/>
                  </a:ext>
                </a:extLst>
              </a:tr>
              <a:tr h="1039535">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r>
                        <a:rPr lang="en-GB" sz="1000" b="0" kern="1200" dirty="0">
                          <a:solidFill>
                            <a:schemeClr val="dk1"/>
                          </a:solidFill>
                          <a:effectLst/>
                          <a:latin typeface="Bliss 2 regular"/>
                          <a:ea typeface="+mn-ea"/>
                          <a:cs typeface="Bliss 2 regular"/>
                          <a:hlinkClick r:id="rId7"/>
                        </a:rPr>
                        <a:t>Mixergy: How a mom of 6 turned handmade</a:t>
                      </a:r>
                      <a:r>
                        <a:rPr lang="en-GB" sz="1000" b="0" kern="1200" baseline="0" dirty="0">
                          <a:solidFill>
                            <a:schemeClr val="dk1"/>
                          </a:solidFill>
                          <a:effectLst/>
                          <a:latin typeface="Bliss 2 regular"/>
                          <a:ea typeface="+mn-ea"/>
                          <a:cs typeface="Bliss 2 regular"/>
                          <a:hlinkClick r:id="rId7"/>
                        </a:rPr>
                        <a:t> </a:t>
                      </a:r>
                      <a:r>
                        <a:rPr lang="en-GB" sz="1000" b="0" kern="1200" dirty="0">
                          <a:solidFill>
                            <a:schemeClr val="dk1"/>
                          </a:solidFill>
                          <a:effectLst/>
                          <a:latin typeface="Bliss 2 regular"/>
                          <a:ea typeface="+mn-ea"/>
                          <a:cs typeface="Bliss 2 regular"/>
                          <a:hlinkClick r:id="rId7"/>
                        </a:rPr>
                        <a:t>hairbows into a $6M</a:t>
                      </a:r>
                      <a:r>
                        <a:rPr lang="en-GB" sz="1000" b="0" kern="1200" baseline="0" dirty="0">
                          <a:solidFill>
                            <a:schemeClr val="dk1"/>
                          </a:solidFill>
                          <a:effectLst/>
                          <a:latin typeface="Bliss 2 regular"/>
                          <a:ea typeface="+mn-ea"/>
                          <a:cs typeface="Bliss 2 regular"/>
                          <a:hlinkClick r:id="rId7"/>
                        </a:rPr>
                        <a:t> business</a:t>
                      </a:r>
                      <a:r>
                        <a:rPr lang="en-GB" sz="1000" b="0" kern="1200" baseline="0" dirty="0">
                          <a:solidFill>
                            <a:schemeClr val="dk1"/>
                          </a:solidFill>
                          <a:effectLst/>
                          <a:latin typeface="Bliss 2 regular"/>
                          <a:ea typeface="+mn-ea"/>
                          <a:cs typeface="Bliss 2 regular"/>
                        </a:rPr>
                        <a:t> </a:t>
                      </a:r>
                      <a:r>
                        <a:rPr lang="en-US" sz="1000" b="0" i="0" kern="1200" dirty="0">
                          <a:solidFill>
                            <a:srgbClr val="FF0000"/>
                          </a:solidFill>
                          <a:effectLst/>
                          <a:latin typeface="Bliss 2 regular"/>
                          <a:ea typeface="+mn-ea"/>
                          <a:cs typeface="Bliss 2 regular"/>
                        </a:rPr>
                        <a:t>(2)</a:t>
                      </a:r>
                      <a:endParaRPr lang="en-GB" sz="1000" b="0" dirty="0">
                        <a:solidFill>
                          <a:srgbClr val="FF0000"/>
                        </a:solidFill>
                        <a:latin typeface="Bliss 2 regular"/>
                        <a:cs typeface="Bliss 2 regular"/>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baseline="0" dirty="0">
                          <a:solidFill>
                            <a:srgbClr val="000000"/>
                          </a:solidFill>
                          <a:latin typeface="Bliss 2 regular"/>
                          <a:cs typeface="Bliss 2 regular"/>
                          <a:hlinkClick r:id="rId8"/>
                        </a:rPr>
                        <a:t>The Cashless Society </a:t>
                      </a:r>
                      <a:endParaRPr lang="en-GB" sz="1000" b="1" baseline="0" dirty="0">
                        <a:solidFill>
                          <a:srgbClr val="000000"/>
                        </a:solidFill>
                        <a:latin typeface="Bliss 2 regular"/>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Bliss 2 regular"/>
                          <a:cs typeface="Bliss 2 regular"/>
                        </a:rPr>
                        <a:t>What does a cashless society look like? What is the technology behind the digital economy and the new forms of currency and money?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latin typeface="Bliss 2 regular"/>
                          <a:cs typeface="Bliss 2 regular"/>
                        </a:rPr>
                        <a:t>26</a:t>
                      </a:r>
                      <a:r>
                        <a:rPr lang="en-US" sz="1000" b="1" baseline="30000" dirty="0">
                          <a:latin typeface="Bliss 2 regular"/>
                          <a:cs typeface="Bliss 2 regular"/>
                        </a:rPr>
                        <a:t>th</a:t>
                      </a:r>
                      <a:r>
                        <a:rPr lang="en-US" sz="1000" b="1" dirty="0">
                          <a:latin typeface="Bliss 2 regular"/>
                          <a:cs typeface="Bliss 2 regular"/>
                        </a:rPr>
                        <a:t> May 2020</a:t>
                      </a:r>
                      <a:r>
                        <a:rPr lang="en-US" sz="1000" b="1" baseline="0" dirty="0">
                          <a:latin typeface="Bliss 2 regular"/>
                          <a:cs typeface="Bliss 2 regular"/>
                        </a:rPr>
                        <a:t> at</a:t>
                      </a:r>
                      <a:r>
                        <a:rPr lang="en-US" sz="1000" b="1" dirty="0">
                          <a:latin typeface="Bliss 2 regular"/>
                          <a:cs typeface="Bliss 2 regular"/>
                        </a:rPr>
                        <a:t> 6pm </a:t>
                      </a:r>
                    </a:p>
                    <a:p>
                      <a:r>
                        <a:rPr lang="en-GB" sz="1000" dirty="0">
                          <a:solidFill>
                            <a:srgbClr val="000000"/>
                          </a:solidFill>
                          <a:latin typeface="Bliss 2 regular"/>
                          <a:cs typeface="Bliss 2 regular"/>
                        </a:rPr>
                        <a:t>(Virtual) </a:t>
                      </a:r>
                      <a:r>
                        <a:rPr lang="en-GB" sz="1000" dirty="0">
                          <a:solidFill>
                            <a:srgbClr val="FF0000"/>
                          </a:solidFill>
                          <a:latin typeface="Bliss 2 regular"/>
                          <a:cs typeface="Bliss 2 regular"/>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GB" sz="1000" b="1" dirty="0">
                          <a:latin typeface="Bliss 2 regular"/>
                          <a:cs typeface="Bliss 2 regular"/>
                        </a:rPr>
                        <a:t>Generic to</a:t>
                      </a:r>
                      <a:r>
                        <a:rPr lang="en-GB" sz="1000" b="1" baseline="0" dirty="0">
                          <a:latin typeface="Bliss 2 regular"/>
                          <a:cs typeface="Bliss 2 regular"/>
                        </a:rPr>
                        <a:t> Brand </a:t>
                      </a:r>
                      <a:endParaRPr lang="en-GB" sz="1000" b="1" dirty="0">
                        <a:solidFill>
                          <a:srgbClr val="FF0000"/>
                        </a:solidFill>
                        <a:latin typeface="Bliss 2 regular"/>
                        <a:cs typeface="Bliss 2 regular"/>
                      </a:endParaRPr>
                    </a:p>
                    <a:p>
                      <a:r>
                        <a:rPr lang="en-GB" sz="1000" b="0" dirty="0">
                          <a:solidFill>
                            <a:schemeClr val="tx1"/>
                          </a:solidFill>
                          <a:latin typeface="Bliss 2 regular"/>
                          <a:cs typeface="Bliss 2 regular"/>
                        </a:rPr>
                        <a:t>Get creative</a:t>
                      </a:r>
                      <a:r>
                        <a:rPr lang="en-GB" sz="1000" b="0" baseline="0" dirty="0">
                          <a:solidFill>
                            <a:schemeClr val="tx1"/>
                          </a:solidFill>
                          <a:latin typeface="Bliss 2 regular"/>
                          <a:cs typeface="Bliss 2 regular"/>
                        </a:rPr>
                        <a:t> and create your own brand name, slogan, logo, and packaging for this generic everyday household item – Milk! </a:t>
                      </a:r>
                      <a:r>
                        <a:rPr lang="en-GB" sz="1000" dirty="0">
                          <a:solidFill>
                            <a:srgbClr val="FF0000"/>
                          </a:solidFill>
                          <a:latin typeface="Bliss 2 regular"/>
                          <a:cs typeface="Bliss 2 regular"/>
                        </a:rPr>
                        <a:t>(7) </a:t>
                      </a:r>
                      <a:endParaRPr lang="en-GB" sz="1000" b="0" dirty="0">
                        <a:solidFill>
                          <a:schemeClr val="tx1"/>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1312266"/>
                  </a:ext>
                </a:extLst>
              </a:tr>
              <a:tr h="54463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r>
                        <a:rPr lang="en-GB" sz="1000" b="1" u="none" kern="1200" dirty="0">
                          <a:solidFill>
                            <a:schemeClr val="tx1"/>
                          </a:solidFill>
                          <a:effectLst/>
                          <a:latin typeface="Bliss 2 regular"/>
                          <a:ea typeface="+mn-ea"/>
                          <a:cs typeface="Bliss 2 regular"/>
                          <a:hlinkClick r:id="rId9"/>
                        </a:rPr>
                        <a:t>BBC</a:t>
                      </a:r>
                      <a:r>
                        <a:rPr lang="en-GB" sz="1000" b="1" u="none" kern="1200" baseline="0" dirty="0">
                          <a:solidFill>
                            <a:schemeClr val="tx1"/>
                          </a:solidFill>
                          <a:effectLst/>
                          <a:latin typeface="Bliss 2 regular"/>
                          <a:ea typeface="+mn-ea"/>
                          <a:cs typeface="Bliss 2 regular"/>
                          <a:hlinkClick r:id="rId9"/>
                        </a:rPr>
                        <a:t> News Business</a:t>
                      </a:r>
                      <a:endParaRPr lang="en-GB" sz="1000" b="1" u="none" kern="1200" baseline="0" dirty="0">
                        <a:solidFill>
                          <a:schemeClr val="tx1"/>
                        </a:solidFill>
                        <a:effectLst/>
                        <a:latin typeface="Bliss 2 regular"/>
                        <a:ea typeface="+mn-ea"/>
                        <a:cs typeface="Bliss 2 regular"/>
                      </a:endParaRPr>
                    </a:p>
                    <a:p>
                      <a:endParaRPr lang="en-GB" sz="1000" b="0" u="none" kern="1200" baseline="0" dirty="0">
                        <a:solidFill>
                          <a:schemeClr val="tx1"/>
                        </a:solidFill>
                        <a:effectLst/>
                        <a:latin typeface="Bliss 2 regular"/>
                        <a:ea typeface="+mn-ea"/>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kern="1200" baseline="0" dirty="0">
                          <a:solidFill>
                            <a:schemeClr val="tx1"/>
                          </a:solidFill>
                          <a:effectLst/>
                          <a:latin typeface="Bliss 2 regular"/>
                          <a:ea typeface="+mn-ea"/>
                          <a:cs typeface="Bliss 2 regular"/>
                        </a:rPr>
                        <a:t>Explore the Business section on BBC news and summarise at least one article per week </a:t>
                      </a:r>
                      <a:r>
                        <a:rPr lang="en-GB" sz="1000" dirty="0">
                          <a:solidFill>
                            <a:srgbClr val="FF0000"/>
                          </a:solidFill>
                          <a:latin typeface="Bliss 2 regular"/>
                          <a:cs typeface="Bliss 2 regular"/>
                        </a:rPr>
                        <a:t>(8)</a:t>
                      </a:r>
                      <a:endParaRPr lang="en-GB" sz="1000" b="0" dirty="0">
                        <a:solidFill>
                          <a:schemeClr val="tx1"/>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518836873"/>
                  </a:ext>
                </a:extLst>
              </a:tr>
              <a:tr h="470903">
                <a:tc vMerge="1">
                  <a:txBody>
                    <a:bodyPr/>
                    <a:lstStyle/>
                    <a:p>
                      <a:endParaRPr lang="en-GB"/>
                    </a:p>
                  </a:txBody>
                  <a:tcPr/>
                </a:tc>
                <a:tc rowSpan="2">
                  <a:txBody>
                    <a:bodyPr/>
                    <a:lstStyle/>
                    <a:p>
                      <a:r>
                        <a:rPr lang="en-US" sz="1000" b="1" dirty="0">
                          <a:latin typeface="Bliss 2 regular"/>
                          <a:cs typeface="Bliss 2 regular"/>
                        </a:rPr>
                        <a:t>Steve Jobs: The Exclusive Biography</a:t>
                      </a:r>
                    </a:p>
                    <a:p>
                      <a:r>
                        <a:rPr lang="en-US" sz="1000" dirty="0">
                          <a:latin typeface="Bliss 2 regular"/>
                          <a:cs typeface="Bliss 2 regular"/>
                        </a:rPr>
                        <a:t>An extraordinary book which gives us a unique insight into the life and thinking of the man who has single-handedly transformed the way we live today</a:t>
                      </a:r>
                      <a:r>
                        <a:rPr lang="en-US" sz="1000" baseline="0" dirty="0">
                          <a:latin typeface="Bliss 2 regular"/>
                          <a:cs typeface="Bliss 2 regular"/>
                        </a:rPr>
                        <a:t> </a:t>
                      </a:r>
                      <a:r>
                        <a:rPr lang="en-US" sz="1000" b="0" i="0" kern="1200" dirty="0">
                          <a:solidFill>
                            <a:srgbClr val="FF0000"/>
                          </a:solidFill>
                          <a:effectLst/>
                          <a:latin typeface="Bliss 2 regular"/>
                          <a:ea typeface="+mn-ea"/>
                          <a:cs typeface="Bliss 2 regular"/>
                        </a:rPr>
                        <a:t>(1)</a:t>
                      </a:r>
                      <a:endParaRPr lang="en-GB" sz="1000" kern="1200" dirty="0">
                        <a:solidFill>
                          <a:schemeClr val="dk1"/>
                        </a:solidFill>
                        <a:effectLst/>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US" sz="1000" b="1" dirty="0">
                          <a:latin typeface="Bliss 2 regular"/>
                          <a:cs typeface="Bliss 2 regular"/>
                        </a:rPr>
                        <a:t>The Big</a:t>
                      </a:r>
                      <a:r>
                        <a:rPr lang="en-US" sz="1000" b="1" baseline="0" dirty="0">
                          <a:latin typeface="Bliss 2 regular"/>
                          <a:cs typeface="Bliss 2 regular"/>
                        </a:rPr>
                        <a:t> Short </a:t>
                      </a:r>
                    </a:p>
                    <a:p>
                      <a:r>
                        <a:rPr lang="en-US" sz="1000" baseline="0" dirty="0">
                          <a:latin typeface="Bliss 2 regular"/>
                          <a:cs typeface="Bliss 2 regular"/>
                        </a:rPr>
                        <a:t>A group of wily opportunists make a fortune off of the U.S economic crash by sniffing out the situation in advance and betting against the banks </a:t>
                      </a:r>
                      <a:r>
                        <a:rPr lang="en-US" sz="1000" b="0" i="0" kern="1200" baseline="0" dirty="0">
                          <a:solidFill>
                            <a:srgbClr val="FF0000"/>
                          </a:solidFill>
                          <a:effectLst/>
                          <a:latin typeface="Bliss 2 regular"/>
                          <a:ea typeface="+mn-ea"/>
                          <a:cs typeface="Bliss 2 regular"/>
                        </a:rPr>
                        <a:t>(</a:t>
                      </a:r>
                      <a:r>
                        <a:rPr lang="en-US" sz="1000" b="0" i="0" kern="1200" dirty="0">
                          <a:solidFill>
                            <a:srgbClr val="FF0000"/>
                          </a:solidFill>
                          <a:effectLst/>
                          <a:latin typeface="Bliss 2 regular"/>
                          <a:ea typeface="+mn-ea"/>
                          <a:cs typeface="Bliss 2 regular"/>
                        </a:rPr>
                        <a:t>1)</a:t>
                      </a:r>
                    </a:p>
                    <a:p>
                      <a:endParaRPr lang="en-GB" sz="1000" b="0" i="0" kern="1200" dirty="0">
                        <a:solidFill>
                          <a:srgbClr val="FF0000"/>
                        </a:solidFill>
                        <a:effectLst/>
                        <a:latin typeface="Bliss 2 regular"/>
                        <a:ea typeface="+mn-ea"/>
                        <a:cs typeface="Bliss 2 regular"/>
                      </a:endParaRPr>
                    </a:p>
                    <a:p>
                      <a:endParaRPr lang="en-US" sz="1000" b="0" i="0" kern="1200" dirty="0">
                        <a:solidFill>
                          <a:srgbClr val="FF0000"/>
                        </a:solidFill>
                        <a:effectLst/>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sz="1000" dirty="0">
                        <a:latin typeface="Bliss 2 regular"/>
                        <a:cs typeface="Bliss 2 regular"/>
                      </a:endParaRPr>
                    </a:p>
                    <a:p>
                      <a:pPr marL="171450" indent="-171450">
                        <a:buFont typeface="Arial"/>
                        <a:buChar char="•"/>
                      </a:pPr>
                      <a:r>
                        <a:rPr lang="en-US" sz="1000" dirty="0">
                          <a:latin typeface="Bliss 2 regular"/>
                          <a:cs typeface="Bliss 2 regular"/>
                          <a:hlinkClick r:id="rId10"/>
                        </a:rPr>
                        <a:t>UK High Streets in Crisis</a:t>
                      </a:r>
                      <a:r>
                        <a:rPr lang="en-US" sz="1000" baseline="0" dirty="0">
                          <a:latin typeface="Bliss 2 regular"/>
                          <a:cs typeface="Bliss 2 regular"/>
                        </a:rPr>
                        <a:t> </a:t>
                      </a:r>
                      <a:r>
                        <a:rPr lang="en-US" sz="1000" b="0" i="0" kern="1200" dirty="0">
                          <a:solidFill>
                            <a:srgbClr val="FF0000"/>
                          </a:solidFill>
                          <a:effectLst/>
                          <a:latin typeface="Bliss 2 regular"/>
                          <a:ea typeface="+mn-ea"/>
                          <a:cs typeface="Bliss 2 regular"/>
                        </a:rPr>
                        <a:t>(1)</a:t>
                      </a:r>
                      <a:endParaRPr lang="en-GB" sz="100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latin typeface="Bliss 2 regular"/>
                          <a:cs typeface="Bliss 2 regular"/>
                        </a:rPr>
                        <a:t>The Museum of Brands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Bliss 2 regular"/>
                          <a:cs typeface="Bliss 2 regular"/>
                        </a:rPr>
                        <a:t>Explore how brands shape – and are shaped by – people, culture and society. Fill in these worksheets as you go along.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a:cs typeface="Bliss 2 regular"/>
                          <a:hlinkClick r:id="rId11"/>
                        </a:rPr>
                        <a:t>Worksheet</a:t>
                      </a:r>
                      <a:r>
                        <a:rPr lang="en-GB" sz="1000" baseline="0" dirty="0">
                          <a:latin typeface="Bliss 2 regular"/>
                          <a:cs typeface="Bliss 2 regular"/>
                          <a:hlinkClick r:id="rId11"/>
                        </a:rPr>
                        <a:t> 1</a:t>
                      </a:r>
                      <a:endParaRPr lang="en-GB" sz="1000" baseline="0" dirty="0">
                        <a:latin typeface="Bliss 2 regular"/>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a:latin typeface="Bliss 2 regular"/>
                          <a:cs typeface="Bliss 2 regular"/>
                          <a:hlinkClick r:id="rId12"/>
                        </a:rPr>
                        <a:t>Worksheet 2</a:t>
                      </a:r>
                      <a:endParaRPr lang="en-GB" sz="1000" dirty="0">
                        <a:latin typeface="Bliss 2 regular"/>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a:ea typeface="+mn-ea"/>
                          <a:cs typeface="Bliss 2 regular"/>
                        </a:rPr>
                        <a:t>(4)</a:t>
                      </a:r>
                      <a:endParaRPr lang="en-GB" sz="100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alpha val="34118"/>
                      </a:srgbClr>
                    </a:solidFill>
                  </a:tcPr>
                </a:tc>
                <a:extLst>
                  <a:ext uri="{0D108BD9-81ED-4DB2-BD59-A6C34878D82A}">
                    <a16:rowId xmlns:a16="http://schemas.microsoft.com/office/drawing/2014/main" val="129623182"/>
                  </a:ext>
                </a:extLst>
              </a:tr>
              <a:tr h="6873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r>
                        <a:rPr lang="en-GB" sz="1000" b="1" u="sng" kern="1200" dirty="0">
                          <a:solidFill>
                            <a:schemeClr val="tx1"/>
                          </a:solidFill>
                          <a:effectLst/>
                          <a:latin typeface="Bliss 2 regular"/>
                          <a:ea typeface="+mn-ea"/>
                          <a:cs typeface="Bliss 2 regular"/>
                        </a:rPr>
                        <a:t>Top Trump</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a:cs typeface="Bliss 2 regular"/>
                        </a:rPr>
                        <a:t>Research and write about the features of 3</a:t>
                      </a:r>
                      <a:r>
                        <a:rPr lang="en-GB" sz="1000" baseline="0" dirty="0">
                          <a:latin typeface="Bliss 2 regular"/>
                          <a:cs typeface="Bliss 2 regular"/>
                        </a:rPr>
                        <a:t> businesses:  Purpose, Sector, Scope of Activities, Size of Business, Aims of Business/Mission Statements/Type of Ownership, Revenue and Profit figures </a:t>
                      </a:r>
                      <a:r>
                        <a:rPr lang="en-GB" sz="1000" dirty="0">
                          <a:solidFill>
                            <a:srgbClr val="FF0000"/>
                          </a:solidFill>
                          <a:latin typeface="Bliss 2 regular"/>
                          <a:cs typeface="Bliss 2 regular"/>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745550">
                <a:tc vMerge="1">
                  <a:txBody>
                    <a:bodyPr/>
                    <a:lstStyle/>
                    <a:p>
                      <a:endParaRPr lang="en-GB"/>
                    </a:p>
                  </a:txBody>
                  <a:tcPr/>
                </a:tc>
                <a:tc rowSpan="3">
                  <a:txBody>
                    <a:bodyPr/>
                    <a:lstStyle/>
                    <a:p>
                      <a:r>
                        <a:rPr lang="en-US" sz="1000" b="1" dirty="0">
                          <a:latin typeface="Bliss 2 regular"/>
                          <a:cs typeface="Bliss 2 regular"/>
                        </a:rPr>
                        <a:t>Zero to One: Notes on Start Ups, or How to Build the Future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Bliss 2 regular"/>
                          <a:cs typeface="Bliss 2 regular"/>
                        </a:rPr>
                        <a:t>A ground-breaking and thought-provoking book on innovation and what it takes for a new company to prosper </a:t>
                      </a:r>
                      <a:r>
                        <a:rPr lang="en-US" sz="1000" b="0" i="0" kern="1200" dirty="0">
                          <a:solidFill>
                            <a:srgbClr val="FF0000"/>
                          </a:solidFill>
                          <a:effectLst/>
                          <a:latin typeface="Bliss 2 regular"/>
                          <a:ea typeface="+mn-ea"/>
                          <a:cs typeface="Bliss 2 regular"/>
                        </a:rPr>
                        <a:t>(1)</a:t>
                      </a:r>
                      <a:endParaRPr lang="en-US" sz="1000" dirty="0">
                        <a:latin typeface="Bliss 2 regular"/>
                        <a:cs typeface="Bliss 2 regular"/>
                      </a:endParaRPr>
                    </a:p>
                    <a:p>
                      <a:endParaRPr lang="en-US" sz="10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n-US" sz="1000" b="1" dirty="0">
                          <a:latin typeface="Bliss 2 regular"/>
                          <a:cs typeface="Bliss 2 regular"/>
                        </a:rPr>
                        <a:t>The Founder </a:t>
                      </a:r>
                    </a:p>
                    <a:p>
                      <a:r>
                        <a:rPr lang="en-US" sz="1000" dirty="0">
                          <a:latin typeface="Bliss 2 regular"/>
                          <a:cs typeface="Bliss 2 regular"/>
                        </a:rPr>
                        <a:t>All</a:t>
                      </a:r>
                      <a:r>
                        <a:rPr lang="en-US" sz="1000" baseline="0" dirty="0">
                          <a:latin typeface="Bliss 2 regular"/>
                          <a:cs typeface="Bliss 2 regular"/>
                        </a:rPr>
                        <a:t> </a:t>
                      </a:r>
                      <a:r>
                        <a:rPr lang="en-US" sz="1000" dirty="0">
                          <a:latin typeface="Bliss 2 regular"/>
                          <a:cs typeface="Bliss 2 regular"/>
                        </a:rPr>
                        <a:t>about the McDonald’s franchise.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Bliss 2 regular"/>
                          <a:cs typeface="Bliss 2 regular"/>
                        </a:rPr>
                        <a:t>See how businessman Ray Kroc made McDonalds into a world wide multi-billion pound company</a:t>
                      </a:r>
                      <a:r>
                        <a:rPr lang="en-GB" sz="1000" kern="1200" dirty="0">
                          <a:solidFill>
                            <a:schemeClr val="dk1"/>
                          </a:solidFill>
                          <a:effectLst/>
                          <a:latin typeface="Bliss 2 regular"/>
                          <a:ea typeface="+mn-ea"/>
                          <a:cs typeface="Bliss 2 regular"/>
                        </a:rPr>
                        <a:t> </a:t>
                      </a:r>
                      <a:r>
                        <a:rPr lang="en-US" sz="1000" b="0" i="0" kern="1200" dirty="0">
                          <a:solidFill>
                            <a:srgbClr val="FF0000"/>
                          </a:solidFill>
                          <a:effectLst/>
                          <a:latin typeface="Bliss 2 regular"/>
                          <a:ea typeface="+mn-ea"/>
                          <a:cs typeface="Bliss 2 regular"/>
                        </a:rPr>
                        <a:t>(1)</a:t>
                      </a:r>
                      <a:endParaRPr lang="en-US" sz="10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r>
                        <a:rPr lang="en-GB" sz="1000" b="0" dirty="0">
                          <a:solidFill>
                            <a:srgbClr val="000000"/>
                          </a:solidFill>
                          <a:latin typeface="Bliss 2 regular"/>
                          <a:cs typeface="Bliss 2 regular"/>
                          <a:hlinkClick r:id="rId13"/>
                        </a:rPr>
                        <a:t>The Economist:</a:t>
                      </a:r>
                      <a:r>
                        <a:rPr lang="en-GB" sz="1000" b="0" baseline="0" dirty="0">
                          <a:solidFill>
                            <a:srgbClr val="000000"/>
                          </a:solidFill>
                          <a:latin typeface="Bliss 2 regular"/>
                          <a:cs typeface="Bliss 2 regular"/>
                          <a:hlinkClick r:id="rId13"/>
                        </a:rPr>
                        <a:t> </a:t>
                      </a:r>
                      <a:r>
                        <a:rPr lang="en-GB" sz="1000" b="0" dirty="0">
                          <a:solidFill>
                            <a:srgbClr val="000000"/>
                          </a:solidFill>
                          <a:latin typeface="Bliss 2 regular"/>
                          <a:cs typeface="Bliss 2 regular"/>
                          <a:hlinkClick r:id="rId13"/>
                        </a:rPr>
                        <a:t>Money</a:t>
                      </a:r>
                      <a:r>
                        <a:rPr lang="en-GB" sz="1000" b="0" baseline="0" dirty="0">
                          <a:solidFill>
                            <a:srgbClr val="000000"/>
                          </a:solidFill>
                          <a:latin typeface="Bliss 2 regular"/>
                          <a:cs typeface="Bliss 2 regular"/>
                          <a:hlinkClick r:id="rId13"/>
                        </a:rPr>
                        <a:t> Talks – Peak Car? </a:t>
                      </a:r>
                      <a:r>
                        <a:rPr lang="en-US" sz="1000" b="0" i="0" kern="1200" dirty="0">
                          <a:solidFill>
                            <a:srgbClr val="FF0000"/>
                          </a:solidFill>
                          <a:effectLst/>
                          <a:latin typeface="Bliss 2 regular"/>
                          <a:ea typeface="+mn-ea"/>
                          <a:cs typeface="Bliss 2 regular"/>
                        </a:rPr>
                        <a:t>(1)</a:t>
                      </a:r>
                      <a:endParaRPr lang="en-GB" sz="1000" b="0" dirty="0">
                        <a:solidFill>
                          <a:srgbClr val="FF0000"/>
                        </a:solidFill>
                        <a:latin typeface="Bliss 2 regular"/>
                        <a:cs typeface="Bliss 2 regular"/>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aseline="0" dirty="0">
                        <a:solidFill>
                          <a:srgbClr val="000000"/>
                        </a:solidFill>
                        <a:latin typeface="Bliss 2 regular"/>
                        <a:cs typeface="Bliss 2 regular"/>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baseline="0" dirty="0">
                        <a:solidFill>
                          <a:srgbClr val="00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570637930"/>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6">
                  <a:txBody>
                    <a:bodyPr/>
                    <a:lstStyle/>
                    <a:p>
                      <a:r>
                        <a:rPr lang="en-GB" sz="1000" b="1" kern="1200" dirty="0">
                          <a:solidFill>
                            <a:srgbClr val="000000"/>
                          </a:solidFill>
                          <a:effectLst/>
                          <a:latin typeface="Bliss 2 regular"/>
                          <a:ea typeface="+mn-ea"/>
                          <a:cs typeface="Bliss 2 regular"/>
                        </a:rPr>
                        <a:t>Write a 500 word report on</a:t>
                      </a:r>
                      <a:r>
                        <a:rPr lang="en-GB" sz="1000" b="1" kern="1200" baseline="0" dirty="0">
                          <a:solidFill>
                            <a:srgbClr val="000000"/>
                          </a:solidFill>
                          <a:effectLst/>
                          <a:latin typeface="Bliss 2 regular"/>
                          <a:ea typeface="+mn-ea"/>
                          <a:cs typeface="Bliss 2 regular"/>
                        </a:rPr>
                        <a:t> an entrepreneur of your choice.</a:t>
                      </a:r>
                    </a:p>
                    <a:p>
                      <a:endParaRPr lang="en-GB" sz="1000" kern="1200" baseline="0" dirty="0">
                        <a:solidFill>
                          <a:srgbClr val="FF0000"/>
                        </a:solidFill>
                        <a:effectLst/>
                        <a:latin typeface="Bliss 2 regular"/>
                        <a:ea typeface="+mn-ea"/>
                        <a:cs typeface="Bliss 2 regular"/>
                      </a:endParaRPr>
                    </a:p>
                    <a:p>
                      <a:r>
                        <a:rPr lang="en-GB" sz="1000" kern="1200" baseline="0" dirty="0">
                          <a:solidFill>
                            <a:srgbClr val="000000"/>
                          </a:solidFill>
                          <a:effectLst/>
                          <a:latin typeface="Bliss 2 regular"/>
                          <a:ea typeface="+mn-ea"/>
                          <a:cs typeface="Bliss 2 regular"/>
                        </a:rPr>
                        <a:t>Examples of Entrepreneurs</a:t>
                      </a:r>
                    </a:p>
                    <a:p>
                      <a:pPr marL="171450" indent="-171450">
                        <a:buFontTx/>
                        <a:buChar char="-"/>
                      </a:pPr>
                      <a:r>
                        <a:rPr lang="en-GB" sz="1000" kern="1200" baseline="0" dirty="0">
                          <a:solidFill>
                            <a:srgbClr val="000000"/>
                          </a:solidFill>
                          <a:effectLst/>
                          <a:latin typeface="Bliss 2 regular"/>
                          <a:ea typeface="+mn-ea"/>
                          <a:cs typeface="Bliss 2 regular"/>
                        </a:rPr>
                        <a:t>Jeff Bezos</a:t>
                      </a:r>
                    </a:p>
                    <a:p>
                      <a:pPr marL="171450" indent="-171450">
                        <a:buFontTx/>
                        <a:buChar char="-"/>
                      </a:pPr>
                      <a:r>
                        <a:rPr lang="en-GB" sz="1000" kern="1200" baseline="0" dirty="0">
                          <a:solidFill>
                            <a:srgbClr val="000000"/>
                          </a:solidFill>
                          <a:effectLst/>
                          <a:latin typeface="Bliss 2 regular"/>
                          <a:ea typeface="+mn-ea"/>
                          <a:cs typeface="Bliss 2 regular"/>
                        </a:rPr>
                        <a:t>Bill Gates</a:t>
                      </a:r>
                    </a:p>
                    <a:p>
                      <a:pPr marL="171450" indent="-171450">
                        <a:buFontTx/>
                        <a:buChar char="-"/>
                      </a:pPr>
                      <a:r>
                        <a:rPr lang="en-GB" sz="1000" kern="1200" baseline="0" dirty="0">
                          <a:solidFill>
                            <a:srgbClr val="000000"/>
                          </a:solidFill>
                          <a:effectLst/>
                          <a:latin typeface="Bliss 2 regular"/>
                          <a:ea typeface="+mn-ea"/>
                          <a:cs typeface="Bliss 2 regular"/>
                        </a:rPr>
                        <a:t>Anita Roddick</a:t>
                      </a:r>
                    </a:p>
                    <a:p>
                      <a:pPr marL="171450" indent="-171450">
                        <a:buFontTx/>
                        <a:buChar char="-"/>
                      </a:pPr>
                      <a:r>
                        <a:rPr lang="en-GB" sz="1000" kern="1200" baseline="0" dirty="0">
                          <a:solidFill>
                            <a:srgbClr val="000000"/>
                          </a:solidFill>
                          <a:effectLst/>
                          <a:latin typeface="Bliss 2 regular"/>
                          <a:ea typeface="+mn-ea"/>
                          <a:cs typeface="Bliss 2 regular"/>
                        </a:rPr>
                        <a:t>Larry Page</a:t>
                      </a:r>
                    </a:p>
                    <a:p>
                      <a:pPr marL="171450" indent="-171450">
                        <a:buFontTx/>
                        <a:buChar char="-"/>
                      </a:pPr>
                      <a:r>
                        <a:rPr lang="en-GB" sz="1000" kern="1200" baseline="0" dirty="0">
                          <a:solidFill>
                            <a:srgbClr val="000000"/>
                          </a:solidFill>
                          <a:effectLst/>
                          <a:latin typeface="Bliss 2 regular"/>
                          <a:ea typeface="+mn-ea"/>
                          <a:cs typeface="Bliss 2 regular"/>
                        </a:rPr>
                        <a:t>Mark Zuckerberg</a:t>
                      </a:r>
                    </a:p>
                    <a:p>
                      <a:pPr marL="171450" indent="-171450">
                        <a:buFontTx/>
                        <a:buChar char="-"/>
                      </a:pPr>
                      <a:r>
                        <a:rPr lang="en-GB" sz="1000" kern="1200" baseline="0" dirty="0">
                          <a:solidFill>
                            <a:srgbClr val="000000"/>
                          </a:solidFill>
                          <a:effectLst/>
                          <a:latin typeface="Bliss 2 regular"/>
                          <a:ea typeface="+mn-ea"/>
                          <a:cs typeface="Bliss 2 regular"/>
                        </a:rPr>
                        <a:t>Warren Buffet</a:t>
                      </a:r>
                    </a:p>
                    <a:p>
                      <a:pPr marL="171450" indent="-171450">
                        <a:buFontTx/>
                        <a:buChar char="-"/>
                      </a:pPr>
                      <a:r>
                        <a:rPr lang="en-GB" sz="1000" kern="1200" baseline="0" dirty="0">
                          <a:solidFill>
                            <a:srgbClr val="000000"/>
                          </a:solidFill>
                          <a:effectLst/>
                          <a:latin typeface="Bliss 2 regular"/>
                          <a:ea typeface="+mn-ea"/>
                          <a:cs typeface="Bliss 2 regular"/>
                        </a:rPr>
                        <a:t>Elon Musk</a:t>
                      </a:r>
                    </a:p>
                    <a:p>
                      <a:pPr marL="0" indent="0">
                        <a:buFontTx/>
                        <a:buNone/>
                      </a:pPr>
                      <a:endParaRPr lang="en-GB" sz="1000" kern="1200" dirty="0">
                        <a:solidFill>
                          <a:srgbClr val="FF0000"/>
                        </a:solidFill>
                        <a:effectLst/>
                        <a:latin typeface="Bliss 2 regular"/>
                        <a:ea typeface="+mn-ea"/>
                        <a:cs typeface="Bliss 2 regular"/>
                      </a:endParaRPr>
                    </a:p>
                    <a:p>
                      <a:endParaRPr lang="en-US" sz="1000" dirty="0">
                        <a:latin typeface="Bliss 2 regular"/>
                        <a:cs typeface="Bliss 2 regular"/>
                      </a:endParaRPr>
                    </a:p>
                    <a:p>
                      <a:r>
                        <a:rPr lang="en-US" sz="1000" dirty="0">
                          <a:latin typeface="Bliss 2 regular"/>
                          <a:cs typeface="Bliss 2 regular"/>
                        </a:rPr>
                        <a:t>Try to incorporate as much detail as you can for each bullet point on slide 13 of this presentation </a:t>
                      </a:r>
                      <a:r>
                        <a:rPr lang="en-GB" sz="1000" dirty="0">
                          <a:solidFill>
                            <a:srgbClr val="FF0000"/>
                          </a:solidFill>
                          <a:latin typeface="Bliss 2 regular"/>
                          <a:cs typeface="Bliss 2 regular"/>
                        </a:rPr>
                        <a:t>(10)</a:t>
                      </a:r>
                    </a:p>
                    <a:p>
                      <a:pPr marL="171450" indent="-171450">
                        <a:buFontTx/>
                        <a:buChar char="-"/>
                      </a:pPr>
                      <a:endParaRPr lang="en-GB" sz="1000" kern="1200" dirty="0">
                        <a:solidFill>
                          <a:srgbClr val="FF0000"/>
                        </a:solidFill>
                        <a:effectLst/>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9"/>
                  </a:ext>
                </a:extLst>
              </a:tr>
              <a:tr h="231457">
                <a:tc vMerge="1">
                  <a:txBody>
                    <a:bodyPr/>
                    <a:lstStyle/>
                    <a:p>
                      <a:endParaRPr lang="en-GB" sz="100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171450" lvl="0" indent="-171450">
                        <a:spcAft>
                          <a:spcPts val="600"/>
                        </a:spcAft>
                        <a:buFont typeface="Arial" panose="020B0604020202020204" pitchFamily="34" charset="0"/>
                        <a:buChar char="•"/>
                      </a:pP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GB" sz="1000" dirty="0">
                          <a:latin typeface="Bliss 2 regular"/>
                          <a:cs typeface="Bliss 2 regular"/>
                        </a:rPr>
                        <a:t>Visit the Bank</a:t>
                      </a:r>
                      <a:r>
                        <a:rPr lang="en-GB" sz="1000" baseline="0" dirty="0">
                          <a:latin typeface="Bliss 2 regular"/>
                          <a:cs typeface="Bliss 2 regular"/>
                        </a:rPr>
                        <a:t> of England </a:t>
                      </a:r>
                      <a:r>
                        <a:rPr lang="en-US" sz="1000" b="0" i="0" kern="1200" dirty="0">
                          <a:solidFill>
                            <a:srgbClr val="FF0000"/>
                          </a:solidFill>
                          <a:effectLst/>
                          <a:latin typeface="Bliss 2 regular"/>
                          <a:ea typeface="+mn-ea"/>
                          <a:cs typeface="Bliss 2 regular"/>
                        </a:rPr>
                        <a:t>(5)</a:t>
                      </a:r>
                      <a:endParaRPr lang="en-GB" sz="1000" dirty="0">
                        <a:solidFill>
                          <a:srgbClr val="FF0000"/>
                        </a:solidFill>
                        <a:latin typeface="Bliss 2 regular"/>
                        <a:cs typeface="Bliss 2 regular"/>
                      </a:endParaRPr>
                    </a:p>
                    <a:p>
                      <a:endParaRPr lang="en-GB" sz="10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264794"/>
                  </a:ext>
                </a:extLst>
              </a:tr>
              <a:tr h="140751">
                <a:tc vMerge="1">
                  <a:txBody>
                    <a:bodyPr/>
                    <a:lstStyle/>
                    <a:p>
                      <a:endParaRPr lang="en-GB"/>
                    </a:p>
                  </a:txBody>
                  <a:tcPr/>
                </a:tc>
                <a:tc rowSpan="3">
                  <a:txBody>
                    <a:bodyPr/>
                    <a:lstStyle/>
                    <a:p>
                      <a:r>
                        <a:rPr lang="en-US" sz="1000" b="1" dirty="0">
                          <a:latin typeface="Bliss 2 regular"/>
                          <a:cs typeface="Bliss 2 regular"/>
                        </a:rPr>
                        <a:t>Building strong brands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err="1">
                          <a:latin typeface="Bliss 2 regular"/>
                          <a:cs typeface="Bliss 2 regular"/>
                        </a:rPr>
                        <a:t>Aaker</a:t>
                      </a:r>
                      <a:r>
                        <a:rPr lang="en-US" sz="1000" dirty="0">
                          <a:latin typeface="Bliss 2 regular"/>
                          <a:cs typeface="Bliss 2 regular"/>
                        </a:rPr>
                        <a:t> uses real brand-building cases from Saturn, General Electric, Kodak, Healthy Choice, McDonald's, and others to demonstrate how strong brands have been created and managed </a:t>
                      </a:r>
                      <a:r>
                        <a:rPr lang="en-US" sz="1000" b="0" i="0" kern="1200" dirty="0">
                          <a:solidFill>
                            <a:srgbClr val="FF0000"/>
                          </a:solidFill>
                          <a:effectLst/>
                          <a:latin typeface="Bliss 2 regular"/>
                          <a:ea typeface="+mn-ea"/>
                          <a:cs typeface="Bliss 2 regular"/>
                        </a:rPr>
                        <a:t>(1)</a:t>
                      </a:r>
                      <a:endParaRPr lang="en-GB" sz="1000" kern="1200" dirty="0">
                        <a:solidFill>
                          <a:schemeClr val="dk1"/>
                        </a:solidFill>
                        <a:effectLst/>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a:cs typeface="Bliss 2 regular"/>
                        </a:rPr>
                        <a:t>TED</a:t>
                      </a:r>
                      <a:r>
                        <a:rPr lang="en-GB" sz="1000" baseline="0" dirty="0">
                          <a:latin typeface="Bliss 2 regular"/>
                          <a:cs typeface="Bliss 2 regular"/>
                        </a:rPr>
                        <a:t> Talks </a:t>
                      </a:r>
                      <a:r>
                        <a:rPr lang="en-US" sz="1000" b="0" i="0" kern="1200" dirty="0">
                          <a:solidFill>
                            <a:srgbClr val="FF0000"/>
                          </a:solidFill>
                          <a:effectLst/>
                          <a:latin typeface="Bliss 2 regular"/>
                          <a:ea typeface="+mn-ea"/>
                          <a:cs typeface="Bliss 2 regular"/>
                        </a:rPr>
                        <a:t>(1)</a:t>
                      </a:r>
                      <a:endParaRPr lang="en-GB" sz="1000" baseline="0" dirty="0">
                        <a:latin typeface="Bliss 2 regular"/>
                        <a:cs typeface="Bliss 2 regular"/>
                      </a:endParaRPr>
                    </a:p>
                    <a:p>
                      <a:pPr marL="171450" indent="-171450">
                        <a:buFont typeface="Arial" panose="020B0604020202020204" pitchFamily="34" charset="0"/>
                        <a:buChar char="•"/>
                      </a:pPr>
                      <a:r>
                        <a:rPr lang="en-GB" sz="1000" baseline="0" dirty="0">
                          <a:latin typeface="Bliss 2 regular"/>
                          <a:cs typeface="Bliss 2 regular"/>
                          <a:hlinkClick r:id="rId14"/>
                        </a:rPr>
                        <a:t>The single biggest reason why start-ups succeed</a:t>
                      </a:r>
                      <a:endParaRPr lang="en-GB" sz="1000" baseline="0" dirty="0">
                        <a:latin typeface="Bliss 2 regular"/>
                        <a:cs typeface="Bliss 2 regular"/>
                      </a:endParaRPr>
                    </a:p>
                    <a:p>
                      <a:pPr marL="171450" indent="-171450">
                        <a:buFont typeface="Arial" panose="020B0604020202020204" pitchFamily="34" charset="0"/>
                        <a:buChar char="•"/>
                      </a:pPr>
                      <a:r>
                        <a:rPr lang="en-GB" sz="1000" baseline="0" dirty="0">
                          <a:latin typeface="Bliss 2 regular"/>
                          <a:cs typeface="Bliss 2 regular"/>
                          <a:hlinkClick r:id="rId15"/>
                        </a:rPr>
                        <a:t>Where’s Google going next?</a:t>
                      </a:r>
                      <a:endParaRPr lang="en-GB" sz="1000" baseline="0" dirty="0">
                        <a:latin typeface="Bliss 2 regular"/>
                        <a:cs typeface="Bliss 2 regula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a:latin typeface="Bliss 2 regular"/>
                          <a:cs typeface="Bliss 2 regular"/>
                          <a:hlinkClick r:id="rId16"/>
                        </a:rPr>
                        <a:t>Why gender-based marketing is bad for business?</a:t>
                      </a:r>
                      <a:r>
                        <a:rPr lang="en-GB" sz="1000" baseline="0" dirty="0">
                          <a:latin typeface="Bliss 2 regular"/>
                          <a:cs typeface="Bliss 2 regular"/>
                        </a:rPr>
                        <a:t> </a:t>
                      </a:r>
                      <a:r>
                        <a:rPr lang="en-US" sz="1000" b="0" i="0" kern="1200" dirty="0">
                          <a:solidFill>
                            <a:srgbClr val="FF0000"/>
                          </a:solidFill>
                          <a:effectLst/>
                          <a:latin typeface="Bliss 2 regular"/>
                          <a:ea typeface="+mn-ea"/>
                          <a:cs typeface="Bliss 2 regular"/>
                        </a:rPr>
                        <a:t>(1)</a:t>
                      </a:r>
                      <a:endParaRPr lang="en-US" sz="1000" dirty="0">
                        <a:latin typeface="Bliss 2 regular"/>
                        <a:cs typeface="Bliss 2 regular"/>
                      </a:endParaRPr>
                    </a:p>
                    <a:p>
                      <a:pPr marL="0" indent="0">
                        <a:buFont typeface="Arial" panose="020B0604020202020204" pitchFamily="34" charset="0"/>
                        <a:buNone/>
                      </a:pPr>
                      <a:endParaRPr lang="en-GB" sz="10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1" i="0" kern="1200" dirty="0">
                          <a:solidFill>
                            <a:schemeClr val="tx1"/>
                          </a:solidFill>
                          <a:effectLst/>
                          <a:latin typeface="Bliss 2 regular"/>
                          <a:ea typeface="+mn-ea"/>
                          <a:cs typeface="Bliss 2 regular"/>
                        </a:rPr>
                        <a:t>BBC 4 Business Podcasts </a:t>
                      </a:r>
                      <a:r>
                        <a:rPr lang="en-US" sz="1000" b="0" i="0" kern="1200" dirty="0">
                          <a:solidFill>
                            <a:srgbClr val="FF0000"/>
                          </a:solidFill>
                          <a:effectLst/>
                          <a:latin typeface="Bliss 2 regular"/>
                          <a:ea typeface="+mn-ea"/>
                          <a:cs typeface="Bliss 2 regular"/>
                        </a:rPr>
                        <a:t>(1)</a:t>
                      </a:r>
                      <a:r>
                        <a:rPr lang="en-US" sz="1000" b="1" i="0" kern="1200" dirty="0">
                          <a:solidFill>
                            <a:schemeClr val="tx1"/>
                          </a:solidFill>
                          <a:effectLst/>
                          <a:latin typeface="Bliss 2 regular"/>
                          <a:ea typeface="+mn-ea"/>
                          <a:cs typeface="Bliss 2 regular"/>
                        </a:rPr>
                        <a:t> </a:t>
                      </a:r>
                      <a:endParaRPr lang="en-GB" sz="1000" b="0" dirty="0">
                        <a:solidFill>
                          <a:schemeClr val="tx1"/>
                        </a:solidFill>
                        <a:latin typeface="Bliss 2 regular"/>
                        <a:cs typeface="Bliss 2 regular"/>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0" i="0" kern="1200" dirty="0">
                          <a:solidFill>
                            <a:schemeClr val="dk1"/>
                          </a:solidFill>
                          <a:effectLst/>
                          <a:latin typeface="Bliss 2 regular"/>
                          <a:ea typeface="+mn-ea"/>
                          <a:cs typeface="Bliss 2 regular"/>
                          <a:hlinkClick r:id="rId17"/>
                        </a:rPr>
                        <a:t>Supply-Chains</a:t>
                      </a:r>
                      <a:r>
                        <a:rPr lang="en-GB" sz="1000" b="0" i="0" kern="1200" baseline="0" dirty="0">
                          <a:solidFill>
                            <a:schemeClr val="dk1"/>
                          </a:solidFill>
                          <a:effectLst/>
                          <a:latin typeface="Bliss 2 regular"/>
                          <a:ea typeface="+mn-ea"/>
                          <a:cs typeface="Bliss 2 regular"/>
                          <a:hlinkClick r:id="rId17"/>
                        </a:rPr>
                        <a:t> vs Covid-19 </a:t>
                      </a:r>
                      <a:endParaRPr lang="en-GB" sz="1000" b="0" i="0" kern="1200" baseline="0" dirty="0">
                        <a:solidFill>
                          <a:schemeClr val="dk1"/>
                        </a:solidFill>
                        <a:effectLst/>
                        <a:latin typeface="Bliss 2 regular"/>
                        <a:ea typeface="+mn-ea"/>
                        <a:cs typeface="Bliss 2 regular"/>
                      </a:endParaRPr>
                    </a:p>
                    <a:p>
                      <a:pPr marL="171450" indent="-171450">
                        <a:buFont typeface="Arial"/>
                        <a:buChar char="•"/>
                      </a:pPr>
                      <a:r>
                        <a:rPr lang="en-US" sz="1000" dirty="0">
                          <a:latin typeface="Bliss 2 regular"/>
                          <a:cs typeface="Bliss 2 regular"/>
                          <a:hlinkClick r:id="rId18"/>
                        </a:rPr>
                        <a:t>The Business of Clicks</a:t>
                      </a:r>
                      <a:endParaRPr lang="en-US" sz="1000" dirty="0">
                        <a:latin typeface="Bliss 2 regular"/>
                        <a:cs typeface="Bliss 2 regular"/>
                      </a:endParaRPr>
                    </a:p>
                    <a:p>
                      <a:pPr marL="0" indent="0">
                        <a:buFont typeface="Arial"/>
                        <a:buNone/>
                      </a:pPr>
                      <a:endParaRPr lang="en-US" sz="1000" dirty="0">
                        <a:latin typeface="Bliss 2 regular"/>
                        <a:cs typeface="Bliss 2 regular"/>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dirty="0">
                          <a:latin typeface="Bliss 2 regular"/>
                          <a:cs typeface="Bliss 2 regular"/>
                          <a:hlinkClick r:id="rId19"/>
                        </a:rPr>
                        <a:t>Keeping up with the burgers</a:t>
                      </a:r>
                      <a:endParaRPr lang="en-US" sz="1000" dirty="0">
                        <a:latin typeface="Bliss 2 regular"/>
                        <a:cs typeface="Bliss 2 regular"/>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dirty="0">
                          <a:latin typeface="Bliss 2 regular"/>
                          <a:cs typeface="Bliss 2 regular"/>
                          <a:hlinkClick r:id="rId20"/>
                        </a:rPr>
                        <a:t>Ryanair – a change of direction?</a:t>
                      </a:r>
                      <a:endParaRPr lang="en-US" sz="1000" dirty="0">
                        <a:latin typeface="Bliss 2 regular"/>
                        <a:cs typeface="Bliss 2 regular"/>
                      </a:endParaRPr>
                    </a:p>
                    <a:p>
                      <a:pPr marL="171450" lvl="0" indent="-171450">
                        <a:spcAft>
                          <a:spcPts val="600"/>
                        </a:spcAft>
                        <a:buFont typeface="Arial" panose="020B0604020202020204" pitchFamily="34" charset="0"/>
                        <a:buChar char="•"/>
                      </a:pPr>
                      <a:endParaRPr lang="en-GB" sz="1000" kern="1200" dirty="0">
                        <a:solidFill>
                          <a:schemeClr val="dk1"/>
                        </a:solidFill>
                        <a:effectLst/>
                        <a:latin typeface="Bliss 2 regular"/>
                        <a:ea typeface="+mn-ea"/>
                        <a:cs typeface="Bliss 2 regular"/>
                      </a:endParaRPr>
                    </a:p>
                    <a:p>
                      <a:pPr marL="0" lvl="0" indent="0">
                        <a:spcAft>
                          <a:spcPts val="600"/>
                        </a:spcAft>
                        <a:buFont typeface="Arial" panose="020B0604020202020204" pitchFamily="34" charset="0"/>
                        <a:buNone/>
                      </a:pPr>
                      <a:endParaRPr lang="en-GB" sz="1000" kern="1200" dirty="0">
                        <a:solidFill>
                          <a:schemeClr val="dk1"/>
                        </a:solidFill>
                        <a:effectLst/>
                        <a:latin typeface="Bliss 2 regular"/>
                        <a:ea typeface="+mn-ea"/>
                        <a:cs typeface="Bliss 2 regular"/>
                      </a:endParaRPr>
                    </a:p>
                    <a:p>
                      <a:pPr marL="171450" lvl="0" indent="-171450">
                        <a:spcAft>
                          <a:spcPts val="600"/>
                        </a:spcAft>
                        <a:buFont typeface="Arial" panose="020B0604020202020204" pitchFamily="34" charset="0"/>
                        <a:buChar char="•"/>
                      </a:pPr>
                      <a:endParaRPr lang="en-GB" sz="1000" kern="1200" dirty="0">
                        <a:solidFill>
                          <a:schemeClr val="dk1"/>
                        </a:solidFill>
                        <a:effectLst/>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70645005"/>
                  </a:ext>
                </a:extLst>
              </a:tr>
              <a:tr h="685446">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tc>
                  <a:txBody>
                    <a:bodyPr/>
                    <a:lstStyle/>
                    <a:p>
                      <a:r>
                        <a:rPr lang="en-GB" sz="1000" dirty="0">
                          <a:latin typeface="Bliss 2 regular"/>
                          <a:cs typeface="Bliss 2 regular"/>
                          <a:hlinkClick r:id="rId21"/>
                        </a:rPr>
                        <a:t>Explore the Unifrog Business</a:t>
                      </a:r>
                      <a:r>
                        <a:rPr lang="en-GB" sz="1000" baseline="0" dirty="0">
                          <a:latin typeface="Bliss 2 regular"/>
                          <a:cs typeface="Bliss 2 regular"/>
                          <a:hlinkClick r:id="rId21"/>
                        </a:rPr>
                        <a:t> </a:t>
                      </a:r>
                      <a:r>
                        <a:rPr lang="en-GB" sz="1000" dirty="0">
                          <a:latin typeface="Bliss 2 regular"/>
                          <a:cs typeface="Bliss 2 regular"/>
                          <a:hlinkClick r:id="rId21"/>
                        </a:rPr>
                        <a:t>Guide including the ‘Geek Out’ sections </a:t>
                      </a:r>
                      <a:endParaRPr lang="en-GB" sz="1000" dirty="0">
                        <a:latin typeface="Bliss 2 regular"/>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a:ea typeface="+mn-ea"/>
                          <a:cs typeface="Bliss 2 regular"/>
                        </a:rPr>
                        <a:t>(1)</a:t>
                      </a:r>
                      <a:endParaRPr lang="en-GB" sz="100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2054390587"/>
                  </a:ext>
                </a:extLst>
              </a:tr>
              <a:tr h="434686">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rowSpan="2">
                  <a:txBody>
                    <a:bodyPr/>
                    <a:lstStyle/>
                    <a:p>
                      <a:r>
                        <a:rPr lang="en-GB" sz="1000" b="1" dirty="0">
                          <a:latin typeface="Bliss 2 regular"/>
                          <a:cs typeface="Bliss 2 regular"/>
                        </a:rPr>
                        <a:t>Canary</a:t>
                      </a:r>
                      <a:r>
                        <a:rPr lang="en-GB" sz="1000" b="1" baseline="0" dirty="0">
                          <a:latin typeface="Bliss 2 regular"/>
                          <a:cs typeface="Bliss 2 regular"/>
                        </a:rPr>
                        <a:t> Wharf</a:t>
                      </a:r>
                    </a:p>
                    <a:p>
                      <a:r>
                        <a:rPr lang="en-GB" sz="1000" baseline="0" dirty="0">
                          <a:latin typeface="Bliss 2 regular"/>
                          <a:cs typeface="Bliss 2 regular"/>
                        </a:rPr>
                        <a:t>Explore the secondary central business district of London and the main financial centres of the UK and the world</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a:ea typeface="+mn-ea"/>
                          <a:cs typeface="Bliss 2 regular"/>
                        </a:rPr>
                        <a:t>(1)</a:t>
                      </a:r>
                      <a:endParaRPr lang="en-GB" sz="1000" dirty="0">
                        <a:solidFill>
                          <a:srgbClr val="FF0000"/>
                        </a:solidFill>
                        <a:latin typeface="Bliss 2 regular"/>
                        <a:cs typeface="Bliss 2 regular"/>
                      </a:endParaRPr>
                    </a:p>
                    <a:p>
                      <a:endParaRPr lang="en-GB" sz="10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2179943595"/>
                  </a:ext>
                </a:extLst>
              </a:tr>
              <a:tr h="1241714">
                <a:tc vMerge="1">
                  <a:txBody>
                    <a:bodyPr/>
                    <a:lstStyle/>
                    <a:p>
                      <a:endParaRPr lang="en-US"/>
                    </a:p>
                  </a:txBody>
                  <a:tcPr/>
                </a:tc>
                <a:tc>
                  <a:txBody>
                    <a:bodyPr/>
                    <a:lstStyle/>
                    <a:p>
                      <a:r>
                        <a:rPr lang="en-US" sz="1000" b="1" dirty="0">
                          <a:latin typeface="Bliss 2 regular"/>
                          <a:cs typeface="Bliss 2 regular"/>
                        </a:rPr>
                        <a:t>The Everything Store: Jeff Bezos and the Age of Amazon</a:t>
                      </a:r>
                    </a:p>
                    <a:p>
                      <a:r>
                        <a:rPr lang="en-US" sz="1000" dirty="0">
                          <a:latin typeface="Bliss 2 regular"/>
                          <a:cs typeface="Bliss 2 regular"/>
                        </a:rPr>
                        <a:t>Find out the true story of the global giant Amazon and how it started off in a garage in Seattle simply delivering books through the mail to becoming “the everything store</a:t>
                      </a:r>
                      <a:r>
                        <a:rPr lang="en-GB" sz="1000" baseline="0" dirty="0">
                          <a:latin typeface="Bliss 2 regular"/>
                          <a:cs typeface="Bliss 2 regular"/>
                        </a:rPr>
                        <a:t>” </a:t>
                      </a:r>
                      <a:r>
                        <a:rPr lang="en-US" sz="1000" b="0" i="0" kern="1200" dirty="0">
                          <a:solidFill>
                            <a:srgbClr val="FF0000"/>
                          </a:solidFill>
                          <a:effectLst/>
                          <a:latin typeface="Bliss 2 regular"/>
                          <a:ea typeface="+mn-ea"/>
                          <a:cs typeface="Bliss 2 regular"/>
                        </a:rPr>
                        <a:t>(1)</a:t>
                      </a:r>
                      <a:endParaRPr lang="en-GB" sz="1000" dirty="0">
                        <a:solidFill>
                          <a:srgbClr val="FF0000"/>
                        </a:solidFill>
                        <a:latin typeface="Bliss 2 regular"/>
                        <a:cs typeface="Bliss 2 regular"/>
                      </a:endParaRPr>
                    </a:p>
                    <a:p>
                      <a:endParaRPr lang="en-GB" sz="10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latin typeface="Bliss 2 regular"/>
                          <a:cs typeface="Bliss 2 regular"/>
                          <a:hlinkClick r:id="rId22"/>
                        </a:rPr>
                        <a:t>Inside </a:t>
                      </a:r>
                      <a:r>
                        <a:rPr lang="en-US" sz="1000" b="1" dirty="0" err="1">
                          <a:latin typeface="Bliss 2 regular"/>
                          <a:cs typeface="Bliss 2 regular"/>
                          <a:hlinkClick r:id="rId22"/>
                        </a:rPr>
                        <a:t>Aldi</a:t>
                      </a:r>
                      <a:r>
                        <a:rPr lang="en-US" sz="1000" b="1" dirty="0">
                          <a:latin typeface="Bliss 2 regular"/>
                          <a:cs typeface="Bliss 2 regular"/>
                          <a:hlinkClick r:id="rId22"/>
                        </a:rPr>
                        <a:t>: Britain’s biggest budget supermarket</a:t>
                      </a:r>
                      <a:endParaRPr lang="en-US" sz="1000" b="1" dirty="0">
                        <a:latin typeface="Bliss 2 regular"/>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Documentary exploring how the German supermarket has swept the UK, overcoming industry hostility and snobbery with its discount goods. Former staff reveal how </a:t>
                      </a:r>
                      <a:r>
                        <a:rPr lang="en-US" sz="1000" dirty="0" err="1"/>
                        <a:t>Aldi</a:t>
                      </a:r>
                      <a:r>
                        <a:rPr lang="en-US" sz="1000" dirty="0"/>
                        <a:t> used a host of clever techniques to cut costs, and how their own brand goods look and taste like their big-name counterparts but cost a fraction of the price.</a:t>
                      </a:r>
                      <a:r>
                        <a:rPr lang="en-US" sz="1000" baseline="0" dirty="0"/>
                        <a:t> </a:t>
                      </a:r>
                      <a:r>
                        <a:rPr lang="en-US" sz="1000" b="0" i="0" kern="1200" dirty="0">
                          <a:solidFill>
                            <a:srgbClr val="FF0000"/>
                          </a:solidFill>
                          <a:effectLst/>
                          <a:latin typeface="Bliss 2 regular"/>
                          <a:ea typeface="+mn-ea"/>
                          <a:cs typeface="Bliss 2 regular"/>
                        </a:rPr>
                        <a:t>(1)</a:t>
                      </a:r>
                      <a:endParaRPr lang="en-GB" sz="100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4"/>
                  </a:ext>
                </a:extLst>
              </a:tr>
            </a:tbl>
          </a:graphicData>
        </a:graphic>
      </p:graphicFrame>
      <p:pic>
        <p:nvPicPr>
          <p:cNvPr id="3" name="Picture 2" descr="Image result for book clipart"/>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971499" y="710669"/>
            <a:ext cx="669439" cy="441722"/>
          </a:xfrm>
          <a:prstGeom prst="rect">
            <a:avLst/>
          </a:prstGeom>
          <a:noFill/>
          <a:ln>
            <a:noFill/>
          </a:ln>
        </p:spPr>
      </p:pic>
      <p:pic>
        <p:nvPicPr>
          <p:cNvPr id="4" name="Picture 3" descr="White TV by liftarn"/>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60146" y="648062"/>
            <a:ext cx="590647" cy="566936"/>
          </a:xfrm>
          <a:prstGeom prst="rect">
            <a:avLst/>
          </a:prstGeom>
          <a:noFill/>
          <a:ln>
            <a:noFill/>
          </a:ln>
        </p:spPr>
      </p:pic>
      <p:pic>
        <p:nvPicPr>
          <p:cNvPr id="5" name="Picture 4"/>
          <p:cNvPicPr/>
          <p:nvPr/>
        </p:nvPicPr>
        <p:blipFill>
          <a:blip r:embed="rId25" cstate="print">
            <a:extLst>
              <a:ext uri="{28A0092B-C50C-407E-A947-70E740481C1C}">
                <a14:useLocalDpi xmlns:a14="http://schemas.microsoft.com/office/drawing/2010/main" val="0"/>
              </a:ext>
            </a:extLst>
          </a:blip>
          <a:stretch>
            <a:fillRect/>
          </a:stretch>
        </p:blipFill>
        <p:spPr>
          <a:xfrm>
            <a:off x="6131113" y="726586"/>
            <a:ext cx="404767" cy="488412"/>
          </a:xfrm>
          <a:prstGeom prst="rect">
            <a:avLst/>
          </a:prstGeom>
        </p:spPr>
      </p:pic>
      <p:pic>
        <p:nvPicPr>
          <p:cNvPr id="6" name="Picture 5" descr="Image result for museum clipart"/>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458915" y="778885"/>
            <a:ext cx="530419" cy="502032"/>
          </a:xfrm>
          <a:prstGeom prst="rect">
            <a:avLst/>
          </a:prstGeom>
          <a:noFill/>
          <a:ln>
            <a:noFill/>
          </a:ln>
        </p:spPr>
      </p:pic>
      <p:pic>
        <p:nvPicPr>
          <p:cNvPr id="7" name="Picture 6" descr="SIS Quantitative Market Research"/>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300675" y="685085"/>
            <a:ext cx="560963" cy="492889"/>
          </a:xfrm>
          <a:prstGeom prst="rect">
            <a:avLst/>
          </a:prstGeom>
          <a:noFill/>
          <a:ln>
            <a:noFill/>
          </a:ln>
        </p:spPr>
      </p:pic>
      <p:pic>
        <p:nvPicPr>
          <p:cNvPr id="10" name="Picture 9"/>
          <p:cNvPicPr>
            <a:picLocks noChangeAspect="1"/>
          </p:cNvPicPr>
          <p:nvPr/>
        </p:nvPicPr>
        <p:blipFill rotWithShape="1">
          <a:blip r:embed="rId28"/>
          <a:srcRect l="25008" t="17288" r="25008" b="24559"/>
          <a:stretch/>
        </p:blipFill>
        <p:spPr>
          <a:xfrm>
            <a:off x="2144688" y="7029400"/>
            <a:ext cx="344488" cy="344488"/>
          </a:xfrm>
          <a:prstGeom prst="rect">
            <a:avLst/>
          </a:prstGeom>
        </p:spPr>
      </p:pic>
      <p:pic>
        <p:nvPicPr>
          <p:cNvPr id="11" name="Picture 10"/>
          <p:cNvPicPr>
            <a:picLocks noChangeAspect="1"/>
          </p:cNvPicPr>
          <p:nvPr/>
        </p:nvPicPr>
        <p:blipFill rotWithShape="1">
          <a:blip r:embed="rId28"/>
          <a:srcRect l="25008" t="17288" r="25008" b="24559"/>
          <a:stretch/>
        </p:blipFill>
        <p:spPr>
          <a:xfrm>
            <a:off x="4736976" y="5805264"/>
            <a:ext cx="344488" cy="344488"/>
          </a:xfrm>
          <a:prstGeom prst="rect">
            <a:avLst/>
          </a:prstGeom>
        </p:spPr>
      </p:pic>
      <p:pic>
        <p:nvPicPr>
          <p:cNvPr id="12" name="Picture 11"/>
          <p:cNvPicPr>
            <a:picLocks noChangeAspect="1"/>
          </p:cNvPicPr>
          <p:nvPr/>
        </p:nvPicPr>
        <p:blipFill rotWithShape="1">
          <a:blip r:embed="rId28"/>
          <a:srcRect l="25008" t="17288" r="25008" b="24559"/>
          <a:stretch/>
        </p:blipFill>
        <p:spPr>
          <a:xfrm>
            <a:off x="9273480" y="2420888"/>
            <a:ext cx="344488" cy="344488"/>
          </a:xfrm>
          <a:prstGeom prst="rect">
            <a:avLst/>
          </a:prstGeom>
        </p:spPr>
      </p:pic>
      <p:pic>
        <p:nvPicPr>
          <p:cNvPr id="13" name="Picture 12"/>
          <p:cNvPicPr>
            <a:picLocks noChangeAspect="1"/>
          </p:cNvPicPr>
          <p:nvPr/>
        </p:nvPicPr>
        <p:blipFill rotWithShape="1">
          <a:blip r:embed="rId28"/>
          <a:srcRect l="25008" t="17288" r="25008" b="24559"/>
          <a:stretch/>
        </p:blipFill>
        <p:spPr>
          <a:xfrm>
            <a:off x="5313040" y="332656"/>
            <a:ext cx="247260" cy="247260"/>
          </a:xfrm>
          <a:prstGeom prst="rect">
            <a:avLst/>
          </a:prstGeom>
        </p:spPr>
      </p:pic>
      <p:pic>
        <p:nvPicPr>
          <p:cNvPr id="15" name="Picture 14"/>
          <p:cNvPicPr>
            <a:picLocks noChangeAspect="1"/>
          </p:cNvPicPr>
          <p:nvPr/>
        </p:nvPicPr>
        <p:blipFill rotWithShape="1">
          <a:blip r:embed="rId28"/>
          <a:srcRect l="25008" t="17288" r="25008" b="24559"/>
          <a:stretch/>
        </p:blipFill>
        <p:spPr>
          <a:xfrm>
            <a:off x="7545288" y="6506458"/>
            <a:ext cx="344488" cy="344488"/>
          </a:xfrm>
          <a:prstGeom prst="rect">
            <a:avLst/>
          </a:prstGeom>
        </p:spPr>
      </p:pic>
      <p:pic>
        <p:nvPicPr>
          <p:cNvPr id="16" name="Picture 15"/>
          <p:cNvPicPr>
            <a:picLocks noChangeAspect="1"/>
          </p:cNvPicPr>
          <p:nvPr/>
        </p:nvPicPr>
        <p:blipFill rotWithShape="1">
          <a:blip r:embed="rId28"/>
          <a:srcRect l="25008" t="17288" r="25008" b="24559"/>
          <a:stretch/>
        </p:blipFill>
        <p:spPr>
          <a:xfrm>
            <a:off x="5961112" y="6858000"/>
            <a:ext cx="344488" cy="344488"/>
          </a:xfrm>
          <a:prstGeom prst="rect">
            <a:avLst/>
          </a:prstGeom>
        </p:spPr>
      </p:pic>
      <p:pic>
        <p:nvPicPr>
          <p:cNvPr id="17" name="Picture 16"/>
          <p:cNvPicPr>
            <a:picLocks noChangeAspect="1"/>
          </p:cNvPicPr>
          <p:nvPr/>
        </p:nvPicPr>
        <p:blipFill rotWithShape="1">
          <a:blip r:embed="rId28"/>
          <a:srcRect l="25008" t="17288" r="25008" b="24559"/>
          <a:stretch/>
        </p:blipFill>
        <p:spPr>
          <a:xfrm>
            <a:off x="7458915" y="2508175"/>
            <a:ext cx="344488" cy="344488"/>
          </a:xfrm>
          <a:prstGeom prst="rect">
            <a:avLst/>
          </a:prstGeom>
        </p:spPr>
      </p:pic>
    </p:spTree>
    <p:extLst>
      <p:ext uri="{BB962C8B-B14F-4D97-AF65-F5344CB8AC3E}">
        <p14:creationId xmlns:p14="http://schemas.microsoft.com/office/powerpoint/2010/main" val="172463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Would you/would you not recommend it? Why?</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Rating: </a:t>
            </a:r>
            <a:endParaRPr kumimoji="0" lang="en-US" altLang="en-US" sz="1200" b="0" i="0" u="none" strike="noStrike" cap="none" normalizeH="0" baseline="0" dirty="0">
              <a:ln>
                <a:noFill/>
              </a:ln>
              <a:solidFill>
                <a:schemeClr val="tx1"/>
              </a:solidFill>
              <a:effectLst/>
            </a:endParaRPr>
          </a:p>
        </p:txBody>
      </p:sp>
      <p:sp>
        <p:nvSpPr>
          <p:cNvPr id="8"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How does it link to this subject and why is it important?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What </a:t>
            </a:r>
            <a:r>
              <a:rPr lang="en-US" altLang="en-US" sz="1200" dirty="0">
                <a:latin typeface="Century Gothic" panose="020B0502020202020204" pitchFamily="34" charset="0"/>
                <a:ea typeface="Times New Roman" panose="02020603050405020304" pitchFamily="18" charset="0"/>
              </a:rPr>
              <a:t>was it</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about?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t>What did you find particularly interesting/inspiring/shocking? Has this changed your opinion?</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What would you like to learn more about? </a:t>
            </a:r>
          </a:p>
        </p:txBody>
      </p:sp>
      <p:sp>
        <p:nvSpPr>
          <p:cNvPr id="11" name="Text Box 9"/>
          <p:cNvSpPr txBox="1">
            <a:spLocks noChangeArrowheads="1"/>
          </p:cNvSpPr>
          <p:nvPr/>
        </p:nvSpPr>
        <p:spPr bwMode="auto">
          <a:xfrm>
            <a:off x="2289983" y="33574"/>
            <a:ext cx="5619030"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entury Gothic" panose="020B0502020202020204" pitchFamily="34" charset="0"/>
                <a:ea typeface="Times New Roman" panose="02020603050405020304" pitchFamily="18" charset="0"/>
              </a:rPr>
              <a:t>(1)</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 Book/Journal/Podcast/Film</a:t>
            </a:r>
            <a:r>
              <a:rPr kumimoji="0" lang="en-US" altLang="en-US" sz="2000" b="0" i="0" u="none" strike="noStrike" cap="none" normalizeH="0" dirty="0">
                <a:ln>
                  <a:noFill/>
                </a:ln>
                <a:solidFill>
                  <a:schemeClr val="tx1"/>
                </a:solidFill>
                <a:effectLst/>
                <a:latin typeface="Century Gothic" panose="020B0502020202020204" pitchFamily="34" charset="0"/>
                <a:ea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Review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ea typeface="Times New Roman" panose="02020603050405020304" pitchFamily="18" charset="0"/>
              </a:rPr>
              <a:t>R</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eview by: 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Title: _______________________________________________________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rPr>
              <a:t>Book      Journal      Podcast</a:t>
            </a:r>
            <a:r>
              <a:rPr kumimoji="0" lang="en-US" altLang="en-US" sz="1200" b="0" i="0" u="none" strike="noStrike" cap="none" normalizeH="0" dirty="0">
                <a:ln>
                  <a:noFill/>
                </a:ln>
                <a:solidFill>
                  <a:schemeClr val="tx1"/>
                </a:solidFill>
                <a:effectLst/>
                <a:latin typeface="Century Gothic" panose="020B0502020202020204" pitchFamily="34" charset="0"/>
              </a:rPr>
              <a:t>          Film         Documentary</a:t>
            </a:r>
            <a:endParaRPr kumimoji="0" lang="en-US" altLang="en-US" sz="1200" b="0" i="0" u="none" strike="noStrike" cap="none" normalizeH="0" baseline="0" dirty="0">
              <a:ln>
                <a:noFill/>
              </a:ln>
              <a:solidFill>
                <a:schemeClr val="tx1"/>
              </a:solidFill>
              <a:effectLst/>
            </a:endParaRPr>
          </a:p>
        </p:txBody>
      </p:sp>
      <p:sp>
        <p:nvSpPr>
          <p:cNvPr id="14" name="AutoShape 7"/>
          <p:cNvSpPr>
            <a:spLocks noChangeArrowheads="1"/>
          </p:cNvSpPr>
          <p:nvPr/>
        </p:nvSpPr>
        <p:spPr bwMode="auto">
          <a:xfrm>
            <a:off x="241748" y="460326"/>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Rectangle 19"/>
          <p:cNvSpPr>
            <a:spLocks noChangeArrowheads="1"/>
          </p:cNvSpPr>
          <p:nvPr/>
        </p:nvSpPr>
        <p:spPr bwMode="auto">
          <a:xfrm>
            <a:off x="54422" y="0"/>
            <a:ext cx="506090" cy="62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23"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TextBox 27"/>
          <p:cNvSpPr txBox="1"/>
          <p:nvPr/>
        </p:nvSpPr>
        <p:spPr>
          <a:xfrm>
            <a:off x="298898" y="6498670"/>
            <a:ext cx="9906000" cy="338554"/>
          </a:xfrm>
          <a:prstGeom prst="rect">
            <a:avLst/>
          </a:prstGeom>
          <a:noFill/>
        </p:spPr>
        <p:txBody>
          <a:bodyPr wrap="square" rtlCol="0">
            <a:spAutoFit/>
          </a:bodyPr>
          <a:lstStyle/>
          <a:p>
            <a:pPr algn="ctr"/>
            <a:r>
              <a:rPr lang="en-GB" sz="1600" dirty="0">
                <a:solidFill>
                  <a:srgbClr val="7030A0"/>
                </a:solidFill>
              </a:rPr>
              <a:t>Save your answers as part of this </a:t>
            </a:r>
            <a:r>
              <a:rPr lang="en-GB" sz="1600" dirty="0" err="1">
                <a:solidFill>
                  <a:srgbClr val="7030A0"/>
                </a:solidFill>
              </a:rPr>
              <a:t>powerpoint</a:t>
            </a:r>
            <a:r>
              <a:rPr lang="en-GB" sz="1600" dirty="0">
                <a:solidFill>
                  <a:srgbClr val="7030A0"/>
                </a:solidFill>
              </a:rPr>
              <a:t> &amp; copy the template as many times as you need </a:t>
            </a:r>
          </a:p>
        </p:txBody>
      </p:sp>
    </p:spTree>
    <p:extLst>
      <p:ext uri="{BB962C8B-B14F-4D97-AF65-F5344CB8AC3E}">
        <p14:creationId xmlns:p14="http://schemas.microsoft.com/office/powerpoint/2010/main" val="404278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188640"/>
            <a:ext cx="8915400" cy="1143000"/>
          </a:xfrm>
        </p:spPr>
        <p:txBody>
          <a:bodyPr/>
          <a:lstStyle/>
          <a:p>
            <a:r>
              <a:rPr lang="en-US" dirty="0">
                <a:solidFill>
                  <a:srgbClr val="FF0000"/>
                </a:solidFill>
              </a:rPr>
              <a:t>(2)</a:t>
            </a:r>
            <a:r>
              <a:rPr lang="en-US" b="1" dirty="0">
                <a:solidFill>
                  <a:srgbClr val="FF0000"/>
                </a:solidFill>
              </a:rPr>
              <a:t> </a:t>
            </a:r>
            <a:r>
              <a:rPr lang="en-US" dirty="0"/>
              <a:t>Mixergy Podcast: Bailey’s Blossom</a:t>
            </a:r>
          </a:p>
        </p:txBody>
      </p:sp>
      <p:sp>
        <p:nvSpPr>
          <p:cNvPr id="3" name="Content Placeholder 2"/>
          <p:cNvSpPr>
            <a:spLocks noGrp="1"/>
          </p:cNvSpPr>
          <p:nvPr>
            <p:ph idx="1"/>
          </p:nvPr>
        </p:nvSpPr>
        <p:spPr>
          <a:xfrm>
            <a:off x="128464" y="1268760"/>
            <a:ext cx="9505056" cy="5472608"/>
          </a:xfrm>
        </p:spPr>
        <p:style>
          <a:lnRef idx="2">
            <a:schemeClr val="accent4"/>
          </a:lnRef>
          <a:fillRef idx="1">
            <a:schemeClr val="lt1"/>
          </a:fillRef>
          <a:effectRef idx="0">
            <a:schemeClr val="accent4"/>
          </a:effectRef>
          <a:fontRef idx="minor">
            <a:schemeClr val="dk1"/>
          </a:fontRef>
        </p:style>
        <p:txBody>
          <a:bodyPr>
            <a:normAutofit/>
          </a:bodyPr>
          <a:lstStyle/>
          <a:p>
            <a:r>
              <a:rPr lang="en-US" sz="1600" dirty="0"/>
              <a:t>What is Bailey’s Blossoms Revenue?</a:t>
            </a:r>
          </a:p>
          <a:p>
            <a:r>
              <a:rPr lang="en-US" sz="1600" dirty="0"/>
              <a:t>What is the name of her sister company?</a:t>
            </a:r>
          </a:p>
          <a:p>
            <a:r>
              <a:rPr lang="en-US" sz="1600" dirty="0"/>
              <a:t>How much profit is Erin making?</a:t>
            </a:r>
          </a:p>
          <a:p>
            <a:r>
              <a:rPr lang="en-US" sz="1600" dirty="0"/>
              <a:t>What was Erin's first entrepreneurial experience?</a:t>
            </a:r>
          </a:p>
          <a:p>
            <a:r>
              <a:rPr lang="en-US" sz="1600" dirty="0"/>
              <a:t>What made Erin start up in the hair clips business?</a:t>
            </a:r>
          </a:p>
          <a:p>
            <a:r>
              <a:rPr lang="en-US" sz="1600" dirty="0"/>
              <a:t>How much did she sell her hair clips for?</a:t>
            </a:r>
          </a:p>
          <a:p>
            <a:r>
              <a:rPr lang="en-US" sz="1600" dirty="0"/>
              <a:t>Where did she sell her products?</a:t>
            </a:r>
          </a:p>
          <a:p>
            <a:r>
              <a:rPr lang="en-US" sz="1600" dirty="0"/>
              <a:t>Why did she first struggle when receiving many orders?</a:t>
            </a:r>
          </a:p>
          <a:p>
            <a:r>
              <a:rPr lang="en-US" sz="1600" dirty="0"/>
              <a:t>Why did she take a break for 2-3 years from her business?</a:t>
            </a:r>
          </a:p>
          <a:p>
            <a:r>
              <a:rPr lang="en-US" sz="1600" dirty="0"/>
              <a:t>When she returned back to Texas, what was her new business idea?</a:t>
            </a:r>
          </a:p>
          <a:p>
            <a:r>
              <a:rPr lang="en-US" sz="1600" dirty="0"/>
              <a:t>Where did she source her materials from?</a:t>
            </a:r>
          </a:p>
          <a:p>
            <a:r>
              <a:rPr lang="en-US" sz="1600" dirty="0"/>
              <a:t>What other products did she diversify into?</a:t>
            </a:r>
          </a:p>
          <a:p>
            <a:r>
              <a:rPr lang="en-US" sz="1600" dirty="0"/>
              <a:t>Who was the first person she hired and why?</a:t>
            </a:r>
          </a:p>
          <a:p>
            <a:r>
              <a:rPr lang="en-US" sz="1600" dirty="0"/>
              <a:t>When asked how she would keep her business growing in a recession, what was her response?</a:t>
            </a:r>
          </a:p>
          <a:p>
            <a:r>
              <a:rPr lang="en-US" sz="1600" dirty="0"/>
              <a:t>Visit </a:t>
            </a:r>
            <a:r>
              <a:rPr lang="en-US" sz="1600" dirty="0">
                <a:hlinkClick r:id="rId3"/>
              </a:rPr>
              <a:t>https://www.baileysblossoms.com/pages/about-us</a:t>
            </a:r>
            <a:r>
              <a:rPr lang="en-US" sz="1600" dirty="0"/>
              <a:t> to find out more about her business and what she sells</a:t>
            </a:r>
          </a:p>
          <a:p>
            <a:r>
              <a:rPr lang="en-US" sz="1600" b="1" dirty="0"/>
              <a:t>WHAT SKILLS/CHARACTERISTICS ARE NEEDED TO BE A GOOD ENTREPRENUER LIKE ERIN HOOLEY?</a:t>
            </a:r>
          </a:p>
        </p:txBody>
      </p:sp>
      <p:sp>
        <p:nvSpPr>
          <p:cNvPr id="5" name="TextBox 4"/>
          <p:cNvSpPr txBox="1"/>
          <p:nvPr/>
        </p:nvSpPr>
        <p:spPr>
          <a:xfrm>
            <a:off x="128464" y="5949280"/>
            <a:ext cx="9649072" cy="830997"/>
          </a:xfrm>
          <a:prstGeom prst="rect">
            <a:avLst/>
          </a:prstGeom>
          <a:noFill/>
        </p:spPr>
        <p:txBody>
          <a:bodyPr wrap="square" rtlCol="0">
            <a:spAutoFit/>
          </a:bodyPr>
          <a:lstStyle/>
          <a:p>
            <a:pPr algn="ctr"/>
            <a:endParaRPr lang="en-US" sz="1600" dirty="0">
              <a:solidFill>
                <a:srgbClr val="7030A0"/>
              </a:solidFill>
            </a:endParaRPr>
          </a:p>
          <a:p>
            <a:pPr algn="ctr"/>
            <a:r>
              <a:rPr lang="en-US" sz="1600" dirty="0">
                <a:solidFill>
                  <a:srgbClr val="7030A0"/>
                </a:solidFill>
              </a:rPr>
              <a:t>You can edit your answers in this powerpoint on the next slide and print to bring along with you in the first lesson back</a:t>
            </a:r>
            <a:endParaRPr lang="en-GB" sz="1600" dirty="0">
              <a:solidFill>
                <a:srgbClr val="7030A0"/>
              </a:solidFill>
            </a:endParaRPr>
          </a:p>
        </p:txBody>
      </p:sp>
    </p:spTree>
    <p:extLst>
      <p:ext uri="{BB962C8B-B14F-4D97-AF65-F5344CB8AC3E}">
        <p14:creationId xmlns:p14="http://schemas.microsoft.com/office/powerpoint/2010/main" val="50354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188640"/>
            <a:ext cx="8915400" cy="1143000"/>
          </a:xfrm>
        </p:spPr>
        <p:txBody>
          <a:bodyPr/>
          <a:lstStyle/>
          <a:p>
            <a:r>
              <a:rPr lang="en-US" dirty="0">
                <a:solidFill>
                  <a:srgbClr val="FF0000"/>
                </a:solidFill>
              </a:rPr>
              <a:t>(2) </a:t>
            </a:r>
            <a:r>
              <a:rPr lang="en-US" dirty="0"/>
              <a:t>Mixergy Podcast: Bailey’s Blossom</a:t>
            </a:r>
          </a:p>
        </p:txBody>
      </p:sp>
      <p:sp>
        <p:nvSpPr>
          <p:cNvPr id="3" name="Content Placeholder 2"/>
          <p:cNvSpPr>
            <a:spLocks noGrp="1"/>
          </p:cNvSpPr>
          <p:nvPr>
            <p:ph idx="1"/>
          </p:nvPr>
        </p:nvSpPr>
        <p:spPr>
          <a:xfrm>
            <a:off x="488504" y="1268760"/>
            <a:ext cx="8915400" cy="5328591"/>
          </a:xfrm>
        </p:spPr>
        <p:style>
          <a:lnRef idx="2">
            <a:schemeClr val="accent4"/>
          </a:lnRef>
          <a:fillRef idx="1">
            <a:schemeClr val="lt1"/>
          </a:fillRef>
          <a:effectRef idx="0">
            <a:schemeClr val="accent4"/>
          </a:effectRef>
          <a:fontRef idx="minor">
            <a:schemeClr val="dk1"/>
          </a:fontRef>
        </p:style>
        <p:txBody>
          <a:bodyPr>
            <a:normAutofit/>
          </a:bodyPr>
          <a:lstStyle/>
          <a:p>
            <a:r>
              <a:rPr lang="en-US" sz="1600" dirty="0"/>
              <a:t>What is Bailey’s Blossoms Revenue?</a:t>
            </a:r>
          </a:p>
          <a:p>
            <a:r>
              <a:rPr lang="en-US" sz="1600" dirty="0"/>
              <a:t>What is the name of her sister company?</a:t>
            </a:r>
          </a:p>
          <a:p>
            <a:r>
              <a:rPr lang="en-US" sz="1600" dirty="0"/>
              <a:t>How much profit is Erin making?</a:t>
            </a:r>
          </a:p>
          <a:p>
            <a:r>
              <a:rPr lang="en-US" sz="1600" dirty="0"/>
              <a:t>What was Erin's first entrepreneurial experience?</a:t>
            </a:r>
          </a:p>
          <a:p>
            <a:r>
              <a:rPr lang="en-US" sz="1600" dirty="0"/>
              <a:t>What made Erin start up in the hair clips business?</a:t>
            </a:r>
          </a:p>
          <a:p>
            <a:r>
              <a:rPr lang="en-US" sz="1600" dirty="0"/>
              <a:t>How much did she sell her hair clips for?</a:t>
            </a:r>
          </a:p>
          <a:p>
            <a:r>
              <a:rPr lang="en-US" sz="1600" dirty="0"/>
              <a:t>Where did she sell her products?</a:t>
            </a:r>
          </a:p>
          <a:p>
            <a:r>
              <a:rPr lang="en-US" sz="1600" dirty="0"/>
              <a:t>Why did she first struggle when receiving many orders?</a:t>
            </a:r>
          </a:p>
          <a:p>
            <a:r>
              <a:rPr lang="en-US" sz="1600" dirty="0"/>
              <a:t>Why did she take a break for 2-3 years from her business?</a:t>
            </a:r>
          </a:p>
          <a:p>
            <a:r>
              <a:rPr lang="en-US" sz="1600" dirty="0"/>
              <a:t>When she returned back to Texas, what was her new business idea?</a:t>
            </a:r>
          </a:p>
          <a:p>
            <a:r>
              <a:rPr lang="en-US" sz="1600" dirty="0"/>
              <a:t>Where did she source her materials from?</a:t>
            </a:r>
          </a:p>
          <a:p>
            <a:r>
              <a:rPr lang="en-US" sz="1600" dirty="0"/>
              <a:t>What other products did she diversify into?</a:t>
            </a:r>
          </a:p>
          <a:p>
            <a:r>
              <a:rPr lang="en-US" sz="1600" dirty="0"/>
              <a:t>Who was the first person she hired and why?</a:t>
            </a:r>
          </a:p>
          <a:p>
            <a:r>
              <a:rPr lang="en-US" sz="1600" dirty="0"/>
              <a:t>When asked how she would keep her business growing in a recession, what was her response?</a:t>
            </a:r>
          </a:p>
          <a:p>
            <a:r>
              <a:rPr lang="en-US" sz="1600" dirty="0"/>
              <a:t>Visit </a:t>
            </a:r>
            <a:r>
              <a:rPr lang="en-US" sz="1600" dirty="0">
                <a:hlinkClick r:id="rId3"/>
              </a:rPr>
              <a:t>https://www.baileysblossoms.com/pages/about-us</a:t>
            </a:r>
            <a:r>
              <a:rPr lang="en-US" sz="1600" dirty="0"/>
              <a:t> to find out more about her business and what she sells</a:t>
            </a:r>
          </a:p>
          <a:p>
            <a:pPr marL="0" indent="0">
              <a:buNone/>
            </a:pPr>
            <a:endParaRPr lang="en-US" sz="1600" dirty="0"/>
          </a:p>
          <a:p>
            <a:r>
              <a:rPr lang="en-US" sz="1600" b="1" dirty="0"/>
              <a:t>WHAT SKILLS/CHARACTERISTICS ARE NEEDED TO BE A GOOD ENTREPRENUER LIKE ERIN HOOLEY?</a:t>
            </a:r>
          </a:p>
        </p:txBody>
      </p:sp>
    </p:spTree>
    <p:extLst>
      <p:ext uri="{BB962C8B-B14F-4D97-AF65-F5344CB8AC3E}">
        <p14:creationId xmlns:p14="http://schemas.microsoft.com/office/powerpoint/2010/main" val="211343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116632"/>
            <a:ext cx="8915400" cy="1143000"/>
          </a:xfrm>
        </p:spPr>
        <p:txBody>
          <a:bodyPr>
            <a:normAutofit fontScale="90000"/>
          </a:bodyPr>
          <a:lstStyle/>
          <a:p>
            <a:r>
              <a:rPr lang="en-US" dirty="0">
                <a:solidFill>
                  <a:srgbClr val="FF0000"/>
                </a:solidFill>
              </a:rPr>
              <a:t>(3) </a:t>
            </a:r>
            <a:r>
              <a:rPr lang="en-US" dirty="0"/>
              <a:t>Visit Westfield Shopping Centre</a:t>
            </a:r>
            <a:br>
              <a:rPr lang="en-US" dirty="0"/>
            </a:br>
            <a:endParaRPr lang="en-US" dirty="0"/>
          </a:p>
        </p:txBody>
      </p:sp>
      <p:sp>
        <p:nvSpPr>
          <p:cNvPr id="4" name="Rounded Rectangle 3"/>
          <p:cNvSpPr/>
          <p:nvPr/>
        </p:nvSpPr>
        <p:spPr>
          <a:xfrm>
            <a:off x="0" y="1556792"/>
            <a:ext cx="4392488" cy="24482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u="sng" dirty="0"/>
              <a:t>Price</a:t>
            </a:r>
          </a:p>
          <a:p>
            <a:pPr marL="285750" indent="-285750" algn="ctr">
              <a:buFont typeface="Arial"/>
              <a:buChar char="•"/>
            </a:pPr>
            <a:r>
              <a:rPr lang="en-US" dirty="0"/>
              <a:t>Pricing Strategy</a:t>
            </a:r>
          </a:p>
          <a:p>
            <a:pPr marL="285750" indent="-285750" algn="ctr">
              <a:buFont typeface="Arial"/>
              <a:buChar char="•"/>
            </a:pPr>
            <a:r>
              <a:rPr lang="en-US" dirty="0"/>
              <a:t>Discounts</a:t>
            </a:r>
          </a:p>
          <a:p>
            <a:pPr marL="285750" indent="-285750" algn="ctr">
              <a:buFont typeface="Arial"/>
              <a:buChar char="•"/>
            </a:pPr>
            <a:r>
              <a:rPr lang="en-US" dirty="0"/>
              <a:t>Terms and means of payment</a:t>
            </a:r>
          </a:p>
          <a:p>
            <a:pPr marL="285750" indent="-285750" algn="ctr">
              <a:buFont typeface="Arial"/>
              <a:buChar char="•"/>
            </a:pPr>
            <a:r>
              <a:rPr lang="en-US" dirty="0"/>
              <a:t>Criteria in granting credit</a:t>
            </a:r>
          </a:p>
        </p:txBody>
      </p:sp>
      <p:sp>
        <p:nvSpPr>
          <p:cNvPr id="5" name="Rounded Rectangle 4"/>
          <p:cNvSpPr/>
          <p:nvPr/>
        </p:nvSpPr>
        <p:spPr>
          <a:xfrm>
            <a:off x="0" y="4409728"/>
            <a:ext cx="4392488" cy="24482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u="sng" dirty="0"/>
              <a:t>Promotion</a:t>
            </a:r>
          </a:p>
          <a:p>
            <a:pPr marL="285750" indent="-285750" algn="ctr">
              <a:buFont typeface="Arial"/>
              <a:buChar char="•"/>
            </a:pPr>
            <a:r>
              <a:rPr lang="en-US" dirty="0"/>
              <a:t>Sales promotion</a:t>
            </a:r>
          </a:p>
          <a:p>
            <a:pPr marL="285750" indent="-285750" algn="ctr">
              <a:buFont typeface="Arial"/>
              <a:buChar char="•"/>
            </a:pPr>
            <a:r>
              <a:rPr lang="en-US" dirty="0"/>
              <a:t>Advertising</a:t>
            </a:r>
          </a:p>
          <a:p>
            <a:pPr marL="285750" indent="-285750" algn="ctr">
              <a:buFont typeface="Arial"/>
              <a:buChar char="•"/>
            </a:pPr>
            <a:r>
              <a:rPr lang="en-US" dirty="0"/>
              <a:t>Public Relations</a:t>
            </a:r>
          </a:p>
        </p:txBody>
      </p:sp>
      <p:sp>
        <p:nvSpPr>
          <p:cNvPr id="6" name="Rounded Rectangle 5"/>
          <p:cNvSpPr/>
          <p:nvPr/>
        </p:nvSpPr>
        <p:spPr>
          <a:xfrm>
            <a:off x="5513512" y="1556792"/>
            <a:ext cx="4392488" cy="24482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a:p>
            <a:pPr algn="ctr"/>
            <a:endParaRPr lang="en-US" dirty="0"/>
          </a:p>
          <a:p>
            <a:pPr algn="ctr"/>
            <a:r>
              <a:rPr lang="en-US" b="1" u="sng" dirty="0"/>
              <a:t>Product</a:t>
            </a:r>
          </a:p>
          <a:p>
            <a:pPr marL="285750" indent="-285750" algn="ctr">
              <a:buFont typeface="Arial"/>
              <a:buChar char="•"/>
            </a:pPr>
            <a:r>
              <a:rPr lang="en-US" dirty="0"/>
              <a:t>Features</a:t>
            </a:r>
          </a:p>
          <a:p>
            <a:pPr marL="285750" indent="-285750" algn="ctr">
              <a:buFont typeface="Arial"/>
              <a:buChar char="•"/>
            </a:pPr>
            <a:r>
              <a:rPr lang="en-US" dirty="0"/>
              <a:t>Quality</a:t>
            </a:r>
          </a:p>
          <a:p>
            <a:pPr marL="285750" indent="-285750" algn="ctr">
              <a:buFont typeface="Arial"/>
              <a:buChar char="•"/>
            </a:pPr>
            <a:r>
              <a:rPr lang="en-US" dirty="0"/>
              <a:t>Branding</a:t>
            </a:r>
          </a:p>
          <a:p>
            <a:pPr marL="285750" indent="-285750" algn="ctr">
              <a:buFont typeface="Arial"/>
              <a:buChar char="•"/>
            </a:pPr>
            <a:r>
              <a:rPr lang="en-US" dirty="0"/>
              <a:t>Packaging</a:t>
            </a:r>
          </a:p>
          <a:p>
            <a:pPr marL="285750" indent="-285750" algn="ctr">
              <a:buFont typeface="Arial"/>
              <a:buChar char="•"/>
            </a:pPr>
            <a:r>
              <a:rPr lang="en-US" dirty="0"/>
              <a:t>Warranties/Exchanges and Support Services</a:t>
            </a:r>
          </a:p>
          <a:p>
            <a:pPr algn="ctr"/>
            <a:endParaRPr lang="en-US" dirty="0"/>
          </a:p>
          <a:p>
            <a:pPr algn="ctr"/>
            <a:endParaRPr lang="en-US" dirty="0"/>
          </a:p>
        </p:txBody>
      </p:sp>
      <p:sp>
        <p:nvSpPr>
          <p:cNvPr id="7" name="Rounded Rectangle 6"/>
          <p:cNvSpPr/>
          <p:nvPr/>
        </p:nvSpPr>
        <p:spPr>
          <a:xfrm>
            <a:off x="5529064" y="4409728"/>
            <a:ext cx="4392488" cy="24482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u="sng" dirty="0"/>
              <a:t>Place</a:t>
            </a:r>
          </a:p>
          <a:p>
            <a:pPr marL="285750" indent="-285750" algn="ctr">
              <a:buFont typeface="Arial"/>
              <a:buChar char="•"/>
            </a:pPr>
            <a:r>
              <a:rPr lang="en-US" dirty="0"/>
              <a:t>Physical and Online Channels</a:t>
            </a:r>
          </a:p>
          <a:p>
            <a:pPr marL="285750" indent="-285750" algn="ctr">
              <a:buFont typeface="Arial"/>
              <a:buChar char="•"/>
            </a:pPr>
            <a:r>
              <a:rPr lang="en-US" dirty="0"/>
              <a:t>Market Coverage</a:t>
            </a:r>
          </a:p>
          <a:p>
            <a:pPr marL="285750" indent="-285750" algn="ctr">
              <a:buFont typeface="Arial"/>
              <a:buChar char="•"/>
            </a:pPr>
            <a:r>
              <a:rPr lang="en-US" dirty="0"/>
              <a:t>Location</a:t>
            </a:r>
          </a:p>
          <a:p>
            <a:pPr marL="285750" indent="-285750" algn="ctr">
              <a:buFont typeface="Arial"/>
              <a:buChar char="•"/>
            </a:pPr>
            <a:r>
              <a:rPr lang="en-US" dirty="0"/>
              <a:t>Distribution and transport of goods</a:t>
            </a:r>
          </a:p>
        </p:txBody>
      </p:sp>
      <p:sp>
        <p:nvSpPr>
          <p:cNvPr id="8" name="Oval 7"/>
          <p:cNvSpPr/>
          <p:nvPr/>
        </p:nvSpPr>
        <p:spPr>
          <a:xfrm>
            <a:off x="3872880" y="3068960"/>
            <a:ext cx="2232248" cy="208823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Company Name/Logo</a:t>
            </a:r>
          </a:p>
        </p:txBody>
      </p:sp>
      <p:sp>
        <p:nvSpPr>
          <p:cNvPr id="9" name="TextBox 8"/>
          <p:cNvSpPr txBox="1"/>
          <p:nvPr/>
        </p:nvSpPr>
        <p:spPr>
          <a:xfrm>
            <a:off x="0" y="764704"/>
            <a:ext cx="9906000" cy="584776"/>
          </a:xfrm>
          <a:prstGeom prst="rect">
            <a:avLst/>
          </a:prstGeom>
          <a:noFill/>
        </p:spPr>
        <p:txBody>
          <a:bodyPr wrap="square" rtlCol="0">
            <a:spAutoFit/>
          </a:bodyPr>
          <a:lstStyle/>
          <a:p>
            <a:pPr algn="ctr"/>
            <a:r>
              <a:rPr lang="en-GB" sz="1600" dirty="0">
                <a:solidFill>
                  <a:srgbClr val="7030A0"/>
                </a:solidFill>
              </a:rPr>
              <a:t>Save your answers as part of this </a:t>
            </a:r>
            <a:r>
              <a:rPr lang="en-GB" sz="1600" dirty="0" err="1">
                <a:solidFill>
                  <a:srgbClr val="7030A0"/>
                </a:solidFill>
              </a:rPr>
              <a:t>powerpoint</a:t>
            </a:r>
            <a:r>
              <a:rPr lang="en-GB" sz="1600" dirty="0">
                <a:solidFill>
                  <a:srgbClr val="7030A0"/>
                </a:solidFill>
              </a:rPr>
              <a:t> &amp; copy the template as many times as you need. </a:t>
            </a:r>
          </a:p>
          <a:p>
            <a:pPr algn="ctr"/>
            <a:r>
              <a:rPr lang="en-GB" sz="1600" dirty="0">
                <a:solidFill>
                  <a:srgbClr val="7030A0"/>
                </a:solidFill>
              </a:rPr>
              <a:t>You can delete the text in each box and insert your findings. </a:t>
            </a:r>
          </a:p>
        </p:txBody>
      </p:sp>
    </p:spTree>
    <p:extLst>
      <p:ext uri="{BB962C8B-B14F-4D97-AF65-F5344CB8AC3E}">
        <p14:creationId xmlns:p14="http://schemas.microsoft.com/office/powerpoint/2010/main" val="3250514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(4) </a:t>
            </a:r>
            <a:r>
              <a:rPr lang="en-GB" dirty="0"/>
              <a:t>Visit the Museum of Brands</a:t>
            </a:r>
          </a:p>
        </p:txBody>
      </p:sp>
      <p:sp>
        <p:nvSpPr>
          <p:cNvPr id="3" name="Content Placeholder 2"/>
          <p:cNvSpPr>
            <a:spLocks noGrp="1"/>
          </p:cNvSpPr>
          <p:nvPr>
            <p:ph idx="1"/>
          </p:nvPr>
        </p:nvSpPr>
        <p:spPr>
          <a:xfrm>
            <a:off x="495300" y="1600201"/>
            <a:ext cx="8915400" cy="4925143"/>
          </a:xfrm>
        </p:spPr>
        <p:txBody>
          <a:bodyPr>
            <a:normAutofit/>
          </a:bodyPr>
          <a:lstStyle/>
          <a:p>
            <a:pPr marL="0" indent="0">
              <a:spcBef>
                <a:spcPts val="0"/>
              </a:spcBef>
              <a:buNone/>
              <a:defRPr/>
            </a:pPr>
            <a:r>
              <a:rPr lang="en-GB" dirty="0">
                <a:latin typeface="Bliss 2 regular"/>
                <a:cs typeface="Bliss 2 regular"/>
                <a:hlinkClick r:id="rId2"/>
              </a:rPr>
              <a:t>Worksheet 1</a:t>
            </a:r>
            <a:endParaRPr lang="en-GB" dirty="0">
              <a:latin typeface="Bliss 2 regular"/>
              <a:cs typeface="Bliss 2 regular"/>
            </a:endParaRPr>
          </a:p>
          <a:p>
            <a:pPr marL="0" indent="0">
              <a:spcBef>
                <a:spcPts val="0"/>
              </a:spcBef>
              <a:buNone/>
              <a:defRPr/>
            </a:pPr>
            <a:r>
              <a:rPr lang="en-GB" dirty="0">
                <a:latin typeface="Bliss 2 regular"/>
                <a:cs typeface="Bliss 2 regular"/>
                <a:hlinkClick r:id="rId3"/>
              </a:rPr>
              <a:t>Worksheet 2</a:t>
            </a:r>
            <a:endParaRPr lang="en-GB" dirty="0">
              <a:latin typeface="Bliss 2 regular"/>
              <a:cs typeface="Bliss 2 regular"/>
            </a:endParaRPr>
          </a:p>
          <a:p>
            <a:pPr marL="0" indent="0">
              <a:buNone/>
            </a:pPr>
            <a:endParaRPr lang="en-GB" dirty="0">
              <a:solidFill>
                <a:schemeClr val="accent4"/>
              </a:solidFill>
            </a:endParaRPr>
          </a:p>
          <a:p>
            <a:pPr marL="0" indent="0">
              <a:buNone/>
            </a:pPr>
            <a:endParaRPr lang="en-GB" dirty="0">
              <a:solidFill>
                <a:schemeClr val="accent4"/>
              </a:solidFill>
            </a:endParaRPr>
          </a:p>
          <a:p>
            <a:pPr marL="0" indent="0">
              <a:buNone/>
            </a:pPr>
            <a:endParaRPr lang="en-GB" dirty="0">
              <a:solidFill>
                <a:schemeClr val="accent4"/>
              </a:solidFill>
            </a:endParaRPr>
          </a:p>
          <a:p>
            <a:pPr marL="0" indent="0">
              <a:buNone/>
            </a:pPr>
            <a:endParaRPr lang="en-GB" dirty="0">
              <a:solidFill>
                <a:schemeClr val="accent4"/>
              </a:solidFill>
            </a:endParaRPr>
          </a:p>
          <a:p>
            <a:pPr marL="0" indent="0">
              <a:buNone/>
            </a:pPr>
            <a:endParaRPr lang="en-GB" dirty="0">
              <a:solidFill>
                <a:schemeClr val="accent4"/>
              </a:solidFill>
            </a:endParaRPr>
          </a:p>
          <a:p>
            <a:endParaRPr lang="en-GB" dirty="0">
              <a:solidFill>
                <a:schemeClr val="accent4"/>
              </a:solidFill>
            </a:endParaRPr>
          </a:p>
          <a:p>
            <a:pPr marL="0" indent="0">
              <a:buNone/>
            </a:pPr>
            <a:endParaRPr lang="en-GB" dirty="0"/>
          </a:p>
        </p:txBody>
      </p:sp>
      <p:sp>
        <p:nvSpPr>
          <p:cNvPr id="4" name="TextBox 3"/>
          <p:cNvSpPr txBox="1"/>
          <p:nvPr/>
        </p:nvSpPr>
        <p:spPr>
          <a:xfrm>
            <a:off x="5889104" y="1412776"/>
            <a:ext cx="3312368" cy="3416320"/>
          </a:xfrm>
          <a:prstGeom prst="rect">
            <a:avLst/>
          </a:prstGeom>
          <a:noFill/>
          <a:ln>
            <a:solidFill>
              <a:schemeClr val="tx1"/>
            </a:solidFill>
          </a:ln>
        </p:spPr>
        <p:txBody>
          <a:bodyPr wrap="square" rtlCol="0">
            <a:spAutoFit/>
          </a:bodyPr>
          <a:lstStyle/>
          <a:p>
            <a:r>
              <a:rPr lang="en-US" dirty="0"/>
              <a:t>111 – 117 Lancaster Road</a:t>
            </a:r>
          </a:p>
          <a:p>
            <a:r>
              <a:rPr lang="en-US" dirty="0" err="1"/>
              <a:t>Notting</a:t>
            </a:r>
            <a:r>
              <a:rPr lang="en-US" dirty="0"/>
              <a:t> Hill, W11 1QT</a:t>
            </a:r>
          </a:p>
          <a:p>
            <a:r>
              <a:rPr lang="en-US" dirty="0"/>
              <a:t>London</a:t>
            </a:r>
          </a:p>
          <a:p>
            <a:endParaRPr lang="en-US" dirty="0"/>
          </a:p>
          <a:p>
            <a:r>
              <a:rPr lang="en-US" dirty="0"/>
              <a:t>Monday to Saturday</a:t>
            </a:r>
          </a:p>
          <a:p>
            <a:r>
              <a:rPr lang="en-US" dirty="0"/>
              <a:t>10:00 – 18:00</a:t>
            </a:r>
          </a:p>
          <a:p>
            <a:endParaRPr lang="en-US" dirty="0"/>
          </a:p>
          <a:p>
            <a:r>
              <a:rPr lang="en-US" dirty="0"/>
              <a:t>Sunday and Bank Holidays</a:t>
            </a:r>
          </a:p>
          <a:p>
            <a:r>
              <a:rPr lang="en-US" dirty="0"/>
              <a:t>11:00 – 17:00</a:t>
            </a:r>
          </a:p>
          <a:p>
            <a:endParaRPr lang="en-US" dirty="0"/>
          </a:p>
          <a:p>
            <a:r>
              <a:rPr lang="en-US" dirty="0"/>
              <a:t>Adults - £9</a:t>
            </a:r>
          </a:p>
          <a:p>
            <a:r>
              <a:rPr lang="en-US" dirty="0"/>
              <a:t>Children - £5</a:t>
            </a:r>
          </a:p>
        </p:txBody>
      </p:sp>
    </p:spTree>
    <p:extLst>
      <p:ext uri="{BB962C8B-B14F-4D97-AF65-F5344CB8AC3E}">
        <p14:creationId xmlns:p14="http://schemas.microsoft.com/office/powerpoint/2010/main" val="380134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(5) </a:t>
            </a:r>
            <a:r>
              <a:rPr lang="en-GB" dirty="0"/>
              <a:t>Visit the BoE</a:t>
            </a:r>
          </a:p>
        </p:txBody>
      </p:sp>
      <p:sp>
        <p:nvSpPr>
          <p:cNvPr id="3" name="Content Placeholder 2"/>
          <p:cNvSpPr>
            <a:spLocks noGrp="1"/>
          </p:cNvSpPr>
          <p:nvPr>
            <p:ph idx="1"/>
          </p:nvPr>
        </p:nvSpPr>
        <p:spPr/>
        <p:txBody>
          <a:bodyPr>
            <a:normAutofit/>
          </a:bodyPr>
          <a:lstStyle/>
          <a:p>
            <a:pPr marL="0" indent="0">
              <a:buNone/>
            </a:pPr>
            <a:r>
              <a:rPr lang="en-GB" dirty="0"/>
              <a:t>Choose whether you would like to make a </a:t>
            </a:r>
          </a:p>
          <a:p>
            <a:r>
              <a:rPr lang="en-GB" dirty="0"/>
              <a:t>Podcast</a:t>
            </a:r>
          </a:p>
          <a:p>
            <a:r>
              <a:rPr lang="en-GB" dirty="0"/>
              <a:t>Informative flyer</a:t>
            </a:r>
          </a:p>
          <a:p>
            <a:r>
              <a:rPr lang="en-GB" dirty="0"/>
              <a:t>Mini film</a:t>
            </a:r>
          </a:p>
          <a:p>
            <a:r>
              <a:rPr lang="en-GB" dirty="0"/>
              <a:t>Report </a:t>
            </a:r>
          </a:p>
          <a:p>
            <a:r>
              <a:rPr lang="en-GB" dirty="0"/>
              <a:t>Newspaper article </a:t>
            </a:r>
          </a:p>
          <a:p>
            <a:endParaRPr lang="en-GB" dirty="0"/>
          </a:p>
          <a:p>
            <a:pPr marL="0" indent="0">
              <a:buNone/>
            </a:pPr>
            <a:endParaRPr lang="en-GB" dirty="0"/>
          </a:p>
        </p:txBody>
      </p:sp>
    </p:spTree>
    <p:extLst>
      <p:ext uri="{BB962C8B-B14F-4D97-AF65-F5344CB8AC3E}">
        <p14:creationId xmlns:p14="http://schemas.microsoft.com/office/powerpoint/2010/main" val="137449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(6) </a:t>
            </a:r>
            <a:r>
              <a:rPr lang="en-GB" dirty="0"/>
              <a:t>MOOCs</a:t>
            </a:r>
            <a:endParaRPr lang="en-GB" dirty="0">
              <a:solidFill>
                <a:srgbClr val="FF0000"/>
              </a:solidFill>
            </a:endParaRPr>
          </a:p>
        </p:txBody>
      </p:sp>
      <p:sp>
        <p:nvSpPr>
          <p:cNvPr id="3" name="Content Placeholder 2"/>
          <p:cNvSpPr>
            <a:spLocks noGrp="1"/>
          </p:cNvSpPr>
          <p:nvPr>
            <p:ph idx="1"/>
          </p:nvPr>
        </p:nvSpPr>
        <p:spPr/>
        <p:txBody>
          <a:bodyPr/>
          <a:lstStyle/>
          <a:p>
            <a:pPr marL="0" indent="0">
              <a:buNone/>
            </a:pPr>
            <a:r>
              <a:rPr lang="en-GB" dirty="0"/>
              <a:t>To evidence this you can </a:t>
            </a:r>
          </a:p>
          <a:p>
            <a:r>
              <a:rPr lang="en-GB" dirty="0"/>
              <a:t>Save any notes you take </a:t>
            </a:r>
          </a:p>
          <a:p>
            <a:r>
              <a:rPr lang="en-GB" dirty="0"/>
              <a:t>Take and save a screenshot of completed modules or the completed course</a:t>
            </a:r>
          </a:p>
        </p:txBody>
      </p:sp>
    </p:spTree>
    <p:extLst>
      <p:ext uri="{BB962C8B-B14F-4D97-AF65-F5344CB8AC3E}">
        <p14:creationId xmlns:p14="http://schemas.microsoft.com/office/powerpoint/2010/main" val="2669322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3111</TotalTime>
  <Words>2285</Words>
  <Application>Microsoft Office PowerPoint</Application>
  <PresentationFormat>A4 Paper (210x297 mm)</PresentationFormat>
  <Paragraphs>315</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(2) Mixergy Podcast: Bailey’s Blossom</vt:lpstr>
      <vt:lpstr>(2) Mixergy Podcast: Bailey’s Blossom</vt:lpstr>
      <vt:lpstr>(3) Visit Westfield Shopping Centre </vt:lpstr>
      <vt:lpstr>(4) Visit the Museum of Brands</vt:lpstr>
      <vt:lpstr>(5) Visit the BoE</vt:lpstr>
      <vt:lpstr>(6) MOOCs</vt:lpstr>
      <vt:lpstr>(7) Generic to Brand </vt:lpstr>
      <vt:lpstr>Summary of article here</vt:lpstr>
      <vt:lpstr>(9) Top Trump Example and Template</vt:lpstr>
      <vt:lpstr> (10) 500 word report on your chosen Entrepreneur</vt:lpstr>
    </vt:vector>
  </TitlesOfParts>
  <Company>Drayton Manor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Owen</dc:creator>
  <cp:lastModifiedBy>Ms G Bhajwa</cp:lastModifiedBy>
  <cp:revision>188</cp:revision>
  <cp:lastPrinted>2020-03-25T08:24:44Z</cp:lastPrinted>
  <dcterms:created xsi:type="dcterms:W3CDTF">2014-07-07T10:35:27Z</dcterms:created>
  <dcterms:modified xsi:type="dcterms:W3CDTF">2022-07-06T11:24:52Z</dcterms:modified>
</cp:coreProperties>
</file>