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7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7D25C26-3E74-6B49-9F0D-D715D6B7D9D6}"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653126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7D25C26-3E74-6B49-9F0D-D715D6B7D9D6}"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3786799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7D25C26-3E74-6B49-9F0D-D715D6B7D9D6}"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97266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7D25C26-3E74-6B49-9F0D-D715D6B7D9D6}"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216279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7D25C26-3E74-6B49-9F0D-D715D6B7D9D6}"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397584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7D25C26-3E74-6B49-9F0D-D715D6B7D9D6}"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232602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7D25C26-3E74-6B49-9F0D-D715D6B7D9D6}" type="datetimeFigureOut">
              <a:rPr lang="en-US" smtClean="0"/>
              <a:t>6/26/2023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69897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7D25C26-3E74-6B49-9F0D-D715D6B7D9D6}" type="datetimeFigureOut">
              <a:rPr lang="en-US" smtClean="0"/>
              <a:t>6/26/2023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18892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25C26-3E74-6B49-9F0D-D715D6B7D9D6}" type="datetimeFigureOut">
              <a:rPr lang="en-US" smtClean="0"/>
              <a:t>6/26/2023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189872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7D25C26-3E74-6B49-9F0D-D715D6B7D9D6}"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3956536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7D25C26-3E74-6B49-9F0D-D715D6B7D9D6}"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4185376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25C26-3E74-6B49-9F0D-D715D6B7D9D6}" type="datetimeFigureOut">
              <a:rPr lang="en-US" smtClean="0"/>
              <a:t>6/26/2023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10A69-B62A-BF45-A904-E5AA62FA7085}" type="slidenum">
              <a:rPr lang="en-US" smtClean="0"/>
              <a:t>‹#›</a:t>
            </a:fld>
            <a:endParaRPr lang="en-US"/>
          </a:p>
        </p:txBody>
      </p:sp>
    </p:spTree>
    <p:extLst>
      <p:ext uri="{BB962C8B-B14F-4D97-AF65-F5344CB8AC3E}">
        <p14:creationId xmlns:p14="http://schemas.microsoft.com/office/powerpoint/2010/main" val="811026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3" Type="http://schemas.openxmlformats.org/officeDocument/2006/relationships/hyperlink" Target="https://www.bbc.co.uk/programmes/b07dx75g/episodes/downloads" TargetMode="External"/><Relationship Id="rId18" Type="http://schemas.openxmlformats.org/officeDocument/2006/relationships/hyperlink" Target="https://www.futurelearn.com/courses/global-prosperity" TargetMode="External"/><Relationship Id="rId26" Type="http://schemas.openxmlformats.org/officeDocument/2006/relationships/hyperlink" Target="http://www.microbe.tv/twievo/" TargetMode="External"/><Relationship Id="rId21" Type="http://schemas.openxmlformats.org/officeDocument/2006/relationships/hyperlink" Target="https://www.rsc.org/periodic-table/podcast" TargetMode="External"/><Relationship Id="rId34" Type="http://schemas.microsoft.com/office/2007/relationships/hdphoto" Target="../media/hdphoto2.wdp"/><Relationship Id="rId7" Type="http://schemas.openxmlformats.org/officeDocument/2006/relationships/hyperlink" Target="https://www.ted.com/talks/larry_brilliant_a_global_pandemic_calls_for_global_solutions" TargetMode="External"/><Relationship Id="rId12" Type="http://schemas.openxmlformats.org/officeDocument/2006/relationships/hyperlink" Target="https://www.youtube.com/watch?v=h4MhbkWJzKk" TargetMode="External"/><Relationship Id="rId17" Type="http://schemas.openxmlformats.org/officeDocument/2006/relationships/hyperlink" Target="https://www.bbc.co.uk/programmes/b036f7w2/episodes/downloads" TargetMode="External"/><Relationship Id="rId25" Type="http://schemas.openxmlformats.org/officeDocument/2006/relationships/hyperlink" Target="https://www.wnycstudios.org/podcasts/radiolab/articles/g-relative-genius" TargetMode="External"/><Relationship Id="rId33" Type="http://schemas.openxmlformats.org/officeDocument/2006/relationships/image" Target="../media/image6.png"/><Relationship Id="rId2" Type="http://schemas.openxmlformats.org/officeDocument/2006/relationships/hyperlink" Target="https://www.chemistryworld.com/" TargetMode="External"/><Relationship Id="rId16" Type="http://schemas.openxmlformats.org/officeDocument/2006/relationships/hyperlink" Target="https://www.ucas.com/undergraduate/what-and-where-study/open-days-and-events/virtual-tours" TargetMode="External"/><Relationship Id="rId20" Type="http://schemas.openxmlformats.org/officeDocument/2006/relationships/hyperlink" Target="https://www.chemistryworld.com/podcasts" TargetMode="External"/><Relationship Id="rId29"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ted.com/talks/lara_durgavich_an_evolutionary_perspective_on_human_health_and_disease" TargetMode="External"/><Relationship Id="rId11" Type="http://schemas.openxmlformats.org/officeDocument/2006/relationships/hyperlink" Target="https://www.youtube.com/watch?v=_ryJK294Psw" TargetMode="External"/><Relationship Id="rId24" Type="http://schemas.openxmlformats.org/officeDocument/2006/relationships/hyperlink" Target="https://player.fm/series/series-2347165" TargetMode="External"/><Relationship Id="rId32" Type="http://schemas.openxmlformats.org/officeDocument/2006/relationships/image" Target="../media/image5.png"/><Relationship Id="rId37" Type="http://schemas.microsoft.com/office/2007/relationships/hdphoto" Target="../media/hdphoto3.wdp"/><Relationship Id="rId5" Type="http://schemas.openxmlformats.org/officeDocument/2006/relationships/hyperlink" Target="https://youtu.be/IhB4oMpWoiY" TargetMode="External"/><Relationship Id="rId15" Type="http://schemas.openxmlformats.org/officeDocument/2006/relationships/hyperlink" Target="https://www.bbc.co.uk/programmes/b00snr0w/episodes/downloads" TargetMode="External"/><Relationship Id="rId23" Type="http://schemas.openxmlformats.org/officeDocument/2006/relationships/hyperlink" Target="http://www.microbe.tv/twiv/" TargetMode="External"/><Relationship Id="rId28" Type="http://schemas.openxmlformats.org/officeDocument/2006/relationships/hyperlink" Target="https://www.zsl.org/zsl-london-zoo/virtual-london-zoo?gclid=Cj0KCQjw7qn1BRDqARIsAKMbHDYOGhziUTpCpVcSsP0B_JvAhbGIRWfqmZVMd1mah31DzDshfEI0sZQaApfXEALw_wcB&amp;gclsrc=aw.ds" TargetMode="External"/><Relationship Id="rId36" Type="http://schemas.openxmlformats.org/officeDocument/2006/relationships/image" Target="../media/image8.png"/><Relationship Id="rId10" Type="http://schemas.openxmlformats.org/officeDocument/2006/relationships/hyperlink" Target="https://www.ted.com/talks?topics%5b%5d=chemistry" TargetMode="External"/><Relationship Id="rId19" Type="http://schemas.openxmlformats.org/officeDocument/2006/relationships/hyperlink" Target="https://www.futurelearn.com/" TargetMode="External"/><Relationship Id="rId31" Type="http://schemas.microsoft.com/office/2007/relationships/hdphoto" Target="../media/hdphoto1.wdp"/><Relationship Id="rId4" Type="http://schemas.openxmlformats.org/officeDocument/2006/relationships/hyperlink" Target="https://futurumcareers.com/articles" TargetMode="External"/><Relationship Id="rId9" Type="http://schemas.openxmlformats.org/officeDocument/2006/relationships/hyperlink" Target="https://www.ted.com/talks/krishna_sudhir_what_happens_during_a_heart_attack" TargetMode="External"/><Relationship Id="rId14" Type="http://schemas.openxmlformats.org/officeDocument/2006/relationships/hyperlink" Target="https://www.nosuchthingasafish.com/" TargetMode="External"/><Relationship Id="rId22" Type="http://schemas.openxmlformats.org/officeDocument/2006/relationships/hyperlink" Target="http://www.nhm.ac.uk/" TargetMode="External"/><Relationship Id="rId27" Type="http://schemas.openxmlformats.org/officeDocument/2006/relationships/hyperlink" Target="https://www.youtube.com/watch?v=DlxW10NJTiA" TargetMode="External"/><Relationship Id="rId30" Type="http://schemas.openxmlformats.org/officeDocument/2006/relationships/image" Target="../media/image4.png"/><Relationship Id="rId35" Type="http://schemas.openxmlformats.org/officeDocument/2006/relationships/image" Target="../media/image7.png"/><Relationship Id="rId8" Type="http://schemas.openxmlformats.org/officeDocument/2006/relationships/hyperlink" Target="https://www.ted.com/talks/moreangels_mbizah_how_community_led_conservation_can_save_wildlife" TargetMode="External"/><Relationship Id="rId3" Type="http://schemas.openxmlformats.org/officeDocument/2006/relationships/hyperlink" Target="PhysicsWorld.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y-gcsescience.com/" TargetMode="External"/><Relationship Id="rId2" Type="http://schemas.openxmlformats.org/officeDocument/2006/relationships/hyperlink" Target="https://qualifications.pearson.com/en/qualifications/btec-nationals/applied-science-2016.html" TargetMode="External"/><Relationship Id="rId1" Type="http://schemas.openxmlformats.org/officeDocument/2006/relationships/slideLayout" Target="../slideLayouts/slideLayout2.xml"/><Relationship Id="rId5" Type="http://schemas.openxmlformats.org/officeDocument/2006/relationships/hyperlink" Target="https://hachalevelphysics.wordpress.com/maths-for-a-level-physics/" TargetMode="External"/><Relationship Id="rId4" Type="http://schemas.openxmlformats.org/officeDocument/2006/relationships/hyperlink" Target="https://www.youtube.com/user/ScienceShorts/playlist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6" y="2"/>
            <a:ext cx="9142734" cy="6823837"/>
          </a:xfrm>
          <a:prstGeom prst="rect">
            <a:avLst/>
          </a:prstGeom>
          <a:blipFill dpi="0" rotWithShape="1">
            <a:blip r:embed="rId3">
              <a:alphaModFix amt="52000"/>
            </a:blip>
            <a:srcRect/>
            <a:tile tx="0" ty="0" sx="100000" sy="100000" flip="none" algn="tl"/>
          </a:blipFill>
        </p:spPr>
      </p:pic>
      <p:sp>
        <p:nvSpPr>
          <p:cNvPr id="5" name="TextBox 4"/>
          <p:cNvSpPr txBox="1"/>
          <p:nvPr/>
        </p:nvSpPr>
        <p:spPr>
          <a:xfrm>
            <a:off x="3064682" y="277490"/>
            <a:ext cx="5932192" cy="584776"/>
          </a:xfrm>
          <a:prstGeom prst="rect">
            <a:avLst/>
          </a:prstGeom>
          <a:noFill/>
        </p:spPr>
        <p:txBody>
          <a:bodyPr wrap="square" rtlCol="0">
            <a:spAutoFit/>
          </a:bodyPr>
          <a:lstStyle/>
          <a:p>
            <a:r>
              <a:rPr lang="en-GB" sz="3200" dirty="0" smtClean="0">
                <a:latin typeface="Bliss 2 ExtraBold" panose="02000506030000020004" pitchFamily="50" charset="0"/>
              </a:rPr>
              <a:t>Applied Science Bridging Menu</a:t>
            </a:r>
            <a:endParaRPr lang="en-GB" sz="3200" dirty="0">
              <a:latin typeface="Bliss 2 ExtraBold" panose="02000506030000020004" pitchFamily="50" charset="0"/>
            </a:endParaRPr>
          </a:p>
        </p:txBody>
      </p:sp>
      <p:sp>
        <p:nvSpPr>
          <p:cNvPr id="6" name="TextBox 5"/>
          <p:cNvSpPr txBox="1"/>
          <p:nvPr/>
        </p:nvSpPr>
        <p:spPr>
          <a:xfrm>
            <a:off x="3774373" y="1139752"/>
            <a:ext cx="5192134" cy="4801314"/>
          </a:xfrm>
          <a:prstGeom prst="rect">
            <a:avLst/>
          </a:prstGeom>
          <a:solidFill>
            <a:schemeClr val="bg1"/>
          </a:solidFill>
          <a:ln w="57150">
            <a:solidFill>
              <a:schemeClr val="tx1"/>
            </a:solidFill>
          </a:ln>
        </p:spPr>
        <p:txBody>
          <a:bodyPr wrap="square" rtlCol="0">
            <a:spAutoFit/>
          </a:bodyPr>
          <a:lstStyle/>
          <a:p>
            <a:pPr algn="ctr"/>
            <a:r>
              <a:rPr lang="en-GB" dirty="0" smtClean="0">
                <a:latin typeface="Bliss 2 Regular" panose="02000506030000020004" pitchFamily="50" charset="0"/>
              </a:rPr>
              <a:t>You are about to start an exciting journey into the world of Science, good luck!</a:t>
            </a:r>
          </a:p>
          <a:p>
            <a:r>
              <a:rPr lang="en-GB" dirty="0" smtClean="0">
                <a:latin typeface="Bliss 2 Regular" panose="02000506030000020004" pitchFamily="50" charset="0"/>
              </a:rPr>
              <a:t>Remember</a:t>
            </a:r>
          </a:p>
          <a:p>
            <a:pPr marL="285750" indent="-285750">
              <a:buFont typeface="Arial" panose="020B0604020202020204" pitchFamily="34" charset="0"/>
              <a:buChar char="•"/>
            </a:pPr>
            <a:r>
              <a:rPr lang="en-GB" dirty="0">
                <a:latin typeface="Bliss 2 Regular" panose="02000506030000020004" pitchFamily="50" charset="0"/>
              </a:rPr>
              <a:t>C</a:t>
            </a:r>
            <a:r>
              <a:rPr lang="en-GB" dirty="0" smtClean="0">
                <a:latin typeface="Bliss 2 Regular" panose="02000506030000020004" pitchFamily="50" charset="0"/>
              </a:rPr>
              <a:t>hoose what modules you do and when, but work through them consistently. Different tasks will take you varying amounts of time, but on average you should aim to do one or two per week</a:t>
            </a:r>
          </a:p>
          <a:p>
            <a:pPr marL="285750" indent="-285750">
              <a:buFont typeface="Arial" panose="020B0604020202020204" pitchFamily="34" charset="0"/>
              <a:buChar char="•"/>
            </a:pPr>
            <a:r>
              <a:rPr lang="en-GB" dirty="0">
                <a:latin typeface="Bliss 2 Regular" panose="02000506030000020004" pitchFamily="50" charset="0"/>
              </a:rPr>
              <a:t> </a:t>
            </a:r>
            <a:r>
              <a:rPr lang="en-GB" dirty="0" smtClean="0">
                <a:latin typeface="Bliss 2 Regular" panose="02000506030000020004" pitchFamily="50" charset="0"/>
              </a:rPr>
              <a:t>All green tasks are core modules, they are compulsory and must be completed and uploaded onto your application form by 19 August </a:t>
            </a:r>
          </a:p>
          <a:p>
            <a:pPr marL="285750" indent="-285750">
              <a:buFont typeface="Arial" panose="020B0604020202020204" pitchFamily="34" charset="0"/>
              <a:buChar char="•"/>
            </a:pPr>
            <a:r>
              <a:rPr lang="en-GB" dirty="0">
                <a:latin typeface="Bliss 2 Regular" panose="02000506030000020004" pitchFamily="50" charset="0"/>
              </a:rPr>
              <a:t> </a:t>
            </a:r>
            <a:r>
              <a:rPr lang="en-GB" dirty="0" smtClean="0">
                <a:latin typeface="Bliss 2 Regular" panose="02000506030000020004" pitchFamily="50" charset="0"/>
              </a:rPr>
              <a:t>     The red hot chili indicates that the task is more challenging than the others</a:t>
            </a:r>
          </a:p>
          <a:p>
            <a:pPr marL="285750" indent="-285750">
              <a:buFont typeface="Arial" panose="020B0604020202020204" pitchFamily="34" charset="0"/>
              <a:buChar char="•"/>
            </a:pPr>
            <a:r>
              <a:rPr lang="en-GB" dirty="0" smtClean="0">
                <a:latin typeface="Bliss 2 Regular" panose="02000506030000020004" pitchFamily="50" charset="0"/>
              </a:rPr>
              <a:t>Numbers </a:t>
            </a:r>
            <a:r>
              <a:rPr lang="en-GB" dirty="0" err="1" smtClean="0">
                <a:latin typeface="Bliss 2 Regular" panose="02000506030000020004" pitchFamily="50" charset="0"/>
              </a:rPr>
              <a:t>eg</a:t>
            </a:r>
            <a:r>
              <a:rPr lang="en-GB" dirty="0" smtClean="0">
                <a:latin typeface="Bliss 2 Regular" panose="02000506030000020004" pitchFamily="50" charset="0"/>
              </a:rPr>
              <a:t> </a:t>
            </a:r>
            <a:r>
              <a:rPr lang="en-GB" dirty="0" smtClean="0">
                <a:solidFill>
                  <a:srgbClr val="FF0000"/>
                </a:solidFill>
                <a:latin typeface="Bliss 2 Regular" panose="02000506030000020004" pitchFamily="50" charset="0"/>
              </a:rPr>
              <a:t>(1) </a:t>
            </a:r>
            <a:r>
              <a:rPr lang="en-GB" dirty="0" smtClean="0">
                <a:latin typeface="Bliss 2 Regular" panose="02000506030000020004" pitchFamily="50" charset="0"/>
              </a:rPr>
              <a:t>correspond to how you should evidence the module which can be found in the slides following the menu. They can be saved within this </a:t>
            </a:r>
            <a:r>
              <a:rPr lang="en-GB" dirty="0" err="1" smtClean="0">
                <a:latin typeface="Bliss 2 Regular" panose="02000506030000020004" pitchFamily="50" charset="0"/>
              </a:rPr>
              <a:t>powerpoint</a:t>
            </a:r>
            <a:r>
              <a:rPr lang="en-GB" dirty="0" smtClean="0">
                <a:latin typeface="Bliss 2 Regular" panose="02000506030000020004" pitchFamily="50" charset="0"/>
              </a:rPr>
              <a:t> or as separate documents clearly labelled with the subject</a:t>
            </a:r>
          </a:p>
        </p:txBody>
      </p:sp>
      <p:pic>
        <p:nvPicPr>
          <p:cNvPr id="7" name="Picture 6"/>
          <p:cNvPicPr>
            <a:picLocks noChangeAspect="1"/>
          </p:cNvPicPr>
          <p:nvPr/>
        </p:nvPicPr>
        <p:blipFill rotWithShape="1">
          <a:blip r:embed="rId4"/>
          <a:srcRect l="25008" t="17288" r="25008" b="24559"/>
          <a:stretch/>
        </p:blipFill>
        <p:spPr>
          <a:xfrm>
            <a:off x="4173186" y="3933056"/>
            <a:ext cx="228240" cy="247260"/>
          </a:xfrm>
          <a:prstGeom prst="rect">
            <a:avLst/>
          </a:prstGeom>
        </p:spPr>
      </p:pic>
    </p:spTree>
    <p:extLst>
      <p:ext uri="{BB962C8B-B14F-4D97-AF65-F5344CB8AC3E}">
        <p14:creationId xmlns:p14="http://schemas.microsoft.com/office/powerpoint/2010/main" val="1907310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53067560"/>
              </p:ext>
            </p:extLst>
          </p:nvPr>
        </p:nvGraphicFramePr>
        <p:xfrm>
          <a:off x="0" y="-29120"/>
          <a:ext cx="9144000" cy="6613175"/>
        </p:xfrm>
        <a:graphic>
          <a:graphicData uri="http://schemas.openxmlformats.org/drawingml/2006/table">
            <a:tbl>
              <a:tblPr firstRow="1" bandRow="1">
                <a:tableStyleId>{5C22544A-7EE6-4342-B048-85BDC9FD1C3A}</a:tableStyleId>
              </a:tblPr>
              <a:tblGrid>
                <a:gridCol w="290163">
                  <a:extLst>
                    <a:ext uri="{9D8B030D-6E8A-4147-A177-3AD203B41FA5}">
                      <a16:colId xmlns:a16="http://schemas.microsoft.com/office/drawing/2014/main" val="3372372521"/>
                    </a:ext>
                  </a:extLst>
                </a:gridCol>
                <a:gridCol w="2213505">
                  <a:extLst>
                    <a:ext uri="{9D8B030D-6E8A-4147-A177-3AD203B41FA5}">
                      <a16:colId xmlns:a16="http://schemas.microsoft.com/office/drawing/2014/main" val="2077392922"/>
                    </a:ext>
                  </a:extLst>
                </a:gridCol>
                <a:gridCol w="1945240">
                  <a:extLst>
                    <a:ext uri="{9D8B030D-6E8A-4147-A177-3AD203B41FA5}">
                      <a16:colId xmlns:a16="http://schemas.microsoft.com/office/drawing/2014/main" val="3932849750"/>
                    </a:ext>
                  </a:extLst>
                </a:gridCol>
                <a:gridCol w="1566679">
                  <a:extLst>
                    <a:ext uri="{9D8B030D-6E8A-4147-A177-3AD203B41FA5}">
                      <a16:colId xmlns:a16="http://schemas.microsoft.com/office/drawing/2014/main" val="3835909388"/>
                    </a:ext>
                  </a:extLst>
                </a:gridCol>
                <a:gridCol w="1298414">
                  <a:extLst>
                    <a:ext uri="{9D8B030D-6E8A-4147-A177-3AD203B41FA5}">
                      <a16:colId xmlns:a16="http://schemas.microsoft.com/office/drawing/2014/main" val="3201027453"/>
                    </a:ext>
                  </a:extLst>
                </a:gridCol>
                <a:gridCol w="1829999">
                  <a:extLst>
                    <a:ext uri="{9D8B030D-6E8A-4147-A177-3AD203B41FA5}">
                      <a16:colId xmlns:a16="http://schemas.microsoft.com/office/drawing/2014/main" val="303662165"/>
                    </a:ext>
                  </a:extLst>
                </a:gridCol>
              </a:tblGrid>
              <a:tr h="617539">
                <a:tc gridSpan="6">
                  <a:txBody>
                    <a:bodyPr/>
                    <a:lstStyle/>
                    <a:p>
                      <a:pPr algn="ctr"/>
                      <a:r>
                        <a:rPr lang="en-GB" dirty="0" smtClean="0">
                          <a:solidFill>
                            <a:schemeClr val="bg1"/>
                          </a:solidFill>
                        </a:rPr>
                        <a:t>Applied Science </a:t>
                      </a:r>
                      <a:r>
                        <a:rPr lang="en-GB" baseline="0" dirty="0" smtClean="0">
                          <a:solidFill>
                            <a:schemeClr val="bg1"/>
                          </a:solidFill>
                        </a:rPr>
                        <a:t>Bridging Menu</a:t>
                      </a:r>
                    </a:p>
                    <a:p>
                      <a:pPr algn="ctr"/>
                      <a:r>
                        <a:rPr lang="en-GB" baseline="0" dirty="0" smtClean="0">
                          <a:solidFill>
                            <a:schemeClr val="bg1"/>
                          </a:solidFill>
                        </a:rPr>
                        <a:t>(Green modules are core (compulsory) modules ,         indicates the most challenging modules ) </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617539">
                <a:tc rowSpan="11">
                  <a:txBody>
                    <a:bodyPr/>
                    <a:lstStyle/>
                    <a:p>
                      <a:pPr algn="ctr"/>
                      <a:endParaRPr lang="en-GB" sz="1200" b="1" dirty="0">
                        <a:solidFill>
                          <a:schemeClr val="tx1"/>
                        </a:solidFill>
                        <a:latin typeface="Bliss 2 Regular" panose="02000506030000020004" pitchFamily="50" charset="0"/>
                      </a:endParaRPr>
                    </a:p>
                  </a:txBody>
                  <a:tcPr marL="84406" marR="84406"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b="1" dirty="0" smtClean="0">
                          <a:solidFill>
                            <a:schemeClr val="tx1"/>
                          </a:solidFill>
                          <a:latin typeface="Bliss 2 regular"/>
                          <a:cs typeface="Bliss 2 regular"/>
                        </a:rPr>
                        <a:t>Read</a:t>
                      </a:r>
                      <a:endParaRPr lang="en-GB" sz="1400" b="1" dirty="0">
                        <a:solidFill>
                          <a:schemeClr val="tx1"/>
                        </a:solidFill>
                        <a:latin typeface="Bliss 2 regular"/>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smtClean="0">
                          <a:solidFill>
                            <a:schemeClr val="tx1"/>
                          </a:solidFill>
                          <a:latin typeface="Bliss 2 regular"/>
                          <a:cs typeface="Bliss 2 regular"/>
                        </a:rPr>
                        <a:t>Watch </a:t>
                      </a:r>
                      <a:endParaRPr lang="en-GB" sz="1400" b="1" dirty="0">
                        <a:solidFill>
                          <a:schemeClr val="tx1"/>
                        </a:solidFill>
                        <a:latin typeface="Bliss 2 regular"/>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smtClean="0">
                          <a:solidFill>
                            <a:schemeClr val="tx1"/>
                          </a:solidFill>
                          <a:latin typeface="Bliss 2 regular"/>
                          <a:cs typeface="Bliss 2 regular"/>
                        </a:rPr>
                        <a:t>Listen </a:t>
                      </a:r>
                      <a:endParaRPr lang="en-GB" sz="1400" b="1" dirty="0">
                        <a:solidFill>
                          <a:schemeClr val="tx1"/>
                        </a:solidFill>
                        <a:latin typeface="Bliss 2 regular"/>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smtClean="0">
                          <a:solidFill>
                            <a:schemeClr val="tx1"/>
                          </a:solidFill>
                          <a:latin typeface="Bliss 2 regular"/>
                          <a:cs typeface="Bliss 2 regular"/>
                        </a:rPr>
                        <a:t>Visit </a:t>
                      </a:r>
                    </a:p>
                    <a:p>
                      <a:pPr algn="l"/>
                      <a:r>
                        <a:rPr lang="en-GB" sz="1100" b="1" dirty="0" smtClean="0">
                          <a:solidFill>
                            <a:schemeClr val="tx1"/>
                          </a:solidFill>
                          <a:latin typeface="Bliss 2 regular"/>
                          <a:cs typeface="Bliss 2 regular"/>
                        </a:rPr>
                        <a:t>(virtually or </a:t>
                      </a:r>
                    </a:p>
                    <a:p>
                      <a:pPr algn="l"/>
                      <a:r>
                        <a:rPr lang="en-GB" sz="1100" b="1" dirty="0" smtClean="0">
                          <a:solidFill>
                            <a:schemeClr val="tx1"/>
                          </a:solidFill>
                          <a:latin typeface="Bliss 2 regular"/>
                          <a:cs typeface="Bliss 2 regular"/>
                        </a:rPr>
                        <a:t>at a later date)</a:t>
                      </a:r>
                      <a:r>
                        <a:rPr lang="en-GB" sz="1100" dirty="0" smtClean="0">
                          <a:solidFill>
                            <a:schemeClr val="tx1"/>
                          </a:solidFill>
                          <a:latin typeface="Bliss 2 regular"/>
                          <a:cs typeface="Bliss 2 regular"/>
                        </a:rPr>
                        <a:t> </a:t>
                      </a:r>
                      <a:endParaRPr lang="en-GB" sz="1400" dirty="0" smtClean="0">
                        <a:solidFill>
                          <a:schemeClr val="tx1"/>
                        </a:solidFill>
                        <a:latin typeface="Bliss 2 regular"/>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smtClean="0">
                          <a:solidFill>
                            <a:schemeClr val="tx1"/>
                          </a:solidFill>
                          <a:latin typeface="Bliss 2 regular"/>
                          <a:cs typeface="Bliss 2 regular"/>
                        </a:rPr>
                        <a:t>Do</a:t>
                      </a:r>
                      <a:endParaRPr lang="en-GB" sz="1400" b="1" dirty="0">
                        <a:solidFill>
                          <a:schemeClr val="tx1"/>
                        </a:solidFill>
                        <a:latin typeface="Bliss 2 regular"/>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823385">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Bliss 2 Regular" panose="02000506030000020004" pitchFamily="50" charset="0"/>
                          <a:ea typeface="+mn-ea"/>
                          <a:cs typeface="+mn-cs"/>
                        </a:rPr>
                        <a:t>Articles </a:t>
                      </a:r>
                      <a:r>
                        <a:rPr kumimoji="0" lang="en-GB" sz="1000" b="0" i="0" u="none" strike="noStrike" kern="1200" cap="none" spc="0" normalizeH="0" baseline="0" noProof="0" dirty="0" smtClean="0">
                          <a:ln>
                            <a:noFill/>
                          </a:ln>
                          <a:solidFill>
                            <a:prstClr val="black"/>
                          </a:solidFill>
                          <a:effectLst/>
                          <a:uLnTx/>
                          <a:uFillTx/>
                          <a:latin typeface="Bliss 2 Regular" panose="02000506030000020004" pitchFamily="50" charset="0"/>
                          <a:ea typeface="+mn-ea"/>
                          <a:cs typeface="+mn-cs"/>
                        </a:rPr>
                        <a:t>on the latest research at   </a:t>
                      </a:r>
                      <a:r>
                        <a:rPr lang="en-GB" sz="1000" dirty="0" smtClean="0">
                          <a:latin typeface="Bliss 2 Regular" panose="02000506030000020004" pitchFamily="50" charset="0"/>
                          <a:hlinkClick r:id="rId2"/>
                        </a:rPr>
                        <a:t>https://www.chemistryworld.com/</a:t>
                      </a:r>
                      <a:r>
                        <a:rPr lang="en-GB" sz="1000" dirty="0" smtClean="0">
                          <a:latin typeface="Bliss 2 Regular" panose="02000506030000020004" pitchFamily="50" charset="0"/>
                        </a:rPr>
                        <a:t>  </a:t>
                      </a:r>
                      <a:r>
                        <a:rPr kumimoji="0" lang="en-GB" sz="1000" b="0" i="0" u="none" strike="noStrike" kern="1200" cap="none" spc="0" normalizeH="0" baseline="0" noProof="0" dirty="0" smtClean="0">
                          <a:ln>
                            <a:noFill/>
                          </a:ln>
                          <a:solidFill>
                            <a:srgbClr val="000000"/>
                          </a:solidFill>
                          <a:effectLst/>
                          <a:uLnTx/>
                          <a:uFillTx/>
                          <a:latin typeface="Bliss 2 Regular" panose="02000506030000020004" pitchFamily="50" charset="0"/>
                          <a:ea typeface="+mn-ea"/>
                          <a:cs typeface="+mn-cs"/>
                        </a:rPr>
                        <a:t> </a:t>
                      </a:r>
                      <a:endParaRPr kumimoji="0" lang="en-GB" sz="1000" b="0" i="0" u="none" strike="noStrike" kern="1200" cap="none" spc="0" normalizeH="0" baseline="0" noProof="0" dirty="0" smtClean="0">
                        <a:ln>
                          <a:noFill/>
                        </a:ln>
                        <a:solidFill>
                          <a:srgbClr val="FF0000"/>
                        </a:solidFill>
                        <a:effectLst/>
                        <a:uLnTx/>
                        <a:uFillTx/>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smtClean="0">
                        <a:ln>
                          <a:noFill/>
                        </a:ln>
                        <a:solidFill>
                          <a:prstClr val="black"/>
                        </a:solidFill>
                        <a:effectLst/>
                        <a:uLnTx/>
                        <a:uFillTx/>
                        <a:latin typeface="Bliss 2 Regular" panose="02000506030000020004" pitchFamily="50" charset="0"/>
                        <a:ea typeface="+mn-ea"/>
                        <a:cs typeface="+mn-cs"/>
                        <a:hlinkClick r:id="rId3" action="ppaction://hlinkfil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0000"/>
                          </a:solidFill>
                          <a:effectLst/>
                          <a:uLnTx/>
                          <a:uFillTx/>
                          <a:latin typeface="Bliss 2 Regular" panose="02000506030000020004" pitchFamily="50" charset="0"/>
                          <a:ea typeface="+mn-ea"/>
                          <a:cs typeface="+mn-cs"/>
                          <a:hlinkClick r:id="rId4"/>
                        </a:rPr>
                        <a:t>https://futurumcareers.com/articles</a:t>
                      </a:r>
                      <a:r>
                        <a:rPr kumimoji="0" lang="en-US" sz="1000" b="0" i="0" u="none" strike="noStrike" kern="1200" cap="none" spc="0" normalizeH="0" baseline="0" noProof="0" dirty="0" smtClean="0">
                          <a:ln>
                            <a:noFill/>
                          </a:ln>
                          <a:solidFill>
                            <a:srgbClr val="FF0000"/>
                          </a:solidFill>
                          <a:effectLst/>
                          <a:uLnTx/>
                          <a:uFillTx/>
                          <a:latin typeface="Bliss 2 Regular" panose="02000506030000020004"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0000"/>
                          </a:solidFill>
                          <a:effectLst/>
                          <a:uLnTx/>
                          <a:uFillTx/>
                          <a:latin typeface="Bliss 2 Regular" panose="02000506030000020004" pitchFamily="50" charset="0"/>
                          <a:ea typeface="+mn-ea"/>
                          <a:cs typeface="+mn-cs"/>
                        </a:rPr>
                        <a:t>(1)</a:t>
                      </a:r>
                      <a:endParaRPr kumimoji="0" lang="en-GB" sz="1000" b="0" i="0" u="none" strike="noStrike" kern="1200" cap="none" spc="0" normalizeH="0" baseline="0" noProof="0" dirty="0" smtClean="0">
                        <a:ln>
                          <a:noFill/>
                        </a:ln>
                        <a:solidFill>
                          <a:srgbClr val="FF0000"/>
                        </a:solidFill>
                        <a:effectLst/>
                        <a:uLnTx/>
                        <a:uFillTx/>
                        <a:latin typeface="Bliss 2 Regular" panose="02000506030000020004" pitchFamily="50" charset="0"/>
                        <a:ea typeface="+mn-ea"/>
                        <a:cs typeface="+mn-cs"/>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smtClean="0">
                          <a:solidFill>
                            <a:srgbClr val="000000"/>
                          </a:solidFill>
                          <a:latin typeface="Bliss 2 regular"/>
                          <a:cs typeface="Bliss 2 regular"/>
                        </a:rPr>
                        <a:t>Watch the video explaining what the BTEC course is.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smtClean="0">
                          <a:solidFill>
                            <a:srgbClr val="000000"/>
                          </a:solidFill>
                          <a:latin typeface="Bliss 2 regular"/>
                          <a:cs typeface="Bliss 2 regular"/>
                          <a:hlinkClick r:id="rId5"/>
                        </a:rPr>
                        <a:t>https://youtu.be/IhB4oMpWoiY</a:t>
                      </a:r>
                      <a:r>
                        <a:rPr lang="en-GB" sz="1000" b="1" dirty="0" smtClean="0">
                          <a:solidFill>
                            <a:srgbClr val="000000"/>
                          </a:solidFill>
                          <a:latin typeface="Bliss 2 regular"/>
                          <a:cs typeface="Bliss 2 regular"/>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dirty="0" smtClean="0">
                        <a:solidFill>
                          <a:srgbClr val="000000"/>
                        </a:solidFill>
                        <a:latin typeface="Bliss 2 regular"/>
                        <a:cs typeface="Bliss 2 regular"/>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smtClean="0">
                          <a:solidFill>
                            <a:srgbClr val="000000"/>
                          </a:solidFill>
                          <a:latin typeface="Bliss 2 regular"/>
                          <a:cs typeface="Bliss 2 regular"/>
                        </a:rPr>
                        <a:t>Watch </a:t>
                      </a:r>
                      <a:r>
                        <a:rPr lang="en-GB" sz="1000" b="1" dirty="0" smtClean="0">
                          <a:solidFill>
                            <a:srgbClr val="000000"/>
                          </a:solidFill>
                          <a:latin typeface="Bliss 2 regular"/>
                          <a:cs typeface="Bliss 2 regular"/>
                        </a:rPr>
                        <a:t>a TED</a:t>
                      </a:r>
                      <a:r>
                        <a:rPr lang="en-GB" sz="1000" b="1" baseline="0" dirty="0" smtClean="0">
                          <a:solidFill>
                            <a:srgbClr val="000000"/>
                          </a:solidFill>
                          <a:latin typeface="Bliss 2 regular"/>
                          <a:cs typeface="Bliss 2 regular"/>
                        </a:rPr>
                        <a:t> Talk </a:t>
                      </a:r>
                      <a:r>
                        <a:rPr lang="en-GB" sz="1000" b="1" kern="1200" dirty="0" smtClean="0">
                          <a:solidFill>
                            <a:srgbClr val="000000"/>
                          </a:solidFill>
                          <a:effectLst/>
                          <a:latin typeface="Bliss 2 regular"/>
                          <a:ea typeface="+mn-ea"/>
                          <a:cs typeface="Bliss 2 regular"/>
                        </a:rPr>
                        <a:t> </a:t>
                      </a:r>
                      <a:r>
                        <a:rPr lang="en-US" sz="1000" b="0" i="0" kern="1200" dirty="0" smtClean="0">
                          <a:solidFill>
                            <a:srgbClr val="FF0000"/>
                          </a:solidFill>
                          <a:effectLst/>
                          <a:latin typeface="Bliss 2 regular"/>
                          <a:ea typeface="+mn-ea"/>
                          <a:cs typeface="Bliss 2 regular"/>
                        </a:rPr>
                        <a:t>(1</a:t>
                      </a:r>
                      <a:r>
                        <a:rPr lang="en-US" sz="1000" b="0" i="0" kern="1200" dirty="0" smtClean="0">
                          <a:solidFill>
                            <a:srgbClr val="FF0000"/>
                          </a:solidFill>
                          <a:effectLst/>
                          <a:latin typeface="Bliss 2 regular"/>
                          <a:ea typeface="+mn-ea"/>
                          <a:cs typeface="Bliss 2 regular"/>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smtClean="0">
                          <a:solidFill>
                            <a:srgbClr val="000000"/>
                          </a:solidFill>
                          <a:latin typeface="Bliss 2 regular"/>
                          <a:cs typeface="Bliss 2 regular"/>
                        </a:rPr>
                        <a:t>Biology </a:t>
                      </a:r>
                      <a:r>
                        <a:rPr lang="en-GB" sz="1000" b="1" dirty="0" smtClean="0">
                          <a:solidFill>
                            <a:srgbClr val="000000"/>
                          </a:solidFill>
                          <a:latin typeface="Bliss 2 regular"/>
                          <a:cs typeface="Bliss 2 regular"/>
                        </a:rPr>
                        <a:t>-</a:t>
                      </a:r>
                      <a:endParaRPr lang="en-GB" sz="1000" b="1" u="sng" baseline="0" dirty="0" smtClean="0">
                        <a:solidFill>
                          <a:schemeClr val="tx1"/>
                        </a:solidFill>
                        <a:latin typeface="Bliss 2 regular"/>
                        <a:cs typeface="Bliss 2 regular"/>
                        <a:hlinkClick r:id=""/>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Bliss 2 Regular" panose="02000506030000020004" pitchFamily="50" charset="0"/>
                          <a:hlinkClick r:id="rId6"/>
                        </a:rPr>
                        <a:t>An</a:t>
                      </a:r>
                      <a:r>
                        <a:rPr lang="en-GB" sz="900" baseline="0" dirty="0" smtClean="0">
                          <a:latin typeface="Bliss 2 Regular" panose="02000506030000020004" pitchFamily="50" charset="0"/>
                          <a:hlinkClick r:id="rId6"/>
                        </a:rPr>
                        <a:t> </a:t>
                      </a:r>
                      <a:r>
                        <a:rPr lang="en-GB" sz="900" dirty="0" err="1" smtClean="0">
                          <a:latin typeface="Bliss 2 Regular" panose="02000506030000020004" pitchFamily="50" charset="0"/>
                          <a:hlinkClick r:id="rId6"/>
                        </a:rPr>
                        <a:t>evolutionary_perspective_on_human_health_and_disease</a:t>
                      </a:r>
                      <a:endParaRPr lang="en-GB" sz="900" dirty="0" smtClean="0">
                        <a:latin typeface="Bliss 2 Regular" panose="02000506030000020004" pitchFamily="50"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err="1" smtClean="0">
                          <a:latin typeface="Bliss 2 Regular" panose="02000506030000020004" pitchFamily="50" charset="0"/>
                          <a:hlinkClick r:id="rId7"/>
                        </a:rPr>
                        <a:t>A_global_pandemic_calls_for_global_solutions</a:t>
                      </a:r>
                      <a:endParaRPr lang="en-GB" sz="900" dirty="0" smtClean="0">
                        <a:latin typeface="Bliss 2 Regular" panose="02000506030000020004" pitchFamily="50"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err="1" smtClean="0">
                          <a:latin typeface="Bliss 2 Regular" panose="02000506030000020004" pitchFamily="50" charset="0"/>
                          <a:hlinkClick r:id="rId8"/>
                        </a:rPr>
                        <a:t>How_community_led_conservation_can_save_wildlife</a:t>
                      </a:r>
                      <a:endParaRPr lang="en-GB" sz="900" dirty="0" smtClean="0">
                        <a:latin typeface="Bliss 2 Regular" panose="02000506030000020004" pitchFamily="50"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err="1" smtClean="0">
                          <a:latin typeface="Bliss 2 Regular" panose="02000506030000020004" pitchFamily="50" charset="0"/>
                          <a:hlinkClick r:id="rId9"/>
                        </a:rPr>
                        <a:t>What_happens_during_a_heart_attack</a:t>
                      </a:r>
                      <a:r>
                        <a:rPr lang="en-GB" sz="900" dirty="0" smtClean="0">
                          <a:latin typeface="Bliss 2 Regular" panose="02000506030000020004" pitchFamily="50"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400" b="1" baseline="0" dirty="0" smtClean="0">
                        <a:solidFill>
                          <a:srgbClr val="000000"/>
                        </a:solidFill>
                        <a:latin typeface="Bliss 2 regular"/>
                        <a:cs typeface="Bliss 2 regular"/>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baseline="0" dirty="0" smtClean="0">
                          <a:solidFill>
                            <a:srgbClr val="000000"/>
                          </a:solidFill>
                          <a:latin typeface="Bliss 2 regular"/>
                          <a:cs typeface="Bliss 2 regular"/>
                        </a:rPr>
                        <a:t>Chemistry – </a:t>
                      </a:r>
                      <a:r>
                        <a:rPr lang="en-GB" sz="900" b="0" baseline="0" dirty="0" smtClean="0">
                          <a:solidFill>
                            <a:srgbClr val="000000"/>
                          </a:solidFill>
                          <a:latin typeface="Bliss 2 regular"/>
                          <a:cs typeface="Bliss 2 regular"/>
                        </a:rPr>
                        <a:t>choose one or more from the link below, e.g. ‘The incredible chemistry powering your smartphone’ or ‘How I claimed a seat at the periodic table’</a:t>
                      </a:r>
                      <a:r>
                        <a:rPr lang="en-GB" sz="900" b="1" kern="1200" dirty="0" smtClean="0">
                          <a:solidFill>
                            <a:srgbClr val="000000"/>
                          </a:solidFill>
                          <a:effectLst/>
                          <a:latin typeface="Bliss 2 regular"/>
                          <a:ea typeface="+mn-ea"/>
                          <a:cs typeface="Bliss 2 regular"/>
                        </a:rPr>
                        <a:t> </a:t>
                      </a:r>
                      <a:endParaRPr lang="en-US" sz="900" b="0" i="0" kern="1200" dirty="0" smtClean="0">
                        <a:solidFill>
                          <a:srgbClr val="FF0000"/>
                        </a:solidFill>
                        <a:effectLst/>
                        <a:latin typeface="Bliss 2 regular"/>
                        <a:ea typeface="+mn-ea"/>
                        <a:cs typeface="Bliss 2 regular"/>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700" dirty="0" smtClean="0">
                          <a:hlinkClick r:id="rId10"/>
                        </a:rPr>
                        <a:t>https://www.ted.com/talks?topics%5B%5D=chemistry</a:t>
                      </a:r>
                      <a:endParaRPr lang="en-GB" sz="700" baseline="0" dirty="0" smtClean="0">
                        <a:solidFill>
                          <a:srgbClr val="3366FF"/>
                        </a:solidFill>
                        <a:latin typeface="Bliss 2 regular"/>
                        <a:cs typeface="Bliss 2 regular"/>
                        <a:hlinkClick r:id="rId11"/>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400" b="1" dirty="0" smtClean="0">
                        <a:solidFill>
                          <a:srgbClr val="000000"/>
                        </a:solidFill>
                        <a:latin typeface="Bliss 2 regular"/>
                        <a:cs typeface="Bliss 2 regular"/>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smtClean="0">
                          <a:solidFill>
                            <a:srgbClr val="000000"/>
                          </a:solidFill>
                          <a:latin typeface="Bliss 2 regular"/>
                          <a:cs typeface="Bliss 2 regular"/>
                        </a:rPr>
                        <a:t>Physics -</a:t>
                      </a:r>
                      <a:endParaRPr lang="en-GB" sz="1000" b="1" u="sng" baseline="0" dirty="0" smtClean="0">
                        <a:solidFill>
                          <a:schemeClr val="tx1"/>
                        </a:solidFill>
                        <a:latin typeface="Bliss 2 regular"/>
                        <a:cs typeface="Bliss 2 regular"/>
                        <a:hlinkClick r:id=""/>
                      </a:endParaRPr>
                    </a:p>
                    <a:p>
                      <a:pPr marL="171450" indent="-171450">
                        <a:buFont typeface="Arial" panose="020B0604020202020204" pitchFamily="34" charset="0"/>
                        <a:buChar char="•"/>
                      </a:pPr>
                      <a:r>
                        <a:rPr lang="en-GB" sz="800" baseline="0" dirty="0" smtClean="0">
                          <a:solidFill>
                            <a:srgbClr val="3366FF"/>
                          </a:solidFill>
                          <a:latin typeface="Bliss 2 regular"/>
                          <a:cs typeface="Bliss 2 regular"/>
                          <a:hlinkClick r:id=""/>
                        </a:rPr>
                        <a:t>The fascinating physics of everyday life</a:t>
                      </a:r>
                    </a:p>
                    <a:p>
                      <a:pPr marL="171450" indent="-171450">
                        <a:buFont typeface="Arial" panose="020B0604020202020204" pitchFamily="34" charset="0"/>
                        <a:buChar char="•"/>
                      </a:pPr>
                      <a:r>
                        <a:rPr lang="en-GB" sz="800" baseline="0" dirty="0" smtClean="0">
                          <a:solidFill>
                            <a:srgbClr val="3366FF"/>
                          </a:solidFill>
                          <a:latin typeface="Bliss 2 regular"/>
                          <a:cs typeface="Bliss 2 regular"/>
                          <a:hlinkClick r:id="rId12"/>
                        </a:rPr>
                        <a:t>Battling Bad </a:t>
                      </a:r>
                      <a:r>
                        <a:rPr lang="en-GB" sz="800" baseline="0" dirty="0" smtClean="0">
                          <a:solidFill>
                            <a:srgbClr val="3366FF"/>
                          </a:solidFill>
                          <a:latin typeface="Bliss 2 regular"/>
                          <a:cs typeface="Bliss 2 regular"/>
                          <a:hlinkClick r:id="rId12"/>
                        </a:rPr>
                        <a:t>Science</a:t>
                      </a:r>
                      <a:endParaRPr lang="en-GB" sz="800" baseline="0" dirty="0" smtClean="0">
                        <a:solidFill>
                          <a:srgbClr val="3366FF"/>
                        </a:solidFill>
                        <a:latin typeface="Bliss 2 regular"/>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1" dirty="0" smtClean="0">
                          <a:solidFill>
                            <a:srgbClr val="000000"/>
                          </a:solidFill>
                          <a:latin typeface="Bliss 2 regular"/>
                          <a:cs typeface="Bliss 2 regular"/>
                        </a:rPr>
                        <a:t>Physics -</a:t>
                      </a:r>
                      <a:endParaRPr lang="en-GB" sz="1000" b="1" u="sng" baseline="0" dirty="0" smtClean="0">
                        <a:solidFill>
                          <a:schemeClr val="tx1"/>
                        </a:solidFill>
                        <a:latin typeface="Bliss 2 regular"/>
                        <a:cs typeface="Bliss 2 regular"/>
                        <a:hlinkClick r:id=""/>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800" b="1" i="0" u="none" strike="noStrike" kern="1200" cap="none" spc="0" normalizeH="0" baseline="0" noProof="0" dirty="0" smtClean="0">
                          <a:ln>
                            <a:noFill/>
                          </a:ln>
                          <a:solidFill>
                            <a:prstClr val="black"/>
                          </a:solidFill>
                          <a:effectLst/>
                          <a:uLnTx/>
                          <a:uFillTx/>
                          <a:latin typeface="Bliss 2 regular"/>
                          <a:ea typeface="+mn-ea"/>
                          <a:cs typeface="Bliss 2 regular"/>
                          <a:hlinkClick r:id="rId13"/>
                        </a:rPr>
                        <a:t>The Curious Cases of Rutherford and Fry podcast</a:t>
                      </a:r>
                      <a:r>
                        <a:rPr kumimoji="0" lang="en-GB" sz="800" b="1" i="0" u="none" strike="noStrike" kern="1200" cap="none" spc="0" normalizeH="0" baseline="0" noProof="0" dirty="0" smtClean="0">
                          <a:ln>
                            <a:noFill/>
                          </a:ln>
                          <a:solidFill>
                            <a:prstClr val="black"/>
                          </a:solidFill>
                          <a:effectLst/>
                          <a:uLnTx/>
                          <a:uFillTx/>
                          <a:latin typeface="Bliss 2 regular"/>
                          <a:ea typeface="+mn-ea"/>
                          <a:cs typeface="Bliss 2 regular"/>
                        </a:rPr>
                        <a:t> </a:t>
                      </a:r>
                      <a:r>
                        <a:rPr kumimoji="0" lang="en-US" sz="800" b="0" i="0" u="none" strike="noStrike" kern="1200" cap="none" spc="0" normalizeH="0" baseline="0" noProof="0" dirty="0" smtClean="0">
                          <a:ln>
                            <a:noFill/>
                          </a:ln>
                          <a:solidFill>
                            <a:srgbClr val="FF0000"/>
                          </a:solidFill>
                          <a:effectLst/>
                          <a:uLnTx/>
                          <a:uFillTx/>
                          <a:latin typeface="Bliss 2 regular"/>
                          <a:ea typeface="+mn-ea"/>
                          <a:cs typeface="Bliss 2 regular"/>
                        </a:rPr>
                        <a:t>(1)</a:t>
                      </a:r>
                      <a:endParaRPr kumimoji="0" lang="en-GB" sz="800" b="1" i="0" u="none" strike="noStrike" kern="1200" cap="none" spc="0" normalizeH="0" baseline="0" noProof="0" dirty="0" smtClean="0">
                        <a:ln>
                          <a:noFill/>
                        </a:ln>
                        <a:solidFill>
                          <a:prstClr val="black"/>
                        </a:solidFill>
                        <a:effectLst/>
                        <a:uLnTx/>
                        <a:uFillTx/>
                        <a:latin typeface="Bliss 2 regular"/>
                        <a:ea typeface="+mn-ea"/>
                        <a:cs typeface="Bliss 2 regula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smtClean="0">
                          <a:ln>
                            <a:noFill/>
                          </a:ln>
                          <a:solidFill>
                            <a:prstClr val="black"/>
                          </a:solidFill>
                          <a:effectLst/>
                          <a:uLnTx/>
                          <a:uFillTx/>
                          <a:latin typeface="Bliss 2 regular"/>
                          <a:ea typeface="+mn-ea"/>
                          <a:cs typeface="Bliss 2 regular"/>
                          <a:hlinkClick r:id="rId14"/>
                        </a:rPr>
                        <a:t>No Such Thing As Fish podcast</a:t>
                      </a:r>
                      <a:r>
                        <a:rPr kumimoji="0" lang="en-GB" sz="800" b="1" i="0" u="none" strike="noStrike" kern="1200" cap="none" spc="0" normalizeH="0" baseline="0" noProof="0" dirty="0" smtClean="0">
                          <a:ln>
                            <a:noFill/>
                          </a:ln>
                          <a:solidFill>
                            <a:prstClr val="black"/>
                          </a:solidFill>
                          <a:effectLst/>
                          <a:uLnTx/>
                          <a:uFillTx/>
                          <a:latin typeface="Bliss 2 regular"/>
                          <a:ea typeface="+mn-ea"/>
                          <a:cs typeface="Bliss 2 regular"/>
                        </a:rPr>
                        <a:t> </a:t>
                      </a:r>
                      <a:r>
                        <a:rPr kumimoji="0" lang="en-US" sz="800" b="0" i="0" u="none" strike="noStrike" kern="1200" cap="none" spc="0" normalizeH="0" baseline="0" noProof="0" dirty="0" smtClean="0">
                          <a:ln>
                            <a:noFill/>
                          </a:ln>
                          <a:solidFill>
                            <a:srgbClr val="FF0000"/>
                          </a:solidFill>
                          <a:effectLst/>
                          <a:uLnTx/>
                          <a:uFillTx/>
                          <a:latin typeface="Bliss 2 regular"/>
                          <a:ea typeface="+mn-ea"/>
                          <a:cs typeface="Bliss 2 regular"/>
                        </a:rPr>
                        <a:t>(1)</a:t>
                      </a:r>
                      <a:endParaRPr kumimoji="0" lang="en-GB" sz="800" b="0" i="0" u="none" strike="noStrike" kern="1200" cap="none" spc="0" normalizeH="0" baseline="0" noProof="0" dirty="0" smtClean="0">
                        <a:ln>
                          <a:noFill/>
                        </a:ln>
                        <a:solidFill>
                          <a:srgbClr val="FF0000"/>
                        </a:solidFill>
                        <a:effectLst/>
                        <a:uLnTx/>
                        <a:uFillTx/>
                        <a:latin typeface="Bliss 2 regular"/>
                        <a:ea typeface="+mn-ea"/>
                        <a:cs typeface="Bliss 2 regula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smtClean="0">
                          <a:ln>
                            <a:noFill/>
                          </a:ln>
                          <a:solidFill>
                            <a:prstClr val="black"/>
                          </a:solidFill>
                          <a:effectLst/>
                          <a:uLnTx/>
                          <a:uFillTx/>
                          <a:latin typeface="Bliss 2 regular"/>
                          <a:ea typeface="+mn-ea"/>
                          <a:cs typeface="Bliss 2 regular"/>
                          <a:hlinkClick r:id="rId15"/>
                        </a:rPr>
                        <a:t>Infinite Monkey Cage podcast</a:t>
                      </a:r>
                      <a:r>
                        <a:rPr kumimoji="0" lang="en-GB" sz="800" b="1" i="0" u="none" strike="noStrike" kern="1200" cap="none" spc="0" normalizeH="0" baseline="0" noProof="0" dirty="0" smtClean="0">
                          <a:ln>
                            <a:noFill/>
                          </a:ln>
                          <a:solidFill>
                            <a:prstClr val="black"/>
                          </a:solidFill>
                          <a:effectLst/>
                          <a:uLnTx/>
                          <a:uFillTx/>
                          <a:latin typeface="Bliss 2 regular"/>
                          <a:ea typeface="+mn-ea"/>
                          <a:cs typeface="Bliss 2 regular"/>
                        </a:rPr>
                        <a:t> </a:t>
                      </a:r>
                      <a:r>
                        <a:rPr kumimoji="0" lang="en-US" sz="800" b="0" i="0" u="none" strike="noStrike" kern="1200" cap="none" spc="0" normalizeH="0" baseline="0" noProof="0" dirty="0" smtClean="0">
                          <a:ln>
                            <a:noFill/>
                          </a:ln>
                          <a:solidFill>
                            <a:srgbClr val="FF0000"/>
                          </a:solidFill>
                          <a:effectLst/>
                          <a:uLnTx/>
                          <a:uFillTx/>
                          <a:latin typeface="Bliss 2 regular"/>
                          <a:ea typeface="+mn-ea"/>
                          <a:cs typeface="Bliss 2 regular"/>
                        </a:rPr>
                        <a:t>(1)</a:t>
                      </a:r>
                      <a:endParaRPr kumimoji="0" lang="en-GB" sz="800" b="0" i="0" u="none" strike="noStrike" kern="1200" cap="none" spc="0" normalizeH="0" baseline="0" noProof="0" dirty="0" smtClean="0">
                        <a:ln>
                          <a:noFill/>
                        </a:ln>
                        <a:solidFill>
                          <a:srgbClr val="FF0000"/>
                        </a:solidFill>
                        <a:effectLst/>
                        <a:uLnTx/>
                        <a:uFillTx/>
                        <a:latin typeface="Bliss 2 regular"/>
                        <a:ea typeface="+mn-ea"/>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30" normalizeH="0" baseline="0" noProof="0" dirty="0" smtClean="0">
                          <a:ln>
                            <a:noFill/>
                          </a:ln>
                          <a:solidFill>
                            <a:prstClr val="black"/>
                          </a:solidFill>
                          <a:effectLst/>
                          <a:uLnTx/>
                          <a:uFillTx/>
                          <a:latin typeface="Bliss 2 regular"/>
                          <a:ea typeface="+mn-ea"/>
                          <a:cs typeface="Bliss 2 regular"/>
                        </a:rPr>
                        <a:t>A </a:t>
                      </a:r>
                      <a:r>
                        <a:rPr kumimoji="0" lang="en-GB" sz="1000" b="1" i="0" u="none" strike="noStrike" kern="1200" cap="none" spc="-30" normalizeH="0" baseline="0" noProof="0" dirty="0" smtClean="0">
                          <a:ln>
                            <a:noFill/>
                          </a:ln>
                          <a:solidFill>
                            <a:prstClr val="black"/>
                          </a:solidFill>
                          <a:effectLst/>
                          <a:uLnTx/>
                          <a:uFillTx/>
                          <a:latin typeface="Bliss 2 regular"/>
                          <a:ea typeface="+mn-ea"/>
                          <a:cs typeface="Bliss 2 regular"/>
                        </a:rPr>
                        <a:t>university open day </a:t>
                      </a:r>
                      <a:r>
                        <a:rPr kumimoji="0" lang="en-GB" sz="1000" b="0" i="0" u="none" strike="noStrike" kern="1200" cap="none" spc="-30" normalizeH="0" baseline="0" noProof="0" dirty="0" smtClean="0">
                          <a:ln>
                            <a:noFill/>
                          </a:ln>
                          <a:solidFill>
                            <a:prstClr val="black"/>
                          </a:solidFill>
                          <a:effectLst/>
                          <a:uLnTx/>
                          <a:uFillTx/>
                          <a:latin typeface="Bliss 2 regular"/>
                          <a:ea typeface="+mn-ea"/>
                          <a:cs typeface="Bliss 2 regular"/>
                        </a:rPr>
                        <a:t>(or virtual tour) of a university that you are interested in.  The UCAS website has lots of useful links.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 b="0" i="0" u="none" strike="noStrike" kern="1200" cap="none" spc="-30" normalizeH="0" baseline="0" noProof="0" dirty="0" smtClean="0">
                        <a:ln>
                          <a:noFill/>
                        </a:ln>
                        <a:solidFill>
                          <a:prstClr val="black"/>
                        </a:solidFill>
                        <a:effectLst/>
                        <a:uLnTx/>
                        <a:uFillTx/>
                        <a:latin typeface="Bliss 2 regular"/>
                        <a:ea typeface="+mn-ea"/>
                        <a:cs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spc="-30" dirty="0" smtClean="0">
                          <a:hlinkClick r:id="rId16"/>
                        </a:rPr>
                        <a:t>https://www.ucas.com/undergraduate/what-and-where-study/open-days-and-events/virtual-tours</a:t>
                      </a:r>
                      <a:endParaRPr lang="en-GB" sz="800" spc="-30" dirty="0" smtClean="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schemeClr val="tx1"/>
                          </a:solidFill>
                          <a:effectLst/>
                          <a:uLnTx/>
                          <a:uFillTx/>
                          <a:latin typeface="Bliss 2 regular"/>
                          <a:ea typeface="+mn-ea"/>
                          <a:cs typeface="Bliss 2 regular"/>
                        </a:rPr>
                        <a:t>Complete the Transition Pack and bring to your first lesson.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762366339"/>
                  </a:ext>
                </a:extLst>
              </a:tr>
              <a:tr h="415025">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Bliss 2 Regular" panose="02000506030000020004" pitchFamily="50" charset="0"/>
                          <a:ea typeface="+mn-ea"/>
                          <a:cs typeface="+mn-cs"/>
                        </a:rPr>
                        <a:t>New Scientist </a:t>
                      </a:r>
                      <a:r>
                        <a:rPr kumimoji="0" lang="en-GB" sz="1000" b="0" i="0" u="none" strike="noStrike" kern="1200" cap="none" spc="0" normalizeH="0" baseline="0" noProof="0" dirty="0" smtClean="0">
                          <a:ln>
                            <a:noFill/>
                          </a:ln>
                          <a:solidFill>
                            <a:prstClr val="black"/>
                          </a:solidFill>
                          <a:effectLst/>
                          <a:uLnTx/>
                          <a:uFillTx/>
                          <a:latin typeface="Bliss 2 Regular" panose="02000506030000020004" pitchFamily="50" charset="0"/>
                          <a:ea typeface="+mn-ea"/>
                          <a:cs typeface="+mn-cs"/>
                        </a:rPr>
                        <a:t>magazine has articles on the latest developments in a range of scientific fields.  </a:t>
                      </a:r>
                      <a:r>
                        <a:rPr lang="en-US" sz="1000" b="0" i="0" kern="1200" dirty="0" smtClean="0">
                          <a:solidFill>
                            <a:srgbClr val="FF0000"/>
                          </a:solidFill>
                          <a:effectLst/>
                          <a:latin typeface="Bliss 2 Regular" panose="02000506030000020004" pitchFamily="50" charset="0"/>
                          <a:ea typeface="+mn-ea"/>
                          <a:cs typeface="Bliss 2 regular"/>
                        </a:rPr>
                        <a:t>(1)</a:t>
                      </a:r>
                      <a:endParaRPr lang="en-GB" sz="1000" kern="1200" dirty="0" smtClean="0">
                        <a:solidFill>
                          <a:schemeClr val="dk1"/>
                        </a:solidFill>
                        <a:effectLst/>
                        <a:latin typeface="Bliss 2 Regular" panose="02000506030000020004" pitchFamily="50" charset="0"/>
                        <a:ea typeface="+mn-ea"/>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533212">
                <a:tc vMerge="1">
                  <a:txBody>
                    <a:bodyPr/>
                    <a:lstStyle/>
                    <a:p>
                      <a:endParaRPr lang="en-GB"/>
                    </a:p>
                  </a:txBody>
                  <a:tcPr/>
                </a:tc>
                <a:tc rowSpan="6">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Bliss 2 Regular" panose="02000506030000020004" pitchFamily="50" charset="0"/>
                          <a:ea typeface="+mn-ea"/>
                          <a:cs typeface="+mn-cs"/>
                        </a:rPr>
                        <a:t>Wider reading:  </a:t>
                      </a:r>
                    </a:p>
                    <a:p>
                      <a:pPr marL="87313" marR="0" lvl="0" indent="-873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00" b="0" i="0" u="none" strike="noStrike" kern="1200" cap="none" spc="0" normalizeH="0" baseline="0" noProof="0" dirty="0" smtClean="0">
                          <a:ln>
                            <a:noFill/>
                          </a:ln>
                          <a:solidFill>
                            <a:prstClr val="black"/>
                          </a:solidFill>
                          <a:effectLst/>
                          <a:uLnTx/>
                          <a:uFillTx/>
                          <a:latin typeface="Bliss 2 Regular" panose="02000506030000020004" pitchFamily="50" charset="0"/>
                          <a:ea typeface="+mn-ea"/>
                          <a:cs typeface="+mn-cs"/>
                        </a:rPr>
                        <a:t>The New Scientist has a good range of books on a range of science topics that are very easy to read, such as </a:t>
                      </a:r>
                      <a:r>
                        <a:rPr kumimoji="0" lang="en-GB" sz="1000" b="1" i="0" u="none" strike="noStrike" kern="1200" cap="none" spc="0" normalizeH="0" baseline="0" noProof="0" dirty="0" smtClean="0">
                          <a:ln>
                            <a:noFill/>
                          </a:ln>
                          <a:solidFill>
                            <a:prstClr val="black"/>
                          </a:solidFill>
                          <a:effectLst/>
                          <a:uLnTx/>
                          <a:uFillTx/>
                          <a:latin typeface="Bliss 2 Regular" panose="02000506030000020004" pitchFamily="50" charset="0"/>
                          <a:ea typeface="+mn-ea"/>
                          <a:cs typeface="+mn-cs"/>
                        </a:rPr>
                        <a:t>‘Does Anything Eat Wasps?’ </a:t>
                      </a:r>
                      <a:r>
                        <a:rPr kumimoji="0" lang="en-GB" sz="1000" b="0" i="0" u="none" strike="noStrike" kern="1200" cap="none" spc="0" normalizeH="0" baseline="0" noProof="0" dirty="0" smtClean="0">
                          <a:ln>
                            <a:noFill/>
                          </a:ln>
                          <a:solidFill>
                            <a:prstClr val="black"/>
                          </a:solidFill>
                          <a:effectLst/>
                          <a:uLnTx/>
                          <a:uFillTx/>
                          <a:latin typeface="Bliss 2 Regular" panose="02000506030000020004" pitchFamily="50" charset="0"/>
                          <a:ea typeface="+mn-ea"/>
                          <a:cs typeface="+mn-cs"/>
                        </a:rPr>
                        <a:t>which is answers lots of questions related to science. </a:t>
                      </a:r>
                    </a:p>
                    <a:p>
                      <a:pPr marL="87313" marR="0" lvl="0" indent="-873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dirty="0" smtClean="0">
                          <a:latin typeface="Bliss 2 Regular" panose="02000506030000020004" pitchFamily="50" charset="0"/>
                        </a:rPr>
                        <a:t>Periodic Tales, The Curious Lives of the Elements By Hugh </a:t>
                      </a:r>
                      <a:r>
                        <a:rPr lang="en-US" sz="1000" dirty="0" err="1" smtClean="0">
                          <a:latin typeface="Bliss 2 Regular" panose="02000506030000020004" pitchFamily="50" charset="0"/>
                        </a:rPr>
                        <a:t>Aldersey</a:t>
                      </a:r>
                      <a:r>
                        <a:rPr lang="en-US" sz="1000" dirty="0" smtClean="0">
                          <a:latin typeface="Bliss 2 Regular" panose="02000506030000020004" pitchFamily="50" charset="0"/>
                        </a:rPr>
                        <a:t>-Williams </a:t>
                      </a:r>
                      <a:endParaRPr lang="en-US" sz="1000" i="1" dirty="0" smtClean="0">
                        <a:latin typeface="Bliss 2 Regular" panose="02000506030000020004" pitchFamily="50" charset="0"/>
                        <a:cs typeface="Bliss 2 regular"/>
                      </a:endParaRPr>
                    </a:p>
                    <a:p>
                      <a:pPr marL="87313" lvl="0" indent="-87313">
                        <a:spcAft>
                          <a:spcPts val="600"/>
                        </a:spcAft>
                        <a:buFont typeface="Arial" panose="020B0604020202020204" pitchFamily="34" charset="0"/>
                        <a:buChar char="•"/>
                      </a:pPr>
                      <a:r>
                        <a:rPr lang="en-US" sz="1000" dirty="0" smtClean="0">
                          <a:latin typeface="Bliss 2 Regular" panose="02000506030000020004" pitchFamily="50" charset="0"/>
                        </a:rPr>
                        <a:t>Richard Dawkins:</a:t>
                      </a:r>
                      <a:r>
                        <a:rPr lang="en-US" sz="1000" baseline="0" dirty="0" smtClean="0">
                          <a:latin typeface="Bliss 2 Regular" panose="02000506030000020004" pitchFamily="50" charset="0"/>
                        </a:rPr>
                        <a:t> </a:t>
                      </a:r>
                      <a:r>
                        <a:rPr lang="en-US" sz="1000" dirty="0" smtClean="0">
                          <a:latin typeface="Bliss 2 Regular" panose="02000506030000020004" pitchFamily="50" charset="0"/>
                        </a:rPr>
                        <a:t>The Selfish Gene </a:t>
                      </a:r>
                    </a:p>
                    <a:p>
                      <a:pPr marL="87313" lvl="0" indent="-87313">
                        <a:spcAft>
                          <a:spcPts val="600"/>
                        </a:spcAft>
                        <a:buFont typeface="Arial" panose="020B0604020202020204" pitchFamily="34" charset="0"/>
                        <a:buChar char="•"/>
                      </a:pPr>
                      <a:r>
                        <a:rPr lang="en-US" sz="1000" dirty="0" smtClean="0">
                          <a:latin typeface="Bliss 2 Regular" panose="02000506030000020004" pitchFamily="50" charset="0"/>
                        </a:rPr>
                        <a:t>Charles Darwin: The origin of species</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rowSpan="3">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000" b="1" i="0" u="none" strike="noStrike" kern="1200" cap="none" spc="0" normalizeH="0" baseline="0" noProof="0" dirty="0" smtClean="0">
                          <a:ln>
                            <a:noFill/>
                          </a:ln>
                          <a:solidFill>
                            <a:prstClr val="black"/>
                          </a:solidFill>
                          <a:effectLst/>
                          <a:uLnTx/>
                          <a:uFillTx/>
                          <a:latin typeface="Bliss 2 regular"/>
                          <a:ea typeface="+mn-ea"/>
                          <a:cs typeface="Bliss 2 regular"/>
                        </a:rPr>
                        <a:t>A range of podcasts on scientific topics from the BBC:</a:t>
                      </a:r>
                      <a:endParaRPr kumimoji="0" lang="en-US" sz="1000" b="1" i="0" u="none" strike="noStrike" kern="1200" cap="none" spc="0" normalizeH="0" baseline="0" noProof="0" dirty="0" smtClean="0">
                        <a:ln>
                          <a:noFill/>
                        </a:ln>
                        <a:solidFill>
                          <a:srgbClr val="FF0000"/>
                        </a:solidFill>
                        <a:effectLst/>
                        <a:uLnTx/>
                        <a:uFillTx/>
                        <a:latin typeface="Bliss 2 regular"/>
                        <a:ea typeface="+mn-ea"/>
                        <a:cs typeface="Bliss 2 regular"/>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700" dirty="0" smtClean="0">
                          <a:hlinkClick r:id="rId17"/>
                        </a:rPr>
                        <a:t>https://www.bbc.co.uk/programmes/b036f7w2/episodes/downloads</a:t>
                      </a:r>
                      <a:r>
                        <a:rPr lang="en-GB" sz="700" baseline="0" dirty="0" smtClean="0"/>
                        <a:t>     </a:t>
                      </a:r>
                      <a:r>
                        <a:rPr kumimoji="0" lang="en-US" sz="1000" b="0" i="0" u="none" strike="noStrike" kern="1200" cap="none" spc="0" normalizeH="0" baseline="0" noProof="0" dirty="0" smtClean="0">
                          <a:ln>
                            <a:noFill/>
                          </a:ln>
                          <a:solidFill>
                            <a:srgbClr val="FF0000"/>
                          </a:solidFill>
                          <a:effectLst/>
                          <a:uLnTx/>
                          <a:uFillTx/>
                          <a:latin typeface="Bliss 2 regular"/>
                          <a:ea typeface="+mn-ea"/>
                          <a:cs typeface="Bliss 2 regular"/>
                        </a:rPr>
                        <a:t>(1)</a:t>
                      </a:r>
                      <a:endPar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Bliss 2 regular"/>
                          <a:ea typeface="+mn-ea"/>
                          <a:cs typeface="Bliss 2 regular"/>
                        </a:rPr>
                        <a:t>Review GCSE content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Bliss 2 regular"/>
                          <a:ea typeface="+mn-ea"/>
                          <a:cs typeface="Bliss 2 regular"/>
                        </a:rPr>
                        <a:t>Use your personal learning checklists to fill any gaps in knowledge. </a:t>
                      </a:r>
                      <a:r>
                        <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rPr>
                        <a:t>(5)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schemeClr val="tx1"/>
                        </a:solidFill>
                        <a:effectLst/>
                        <a:uLnTx/>
                        <a:uFillTx/>
                        <a:latin typeface="Bliss 2 regular"/>
                        <a:ea typeface="+mn-ea"/>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205699875"/>
                  </a:ext>
                </a:extLst>
              </a:tr>
              <a:tr h="202223">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3">
                  <a:txBody>
                    <a:bodyPr/>
                    <a:lstStyle/>
                    <a:p>
                      <a:pPr lvl="0"/>
                      <a:r>
                        <a:rPr lang="en-GB" sz="1000" kern="1200" dirty="0" smtClean="0">
                          <a:solidFill>
                            <a:schemeClr val="dk1"/>
                          </a:solidFill>
                          <a:effectLst/>
                          <a:latin typeface="Bliss 2 regular"/>
                          <a:ea typeface="+mn-ea"/>
                          <a:cs typeface="Bliss 2 regular"/>
                        </a:rPr>
                        <a:t>The </a:t>
                      </a:r>
                      <a:r>
                        <a:rPr lang="en-GB" sz="1000" b="1" kern="1200" dirty="0" smtClean="0">
                          <a:solidFill>
                            <a:schemeClr val="dk1"/>
                          </a:solidFill>
                          <a:effectLst/>
                          <a:latin typeface="Bliss 2 regular"/>
                          <a:ea typeface="+mn-ea"/>
                          <a:cs typeface="Bliss 2 regular"/>
                        </a:rPr>
                        <a:t>National Physics Laboratory</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rgbClr val="FF0000"/>
                          </a:solidFill>
                          <a:latin typeface="Bliss 2 regular"/>
                          <a:cs typeface="Bliss 2 regular"/>
                        </a:rPr>
                        <a:t>(4)</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2386840253"/>
                  </a:ext>
                </a:extLst>
              </a:tr>
              <a:tr h="123093">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Bliss 2 regular"/>
                          <a:ea typeface="+mn-ea"/>
                          <a:cs typeface="Bliss 2 regular"/>
                        </a:rPr>
                        <a:t>MOOCs</a:t>
                      </a:r>
                      <a:endParaRPr kumimoji="0" lang="en-GB" sz="1000" b="1" i="0" u="none" strike="noStrike" kern="1200" cap="none" spc="0" normalizeH="0" baseline="0" noProof="0" dirty="0" smtClean="0">
                        <a:ln>
                          <a:noFill/>
                        </a:ln>
                        <a:solidFill>
                          <a:prstClr val="black"/>
                        </a:solidFill>
                        <a:effectLst/>
                        <a:uLnTx/>
                        <a:uFillTx/>
                        <a:latin typeface="Bliss 2 regular"/>
                        <a:ea typeface="+mn-ea"/>
                        <a:cs typeface="Bliss 2 regular"/>
                        <a:hlinkClick r:id="rId1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Bliss 2 regular"/>
                          <a:ea typeface="+mn-ea"/>
                          <a:cs typeface="Bliss 2 regular"/>
                          <a:hlinkClick r:id="rId19"/>
                        </a:rPr>
                        <a:t>https://www.futurelearn.com/</a:t>
                      </a:r>
                      <a:endParaRPr kumimoji="0" lang="en-GB" sz="1000" b="0" i="0" u="none" strike="noStrike" kern="1200" cap="none" spc="0" normalizeH="0" baseline="0" noProof="0" dirty="0" smtClean="0">
                        <a:ln>
                          <a:noFill/>
                        </a:ln>
                        <a:solidFill>
                          <a:prstClr val="black"/>
                        </a:solidFill>
                        <a:effectLst/>
                        <a:uLnTx/>
                        <a:uFillTx/>
                        <a:latin typeface="Bliss 2 regular"/>
                        <a:ea typeface="+mn-ea"/>
                        <a:cs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Bliss 2 regular"/>
                          <a:ea typeface="+mn-ea"/>
                          <a:cs typeface="Bliss 2 regular"/>
                        </a:rPr>
                        <a:t>Search through the MOOCs on </a:t>
                      </a:r>
                      <a:r>
                        <a:rPr kumimoji="0" lang="en-GB" sz="1000" b="0" i="0" u="none" strike="noStrike" kern="1200" cap="none" spc="0" normalizeH="0" baseline="0" noProof="0" dirty="0" err="1" smtClean="0">
                          <a:ln>
                            <a:noFill/>
                          </a:ln>
                          <a:solidFill>
                            <a:prstClr val="black"/>
                          </a:solidFill>
                          <a:effectLst/>
                          <a:uLnTx/>
                          <a:uFillTx/>
                          <a:latin typeface="Bliss 2 regular"/>
                          <a:ea typeface="+mn-ea"/>
                          <a:cs typeface="Bliss 2 regular"/>
                        </a:rPr>
                        <a:t>Unifrog</a:t>
                      </a:r>
                      <a:r>
                        <a:rPr kumimoji="0" lang="en-GB" sz="1000" b="0" i="0" u="none" strike="noStrike" kern="1200" cap="none" spc="0" normalizeH="0" baseline="0" noProof="0" dirty="0" smtClean="0">
                          <a:ln>
                            <a:noFill/>
                          </a:ln>
                          <a:solidFill>
                            <a:prstClr val="black"/>
                          </a:solidFill>
                          <a:effectLst/>
                          <a:uLnTx/>
                          <a:uFillTx/>
                          <a:latin typeface="Bliss 2 regular"/>
                          <a:ea typeface="+mn-ea"/>
                          <a:cs typeface="Bliss 2 regular"/>
                        </a:rPr>
                        <a:t> using the filter ‘Science’ and chose one that particularly interests you </a:t>
                      </a:r>
                      <a:r>
                        <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rPr>
                        <a:t>(6) </a:t>
                      </a:r>
                    </a:p>
                    <a:p>
                      <a:pPr marL="0" indent="0">
                        <a:buFont typeface="Arial" panose="020B0604020202020204" pitchFamily="34" charset="0"/>
                        <a:buNone/>
                      </a:pPr>
                      <a:endPar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7335801"/>
                  </a:ext>
                </a:extLst>
              </a:tr>
              <a:tr h="413238">
                <a:tc vMerge="1">
                  <a:txBody>
                    <a:bodyPr/>
                    <a:lstStyle/>
                    <a:p>
                      <a:endParaRPr lang="en-GB"/>
                    </a:p>
                  </a:txBody>
                  <a:tcPr/>
                </a:tc>
                <a:tc vMerge="1">
                  <a:txBody>
                    <a:bodyPr/>
                    <a:lstStyle/>
                    <a:p>
                      <a:endParaRPr lang="en-GB"/>
                    </a:p>
                  </a:txBody>
                  <a:tcPr/>
                </a:tc>
                <a:tc vMerge="1">
                  <a:txBody>
                    <a:bodyPr/>
                    <a:lstStyle/>
                    <a:p>
                      <a:endParaRPr lang="en-GB"/>
                    </a:p>
                  </a:txBody>
                  <a:tcPr/>
                </a:tc>
                <a:tc rowSpan="3">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0" baseline="0" dirty="0" smtClean="0">
                          <a:solidFill>
                            <a:srgbClr val="000000"/>
                          </a:solidFill>
                          <a:latin typeface="Bliss 2 regular"/>
                          <a:cs typeface="Bliss 2 regular"/>
                        </a:rPr>
                        <a:t>Select from a range of </a:t>
                      </a:r>
                      <a:r>
                        <a:rPr lang="en-GB" sz="1000" b="1" baseline="0" dirty="0" smtClean="0">
                          <a:solidFill>
                            <a:srgbClr val="000000"/>
                          </a:solidFill>
                          <a:latin typeface="Bliss 2 regular"/>
                          <a:cs typeface="Bliss 2 regular"/>
                        </a:rPr>
                        <a:t>podcasts from chemistry world: </a:t>
                      </a:r>
                      <a:r>
                        <a:rPr lang="en-GB" sz="800" dirty="0" smtClean="0">
                          <a:hlinkClick r:id="rId20"/>
                        </a:rPr>
                        <a:t>https://www.chemistryworld.com/podcasts</a:t>
                      </a:r>
                      <a:r>
                        <a:rPr lang="en-GB" sz="800" dirty="0" smtClean="0"/>
                        <a: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800" dirty="0" smtClean="0">
                          <a:hlinkClick r:id="rId21"/>
                        </a:rPr>
                        <a:t>https://www.rsc.org/periodic-table/podcast</a:t>
                      </a:r>
                      <a:endParaRPr kumimoji="0" lang="en-US" sz="800" b="0" i="0" u="none" strike="noStrike" kern="1200" cap="none" spc="0" normalizeH="0" baseline="0" noProof="0" dirty="0" smtClean="0">
                        <a:ln>
                          <a:noFill/>
                        </a:ln>
                        <a:solidFill>
                          <a:srgbClr val="FF0000"/>
                        </a:solidFill>
                        <a:effectLst/>
                        <a:uLnTx/>
                        <a:uFillTx/>
                        <a:latin typeface="Bliss 2 regular"/>
                        <a:ea typeface="+mn-ea"/>
                        <a:cs typeface="Bliss 2 regular"/>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srgbClr val="FF0000"/>
                          </a:solidFill>
                          <a:effectLst/>
                          <a:uLnTx/>
                          <a:uFillTx/>
                          <a:latin typeface="Bliss 2 regular"/>
                          <a:ea typeface="+mn-ea"/>
                          <a:cs typeface="Bliss 2 regular"/>
                        </a:rPr>
                        <a:t>(1)</a:t>
                      </a:r>
                      <a:endParaRPr kumimoji="0" lang="en-GB" sz="1000" b="1" i="0" u="none" strike="noStrike" kern="1200" cap="none" spc="0" normalizeH="0" baseline="0" noProof="0" dirty="0" smtClean="0">
                        <a:ln>
                          <a:noFill/>
                        </a:ln>
                        <a:solidFill>
                          <a:prstClr val="black"/>
                        </a:solidFill>
                        <a:effectLst/>
                        <a:uLnTx/>
                        <a:uFillTx/>
                        <a:latin typeface="Bliss 2 regular"/>
                        <a:ea typeface="+mn-ea"/>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586201769"/>
                  </a:ext>
                </a:extLst>
              </a:tr>
              <a:tr h="75613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Bliss 2 Regular" panose="02000506030000020004" pitchFamily="50" charset="0"/>
                        </a:rPr>
                        <a:t>The</a:t>
                      </a:r>
                      <a:r>
                        <a:rPr lang="en-US" sz="1000" baseline="0" dirty="0" smtClean="0">
                          <a:latin typeface="Bliss 2 Regular" panose="02000506030000020004" pitchFamily="50" charset="0"/>
                        </a:rPr>
                        <a:t> Natural History Museum </a:t>
                      </a:r>
                      <a:r>
                        <a:rPr lang="en-US" sz="1000" baseline="0" dirty="0" smtClean="0">
                          <a:latin typeface="Bliss 2 Regular" panose="02000506030000020004" pitchFamily="50" charset="0"/>
                          <a:hlinkClick r:id="rId22"/>
                        </a:rPr>
                        <a:t>http://www.nhm.ac.uk</a:t>
                      </a:r>
                      <a:r>
                        <a:rPr lang="en-US" sz="1000" baseline="0" dirty="0" smtClean="0">
                          <a:latin typeface="Bliss 2 Regular" panose="02000506030000020004" pitchFamily="50" charset="0"/>
                        </a:rPr>
                        <a:t> </a:t>
                      </a:r>
                      <a:r>
                        <a:rPr lang="en-US" sz="1000" dirty="0" smtClean="0">
                          <a:solidFill>
                            <a:srgbClr val="FF0000"/>
                          </a:solidFill>
                          <a:latin typeface="Bliss 2 Regular" panose="02000506030000020004" pitchFamily="50" charset="0"/>
                        </a:rPr>
                        <a:t> (4)</a:t>
                      </a:r>
                      <a:endParaRPr lang="en-GB" sz="1000" dirty="0" smtClean="0">
                        <a:solidFill>
                          <a:srgbClr val="FF0000"/>
                        </a:solidFill>
                        <a:latin typeface="Bliss 2 Regular" panose="02000506030000020004" pitchFamily="50" charset="0"/>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510650338"/>
                  </a:ext>
                </a:extLst>
              </a:tr>
              <a:tr h="197135">
                <a:tc vMerge="1">
                  <a:txBody>
                    <a:bodyPr/>
                    <a:lstStyle/>
                    <a:p>
                      <a:endParaRPr lang="en-GB"/>
                    </a:p>
                  </a:txBody>
                  <a:tcPr/>
                </a:tc>
                <a:tc vMerge="1">
                  <a:txBody>
                    <a:bodyPr/>
                    <a:lstStyle/>
                    <a:p>
                      <a:endParaRPr lang="en-GB"/>
                    </a:p>
                  </a:txBody>
                  <a:tcPr/>
                </a:tc>
                <a:tc rowSpan="3">
                  <a:txBody>
                    <a:bodyPr/>
                    <a:lstStyle/>
                    <a:p>
                      <a:endParaRPr lang="en-GB"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47896397"/>
                  </a:ext>
                </a:extLst>
              </a:tr>
              <a:tr h="512621">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smtClean="0">
                        <a:solidFill>
                          <a:srgbClr val="FF0000"/>
                        </a:solidFill>
                        <a:latin typeface="Bliss 2 regular"/>
                        <a:cs typeface="Bliss 2 regular"/>
                      </a:endParaRPr>
                    </a:p>
                  </a:txBody>
                  <a:tcPr marL="84406" marR="84406"/>
                </a:tc>
                <a:tc vMerge="1">
                  <a:txBody>
                    <a:bodyPr/>
                    <a:lstStyle/>
                    <a:p>
                      <a:endParaRPr lang="en-GB"/>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kern="1200" dirty="0" err="1" smtClean="0">
                          <a:solidFill>
                            <a:schemeClr val="dk1"/>
                          </a:solidFill>
                          <a:effectLst/>
                          <a:latin typeface="Bliss 2 Regular" panose="02000506030000020004" pitchFamily="50" charset="0"/>
                          <a:ea typeface="+mn-ea"/>
                          <a:cs typeface="+mn-cs"/>
                          <a:hlinkClick r:id="rId23"/>
                        </a:rPr>
                        <a:t>Thisweekinviroogy</a:t>
                      </a:r>
                      <a:r>
                        <a:rPr lang="en-GB" sz="900" kern="1200" dirty="0" smtClean="0">
                          <a:solidFill>
                            <a:schemeClr val="dk1"/>
                          </a:solidFill>
                          <a:effectLst/>
                          <a:latin typeface="Bliss 2 Regular" panose="02000506030000020004" pitchFamily="50" charset="0"/>
                          <a:ea typeface="+mn-ea"/>
                          <a:cs typeface="+mn-cs"/>
                        </a:rPr>
                        <a:t> How are the tests for</a:t>
                      </a:r>
                      <a:r>
                        <a:rPr lang="en-GB" sz="900" kern="1200" baseline="0" dirty="0" smtClean="0">
                          <a:solidFill>
                            <a:schemeClr val="dk1"/>
                          </a:solidFill>
                          <a:effectLst/>
                          <a:latin typeface="Bliss 2 Regular" panose="02000506030000020004" pitchFamily="50" charset="0"/>
                          <a:ea typeface="+mn-ea"/>
                          <a:cs typeface="+mn-cs"/>
                        </a:rPr>
                        <a:t> vaccines for CV-19 done? </a:t>
                      </a:r>
                      <a:r>
                        <a:rPr lang="en-US" sz="900" dirty="0" smtClean="0">
                          <a:solidFill>
                            <a:srgbClr val="FF0000"/>
                          </a:solidFill>
                          <a:latin typeface="Bliss 2 Regular" panose="02000506030000020004" pitchFamily="50" charset="0"/>
                        </a:rPr>
                        <a:t>(1)</a:t>
                      </a:r>
                      <a:endParaRPr lang="en-GB" sz="900" kern="1200" baseline="0" dirty="0" smtClean="0">
                        <a:solidFill>
                          <a:schemeClr val="dk1"/>
                        </a:solidFill>
                        <a:effectLst/>
                        <a:latin typeface="Bliss 2 Regular" panose="02000506030000020004" pitchFamily="50"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900" kern="1200" dirty="0" smtClean="0">
                          <a:solidFill>
                            <a:schemeClr val="dk1"/>
                          </a:solidFill>
                          <a:effectLst/>
                          <a:latin typeface="Bliss 2 Regular" panose="02000506030000020004" pitchFamily="50" charset="0"/>
                          <a:ea typeface="+mn-ea"/>
                          <a:cs typeface="+mn-cs"/>
                          <a:hlinkClick r:id="rId24"/>
                        </a:rPr>
                        <a:t>Level Up Human</a:t>
                      </a:r>
                      <a:r>
                        <a:rPr lang="en-GB" sz="900" kern="1200" baseline="0" dirty="0" smtClean="0">
                          <a:solidFill>
                            <a:schemeClr val="dk1"/>
                          </a:solidFill>
                          <a:effectLst/>
                          <a:latin typeface="Bliss 2 Regular" panose="02000506030000020004" pitchFamily="50" charset="0"/>
                          <a:ea typeface="+mn-ea"/>
                          <a:cs typeface="+mn-cs"/>
                        </a:rPr>
                        <a:t> </a:t>
                      </a:r>
                      <a:r>
                        <a:rPr lang="en-US" sz="900" kern="1200" dirty="0" smtClean="0">
                          <a:solidFill>
                            <a:schemeClr val="dk1"/>
                          </a:solidFill>
                          <a:effectLst/>
                          <a:latin typeface="Bliss 2 Regular" panose="02000506030000020004" pitchFamily="50" charset="0"/>
                          <a:ea typeface="+mn-ea"/>
                          <a:cs typeface="+mn-cs"/>
                        </a:rPr>
                        <a:t>Series 10 episode 2 </a:t>
                      </a:r>
                      <a:r>
                        <a:rPr lang="en-US" sz="900" dirty="0" smtClean="0">
                          <a:solidFill>
                            <a:srgbClr val="FF0000"/>
                          </a:solidFill>
                          <a:latin typeface="Bliss 2 Regular" panose="02000506030000020004" pitchFamily="50" charset="0"/>
                        </a:rPr>
                        <a:t> (1)</a:t>
                      </a:r>
                      <a:endParaRPr lang="en-GB" sz="900" dirty="0" smtClean="0">
                        <a:solidFill>
                          <a:srgbClr val="FF0000"/>
                        </a:solidFill>
                        <a:latin typeface="Bliss 2 Regular" panose="02000506030000020004" pitchFamily="50"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900" kern="1200" dirty="0" smtClean="0">
                          <a:solidFill>
                            <a:schemeClr val="dk1"/>
                          </a:solidFill>
                          <a:effectLst/>
                          <a:latin typeface="Bliss 2 Regular" panose="02000506030000020004" pitchFamily="50" charset="0"/>
                          <a:ea typeface="+mn-ea"/>
                          <a:cs typeface="+mn-cs"/>
                          <a:hlinkClick r:id="rId25"/>
                        </a:rPr>
                        <a:t>Radiolab podcast relative genius</a:t>
                      </a:r>
                      <a:r>
                        <a:rPr lang="en-GB" sz="900" kern="1200" dirty="0" smtClean="0">
                          <a:solidFill>
                            <a:schemeClr val="dk1"/>
                          </a:solidFill>
                          <a:effectLst/>
                          <a:latin typeface="Bliss 2 Regular" panose="02000506030000020004" pitchFamily="50" charset="0"/>
                          <a:ea typeface="+mn-ea"/>
                          <a:cs typeface="+mn-cs"/>
                        </a:rPr>
                        <a:t> </a:t>
                      </a:r>
                      <a:r>
                        <a:rPr lang="en-US" sz="900" dirty="0" smtClean="0">
                          <a:solidFill>
                            <a:srgbClr val="FF0000"/>
                          </a:solidFill>
                          <a:latin typeface="Bliss 2 Regular" panose="02000506030000020004" pitchFamily="50" charset="0"/>
                        </a:rPr>
                        <a:t> (1)</a:t>
                      </a:r>
                      <a:endParaRPr lang="en-GB" sz="900" dirty="0" smtClean="0">
                        <a:solidFill>
                          <a:srgbClr val="FF0000"/>
                        </a:solidFill>
                        <a:latin typeface="Bliss 2 Regular" panose="02000506030000020004" pitchFamily="50"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900" kern="1200" dirty="0" err="1" smtClean="0">
                          <a:solidFill>
                            <a:schemeClr val="dk1"/>
                          </a:solidFill>
                          <a:effectLst/>
                          <a:latin typeface="Bliss 2 Regular" panose="02000506030000020004" pitchFamily="50" charset="0"/>
                          <a:ea typeface="+mn-ea"/>
                          <a:cs typeface="+mn-cs"/>
                          <a:hlinkClick r:id="rId26"/>
                        </a:rPr>
                        <a:t>Thisweekinevolution</a:t>
                      </a:r>
                      <a:r>
                        <a:rPr lang="en-GB" sz="900" kern="1200" dirty="0" smtClean="0">
                          <a:solidFill>
                            <a:schemeClr val="dk1"/>
                          </a:solidFill>
                          <a:effectLst/>
                          <a:latin typeface="Bliss 2 Regular" panose="02000506030000020004" pitchFamily="50" charset="0"/>
                          <a:ea typeface="+mn-ea"/>
                          <a:cs typeface="+mn-cs"/>
                        </a:rPr>
                        <a:t> </a:t>
                      </a:r>
                      <a:r>
                        <a:rPr lang="en-US" sz="900" dirty="0" smtClean="0">
                          <a:solidFill>
                            <a:srgbClr val="FF0000"/>
                          </a:solidFill>
                          <a:latin typeface="Bliss 2 Regular" panose="02000506030000020004" pitchFamily="50" charset="0"/>
                        </a:rPr>
                        <a:t> (1)</a:t>
                      </a:r>
                      <a:endParaRPr lang="en-GB" sz="900" dirty="0" smtClean="0">
                        <a:solidFill>
                          <a:srgbClr val="FF0000"/>
                        </a:solidFill>
                        <a:latin typeface="Bliss 2 Regular" panose="02000506030000020004" pitchFamily="50"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err="1" smtClean="0">
                          <a:solidFill>
                            <a:schemeClr val="dk1"/>
                          </a:solidFill>
                          <a:effectLst/>
                          <a:latin typeface="Bliss 2 Regular" panose="02000506030000020004" pitchFamily="50" charset="0"/>
                          <a:ea typeface="+mn-ea"/>
                          <a:cs typeface="+mn-cs"/>
                          <a:hlinkClick r:id="rId27"/>
                        </a:rPr>
                        <a:t>Thenaturalselectionpodcast</a:t>
                      </a:r>
                      <a:r>
                        <a:rPr lang="en-US" sz="900" kern="1200" dirty="0" smtClean="0">
                          <a:solidFill>
                            <a:schemeClr val="dk1"/>
                          </a:solidFill>
                          <a:effectLst/>
                          <a:latin typeface="Bliss 2 Regular" panose="02000506030000020004" pitchFamily="50" charset="0"/>
                          <a:ea typeface="+mn-ea"/>
                          <a:cs typeface="+mn-cs"/>
                        </a:rPr>
                        <a:t> </a:t>
                      </a:r>
                      <a:r>
                        <a:rPr lang="en-US" sz="900" dirty="0" smtClean="0">
                          <a:solidFill>
                            <a:srgbClr val="FF0000"/>
                          </a:solidFill>
                          <a:latin typeface="Bliss 2 Regular" panose="02000506030000020004" pitchFamily="50" charset="0"/>
                        </a:rPr>
                        <a:t> (1)</a:t>
                      </a:r>
                      <a:endParaRPr lang="en-GB" sz="900" dirty="0" smtClean="0">
                        <a:solidFill>
                          <a:srgbClr val="FF0000"/>
                        </a:solidFill>
                        <a:latin typeface="Bliss 2 Regular" panose="02000506030000020004" pitchFamily="50" charset="0"/>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sz="1000" dirty="0" smtClean="0">
                          <a:latin typeface="Bliss 2 Regular" panose="02000506030000020004" pitchFamily="50" charset="0"/>
                        </a:rPr>
                        <a:t>London Zoo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Bliss 2 Regular" panose="02000506030000020004" pitchFamily="50" charset="0"/>
                          <a:hlinkClick r:id="rId28"/>
                        </a:rPr>
                        <a:t>ZSL-virtual-tour</a:t>
                      </a:r>
                      <a:r>
                        <a:rPr lang="en-GB" sz="1000" dirty="0" smtClean="0">
                          <a:latin typeface="Bliss 2 Regular" panose="02000506030000020004" pitchFamily="50" charset="0"/>
                        </a:rPr>
                        <a:t> </a:t>
                      </a:r>
                      <a:r>
                        <a:rPr lang="en-US" sz="1000" dirty="0" smtClean="0">
                          <a:solidFill>
                            <a:srgbClr val="FF0000"/>
                          </a:solidFill>
                          <a:latin typeface="Bliss 2 Regular" panose="02000506030000020004" pitchFamily="50" charset="0"/>
                        </a:rPr>
                        <a:t>(4)</a:t>
                      </a:r>
                      <a:endParaRPr lang="en-GB" sz="1000" dirty="0" smtClean="0">
                        <a:solidFill>
                          <a:srgbClr val="FF0000"/>
                        </a:solidFill>
                        <a:latin typeface="Bliss 2 Regular" panose="02000506030000020004" pitchFamily="50" charset="0"/>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690219920"/>
                  </a:ext>
                </a:extLst>
              </a:tr>
              <a:tr h="469073">
                <a:tc vMerge="1">
                  <a:txBody>
                    <a:bodyPr/>
                    <a:lstStyle/>
                    <a:p>
                      <a:endParaRPr lang="en-GB"/>
                    </a:p>
                  </a:txBody>
                  <a:tcPr/>
                </a:tc>
                <a:tc>
                  <a:txBody>
                    <a:bodyPr/>
                    <a:lstStyle/>
                    <a:p>
                      <a:endParaRPr lang="en-GB"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vMerge="1">
                  <a:txBody>
                    <a:bodyPr/>
                    <a:lstStyle/>
                    <a:p>
                      <a:endParaRPr lang="en-GB" dirty="0"/>
                    </a:p>
                  </a:txBody>
                  <a:tcPr/>
                </a:tc>
                <a:tc vMerge="1">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000" b="1" i="0" u="none" strike="noStrike" kern="1200" cap="none" spc="0" normalizeH="0" baseline="0" noProof="0" dirty="0" smtClean="0">
                        <a:ln>
                          <a:noFill/>
                        </a:ln>
                        <a:solidFill>
                          <a:prstClr val="black"/>
                        </a:solidFill>
                        <a:effectLst/>
                        <a:uLnTx/>
                        <a:uFillTx/>
                        <a:latin typeface="Bliss 2 regular"/>
                        <a:ea typeface="+mn-ea"/>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046336931"/>
                  </a:ext>
                </a:extLst>
              </a:tr>
            </a:tbl>
          </a:graphicData>
        </a:graphic>
      </p:graphicFrame>
      <p:pic>
        <p:nvPicPr>
          <p:cNvPr id="3" name="Picture 2"/>
          <p:cNvPicPr>
            <a:picLocks noChangeAspect="1"/>
          </p:cNvPicPr>
          <p:nvPr/>
        </p:nvPicPr>
        <p:blipFill rotWithShape="1">
          <a:blip r:embed="rId29"/>
          <a:srcRect l="25008" t="17288" r="25008" b="24559"/>
          <a:stretch/>
        </p:blipFill>
        <p:spPr>
          <a:xfrm>
            <a:off x="4810266" y="373428"/>
            <a:ext cx="228240" cy="247260"/>
          </a:xfrm>
          <a:prstGeom prst="rect">
            <a:avLst/>
          </a:prstGeom>
        </p:spPr>
      </p:pic>
      <p:pic>
        <p:nvPicPr>
          <p:cNvPr id="14" name="Picture 13"/>
          <p:cNvPicPr>
            <a:picLocks noChangeAspect="1"/>
          </p:cNvPicPr>
          <p:nvPr/>
        </p:nvPicPr>
        <p:blipFill rotWithShape="1">
          <a:blip r:embed="rId29"/>
          <a:srcRect l="25008" t="17288" r="25008" b="24559"/>
          <a:stretch/>
        </p:blipFill>
        <p:spPr>
          <a:xfrm>
            <a:off x="5002487" y="925964"/>
            <a:ext cx="199407" cy="216024"/>
          </a:xfrm>
          <a:prstGeom prst="rect">
            <a:avLst/>
          </a:prstGeom>
        </p:spPr>
      </p:pic>
      <p:pic>
        <p:nvPicPr>
          <p:cNvPr id="17" name="Picture 16" descr="Image result for book clipart"/>
          <p:cNvPicPr/>
          <p:nvPr/>
        </p:nvPicPr>
        <p:blipFill>
          <a:blip r:embed="rId30" cstate="print">
            <a:extLst>
              <a:ext uri="{BEBA8EAE-BF5A-486C-A8C5-ECC9F3942E4B}">
                <a14:imgProps xmlns:a14="http://schemas.microsoft.com/office/drawing/2010/main">
                  <a14:imgLayer r:embed="rId3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80306" y="688488"/>
            <a:ext cx="657484" cy="486083"/>
          </a:xfrm>
          <a:prstGeom prst="rect">
            <a:avLst/>
          </a:prstGeom>
          <a:noFill/>
          <a:ln>
            <a:noFill/>
          </a:ln>
        </p:spPr>
      </p:pic>
      <p:pic>
        <p:nvPicPr>
          <p:cNvPr id="18" name="Picture 17" descr="White TV by liftarn"/>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837051" y="660104"/>
            <a:ext cx="545213" cy="566936"/>
          </a:xfrm>
          <a:prstGeom prst="rect">
            <a:avLst/>
          </a:prstGeom>
          <a:noFill/>
          <a:ln>
            <a:noFill/>
          </a:ln>
        </p:spPr>
      </p:pic>
      <p:pic>
        <p:nvPicPr>
          <p:cNvPr id="19" name="Picture 18"/>
          <p:cNvPicPr/>
          <p:nvPr/>
        </p:nvPicPr>
        <p:blipFill>
          <a:blip r:embed="rId33" cstate="print">
            <a:extLst>
              <a:ext uri="{BEBA8EAE-BF5A-486C-A8C5-ECC9F3942E4B}">
                <a14:imgProps xmlns:a14="http://schemas.microsoft.com/office/drawing/2010/main">
                  <a14:imgLayer r:embed="rId34">
                    <a14:imgEffect>
                      <a14:backgroundRemoval t="4329" b="100000" l="0" r="100000"/>
                    </a14:imgEffect>
                  </a14:imgLayer>
                </a14:imgProps>
              </a:ext>
              <a:ext uri="{28A0092B-C50C-407E-A947-70E740481C1C}">
                <a14:useLocalDpi xmlns:a14="http://schemas.microsoft.com/office/drawing/2010/main" val="0"/>
              </a:ext>
            </a:extLst>
          </a:blip>
          <a:stretch>
            <a:fillRect/>
          </a:stretch>
        </p:blipFill>
        <p:spPr>
          <a:xfrm>
            <a:off x="5659489" y="797915"/>
            <a:ext cx="373631" cy="488412"/>
          </a:xfrm>
          <a:prstGeom prst="rect">
            <a:avLst/>
          </a:prstGeom>
        </p:spPr>
      </p:pic>
      <p:pic>
        <p:nvPicPr>
          <p:cNvPr id="20" name="Picture 19" descr="Image result for museum clipart"/>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831944" y="639956"/>
            <a:ext cx="489618" cy="502032"/>
          </a:xfrm>
          <a:prstGeom prst="rect">
            <a:avLst/>
          </a:prstGeom>
          <a:noFill/>
          <a:ln>
            <a:noFill/>
          </a:ln>
        </p:spPr>
      </p:pic>
      <p:pic>
        <p:nvPicPr>
          <p:cNvPr id="21" name="Picture 20" descr="SIS Quantitative Market Research"/>
          <p:cNvPicPr/>
          <p:nvPr/>
        </p:nvPicPr>
        <p:blipFill>
          <a:blip r:embed="rId36" cstate="print">
            <a:extLst>
              <a:ext uri="{BEBA8EAE-BF5A-486C-A8C5-ECC9F3942E4B}">
                <a14:imgProps xmlns:a14="http://schemas.microsoft.com/office/drawing/2010/main">
                  <a14:imgLayer r:embed="rId37">
                    <a14:imgEffect>
                      <a14:backgroundRemoval t="1695" b="100000" l="0" r="95556"/>
                    </a14:imgEffect>
                  </a14:imgLayer>
                </a14:imgProps>
              </a:ext>
              <a:ext uri="{28A0092B-C50C-407E-A947-70E740481C1C}">
                <a14:useLocalDpi xmlns:a14="http://schemas.microsoft.com/office/drawing/2010/main" val="0"/>
              </a:ext>
            </a:extLst>
          </a:blip>
          <a:srcRect/>
          <a:stretch>
            <a:fillRect/>
          </a:stretch>
        </p:blipFill>
        <p:spPr bwMode="auto">
          <a:xfrm>
            <a:off x="8585239" y="697128"/>
            <a:ext cx="517812" cy="492889"/>
          </a:xfrm>
          <a:prstGeom prst="rect">
            <a:avLst/>
          </a:prstGeom>
          <a:noFill/>
          <a:ln>
            <a:noFill/>
          </a:ln>
        </p:spPr>
      </p:pic>
      <p:pic>
        <p:nvPicPr>
          <p:cNvPr id="23" name="Picture 22"/>
          <p:cNvPicPr>
            <a:picLocks noChangeAspect="1"/>
          </p:cNvPicPr>
          <p:nvPr/>
        </p:nvPicPr>
        <p:blipFill rotWithShape="1">
          <a:blip r:embed="rId29"/>
          <a:srcRect l="25008" t="17288" r="25008" b="24559"/>
          <a:stretch/>
        </p:blipFill>
        <p:spPr>
          <a:xfrm>
            <a:off x="2238383" y="3656706"/>
            <a:ext cx="199407" cy="216024"/>
          </a:xfrm>
          <a:prstGeom prst="rect">
            <a:avLst/>
          </a:prstGeom>
        </p:spPr>
      </p:pic>
    </p:spTree>
    <p:extLst>
      <p:ext uri="{BB962C8B-B14F-4D97-AF65-F5344CB8AC3E}">
        <p14:creationId xmlns:p14="http://schemas.microsoft.com/office/powerpoint/2010/main" val="308929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4767310" y="447676"/>
            <a:ext cx="4258108"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Would you/would you not recommend it? Why?</a:t>
            </a:r>
            <a:endParaRPr kumimoji="0" lang="en-US" altLang="en-US" sz="1000" b="0" i="0" u="none" strike="noStrike" cap="none" normalizeH="0" baseline="0" dirty="0" smtClean="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Rating: </a:t>
            </a:r>
            <a:endParaRPr kumimoji="0" lang="en-US" altLang="en-US" sz="1000" b="0" i="0" u="none" strike="noStrike" cap="none" normalizeH="0" baseline="0" dirty="0" smtClean="0">
              <a:ln>
                <a:noFill/>
              </a:ln>
              <a:solidFill>
                <a:schemeClr val="tx1"/>
              </a:solidFill>
              <a:effectLst/>
              <a:latin typeface="Bliss 2 regular"/>
              <a:cs typeface="Bliss 2 regular"/>
            </a:endParaRPr>
          </a:p>
        </p:txBody>
      </p:sp>
      <p:sp>
        <p:nvSpPr>
          <p:cNvPr id="10" name="AutoShape 17"/>
          <p:cNvSpPr>
            <a:spLocks noChangeArrowheads="1"/>
          </p:cNvSpPr>
          <p:nvPr/>
        </p:nvSpPr>
        <p:spPr bwMode="auto">
          <a:xfrm>
            <a:off x="4707229" y="2303252"/>
            <a:ext cx="4308046"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000" dirty="0" smtClean="0">
                <a:latin typeface="Bliss 2 regular"/>
                <a:cs typeface="Bliss 2 regular"/>
              </a:rPr>
              <a:t>What did you find particularly interesting/inspiring/shocking? Has this changed your opinion?</a:t>
            </a:r>
          </a:p>
          <a:p>
            <a:endParaRPr lang="en-GB" sz="1000" dirty="0">
              <a:latin typeface="Bliss 2 regular"/>
              <a:cs typeface="Bliss 2 regular"/>
            </a:endParaRPr>
          </a:p>
          <a:p>
            <a:endParaRPr lang="en-GB" sz="1000" dirty="0" smtClean="0">
              <a:latin typeface="Bliss 2 regular"/>
              <a:cs typeface="Bliss 2 regular"/>
            </a:endParaRPr>
          </a:p>
          <a:p>
            <a:endParaRPr lang="en-GB" sz="1000" dirty="0">
              <a:latin typeface="Bliss 2 regular"/>
              <a:cs typeface="Bliss 2 regular"/>
            </a:endParaRPr>
          </a:p>
          <a:p>
            <a:endParaRPr lang="en-GB" sz="1000" dirty="0" smtClean="0">
              <a:latin typeface="Bliss 2 regular"/>
              <a:cs typeface="Bliss 2 regular"/>
            </a:endParaRPr>
          </a:p>
          <a:p>
            <a:endParaRPr lang="en-GB" sz="1000" dirty="0">
              <a:latin typeface="Bliss 2 regular"/>
              <a:cs typeface="Bliss 2 regular"/>
            </a:endParaRPr>
          </a:p>
          <a:p>
            <a:endParaRPr lang="en-GB" sz="1000" dirty="0" smtClean="0">
              <a:latin typeface="Bliss 2 regular"/>
              <a:cs typeface="Bliss 2 regular"/>
            </a:endParaRPr>
          </a:p>
          <a:p>
            <a:endParaRPr lang="en-GB" sz="1000" dirty="0" smtClean="0">
              <a:latin typeface="Bliss 2 regular"/>
              <a:cs typeface="Bliss 2 regular"/>
            </a:endParaRPr>
          </a:p>
          <a:p>
            <a:endParaRPr lang="en-GB" sz="1000" dirty="0">
              <a:latin typeface="Bliss 2 regular"/>
              <a:cs typeface="Bliss 2 regular"/>
            </a:endParaRPr>
          </a:p>
          <a:p>
            <a:endParaRPr lang="en-GB" sz="1000" dirty="0" smtClean="0">
              <a:latin typeface="Bliss 2 regular"/>
              <a:cs typeface="Bliss 2 regular"/>
            </a:endParaRPr>
          </a:p>
          <a:p>
            <a:endParaRPr lang="en-GB" sz="1000" dirty="0">
              <a:latin typeface="Bliss 2 regular"/>
              <a:cs typeface="Bliss 2 regular"/>
            </a:endParaRPr>
          </a:p>
          <a:p>
            <a:endParaRPr lang="en-GB" sz="1000" dirty="0" smtClean="0">
              <a:latin typeface="Bliss 2 regular"/>
              <a:cs typeface="Bliss 2 regular"/>
            </a:endParaRPr>
          </a:p>
          <a:p>
            <a:r>
              <a:rPr lang="en-GB" sz="1000" dirty="0" smtClean="0">
                <a:latin typeface="Bliss 2 regular"/>
                <a:cs typeface="Bliss 2 regular"/>
              </a:rPr>
              <a:t>What would you like to learn more about? </a:t>
            </a:r>
            <a:endParaRPr lang="en-GB" sz="1000" dirty="0">
              <a:latin typeface="Bliss 2 regular"/>
              <a:cs typeface="Bliss 2 regular"/>
            </a:endParaRPr>
          </a:p>
        </p:txBody>
      </p:sp>
      <p:sp>
        <p:nvSpPr>
          <p:cNvPr id="8" name="AutoShape 18"/>
          <p:cNvSpPr>
            <a:spLocks noChangeArrowheads="1"/>
          </p:cNvSpPr>
          <p:nvPr/>
        </p:nvSpPr>
        <p:spPr bwMode="auto">
          <a:xfrm>
            <a:off x="170398" y="4491038"/>
            <a:ext cx="4536831"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Bliss 2 regular"/>
                <a:cs typeface="Bliss 2 regular"/>
              </a:rPr>
              <a:t>How does it link to this subject and why is it important?</a:t>
            </a:r>
            <a:endParaRPr kumimoji="0" lang="en-US" altLang="en-US" sz="1000" b="0" i="0" u="none" strike="noStrike" cap="none" normalizeH="0" baseline="0" dirty="0" smtClean="0">
              <a:ln>
                <a:noFill/>
              </a:ln>
              <a:solidFill>
                <a:schemeClr val="tx1"/>
              </a:solidFill>
              <a:effectLst/>
              <a:latin typeface="Bliss 2 regular"/>
              <a:cs typeface="Bliss 2 regular"/>
            </a:endParaRPr>
          </a:p>
        </p:txBody>
      </p:sp>
      <p:sp>
        <p:nvSpPr>
          <p:cNvPr id="9" name="AutoShape 4"/>
          <p:cNvSpPr>
            <a:spLocks noChangeArrowheads="1"/>
          </p:cNvSpPr>
          <p:nvPr/>
        </p:nvSpPr>
        <p:spPr bwMode="auto">
          <a:xfrm>
            <a:off x="170398" y="1829966"/>
            <a:ext cx="4536831"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What </a:t>
            </a:r>
            <a:r>
              <a:rPr lang="en-US" altLang="en-US" sz="1000" dirty="0" smtClean="0">
                <a:latin typeface="Bliss 2 regular"/>
                <a:ea typeface="Times New Roman" panose="02020603050405020304" pitchFamily="18" charset="0"/>
                <a:cs typeface="Bliss 2 regular"/>
              </a:rPr>
              <a:t>was it</a:t>
            </a: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 about?</a:t>
            </a:r>
            <a:endParaRPr kumimoji="0" lang="en-US" altLang="en-US" sz="1000" b="0" i="0" u="none" strike="noStrike" cap="none" normalizeH="0" baseline="0" dirty="0" smtClean="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latin typeface="Bliss 2 regular"/>
              <a:cs typeface="Bliss 2 regular"/>
            </a:endParaRPr>
          </a:p>
        </p:txBody>
      </p:sp>
      <p:sp>
        <p:nvSpPr>
          <p:cNvPr id="14" name="AutoShape 7"/>
          <p:cNvSpPr>
            <a:spLocks noChangeArrowheads="1"/>
          </p:cNvSpPr>
          <p:nvPr/>
        </p:nvSpPr>
        <p:spPr bwMode="auto">
          <a:xfrm>
            <a:off x="234576" y="476672"/>
            <a:ext cx="4536831"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dirty="0">
              <a:latin typeface="Bliss 2 regular"/>
              <a:cs typeface="Bliss 2 regular"/>
            </a:endParaRPr>
          </a:p>
        </p:txBody>
      </p:sp>
      <p:sp>
        <p:nvSpPr>
          <p:cNvPr id="11" name="Text Box 9"/>
          <p:cNvSpPr txBox="1">
            <a:spLocks noChangeArrowheads="1"/>
          </p:cNvSpPr>
          <p:nvPr/>
        </p:nvSpPr>
        <p:spPr bwMode="auto">
          <a:xfrm>
            <a:off x="1248554" y="33574"/>
            <a:ext cx="6580423"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2000" b="1" u="sng" dirty="0" smtClean="0">
                <a:solidFill>
                  <a:srgbClr val="FF0000"/>
                </a:solidFill>
                <a:latin typeface="Bliss 2 regular"/>
                <a:ea typeface="Times New Roman" panose="02020603050405020304" pitchFamily="18" charset="0"/>
                <a:cs typeface="Bliss 2 regular"/>
              </a:rPr>
              <a:t>(1)</a:t>
            </a:r>
            <a:r>
              <a:rPr lang="en-US" altLang="en-US" sz="2000" b="1" u="sng" dirty="0">
                <a:latin typeface="Bliss 2 regular"/>
                <a:ea typeface="Times New Roman" panose="02020603050405020304" pitchFamily="18" charset="0"/>
                <a:cs typeface="Bliss 2 regular"/>
              </a:rPr>
              <a:t> </a:t>
            </a:r>
            <a:r>
              <a:rPr lang="mr-IN" altLang="en-US" sz="2000" b="1" u="sng" dirty="0">
                <a:latin typeface="Bliss 2 regular"/>
                <a:ea typeface="Times New Roman" panose="02020603050405020304" pitchFamily="18" charset="0"/>
                <a:cs typeface="Bliss 2 regular"/>
              </a:rPr>
              <a:t>–</a:t>
            </a:r>
            <a:r>
              <a:rPr lang="en-US" altLang="en-US" sz="2000" b="1" u="sng" dirty="0" smtClean="0">
                <a:latin typeface="Bliss 2 regular"/>
                <a:ea typeface="Times New Roman" panose="02020603050405020304" pitchFamily="18" charset="0"/>
                <a:cs typeface="Bliss 2 regular"/>
              </a:rPr>
              <a:t> </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Book/Article/Journal/Podcast/Film</a:t>
            </a:r>
            <a:r>
              <a:rPr lang="en-US" altLang="en-US" sz="2000" b="1" u="sng" dirty="0">
                <a:latin typeface="Bliss 2 regular"/>
                <a:ea typeface="Times New Roman" panose="02020603050405020304" pitchFamily="18" charset="0"/>
                <a:cs typeface="Bliss 2 regular"/>
              </a:rPr>
              <a:t> </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Review</a:t>
            </a:r>
            <a:endParaRPr kumimoji="0" lang="en-US" altLang="en-US" sz="2000" b="1" i="0" u="sng" strike="noStrike" cap="none" normalizeH="0" baseline="0" dirty="0" smtClean="0">
              <a:ln>
                <a:noFill/>
              </a:ln>
              <a:solidFill>
                <a:schemeClr val="tx1"/>
              </a:solidFill>
              <a:effectLst/>
              <a:latin typeface="Bliss 2 regular"/>
              <a:cs typeface="Bliss 2 regular"/>
            </a:endParaRPr>
          </a:p>
        </p:txBody>
      </p:sp>
      <p:sp>
        <p:nvSpPr>
          <p:cNvPr id="13" name="Text Box 8"/>
          <p:cNvSpPr txBox="1">
            <a:spLocks noChangeArrowheads="1"/>
          </p:cNvSpPr>
          <p:nvPr/>
        </p:nvSpPr>
        <p:spPr bwMode="auto">
          <a:xfrm>
            <a:off x="275906" y="604838"/>
            <a:ext cx="4431323" cy="9445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Bliss 2 regular"/>
                <a:ea typeface="Times New Roman" panose="02020603050405020304" pitchFamily="18" charset="0"/>
                <a:cs typeface="Bliss 2 regular"/>
              </a:rPr>
              <a:t>R</a:t>
            </a: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eview by: ___________________________________________</a:t>
            </a:r>
            <a:endParaRPr kumimoji="0" lang="en-US" altLang="en-US" sz="1000" b="0" i="0" u="none" strike="noStrike" cap="none" normalizeH="0" baseline="0" dirty="0" smtClean="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Title: _______________________________________________________</a:t>
            </a:r>
            <a:endParaRPr kumimoji="0" lang="en-US" altLang="en-US" sz="1000" b="0" i="0" u="none" strike="noStrike" cap="none" normalizeH="0" baseline="0" dirty="0" smtClean="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Author: 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Bliss 2 regular"/>
                <a:cs typeface="Bliss 2 regular"/>
              </a:rPr>
              <a:t>Review of (please circle)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Bliss 2 regular"/>
                <a:cs typeface="Bliss 2 regular"/>
              </a:rPr>
              <a:t>Book     Article            Journal      Podcast</a:t>
            </a:r>
            <a:r>
              <a:rPr kumimoji="0" lang="en-US" altLang="en-US" sz="1000" b="0" i="0" u="none" strike="noStrike" cap="none" normalizeH="0" dirty="0" smtClean="0">
                <a:ln>
                  <a:noFill/>
                </a:ln>
                <a:solidFill>
                  <a:schemeClr val="tx1"/>
                </a:solidFill>
                <a:effectLst/>
                <a:latin typeface="Bliss 2 regular"/>
                <a:cs typeface="Bliss 2 regular"/>
              </a:rPr>
              <a:t>          Film         Documentary       </a:t>
            </a:r>
            <a:endParaRPr kumimoji="0" lang="en-US" altLang="en-US" sz="1000" b="0" i="0" u="none" strike="noStrike" cap="none" normalizeH="0" baseline="0" dirty="0" smtClean="0">
              <a:ln>
                <a:noFill/>
              </a:ln>
              <a:solidFill>
                <a:schemeClr val="tx1"/>
              </a:solidFill>
              <a:effectLst/>
              <a:latin typeface="Bliss 2 regular"/>
              <a:cs typeface="Bliss 2 regular"/>
            </a:endParaRPr>
          </a:p>
        </p:txBody>
      </p:sp>
      <p:sp>
        <p:nvSpPr>
          <p:cNvPr id="22" name="Rectangle 19"/>
          <p:cNvSpPr>
            <a:spLocks noChangeArrowheads="1"/>
          </p:cNvSpPr>
          <p:nvPr/>
        </p:nvSpPr>
        <p:spPr bwMode="auto">
          <a:xfrm>
            <a:off x="50236" y="187234"/>
            <a:ext cx="467160"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00" dirty="0">
              <a:latin typeface="Bliss 2 regular"/>
              <a:cs typeface="Bliss 2 regular"/>
            </a:endParaRPr>
          </a:p>
        </p:txBody>
      </p:sp>
      <p:sp>
        <p:nvSpPr>
          <p:cNvPr id="23" name="AutoShape 14"/>
          <p:cNvSpPr>
            <a:spLocks noChangeArrowheads="1"/>
          </p:cNvSpPr>
          <p:nvPr/>
        </p:nvSpPr>
        <p:spPr bwMode="auto">
          <a:xfrm>
            <a:off x="4952080" y="988802"/>
            <a:ext cx="348175"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4" name="AutoShape 13"/>
          <p:cNvSpPr>
            <a:spLocks noChangeArrowheads="1"/>
          </p:cNvSpPr>
          <p:nvPr/>
        </p:nvSpPr>
        <p:spPr bwMode="auto">
          <a:xfrm>
            <a:off x="5372352" y="988802"/>
            <a:ext cx="316523"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5" name="AutoShape 12"/>
          <p:cNvSpPr>
            <a:spLocks noChangeArrowheads="1"/>
          </p:cNvSpPr>
          <p:nvPr/>
        </p:nvSpPr>
        <p:spPr bwMode="auto">
          <a:xfrm>
            <a:off x="5794383" y="988802"/>
            <a:ext cx="316523"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6" name="AutoShape 11"/>
          <p:cNvSpPr>
            <a:spLocks noChangeArrowheads="1"/>
          </p:cNvSpPr>
          <p:nvPr/>
        </p:nvSpPr>
        <p:spPr bwMode="auto">
          <a:xfrm>
            <a:off x="6216414" y="988802"/>
            <a:ext cx="316523"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7" name="AutoShape 10"/>
          <p:cNvSpPr>
            <a:spLocks noChangeArrowheads="1"/>
          </p:cNvSpPr>
          <p:nvPr/>
        </p:nvSpPr>
        <p:spPr bwMode="auto">
          <a:xfrm>
            <a:off x="6652833" y="988802"/>
            <a:ext cx="287748"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8" name="TextBox 27"/>
          <p:cNvSpPr txBox="1"/>
          <p:nvPr/>
        </p:nvSpPr>
        <p:spPr>
          <a:xfrm>
            <a:off x="275906" y="6498671"/>
            <a:ext cx="9144000" cy="307777"/>
          </a:xfrm>
          <a:prstGeom prst="rect">
            <a:avLst/>
          </a:prstGeom>
          <a:noFill/>
        </p:spPr>
        <p:txBody>
          <a:bodyPr wrap="square" rtlCol="0">
            <a:spAutoFit/>
          </a:bodyPr>
          <a:lstStyle/>
          <a:p>
            <a:pPr algn="ctr"/>
            <a:r>
              <a:rPr lang="en-GB" sz="1400" b="1" dirty="0" smtClean="0">
                <a:solidFill>
                  <a:srgbClr val="7030A0"/>
                </a:solidFill>
                <a:latin typeface="Bliss 2 regular"/>
                <a:cs typeface="Bliss 2 regular"/>
              </a:rPr>
              <a:t>Save your answers as part of this PowerPoint &amp; copy the template as many times as you need </a:t>
            </a:r>
            <a:endParaRPr lang="en-GB" sz="1400" b="1" dirty="0">
              <a:solidFill>
                <a:srgbClr val="7030A0"/>
              </a:solidFill>
              <a:latin typeface="Bliss 2 regular"/>
              <a:cs typeface="Bliss 2 regular"/>
            </a:endParaRPr>
          </a:p>
        </p:txBody>
      </p:sp>
    </p:spTree>
    <p:extLst>
      <p:ext uri="{BB962C8B-B14F-4D97-AF65-F5344CB8AC3E}">
        <p14:creationId xmlns:p14="http://schemas.microsoft.com/office/powerpoint/2010/main" val="4250044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248554" y="33574"/>
            <a:ext cx="6580423"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smtClean="0">
                <a:solidFill>
                  <a:srgbClr val="FF0000"/>
                </a:solidFill>
                <a:latin typeface="Bliss 2 regular"/>
                <a:ea typeface="Times New Roman" panose="02020603050405020304" pitchFamily="18" charset="0"/>
                <a:cs typeface="Bliss 2 regular"/>
              </a:rPr>
              <a:t>(3)</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 Questions on Exploring a University</a:t>
            </a:r>
            <a:endParaRPr kumimoji="0" lang="en-US" altLang="en-US" sz="2000" b="1" i="0" u="sng" strike="noStrike" cap="none" normalizeH="0" baseline="0" dirty="0" smtClean="0">
              <a:ln>
                <a:noFill/>
              </a:ln>
              <a:solidFill>
                <a:schemeClr val="tx1"/>
              </a:solidFill>
              <a:effectLst/>
              <a:latin typeface="Bliss 2 regular"/>
              <a:cs typeface="Bliss 2 regular"/>
            </a:endParaRPr>
          </a:p>
        </p:txBody>
      </p:sp>
      <p:sp>
        <p:nvSpPr>
          <p:cNvPr id="5" name="TextBox 4"/>
          <p:cNvSpPr txBox="1"/>
          <p:nvPr/>
        </p:nvSpPr>
        <p:spPr>
          <a:xfrm>
            <a:off x="0" y="6237061"/>
            <a:ext cx="9144000" cy="307777"/>
          </a:xfrm>
          <a:prstGeom prst="rect">
            <a:avLst/>
          </a:prstGeom>
          <a:noFill/>
        </p:spPr>
        <p:txBody>
          <a:bodyPr wrap="square" rtlCol="0">
            <a:spAutoFit/>
          </a:bodyPr>
          <a:lstStyle/>
          <a:p>
            <a:pPr algn="ctr"/>
            <a:r>
              <a:rPr lang="en-GB" sz="1400" b="1" dirty="0" smtClean="0">
                <a:solidFill>
                  <a:srgbClr val="7030A0"/>
                </a:solidFill>
                <a:latin typeface="Bliss 2 regular"/>
                <a:cs typeface="Bliss 2 regular"/>
              </a:rPr>
              <a:t>Save your answers in the PowerPoint and save on your application clearly labelled with the subject ‘Applied Science’</a:t>
            </a:r>
            <a:endParaRPr lang="en-GB" sz="1400" b="1" dirty="0">
              <a:solidFill>
                <a:srgbClr val="7030A0"/>
              </a:solidFill>
              <a:latin typeface="Bliss 2 regular"/>
              <a:cs typeface="Bliss 2 regular"/>
            </a:endParaRPr>
          </a:p>
        </p:txBody>
      </p:sp>
      <p:sp>
        <p:nvSpPr>
          <p:cNvPr id="6" name="Rectangle 5"/>
          <p:cNvSpPr/>
          <p:nvPr/>
        </p:nvSpPr>
        <p:spPr>
          <a:xfrm>
            <a:off x="317989" y="762878"/>
            <a:ext cx="4453418" cy="4893647"/>
          </a:xfrm>
          <a:prstGeom prst="rect">
            <a:avLst/>
          </a:prstGeom>
        </p:spPr>
        <p:txBody>
          <a:bodyPr wrap="square">
            <a:spAutoFit/>
          </a:bodyPr>
          <a:lstStyle/>
          <a:p>
            <a:pPr marL="261938" lvl="0" indent="-261938">
              <a:spcAft>
                <a:spcPts val="1200"/>
              </a:spcAft>
              <a:buFont typeface="+mj-lt"/>
              <a:buAutoNum type="arabicPeriod"/>
            </a:pPr>
            <a:r>
              <a:rPr lang="en-GB" dirty="0"/>
              <a:t>What is the first year like on </a:t>
            </a:r>
            <a:r>
              <a:rPr lang="en-GB" dirty="0" smtClean="0"/>
              <a:t>the science course of your choice?</a:t>
            </a:r>
            <a:endParaRPr lang="en-GB" dirty="0"/>
          </a:p>
          <a:p>
            <a:pPr marL="261938" lvl="0" indent="-261938">
              <a:spcAft>
                <a:spcPts val="1200"/>
              </a:spcAft>
              <a:buFont typeface="+mj-lt"/>
              <a:buAutoNum type="arabicPeriod"/>
            </a:pPr>
            <a:r>
              <a:rPr lang="en-GB" dirty="0"/>
              <a:t>What can I expect over the three</a:t>
            </a:r>
            <a:r>
              <a:rPr lang="en-GB" dirty="0" smtClean="0"/>
              <a:t>/four </a:t>
            </a:r>
            <a:r>
              <a:rPr lang="en-GB" dirty="0"/>
              <a:t>years?</a:t>
            </a:r>
          </a:p>
          <a:p>
            <a:pPr marL="261938" lvl="0" indent="-261938">
              <a:spcAft>
                <a:spcPts val="1200"/>
              </a:spcAft>
              <a:buFont typeface="+mj-lt"/>
              <a:buAutoNum type="arabicPeriod"/>
            </a:pPr>
            <a:r>
              <a:rPr lang="en-GB" dirty="0" smtClean="0"/>
              <a:t>What other subjects are useful for this course?</a:t>
            </a:r>
            <a:endParaRPr lang="en-GB" dirty="0"/>
          </a:p>
          <a:p>
            <a:pPr marL="261938" lvl="0" indent="-261938">
              <a:spcAft>
                <a:spcPts val="1200"/>
              </a:spcAft>
              <a:buFont typeface="+mj-lt"/>
              <a:buAutoNum type="arabicPeriod"/>
            </a:pPr>
            <a:r>
              <a:rPr lang="en-GB" dirty="0" smtClean="0"/>
              <a:t>What job opportunities does a degree in this course offer? </a:t>
            </a:r>
          </a:p>
          <a:p>
            <a:pPr marL="261938" lvl="0" indent="-261938">
              <a:spcAft>
                <a:spcPts val="1200"/>
              </a:spcAft>
              <a:buFont typeface="+mj-lt"/>
              <a:buAutoNum type="arabicPeriod"/>
            </a:pPr>
            <a:r>
              <a:rPr lang="en-GB" dirty="0" smtClean="0"/>
              <a:t>What percentage of the course is practical? </a:t>
            </a:r>
          </a:p>
          <a:p>
            <a:pPr marL="261938" lvl="0" indent="-261938">
              <a:spcAft>
                <a:spcPts val="1200"/>
              </a:spcAft>
              <a:buFont typeface="+mj-lt"/>
              <a:buAutoNum type="arabicPeriod"/>
            </a:pPr>
            <a:r>
              <a:rPr lang="en-GB" dirty="0" smtClean="0"/>
              <a:t>What is unique about your chosen university?</a:t>
            </a:r>
            <a:endParaRPr lang="en-GB" dirty="0"/>
          </a:p>
          <a:p>
            <a:pPr marL="261938" lvl="0" indent="-261938">
              <a:spcAft>
                <a:spcPts val="1200"/>
              </a:spcAft>
              <a:buFont typeface="+mj-lt"/>
              <a:buAutoNum type="arabicPeriod"/>
            </a:pPr>
            <a:r>
              <a:rPr lang="en-GB" dirty="0" smtClean="0"/>
              <a:t>What are the alternative courses you can do with a qualification in Applied Science? </a:t>
            </a:r>
          </a:p>
        </p:txBody>
      </p:sp>
      <p:pic>
        <p:nvPicPr>
          <p:cNvPr id="7" name="Picture 6"/>
          <p:cNvPicPr>
            <a:picLocks noChangeAspect="1"/>
          </p:cNvPicPr>
          <p:nvPr/>
        </p:nvPicPr>
        <p:blipFill rotWithShape="1">
          <a:blip r:embed="rId2"/>
          <a:srcRect r="10483"/>
          <a:stretch/>
        </p:blipFill>
        <p:spPr>
          <a:xfrm>
            <a:off x="4771407" y="1196752"/>
            <a:ext cx="4239655" cy="4025900"/>
          </a:xfrm>
          <a:prstGeom prst="rect">
            <a:avLst/>
          </a:prstGeom>
        </p:spPr>
      </p:pic>
    </p:spTree>
    <p:extLst>
      <p:ext uri="{BB962C8B-B14F-4D97-AF65-F5344CB8AC3E}">
        <p14:creationId xmlns:p14="http://schemas.microsoft.com/office/powerpoint/2010/main" val="304055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248554" y="33574"/>
            <a:ext cx="6580423"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smtClean="0">
                <a:solidFill>
                  <a:srgbClr val="FF0000"/>
                </a:solidFill>
                <a:latin typeface="Bliss 2 regular"/>
                <a:ea typeface="Times New Roman" panose="02020603050405020304" pitchFamily="18" charset="0"/>
                <a:cs typeface="Bliss 2 regular"/>
              </a:rPr>
              <a:t>(</a:t>
            </a:r>
            <a:r>
              <a:rPr lang="en-US" altLang="en-US" sz="2000" b="1" u="sng" dirty="0">
                <a:solidFill>
                  <a:srgbClr val="FF0000"/>
                </a:solidFill>
                <a:latin typeface="Bliss 2 regular"/>
                <a:ea typeface="Times New Roman" panose="02020603050405020304" pitchFamily="18" charset="0"/>
                <a:cs typeface="Bliss 2 regular"/>
              </a:rPr>
              <a:t>4</a:t>
            </a:r>
            <a:r>
              <a:rPr lang="en-US" altLang="en-US" sz="2000" b="1" u="sng" dirty="0" smtClean="0">
                <a:solidFill>
                  <a:srgbClr val="FF0000"/>
                </a:solidFill>
                <a:latin typeface="Bliss 2 regular"/>
                <a:ea typeface="Times New Roman" panose="02020603050405020304" pitchFamily="18" charset="0"/>
                <a:cs typeface="Bliss 2 regular"/>
              </a:rPr>
              <a:t>)</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 Review of Visit</a:t>
            </a:r>
            <a:endParaRPr kumimoji="0" lang="en-US" altLang="en-US" sz="2000" b="1" i="0" u="sng" strike="noStrike" cap="none" normalizeH="0" baseline="0" dirty="0" smtClean="0">
              <a:ln>
                <a:noFill/>
              </a:ln>
              <a:solidFill>
                <a:schemeClr val="tx1"/>
              </a:solidFill>
              <a:effectLst/>
              <a:latin typeface="Bliss 2 regular"/>
              <a:cs typeface="Bliss 2 regular"/>
            </a:endParaRPr>
          </a:p>
        </p:txBody>
      </p:sp>
      <p:sp>
        <p:nvSpPr>
          <p:cNvPr id="19" name="AutoShape 15"/>
          <p:cNvSpPr>
            <a:spLocks noChangeArrowheads="1"/>
          </p:cNvSpPr>
          <p:nvPr/>
        </p:nvSpPr>
        <p:spPr bwMode="auto">
          <a:xfrm>
            <a:off x="4767310" y="447676"/>
            <a:ext cx="4258108"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Would you/would you not recommend </a:t>
            </a:r>
            <a:r>
              <a:rPr lang="en-US" altLang="en-US" sz="1000" dirty="0" smtClean="0">
                <a:latin typeface="Bliss 2 regular"/>
                <a:ea typeface="Times New Roman" panose="02020603050405020304" pitchFamily="18" charset="0"/>
                <a:cs typeface="Bliss 2 regular"/>
              </a:rPr>
              <a:t>visiting</a:t>
            </a: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 Why?</a:t>
            </a:r>
            <a:endParaRPr kumimoji="0" lang="en-US" altLang="en-US" sz="1000" b="0" i="0" u="none" strike="noStrike" cap="none" normalizeH="0" baseline="0" dirty="0" smtClean="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Rating: </a:t>
            </a:r>
            <a:endParaRPr kumimoji="0" lang="en-US" altLang="en-US" sz="1000" b="0" i="0" u="none" strike="noStrike" cap="none" normalizeH="0" baseline="0" dirty="0" smtClean="0">
              <a:ln>
                <a:noFill/>
              </a:ln>
              <a:solidFill>
                <a:schemeClr val="tx1"/>
              </a:solidFill>
              <a:effectLst/>
              <a:latin typeface="Bliss 2 regular"/>
              <a:cs typeface="Bliss 2 regular"/>
            </a:endParaRPr>
          </a:p>
        </p:txBody>
      </p:sp>
      <p:sp>
        <p:nvSpPr>
          <p:cNvPr id="20" name="AutoShape 17"/>
          <p:cNvSpPr>
            <a:spLocks noChangeArrowheads="1"/>
          </p:cNvSpPr>
          <p:nvPr/>
        </p:nvSpPr>
        <p:spPr bwMode="auto">
          <a:xfrm>
            <a:off x="4707229" y="2303252"/>
            <a:ext cx="4308046"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000" dirty="0" smtClean="0">
                <a:latin typeface="Bliss 2 regular"/>
                <a:cs typeface="Bliss 2 regular"/>
              </a:rPr>
              <a:t>Did you find out anything new that you had previously not known?</a:t>
            </a:r>
          </a:p>
          <a:p>
            <a:endParaRPr lang="en-GB" sz="1000" dirty="0">
              <a:latin typeface="Bliss 2 regular"/>
              <a:cs typeface="Bliss 2 regular"/>
            </a:endParaRPr>
          </a:p>
          <a:p>
            <a:endParaRPr lang="en-GB" sz="1000" dirty="0" smtClean="0">
              <a:latin typeface="Bliss 2 regular"/>
              <a:cs typeface="Bliss 2 regular"/>
            </a:endParaRPr>
          </a:p>
          <a:p>
            <a:endParaRPr lang="en-GB" sz="1000" dirty="0">
              <a:latin typeface="Bliss 2 regular"/>
              <a:cs typeface="Bliss 2 regular"/>
            </a:endParaRPr>
          </a:p>
          <a:p>
            <a:endParaRPr lang="en-GB" sz="1000" dirty="0" smtClean="0">
              <a:latin typeface="Bliss 2 regular"/>
              <a:cs typeface="Bliss 2 regular"/>
            </a:endParaRPr>
          </a:p>
          <a:p>
            <a:endParaRPr lang="en-GB" sz="1000" dirty="0">
              <a:latin typeface="Bliss 2 regular"/>
              <a:cs typeface="Bliss 2 regular"/>
            </a:endParaRPr>
          </a:p>
          <a:p>
            <a:endParaRPr lang="en-GB" sz="1000" dirty="0" smtClean="0">
              <a:latin typeface="Bliss 2 regular"/>
              <a:cs typeface="Bliss 2 regular"/>
            </a:endParaRPr>
          </a:p>
          <a:p>
            <a:endParaRPr lang="en-GB" sz="1000" dirty="0" smtClean="0">
              <a:latin typeface="Bliss 2 regular"/>
              <a:cs typeface="Bliss 2 regular"/>
            </a:endParaRPr>
          </a:p>
          <a:p>
            <a:endParaRPr lang="en-GB" sz="1000" dirty="0">
              <a:latin typeface="Bliss 2 regular"/>
              <a:cs typeface="Bliss 2 regular"/>
            </a:endParaRPr>
          </a:p>
          <a:p>
            <a:endParaRPr lang="en-GB" sz="1000" dirty="0" smtClean="0">
              <a:latin typeface="Bliss 2 regular"/>
              <a:cs typeface="Bliss 2 regular"/>
            </a:endParaRPr>
          </a:p>
          <a:p>
            <a:endParaRPr lang="en-GB" sz="1000" dirty="0">
              <a:latin typeface="Bliss 2 regular"/>
              <a:cs typeface="Bliss 2 regular"/>
            </a:endParaRPr>
          </a:p>
          <a:p>
            <a:endParaRPr lang="en-GB" sz="1000" dirty="0" smtClean="0">
              <a:latin typeface="Bliss 2 regular"/>
              <a:cs typeface="Bliss 2 regular"/>
            </a:endParaRPr>
          </a:p>
          <a:p>
            <a:r>
              <a:rPr lang="en-GB" sz="1000" dirty="0" smtClean="0">
                <a:latin typeface="Bliss 2 regular"/>
                <a:cs typeface="Bliss 2 regular"/>
              </a:rPr>
              <a:t>What would you like to learn more about? </a:t>
            </a:r>
            <a:endParaRPr lang="en-GB" sz="1000" dirty="0">
              <a:latin typeface="Bliss 2 regular"/>
              <a:cs typeface="Bliss 2 regular"/>
            </a:endParaRPr>
          </a:p>
        </p:txBody>
      </p:sp>
      <p:sp>
        <p:nvSpPr>
          <p:cNvPr id="21" name="AutoShape 18"/>
          <p:cNvSpPr>
            <a:spLocks noChangeArrowheads="1"/>
          </p:cNvSpPr>
          <p:nvPr/>
        </p:nvSpPr>
        <p:spPr bwMode="auto">
          <a:xfrm>
            <a:off x="170398" y="4491038"/>
            <a:ext cx="4536831"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Bliss 2 regular"/>
                <a:cs typeface="Bliss 2 regular"/>
              </a:rPr>
              <a:t>What was the most fascinating section of the museum/laboratory? </a:t>
            </a:r>
            <a:endParaRPr kumimoji="0" lang="en-US" altLang="en-US" sz="1000" b="0" i="0" u="none" strike="noStrike" cap="none" normalizeH="0" baseline="0" dirty="0" smtClean="0">
              <a:ln>
                <a:noFill/>
              </a:ln>
              <a:solidFill>
                <a:schemeClr val="tx1"/>
              </a:solidFill>
              <a:effectLst/>
              <a:latin typeface="Bliss 2 regular"/>
              <a:cs typeface="Bliss 2 regular"/>
            </a:endParaRPr>
          </a:p>
        </p:txBody>
      </p:sp>
      <p:sp>
        <p:nvSpPr>
          <p:cNvPr id="22" name="AutoShape 4"/>
          <p:cNvSpPr>
            <a:spLocks noChangeArrowheads="1"/>
          </p:cNvSpPr>
          <p:nvPr/>
        </p:nvSpPr>
        <p:spPr bwMode="auto">
          <a:xfrm>
            <a:off x="170398" y="1829966"/>
            <a:ext cx="4536831"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What does the location</a:t>
            </a:r>
            <a:r>
              <a:rPr kumimoji="0" lang="en-US" altLang="en-US" sz="1000" b="0" i="0" u="none" strike="noStrike" cap="none" normalizeH="0" dirty="0" smtClean="0">
                <a:ln>
                  <a:noFill/>
                </a:ln>
                <a:solidFill>
                  <a:schemeClr val="tx1"/>
                </a:solidFill>
                <a:effectLst/>
                <a:latin typeface="Bliss 2 regular"/>
                <a:ea typeface="Times New Roman" panose="02020603050405020304" pitchFamily="18" charset="0"/>
                <a:cs typeface="Bliss 2 regular"/>
              </a:rPr>
              <a:t> </a:t>
            </a:r>
            <a:r>
              <a:rPr kumimoji="0" lang="en-US" altLang="en-US" sz="1000" b="0" i="0" u="none" strike="noStrike" cap="none" normalizeH="0" dirty="0" err="1" smtClean="0">
                <a:ln>
                  <a:noFill/>
                </a:ln>
                <a:solidFill>
                  <a:schemeClr val="tx1"/>
                </a:solidFill>
                <a:effectLst/>
                <a:latin typeface="Bliss 2 regular"/>
                <a:ea typeface="Times New Roman" panose="02020603050405020304" pitchFamily="18" charset="0"/>
                <a:cs typeface="Bliss 2 regular"/>
              </a:rPr>
              <a:t>specialise</a:t>
            </a:r>
            <a:r>
              <a:rPr kumimoji="0" lang="en-US" altLang="en-US" sz="1000" b="0" i="0" u="none" strike="noStrike" cap="none" normalizeH="0" dirty="0" smtClean="0">
                <a:ln>
                  <a:noFill/>
                </a:ln>
                <a:solidFill>
                  <a:schemeClr val="tx1"/>
                </a:solidFill>
                <a:effectLst/>
                <a:latin typeface="Bliss 2 regular"/>
                <a:ea typeface="Times New Roman" panose="02020603050405020304" pitchFamily="18" charset="0"/>
                <a:cs typeface="Bliss 2 regular"/>
              </a:rPr>
              <a:t> in? Why is it well known? </a:t>
            </a:r>
            <a:endParaRPr kumimoji="0" lang="en-US" altLang="en-US" sz="1000" b="0" i="0" u="none" strike="noStrike" cap="none" normalizeH="0" baseline="0" dirty="0" smtClean="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latin typeface="Bliss 2 regular"/>
              <a:cs typeface="Bliss 2 regular"/>
            </a:endParaRPr>
          </a:p>
        </p:txBody>
      </p:sp>
      <p:sp>
        <p:nvSpPr>
          <p:cNvPr id="23" name="AutoShape 7"/>
          <p:cNvSpPr>
            <a:spLocks noChangeArrowheads="1"/>
          </p:cNvSpPr>
          <p:nvPr/>
        </p:nvSpPr>
        <p:spPr bwMode="auto">
          <a:xfrm>
            <a:off x="234576" y="476672"/>
            <a:ext cx="4536831"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dirty="0">
              <a:latin typeface="Bliss 2 regular"/>
              <a:cs typeface="Bliss 2 regular"/>
            </a:endParaRPr>
          </a:p>
        </p:txBody>
      </p:sp>
      <p:sp>
        <p:nvSpPr>
          <p:cNvPr id="25" name="Text Box 8"/>
          <p:cNvSpPr txBox="1">
            <a:spLocks noChangeArrowheads="1"/>
          </p:cNvSpPr>
          <p:nvPr/>
        </p:nvSpPr>
        <p:spPr bwMode="auto">
          <a:xfrm>
            <a:off x="275906" y="604838"/>
            <a:ext cx="4431323" cy="9445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Bliss 2 regular"/>
                <a:ea typeface="Times New Roman" panose="02020603050405020304" pitchFamily="18" charset="0"/>
                <a:cs typeface="Bliss 2 regular"/>
              </a:rPr>
              <a:t>R</a:t>
            </a: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eview by: ___________________________________________</a:t>
            </a:r>
            <a:endParaRPr kumimoji="0" lang="en-US" altLang="en-US" sz="1000" b="0" i="0" u="none" strike="noStrike" cap="none" normalizeH="0" baseline="0" dirty="0" smtClean="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smtClean="0">
              <a:latin typeface="Bliss 2 regular"/>
              <a:ea typeface="Times New Roman" panose="02020603050405020304" pitchFamily="18" charset="0"/>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Bliss 2 regular"/>
              <a:ea typeface="Times New Roman" panose="02020603050405020304" pitchFamily="18" charset="0"/>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Bliss 2 regular"/>
                <a:ea typeface="Times New Roman" panose="02020603050405020304" pitchFamily="18" charset="0"/>
                <a:cs typeface="Bliss 2 regular"/>
              </a:rPr>
              <a:t>Location</a:t>
            </a: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 _______________________________________________________</a:t>
            </a:r>
            <a:endParaRPr kumimoji="0" lang="en-US" altLang="en-US" sz="1000" b="0" i="0" u="none" strike="noStrike" cap="none" normalizeH="0" baseline="0" dirty="0" smtClean="0">
              <a:ln>
                <a:noFill/>
              </a:ln>
              <a:solidFill>
                <a:schemeClr val="tx1"/>
              </a:solidFill>
              <a:effectLst/>
              <a:latin typeface="Bliss 2 regular"/>
              <a:cs typeface="Bliss 2 regular"/>
            </a:endParaRPr>
          </a:p>
        </p:txBody>
      </p:sp>
      <p:sp>
        <p:nvSpPr>
          <p:cNvPr id="26" name="Rectangle 19"/>
          <p:cNvSpPr>
            <a:spLocks noChangeArrowheads="1"/>
          </p:cNvSpPr>
          <p:nvPr/>
        </p:nvSpPr>
        <p:spPr bwMode="auto">
          <a:xfrm>
            <a:off x="50236" y="187234"/>
            <a:ext cx="467160"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00" dirty="0">
              <a:latin typeface="Bliss 2 regular"/>
              <a:cs typeface="Bliss 2 regular"/>
            </a:endParaRPr>
          </a:p>
        </p:txBody>
      </p:sp>
      <p:sp>
        <p:nvSpPr>
          <p:cNvPr id="27" name="AutoShape 14"/>
          <p:cNvSpPr>
            <a:spLocks noChangeArrowheads="1"/>
          </p:cNvSpPr>
          <p:nvPr/>
        </p:nvSpPr>
        <p:spPr bwMode="auto">
          <a:xfrm>
            <a:off x="4952080" y="988802"/>
            <a:ext cx="348175"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8" name="AutoShape 13"/>
          <p:cNvSpPr>
            <a:spLocks noChangeArrowheads="1"/>
          </p:cNvSpPr>
          <p:nvPr/>
        </p:nvSpPr>
        <p:spPr bwMode="auto">
          <a:xfrm>
            <a:off x="5372352" y="988802"/>
            <a:ext cx="316523"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9" name="AutoShape 12"/>
          <p:cNvSpPr>
            <a:spLocks noChangeArrowheads="1"/>
          </p:cNvSpPr>
          <p:nvPr/>
        </p:nvSpPr>
        <p:spPr bwMode="auto">
          <a:xfrm>
            <a:off x="5794383" y="988802"/>
            <a:ext cx="316523"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30" name="AutoShape 11"/>
          <p:cNvSpPr>
            <a:spLocks noChangeArrowheads="1"/>
          </p:cNvSpPr>
          <p:nvPr/>
        </p:nvSpPr>
        <p:spPr bwMode="auto">
          <a:xfrm>
            <a:off x="6216414" y="988802"/>
            <a:ext cx="316523"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31" name="AutoShape 10"/>
          <p:cNvSpPr>
            <a:spLocks noChangeArrowheads="1"/>
          </p:cNvSpPr>
          <p:nvPr/>
        </p:nvSpPr>
        <p:spPr bwMode="auto">
          <a:xfrm>
            <a:off x="6652833" y="988802"/>
            <a:ext cx="287748"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32" name="TextBox 31"/>
          <p:cNvSpPr txBox="1"/>
          <p:nvPr/>
        </p:nvSpPr>
        <p:spPr>
          <a:xfrm>
            <a:off x="170398" y="6443447"/>
            <a:ext cx="9144000" cy="307777"/>
          </a:xfrm>
          <a:prstGeom prst="rect">
            <a:avLst/>
          </a:prstGeom>
          <a:noFill/>
        </p:spPr>
        <p:txBody>
          <a:bodyPr wrap="square" rtlCol="0">
            <a:spAutoFit/>
          </a:bodyPr>
          <a:lstStyle/>
          <a:p>
            <a:pPr algn="ctr"/>
            <a:r>
              <a:rPr lang="en-GB" sz="1400" b="1" dirty="0" smtClean="0">
                <a:solidFill>
                  <a:srgbClr val="7030A0"/>
                </a:solidFill>
                <a:latin typeface="Bliss 2 regular"/>
                <a:cs typeface="Bliss 2 regular"/>
              </a:rPr>
              <a:t>Save your answers as part of this PowerPoint &amp; copy the template as many times as you need </a:t>
            </a:r>
            <a:endParaRPr lang="en-GB" sz="1400" b="1" dirty="0">
              <a:solidFill>
                <a:srgbClr val="7030A0"/>
              </a:solidFill>
              <a:latin typeface="Bliss 2 regular"/>
              <a:cs typeface="Bliss 2 regular"/>
            </a:endParaRPr>
          </a:p>
        </p:txBody>
      </p:sp>
    </p:spTree>
    <p:extLst>
      <p:ext uri="{BB962C8B-B14F-4D97-AF65-F5344CB8AC3E}">
        <p14:creationId xmlns:p14="http://schemas.microsoft.com/office/powerpoint/2010/main" val="369265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1248554" y="33574"/>
            <a:ext cx="6580423"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smtClean="0">
                <a:solidFill>
                  <a:srgbClr val="FF0000"/>
                </a:solidFill>
                <a:latin typeface="Bliss 2 regular"/>
                <a:ea typeface="Times New Roman" panose="02020603050405020304" pitchFamily="18" charset="0"/>
                <a:cs typeface="Bliss 2 regular"/>
              </a:rPr>
              <a:t>(5)</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 Review GCSE content</a:t>
            </a:r>
            <a:r>
              <a:rPr kumimoji="0" lang="en-US" altLang="en-US" sz="2000" b="1" i="0" u="sng" strike="noStrike" cap="none" normalizeH="0" dirty="0" smtClean="0">
                <a:ln>
                  <a:noFill/>
                </a:ln>
                <a:solidFill>
                  <a:schemeClr val="tx1"/>
                </a:solidFill>
                <a:effectLst/>
                <a:latin typeface="Bliss 2 regular"/>
                <a:ea typeface="Times New Roman" panose="02020603050405020304" pitchFamily="18" charset="0"/>
                <a:cs typeface="Bliss 2 regular"/>
              </a:rPr>
              <a:t> and </a:t>
            </a:r>
            <a:r>
              <a:rPr kumimoji="0" lang="en-US" altLang="en-US" sz="2000" b="1" i="0" u="sng" strike="noStrike" cap="none" normalizeH="0" dirty="0" err="1" smtClean="0">
                <a:ln>
                  <a:noFill/>
                </a:ln>
                <a:solidFill>
                  <a:schemeClr val="tx1"/>
                </a:solidFill>
                <a:effectLst/>
                <a:latin typeface="Bliss 2 regular"/>
                <a:ea typeface="Times New Roman" panose="02020603050405020304" pitchFamily="18" charset="0"/>
                <a:cs typeface="Bliss 2 regular"/>
              </a:rPr>
              <a:t>Maths</a:t>
            </a:r>
            <a:r>
              <a:rPr kumimoji="0" lang="en-US" altLang="en-US" sz="2000" b="1" i="0" u="sng" strike="noStrike" cap="none" normalizeH="0" dirty="0" smtClean="0">
                <a:ln>
                  <a:noFill/>
                </a:ln>
                <a:solidFill>
                  <a:schemeClr val="tx1"/>
                </a:solidFill>
                <a:effectLst/>
                <a:latin typeface="Bliss 2 regular"/>
                <a:ea typeface="Times New Roman" panose="02020603050405020304" pitchFamily="18" charset="0"/>
                <a:cs typeface="Bliss 2 regular"/>
              </a:rPr>
              <a:t> Skills</a:t>
            </a:r>
            <a:endParaRPr kumimoji="0" lang="en-US" altLang="en-US" sz="2000" b="1" i="0" u="sng" strike="noStrike" cap="none" normalizeH="0" baseline="0" dirty="0" smtClean="0">
              <a:ln>
                <a:noFill/>
              </a:ln>
              <a:solidFill>
                <a:schemeClr val="tx1"/>
              </a:solidFill>
              <a:effectLst/>
              <a:latin typeface="Bliss 2 regular"/>
              <a:cs typeface="Bliss 2 regular"/>
            </a:endParaRPr>
          </a:p>
        </p:txBody>
      </p:sp>
      <p:sp>
        <p:nvSpPr>
          <p:cNvPr id="2" name="Content Placeholder 1"/>
          <p:cNvSpPr>
            <a:spLocks noGrp="1"/>
          </p:cNvSpPr>
          <p:nvPr>
            <p:ph idx="1"/>
          </p:nvPr>
        </p:nvSpPr>
        <p:spPr>
          <a:xfrm>
            <a:off x="450927" y="692697"/>
            <a:ext cx="8229600" cy="4525963"/>
          </a:xfrm>
        </p:spPr>
        <p:txBody>
          <a:bodyPr>
            <a:normAutofit lnSpcReduction="10000"/>
          </a:bodyPr>
          <a:lstStyle/>
          <a:p>
            <a:pPr marL="0" indent="0">
              <a:buNone/>
            </a:pPr>
            <a:r>
              <a:rPr lang="en-GB" sz="2400" dirty="0" smtClean="0"/>
              <a:t>Review </a:t>
            </a:r>
            <a:r>
              <a:rPr lang="en-GB" sz="2400" dirty="0" smtClean="0">
                <a:solidFill>
                  <a:prstClr val="black"/>
                </a:solidFill>
                <a:latin typeface="Bliss 2 regular"/>
                <a:cs typeface="Bliss 2 regular"/>
              </a:rPr>
              <a:t>GCSE content that overlaps with Applied Science course by looking at the </a:t>
            </a:r>
            <a:r>
              <a:rPr lang="en-GB" sz="2400" dirty="0" smtClean="0">
                <a:solidFill>
                  <a:prstClr val="black"/>
                </a:solidFill>
                <a:latin typeface="Bliss 2 regular"/>
                <a:cs typeface="Bliss 2 regular"/>
                <a:hlinkClick r:id="rId2"/>
              </a:rPr>
              <a:t>specification here</a:t>
            </a:r>
            <a:r>
              <a:rPr lang="en-GB" sz="2400" dirty="0" smtClean="0">
                <a:solidFill>
                  <a:prstClr val="black"/>
                </a:solidFill>
                <a:latin typeface="Bliss 2 regular"/>
                <a:cs typeface="Bliss 2 regular"/>
              </a:rPr>
              <a:t>. This is content you must be familiar with when you start as it will not be recapped. </a:t>
            </a:r>
          </a:p>
          <a:p>
            <a:r>
              <a:rPr lang="en-GB" sz="2400" dirty="0" smtClean="0">
                <a:solidFill>
                  <a:prstClr val="black"/>
                </a:solidFill>
                <a:latin typeface="Bliss 2 regular"/>
                <a:cs typeface="Bliss 2 regular"/>
              </a:rPr>
              <a:t>Create cue cards for these topics to help you remember.</a:t>
            </a:r>
          </a:p>
          <a:p>
            <a:r>
              <a:rPr lang="en-GB" sz="2400" dirty="0" smtClean="0">
                <a:solidFill>
                  <a:prstClr val="black"/>
                </a:solidFill>
                <a:latin typeface="Bliss 2 regular"/>
                <a:cs typeface="Bliss 2 regular"/>
              </a:rPr>
              <a:t>Make mind maps to show how your knowledge across each module of the GCSE links together</a:t>
            </a:r>
          </a:p>
          <a:p>
            <a:r>
              <a:rPr lang="en-GB" sz="2400" dirty="0" smtClean="0">
                <a:solidFill>
                  <a:prstClr val="black"/>
                </a:solidFill>
                <a:latin typeface="Bliss 2 regular"/>
                <a:cs typeface="Bliss 2 regular"/>
              </a:rPr>
              <a:t>Use </a:t>
            </a:r>
            <a:r>
              <a:rPr lang="en-GB" sz="2400" dirty="0" smtClean="0">
                <a:solidFill>
                  <a:prstClr val="black"/>
                </a:solidFill>
                <a:latin typeface="Bliss 2 regular"/>
                <a:cs typeface="Bliss 2 regular"/>
                <a:hlinkClick r:id="rId3"/>
              </a:rPr>
              <a:t>myGCSEscience</a:t>
            </a:r>
            <a:r>
              <a:rPr lang="en-GB" sz="2400" dirty="0" smtClean="0">
                <a:solidFill>
                  <a:prstClr val="black"/>
                </a:solidFill>
                <a:latin typeface="Bliss 2 regular"/>
                <a:cs typeface="Bliss 2 regular"/>
              </a:rPr>
              <a:t> or </a:t>
            </a:r>
            <a:r>
              <a:rPr lang="en-GB" sz="2400" dirty="0" smtClean="0">
                <a:solidFill>
                  <a:prstClr val="black"/>
                </a:solidFill>
                <a:latin typeface="Bliss 2 regular"/>
                <a:cs typeface="Bliss 2 regular"/>
                <a:hlinkClick r:id="rId4"/>
              </a:rPr>
              <a:t>ScienceShorts</a:t>
            </a:r>
            <a:r>
              <a:rPr lang="en-GB" sz="2400" dirty="0" smtClean="0">
                <a:solidFill>
                  <a:prstClr val="black"/>
                </a:solidFill>
                <a:latin typeface="Bliss 2 regular"/>
                <a:cs typeface="Bliss 2 regular"/>
              </a:rPr>
              <a:t> on YouTube</a:t>
            </a:r>
          </a:p>
          <a:p>
            <a:pPr marL="0" indent="0">
              <a:buNone/>
            </a:pPr>
            <a:endParaRPr lang="en-US" sz="2400" dirty="0" smtClean="0"/>
          </a:p>
          <a:p>
            <a:pPr marL="0" indent="0">
              <a:buNone/>
            </a:pPr>
            <a:r>
              <a:rPr lang="en-US" sz="2400" dirty="0" smtClean="0"/>
              <a:t>AQA have published a </a:t>
            </a:r>
            <a:r>
              <a:rPr lang="en-US" sz="2400" dirty="0" smtClean="0">
                <a:hlinkClick r:id="rId5"/>
              </a:rPr>
              <a:t>range of mathematical skill resources </a:t>
            </a:r>
            <a:r>
              <a:rPr lang="en-US" sz="2400" dirty="0" smtClean="0"/>
              <a:t>that you should be able to do before you start the course. </a:t>
            </a:r>
          </a:p>
          <a:p>
            <a:pPr marL="0" indent="0">
              <a:buNone/>
            </a:pPr>
            <a:r>
              <a:rPr lang="en-US" sz="2400" dirty="0" smtClean="0"/>
              <a:t>The worksheets here should be completed and saved in your locker for marking. </a:t>
            </a:r>
            <a:endParaRPr lang="en-US" sz="2400" dirty="0"/>
          </a:p>
        </p:txBody>
      </p:sp>
      <p:sp>
        <p:nvSpPr>
          <p:cNvPr id="6" name="TextBox 5"/>
          <p:cNvSpPr txBox="1"/>
          <p:nvPr/>
        </p:nvSpPr>
        <p:spPr>
          <a:xfrm>
            <a:off x="-14356" y="6311116"/>
            <a:ext cx="9144000" cy="523220"/>
          </a:xfrm>
          <a:prstGeom prst="rect">
            <a:avLst/>
          </a:prstGeom>
          <a:noFill/>
        </p:spPr>
        <p:txBody>
          <a:bodyPr wrap="square" rtlCol="0">
            <a:spAutoFit/>
          </a:bodyPr>
          <a:lstStyle/>
          <a:p>
            <a:pPr algn="ctr"/>
            <a:r>
              <a:rPr lang="en-GB" sz="1400" b="1" dirty="0" smtClean="0">
                <a:solidFill>
                  <a:srgbClr val="7030A0"/>
                </a:solidFill>
                <a:latin typeface="Bliss 2 regular"/>
                <a:cs typeface="Bliss 2 regular"/>
              </a:rPr>
              <a:t>Take a photo of your resources and answers to worksheets and save on your application clearly labelled with the subject ‘Applied Science’</a:t>
            </a:r>
            <a:endParaRPr lang="en-GB" sz="1400" b="1" dirty="0">
              <a:solidFill>
                <a:srgbClr val="7030A0"/>
              </a:solidFill>
              <a:latin typeface="Bliss 2 regular"/>
              <a:cs typeface="Bliss 2 regular"/>
            </a:endParaRPr>
          </a:p>
        </p:txBody>
      </p:sp>
    </p:spTree>
    <p:extLst>
      <p:ext uri="{BB962C8B-B14F-4D97-AF65-F5344CB8AC3E}">
        <p14:creationId xmlns:p14="http://schemas.microsoft.com/office/powerpoint/2010/main" val="546673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927" y="764705"/>
            <a:ext cx="8229600" cy="4525963"/>
          </a:xfrm>
        </p:spPr>
        <p:txBody>
          <a:bodyPr>
            <a:normAutofit/>
          </a:bodyPr>
          <a:lstStyle/>
          <a:p>
            <a:pPr marL="0" indent="0">
              <a:buNone/>
            </a:pPr>
            <a:r>
              <a:rPr lang="en-GB" sz="1800" dirty="0" smtClean="0"/>
              <a:t>These are massive open online courses that you can take whilst you are at home. Most are completely free to complete with a small fee for the certificate (but you do not need to print this- you can screen shot the completed stage).</a:t>
            </a:r>
          </a:p>
          <a:p>
            <a:pPr marL="0" indent="0">
              <a:buNone/>
            </a:pPr>
            <a:r>
              <a:rPr lang="en-GB" sz="1800" dirty="0" smtClean="0"/>
              <a:t>To evidence this you can </a:t>
            </a:r>
          </a:p>
          <a:p>
            <a:r>
              <a:rPr lang="en-GB" sz="1800" dirty="0" smtClean="0"/>
              <a:t>Save any notes you take </a:t>
            </a:r>
          </a:p>
          <a:p>
            <a:r>
              <a:rPr lang="en-GB" sz="1800" dirty="0" smtClean="0"/>
              <a:t>Take and save a screenshot of completed modules or the completed course</a:t>
            </a:r>
          </a:p>
        </p:txBody>
      </p:sp>
      <p:sp>
        <p:nvSpPr>
          <p:cNvPr id="5" name="Text Box 9"/>
          <p:cNvSpPr txBox="1">
            <a:spLocks noChangeArrowheads="1"/>
          </p:cNvSpPr>
          <p:nvPr/>
        </p:nvSpPr>
        <p:spPr bwMode="auto">
          <a:xfrm>
            <a:off x="1248554" y="33574"/>
            <a:ext cx="6580423"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smtClean="0">
                <a:solidFill>
                  <a:srgbClr val="FF0000"/>
                </a:solidFill>
                <a:latin typeface="Bliss 2 regular"/>
                <a:ea typeface="Times New Roman" panose="02020603050405020304" pitchFamily="18" charset="0"/>
                <a:cs typeface="Bliss 2 regular"/>
              </a:rPr>
              <a:t>(6)</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 MOOCs</a:t>
            </a:r>
            <a:endParaRPr kumimoji="0" lang="en-US" altLang="en-US" sz="2000" b="1" i="0" u="sng" strike="noStrike" cap="none" normalizeH="0" baseline="0" dirty="0" smtClean="0">
              <a:ln>
                <a:noFill/>
              </a:ln>
              <a:solidFill>
                <a:schemeClr val="tx1"/>
              </a:solidFill>
              <a:effectLst/>
              <a:latin typeface="Bliss 2 regular"/>
              <a:cs typeface="Bliss 2 regular"/>
            </a:endParaRPr>
          </a:p>
        </p:txBody>
      </p:sp>
      <p:pic>
        <p:nvPicPr>
          <p:cNvPr id="7" name="Picture 6"/>
          <p:cNvPicPr>
            <a:picLocks noChangeAspect="1"/>
          </p:cNvPicPr>
          <p:nvPr/>
        </p:nvPicPr>
        <p:blipFill>
          <a:blip r:embed="rId2"/>
          <a:stretch>
            <a:fillRect/>
          </a:stretch>
        </p:blipFill>
        <p:spPr>
          <a:xfrm>
            <a:off x="0" y="2780929"/>
            <a:ext cx="9144000" cy="2994507"/>
          </a:xfrm>
          <a:prstGeom prst="rect">
            <a:avLst/>
          </a:prstGeom>
        </p:spPr>
      </p:pic>
      <p:sp>
        <p:nvSpPr>
          <p:cNvPr id="9" name="TextBox 8"/>
          <p:cNvSpPr txBox="1"/>
          <p:nvPr/>
        </p:nvSpPr>
        <p:spPr>
          <a:xfrm>
            <a:off x="30455" y="6334780"/>
            <a:ext cx="9144000" cy="523220"/>
          </a:xfrm>
          <a:prstGeom prst="rect">
            <a:avLst/>
          </a:prstGeom>
          <a:noFill/>
        </p:spPr>
        <p:txBody>
          <a:bodyPr wrap="square" rtlCol="0">
            <a:spAutoFit/>
          </a:bodyPr>
          <a:lstStyle/>
          <a:p>
            <a:pPr algn="ctr"/>
            <a:r>
              <a:rPr lang="en-GB" sz="1400" b="1" dirty="0" smtClean="0">
                <a:solidFill>
                  <a:srgbClr val="7030A0"/>
                </a:solidFill>
                <a:latin typeface="Bliss 2 regular"/>
                <a:cs typeface="Bliss 2 regular"/>
              </a:rPr>
              <a:t>Save it as part of this PowerPoint or if there is a downloadable certificate save as ‘Applied Science MOOC’ on </a:t>
            </a:r>
            <a:r>
              <a:rPr lang="en-GB" sz="1400" b="1" smtClean="0">
                <a:solidFill>
                  <a:srgbClr val="7030A0"/>
                </a:solidFill>
                <a:latin typeface="Bliss 2 regular"/>
                <a:cs typeface="Bliss 2 regular"/>
              </a:rPr>
              <a:t>your application</a:t>
            </a:r>
            <a:endParaRPr lang="en-GB" sz="1400" b="1" dirty="0">
              <a:solidFill>
                <a:srgbClr val="7030A0"/>
              </a:solidFill>
              <a:latin typeface="Bliss 2 regular"/>
              <a:cs typeface="Bliss 2 regular"/>
            </a:endParaRPr>
          </a:p>
        </p:txBody>
      </p:sp>
    </p:spTree>
    <p:extLst>
      <p:ext uri="{BB962C8B-B14F-4D97-AF65-F5344CB8AC3E}">
        <p14:creationId xmlns:p14="http://schemas.microsoft.com/office/powerpoint/2010/main" val="2827821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TotalTime>
  <Words>1083</Words>
  <Application>Microsoft Office PowerPoint</Application>
  <PresentationFormat>On-screen Show (4:3)</PresentationFormat>
  <Paragraphs>142</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Bliss 2 ExtraBold</vt:lpstr>
      <vt:lpstr>Bliss 2 regular</vt:lpstr>
      <vt:lpstr>Bliss 2 regular</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Mamta Ramgi</dc:creator>
  <cp:lastModifiedBy>Ms L Kelsall</cp:lastModifiedBy>
  <cp:revision>14</cp:revision>
  <dcterms:created xsi:type="dcterms:W3CDTF">2020-05-05T11:47:11Z</dcterms:created>
  <dcterms:modified xsi:type="dcterms:W3CDTF">2023-06-26T16:01:07Z</dcterms:modified>
</cp:coreProperties>
</file>