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68" r:id="rId3"/>
    <p:sldId id="259" r:id="rId4"/>
    <p:sldId id="260" r:id="rId5"/>
    <p:sldId id="264" r:id="rId6"/>
    <p:sldId id="265" r:id="rId7"/>
    <p:sldId id="261" r:id="rId8"/>
    <p:sldId id="262" r:id="rId9"/>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68"/>
          </p14:sldIdLst>
        </p14:section>
        <p14:section name="Untitled Section" id="{BBE96AA5-A314-4063-AB85-CF33C7BF7102}">
          <p14:sldIdLst>
            <p14:sldId id="259"/>
            <p14:sldId id="260"/>
            <p14:sldId id="264"/>
            <p14:sldId id="265"/>
            <p14:sldId id="261"/>
            <p14:sldId id="26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24C95-F889-1499-330D-F438DBE2AA3E}" v="3" dt="2022-07-06T11:35:49.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364" autoAdjust="0"/>
  </p:normalViewPr>
  <p:slideViewPr>
    <p:cSldViewPr>
      <p:cViewPr varScale="1">
        <p:scale>
          <a:sx n="112" d="100"/>
          <a:sy n="112" d="100"/>
        </p:scale>
        <p:origin x="1650" y="4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S Gayle" userId="S::sgy@draytonmanorhighschool.co.uk::44081b91-ab37-4dfa-95d8-5478af455a46" providerId="AD" clId="Web-{1B524C95-F889-1499-330D-F438DBE2AA3E}"/>
    <pc:docChg chg="modSld">
      <pc:chgData name="Ms S Gayle" userId="S::sgy@draytonmanorhighschool.co.uk::44081b91-ab37-4dfa-95d8-5478af455a46" providerId="AD" clId="Web-{1B524C95-F889-1499-330D-F438DBE2AA3E}" dt="2022-07-06T11:35:49.122" v="2" actId="20577"/>
      <pc:docMkLst>
        <pc:docMk/>
      </pc:docMkLst>
      <pc:sldChg chg="modSp">
        <pc:chgData name="Ms S Gayle" userId="S::sgy@draytonmanorhighschool.co.uk::44081b91-ab37-4dfa-95d8-5478af455a46" providerId="AD" clId="Web-{1B524C95-F889-1499-330D-F438DBE2AA3E}" dt="2022-07-06T11:35:44.575" v="1" actId="20577"/>
        <pc:sldMkLst>
          <pc:docMk/>
          <pc:sldMk cId="2669322087" sldId="264"/>
        </pc:sldMkLst>
        <pc:spChg chg="mod">
          <ac:chgData name="Ms S Gayle" userId="S::sgy@draytonmanorhighschool.co.uk::44081b91-ab37-4dfa-95d8-5478af455a46" providerId="AD" clId="Web-{1B524C95-F889-1499-330D-F438DBE2AA3E}" dt="2022-07-06T11:35:44.575" v="1" actId="20577"/>
          <ac:spMkLst>
            <pc:docMk/>
            <pc:sldMk cId="2669322087" sldId="264"/>
            <ac:spMk id="3" creationId="{00000000-0000-0000-0000-000000000000}"/>
          </ac:spMkLst>
        </pc:spChg>
      </pc:sldChg>
      <pc:sldChg chg="modSp">
        <pc:chgData name="Ms S Gayle" userId="S::sgy@draytonmanorhighschool.co.uk::44081b91-ab37-4dfa-95d8-5478af455a46" providerId="AD" clId="Web-{1B524C95-F889-1499-330D-F438DBE2AA3E}" dt="2022-07-06T11:35:49.122" v="2" actId="20577"/>
        <pc:sldMkLst>
          <pc:docMk/>
          <pc:sldMk cId="3801346495" sldId="265"/>
        </pc:sldMkLst>
        <pc:spChg chg="mod">
          <ac:chgData name="Ms S Gayle" userId="S::sgy@draytonmanorhighschool.co.uk::44081b91-ab37-4dfa-95d8-5478af455a46" providerId="AD" clId="Web-{1B524C95-F889-1499-330D-F438DBE2AA3E}" dt="2022-07-06T11:35:49.122" v="2" actId="20577"/>
          <ac:spMkLst>
            <pc:docMk/>
            <pc:sldMk cId="3801346495"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06/07/2022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391164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06/07/2022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programmes/p02nrvd3/episodes/downloads" TargetMode="External"/><Relationship Id="rId13" Type="http://schemas.openxmlformats.org/officeDocument/2006/relationships/hyperlink" Target="https://www.bbc.co.uk/proms" TargetMode="External"/><Relationship Id="rId18" Type="http://schemas.openxmlformats.org/officeDocument/2006/relationships/hyperlink" Target="https://www.ted.com/talks/mark_ronson_how_sampling_transformed_music" TargetMode="External"/><Relationship Id="rId3" Type="http://schemas.openxmlformats.org/officeDocument/2006/relationships/hyperlink" Target="https://www.bbc.co.uk/programmes/m000hvnd" TargetMode="External"/><Relationship Id="rId21" Type="http://schemas.openxmlformats.org/officeDocument/2006/relationships/image" Target="../media/image3.png"/><Relationship Id="rId7" Type="http://schemas.openxmlformats.org/officeDocument/2006/relationships/hyperlink" Target="https://www.digitalconcerthall.com/en/live?a=bph_webseite&amp;c=true" TargetMode="External"/><Relationship Id="rId12" Type="http://schemas.openxmlformats.org/officeDocument/2006/relationships/hyperlink" Target="https://switchedonpop.com/episodes/" TargetMode="External"/><Relationship Id="rId17" Type="http://schemas.openxmlformats.org/officeDocument/2006/relationships/hyperlink" Target="https://www.ted.com/talks/david_byrne_how_architecture_helped_music_evolve?" TargetMode="External"/><Relationship Id="rId2" Type="http://schemas.openxmlformats.org/officeDocument/2006/relationships/notesSlide" Target="../notesSlides/notesSlide1.xml"/><Relationship Id="rId16" Type="http://schemas.openxmlformats.org/officeDocument/2006/relationships/hyperlink" Target="https://www.ted.com/talks/michael_tilson_thomas_music_and_emotion_through_time" TargetMode="External"/><Relationship Id="rId20" Type="http://schemas.openxmlformats.org/officeDocument/2006/relationships/hyperlink" Target="https://wigmore-hall.org.uk/wigmore-series/under-35" TargetMode="External"/><Relationship Id="rId1" Type="http://schemas.openxmlformats.org/officeDocument/2006/relationships/slideLayout" Target="../slideLayouts/slideLayout7.xml"/><Relationship Id="rId6" Type="http://schemas.openxmlformats.org/officeDocument/2006/relationships/hyperlink" Target="https://www.futurelearn.com/courses/global-prosperity" TargetMode="External"/><Relationship Id="rId11" Type="http://schemas.openxmlformats.org/officeDocument/2006/relationships/hyperlink" Target="https://switchedonpop.com/episodes/(1)" TargetMode="External"/><Relationship Id="rId5" Type="http://schemas.openxmlformats.org/officeDocument/2006/relationships/hyperlink" Target="https://www.futurelearn.com/courses/songwriting" TargetMode="External"/><Relationship Id="rId15" Type="http://schemas.openxmlformats.org/officeDocument/2006/relationships/hyperlink" Target="https://www.sfsymphony.org/Discover-the-Music/Listen-to-Podcasts/Program-Notes-Series" TargetMode="External"/><Relationship Id="rId10" Type="http://schemas.openxmlformats.org/officeDocument/2006/relationships/hyperlink" Target="https://www.musictheory.net/exercises" TargetMode="External"/><Relationship Id="rId19" Type="http://schemas.openxmlformats.org/officeDocument/2006/relationships/hyperlink" Target="https://www.ted.com/talks/evelyn_glennie_how_to_truly_listen" TargetMode="External"/><Relationship Id="rId4" Type="http://schemas.openxmlformats.org/officeDocument/2006/relationships/hyperlink" Target="https://online.berklee.edu/free-music-course-resources" TargetMode="External"/><Relationship Id="rId9" Type="http://schemas.openxmlformats.org/officeDocument/2006/relationships/hyperlink" Target="https://www.teoria.com/en/exercises/" TargetMode="External"/><Relationship Id="rId14" Type="http://schemas.openxmlformats.org/officeDocument/2006/relationships/hyperlink" Target="https://ealingmusicservice.com/awards/agmsw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088905" y="277489"/>
            <a:ext cx="5624812" cy="584775"/>
          </a:xfrm>
          <a:prstGeom prst="rect">
            <a:avLst/>
          </a:prstGeom>
          <a:noFill/>
        </p:spPr>
        <p:txBody>
          <a:bodyPr wrap="square" rtlCol="0">
            <a:spAutoFit/>
          </a:bodyPr>
          <a:lstStyle/>
          <a:p>
            <a:pPr algn="ctr"/>
            <a:r>
              <a:rPr lang="en-GB" sz="3200" dirty="0">
                <a:latin typeface="Bliss 2 ExtraBold" panose="02000506030000020004" pitchFamily="50" charset="0"/>
              </a:rPr>
              <a:t>Music Bridging Menu</a:t>
            </a:r>
          </a:p>
        </p:txBody>
      </p:sp>
      <p:sp>
        <p:nvSpPr>
          <p:cNvPr id="6" name="TextBox 5"/>
          <p:cNvSpPr txBox="1"/>
          <p:nvPr/>
        </p:nvSpPr>
        <p:spPr>
          <a:xfrm>
            <a:off x="4088904" y="1139751"/>
            <a:ext cx="5624812" cy="4524315"/>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Music,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onto your application by 19 August</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520952" y="3933056"/>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917330"/>
              </p:ext>
            </p:extLst>
          </p:nvPr>
        </p:nvGraphicFramePr>
        <p:xfrm>
          <a:off x="-1" y="-1"/>
          <a:ext cx="9921553" cy="6918960"/>
        </p:xfrm>
        <a:graphic>
          <a:graphicData uri="http://schemas.openxmlformats.org/drawingml/2006/table">
            <a:tbl>
              <a:tblPr firstRow="1" bandRow="1">
                <a:tableStyleId>{5C22544A-7EE6-4342-B048-85BDC9FD1C3A}</a:tableStyleId>
              </a:tblPr>
              <a:tblGrid>
                <a:gridCol w="396343">
                  <a:extLst>
                    <a:ext uri="{9D8B030D-6E8A-4147-A177-3AD203B41FA5}">
                      <a16:colId xmlns:a16="http://schemas.microsoft.com/office/drawing/2014/main" val="3372372521"/>
                    </a:ext>
                  </a:extLst>
                </a:gridCol>
                <a:gridCol w="2139329">
                  <a:extLst>
                    <a:ext uri="{9D8B030D-6E8A-4147-A177-3AD203B41FA5}">
                      <a16:colId xmlns:a16="http://schemas.microsoft.com/office/drawing/2014/main" val="2077392922"/>
                    </a:ext>
                  </a:extLst>
                </a:gridCol>
                <a:gridCol w="1810265">
                  <a:extLst>
                    <a:ext uri="{9D8B030D-6E8A-4147-A177-3AD203B41FA5}">
                      <a16:colId xmlns:a16="http://schemas.microsoft.com/office/drawing/2014/main" val="3932849750"/>
                    </a:ext>
                  </a:extLst>
                </a:gridCol>
                <a:gridCol w="2027497">
                  <a:extLst>
                    <a:ext uri="{9D8B030D-6E8A-4147-A177-3AD203B41FA5}">
                      <a16:colId xmlns:a16="http://schemas.microsoft.com/office/drawing/2014/main" val="3835909388"/>
                    </a:ext>
                  </a:extLst>
                </a:gridCol>
                <a:gridCol w="1013748">
                  <a:extLst>
                    <a:ext uri="{9D8B030D-6E8A-4147-A177-3AD203B41FA5}">
                      <a16:colId xmlns:a16="http://schemas.microsoft.com/office/drawing/2014/main" val="3201027453"/>
                    </a:ext>
                  </a:extLst>
                </a:gridCol>
                <a:gridCol w="2534371">
                  <a:extLst>
                    <a:ext uri="{9D8B030D-6E8A-4147-A177-3AD203B41FA5}">
                      <a16:colId xmlns:a16="http://schemas.microsoft.com/office/drawing/2014/main" val="303662165"/>
                    </a:ext>
                  </a:extLst>
                </a:gridCol>
              </a:tblGrid>
              <a:tr h="623651">
                <a:tc gridSpan="6">
                  <a:txBody>
                    <a:bodyPr/>
                    <a:lstStyle/>
                    <a:p>
                      <a:pPr algn="ctr"/>
                      <a:r>
                        <a:rPr lang="en-GB" dirty="0">
                          <a:solidFill>
                            <a:schemeClr val="bg1"/>
                          </a:solidFill>
                        </a:rPr>
                        <a:t>Music</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267279">
                <a:tc rowSpan="17">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Visit</a:t>
                      </a:r>
                      <a:r>
                        <a:rPr lang="en-GB" sz="1200" dirty="0">
                          <a:solidFill>
                            <a:schemeClr val="tx1"/>
                          </a:solidFill>
                          <a:latin typeface="Bliss 2 Regular" panose="02000506030000020004"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534558">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dirty="0">
                          <a:solidFill>
                            <a:schemeClr val="tx1"/>
                          </a:solidFill>
                          <a:latin typeface="Bliss 2 Bold" panose="02000506030000020004" pitchFamily="50" charset="0"/>
                        </a:rPr>
                        <a:t>Music:</a:t>
                      </a:r>
                      <a:r>
                        <a:rPr lang="en-GB" sz="1000" baseline="0" dirty="0">
                          <a:solidFill>
                            <a:schemeClr val="tx1"/>
                          </a:solidFill>
                          <a:latin typeface="Bliss 2 Bold" panose="02000506030000020004" pitchFamily="50" charset="0"/>
                        </a:rPr>
                        <a:t> A Very Short introduction – Nicholas Cook </a:t>
                      </a:r>
                      <a:r>
                        <a:rPr lang="en-US" sz="1000" b="0" i="0" kern="1200" dirty="0">
                          <a:solidFill>
                            <a:srgbClr val="FF0000"/>
                          </a:solidFill>
                          <a:effectLst/>
                          <a:latin typeface="Bliss 2 Regular" panose="02000506030000020004" pitchFamily="50" charset="0"/>
                          <a:ea typeface="+mn-ea"/>
                          <a:cs typeface="+mn-cs"/>
                        </a:rPr>
                        <a:t>(1)</a:t>
                      </a:r>
                      <a:endParaRPr lang="en-GB" sz="1000" baseline="0" dirty="0">
                        <a:solidFill>
                          <a:schemeClr val="tx1"/>
                        </a:solidFill>
                        <a:latin typeface="Bliss 2 Bold" panose="02000506030000020004" pitchFamily="50" charset="0"/>
                      </a:endParaRPr>
                    </a:p>
                    <a:p>
                      <a:pPr lvl="0"/>
                      <a:r>
                        <a:rPr lang="en-US" sz="1000" b="0" i="0" kern="1200" dirty="0">
                          <a:solidFill>
                            <a:schemeClr val="dk1"/>
                          </a:solidFill>
                          <a:effectLst/>
                          <a:latin typeface="Bliss 2 Regular" panose="02000506030000020004" pitchFamily="50" charset="0"/>
                          <a:ea typeface="+mn-ea"/>
                          <a:cs typeface="+mn-cs"/>
                        </a:rPr>
                        <a:t>Drawing from examples ranging from Beethoven to rock and Chinese zither music, this book provides a framework for thinking about all music and the values and qualities we ascribe to it. </a:t>
                      </a:r>
                      <a:endParaRPr lang="en-GB"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r>
                        <a:rPr lang="en-GB" sz="1000" kern="1200" baseline="0" dirty="0">
                          <a:solidFill>
                            <a:schemeClr val="tx1"/>
                          </a:solidFill>
                          <a:latin typeface="Bliss 2 Bold" panose="02000506030000020004" pitchFamily="50" charset="0"/>
                          <a:ea typeface="+mn-ea"/>
                          <a:cs typeface="+mn-cs"/>
                        </a:rPr>
                        <a:t>Score: A Film Music Documentary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This documentary brings Hollywood's premier composers together to give viewers a privileged look inside the musical challenges and creative secrecy of the world's most widely known music genre: the film score.</a:t>
                      </a:r>
                      <a:r>
                        <a:rPr lang="en-US" sz="1000" b="0" i="0" kern="1200" dirty="0">
                          <a:solidFill>
                            <a:srgbClr val="FF0000"/>
                          </a:solidFill>
                          <a:effectLst/>
                          <a:latin typeface="Bliss 2 Regular" panose="02000506030000020004" pitchFamily="50" charset="0"/>
                          <a:ea typeface="+mn-ea"/>
                          <a:cs typeface="+mn-cs"/>
                        </a:rPr>
                        <a:t> </a:t>
                      </a:r>
                      <a:endParaRPr lang="en-GB"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lvl="0" indent="0" algn="l" defTabSz="914400" rtl="0" eaLnBrk="1" latinLnBrk="0" hangingPunct="1">
                        <a:spcAft>
                          <a:spcPts val="0"/>
                        </a:spcAft>
                        <a:buFont typeface="Arial" panose="020B0604020202020204" pitchFamily="34" charset="0"/>
                        <a:buNone/>
                      </a:pPr>
                      <a:r>
                        <a:rPr lang="en-GB" sz="1000" kern="1200" baseline="0" dirty="0">
                          <a:solidFill>
                            <a:schemeClr val="tx1"/>
                          </a:solidFill>
                          <a:latin typeface="Bliss 2 Bold" panose="02000506030000020004" pitchFamily="50" charset="0"/>
                          <a:ea typeface="+mn-ea"/>
                          <a:cs typeface="+mn-cs"/>
                          <a:hlinkClick r:id="rId3"/>
                        </a:rPr>
                        <a:t>The Listening Service </a:t>
                      </a:r>
                      <a:r>
                        <a:rPr lang="en-GB" sz="1000" kern="1200" baseline="0" dirty="0">
                          <a:solidFill>
                            <a:schemeClr val="tx1"/>
                          </a:solidFill>
                          <a:latin typeface="Bliss 2 Bold" panose="02000506030000020004" pitchFamily="50" charset="0"/>
                          <a:ea typeface="+mn-ea"/>
                          <a:cs typeface="+mn-cs"/>
                        </a:rPr>
                        <a:t>– BBC Sounds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lvl="0" indent="0">
                        <a:spcAft>
                          <a:spcPts val="0"/>
                        </a:spcAft>
                        <a:buFont typeface="Arial" panose="020B0604020202020204" pitchFamily="34" charset="0"/>
                        <a:buNone/>
                      </a:pPr>
                      <a:r>
                        <a:rPr lang="en-US" sz="1000" b="0" i="0" kern="1200" dirty="0">
                          <a:solidFill>
                            <a:schemeClr val="dk1"/>
                          </a:solidFill>
                          <a:effectLst/>
                          <a:latin typeface="Bliss 2 Regular" panose="02000506030000020004" pitchFamily="50" charset="0"/>
                          <a:ea typeface="+mn-ea"/>
                          <a:cs typeface="+mn-cs"/>
                        </a:rPr>
                        <a:t>Lots of episodes to explore. Of particular relevance:</a:t>
                      </a:r>
                    </a:p>
                    <a:p>
                      <a:pPr marL="171450" lvl="0" indent="-171450">
                        <a:spcAft>
                          <a:spcPts val="0"/>
                        </a:spcAft>
                        <a:buFont typeface="Arial" panose="020B0604020202020204" pitchFamily="34" charset="0"/>
                        <a:buChar char="•"/>
                      </a:pPr>
                      <a:r>
                        <a:rPr lang="en-US" sz="1000" b="0" i="0" kern="1200" dirty="0">
                          <a:solidFill>
                            <a:schemeClr val="dk1"/>
                          </a:solidFill>
                          <a:effectLst/>
                          <a:latin typeface="Bliss 2 Regular" panose="02000506030000020004" pitchFamily="50" charset="0"/>
                          <a:ea typeface="+mn-ea"/>
                          <a:cs typeface="+mn-cs"/>
                        </a:rPr>
                        <a:t>The music of </a:t>
                      </a:r>
                      <a:r>
                        <a:rPr lang="en-US" sz="1000" b="0" i="0" kern="1200" dirty="0" err="1">
                          <a:solidFill>
                            <a:schemeClr val="dk1"/>
                          </a:solidFill>
                          <a:effectLst/>
                          <a:latin typeface="Bliss 2 Regular" panose="02000506030000020004" pitchFamily="50" charset="0"/>
                          <a:ea typeface="+mn-ea"/>
                          <a:cs typeface="+mn-cs"/>
                        </a:rPr>
                        <a:t>Kaija</a:t>
                      </a:r>
                      <a:r>
                        <a:rPr lang="en-US" sz="1000" b="0" i="0" kern="1200" dirty="0">
                          <a:solidFill>
                            <a:schemeClr val="dk1"/>
                          </a:solidFill>
                          <a:effectLst/>
                          <a:latin typeface="Bliss 2 Regular" panose="02000506030000020004" pitchFamily="50" charset="0"/>
                          <a:ea typeface="+mn-ea"/>
                          <a:cs typeface="+mn-cs"/>
                        </a:rPr>
                        <a:t> </a:t>
                      </a:r>
                      <a:r>
                        <a:rPr lang="en-US" sz="1000" b="0" i="0" kern="1200" dirty="0" err="1">
                          <a:solidFill>
                            <a:schemeClr val="dk1"/>
                          </a:solidFill>
                          <a:effectLst/>
                          <a:latin typeface="Bliss 2 Regular" panose="02000506030000020004" pitchFamily="50" charset="0"/>
                          <a:ea typeface="+mn-ea"/>
                          <a:cs typeface="+mn-cs"/>
                        </a:rPr>
                        <a:t>Saariaho</a:t>
                      </a:r>
                      <a:endParaRPr lang="en-US" sz="1000" b="0" i="0" kern="1200" dirty="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US" sz="1000" b="0" i="0" kern="1200" dirty="0">
                          <a:solidFill>
                            <a:schemeClr val="dk1"/>
                          </a:solidFill>
                          <a:effectLst/>
                          <a:latin typeface="Bliss 2 Regular" panose="02000506030000020004" pitchFamily="50" charset="0"/>
                          <a:ea typeface="+mn-ea"/>
                          <a:cs typeface="+mn-cs"/>
                        </a:rPr>
                        <a:t>The real red priest</a:t>
                      </a:r>
                      <a:endParaRPr lang="en-US" sz="1000" b="0" i="0" kern="1200" dirty="0">
                        <a:solidFill>
                          <a:schemeClr val="dk1"/>
                        </a:solidFill>
                        <a:effectLst/>
                        <a:latin typeface="Bliss 2 Regular" panose="02000506030000020004" pitchFamily="50" charset="0"/>
                        <a:ea typeface="+mn-ea"/>
                        <a:cs typeface="+mn-cs"/>
                        <a:hlinkClick r:id="rId3"/>
                      </a:endParaRPr>
                    </a:p>
                    <a:p>
                      <a:pPr marL="171450" indent="-171450" algn="l">
                        <a:buFont typeface="Arial" panose="020B0604020202020204" pitchFamily="34" charset="0"/>
                        <a:buChar char="•"/>
                      </a:pPr>
                      <a:r>
                        <a:rPr lang="en-US" sz="1000" b="0" i="0" kern="1200" dirty="0">
                          <a:solidFill>
                            <a:schemeClr val="dk1"/>
                          </a:solidFill>
                          <a:effectLst/>
                          <a:latin typeface="Bliss 2 Regular" panose="02000506030000020004" pitchFamily="50" charset="0"/>
                          <a:ea typeface="+mn-ea"/>
                          <a:cs typeface="+mn-cs"/>
                        </a:rPr>
                        <a:t>Al-Andalus: What makes music sound Spanish?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dk1"/>
                          </a:solidFill>
                          <a:effectLst/>
                          <a:latin typeface="Bliss 2 Regular" panose="02000506030000020004" pitchFamily="50" charset="0"/>
                          <a:ea typeface="+mn-ea"/>
                          <a:cs typeface="+mn-cs"/>
                        </a:rPr>
                        <a:t>Igor Stravinsky: Understood Best by Children and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dk1"/>
                          </a:solidFill>
                          <a:effectLst/>
                          <a:latin typeface="Bliss 2 Regular" panose="02000506030000020004" pitchFamily="50" charset="0"/>
                          <a:ea typeface="+mn-ea"/>
                          <a:cs typeface="+mn-cs"/>
                        </a:rPr>
                        <a:t>Debussy the Impressionist?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kern="1200" baseline="0" dirty="0">
                          <a:solidFill>
                            <a:schemeClr val="tx1"/>
                          </a:solidFill>
                          <a:latin typeface="Bliss 2 Bold" panose="02000506030000020004" pitchFamily="50" charset="0"/>
                          <a:ea typeface="+mn-ea"/>
                          <a:cs typeface="+mn-cs"/>
                          <a:hlinkClick r:id="rId4"/>
                        </a:rPr>
                        <a:t>Berklee </a:t>
                      </a:r>
                      <a:r>
                        <a:rPr lang="en-GB" sz="1000" b="0" i="0" kern="1200" baseline="0" dirty="0">
                          <a:solidFill>
                            <a:srgbClr val="FF0000"/>
                          </a:solidFill>
                          <a:effectLst/>
                          <a:latin typeface="Bliss 2 Regular" panose="02000506030000020004" pitchFamily="50" charset="0"/>
                          <a:ea typeface="+mn-ea"/>
                          <a:cs typeface="+mn-cs"/>
                        </a:rPr>
                        <a:t>(3)</a:t>
                      </a:r>
                      <a:endParaRPr lang="en-GB" sz="1000" kern="1200" baseline="0" dirty="0">
                        <a:solidFill>
                          <a:schemeClr val="tx1"/>
                        </a:solidFill>
                        <a:latin typeface="Bliss 2 Bold" panose="02000506030000020004" pitchFamily="50" charset="0"/>
                        <a:ea typeface="+mn-ea"/>
                        <a:cs typeface="+mn-cs"/>
                      </a:endParaRPr>
                    </a:p>
                    <a:p>
                      <a:pPr lvl="0"/>
                      <a:r>
                        <a:rPr lang="en-GB" sz="1000" b="0" i="0" kern="1200" dirty="0">
                          <a:solidFill>
                            <a:schemeClr val="dk1"/>
                          </a:solidFill>
                          <a:effectLst/>
                          <a:latin typeface="Bliss 2 Regular" panose="02000506030000020004" pitchFamily="50" charset="0"/>
                          <a:ea typeface="+mn-ea"/>
                          <a:cs typeface="+mn-cs"/>
                        </a:rPr>
                        <a:t>Free sample &amp; mini lessons on a range of topics from scoring for</a:t>
                      </a:r>
                      <a:r>
                        <a:rPr lang="en-GB" sz="1000" b="0" i="0" kern="1200" baseline="0" dirty="0">
                          <a:solidFill>
                            <a:schemeClr val="dk1"/>
                          </a:solidFill>
                          <a:effectLst/>
                          <a:latin typeface="Bliss 2 Regular" panose="02000506030000020004" pitchFamily="50" charset="0"/>
                          <a:ea typeface="+mn-ea"/>
                          <a:cs typeface="+mn-cs"/>
                        </a:rPr>
                        <a:t> games to critical listening</a:t>
                      </a:r>
                      <a:endParaRPr lang="en-GB" sz="1000" b="0" i="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Bold" panose="02000506030000020004" pitchFamily="50" charset="0"/>
                          <a:hlinkClick r:id="rId5"/>
                        </a:rPr>
                        <a:t>MOOCs</a:t>
                      </a:r>
                      <a:r>
                        <a:rPr lang="en-GB" sz="1000" dirty="0">
                          <a:latin typeface="Bliss 2 Bold" panose="02000506030000020004" pitchFamily="50" charset="0"/>
                        </a:rPr>
                        <a:t> </a:t>
                      </a:r>
                      <a:r>
                        <a:rPr lang="en-GB" sz="1000" baseline="0" dirty="0">
                          <a:solidFill>
                            <a:srgbClr val="FF0000"/>
                          </a:solidFill>
                          <a:latin typeface="Bliss 2 Regular" panose="02000506030000020004" pitchFamily="50" charset="0"/>
                        </a:rPr>
                        <a:t>(3) </a:t>
                      </a:r>
                      <a:endParaRPr lang="en-GB" sz="1000" dirty="0">
                        <a:latin typeface="Bliss 2 Bold" panose="02000506030000020004" pitchFamily="50" charset="0"/>
                        <a:hlinkClick r:id="rId6"/>
                      </a:endParaRPr>
                    </a:p>
                    <a:p>
                      <a:r>
                        <a:rPr lang="en-GB" sz="1000" b="0" i="0" kern="1200" dirty="0">
                          <a:solidFill>
                            <a:schemeClr val="dk1"/>
                          </a:solidFill>
                          <a:effectLst/>
                          <a:latin typeface="Bliss 2 Regular" panose="02000506030000020004" pitchFamily="50" charset="0"/>
                          <a:ea typeface="+mn-ea"/>
                          <a:cs typeface="+mn-cs"/>
                        </a:rPr>
                        <a:t>Have a go at this free online </a:t>
                      </a:r>
                      <a:r>
                        <a:rPr lang="en-GB" sz="1000" b="0" i="0" kern="1200" dirty="0" err="1">
                          <a:solidFill>
                            <a:schemeClr val="dk1"/>
                          </a:solidFill>
                          <a:effectLst/>
                          <a:latin typeface="Bliss 2 Regular" panose="02000506030000020004" pitchFamily="50" charset="0"/>
                          <a:ea typeface="+mn-ea"/>
                          <a:cs typeface="+mn-cs"/>
                        </a:rPr>
                        <a:t>songwriting</a:t>
                      </a:r>
                      <a:r>
                        <a:rPr lang="en-GB" sz="1000" b="0" i="0" kern="1200" dirty="0">
                          <a:solidFill>
                            <a:schemeClr val="dk1"/>
                          </a:solidFill>
                          <a:effectLst/>
                          <a:latin typeface="Bliss 2 Regular" panose="02000506030000020004" pitchFamily="50" charset="0"/>
                          <a:ea typeface="+mn-ea"/>
                          <a:cs typeface="+mn-cs"/>
                        </a:rPr>
                        <a:t> course from </a:t>
                      </a:r>
                      <a:r>
                        <a:rPr lang="en-GB" sz="1000" b="0" i="0" kern="1200" dirty="0" err="1">
                          <a:solidFill>
                            <a:schemeClr val="dk1"/>
                          </a:solidFill>
                          <a:effectLst/>
                          <a:latin typeface="Bliss 2 Regular" panose="02000506030000020004" pitchFamily="50" charset="0"/>
                          <a:ea typeface="+mn-ea"/>
                          <a:cs typeface="+mn-cs"/>
                        </a:rPr>
                        <a:t>futurelearn</a:t>
                      </a:r>
                      <a:r>
                        <a:rPr lang="en-GB" sz="1000" b="0" i="0" kern="1200" dirty="0">
                          <a:solidFill>
                            <a:schemeClr val="dk1"/>
                          </a:solidFill>
                          <a:effectLst/>
                          <a:latin typeface="Bliss 2 Regular" panose="02000506030000020004" pitchFamily="50" charset="0"/>
                          <a:ea typeface="+mn-ea"/>
                          <a:cs typeface="+mn-cs"/>
                        </a:rPr>
                        <a:t>.</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74244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latin typeface="Bliss 2 Bold" panose="02000506030000020004" pitchFamily="50" charset="0"/>
                          <a:ea typeface="+mn-ea"/>
                          <a:cs typeface="+mn-cs"/>
                        </a:rPr>
                        <a:t>Research Task </a:t>
                      </a:r>
                      <a:r>
                        <a:rPr lang="en-GB" sz="1000" kern="1200" baseline="0" dirty="0">
                          <a:solidFill>
                            <a:srgbClr val="FF0000"/>
                          </a:solidFill>
                          <a:latin typeface="Bliss 2 Regular" panose="02000506030000020004" pitchFamily="50" charset="0"/>
                          <a:ea typeface="+mn-ea"/>
                          <a:cs typeface="+mn-cs"/>
                        </a:rPr>
                        <a:t>(4)</a:t>
                      </a:r>
                    </a:p>
                    <a:p>
                      <a:r>
                        <a:rPr lang="en-GB" sz="1000" kern="1200" baseline="0" dirty="0">
                          <a:solidFill>
                            <a:schemeClr val="tx1"/>
                          </a:solidFill>
                          <a:latin typeface="Bliss 2 Regular" panose="02000506030000020004" pitchFamily="50" charset="0"/>
                          <a:ea typeface="+mn-ea"/>
                          <a:cs typeface="+mn-cs"/>
                        </a:rPr>
                        <a:t>Complete an extended research task into a piece of music of your choice. Look into its context and conventions and analyse its music elements and features in relation to these. Try to choose a piece outside your comfort zone.</a:t>
                      </a:r>
                      <a:endParaRPr lang="en-GB" sz="1000" kern="1200" baseline="0" dirty="0">
                        <a:solidFill>
                          <a:schemeClr val="tx1"/>
                        </a:solidFill>
                        <a:latin typeface="Bliss 2 Bold"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441997076"/>
                  </a:ext>
                </a:extLst>
              </a:tr>
              <a:tr h="296977">
                <a:tc vMerge="1">
                  <a:txBody>
                    <a:bodyPr/>
                    <a:lstStyle/>
                    <a:p>
                      <a:endParaRPr lang="en-GB"/>
                    </a:p>
                  </a:txBody>
                  <a:tcPr/>
                </a:tc>
                <a:tc rowSpan="5">
                  <a:txBody>
                    <a:bodyPr/>
                    <a:lstStyle/>
                    <a:p>
                      <a:pPr marL="0" lvl="0" algn="l" defTabSz="914400" rtl="0" eaLnBrk="1" latinLnBrk="0" hangingPunct="1"/>
                      <a:r>
                        <a:rPr lang="en-GB" sz="1000" kern="1200" baseline="0" dirty="0">
                          <a:solidFill>
                            <a:schemeClr val="tx1"/>
                          </a:solidFill>
                          <a:latin typeface="Bliss 2 Bold" panose="02000506030000020004" pitchFamily="50" charset="0"/>
                          <a:ea typeface="+mn-ea"/>
                          <a:cs typeface="+mn-cs"/>
                        </a:rPr>
                        <a:t>The Story of Music – Howard Goodall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lvl="0"/>
                      <a:r>
                        <a:rPr lang="en-GB" sz="1000" b="0" i="0" kern="1200" dirty="0">
                          <a:solidFill>
                            <a:schemeClr val="dk1"/>
                          </a:solidFill>
                          <a:effectLst/>
                          <a:latin typeface="Bliss 2 Regular" panose="02000506030000020004" pitchFamily="50" charset="0"/>
                          <a:ea typeface="+mn-ea"/>
                          <a:cs typeface="+mn-cs"/>
                        </a:rPr>
                        <a:t>An accompaniment to his BBC series, in this book tells</a:t>
                      </a:r>
                      <a:r>
                        <a:rPr lang="en-US" sz="1000" b="0" i="0" kern="1200" dirty="0">
                          <a:solidFill>
                            <a:schemeClr val="dk1"/>
                          </a:solidFill>
                          <a:effectLst/>
                          <a:latin typeface="Bliss 2 Regular" panose="02000506030000020004" pitchFamily="50" charset="0"/>
                          <a:ea typeface="+mn-ea"/>
                          <a:cs typeface="+mn-cs"/>
                        </a:rPr>
                        <a:t> the story of music as it really happened, so that each musical innovation strikes us with its original force.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Bold" panose="02000506030000020004" pitchFamily="50" charset="0"/>
                          <a:hlinkClick r:id="rId7"/>
                        </a:rPr>
                        <a:t>Berlin Philharmonic</a:t>
                      </a:r>
                      <a:r>
                        <a:rPr lang="en-GB" sz="1000" dirty="0">
                          <a:latin typeface="Bliss 2 Bold" panose="02000506030000020004" pitchFamily="50" charset="0"/>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Attend</a:t>
                      </a:r>
                      <a:r>
                        <a:rPr lang="en-GB" sz="1000" baseline="0" dirty="0">
                          <a:latin typeface="Bliss 2 Regular" panose="02000506030000020004" pitchFamily="50" charset="0"/>
                        </a:rPr>
                        <a:t> a virtual concert at the Berlin Philharmonic. A free trial gives you access to their archive for a week</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877389594"/>
                  </a:ext>
                </a:extLst>
              </a:tr>
              <a:tr h="90444">
                <a:tc vMerge="1">
                  <a:txBody>
                    <a:bodyPr/>
                    <a:lstStyle/>
                    <a:p>
                      <a:endParaRPr lang="en-GB"/>
                    </a:p>
                  </a:txBody>
                  <a:tcPr/>
                </a:tc>
                <a:tc vMerge="1">
                  <a:txBody>
                    <a:bodyPr/>
                    <a:lstStyle/>
                    <a:p>
                      <a:endParaRPr lang="en-GB"/>
                    </a:p>
                  </a:txBody>
                  <a:tcPr/>
                </a:tc>
                <a:tc rowSpan="5">
                  <a:txBody>
                    <a:bodyPr/>
                    <a:lstStyle/>
                    <a:p>
                      <a:pPr lvl="0"/>
                      <a:r>
                        <a:rPr lang="en-GB" sz="1000" kern="1200" baseline="0" dirty="0">
                          <a:solidFill>
                            <a:schemeClr val="tx1"/>
                          </a:solidFill>
                          <a:latin typeface="Bliss 2 Bold" panose="02000506030000020004" pitchFamily="50" charset="0"/>
                          <a:ea typeface="+mn-ea"/>
                          <a:cs typeface="+mn-cs"/>
                        </a:rPr>
                        <a:t>Miles Davis: Birth of the Cool Documentary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This film tells the story of a truly singular talent and unpacks the music and the myth of the man behind the horn.</a:t>
                      </a:r>
                      <a:r>
                        <a:rPr lang="en-US" sz="1000" b="0" i="0" kern="1200" dirty="0">
                          <a:solidFill>
                            <a:srgbClr val="FF0000"/>
                          </a:solidFill>
                          <a:effectLst/>
                          <a:latin typeface="Bliss 2 Regular" panose="02000506030000020004" pitchFamily="50" charset="0"/>
                          <a:ea typeface="+mn-ea"/>
                          <a:cs typeface="+mn-cs"/>
                        </a:rPr>
                        <a:t>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87505579"/>
                  </a:ext>
                </a:extLst>
              </a:tr>
              <a:tr h="108444">
                <a:tc vMerge="1">
                  <a:txBody>
                    <a:bodyPr/>
                    <a:lstStyle/>
                    <a:p>
                      <a:endParaRPr lang="en-GB"/>
                    </a:p>
                  </a:txBody>
                  <a:tcPr/>
                </a:tc>
                <a:tc vMerge="1">
                  <a:txBody>
                    <a:bodyPr/>
                    <a:lstStyle/>
                    <a:p>
                      <a:endParaRPr lang="en-GB"/>
                    </a:p>
                  </a:txBody>
                  <a:tcPr/>
                </a:tc>
                <a:tc vMerge="1">
                  <a:txBody>
                    <a:bodyPr/>
                    <a:lstStyle/>
                    <a:p>
                      <a:pPr lvl="0"/>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baseline="0" dirty="0">
                        <a:solidFill>
                          <a:schemeClr val="tx1"/>
                        </a:solidFill>
                        <a:latin typeface="Bliss 2 Bold" panose="02000506030000020004" pitchFamily="50" charset="0"/>
                        <a:ea typeface="+mn-ea"/>
                        <a:cs typeface="+mn-cs"/>
                      </a:endParaRPr>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latin typeface="Bliss 2 Bold" panose="02000506030000020004" pitchFamily="50" charset="0"/>
                          <a:ea typeface="+mn-ea"/>
                          <a:cs typeface="+mn-cs"/>
                        </a:rPr>
                        <a:t>Practice your instrument </a:t>
                      </a:r>
                      <a:r>
                        <a:rPr lang="en-GB" sz="1000" kern="1200" baseline="0" dirty="0">
                          <a:solidFill>
                            <a:srgbClr val="FF0000"/>
                          </a:solidFill>
                          <a:latin typeface="Bliss 2 Regular" panose="02000506030000020004" pitchFamily="50" charset="0"/>
                          <a:ea typeface="+mn-ea"/>
                          <a:cs typeface="+mn-cs"/>
                        </a:rPr>
                        <a:t>(5)</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Practice regularly and prepare some new material on your 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358700"/>
                  </a:ext>
                </a:extLst>
              </a:tr>
              <a:tr h="426114">
                <a:tc vMerge="1">
                  <a:txBody>
                    <a:bodyPr/>
                    <a:lstStyle/>
                    <a:p>
                      <a:endParaRPr lang="en-GB"/>
                    </a:p>
                  </a:txBody>
                  <a:tcPr/>
                </a:tc>
                <a:tc vMerge="1">
                  <a:txBody>
                    <a:bodyPr/>
                    <a:lstStyle/>
                    <a:p>
                      <a:endParaRPr lang="en-GB"/>
                    </a:p>
                  </a:txBody>
                  <a:tcPr/>
                </a:tc>
                <a:tc vMerge="1">
                  <a:txBody>
                    <a:bodyPr/>
                    <a:lstStyle/>
                    <a:p>
                      <a:pPr lvl="0"/>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baseline="0" dirty="0">
                          <a:solidFill>
                            <a:schemeClr val="tx1"/>
                          </a:solidFill>
                          <a:latin typeface="Bliss 2 Bold" panose="02000506030000020004" pitchFamily="50" charset="0"/>
                          <a:ea typeface="+mn-ea"/>
                          <a:cs typeface="+mn-cs"/>
                          <a:hlinkClick r:id="rId8"/>
                        </a:rPr>
                        <a:t>Composer of the Week</a:t>
                      </a:r>
                      <a:r>
                        <a:rPr lang="en-GB" sz="1000" kern="1200" baseline="0" dirty="0">
                          <a:solidFill>
                            <a:schemeClr val="tx1"/>
                          </a:solidFill>
                          <a:latin typeface="Bliss 2 Bold" panose="02000506030000020004" pitchFamily="50" charset="0"/>
                          <a:ea typeface="+mn-ea"/>
                          <a:cs typeface="+mn-cs"/>
                        </a:rPr>
                        <a:t>– BBC 3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lvl="0" indent="0">
                        <a:spcAft>
                          <a:spcPts val="0"/>
                        </a:spcAft>
                        <a:buFont typeface="Arial" panose="020B0604020202020204" pitchFamily="34" charset="0"/>
                        <a:buNone/>
                      </a:pPr>
                      <a:r>
                        <a:rPr lang="en-US" sz="1000" b="0" i="0" kern="1200" dirty="0">
                          <a:solidFill>
                            <a:schemeClr val="dk1"/>
                          </a:solidFill>
                          <a:effectLst/>
                          <a:latin typeface="Bliss 2 Regular" panose="02000506030000020004" pitchFamily="50" charset="0"/>
                          <a:ea typeface="+mn-ea"/>
                          <a:cs typeface="+mn-cs"/>
                        </a:rPr>
                        <a:t>Lots of episodes to explore. Of particular relevance:</a:t>
                      </a:r>
                    </a:p>
                    <a:p>
                      <a:pPr marL="171450" lvl="0" indent="-171450">
                        <a:spcAft>
                          <a:spcPts val="0"/>
                        </a:spcAft>
                        <a:buFont typeface="Arial" panose="020B0604020202020204" pitchFamily="34" charset="0"/>
                        <a:buChar char="•"/>
                      </a:pPr>
                      <a:r>
                        <a:rPr lang="en-US" sz="1000" b="0" i="0" kern="1200" baseline="0" dirty="0" err="1">
                          <a:solidFill>
                            <a:schemeClr val="dk1"/>
                          </a:solidFill>
                          <a:effectLst/>
                          <a:latin typeface="Bliss 2 Regular" panose="02000506030000020004" pitchFamily="50" charset="0"/>
                          <a:ea typeface="+mn-ea"/>
                          <a:cs typeface="+mn-cs"/>
                        </a:rPr>
                        <a:t>Anoushka</a:t>
                      </a:r>
                      <a:r>
                        <a:rPr lang="en-US" sz="1000" b="0" i="0" kern="1200" baseline="0" dirty="0">
                          <a:solidFill>
                            <a:schemeClr val="dk1"/>
                          </a:solidFill>
                          <a:effectLst/>
                          <a:latin typeface="Bliss 2 Regular" panose="02000506030000020004" pitchFamily="50" charset="0"/>
                          <a:ea typeface="+mn-ea"/>
                          <a:cs typeface="+mn-cs"/>
                        </a:rPr>
                        <a:t> Shankar</a:t>
                      </a:r>
                    </a:p>
                    <a:p>
                      <a:pPr marL="171450" lvl="0" indent="-171450">
                        <a:spcAft>
                          <a:spcPts val="0"/>
                        </a:spcAft>
                        <a:buFont typeface="Arial" panose="020B0604020202020204" pitchFamily="34" charset="0"/>
                        <a:buChar char="•"/>
                      </a:pPr>
                      <a:r>
                        <a:rPr lang="en-US" sz="1000" b="0" i="0" kern="1200" baseline="0" dirty="0">
                          <a:solidFill>
                            <a:schemeClr val="dk1"/>
                          </a:solidFill>
                          <a:effectLst/>
                          <a:latin typeface="Bliss 2 Regular" panose="02000506030000020004" pitchFamily="50" charset="0"/>
                          <a:ea typeface="+mn-ea"/>
                          <a:cs typeface="+mn-cs"/>
                        </a:rPr>
                        <a:t>Rachael Portman</a:t>
                      </a:r>
                    </a:p>
                    <a:p>
                      <a:pPr marL="171450" lvl="0" indent="-171450">
                        <a:spcAft>
                          <a:spcPts val="0"/>
                        </a:spcAft>
                        <a:buFont typeface="Arial" panose="020B0604020202020204" pitchFamily="34" charset="0"/>
                        <a:buChar char="•"/>
                      </a:pPr>
                      <a:r>
                        <a:rPr lang="en-US" sz="1000" b="0" i="0" kern="1200" baseline="0" dirty="0">
                          <a:solidFill>
                            <a:schemeClr val="dk1"/>
                          </a:solidFill>
                          <a:effectLst/>
                          <a:latin typeface="Bliss 2 Regular" panose="02000506030000020004" pitchFamily="50" charset="0"/>
                          <a:ea typeface="+mn-ea"/>
                          <a:cs typeface="+mn-cs"/>
                        </a:rPr>
                        <a:t>Clara Schumann and her circle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dk1"/>
                          </a:solidFill>
                          <a:effectLst/>
                          <a:latin typeface="Bliss 2 Regular" panose="02000506030000020004" pitchFamily="50" charset="0"/>
                          <a:ea typeface="+mn-ea"/>
                          <a:cs typeface="+mn-cs"/>
                        </a:rPr>
                        <a:t>Ralph Vaughan Williams</a:t>
                      </a:r>
                      <a:endParaRPr lang="en-GB" sz="1000" kern="1200" baseline="0" dirty="0">
                        <a:solidFill>
                          <a:schemeClr val="tx1"/>
                        </a:solidFill>
                        <a:latin typeface="Bliss 2 Bold"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678092529"/>
                  </a:ext>
                </a:extLst>
              </a:tr>
              <a:tr h="20653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latin typeface="Bliss 2 Bold" panose="02000506030000020004" pitchFamily="50" charset="0"/>
                          <a:ea typeface="+mn-ea"/>
                          <a:cs typeface="+mn-cs"/>
                        </a:rPr>
                        <a:t>Theory and Dictation Practice </a:t>
                      </a:r>
                      <a:r>
                        <a:rPr lang="en-GB" sz="1000" kern="1200" baseline="0" dirty="0">
                          <a:solidFill>
                            <a:srgbClr val="FF0000"/>
                          </a:solidFill>
                          <a:latin typeface="Bliss 2 Regular" panose="02000506030000020004" pitchFamily="50" charset="0"/>
                          <a:ea typeface="+mn-ea"/>
                          <a:cs typeface="+mn-cs"/>
                        </a:rPr>
                        <a:t>(6)</a:t>
                      </a:r>
                      <a:endParaRPr lang="en-GB" sz="1000" kern="1200" baseline="0" dirty="0">
                        <a:solidFill>
                          <a:schemeClr val="tx1"/>
                        </a:solidFill>
                        <a:latin typeface="Bliss 2 Bold"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Complete</a:t>
                      </a:r>
                      <a:r>
                        <a:rPr lang="en-GB" sz="1000" kern="1200" baseline="0" dirty="0">
                          <a:solidFill>
                            <a:schemeClr val="dk1"/>
                          </a:solidFill>
                          <a:effectLst/>
                          <a:latin typeface="Bliss 2 Regular" panose="02000506030000020004" pitchFamily="50" charset="0"/>
                          <a:ea typeface="+mn-ea"/>
                          <a:cs typeface="+mn-cs"/>
                        </a:rPr>
                        <a:t> practice exercises to develop your listening and theory skills using: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a:solidFill>
                            <a:schemeClr val="dk1"/>
                          </a:solidFill>
                          <a:effectLst/>
                          <a:latin typeface="Bliss 2 Regular" panose="02000506030000020004" pitchFamily="50" charset="0"/>
                          <a:ea typeface="+mn-ea"/>
                          <a:cs typeface="+mn-cs"/>
                          <a:hlinkClick r:id="rId9"/>
                        </a:rPr>
                        <a:t>teoria.com</a:t>
                      </a:r>
                      <a:endParaRPr lang="en-GB" sz="1000" kern="1200" baseline="0" dirty="0">
                        <a:solidFill>
                          <a:schemeClr val="dk1"/>
                        </a:solidFill>
                        <a:effectLst/>
                        <a:latin typeface="Bliss 2 Regular" panose="02000506030000020004" pitchFamily="50"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a:solidFill>
                            <a:schemeClr val="dk1"/>
                          </a:solidFill>
                          <a:effectLst/>
                          <a:latin typeface="Bliss 2 Regular" panose="02000506030000020004" pitchFamily="50" charset="0"/>
                          <a:ea typeface="+mn-ea"/>
                          <a:cs typeface="+mn-cs"/>
                          <a:hlinkClick r:id="rId10"/>
                        </a:rPr>
                        <a:t>musictheory.net</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45808594"/>
                  </a:ext>
                </a:extLst>
              </a:tr>
              <a:tr h="296977">
                <a:tc vMerge="1">
                  <a:txBody>
                    <a:bodyPr/>
                    <a:lstStyle/>
                    <a:p>
                      <a:endParaRPr lang="en-GB"/>
                    </a:p>
                  </a:txBody>
                  <a:tcPr/>
                </a:tc>
                <a:tc rowSpan="4">
                  <a:txBody>
                    <a:bodyPr/>
                    <a:lstStyle/>
                    <a:p>
                      <a:pPr lvl="0"/>
                      <a:r>
                        <a:rPr lang="en-GB" sz="1000" kern="1200" baseline="0" dirty="0">
                          <a:solidFill>
                            <a:schemeClr val="tx1"/>
                          </a:solidFill>
                          <a:latin typeface="Bliss 2 Bold" panose="02000506030000020004" pitchFamily="50" charset="0"/>
                          <a:ea typeface="+mn-ea"/>
                          <a:cs typeface="+mn-cs"/>
                        </a:rPr>
                        <a:t>Listen to This – Alex Ross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lvl="0"/>
                      <a:r>
                        <a:rPr lang="en-US" sz="1000" b="0" i="0" kern="1200" dirty="0">
                          <a:solidFill>
                            <a:schemeClr val="dk1"/>
                          </a:solidFill>
                          <a:effectLst/>
                          <a:latin typeface="Bliss 2 Regular" panose="02000506030000020004" pitchFamily="50" charset="0"/>
                          <a:ea typeface="+mn-ea"/>
                          <a:cs typeface="+mn-cs"/>
                        </a:rPr>
                        <a:t>This book looks both backward and forward in time, capturing essential figures and ideas in music history as well as giving an alternative view of recent pop music that emphasizes the power of the individual musical voice in whatever genre.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02175613"/>
                  </a:ext>
                </a:extLst>
              </a:tr>
              <a:tr h="328026">
                <a:tc vMerge="1">
                  <a:txBody>
                    <a:bodyPr/>
                    <a:lstStyle/>
                    <a:p>
                      <a:endParaRPr lang="en-GB"/>
                    </a:p>
                  </a:txBody>
                  <a:tcPr/>
                </a:tc>
                <a:tc vMerge="1">
                  <a:txBody>
                    <a:bodyPr/>
                    <a:lstStyle/>
                    <a:p>
                      <a:endParaRPr lang="en-GB"/>
                    </a:p>
                  </a:txBody>
                  <a:tcPr/>
                </a:tc>
                <a:tc rowSpan="5">
                  <a:txBody>
                    <a:bodyPr/>
                    <a:lstStyle/>
                    <a:p>
                      <a:pPr lvl="0"/>
                      <a:r>
                        <a:rPr lang="en-GB" sz="1000" kern="1200" baseline="0" dirty="0">
                          <a:solidFill>
                            <a:schemeClr val="tx1"/>
                          </a:solidFill>
                          <a:latin typeface="Bliss 2 Bold" panose="02000506030000020004" pitchFamily="50" charset="0"/>
                          <a:ea typeface="+mn-ea"/>
                          <a:cs typeface="+mn-cs"/>
                        </a:rPr>
                        <a:t>Howard Goodall’s Story of Music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Bliss 2 Regular" panose="02000506030000020004" pitchFamily="50" charset="0"/>
                          <a:ea typeface="+mn-ea"/>
                          <a:cs typeface="+mn-cs"/>
                        </a:rPr>
                        <a:t>All 6 episode are available on </a:t>
                      </a:r>
                      <a:r>
                        <a:rPr lang="en-GB" sz="1000" b="0" i="0" kern="1200" dirty="0" err="1">
                          <a:solidFill>
                            <a:schemeClr val="dk1"/>
                          </a:solidFill>
                          <a:effectLst/>
                          <a:latin typeface="Bliss 2 Regular" panose="02000506030000020004" pitchFamily="50" charset="0"/>
                          <a:ea typeface="+mn-ea"/>
                          <a:cs typeface="+mn-cs"/>
                        </a:rPr>
                        <a:t>Youtube</a:t>
                      </a:r>
                      <a:r>
                        <a:rPr lang="en-GB" sz="1000" b="0" i="0" kern="1200" dirty="0">
                          <a:solidFill>
                            <a:schemeClr val="dk1"/>
                          </a:solidFill>
                          <a:effectLst/>
                          <a:latin typeface="Bliss 2 Regular" panose="02000506030000020004" pitchFamily="50" charset="0"/>
                          <a:ea typeface="+mn-ea"/>
                          <a:cs typeface="+mn-cs"/>
                        </a:rPr>
                        <a:t> and highly recommended, but the compulsory</a:t>
                      </a:r>
                      <a:r>
                        <a:rPr lang="en-GB" sz="1000" b="0" i="0" kern="1200" baseline="0" dirty="0">
                          <a:solidFill>
                            <a:schemeClr val="dk1"/>
                          </a:solidFill>
                          <a:effectLst/>
                          <a:latin typeface="Bliss 2 Regular" panose="02000506030000020004" pitchFamily="50" charset="0"/>
                          <a:ea typeface="+mn-ea"/>
                          <a:cs typeface="+mn-cs"/>
                        </a:rPr>
                        <a:t> ones are episodes 2&amp;3 in which Goodall explores the foundations of many of the musical concepts we take for granted.</a:t>
                      </a:r>
                      <a:r>
                        <a:rPr lang="en-US" sz="1000" b="0" i="0" kern="1200" dirty="0">
                          <a:solidFill>
                            <a:srgbClr val="FF0000"/>
                          </a:solidFill>
                          <a:effectLst/>
                          <a:latin typeface="Bliss 2 Regular" panose="02000506030000020004" pitchFamily="50" charset="0"/>
                          <a:ea typeface="+mn-ea"/>
                          <a:cs typeface="+mn-cs"/>
                        </a:rPr>
                        <a:t>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baseline="0" dirty="0">
                        <a:solidFill>
                          <a:schemeClr val="tx1"/>
                        </a:solidFill>
                        <a:latin typeface="Bliss 2 Bold" panose="02000506030000020004" pitchFamily="50" charset="0"/>
                        <a:ea typeface="+mn-ea"/>
                        <a:cs typeface="+mn-cs"/>
                        <a:hlinkClick r:id="rId11"/>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37072533"/>
                  </a:ext>
                </a:extLst>
              </a:tr>
              <a:tr h="53455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baseline="0" dirty="0">
                          <a:solidFill>
                            <a:schemeClr val="tx1"/>
                          </a:solidFill>
                          <a:latin typeface="Bliss 2 Bold" panose="02000506030000020004" pitchFamily="50" charset="0"/>
                          <a:ea typeface="+mn-ea"/>
                          <a:cs typeface="+mn-cs"/>
                          <a:hlinkClick r:id="rId12"/>
                        </a:rPr>
                        <a:t>Switched on Pop</a:t>
                      </a:r>
                      <a:r>
                        <a:rPr lang="en-GB" sz="1000" kern="1200" baseline="0" dirty="0">
                          <a:solidFill>
                            <a:schemeClr val="tx1"/>
                          </a:solidFill>
                          <a:latin typeface="Bliss 2 Bold"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baseline="0" dirty="0">
                          <a:solidFill>
                            <a:schemeClr val="dk1"/>
                          </a:solidFill>
                          <a:effectLst/>
                          <a:latin typeface="Bliss 2 Regular" panose="02000506030000020004" pitchFamily="50" charset="0"/>
                          <a:ea typeface="+mn-ea"/>
                          <a:cs typeface="+mn-cs"/>
                        </a:rPr>
                        <a:t>Podcasts about the making and meaning of popular music</a:t>
                      </a:r>
                      <a:endParaRPr lang="en-GB" sz="1000" kern="1200" baseline="0" dirty="0">
                        <a:solidFill>
                          <a:schemeClr val="tx1"/>
                        </a:solidFill>
                        <a:latin typeface="Bliss 2 Bold" panose="02000506030000020004" pitchFamily="50" charset="0"/>
                        <a:ea typeface="+mn-ea"/>
                        <a:cs typeface="+mn-cs"/>
                        <a:hlinkClick r:id="rId11"/>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lang="en-US" sz="1000" b="1" i="0" kern="1200" dirty="0">
                          <a:solidFill>
                            <a:schemeClr val="tx1"/>
                          </a:solidFill>
                          <a:effectLst/>
                          <a:latin typeface="Bliss 2 Regular" panose="02000506030000020004" pitchFamily="50" charset="0"/>
                          <a:ea typeface="+mn-ea"/>
                          <a:cs typeface="+mn-cs"/>
                          <a:hlinkClick r:id="rId13"/>
                        </a:rPr>
                        <a:t>BBC Proms</a:t>
                      </a:r>
                      <a:r>
                        <a:rPr lang="en-US" sz="1000" b="1" i="0" kern="1200" dirty="0">
                          <a:solidFill>
                            <a:srgbClr val="FF0000"/>
                          </a:solidFill>
                          <a:effectLst/>
                          <a:latin typeface="Bliss 2 Regular" panose="02000506030000020004" pitchFamily="50" charset="0"/>
                          <a:ea typeface="+mn-ea"/>
                          <a:cs typeface="+mn-cs"/>
                          <a:hlinkClick r:id="rId13"/>
                        </a:rPr>
                        <a:t> </a:t>
                      </a:r>
                      <a:r>
                        <a:rPr lang="en-US" sz="1000" b="0" i="0" kern="1200" dirty="0">
                          <a:solidFill>
                            <a:srgbClr val="FF0000"/>
                          </a:solidFill>
                          <a:effectLst/>
                          <a:latin typeface="Bliss 2 Regular" panose="02000506030000020004" pitchFamily="50" charset="0"/>
                          <a:ea typeface="+mn-ea"/>
                          <a:cs typeface="+mn-cs"/>
                        </a:rPr>
                        <a:t>(1)</a:t>
                      </a:r>
                    </a:p>
                    <a:p>
                      <a:r>
                        <a:rPr lang="en-US" sz="1000" b="0" i="0" kern="1200" dirty="0">
                          <a:solidFill>
                            <a:schemeClr val="tx1"/>
                          </a:solidFill>
                          <a:effectLst/>
                          <a:latin typeface="Bliss 2 Regular" panose="02000506030000020004" pitchFamily="50" charset="0"/>
                          <a:ea typeface="+mn-ea"/>
                          <a:cs typeface="+mn-cs"/>
                        </a:rPr>
                        <a:t>Taking place across the summer in the Royal Albert Hall, £5 same day tickets are available if you queue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dirty="0">
                          <a:solidFill>
                            <a:schemeClr val="dk1"/>
                          </a:solidFill>
                          <a:effectLst/>
                          <a:latin typeface="Bliss 2 Regular" panose="02000506030000020004" pitchFamily="50" charset="0"/>
                          <a:ea typeface="+mn-ea"/>
                          <a:cs typeface="+mn-cs"/>
                          <a:hlinkClick r:id="rId14"/>
                        </a:rPr>
                        <a:t>Write a song </a:t>
                      </a:r>
                      <a:r>
                        <a:rPr lang="en-GB" sz="1000" b="0" i="0" kern="1200" dirty="0">
                          <a:solidFill>
                            <a:srgbClr val="FF0000"/>
                          </a:solidFill>
                          <a:effectLst/>
                          <a:latin typeface="Bliss 2 Regular" panose="02000506030000020004" pitchFamily="50" charset="0"/>
                          <a:ea typeface="+mn-ea"/>
                          <a:cs typeface="+mn-cs"/>
                        </a:rPr>
                        <a:t>(5)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dk1"/>
                          </a:solidFill>
                          <a:effectLst/>
                          <a:latin typeface="Bliss 2 Regular" panose="02000506030000020004" pitchFamily="50" charset="0"/>
                          <a:ea typeface="+mn-ea"/>
                          <a:cs typeface="+mn-cs"/>
                        </a:rPr>
                        <a:t>The Alice Gross Memorial </a:t>
                      </a:r>
                      <a:r>
                        <a:rPr lang="en-GB" sz="1000" b="0" i="0" kern="1200" dirty="0" err="1">
                          <a:solidFill>
                            <a:schemeClr val="dk1"/>
                          </a:solidFill>
                          <a:effectLst/>
                          <a:latin typeface="Bliss 2 Regular" panose="02000506030000020004" pitchFamily="50" charset="0"/>
                          <a:ea typeface="+mn-ea"/>
                          <a:cs typeface="+mn-cs"/>
                        </a:rPr>
                        <a:t>Songwriting</a:t>
                      </a:r>
                      <a:r>
                        <a:rPr lang="en-GB" sz="1000" b="0" i="0" kern="1200" dirty="0">
                          <a:solidFill>
                            <a:schemeClr val="dk1"/>
                          </a:solidFill>
                          <a:effectLst/>
                          <a:latin typeface="Bliss 2 Regular" panose="02000506030000020004" pitchFamily="50" charset="0"/>
                          <a:ea typeface="+mn-ea"/>
                          <a:cs typeface="+mn-cs"/>
                        </a:rPr>
                        <a:t> Competition will launch in September. Get ahead of the game by preparing something to enter over the summer.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627197"/>
                  </a:ext>
                </a:extLst>
              </a:tr>
              <a:tr h="191892">
                <a:tc vMerge="1">
                  <a:txBody>
                    <a:bodyPr/>
                    <a:lstStyle/>
                    <a:p>
                      <a:endParaRPr lang="en-GB"/>
                    </a:p>
                  </a:txBody>
                  <a:tcPr/>
                </a:tc>
                <a:tc vMerge="1">
                  <a:txBody>
                    <a:bodyPr/>
                    <a:lstStyle/>
                    <a:p>
                      <a:endParaRPr lang="en-GB"/>
                    </a:p>
                  </a:txBody>
                  <a:tcPr/>
                </a:tc>
                <a:tc vMerge="1">
                  <a:txBody>
                    <a:bodyPr/>
                    <a:lstStyle/>
                    <a:p>
                      <a:endParaRPr lang="en-GB"/>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baseline="0" dirty="0">
                          <a:solidFill>
                            <a:schemeClr val="tx1"/>
                          </a:solidFill>
                          <a:latin typeface="Bliss 2 Bold" panose="02000506030000020004" pitchFamily="50" charset="0"/>
                          <a:ea typeface="+mn-ea"/>
                          <a:cs typeface="+mn-cs"/>
                          <a:hlinkClick r:id="rId15"/>
                        </a:rPr>
                        <a:t>San Francisco Symphony Orchestra Podcast Series</a:t>
                      </a:r>
                      <a:r>
                        <a:rPr lang="en-GB" sz="1000" kern="1200" baseline="0" dirty="0">
                          <a:solidFill>
                            <a:schemeClr val="tx1"/>
                          </a:solidFill>
                          <a:latin typeface="Bliss 2 Bold"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baseline="0" dirty="0">
                          <a:solidFill>
                            <a:schemeClr val="dk1"/>
                          </a:solidFill>
                          <a:effectLst/>
                          <a:latin typeface="Bliss 2 Regular" panose="02000506030000020004" pitchFamily="50" charset="0"/>
                          <a:ea typeface="+mn-ea"/>
                          <a:cs typeface="+mn-cs"/>
                        </a:rPr>
                        <a:t>The short podcasts feature commentary and music from Symphony concerts and recordings. </a:t>
                      </a:r>
                      <a:endParaRPr lang="en-GB" sz="1000" b="0" i="0" kern="1200" baseline="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20847273"/>
                  </a:ext>
                </a:extLst>
              </a:tr>
              <a:tr h="253573">
                <a:tc vMerge="1">
                  <a:txBody>
                    <a:bodyPr/>
                    <a:lstStyle/>
                    <a:p>
                      <a:endParaRPr lang="en-GB"/>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latin typeface="Bliss 2 Bold" panose="02000506030000020004" pitchFamily="50" charset="0"/>
                          <a:ea typeface="+mn-ea"/>
                          <a:cs typeface="+mn-cs"/>
                        </a:rPr>
                        <a:t>How Music Works – David Byrne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Written by a composer with a PhD in physics, this book opens up the world of acoustics and the science of music to deepen our appreciation and understanding of what we listen to.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1402285"/>
                  </a:ext>
                </a:extLst>
              </a:tr>
              <a:tr h="26592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indent="0">
                        <a:buFont typeface="Arial" panose="020B0604020202020204" pitchFamily="34" charset="0"/>
                        <a:buNone/>
                      </a:pPr>
                      <a:r>
                        <a:rPr lang="en-GB" sz="1000" b="1" i="0" kern="1200" dirty="0">
                          <a:solidFill>
                            <a:schemeClr val="dk1"/>
                          </a:solidFill>
                          <a:effectLst/>
                          <a:latin typeface="Bliss 2 Regular" panose="02000506030000020004" pitchFamily="50" charset="0"/>
                          <a:ea typeface="+mn-ea"/>
                          <a:cs typeface="+mn-cs"/>
                        </a:rPr>
                        <a:t>Learn a new instrument </a:t>
                      </a:r>
                      <a:r>
                        <a:rPr lang="en-GB" sz="1000" b="0" i="0" kern="1200" dirty="0">
                          <a:solidFill>
                            <a:srgbClr val="FF0000"/>
                          </a:solidFill>
                          <a:effectLst/>
                          <a:latin typeface="Bliss 2 Regular" panose="02000506030000020004" pitchFamily="50" charset="0"/>
                          <a:ea typeface="+mn-ea"/>
                          <a:cs typeface="+mn-cs"/>
                        </a:rPr>
                        <a:t>(5)</a:t>
                      </a:r>
                    </a:p>
                    <a:p>
                      <a:pPr marL="0" indent="0">
                        <a:buFont typeface="Arial" panose="020B0604020202020204" pitchFamily="34" charset="0"/>
                        <a:buNone/>
                      </a:pPr>
                      <a:r>
                        <a:rPr lang="en-GB" sz="1000" b="0" i="0" kern="1200" dirty="0">
                          <a:solidFill>
                            <a:schemeClr val="dk1"/>
                          </a:solidFill>
                          <a:effectLst/>
                          <a:latin typeface="Bliss 2 Regular" panose="02000506030000020004" pitchFamily="50" charset="0"/>
                          <a:ea typeface="+mn-ea"/>
                          <a:cs typeface="+mn-cs"/>
                        </a:rPr>
                        <a:t>Go back to basics and teach yourself a new instrument – Ukulele? Piano? Recorder? Think about how your existing skills make this easier or harder</a:t>
                      </a:r>
                      <a:endParaRPr lang="en-GB" sz="1000" b="1"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043999"/>
                  </a:ext>
                </a:extLst>
              </a:tr>
              <a:tr h="268630">
                <a:tc vMerge="1">
                  <a:txBody>
                    <a:bodyPr/>
                    <a:lstStyle/>
                    <a:p>
                      <a:endParaRPr lang="en-GB"/>
                    </a:p>
                  </a:txBody>
                  <a:tcPr/>
                </a:tc>
                <a:tc vMerge="1">
                  <a:txBody>
                    <a:bodyPr/>
                    <a:lstStyle/>
                    <a:p>
                      <a:endParaRPr lang="en-GB"/>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Bold" panose="02000506030000020004" pitchFamily="50" charset="0"/>
                        </a:rPr>
                        <a:t>TED</a:t>
                      </a:r>
                      <a:r>
                        <a:rPr lang="en-GB" sz="1000" baseline="0" dirty="0">
                          <a:latin typeface="Bliss 2 Bold" panose="02000506030000020004" pitchFamily="50" charset="0"/>
                        </a:rPr>
                        <a:t> Talks</a:t>
                      </a:r>
                      <a:r>
                        <a:rPr lang="en-GB" sz="1000" baseline="0" dirty="0">
                          <a:latin typeface="Bliss 2 Regular" panose="02000506030000020004" pitchFamily="50" charset="0"/>
                        </a:rPr>
                        <a:t> </a:t>
                      </a:r>
                      <a:r>
                        <a:rPr lang="en-US" sz="1000" b="0" i="0" kern="1200" dirty="0">
                          <a:solidFill>
                            <a:srgbClr val="FF0000"/>
                          </a:solidFill>
                          <a:effectLst/>
                          <a:latin typeface="Bliss 2 Regular" panose="02000506030000020004" pitchFamily="50" charset="0"/>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Many excellent talks are available on music including:</a:t>
                      </a:r>
                      <a:endParaRPr lang="en-GB" sz="1000" b="0" i="0" kern="1200" dirty="0">
                        <a:solidFill>
                          <a:schemeClr val="dk1"/>
                        </a:solidFill>
                        <a:effectLst/>
                        <a:latin typeface="Bliss 2 Regular" panose="02000506030000020004" pitchFamily="50" charset="0"/>
                        <a:ea typeface="+mn-ea"/>
                        <a:cs typeface="+mn-cs"/>
                        <a:hlinkClick r:id="rId16"/>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dk1"/>
                          </a:solidFill>
                          <a:effectLst/>
                          <a:latin typeface="Bliss 2 Regular" panose="02000506030000020004" pitchFamily="50" charset="0"/>
                          <a:ea typeface="+mn-ea"/>
                          <a:cs typeface="+mn-cs"/>
                          <a:hlinkClick r:id="rId16"/>
                        </a:rPr>
                        <a:t>Music and Emotion Through Time</a:t>
                      </a:r>
                      <a:endParaRPr lang="en-GB" sz="1000" b="0" i="0" kern="1200" dirty="0">
                        <a:solidFill>
                          <a:schemeClr val="dk1"/>
                        </a:solidFill>
                        <a:effectLst/>
                        <a:latin typeface="Bliss 2 Regular" panose="02000506030000020004" pitchFamily="50"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dk1"/>
                          </a:solidFill>
                          <a:effectLst/>
                          <a:latin typeface="Bliss 2 Regular" panose="02000506030000020004" pitchFamily="50" charset="0"/>
                          <a:ea typeface="+mn-ea"/>
                          <a:cs typeface="+mn-cs"/>
                          <a:hlinkClick r:id="rId17"/>
                        </a:rPr>
                        <a:t>How Architecture helped Music evolve.</a:t>
                      </a:r>
                      <a:endParaRPr lang="en-GB" sz="1000" b="0" i="0" kern="1200" dirty="0">
                        <a:solidFill>
                          <a:schemeClr val="dk1"/>
                        </a:solidFill>
                        <a:effectLst/>
                        <a:latin typeface="Bliss 2 Regular" panose="02000506030000020004" pitchFamily="50"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dk1"/>
                          </a:solidFill>
                          <a:effectLst/>
                          <a:latin typeface="Bliss 2 Regular" panose="02000506030000020004" pitchFamily="50" charset="0"/>
                          <a:ea typeface="+mn-ea"/>
                          <a:cs typeface="+mn-cs"/>
                          <a:hlinkClick r:id="rId18"/>
                        </a:rPr>
                        <a:t>How Sampling Transformed Music</a:t>
                      </a:r>
                      <a:endParaRPr lang="en-GB" sz="1000" b="0" i="0" kern="1200" dirty="0">
                        <a:solidFill>
                          <a:schemeClr val="dk1"/>
                        </a:solidFill>
                        <a:effectLst/>
                        <a:latin typeface="Bliss 2 Regular" panose="02000506030000020004" pitchFamily="50"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tx1"/>
                          </a:solidFill>
                          <a:effectLst/>
                          <a:latin typeface="Bliss 2 Regular" panose="02000506030000020004" pitchFamily="50" charset="0"/>
                          <a:ea typeface="+mn-ea"/>
                          <a:cs typeface="+mn-cs"/>
                          <a:hlinkClick r:id="rId19"/>
                        </a:rPr>
                        <a:t>How to Truly</a:t>
                      </a:r>
                      <a:r>
                        <a:rPr lang="en-GB" sz="1000" b="0" i="0" kern="1200" baseline="0" dirty="0">
                          <a:solidFill>
                            <a:schemeClr val="tx1"/>
                          </a:solidFill>
                          <a:effectLst/>
                          <a:latin typeface="Bliss 2 Regular" panose="02000506030000020004" pitchFamily="50" charset="0"/>
                          <a:ea typeface="+mn-ea"/>
                          <a:cs typeface="+mn-cs"/>
                          <a:hlinkClick r:id="rId19"/>
                        </a:rPr>
                        <a:t> Listen</a:t>
                      </a:r>
                      <a:endParaRPr lang="en-GB" sz="1000" b="0" i="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baseline="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Arial" panose="020B0604020202020204" pitchFamily="34" charset="0"/>
                        <a:buNone/>
                      </a:pP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03909"/>
                  </a:ext>
                </a:extLst>
              </a:tr>
              <a:tr h="296977">
                <a:tc vMerge="1">
                  <a:txBody>
                    <a:bodyPr/>
                    <a:lstStyle/>
                    <a:p>
                      <a:endParaRPr lang="en-GB"/>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a:solidFill>
                            <a:schemeClr val="dk1"/>
                          </a:solidFill>
                          <a:effectLst/>
                          <a:latin typeface="Bliss 2 Regular" panose="02000506030000020004" pitchFamily="50" charset="0"/>
                          <a:ea typeface="+mn-ea"/>
                          <a:cs typeface="+mn-cs"/>
                        </a:rPr>
                        <a:t>Listening Diary </a:t>
                      </a:r>
                      <a:r>
                        <a:rPr lang="en-GB" sz="1000" b="0" kern="1200" dirty="0">
                          <a:solidFill>
                            <a:srgbClr val="FF0000"/>
                          </a:solidFill>
                          <a:effectLst/>
                          <a:latin typeface="Bliss 2 Regular" panose="02000506030000020004" pitchFamily="50" charset="0"/>
                          <a:ea typeface="+mn-ea"/>
                          <a:cs typeface="+mn-cs"/>
                        </a:rPr>
                        <a:t>(2)</a:t>
                      </a:r>
                      <a:endParaRPr lang="en-GB"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kern="1200" dirty="0">
                          <a:solidFill>
                            <a:schemeClr val="tx1"/>
                          </a:solidFill>
                          <a:effectLst/>
                          <a:latin typeface="Bliss 2 Regular" panose="02000506030000020004" pitchFamily="50" charset="0"/>
                          <a:ea typeface="+mn-ea"/>
                          <a:cs typeface="+mn-cs"/>
                        </a:rPr>
                        <a:t>Listen</a:t>
                      </a:r>
                      <a:r>
                        <a:rPr lang="en-GB" sz="1000" b="0" kern="1200" baseline="0" dirty="0">
                          <a:solidFill>
                            <a:schemeClr val="tx1"/>
                          </a:solidFill>
                          <a:effectLst/>
                          <a:latin typeface="Bliss 2 Regular" panose="02000506030000020004" pitchFamily="50" charset="0"/>
                          <a:ea typeface="+mn-ea"/>
                          <a:cs typeface="+mn-cs"/>
                        </a:rPr>
                        <a:t> to a wide variety of music , including music you would not normally listen to. Cover a range of different styles, genres, time periods and geographical locations. Record your listening in a listening diary. </a:t>
                      </a:r>
                      <a:r>
                        <a:rPr lang="en-GB" sz="1000" b="0" kern="1200" dirty="0">
                          <a:solidFill>
                            <a:srgbClr val="FF0000"/>
                          </a:solidFill>
                          <a:effectLst/>
                          <a:latin typeface="Bliss 2 Regular" panose="02000506030000020004" pitchFamily="50" charset="0"/>
                          <a:ea typeface="+mn-ea"/>
                          <a:cs typeface="+mn-cs"/>
                        </a:rPr>
                        <a:t>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lvl="0"/>
                      <a:r>
                        <a:rPr lang="en-GB" sz="1000" b="1" i="0" kern="1200" dirty="0">
                          <a:solidFill>
                            <a:schemeClr val="tx1"/>
                          </a:solidFill>
                          <a:effectLst/>
                          <a:latin typeface="Bliss 2 Regular" panose="02000506030000020004" pitchFamily="50" charset="0"/>
                          <a:ea typeface="+mn-ea"/>
                          <a:cs typeface="+mn-cs"/>
                          <a:hlinkClick r:id="rId20"/>
                        </a:rPr>
                        <a:t>Wigmore Hall </a:t>
                      </a:r>
                      <a:r>
                        <a:rPr lang="en-GB" sz="1000" b="0" i="0" kern="1200" dirty="0">
                          <a:solidFill>
                            <a:srgbClr val="FF0000"/>
                          </a:solidFill>
                          <a:effectLst/>
                          <a:latin typeface="Bliss 2 Regular" panose="02000506030000020004" pitchFamily="50" charset="0"/>
                          <a:ea typeface="+mn-ea"/>
                          <a:cs typeface="+mn-cs"/>
                        </a:rPr>
                        <a:t>(1)</a:t>
                      </a:r>
                    </a:p>
                    <a:p>
                      <a:pPr lvl="0"/>
                      <a:r>
                        <a:rPr lang="en-GB" sz="1000" b="0" i="0" kern="1200" dirty="0">
                          <a:solidFill>
                            <a:schemeClr val="tx1"/>
                          </a:solidFill>
                          <a:effectLst/>
                          <a:latin typeface="Bliss 2 Regular" panose="02000506030000020004" pitchFamily="50" charset="0"/>
                          <a:ea typeface="+mn-ea"/>
                          <a:cs typeface="+mn-cs"/>
                        </a:rPr>
                        <a:t>5 tickets available for under 35s - go and watch something different!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1519950"/>
                  </a:ext>
                </a:extLst>
              </a:tr>
              <a:tr h="1008369">
                <a:tc vMerge="1">
                  <a:txBody>
                    <a:bodyPr/>
                    <a:lstStyle/>
                    <a:p>
                      <a:endParaRPr lang="en-GB"/>
                    </a:p>
                  </a:txBody>
                  <a:tcPr/>
                </a:tc>
                <a:tc>
                  <a:txBody>
                    <a:bodyPr/>
                    <a:lstStyle/>
                    <a:p>
                      <a:pPr marL="0" lvl="0" algn="l" defTabSz="914400" rtl="0" eaLnBrk="1" latinLnBrk="0" hangingPunct="1"/>
                      <a:r>
                        <a:rPr lang="en-GB" sz="1000" kern="1200" baseline="0" dirty="0">
                          <a:solidFill>
                            <a:schemeClr val="tx1"/>
                          </a:solidFill>
                          <a:latin typeface="Bliss 2 Bold" panose="02000506030000020004" pitchFamily="50" charset="0"/>
                          <a:ea typeface="+mn-ea"/>
                          <a:cs typeface="+mn-cs"/>
                        </a:rPr>
                        <a:t>This is Your Brain on Music – Daniel Levitin </a:t>
                      </a:r>
                      <a:r>
                        <a:rPr lang="en-US" sz="1000" b="0" i="0" kern="1200" dirty="0">
                          <a:solidFill>
                            <a:srgbClr val="FF0000"/>
                          </a:solidFill>
                          <a:effectLst/>
                          <a:latin typeface="Bliss 2 Regular" panose="02000506030000020004" pitchFamily="50" charset="0"/>
                          <a:ea typeface="+mn-ea"/>
                          <a:cs typeface="+mn-cs"/>
                        </a:rPr>
                        <a:t>(1)</a:t>
                      </a:r>
                      <a:endParaRPr lang="en-GB" sz="1000" kern="1200" baseline="0" dirty="0">
                        <a:solidFill>
                          <a:schemeClr val="tx1"/>
                        </a:solidFill>
                        <a:latin typeface="Bliss 2 Bold"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Using musical examples from Bach to the Beatles, this book explores the role of music in human evolution. </a:t>
                      </a:r>
                      <a:endParaRPr lang="en-GB" sz="1000" b="0" i="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indent="0" algn="l" defTabSz="914400" rtl="0" eaLnBrk="1" latinLnBrk="0" hangingPunct="1">
                        <a:buFont typeface="Arial" panose="020B0604020202020204" pitchFamily="34" charset="0"/>
                        <a:buNone/>
                      </a:pPr>
                      <a:r>
                        <a:rPr lang="en-GB" sz="1000" kern="1200" baseline="0" dirty="0">
                          <a:solidFill>
                            <a:schemeClr val="tx1"/>
                          </a:solidFill>
                          <a:latin typeface="Bliss 2 Bold" panose="02000506030000020004" pitchFamily="50" charset="0"/>
                          <a:ea typeface="+mn-ea"/>
                          <a:cs typeface="+mn-cs"/>
                        </a:rPr>
                        <a:t>Create your own ensemble</a:t>
                      </a:r>
                      <a:r>
                        <a:rPr lang="en-GB" sz="1000" kern="1200" baseline="0" dirty="0">
                          <a:solidFill>
                            <a:schemeClr val="tx1"/>
                          </a:solidFill>
                          <a:latin typeface="Bliss 2 Regular" panose="02000506030000020004" pitchFamily="50" charset="0"/>
                          <a:ea typeface="+mn-ea"/>
                          <a:cs typeface="+mn-cs"/>
                        </a:rPr>
                        <a:t> </a:t>
                      </a:r>
                      <a:r>
                        <a:rPr lang="en-GB" sz="1000" kern="1200" baseline="0" dirty="0">
                          <a:solidFill>
                            <a:srgbClr val="FF0000"/>
                          </a:solidFill>
                          <a:latin typeface="Bliss 2 Regular" panose="02000506030000020004" pitchFamily="50" charset="0"/>
                          <a:ea typeface="+mn-ea"/>
                          <a:cs typeface="+mn-cs"/>
                        </a:rPr>
                        <a:t>(5)</a:t>
                      </a:r>
                      <a:endParaRPr lang="en-GB" sz="1000" kern="1200" baseline="0" dirty="0">
                        <a:solidFill>
                          <a:schemeClr val="tx1"/>
                        </a:solidFill>
                        <a:latin typeface="Bliss 2 Bold" panose="02000506030000020004" pitchFamily="50" charset="0"/>
                        <a:ea typeface="+mn-ea"/>
                        <a:cs typeface="+mn-cs"/>
                      </a:endParaRPr>
                    </a:p>
                    <a:p>
                      <a:pPr marL="0" indent="0" algn="l" defTabSz="914400" rtl="0" eaLnBrk="1" latinLnBrk="0" hangingPunct="1">
                        <a:buFont typeface="Arial" panose="020B0604020202020204" pitchFamily="34" charset="0"/>
                        <a:buNone/>
                      </a:pPr>
                      <a:r>
                        <a:rPr lang="en-GB" sz="1000" kern="1200" baseline="0" dirty="0">
                          <a:solidFill>
                            <a:schemeClr val="tx1"/>
                          </a:solidFill>
                          <a:latin typeface="Bliss 2 Regular" panose="02000506030000020004" pitchFamily="50" charset="0"/>
                          <a:ea typeface="+mn-ea"/>
                          <a:cs typeface="+mn-cs"/>
                        </a:rPr>
                        <a:t>Using an app like acapella or by playing parts one at a time along to a click track or metronome and layering parts in a DAW like </a:t>
                      </a:r>
                      <a:r>
                        <a:rPr lang="en-GB" sz="1000" kern="1200" baseline="0" dirty="0" err="1">
                          <a:solidFill>
                            <a:schemeClr val="tx1"/>
                          </a:solidFill>
                          <a:latin typeface="Bliss 2 Regular" panose="02000506030000020004" pitchFamily="50" charset="0"/>
                          <a:ea typeface="+mn-ea"/>
                          <a:cs typeface="+mn-cs"/>
                        </a:rPr>
                        <a:t>Garageband</a:t>
                      </a:r>
                      <a:r>
                        <a:rPr lang="en-GB" sz="1000" kern="1200" baseline="0" dirty="0">
                          <a:solidFill>
                            <a:schemeClr val="tx1"/>
                          </a:solidFill>
                          <a:latin typeface="Bliss 2 Regular" panose="02000506030000020004" pitchFamily="50" charset="0"/>
                          <a:ea typeface="+mn-ea"/>
                          <a:cs typeface="+mn-cs"/>
                        </a:rPr>
                        <a:t>, create your own ensemble performance.</a:t>
                      </a:r>
                      <a:endParaRPr lang="en-GB" sz="1000" kern="1200" baseline="0" dirty="0">
                        <a:solidFill>
                          <a:srgbClr val="FF0000"/>
                        </a:solidFill>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4151986"/>
                  </a:ext>
                </a:extLst>
              </a:tr>
            </a:tbl>
          </a:graphicData>
        </a:graphic>
      </p:graphicFrame>
      <p:pic>
        <p:nvPicPr>
          <p:cNvPr id="13" name="Picture 12"/>
          <p:cNvPicPr>
            <a:picLocks noChangeAspect="1"/>
          </p:cNvPicPr>
          <p:nvPr/>
        </p:nvPicPr>
        <p:blipFill rotWithShape="1">
          <a:blip r:embed="rId21"/>
          <a:srcRect l="25008" t="17288" r="25008" b="24559"/>
          <a:stretch/>
        </p:blipFill>
        <p:spPr>
          <a:xfrm>
            <a:off x="5169024" y="332656"/>
            <a:ext cx="247260" cy="247260"/>
          </a:xfrm>
          <a:prstGeom prst="rect">
            <a:avLst/>
          </a:prstGeom>
        </p:spPr>
      </p:pic>
      <p:pic>
        <p:nvPicPr>
          <p:cNvPr id="23" name="Picture 22"/>
          <p:cNvPicPr>
            <a:picLocks noChangeAspect="1"/>
          </p:cNvPicPr>
          <p:nvPr/>
        </p:nvPicPr>
        <p:blipFill rotWithShape="1">
          <a:blip r:embed="rId21"/>
          <a:srcRect l="25008" t="17288" r="25008" b="24559"/>
          <a:stretch/>
        </p:blipFill>
        <p:spPr>
          <a:xfrm>
            <a:off x="2288705" y="5589240"/>
            <a:ext cx="216024" cy="216024"/>
          </a:xfrm>
          <a:prstGeom prst="rect">
            <a:avLst/>
          </a:prstGeom>
        </p:spPr>
      </p:pic>
      <p:pic>
        <p:nvPicPr>
          <p:cNvPr id="24" name="Picture 23"/>
          <p:cNvPicPr>
            <a:picLocks noChangeAspect="1"/>
          </p:cNvPicPr>
          <p:nvPr/>
        </p:nvPicPr>
        <p:blipFill rotWithShape="1">
          <a:blip r:embed="rId21"/>
          <a:srcRect l="25008" t="17288" r="25008" b="24559"/>
          <a:stretch/>
        </p:blipFill>
        <p:spPr>
          <a:xfrm>
            <a:off x="6105128" y="3214034"/>
            <a:ext cx="216024" cy="216024"/>
          </a:xfrm>
          <a:prstGeom prst="rect">
            <a:avLst/>
          </a:prstGeom>
        </p:spPr>
      </p:pic>
      <p:pic>
        <p:nvPicPr>
          <p:cNvPr id="25" name="Picture 24"/>
          <p:cNvPicPr>
            <a:picLocks noChangeAspect="1"/>
          </p:cNvPicPr>
          <p:nvPr/>
        </p:nvPicPr>
        <p:blipFill rotWithShape="1">
          <a:blip r:embed="rId21"/>
          <a:srcRect l="25008" t="17288" r="25008" b="24559"/>
          <a:stretch/>
        </p:blipFill>
        <p:spPr>
          <a:xfrm>
            <a:off x="7113240" y="1700808"/>
            <a:ext cx="216024" cy="216024"/>
          </a:xfrm>
          <a:prstGeom prst="rect">
            <a:avLst/>
          </a:prstGeom>
        </p:spPr>
      </p:pic>
      <p:pic>
        <p:nvPicPr>
          <p:cNvPr id="26" name="Picture 25"/>
          <p:cNvPicPr>
            <a:picLocks noChangeAspect="1"/>
          </p:cNvPicPr>
          <p:nvPr/>
        </p:nvPicPr>
        <p:blipFill rotWithShape="1">
          <a:blip r:embed="rId21"/>
          <a:srcRect l="25008" t="17288" r="25008" b="24559"/>
          <a:stretch/>
        </p:blipFill>
        <p:spPr>
          <a:xfrm>
            <a:off x="9654567" y="1196752"/>
            <a:ext cx="216024" cy="216024"/>
          </a:xfrm>
          <a:prstGeom prst="rect">
            <a:avLst/>
          </a:prstGeom>
        </p:spPr>
      </p:pic>
      <p:pic>
        <p:nvPicPr>
          <p:cNvPr id="27" name="Picture 26"/>
          <p:cNvPicPr>
            <a:picLocks noChangeAspect="1"/>
          </p:cNvPicPr>
          <p:nvPr/>
        </p:nvPicPr>
        <p:blipFill rotWithShape="1">
          <a:blip r:embed="rId21"/>
          <a:srcRect l="25008" t="17288" r="25008" b="24559"/>
          <a:stretch/>
        </p:blipFill>
        <p:spPr>
          <a:xfrm>
            <a:off x="9657396" y="6686214"/>
            <a:ext cx="216024" cy="216024"/>
          </a:xfrm>
          <a:prstGeom prst="rect">
            <a:avLst/>
          </a:prstGeom>
        </p:spPr>
      </p:pic>
      <p:pic>
        <p:nvPicPr>
          <p:cNvPr id="10" name="Picture 9">
            <a:extLst>
              <a:ext uri="{FF2B5EF4-FFF2-40B4-BE49-F238E27FC236}">
                <a16:creationId xmlns:a16="http://schemas.microsoft.com/office/drawing/2014/main" id="{E4F15998-8763-008B-EDA0-DFEE45653CA3}"/>
              </a:ext>
            </a:extLst>
          </p:cNvPr>
          <p:cNvPicPr>
            <a:picLocks noChangeAspect="1"/>
          </p:cNvPicPr>
          <p:nvPr/>
        </p:nvPicPr>
        <p:blipFill rotWithShape="1">
          <a:blip r:embed="rId21"/>
          <a:srcRect l="25008" t="17288" r="25008" b="24559"/>
          <a:stretch/>
        </p:blipFill>
        <p:spPr>
          <a:xfrm>
            <a:off x="9654567" y="4725144"/>
            <a:ext cx="216024" cy="216024"/>
          </a:xfrm>
          <a:prstGeom prst="rect">
            <a:avLst/>
          </a:prstGeom>
        </p:spPr>
      </p:pic>
    </p:spTree>
    <p:extLst>
      <p:ext uri="{BB962C8B-B14F-4D97-AF65-F5344CB8AC3E}">
        <p14:creationId xmlns:p14="http://schemas.microsoft.com/office/powerpoint/2010/main" val="326923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 Book/Journal/Podcast/Film</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184"/>
            <a:ext cx="8915400" cy="418058"/>
          </a:xfrm>
        </p:spPr>
        <p:txBody>
          <a:bodyPr>
            <a:normAutofit/>
          </a:bodyPr>
          <a:lstStyle/>
          <a:p>
            <a:r>
              <a:rPr lang="en-US" sz="1800" b="1" dirty="0">
                <a:solidFill>
                  <a:srgbClr val="FF0000"/>
                </a:solidFill>
              </a:rPr>
              <a:t>(2) </a:t>
            </a:r>
            <a:r>
              <a:rPr lang="en-US" sz="1800" b="1" dirty="0"/>
              <a:t>Listening Diary</a:t>
            </a:r>
            <a:endParaRPr lang="en-GB" dirty="0"/>
          </a:p>
        </p:txBody>
      </p:sp>
      <p:sp>
        <p:nvSpPr>
          <p:cNvPr id="6" name="TextBox 5"/>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sp>
        <p:nvSpPr>
          <p:cNvPr id="7" name="Rounded Rectangle 6"/>
          <p:cNvSpPr/>
          <p:nvPr/>
        </p:nvSpPr>
        <p:spPr>
          <a:xfrm>
            <a:off x="298898" y="620688"/>
            <a:ext cx="4510086" cy="12961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95300" y="807095"/>
            <a:ext cx="1205779" cy="923330"/>
          </a:xfrm>
          <a:prstGeom prst="rect">
            <a:avLst/>
          </a:prstGeom>
          <a:noFill/>
        </p:spPr>
        <p:txBody>
          <a:bodyPr wrap="none" rtlCol="0">
            <a:spAutoFit/>
          </a:bodyPr>
          <a:lstStyle/>
          <a:p>
            <a:r>
              <a:rPr lang="en-GB" dirty="0"/>
              <a:t>Title:</a:t>
            </a:r>
          </a:p>
          <a:p>
            <a:r>
              <a:rPr lang="en-GB" dirty="0"/>
              <a:t>Composer:</a:t>
            </a:r>
          </a:p>
          <a:p>
            <a:r>
              <a:rPr lang="en-GB" dirty="0"/>
              <a:t>Date:</a:t>
            </a:r>
          </a:p>
        </p:txBody>
      </p:sp>
      <p:sp>
        <p:nvSpPr>
          <p:cNvPr id="9" name="Rounded Rectangle 8"/>
          <p:cNvSpPr/>
          <p:nvPr/>
        </p:nvSpPr>
        <p:spPr>
          <a:xfrm>
            <a:off x="311598" y="2088089"/>
            <a:ext cx="4510086" cy="2291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95300" y="2182163"/>
            <a:ext cx="4169667" cy="923330"/>
          </a:xfrm>
          <a:prstGeom prst="rect">
            <a:avLst/>
          </a:prstGeom>
          <a:noFill/>
        </p:spPr>
        <p:txBody>
          <a:bodyPr wrap="square" rtlCol="0">
            <a:spAutoFit/>
          </a:bodyPr>
          <a:lstStyle/>
          <a:p>
            <a:r>
              <a:rPr lang="en-GB" dirty="0"/>
              <a:t>Historical context: </a:t>
            </a:r>
            <a:r>
              <a:rPr lang="en-GB" dirty="0">
                <a:solidFill>
                  <a:schemeClr val="bg1">
                    <a:lumMod val="50000"/>
                  </a:schemeClr>
                </a:solidFill>
              </a:rPr>
              <a:t>(what conventions are you expecting based on time period/ form/ purpose/ location)</a:t>
            </a:r>
          </a:p>
        </p:txBody>
      </p:sp>
      <p:sp>
        <p:nvSpPr>
          <p:cNvPr id="11" name="Rounded Rectangle 10"/>
          <p:cNvSpPr/>
          <p:nvPr/>
        </p:nvSpPr>
        <p:spPr>
          <a:xfrm>
            <a:off x="298898" y="4525380"/>
            <a:ext cx="4510086" cy="19530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6545" y="4578115"/>
            <a:ext cx="3962400" cy="1754326"/>
          </a:xfrm>
          <a:prstGeom prst="rect">
            <a:avLst/>
          </a:prstGeom>
          <a:noFill/>
        </p:spPr>
        <p:txBody>
          <a:bodyPr wrap="square" rtlCol="0">
            <a:spAutoFit/>
          </a:bodyPr>
          <a:lstStyle/>
          <a:p>
            <a:r>
              <a:rPr lang="en-GB" dirty="0"/>
              <a:t>3 musical moments in the piece that you really liked/ were surprised by (time code/ bar) &amp; why:</a:t>
            </a:r>
          </a:p>
          <a:p>
            <a:pPr marL="342900" indent="-342900">
              <a:buFont typeface="+mj-lt"/>
              <a:buAutoNum type="arabicPeriod"/>
            </a:pPr>
            <a:r>
              <a:rPr lang="en-GB" dirty="0"/>
              <a:t>  </a:t>
            </a:r>
          </a:p>
          <a:p>
            <a:pPr marL="342900" indent="-342900">
              <a:buFont typeface="+mj-lt"/>
              <a:buAutoNum type="arabicPeriod"/>
            </a:pPr>
            <a:r>
              <a:rPr lang="en-GB" dirty="0"/>
              <a:t>   </a:t>
            </a:r>
          </a:p>
          <a:p>
            <a:pPr marL="342900" indent="-342900">
              <a:buFont typeface="+mj-lt"/>
              <a:buAutoNum type="arabicPeriod"/>
            </a:pPr>
            <a:r>
              <a:rPr lang="en-GB" dirty="0"/>
              <a:t>  </a:t>
            </a:r>
          </a:p>
        </p:txBody>
      </p:sp>
      <p:sp>
        <p:nvSpPr>
          <p:cNvPr id="13" name="Rounded Rectangle 12"/>
          <p:cNvSpPr/>
          <p:nvPr/>
        </p:nvSpPr>
        <p:spPr>
          <a:xfrm>
            <a:off x="4992686" y="620688"/>
            <a:ext cx="4510086" cy="58577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249614" y="807095"/>
            <a:ext cx="3879850" cy="1754326"/>
          </a:xfrm>
          <a:prstGeom prst="rect">
            <a:avLst/>
          </a:prstGeom>
          <a:noFill/>
        </p:spPr>
        <p:txBody>
          <a:bodyPr wrap="square" rtlCol="0">
            <a:spAutoFit/>
          </a:bodyPr>
          <a:lstStyle/>
          <a:p>
            <a:r>
              <a:rPr lang="en-GB" dirty="0"/>
              <a:t>How did the composer </a:t>
            </a:r>
            <a:r>
              <a:rPr lang="en-GB" i="1" dirty="0"/>
              <a:t>use</a:t>
            </a:r>
            <a:r>
              <a:rPr lang="en-GB" dirty="0"/>
              <a:t> musical elements to create a clear mood/atmosphere? </a:t>
            </a:r>
            <a:r>
              <a:rPr lang="en-GB" dirty="0">
                <a:solidFill>
                  <a:schemeClr val="bg1">
                    <a:lumMod val="50000"/>
                  </a:schemeClr>
                </a:solidFill>
              </a:rPr>
              <a:t>(discuss as many elements as you can – at least 3 different ones – with clear and specific musical examples.</a:t>
            </a:r>
          </a:p>
        </p:txBody>
      </p:sp>
    </p:spTree>
    <p:extLst>
      <p:ext uri="{BB962C8B-B14F-4D97-AF65-F5344CB8AC3E}">
        <p14:creationId xmlns:p14="http://schemas.microsoft.com/office/powerpoint/2010/main" val="145898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(3)</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a:p>
            <a:pPr marL="0" indent="0">
              <a:buNone/>
            </a:pPr>
            <a:endParaRPr lang="en-GB" dirty="0">
              <a:solidFill>
                <a:srgbClr val="7030A0"/>
              </a:solidFill>
              <a:cs typeface="Calibri"/>
            </a:endParaRPr>
          </a:p>
        </p:txBody>
      </p:sp>
    </p:spTree>
    <p:extLst>
      <p:ext uri="{BB962C8B-B14F-4D97-AF65-F5344CB8AC3E}">
        <p14:creationId xmlns:p14="http://schemas.microsoft.com/office/powerpoint/2010/main" val="26693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(4) </a:t>
            </a:r>
            <a:r>
              <a:rPr lang="en-GB" dirty="0"/>
              <a:t>Research Task</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Choose whether you would like to make a </a:t>
            </a:r>
          </a:p>
          <a:p>
            <a:r>
              <a:rPr lang="en-GB" dirty="0"/>
              <a:t>Essay</a:t>
            </a:r>
          </a:p>
          <a:p>
            <a:r>
              <a:rPr lang="en-GB" dirty="0"/>
              <a:t>Podcast</a:t>
            </a:r>
          </a:p>
          <a:p>
            <a:r>
              <a:rPr lang="en-GB" dirty="0"/>
              <a:t>Mini film</a:t>
            </a:r>
          </a:p>
          <a:p>
            <a:endParaRPr lang="en-GB" dirty="0"/>
          </a:p>
          <a:p>
            <a:pPr marL="0" indent="0">
              <a:buNone/>
            </a:pPr>
            <a:endParaRPr lang="en-GB" dirty="0">
              <a:solidFill>
                <a:srgbClr val="7030A0"/>
              </a:solidFill>
            </a:endParaRPr>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Composition and </a:t>
            </a:r>
            <a:r>
              <a:rPr lang="en-GB" dirty="0" err="1">
                <a:latin typeface="Bliss 2 Regular" panose="02000506030000020004" pitchFamily="50" charset="0"/>
              </a:rPr>
              <a:t>Perfomance</a:t>
            </a:r>
            <a:r>
              <a:rPr lang="en-GB" dirty="0">
                <a:latin typeface="Bliss 2 Regular" panose="02000506030000020004" pitchFamily="50" charset="0"/>
              </a:rPr>
              <a:t> Tasks </a:t>
            </a:r>
            <a:r>
              <a:rPr lang="en-GB" dirty="0">
                <a:solidFill>
                  <a:srgbClr val="FF0000"/>
                </a:solidFill>
                <a:latin typeface="Bliss 2 Regular" panose="02000506030000020004" pitchFamily="50" charset="0"/>
              </a:rPr>
              <a:t>(5)</a:t>
            </a:r>
            <a:endParaRPr lang="en-GB" dirty="0">
              <a:solidFill>
                <a:srgbClr val="FF0000"/>
              </a:solidFill>
            </a:endParaRPr>
          </a:p>
        </p:txBody>
      </p:sp>
      <p:sp>
        <p:nvSpPr>
          <p:cNvPr id="3" name="Content Placeholder 2"/>
          <p:cNvSpPr>
            <a:spLocks noGrp="1"/>
          </p:cNvSpPr>
          <p:nvPr>
            <p:ph idx="1"/>
          </p:nvPr>
        </p:nvSpPr>
        <p:spPr>
          <a:xfrm>
            <a:off x="495300" y="1600201"/>
            <a:ext cx="8915400" cy="676671"/>
          </a:xfrm>
        </p:spPr>
        <p:txBody>
          <a:bodyPr>
            <a:normAutofit/>
          </a:bodyPr>
          <a:lstStyle/>
          <a:p>
            <a:r>
              <a:rPr lang="en-GB" sz="1400" dirty="0"/>
              <a:t>Complete a practice/composition diary with progress and concerns. Then upload a recording of your final piece to your locker.</a:t>
            </a:r>
          </a:p>
          <a:p>
            <a:endParaRPr lang="en-GB" sz="1400" dirty="0"/>
          </a:p>
          <a:p>
            <a:endParaRPr lang="en-GB" sz="1400" dirty="0"/>
          </a:p>
        </p:txBody>
      </p:sp>
      <p:sp>
        <p:nvSpPr>
          <p:cNvPr id="4" name="TextBox 3"/>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graphicFrame>
        <p:nvGraphicFramePr>
          <p:cNvPr id="5" name="Table 4"/>
          <p:cNvGraphicFramePr>
            <a:graphicFrameLocks noGrp="1"/>
          </p:cNvGraphicFramePr>
          <p:nvPr>
            <p:extLst>
              <p:ext uri="{D42A27DB-BD31-4B8C-83A1-F6EECF244321}">
                <p14:modId xmlns:p14="http://schemas.microsoft.com/office/powerpoint/2010/main" val="2700170994"/>
              </p:ext>
            </p:extLst>
          </p:nvPr>
        </p:nvGraphicFramePr>
        <p:xfrm>
          <a:off x="495299" y="2267124"/>
          <a:ext cx="8915401" cy="3413760"/>
        </p:xfrm>
        <a:graphic>
          <a:graphicData uri="http://schemas.openxmlformats.org/drawingml/2006/table">
            <a:tbl>
              <a:tblPr firstRow="1" bandRow="1">
                <a:tableStyleId>{5C22544A-7EE6-4342-B048-85BDC9FD1C3A}</a:tableStyleId>
              </a:tblPr>
              <a:tblGrid>
                <a:gridCol w="785293">
                  <a:extLst>
                    <a:ext uri="{9D8B030D-6E8A-4147-A177-3AD203B41FA5}">
                      <a16:colId xmlns:a16="http://schemas.microsoft.com/office/drawing/2014/main" val="1137149849"/>
                    </a:ext>
                  </a:extLst>
                </a:gridCol>
                <a:gridCol w="1296144">
                  <a:extLst>
                    <a:ext uri="{9D8B030D-6E8A-4147-A177-3AD203B41FA5}">
                      <a16:colId xmlns:a16="http://schemas.microsoft.com/office/drawing/2014/main" val="3720164319"/>
                    </a:ext>
                  </a:extLst>
                </a:gridCol>
                <a:gridCol w="2277988">
                  <a:extLst>
                    <a:ext uri="{9D8B030D-6E8A-4147-A177-3AD203B41FA5}">
                      <a16:colId xmlns:a16="http://schemas.microsoft.com/office/drawing/2014/main" val="1384243575"/>
                    </a:ext>
                  </a:extLst>
                </a:gridCol>
                <a:gridCol w="2277988">
                  <a:extLst>
                    <a:ext uri="{9D8B030D-6E8A-4147-A177-3AD203B41FA5}">
                      <a16:colId xmlns:a16="http://schemas.microsoft.com/office/drawing/2014/main" val="2428424816"/>
                    </a:ext>
                  </a:extLst>
                </a:gridCol>
                <a:gridCol w="2277988">
                  <a:extLst>
                    <a:ext uri="{9D8B030D-6E8A-4147-A177-3AD203B41FA5}">
                      <a16:colId xmlns:a16="http://schemas.microsoft.com/office/drawing/2014/main" val="1802023904"/>
                    </a:ext>
                  </a:extLst>
                </a:gridCol>
              </a:tblGrid>
              <a:tr h="370840">
                <a:tc>
                  <a:txBody>
                    <a:bodyPr/>
                    <a:lstStyle/>
                    <a:p>
                      <a:r>
                        <a:rPr lang="en-GB" dirty="0"/>
                        <a:t>Date</a:t>
                      </a:r>
                    </a:p>
                  </a:txBody>
                  <a:tcPr/>
                </a:tc>
                <a:tc>
                  <a:txBody>
                    <a:bodyPr/>
                    <a:lstStyle/>
                    <a:p>
                      <a:r>
                        <a:rPr lang="en-GB" dirty="0"/>
                        <a:t>Piece</a:t>
                      </a:r>
                    </a:p>
                  </a:txBody>
                  <a:tcPr/>
                </a:tc>
                <a:tc>
                  <a:txBody>
                    <a:bodyPr/>
                    <a:lstStyle/>
                    <a:p>
                      <a:r>
                        <a:rPr lang="en-GB" dirty="0"/>
                        <a:t>What I worked on</a:t>
                      </a:r>
                    </a:p>
                  </a:txBody>
                  <a:tcPr/>
                </a:tc>
                <a:tc>
                  <a:txBody>
                    <a:bodyPr/>
                    <a:lstStyle/>
                    <a:p>
                      <a:r>
                        <a:rPr lang="en-GB" dirty="0"/>
                        <a:t>Challenges</a:t>
                      </a:r>
                    </a:p>
                  </a:txBody>
                  <a:tcPr/>
                </a:tc>
                <a:tc>
                  <a:txBody>
                    <a:bodyPr/>
                    <a:lstStyle/>
                    <a:p>
                      <a:r>
                        <a:rPr lang="en-GB" dirty="0"/>
                        <a:t>Next Steps</a:t>
                      </a:r>
                    </a:p>
                  </a:txBody>
                  <a:tcPr/>
                </a:tc>
                <a:extLst>
                  <a:ext uri="{0D108BD9-81ED-4DB2-BD59-A6C34878D82A}">
                    <a16:rowId xmlns:a16="http://schemas.microsoft.com/office/drawing/2014/main" val="2860526018"/>
                  </a:ext>
                </a:extLst>
              </a:tr>
              <a:tr h="370840">
                <a:tc>
                  <a:txBody>
                    <a:bodyPr/>
                    <a:lstStyle/>
                    <a:p>
                      <a:r>
                        <a:rPr lang="en-GB" i="1" dirty="0"/>
                        <a:t>11/05</a:t>
                      </a:r>
                    </a:p>
                  </a:txBody>
                  <a:tcPr/>
                </a:tc>
                <a:tc>
                  <a:txBody>
                    <a:bodyPr/>
                    <a:lstStyle/>
                    <a:p>
                      <a:r>
                        <a:rPr lang="en-GB" i="1" dirty="0"/>
                        <a:t>Schubert Impromptu D899 No.2</a:t>
                      </a:r>
                    </a:p>
                  </a:txBody>
                  <a:tcPr/>
                </a:tc>
                <a:tc>
                  <a:txBody>
                    <a:bodyPr/>
                    <a:lstStyle/>
                    <a:p>
                      <a:r>
                        <a:rPr lang="en-GB" i="1" dirty="0"/>
                        <a:t>Playing the first page with</a:t>
                      </a:r>
                      <a:r>
                        <a:rPr lang="en-GB" i="1" baseline="0" dirty="0"/>
                        <a:t> a steady tempo, using a metronome set at different speeds</a:t>
                      </a:r>
                      <a:endParaRPr lang="en-GB" i="1" dirty="0"/>
                    </a:p>
                  </a:txBody>
                  <a:tcPr/>
                </a:tc>
                <a:tc>
                  <a:txBody>
                    <a:bodyPr/>
                    <a:lstStyle/>
                    <a:p>
                      <a:r>
                        <a:rPr lang="en-GB" i="1" dirty="0"/>
                        <a:t>Bars 6-7 I am still not playing evenly.</a:t>
                      </a:r>
                    </a:p>
                  </a:txBody>
                  <a:tcPr/>
                </a:tc>
                <a:tc>
                  <a:txBody>
                    <a:bodyPr/>
                    <a:lstStyle/>
                    <a:p>
                      <a:r>
                        <a:rPr lang="en-GB" i="1" dirty="0"/>
                        <a:t>Continue to focus on these</a:t>
                      </a:r>
                      <a:r>
                        <a:rPr lang="en-GB" i="1" baseline="0" dirty="0"/>
                        <a:t> bars playing hands separately and then hands together</a:t>
                      </a:r>
                      <a:endParaRPr lang="en-GB" i="1" dirty="0"/>
                    </a:p>
                  </a:txBody>
                  <a:tcPr/>
                </a:tc>
                <a:extLst>
                  <a:ext uri="{0D108BD9-81ED-4DB2-BD59-A6C34878D82A}">
                    <a16:rowId xmlns:a16="http://schemas.microsoft.com/office/drawing/2014/main" val="2674222504"/>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30593472"/>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5531349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0266649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20419105"/>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457895067"/>
                  </a:ext>
                </a:extLst>
              </a:tr>
            </a:tbl>
          </a:graphicData>
        </a:graphic>
      </p:graphicFrame>
    </p:spTree>
    <p:extLst>
      <p:ext uri="{BB962C8B-B14F-4D97-AF65-F5344CB8AC3E}">
        <p14:creationId xmlns:p14="http://schemas.microsoft.com/office/powerpoint/2010/main" val="229723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latin typeface="Bliss 2 Regular" panose="02000506030000020004" pitchFamily="50" charset="0"/>
              </a:rPr>
              <a:t>(6) </a:t>
            </a:r>
            <a:r>
              <a:rPr lang="en-GB" dirty="0">
                <a:latin typeface="Bliss 2 Regular" panose="02000506030000020004" pitchFamily="50" charset="0"/>
              </a:rPr>
              <a:t>Theory Practice</a:t>
            </a:r>
            <a:endParaRPr lang="en-GB" dirty="0"/>
          </a:p>
        </p:txBody>
      </p:sp>
      <p:sp>
        <p:nvSpPr>
          <p:cNvPr id="3" name="Content Placeholder 2"/>
          <p:cNvSpPr>
            <a:spLocks noGrp="1"/>
          </p:cNvSpPr>
          <p:nvPr>
            <p:ph idx="1"/>
          </p:nvPr>
        </p:nvSpPr>
        <p:spPr/>
        <p:txBody>
          <a:bodyPr>
            <a:normAutofit/>
          </a:bodyPr>
          <a:lstStyle/>
          <a:p>
            <a:pPr marL="0" indent="0">
              <a:buNone/>
            </a:pPr>
            <a:r>
              <a:rPr lang="en-GB" dirty="0"/>
              <a:t>Complete a record of the practice you have done. After each session take a screen shot of your score on that exercise.</a:t>
            </a:r>
          </a:p>
          <a:p>
            <a:pPr marL="0" indent="0">
              <a:buNone/>
            </a:pPr>
            <a:endParaRPr lang="en-GB" dirty="0"/>
          </a:p>
        </p:txBody>
      </p:sp>
      <p:sp>
        <p:nvSpPr>
          <p:cNvPr id="4" name="TextBox 3"/>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a:solidFill>
                  <a:srgbClr val="7030A0"/>
                </a:solidFill>
              </a:rPr>
              <a:t> &amp; </a:t>
            </a:r>
            <a:r>
              <a:rPr lang="en-GB" sz="1600" dirty="0">
                <a:solidFill>
                  <a:srgbClr val="7030A0"/>
                </a:solidFill>
              </a:rPr>
              <a:t>copy the template as many times as you need </a:t>
            </a:r>
          </a:p>
        </p:txBody>
      </p:sp>
      <p:graphicFrame>
        <p:nvGraphicFramePr>
          <p:cNvPr id="5" name="Table 4"/>
          <p:cNvGraphicFramePr>
            <a:graphicFrameLocks noGrp="1"/>
          </p:cNvGraphicFramePr>
          <p:nvPr>
            <p:extLst>
              <p:ext uri="{D42A27DB-BD31-4B8C-83A1-F6EECF244321}">
                <p14:modId xmlns:p14="http://schemas.microsoft.com/office/powerpoint/2010/main" val="2201362560"/>
              </p:ext>
            </p:extLst>
          </p:nvPr>
        </p:nvGraphicFramePr>
        <p:xfrm>
          <a:off x="495300" y="3429000"/>
          <a:ext cx="8915400" cy="2382520"/>
        </p:xfrm>
        <a:graphic>
          <a:graphicData uri="http://schemas.openxmlformats.org/drawingml/2006/table">
            <a:tbl>
              <a:tblPr firstRow="1" bandRow="1">
                <a:tableStyleId>{5C22544A-7EE6-4342-B048-85BDC9FD1C3A}</a:tableStyleId>
              </a:tblPr>
              <a:tblGrid>
                <a:gridCol w="1001316">
                  <a:extLst>
                    <a:ext uri="{9D8B030D-6E8A-4147-A177-3AD203B41FA5}">
                      <a16:colId xmlns:a16="http://schemas.microsoft.com/office/drawing/2014/main" val="3248328296"/>
                    </a:ext>
                  </a:extLst>
                </a:gridCol>
                <a:gridCol w="3384376">
                  <a:extLst>
                    <a:ext uri="{9D8B030D-6E8A-4147-A177-3AD203B41FA5}">
                      <a16:colId xmlns:a16="http://schemas.microsoft.com/office/drawing/2014/main" val="3838397515"/>
                    </a:ext>
                  </a:extLst>
                </a:gridCol>
                <a:gridCol w="4529708">
                  <a:extLst>
                    <a:ext uri="{9D8B030D-6E8A-4147-A177-3AD203B41FA5}">
                      <a16:colId xmlns:a16="http://schemas.microsoft.com/office/drawing/2014/main" val="1123825462"/>
                    </a:ext>
                  </a:extLst>
                </a:gridCol>
              </a:tblGrid>
              <a:tr h="370840">
                <a:tc>
                  <a:txBody>
                    <a:bodyPr/>
                    <a:lstStyle/>
                    <a:p>
                      <a:r>
                        <a:rPr lang="en-GB" dirty="0"/>
                        <a:t>Date</a:t>
                      </a:r>
                    </a:p>
                  </a:txBody>
                  <a:tcPr/>
                </a:tc>
                <a:tc>
                  <a:txBody>
                    <a:bodyPr/>
                    <a:lstStyle/>
                    <a:p>
                      <a:r>
                        <a:rPr lang="en-GB" dirty="0"/>
                        <a:t>Topic</a:t>
                      </a:r>
                    </a:p>
                  </a:txBody>
                  <a:tcPr/>
                </a:tc>
                <a:tc>
                  <a:txBody>
                    <a:bodyPr/>
                    <a:lstStyle/>
                    <a:p>
                      <a:r>
                        <a:rPr lang="en-GB" dirty="0"/>
                        <a:t>Screen Shot</a:t>
                      </a:r>
                    </a:p>
                  </a:txBody>
                  <a:tcPr/>
                </a:tc>
                <a:extLst>
                  <a:ext uri="{0D108BD9-81ED-4DB2-BD59-A6C34878D82A}">
                    <a16:rowId xmlns:a16="http://schemas.microsoft.com/office/drawing/2014/main" val="651061902"/>
                  </a:ext>
                </a:extLst>
              </a:tr>
              <a:tr h="1854200">
                <a:tc>
                  <a:txBody>
                    <a:bodyPr/>
                    <a:lstStyle/>
                    <a:p>
                      <a:r>
                        <a:rPr lang="en-GB" dirty="0"/>
                        <a:t>15/05</a:t>
                      </a:r>
                    </a:p>
                  </a:txBody>
                  <a:tcPr/>
                </a:tc>
                <a:tc>
                  <a:txBody>
                    <a:bodyPr/>
                    <a:lstStyle/>
                    <a:p>
                      <a:r>
                        <a:rPr lang="en-GB" dirty="0"/>
                        <a:t>Interval</a:t>
                      </a:r>
                      <a:r>
                        <a:rPr lang="en-GB" baseline="0" dirty="0"/>
                        <a:t>s</a:t>
                      </a:r>
                    </a:p>
                    <a:p>
                      <a:endParaRPr lang="en-GB" baseline="0" dirty="0"/>
                    </a:p>
                    <a:p>
                      <a:endParaRPr lang="en-GB" baseline="0" dirty="0"/>
                    </a:p>
                    <a:p>
                      <a:endParaRPr lang="en-GB" baseline="0" dirty="0"/>
                    </a:p>
                    <a:p>
                      <a:endParaRPr lang="en-GB" baseline="0" dirty="0"/>
                    </a:p>
                    <a:p>
                      <a:endParaRPr lang="en-GB" baseline="0" dirty="0"/>
                    </a:p>
                    <a:p>
                      <a:endParaRPr lang="en-GB" dirty="0"/>
                    </a:p>
                  </a:txBody>
                  <a:tcPr/>
                </a:tc>
                <a:tc>
                  <a:txBody>
                    <a:bodyPr/>
                    <a:lstStyle/>
                    <a:p>
                      <a:endParaRPr lang="en-GB" b="1" dirty="0"/>
                    </a:p>
                  </a:txBody>
                  <a:tcPr/>
                </a:tc>
                <a:extLst>
                  <a:ext uri="{0D108BD9-81ED-4DB2-BD59-A6C34878D82A}">
                    <a16:rowId xmlns:a16="http://schemas.microsoft.com/office/drawing/2014/main" val="2437977779"/>
                  </a:ext>
                </a:extLst>
              </a:tr>
            </a:tbl>
          </a:graphicData>
        </a:graphic>
      </p:graphicFrame>
      <p:pic>
        <p:nvPicPr>
          <p:cNvPr id="6" name="Picture 5"/>
          <p:cNvPicPr>
            <a:picLocks noChangeAspect="1"/>
          </p:cNvPicPr>
          <p:nvPr/>
        </p:nvPicPr>
        <p:blipFill rotWithShape="1">
          <a:blip r:embed="rId2"/>
          <a:srcRect l="1027" t="5510" r="49664" b="26884"/>
          <a:stretch/>
        </p:blipFill>
        <p:spPr>
          <a:xfrm>
            <a:off x="5025008" y="3841373"/>
            <a:ext cx="2351569" cy="1812667"/>
          </a:xfrm>
          <a:prstGeom prst="rect">
            <a:avLst/>
          </a:prstGeom>
        </p:spPr>
      </p:pic>
    </p:spTree>
    <p:extLst>
      <p:ext uri="{BB962C8B-B14F-4D97-AF65-F5344CB8AC3E}">
        <p14:creationId xmlns:p14="http://schemas.microsoft.com/office/powerpoint/2010/main" val="109054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8234</TotalTime>
  <Words>1458</Words>
  <Application>Microsoft Office PowerPoint</Application>
  <PresentationFormat>A4 Paper (210x297 mm)</PresentationFormat>
  <Paragraphs>153</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(2) Listening Diary</vt:lpstr>
      <vt:lpstr>MOOCs (3)</vt:lpstr>
      <vt:lpstr>(4) Research Task</vt:lpstr>
      <vt:lpstr>Composition and Perfomance Tasks (5)</vt:lpstr>
      <vt:lpstr>(6) Theory Practice</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Mrs L Singh Sohi</cp:lastModifiedBy>
  <cp:revision>154</cp:revision>
  <cp:lastPrinted>2020-03-25T08:24:44Z</cp:lastPrinted>
  <dcterms:created xsi:type="dcterms:W3CDTF">2014-07-07T10:35:27Z</dcterms:created>
  <dcterms:modified xsi:type="dcterms:W3CDTF">2022-07-06T11:35:54Z</dcterms:modified>
</cp:coreProperties>
</file>