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7" r:id="rId2"/>
    <p:sldId id="282" r:id="rId3"/>
    <p:sldId id="283" r:id="rId4"/>
    <p:sldId id="265" r:id="rId5"/>
    <p:sldId id="292" r:id="rId6"/>
    <p:sldId id="267" r:id="rId7"/>
    <p:sldId id="274" r:id="rId8"/>
    <p:sldId id="259" r:id="rId9"/>
    <p:sldId id="277" r:id="rId10"/>
    <p:sldId id="285" r:id="rId11"/>
    <p:sldId id="286" r:id="rId12"/>
    <p:sldId id="301" r:id="rId13"/>
    <p:sldId id="294" r:id="rId14"/>
    <p:sldId id="295" r:id="rId15"/>
    <p:sldId id="296" r:id="rId16"/>
    <p:sldId id="302" r:id="rId17"/>
    <p:sldId id="300" r:id="rId18"/>
    <p:sldId id="299" r:id="rId19"/>
    <p:sldId id="297" r:id="rId20"/>
    <p:sldId id="298" r:id="rId21"/>
    <p:sldId id="303" r:id="rId22"/>
    <p:sldId id="304" r:id="rId23"/>
    <p:sldId id="305" r:id="rId24"/>
    <p:sldId id="306" r:id="rId25"/>
    <p:sldId id="307" r:id="rId26"/>
    <p:sldId id="308" r:id="rId27"/>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a:srgbClr val="CC99FF"/>
    <a:srgbClr val="CCFFCC"/>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2742" y="-234"/>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7B1697-1716-43CE-8506-69CB4750C1FA}" type="datetimeFigureOut">
              <a:rPr lang="en-GB" smtClean="0"/>
              <a:t>25/10/2020</a:t>
            </a:fld>
            <a:endParaRPr lang="en-GB"/>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78F76C-529A-46E3-AA0C-8EBD457FD2C6}" type="slidenum">
              <a:rPr lang="en-GB" smtClean="0"/>
              <a:t>‹#›</a:t>
            </a:fld>
            <a:endParaRPr lang="en-GB"/>
          </a:p>
        </p:txBody>
      </p:sp>
    </p:spTree>
    <p:extLst>
      <p:ext uri="{BB962C8B-B14F-4D97-AF65-F5344CB8AC3E}">
        <p14:creationId xmlns:p14="http://schemas.microsoft.com/office/powerpoint/2010/main" val="1956159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78F76C-529A-46E3-AA0C-8EBD457FD2C6}" type="slidenum">
              <a:rPr lang="en-GB" smtClean="0"/>
              <a:t>1</a:t>
            </a:fld>
            <a:endParaRPr lang="en-GB"/>
          </a:p>
        </p:txBody>
      </p:sp>
    </p:spTree>
    <p:extLst>
      <p:ext uri="{BB962C8B-B14F-4D97-AF65-F5344CB8AC3E}">
        <p14:creationId xmlns:p14="http://schemas.microsoft.com/office/powerpoint/2010/main" val="1736879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9"/>
            <a:ext cx="5829300" cy="1960033"/>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1043ABA-067A-4BCC-88D0-0707DE3F8F9C}" type="datetimeFigureOut">
              <a:rPr lang="en-GB" smtClean="0"/>
              <a:t>25/10/2020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13F0A4-6558-4FB6-96C0-19BE315B3000}" type="slidenum">
              <a:rPr lang="en-GB" smtClean="0"/>
              <a:t>‹#›</a:t>
            </a:fld>
            <a:endParaRPr lang="en-GB"/>
          </a:p>
        </p:txBody>
      </p:sp>
    </p:spTree>
    <p:extLst>
      <p:ext uri="{BB962C8B-B14F-4D97-AF65-F5344CB8AC3E}">
        <p14:creationId xmlns:p14="http://schemas.microsoft.com/office/powerpoint/2010/main" val="2499420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1043ABA-067A-4BCC-88D0-0707DE3F8F9C}" type="datetimeFigureOut">
              <a:rPr lang="en-GB" smtClean="0"/>
              <a:t>25/10/2020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13F0A4-6558-4FB6-96C0-19BE315B3000}" type="slidenum">
              <a:rPr lang="en-GB" smtClean="0"/>
              <a:t>‹#›</a:t>
            </a:fld>
            <a:endParaRPr lang="en-GB"/>
          </a:p>
        </p:txBody>
      </p:sp>
    </p:spTree>
    <p:extLst>
      <p:ext uri="{BB962C8B-B14F-4D97-AF65-F5344CB8AC3E}">
        <p14:creationId xmlns:p14="http://schemas.microsoft.com/office/powerpoint/2010/main" val="1572924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529167"/>
            <a:ext cx="1157288" cy="1126913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57176" y="529167"/>
            <a:ext cx="3357563" cy="11269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1043ABA-067A-4BCC-88D0-0707DE3F8F9C}" type="datetimeFigureOut">
              <a:rPr lang="en-GB" smtClean="0"/>
              <a:t>25/10/2020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13F0A4-6558-4FB6-96C0-19BE315B3000}" type="slidenum">
              <a:rPr lang="en-GB" smtClean="0"/>
              <a:t>‹#›</a:t>
            </a:fld>
            <a:endParaRPr lang="en-GB"/>
          </a:p>
        </p:txBody>
      </p:sp>
    </p:spTree>
    <p:extLst>
      <p:ext uri="{BB962C8B-B14F-4D97-AF65-F5344CB8AC3E}">
        <p14:creationId xmlns:p14="http://schemas.microsoft.com/office/powerpoint/2010/main" val="4254191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1043ABA-067A-4BCC-88D0-0707DE3F8F9C}" type="datetimeFigureOut">
              <a:rPr lang="en-GB" smtClean="0"/>
              <a:t>25/10/2020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13F0A4-6558-4FB6-96C0-19BE315B3000}" type="slidenum">
              <a:rPr lang="en-GB" smtClean="0"/>
              <a:t>‹#›</a:t>
            </a:fld>
            <a:endParaRPr lang="en-GB"/>
          </a:p>
        </p:txBody>
      </p:sp>
    </p:spTree>
    <p:extLst>
      <p:ext uri="{BB962C8B-B14F-4D97-AF65-F5344CB8AC3E}">
        <p14:creationId xmlns:p14="http://schemas.microsoft.com/office/powerpoint/2010/main" val="3936288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9"/>
            <a:ext cx="5829300" cy="18161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735" y="3875620"/>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043ABA-067A-4BCC-88D0-0707DE3F8F9C}" type="datetimeFigureOut">
              <a:rPr lang="en-GB" smtClean="0"/>
              <a:t>25/10/2020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13F0A4-6558-4FB6-96C0-19BE315B3000}" type="slidenum">
              <a:rPr lang="en-GB" smtClean="0"/>
              <a:t>‹#›</a:t>
            </a:fld>
            <a:endParaRPr lang="en-GB"/>
          </a:p>
        </p:txBody>
      </p:sp>
    </p:spTree>
    <p:extLst>
      <p:ext uri="{BB962C8B-B14F-4D97-AF65-F5344CB8AC3E}">
        <p14:creationId xmlns:p14="http://schemas.microsoft.com/office/powerpoint/2010/main" val="3557272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57176" y="3081869"/>
            <a:ext cx="2257425" cy="871643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2628901" y="3081869"/>
            <a:ext cx="2257425" cy="871643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1043ABA-067A-4BCC-88D0-0707DE3F8F9C}" type="datetimeFigureOut">
              <a:rPr lang="en-GB" smtClean="0"/>
              <a:t>25/10/2020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13F0A4-6558-4FB6-96C0-19BE315B3000}" type="slidenum">
              <a:rPr lang="en-GB" smtClean="0"/>
              <a:t>‹#›</a:t>
            </a:fld>
            <a:endParaRPr lang="en-GB"/>
          </a:p>
        </p:txBody>
      </p:sp>
    </p:spTree>
    <p:extLst>
      <p:ext uri="{BB962C8B-B14F-4D97-AF65-F5344CB8AC3E}">
        <p14:creationId xmlns:p14="http://schemas.microsoft.com/office/powerpoint/2010/main" val="3703567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1"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1"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3770"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70"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1043ABA-067A-4BCC-88D0-0707DE3F8F9C}" type="datetimeFigureOut">
              <a:rPr lang="en-GB" smtClean="0"/>
              <a:t>25/10/2020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113F0A4-6558-4FB6-96C0-19BE315B3000}" type="slidenum">
              <a:rPr lang="en-GB" smtClean="0"/>
              <a:t>‹#›</a:t>
            </a:fld>
            <a:endParaRPr lang="en-GB"/>
          </a:p>
        </p:txBody>
      </p:sp>
    </p:spTree>
    <p:extLst>
      <p:ext uri="{BB962C8B-B14F-4D97-AF65-F5344CB8AC3E}">
        <p14:creationId xmlns:p14="http://schemas.microsoft.com/office/powerpoint/2010/main" val="3700726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1043ABA-067A-4BCC-88D0-0707DE3F8F9C}" type="datetimeFigureOut">
              <a:rPr lang="en-GB" smtClean="0"/>
              <a:t>25/10/2020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113F0A4-6558-4FB6-96C0-19BE315B3000}" type="slidenum">
              <a:rPr lang="en-GB" smtClean="0"/>
              <a:t>‹#›</a:t>
            </a:fld>
            <a:endParaRPr lang="en-GB"/>
          </a:p>
        </p:txBody>
      </p:sp>
    </p:spTree>
    <p:extLst>
      <p:ext uri="{BB962C8B-B14F-4D97-AF65-F5344CB8AC3E}">
        <p14:creationId xmlns:p14="http://schemas.microsoft.com/office/powerpoint/2010/main" val="1269227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043ABA-067A-4BCC-88D0-0707DE3F8F9C}" type="datetimeFigureOut">
              <a:rPr lang="en-GB" smtClean="0"/>
              <a:t>25/10/2020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113F0A4-6558-4FB6-96C0-19BE315B3000}" type="slidenum">
              <a:rPr lang="en-GB" smtClean="0"/>
              <a:t>‹#›</a:t>
            </a:fld>
            <a:endParaRPr lang="en-GB"/>
          </a:p>
        </p:txBody>
      </p:sp>
    </p:spTree>
    <p:extLst>
      <p:ext uri="{BB962C8B-B14F-4D97-AF65-F5344CB8AC3E}">
        <p14:creationId xmlns:p14="http://schemas.microsoft.com/office/powerpoint/2010/main" val="3195690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64067"/>
            <a:ext cx="2256235" cy="154940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8" y="364069"/>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1" y="1913469"/>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043ABA-067A-4BCC-88D0-0707DE3F8F9C}" type="datetimeFigureOut">
              <a:rPr lang="en-GB" smtClean="0"/>
              <a:t>25/10/2020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13F0A4-6558-4FB6-96C0-19BE315B3000}" type="slidenum">
              <a:rPr lang="en-GB" smtClean="0"/>
              <a:t>‹#›</a:t>
            </a:fld>
            <a:endParaRPr lang="en-GB"/>
          </a:p>
        </p:txBody>
      </p:sp>
    </p:spTree>
    <p:extLst>
      <p:ext uri="{BB962C8B-B14F-4D97-AF65-F5344CB8AC3E}">
        <p14:creationId xmlns:p14="http://schemas.microsoft.com/office/powerpoint/2010/main" val="3542880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043ABA-067A-4BCC-88D0-0707DE3F8F9C}" type="datetimeFigureOut">
              <a:rPr lang="en-GB" smtClean="0"/>
              <a:t>25/10/2020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13F0A4-6558-4FB6-96C0-19BE315B3000}" type="slidenum">
              <a:rPr lang="en-GB" smtClean="0"/>
              <a:t>‹#›</a:t>
            </a:fld>
            <a:endParaRPr lang="en-GB"/>
          </a:p>
        </p:txBody>
      </p:sp>
    </p:spTree>
    <p:extLst>
      <p:ext uri="{BB962C8B-B14F-4D97-AF65-F5344CB8AC3E}">
        <p14:creationId xmlns:p14="http://schemas.microsoft.com/office/powerpoint/2010/main" val="937009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133602"/>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8475136"/>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01043ABA-067A-4BCC-88D0-0707DE3F8F9C}" type="datetimeFigureOut">
              <a:rPr lang="en-GB" smtClean="0"/>
              <a:t>25/10/2020</a:t>
            </a:fld>
            <a:endParaRPr lang="en-GB"/>
          </a:p>
        </p:txBody>
      </p:sp>
      <p:sp>
        <p:nvSpPr>
          <p:cNvPr id="5" name="Footer Placeholder 4"/>
          <p:cNvSpPr>
            <a:spLocks noGrp="1"/>
          </p:cNvSpPr>
          <p:nvPr>
            <p:ph type="ftr" sz="quarter" idx="3"/>
          </p:nvPr>
        </p:nvSpPr>
        <p:spPr>
          <a:xfrm>
            <a:off x="2343150" y="8475136"/>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136"/>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5113F0A4-6558-4FB6-96C0-19BE315B3000}" type="slidenum">
              <a:rPr lang="en-GB" smtClean="0"/>
              <a:t>‹#›</a:t>
            </a:fld>
            <a:endParaRPr lang="en-GB"/>
          </a:p>
        </p:txBody>
      </p:sp>
    </p:spTree>
    <p:extLst>
      <p:ext uri="{BB962C8B-B14F-4D97-AF65-F5344CB8AC3E}">
        <p14:creationId xmlns:p14="http://schemas.microsoft.com/office/powerpoint/2010/main" val="38980282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3290" t="19760" r="29458" b="15560"/>
          <a:stretch/>
        </p:blipFill>
        <p:spPr bwMode="auto">
          <a:xfrm rot="20828069">
            <a:off x="399210" y="5198818"/>
            <a:ext cx="2076564" cy="27723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3289" t="19287" r="29448" b="15793"/>
          <a:stretch/>
        </p:blipFill>
        <p:spPr bwMode="auto">
          <a:xfrm rot="333609">
            <a:off x="4249794" y="5143827"/>
            <a:ext cx="2304256" cy="30865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43183" t="19839" r="29655" b="15977"/>
          <a:stretch/>
        </p:blipFill>
        <p:spPr bwMode="auto">
          <a:xfrm rot="21067984">
            <a:off x="1387322" y="6015419"/>
            <a:ext cx="2130477" cy="28318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Flowchart: Document 9"/>
          <p:cNvSpPr/>
          <p:nvPr/>
        </p:nvSpPr>
        <p:spPr>
          <a:xfrm>
            <a:off x="0" y="0"/>
            <a:ext cx="6869411" cy="3419872"/>
          </a:xfrm>
          <a:prstGeom prst="flowChartDocument">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0" dirty="0" smtClean="0">
              <a:solidFill>
                <a:schemeClr val="tx1"/>
              </a:solidFill>
            </a:endParaRPr>
          </a:p>
          <a:p>
            <a:pPr algn="ctr"/>
            <a:r>
              <a:rPr lang="en-GB" sz="5400" b="1" u="sng" dirty="0">
                <a:solidFill>
                  <a:schemeClr val="bg1"/>
                </a:solidFill>
              </a:rPr>
              <a:t>Food, Preparation and Nutrition </a:t>
            </a:r>
            <a:endParaRPr lang="en-GB" sz="5400" b="1" dirty="0" smtClean="0">
              <a:solidFill>
                <a:srgbClr val="FFFF00"/>
              </a:solidFill>
            </a:endParaRPr>
          </a:p>
          <a:p>
            <a:pPr algn="ctr"/>
            <a:r>
              <a:rPr lang="en-GB" sz="5400" b="1" dirty="0" smtClean="0">
                <a:solidFill>
                  <a:srgbClr val="FFFF00"/>
                </a:solidFill>
              </a:rPr>
              <a:t>Exam Practice: </a:t>
            </a:r>
            <a:endParaRPr lang="en-GB" sz="5400" b="1" dirty="0">
              <a:solidFill>
                <a:srgbClr val="FFFF00"/>
              </a:solidFill>
            </a:endParaRPr>
          </a:p>
          <a:p>
            <a:pPr algn="ctr"/>
            <a:endParaRPr lang="en-GB" sz="3600" dirty="0">
              <a:solidFill>
                <a:schemeClr val="tx1"/>
              </a:solidFill>
            </a:endParaRPr>
          </a:p>
        </p:txBody>
      </p:sp>
      <p:sp>
        <p:nvSpPr>
          <p:cNvPr id="2" name="Rectangle 1"/>
          <p:cNvSpPr/>
          <p:nvPr/>
        </p:nvSpPr>
        <p:spPr>
          <a:xfrm>
            <a:off x="1101461" y="2660883"/>
            <a:ext cx="4616699" cy="830997"/>
          </a:xfrm>
          <a:prstGeom prst="rect">
            <a:avLst/>
          </a:prstGeom>
          <a:solidFill>
            <a:srgbClr val="FFFF00"/>
          </a:solidFill>
          <a:ln w="76200">
            <a:solidFill>
              <a:srgbClr val="FFC000"/>
            </a:solidFill>
          </a:ln>
        </p:spPr>
        <p:txBody>
          <a:bodyPr wrap="square">
            <a:spAutoFit/>
          </a:bodyPr>
          <a:lstStyle/>
          <a:p>
            <a:pPr algn="ctr"/>
            <a:r>
              <a:rPr lang="en-GB" sz="2400" b="1" dirty="0">
                <a:solidFill>
                  <a:schemeClr val="accent5">
                    <a:lumMod val="50000"/>
                  </a:schemeClr>
                </a:solidFill>
                <a:latin typeface="Comic Sans MS" panose="030F0702030302020204" pitchFamily="66" charset="0"/>
              </a:rPr>
              <a:t>How to answer those </a:t>
            </a:r>
            <a:endParaRPr lang="en-GB" sz="2400" b="1" dirty="0" smtClean="0">
              <a:solidFill>
                <a:schemeClr val="accent5">
                  <a:lumMod val="50000"/>
                </a:schemeClr>
              </a:solidFill>
              <a:latin typeface="Comic Sans MS" panose="030F0702030302020204" pitchFamily="66" charset="0"/>
            </a:endParaRPr>
          </a:p>
          <a:p>
            <a:pPr algn="ctr"/>
            <a:r>
              <a:rPr lang="en-GB" sz="2400" b="1" dirty="0" smtClean="0">
                <a:solidFill>
                  <a:schemeClr val="accent5">
                    <a:lumMod val="50000"/>
                  </a:schemeClr>
                </a:solidFill>
                <a:latin typeface="Comic Sans MS" panose="030F0702030302020204" pitchFamily="66" charset="0"/>
              </a:rPr>
              <a:t>12 </a:t>
            </a:r>
            <a:r>
              <a:rPr lang="en-GB" sz="2400" b="1" dirty="0">
                <a:solidFill>
                  <a:schemeClr val="accent5">
                    <a:lumMod val="50000"/>
                  </a:schemeClr>
                </a:solidFill>
                <a:latin typeface="Comic Sans MS" panose="030F0702030302020204" pitchFamily="66" charset="0"/>
              </a:rPr>
              <a:t>mark </a:t>
            </a:r>
            <a:r>
              <a:rPr lang="en-GB" sz="2400" b="1" dirty="0" smtClean="0">
                <a:solidFill>
                  <a:schemeClr val="accent5">
                    <a:lumMod val="50000"/>
                  </a:schemeClr>
                </a:solidFill>
                <a:latin typeface="Comic Sans MS" panose="030F0702030302020204" pitchFamily="66" charset="0"/>
              </a:rPr>
              <a:t>questions</a:t>
            </a:r>
            <a:endParaRPr lang="en-GB" sz="2400" b="1" dirty="0">
              <a:solidFill>
                <a:schemeClr val="accent5">
                  <a:lumMod val="50000"/>
                </a:schemeClr>
              </a:solidFill>
              <a:latin typeface="Comic Sans MS" panose="030F0702030302020204" pitchFamily="66" charset="0"/>
            </a:endParaRPr>
          </a:p>
        </p:txBody>
      </p:sp>
      <p:sp>
        <p:nvSpPr>
          <p:cNvPr id="4" name="Frame 3"/>
          <p:cNvSpPr/>
          <p:nvPr/>
        </p:nvSpPr>
        <p:spPr>
          <a:xfrm>
            <a:off x="0" y="0"/>
            <a:ext cx="6858000" cy="9144000"/>
          </a:xfrm>
          <a:prstGeom prst="frame">
            <a:avLst>
              <a:gd name="adj1" fmla="val 1465"/>
            </a:avLst>
          </a:prstGeom>
          <a:solidFill>
            <a:srgbClr val="C0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027"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43345" t="19470" r="29655" b="15610"/>
          <a:stretch/>
        </p:blipFill>
        <p:spPr bwMode="auto">
          <a:xfrm rot="716462">
            <a:off x="3406226" y="6050010"/>
            <a:ext cx="2047592" cy="27693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60648" y="3523201"/>
            <a:ext cx="6264696" cy="1446550"/>
          </a:xfrm>
          <a:prstGeom prst="rect">
            <a:avLst/>
          </a:prstGeom>
          <a:noFill/>
        </p:spPr>
        <p:txBody>
          <a:bodyPr wrap="square" rtlCol="0">
            <a:spAutoFit/>
          </a:bodyPr>
          <a:lstStyle/>
          <a:p>
            <a:pPr algn="ctr"/>
            <a:r>
              <a:rPr lang="en-GB" sz="2400" dirty="0" smtClean="0"/>
              <a:t>Includes: </a:t>
            </a:r>
          </a:p>
          <a:p>
            <a:pPr algn="ctr"/>
            <a:r>
              <a:rPr lang="en-GB" sz="2800" dirty="0" smtClean="0">
                <a:solidFill>
                  <a:srgbClr val="FF0000"/>
                </a:solidFill>
              </a:rPr>
              <a:t>Top Tips </a:t>
            </a:r>
            <a:r>
              <a:rPr lang="en-GB" sz="2400" i="1" dirty="0" smtClean="0">
                <a:solidFill>
                  <a:schemeClr val="accent1">
                    <a:lumMod val="50000"/>
                  </a:schemeClr>
                </a:solidFill>
              </a:rPr>
              <a:t>COMMAND WORDS  </a:t>
            </a:r>
            <a:r>
              <a:rPr lang="en-GB" sz="2800" u="sng" dirty="0" smtClean="0">
                <a:latin typeface="Times New Roman" panose="02020603050405020304" pitchFamily="18" charset="0"/>
                <a:cs typeface="Times New Roman" panose="02020603050405020304" pitchFamily="18" charset="0"/>
              </a:rPr>
              <a:t>Model answers  </a:t>
            </a:r>
            <a:r>
              <a:rPr lang="en-GB" sz="3600" dirty="0" smtClean="0">
                <a:solidFill>
                  <a:srgbClr val="7030A0"/>
                </a:solidFill>
              </a:rPr>
              <a:t>Marking Criteria  </a:t>
            </a:r>
            <a:r>
              <a:rPr lang="en-GB" sz="2400" dirty="0" smtClean="0">
                <a:solidFill>
                  <a:srgbClr val="FF0000"/>
                </a:solidFill>
                <a:latin typeface="Impact" panose="020B0806030902050204" pitchFamily="34" charset="0"/>
              </a:rPr>
              <a:t>Possible Answers  </a:t>
            </a:r>
            <a:endParaRPr lang="en-GB" sz="2400" dirty="0">
              <a:solidFill>
                <a:srgbClr val="FF0000"/>
              </a:solidFill>
              <a:latin typeface="Impact" panose="020B0806030902050204" pitchFamily="34" charset="0"/>
            </a:endParaRPr>
          </a:p>
        </p:txBody>
      </p:sp>
      <p:sp>
        <p:nvSpPr>
          <p:cNvPr id="6" name="TextBox 5"/>
          <p:cNvSpPr txBox="1"/>
          <p:nvPr/>
        </p:nvSpPr>
        <p:spPr>
          <a:xfrm>
            <a:off x="1908184" y="4934942"/>
            <a:ext cx="3053042" cy="1077218"/>
          </a:xfrm>
          <a:prstGeom prst="rect">
            <a:avLst/>
          </a:prstGeom>
          <a:solidFill>
            <a:srgbClr val="66CCFF"/>
          </a:solidFill>
          <a:ln w="76200">
            <a:solidFill>
              <a:srgbClr val="FF0000"/>
            </a:solidFill>
          </a:ln>
        </p:spPr>
        <p:txBody>
          <a:bodyPr wrap="square" rtlCol="0">
            <a:spAutoFit/>
          </a:bodyPr>
          <a:lstStyle/>
          <a:p>
            <a:pPr algn="ctr"/>
            <a:r>
              <a:rPr lang="en-GB" sz="3200" b="1" dirty="0" smtClean="0"/>
              <a:t>Exam Practice</a:t>
            </a:r>
          </a:p>
          <a:p>
            <a:pPr algn="ctr"/>
            <a:r>
              <a:rPr lang="en-GB" sz="3200" b="1" dirty="0" smtClean="0"/>
              <a:t>KS4/GCSE</a:t>
            </a:r>
            <a:endParaRPr lang="en-GB" sz="3200" b="1" dirty="0"/>
          </a:p>
        </p:txBody>
      </p:sp>
    </p:spTree>
    <p:extLst>
      <p:ext uri="{BB962C8B-B14F-4D97-AF65-F5344CB8AC3E}">
        <p14:creationId xmlns:p14="http://schemas.microsoft.com/office/powerpoint/2010/main" val="35467571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0868" y="203769"/>
            <a:ext cx="1799971" cy="830997"/>
          </a:xfrm>
          <a:prstGeom prst="rect">
            <a:avLst/>
          </a:prstGeom>
          <a:solidFill>
            <a:srgbClr val="FF0000"/>
          </a:solidFill>
          <a:effectLst>
            <a:outerShdw blurRad="50800" dist="38100" dir="18900000" algn="bl" rotWithShape="0">
              <a:prstClr val="black">
                <a:alpha val="40000"/>
              </a:prstClr>
            </a:outerShdw>
          </a:effectLst>
        </p:spPr>
        <p:txBody>
          <a:bodyPr wrap="square" rtlCol="0">
            <a:spAutoFit/>
          </a:bodyPr>
          <a:lstStyle/>
          <a:p>
            <a:r>
              <a:rPr lang="en-GB" sz="2400" b="1" dirty="0" smtClean="0">
                <a:solidFill>
                  <a:schemeClr val="bg1"/>
                </a:solidFill>
                <a:latin typeface="Comic Sans MS" panose="030F0702030302020204" pitchFamily="66" charset="0"/>
              </a:rPr>
              <a:t>Model Answer:</a:t>
            </a:r>
            <a:endParaRPr lang="en-GB" sz="2400" b="1" dirty="0">
              <a:solidFill>
                <a:schemeClr val="bg1"/>
              </a:solidFill>
              <a:latin typeface="Comic Sans MS" panose="030F0702030302020204" pitchFamily="66" charset="0"/>
            </a:endParaRPr>
          </a:p>
        </p:txBody>
      </p:sp>
      <p:sp>
        <p:nvSpPr>
          <p:cNvPr id="6" name="TextBox 5"/>
          <p:cNvSpPr txBox="1"/>
          <p:nvPr/>
        </p:nvSpPr>
        <p:spPr>
          <a:xfrm>
            <a:off x="170866" y="1174459"/>
            <a:ext cx="6606505" cy="738664"/>
          </a:xfrm>
          <a:prstGeom prst="rect">
            <a:avLst/>
          </a:prstGeom>
          <a:noFill/>
        </p:spPr>
        <p:txBody>
          <a:bodyPr wrap="square" rtlCol="0">
            <a:spAutoFit/>
          </a:bodyPr>
          <a:lstStyle/>
          <a:p>
            <a:r>
              <a:rPr lang="en-GB" sz="1400" b="1" dirty="0" smtClean="0">
                <a:solidFill>
                  <a:schemeClr val="bg1">
                    <a:lumMod val="50000"/>
                  </a:schemeClr>
                </a:solidFill>
                <a:latin typeface="Comic Sans MS" panose="030F0702030302020204" pitchFamily="66" charset="0"/>
              </a:rPr>
              <a:t>Discuss ways in which a caterer could make children’s menus: </a:t>
            </a:r>
          </a:p>
          <a:p>
            <a:endParaRPr lang="en-GB" sz="1400" b="1" dirty="0">
              <a:solidFill>
                <a:schemeClr val="bg1">
                  <a:lumMod val="50000"/>
                </a:schemeClr>
              </a:solidFill>
              <a:latin typeface="Comic Sans MS" panose="030F0702030302020204" pitchFamily="66" charset="0"/>
            </a:endParaRPr>
          </a:p>
          <a:p>
            <a:pPr marL="400050" indent="-400050">
              <a:buAutoNum type="romanLcParenBoth"/>
            </a:pPr>
            <a:r>
              <a:rPr lang="en-GB" sz="1400" b="1" dirty="0" smtClean="0">
                <a:solidFill>
                  <a:schemeClr val="bg1">
                    <a:lumMod val="50000"/>
                  </a:schemeClr>
                </a:solidFill>
                <a:latin typeface="Comic Sans MS" panose="030F0702030302020204" pitchFamily="66" charset="0"/>
              </a:rPr>
              <a:t>Meet healthy eating guidelines;</a:t>
            </a:r>
          </a:p>
        </p:txBody>
      </p:sp>
      <p:sp>
        <p:nvSpPr>
          <p:cNvPr id="7" name="TextBox 6"/>
          <p:cNvSpPr txBox="1"/>
          <p:nvPr/>
        </p:nvSpPr>
        <p:spPr>
          <a:xfrm>
            <a:off x="3398152" y="1568244"/>
            <a:ext cx="1162652" cy="369332"/>
          </a:xfrm>
          <a:prstGeom prst="rect">
            <a:avLst/>
          </a:prstGeom>
          <a:noFill/>
        </p:spPr>
        <p:txBody>
          <a:bodyPr wrap="square" rtlCol="0">
            <a:spAutoFit/>
          </a:bodyPr>
          <a:lstStyle/>
          <a:p>
            <a:r>
              <a:rPr lang="en-GB" b="1" dirty="0" smtClean="0">
                <a:solidFill>
                  <a:srgbClr val="FF0000"/>
                </a:solidFill>
              </a:rPr>
              <a:t>6 marks</a:t>
            </a:r>
            <a:endParaRPr lang="en-GB" b="1" dirty="0">
              <a:solidFill>
                <a:srgbClr val="FF0000"/>
              </a:solidFill>
            </a:endParaRPr>
          </a:p>
        </p:txBody>
      </p:sp>
      <p:sp>
        <p:nvSpPr>
          <p:cNvPr id="10" name="TextBox 9"/>
          <p:cNvSpPr txBox="1"/>
          <p:nvPr/>
        </p:nvSpPr>
        <p:spPr>
          <a:xfrm>
            <a:off x="116863" y="2123728"/>
            <a:ext cx="6606503" cy="2862322"/>
          </a:xfrm>
          <a:prstGeom prst="rect">
            <a:avLst/>
          </a:prstGeom>
          <a:noFill/>
        </p:spPr>
        <p:txBody>
          <a:bodyPr wrap="square" rtlCol="0">
            <a:spAutoFit/>
          </a:bodyPr>
          <a:lstStyle/>
          <a:p>
            <a:r>
              <a:rPr lang="en-GB" sz="1200" b="1" dirty="0" smtClean="0"/>
              <a:t>To make a children's’ menu meet healthy eating guidelines, a chef would need to make careful choices when selecting the dishes ingredients. First, the dishes selected would need to include </a:t>
            </a:r>
            <a:r>
              <a:rPr lang="en-GB" sz="1200" b="1" dirty="0" smtClean="0">
                <a:solidFill>
                  <a:srgbClr val="FF0000"/>
                </a:solidFill>
              </a:rPr>
              <a:t>low fat alternatives</a:t>
            </a:r>
            <a:r>
              <a:rPr lang="en-GB" sz="1200" b="1" dirty="0" smtClean="0"/>
              <a:t>. </a:t>
            </a:r>
            <a:r>
              <a:rPr lang="en-GB" sz="1200" b="1" dirty="0" smtClean="0">
                <a:solidFill>
                  <a:srgbClr val="0070C0"/>
                </a:solidFill>
              </a:rPr>
              <a:t>For example, mash potato could be added to the children’s menu as apposed to thin fried chips or yoghurts could be paired with fruit instead of cream</a:t>
            </a:r>
            <a:r>
              <a:rPr lang="en-GB" sz="1200" b="1" dirty="0" smtClean="0"/>
              <a:t>. </a:t>
            </a:r>
            <a:r>
              <a:rPr lang="en-GB" sz="1200" b="1" dirty="0" smtClean="0">
                <a:solidFill>
                  <a:srgbClr val="FF0000"/>
                </a:solidFill>
              </a:rPr>
              <a:t>Less sugar alternatives </a:t>
            </a:r>
            <a:r>
              <a:rPr lang="en-GB" sz="1200" b="1" dirty="0" smtClean="0">
                <a:solidFill>
                  <a:srgbClr val="0070C0"/>
                </a:solidFill>
              </a:rPr>
              <a:t>would need to be considered, substituting puddings, cakes and biscuit with fruit pots or adding soft drinks to the menu instead of fizzy pop. </a:t>
            </a:r>
            <a:r>
              <a:rPr lang="en-GB" sz="1200" b="1" dirty="0" smtClean="0">
                <a:solidFill>
                  <a:srgbClr val="FF0000"/>
                </a:solidFill>
              </a:rPr>
              <a:t>Less Salt added to a meal</a:t>
            </a:r>
            <a:r>
              <a:rPr lang="en-GB" sz="1200" b="1" dirty="0" smtClean="0"/>
              <a:t>; </a:t>
            </a:r>
            <a:r>
              <a:rPr lang="en-GB" sz="1200" b="1" dirty="0" smtClean="0">
                <a:solidFill>
                  <a:srgbClr val="0070C0"/>
                </a:solidFill>
              </a:rPr>
              <a:t>adding other methods of flavourings such as herbs or sauces instead</a:t>
            </a:r>
            <a:r>
              <a:rPr lang="en-GB" sz="1200" b="1" dirty="0" smtClean="0"/>
              <a:t>. </a:t>
            </a:r>
            <a:r>
              <a:rPr lang="en-GB" sz="1200" b="1" dirty="0" smtClean="0">
                <a:solidFill>
                  <a:srgbClr val="0070C0"/>
                </a:solidFill>
              </a:rPr>
              <a:t>The chef could reduce the portion of crisps provided to children, by including a small bowl alongside their sandwich, instead of a full sized crisp pack. </a:t>
            </a:r>
            <a:r>
              <a:rPr lang="en-GB" sz="1200" b="1" dirty="0" smtClean="0"/>
              <a:t>When planning the menu the chef could include </a:t>
            </a:r>
            <a:r>
              <a:rPr lang="en-GB" sz="1200" b="1" dirty="0" smtClean="0">
                <a:solidFill>
                  <a:srgbClr val="FF0000"/>
                </a:solidFill>
              </a:rPr>
              <a:t>more fibrous foods </a:t>
            </a:r>
            <a:r>
              <a:rPr lang="en-GB" sz="1200" b="1" dirty="0" smtClean="0"/>
              <a:t>on the menu, </a:t>
            </a:r>
            <a:r>
              <a:rPr lang="en-GB" sz="1200" b="1" dirty="0" smtClean="0">
                <a:solidFill>
                  <a:srgbClr val="7030A0"/>
                </a:solidFill>
              </a:rPr>
              <a:t>such as wholemeal alternatives to bread, pasta and rice. The chef could add oats to desserts by making special fruit, yoghurt pots with sprinkled oats on the top</a:t>
            </a:r>
            <a:r>
              <a:rPr lang="en-GB" sz="1200" b="1" dirty="0" smtClean="0"/>
              <a:t>. </a:t>
            </a:r>
            <a:r>
              <a:rPr lang="en-GB" sz="1200" b="1" dirty="0" smtClean="0">
                <a:solidFill>
                  <a:srgbClr val="FF0000"/>
                </a:solidFill>
              </a:rPr>
              <a:t>By adding a free fruit dessert to the menu would encourage children to eat another portion of their 5 a day. </a:t>
            </a:r>
            <a:r>
              <a:rPr lang="en-GB" sz="1200" b="1" dirty="0" smtClean="0"/>
              <a:t>Moreover, the chef could include a selection of </a:t>
            </a:r>
            <a:r>
              <a:rPr lang="en-GB" sz="1200" b="1" dirty="0" smtClean="0">
                <a:solidFill>
                  <a:srgbClr val="0070C0"/>
                </a:solidFill>
              </a:rPr>
              <a:t>two vegetables per meal</a:t>
            </a:r>
            <a:r>
              <a:rPr lang="en-GB" sz="1200" b="1" dirty="0" smtClean="0"/>
              <a:t>. </a:t>
            </a:r>
            <a:r>
              <a:rPr lang="en-GB" sz="1200" b="1" dirty="0" smtClean="0">
                <a:solidFill>
                  <a:srgbClr val="7030A0"/>
                </a:solidFill>
              </a:rPr>
              <a:t>Children like to select their own choices so the chef could have a list of vegetables for the children to choose from. </a:t>
            </a:r>
            <a:r>
              <a:rPr lang="en-GB" sz="1200" b="1" dirty="0">
                <a:solidFill>
                  <a:srgbClr val="7030A0"/>
                </a:solidFill>
              </a:rPr>
              <a:t>T</a:t>
            </a:r>
            <a:r>
              <a:rPr lang="en-GB" sz="1200" b="1" dirty="0" smtClean="0">
                <a:solidFill>
                  <a:srgbClr val="7030A0"/>
                </a:solidFill>
              </a:rPr>
              <a:t>his will allow them to customise their meal, which in turn will encourage them to eat it, as they have full control of their choice. </a:t>
            </a:r>
            <a:endParaRPr lang="en-GB" sz="1200" b="1" dirty="0">
              <a:solidFill>
                <a:srgbClr val="7030A0"/>
              </a:solidFill>
            </a:endParaRPr>
          </a:p>
        </p:txBody>
      </p:sp>
      <p:sp>
        <p:nvSpPr>
          <p:cNvPr id="13" name="TextBox 12"/>
          <p:cNvSpPr txBox="1"/>
          <p:nvPr/>
        </p:nvSpPr>
        <p:spPr>
          <a:xfrm>
            <a:off x="5481227" y="183249"/>
            <a:ext cx="1296144" cy="1384995"/>
          </a:xfrm>
          <a:prstGeom prst="rect">
            <a:avLst/>
          </a:prstGeom>
          <a:solidFill>
            <a:srgbClr val="FFC000"/>
          </a:solidFill>
          <a:ln>
            <a:solidFill>
              <a:schemeClr val="tx1"/>
            </a:solidFill>
          </a:ln>
        </p:spPr>
        <p:txBody>
          <a:bodyPr wrap="square" rtlCol="0">
            <a:spAutoFit/>
          </a:bodyPr>
          <a:lstStyle/>
          <a:p>
            <a:r>
              <a:rPr lang="en-GB" sz="1400" b="1" dirty="0" smtClean="0"/>
              <a:t>Key:</a:t>
            </a:r>
          </a:p>
          <a:p>
            <a:r>
              <a:rPr lang="en-GB" sz="1400" b="1" dirty="0" smtClean="0"/>
              <a:t>Factors: RED</a:t>
            </a:r>
          </a:p>
          <a:p>
            <a:r>
              <a:rPr lang="en-GB" sz="1400" b="1" dirty="0" smtClean="0"/>
              <a:t>Discussion: PURPLE</a:t>
            </a:r>
          </a:p>
          <a:p>
            <a:r>
              <a:rPr lang="en-GB" sz="1400" b="1" dirty="0" smtClean="0"/>
              <a:t>Examples: BLUE</a:t>
            </a:r>
            <a:endParaRPr lang="en-GB" sz="1400" b="1" dirty="0"/>
          </a:p>
        </p:txBody>
      </p:sp>
      <p:sp>
        <p:nvSpPr>
          <p:cNvPr id="9" name="Rounded Rectangle 8"/>
          <p:cNvSpPr/>
          <p:nvPr/>
        </p:nvSpPr>
        <p:spPr>
          <a:xfrm>
            <a:off x="368236" y="5532108"/>
            <a:ext cx="6012436" cy="2160240"/>
          </a:xfrm>
          <a:prstGeom prst="roundRect">
            <a:avLst/>
          </a:prstGeom>
          <a:solidFill>
            <a:srgbClr val="FFFF00"/>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00"/>
              </a:solidFill>
            </a:endParaRPr>
          </a:p>
        </p:txBody>
      </p:sp>
      <p:sp>
        <p:nvSpPr>
          <p:cNvPr id="14" name="TextBox 13"/>
          <p:cNvSpPr txBox="1"/>
          <p:nvPr/>
        </p:nvSpPr>
        <p:spPr>
          <a:xfrm>
            <a:off x="553742" y="5532108"/>
            <a:ext cx="2646294" cy="307777"/>
          </a:xfrm>
          <a:prstGeom prst="rect">
            <a:avLst/>
          </a:prstGeom>
          <a:noFill/>
        </p:spPr>
        <p:txBody>
          <a:bodyPr wrap="square" rtlCol="0">
            <a:spAutoFit/>
          </a:bodyPr>
          <a:lstStyle/>
          <a:p>
            <a:r>
              <a:rPr lang="en-GB" sz="1400" b="1" dirty="0" smtClean="0">
                <a:solidFill>
                  <a:srgbClr val="FF0000"/>
                </a:solidFill>
              </a:rPr>
              <a:t>Awarded: 6 Marks</a:t>
            </a:r>
            <a:endParaRPr lang="en-GB" sz="1400" b="1" dirty="0">
              <a:solidFill>
                <a:srgbClr val="FF0000"/>
              </a:solidFill>
            </a:endParaRPr>
          </a:p>
        </p:txBody>
      </p:sp>
      <p:sp>
        <p:nvSpPr>
          <p:cNvPr id="15" name="TextBox 14"/>
          <p:cNvSpPr txBox="1"/>
          <p:nvPr/>
        </p:nvSpPr>
        <p:spPr>
          <a:xfrm>
            <a:off x="487064" y="6794987"/>
            <a:ext cx="5761062" cy="646331"/>
          </a:xfrm>
          <a:prstGeom prst="rect">
            <a:avLst/>
          </a:prstGeom>
          <a:noFill/>
        </p:spPr>
        <p:txBody>
          <a:bodyPr wrap="square" rtlCol="0">
            <a:spAutoFit/>
          </a:bodyPr>
          <a:lstStyle/>
          <a:p>
            <a:r>
              <a:rPr lang="en-GB" sz="1200" b="1" dirty="0" smtClean="0"/>
              <a:t>Comments:</a:t>
            </a:r>
          </a:p>
          <a:p>
            <a:r>
              <a:rPr lang="en-GB" sz="1200" b="1" dirty="0" smtClean="0"/>
              <a:t>Answer is detailed and includes factual information. The student clearer understands this topic and has provided detailed examples for 6 facts. There examples are excellent.</a:t>
            </a:r>
            <a:endParaRPr lang="en-GB" sz="1200" b="1" dirty="0"/>
          </a:p>
        </p:txBody>
      </p:sp>
      <p:pic>
        <p:nvPicPr>
          <p:cNvPr id="1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621" t="53449" r="14426" b="37471"/>
          <a:stretch/>
        </p:blipFill>
        <p:spPr bwMode="auto">
          <a:xfrm>
            <a:off x="808554" y="6012160"/>
            <a:ext cx="5068718" cy="609618"/>
          </a:xfrm>
          <a:prstGeom prst="rect">
            <a:avLst/>
          </a:prstGeom>
          <a:ln w="88900" cap="sq" cmpd="thickThin">
            <a:solidFill>
              <a:srgbClr val="FF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11" name="Frame 10"/>
          <p:cNvSpPr/>
          <p:nvPr/>
        </p:nvSpPr>
        <p:spPr>
          <a:xfrm>
            <a:off x="0" y="0"/>
            <a:ext cx="6858000" cy="9144000"/>
          </a:xfrm>
          <a:prstGeom prst="frame">
            <a:avLst>
              <a:gd name="adj1" fmla="val 14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80716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0868" y="203769"/>
            <a:ext cx="1799971" cy="830997"/>
          </a:xfrm>
          <a:prstGeom prst="rect">
            <a:avLst/>
          </a:prstGeom>
          <a:solidFill>
            <a:srgbClr val="FF0000"/>
          </a:solidFill>
          <a:effectLst>
            <a:outerShdw blurRad="50800" dist="38100" dir="18900000" algn="bl" rotWithShape="0">
              <a:prstClr val="black">
                <a:alpha val="40000"/>
              </a:prstClr>
            </a:outerShdw>
          </a:effectLst>
        </p:spPr>
        <p:txBody>
          <a:bodyPr wrap="square" rtlCol="0">
            <a:spAutoFit/>
          </a:bodyPr>
          <a:lstStyle/>
          <a:p>
            <a:r>
              <a:rPr lang="en-GB" sz="2400" b="1" dirty="0" smtClean="0">
                <a:solidFill>
                  <a:schemeClr val="bg1"/>
                </a:solidFill>
                <a:latin typeface="Comic Sans MS" panose="030F0702030302020204" pitchFamily="66" charset="0"/>
              </a:rPr>
              <a:t>Model Answer:</a:t>
            </a:r>
            <a:endParaRPr lang="en-GB" sz="2400" b="1" dirty="0">
              <a:solidFill>
                <a:schemeClr val="bg1"/>
              </a:solidFill>
              <a:latin typeface="Comic Sans MS" panose="030F0702030302020204" pitchFamily="66" charset="0"/>
            </a:endParaRPr>
          </a:p>
        </p:txBody>
      </p:sp>
      <p:sp>
        <p:nvSpPr>
          <p:cNvPr id="6" name="TextBox 5"/>
          <p:cNvSpPr txBox="1"/>
          <p:nvPr/>
        </p:nvSpPr>
        <p:spPr>
          <a:xfrm>
            <a:off x="134863" y="827584"/>
            <a:ext cx="6606505" cy="584775"/>
          </a:xfrm>
          <a:prstGeom prst="rect">
            <a:avLst/>
          </a:prstGeom>
          <a:noFill/>
        </p:spPr>
        <p:txBody>
          <a:bodyPr wrap="square" rtlCol="0">
            <a:spAutoFit/>
          </a:bodyPr>
          <a:lstStyle/>
          <a:p>
            <a:endParaRPr lang="en-GB" b="1" dirty="0">
              <a:solidFill>
                <a:schemeClr val="bg1">
                  <a:lumMod val="50000"/>
                </a:schemeClr>
              </a:solidFill>
              <a:latin typeface="Comic Sans MS" panose="030F0702030302020204" pitchFamily="66" charset="0"/>
            </a:endParaRPr>
          </a:p>
          <a:p>
            <a:pPr marL="400050" indent="-400050">
              <a:buAutoNum type="romanLcParenBoth"/>
            </a:pPr>
            <a:r>
              <a:rPr lang="en-GB" sz="1400" b="1" dirty="0" smtClean="0">
                <a:solidFill>
                  <a:schemeClr val="bg1">
                    <a:lumMod val="50000"/>
                  </a:schemeClr>
                </a:solidFill>
                <a:latin typeface="Comic Sans MS" panose="030F0702030302020204" pitchFamily="66" charset="0"/>
              </a:rPr>
              <a:t>Interesting and appealing.</a:t>
            </a:r>
            <a:endParaRPr lang="en-GB" sz="1400" b="1" dirty="0">
              <a:solidFill>
                <a:schemeClr val="bg1">
                  <a:lumMod val="50000"/>
                </a:schemeClr>
              </a:solidFill>
              <a:latin typeface="Comic Sans MS" panose="030F0702030302020204" pitchFamily="66" charset="0"/>
            </a:endParaRPr>
          </a:p>
        </p:txBody>
      </p:sp>
      <p:sp>
        <p:nvSpPr>
          <p:cNvPr id="8" name="TextBox 7"/>
          <p:cNvSpPr txBox="1"/>
          <p:nvPr/>
        </p:nvSpPr>
        <p:spPr>
          <a:xfrm>
            <a:off x="3001226" y="1043027"/>
            <a:ext cx="1162652" cy="369332"/>
          </a:xfrm>
          <a:prstGeom prst="rect">
            <a:avLst/>
          </a:prstGeom>
          <a:noFill/>
        </p:spPr>
        <p:txBody>
          <a:bodyPr wrap="square" rtlCol="0">
            <a:spAutoFit/>
          </a:bodyPr>
          <a:lstStyle/>
          <a:p>
            <a:r>
              <a:rPr lang="en-GB" b="1" dirty="0" smtClean="0">
                <a:solidFill>
                  <a:srgbClr val="FF0000"/>
                </a:solidFill>
              </a:rPr>
              <a:t>6 marks</a:t>
            </a:r>
            <a:endParaRPr lang="en-GB" b="1" dirty="0">
              <a:solidFill>
                <a:srgbClr val="FF0000"/>
              </a:solidFill>
            </a:endParaRPr>
          </a:p>
        </p:txBody>
      </p:sp>
      <p:sp>
        <p:nvSpPr>
          <p:cNvPr id="9" name="TextBox 8"/>
          <p:cNvSpPr txBox="1"/>
          <p:nvPr/>
        </p:nvSpPr>
        <p:spPr>
          <a:xfrm>
            <a:off x="104068" y="1543002"/>
            <a:ext cx="6606503" cy="3416320"/>
          </a:xfrm>
          <a:prstGeom prst="rect">
            <a:avLst/>
          </a:prstGeom>
          <a:noFill/>
        </p:spPr>
        <p:txBody>
          <a:bodyPr wrap="square" rtlCol="0">
            <a:spAutoFit/>
          </a:bodyPr>
          <a:lstStyle/>
          <a:p>
            <a:r>
              <a:rPr lang="en-GB" sz="1200" b="1" dirty="0" smtClean="0">
                <a:solidFill>
                  <a:srgbClr val="7030A0"/>
                </a:solidFill>
              </a:rPr>
              <a:t>To make a children's’ menu interesting,  the chef will need to plan a menu which makes the food sound and look exciting; this will help children want to eat it</a:t>
            </a:r>
            <a:r>
              <a:rPr lang="en-GB" sz="1200" b="1" dirty="0" smtClean="0"/>
              <a:t>. To achieve this, the chef could pair a variety of </a:t>
            </a:r>
            <a:r>
              <a:rPr lang="en-GB" sz="1200" b="1" dirty="0" smtClean="0">
                <a:solidFill>
                  <a:srgbClr val="FF0000"/>
                </a:solidFill>
              </a:rPr>
              <a:t>different colourful foods </a:t>
            </a:r>
            <a:r>
              <a:rPr lang="en-GB" sz="1200" b="1" dirty="0" smtClean="0"/>
              <a:t>together to make the plate attractive. </a:t>
            </a:r>
            <a:r>
              <a:rPr lang="en-GB" sz="1200" b="1" dirty="0" smtClean="0">
                <a:solidFill>
                  <a:srgbClr val="FF0000"/>
                </a:solidFill>
              </a:rPr>
              <a:t>Shapes could also be included on the plate</a:t>
            </a:r>
            <a:r>
              <a:rPr lang="en-GB" sz="1200" b="1" dirty="0" smtClean="0"/>
              <a:t>, </a:t>
            </a:r>
            <a:r>
              <a:rPr lang="en-GB" sz="1200" b="1" dirty="0" smtClean="0">
                <a:solidFill>
                  <a:srgbClr val="0070C0"/>
                </a:solidFill>
              </a:rPr>
              <a:t>for example sandwiches could be shaped as stars or vegetables such as carrots as hearts</a:t>
            </a:r>
            <a:r>
              <a:rPr lang="en-GB" sz="1200" b="1" dirty="0" smtClean="0"/>
              <a:t>. </a:t>
            </a:r>
            <a:r>
              <a:rPr lang="en-GB" sz="1200" b="1" dirty="0" smtClean="0">
                <a:solidFill>
                  <a:srgbClr val="7030A0"/>
                </a:solidFill>
              </a:rPr>
              <a:t>Children would then be excited to eat their vegetables as they resemble something fun</a:t>
            </a:r>
            <a:r>
              <a:rPr lang="en-GB" sz="1200" b="1" dirty="0" smtClean="0"/>
              <a:t>. A </a:t>
            </a:r>
            <a:r>
              <a:rPr lang="en-GB" sz="1200" b="1" dirty="0" smtClean="0">
                <a:solidFill>
                  <a:srgbClr val="FF0000"/>
                </a:solidFill>
              </a:rPr>
              <a:t>variety of texture</a:t>
            </a:r>
            <a:r>
              <a:rPr lang="en-GB" sz="1200" b="1" dirty="0" smtClean="0"/>
              <a:t> could be included on the plate including </a:t>
            </a:r>
            <a:r>
              <a:rPr lang="en-GB" sz="1200" b="1" dirty="0" smtClean="0">
                <a:solidFill>
                  <a:srgbClr val="0070C0"/>
                </a:solidFill>
              </a:rPr>
              <a:t>crunchy, soft, and smooth foods</a:t>
            </a:r>
            <a:r>
              <a:rPr lang="en-GB" sz="1200" b="1" dirty="0" smtClean="0"/>
              <a:t>. A chef could add a </a:t>
            </a:r>
            <a:r>
              <a:rPr lang="en-GB" sz="1200" b="1" dirty="0" smtClean="0">
                <a:solidFill>
                  <a:srgbClr val="0070C0"/>
                </a:solidFill>
              </a:rPr>
              <a:t>garlic bread to a spaghetti bolognaise dish, this would include the smooth cheesy/tomato sauce, soft pasta and crunch from the garlic bread</a:t>
            </a:r>
            <a:r>
              <a:rPr lang="en-GB" sz="1200" b="1" dirty="0" smtClean="0"/>
              <a:t>. </a:t>
            </a:r>
            <a:r>
              <a:rPr lang="en-GB" sz="1200" b="1" dirty="0" smtClean="0">
                <a:solidFill>
                  <a:srgbClr val="FF0000"/>
                </a:solidFill>
              </a:rPr>
              <a:t>Adding accompaniments and foods with texture provides a range of sensory affects on the body.</a:t>
            </a:r>
            <a:r>
              <a:rPr lang="en-GB" sz="1200" b="1" dirty="0" smtClean="0"/>
              <a:t> </a:t>
            </a:r>
            <a:r>
              <a:rPr lang="en-GB" sz="1200" b="1" dirty="0" smtClean="0">
                <a:solidFill>
                  <a:srgbClr val="7030A0"/>
                </a:solidFill>
              </a:rPr>
              <a:t>This will keep children interested, especially as they are very active and distracted with the world around them.</a:t>
            </a:r>
            <a:r>
              <a:rPr lang="en-GB" sz="1200" b="1" dirty="0" smtClean="0"/>
              <a:t> </a:t>
            </a:r>
            <a:r>
              <a:rPr lang="en-GB" sz="1200" b="1" dirty="0" smtClean="0">
                <a:solidFill>
                  <a:srgbClr val="7030A0"/>
                </a:solidFill>
              </a:rPr>
              <a:t>Adding alternative exciting accompaniments to the menu would be beneficial. Usually peas and beans are a side dish to a child’s menu. </a:t>
            </a:r>
            <a:r>
              <a:rPr lang="en-GB" sz="1200" b="1" dirty="0">
                <a:solidFill>
                  <a:srgbClr val="0070C0"/>
                </a:solidFill>
              </a:rPr>
              <a:t>B</a:t>
            </a:r>
            <a:r>
              <a:rPr lang="en-GB" sz="1200" b="1" dirty="0" smtClean="0">
                <a:solidFill>
                  <a:srgbClr val="0070C0"/>
                </a:solidFill>
              </a:rPr>
              <a:t>y adding colourful textural salads, garlic bread shaped as hedgehogs  or shaped vegetables would make a dish more appealing to the child's senses. </a:t>
            </a:r>
            <a:r>
              <a:rPr lang="en-GB" sz="1200" b="1" dirty="0" smtClean="0">
                <a:solidFill>
                  <a:srgbClr val="FF0000"/>
                </a:solidFill>
              </a:rPr>
              <a:t>Providing meals such as spaghetti bolognaise with garlic bread as a child’s portion would mimic those foods provided to the adults. </a:t>
            </a:r>
            <a:r>
              <a:rPr lang="en-GB" sz="1200" b="1" dirty="0" smtClean="0">
                <a:solidFill>
                  <a:srgbClr val="7030A0"/>
                </a:solidFill>
              </a:rPr>
              <a:t>It would be beneficial for the chef to make smaller replica's of the adults menu, so the children can feel encouraged that they are eating the same foods as their parents. </a:t>
            </a:r>
            <a:r>
              <a:rPr lang="en-GB" sz="1200" b="1" dirty="0" smtClean="0">
                <a:solidFill>
                  <a:srgbClr val="FF0000"/>
                </a:solidFill>
              </a:rPr>
              <a:t>Adding exciting names for each food with clever wording would </a:t>
            </a:r>
            <a:r>
              <a:rPr lang="en-GB" sz="1200" b="1" dirty="0" smtClean="0">
                <a:solidFill>
                  <a:srgbClr val="7030A0"/>
                </a:solidFill>
              </a:rPr>
              <a:t>add interest when a child is selecting their meal, this could include</a:t>
            </a:r>
            <a:r>
              <a:rPr lang="en-GB" sz="1200" b="1" dirty="0" smtClean="0">
                <a:solidFill>
                  <a:srgbClr val="FF0000"/>
                </a:solidFill>
              </a:rPr>
              <a:t> </a:t>
            </a:r>
            <a:r>
              <a:rPr lang="en-GB" sz="1200" b="1" dirty="0" smtClean="0">
                <a:solidFill>
                  <a:srgbClr val="0070C0"/>
                </a:solidFill>
              </a:rPr>
              <a:t>“Roly-Poly meat balls and pasta” or “Out-of-this-world star Fruit Pot and yoghurt” </a:t>
            </a:r>
            <a:endParaRPr lang="en-GB" sz="1200" b="1" dirty="0">
              <a:solidFill>
                <a:srgbClr val="0070C0"/>
              </a:solidFill>
            </a:endParaRPr>
          </a:p>
        </p:txBody>
      </p:sp>
      <p:sp>
        <p:nvSpPr>
          <p:cNvPr id="10" name="TextBox 9"/>
          <p:cNvSpPr txBox="1"/>
          <p:nvPr/>
        </p:nvSpPr>
        <p:spPr>
          <a:xfrm>
            <a:off x="5413974" y="183250"/>
            <a:ext cx="1296144" cy="1384995"/>
          </a:xfrm>
          <a:prstGeom prst="rect">
            <a:avLst/>
          </a:prstGeom>
          <a:solidFill>
            <a:srgbClr val="FFC000"/>
          </a:solidFill>
          <a:ln>
            <a:solidFill>
              <a:schemeClr val="tx1"/>
            </a:solidFill>
          </a:ln>
        </p:spPr>
        <p:txBody>
          <a:bodyPr wrap="square" rtlCol="0">
            <a:spAutoFit/>
          </a:bodyPr>
          <a:lstStyle/>
          <a:p>
            <a:r>
              <a:rPr lang="en-GB" sz="1400" b="1" dirty="0" smtClean="0"/>
              <a:t>Key:</a:t>
            </a:r>
          </a:p>
          <a:p>
            <a:r>
              <a:rPr lang="en-GB" sz="1400" b="1" dirty="0" smtClean="0"/>
              <a:t>Factors: RED</a:t>
            </a:r>
          </a:p>
          <a:p>
            <a:r>
              <a:rPr lang="en-GB" sz="1400" b="1" dirty="0" smtClean="0"/>
              <a:t>Discussion: PURPLE</a:t>
            </a:r>
          </a:p>
          <a:p>
            <a:r>
              <a:rPr lang="en-GB" sz="1400" b="1" dirty="0" smtClean="0"/>
              <a:t>Examples: BLUE</a:t>
            </a:r>
            <a:endParaRPr lang="en-GB" sz="1400" b="1" dirty="0"/>
          </a:p>
        </p:txBody>
      </p:sp>
      <p:sp>
        <p:nvSpPr>
          <p:cNvPr id="7" name="Rounded Rectangle 6"/>
          <p:cNvSpPr/>
          <p:nvPr/>
        </p:nvSpPr>
        <p:spPr>
          <a:xfrm>
            <a:off x="332656" y="5091864"/>
            <a:ext cx="6210460" cy="2072424"/>
          </a:xfrm>
          <a:prstGeom prst="roundRect">
            <a:avLst/>
          </a:prstGeom>
          <a:solidFill>
            <a:srgbClr val="FFFF00"/>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00"/>
              </a:solidFill>
            </a:endParaRPr>
          </a:p>
        </p:txBody>
      </p:sp>
      <p:sp>
        <p:nvSpPr>
          <p:cNvPr id="13" name="TextBox 12"/>
          <p:cNvSpPr txBox="1"/>
          <p:nvPr/>
        </p:nvSpPr>
        <p:spPr>
          <a:xfrm>
            <a:off x="533130" y="6324195"/>
            <a:ext cx="5793961" cy="646331"/>
          </a:xfrm>
          <a:prstGeom prst="rect">
            <a:avLst/>
          </a:prstGeom>
          <a:noFill/>
        </p:spPr>
        <p:txBody>
          <a:bodyPr wrap="square" rtlCol="0">
            <a:spAutoFit/>
          </a:bodyPr>
          <a:lstStyle/>
          <a:p>
            <a:r>
              <a:rPr lang="en-GB" sz="1200" b="1" dirty="0" smtClean="0"/>
              <a:t>Comments:</a:t>
            </a:r>
          </a:p>
          <a:p>
            <a:r>
              <a:rPr lang="en-GB" sz="1200" b="1" dirty="0" smtClean="0"/>
              <a:t>Answer is detailed and includes factual information. The student clearer understands this topic and has discussed 6 facts. The discussion and examples provided are excellent.</a:t>
            </a:r>
            <a:endParaRPr lang="en-GB" sz="1200" b="1" dirty="0"/>
          </a:p>
        </p:txBody>
      </p:sp>
      <p:pic>
        <p:nvPicPr>
          <p:cNvPr id="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621" t="53449" r="14426" b="37471"/>
          <a:stretch/>
        </p:blipFill>
        <p:spPr bwMode="auto">
          <a:xfrm>
            <a:off x="850077" y="5568281"/>
            <a:ext cx="5160066" cy="559796"/>
          </a:xfrm>
          <a:prstGeom prst="rect">
            <a:avLst/>
          </a:prstGeom>
          <a:ln w="88900" cap="sq" cmpd="thickThin">
            <a:solidFill>
              <a:srgbClr val="FF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11" name="TextBox 10"/>
          <p:cNvSpPr txBox="1"/>
          <p:nvPr/>
        </p:nvSpPr>
        <p:spPr>
          <a:xfrm>
            <a:off x="536916" y="5128319"/>
            <a:ext cx="2646294" cy="307777"/>
          </a:xfrm>
          <a:prstGeom prst="rect">
            <a:avLst/>
          </a:prstGeom>
          <a:noFill/>
        </p:spPr>
        <p:txBody>
          <a:bodyPr wrap="square" rtlCol="0">
            <a:spAutoFit/>
          </a:bodyPr>
          <a:lstStyle/>
          <a:p>
            <a:r>
              <a:rPr lang="en-GB" sz="1400" b="1" dirty="0" smtClean="0">
                <a:solidFill>
                  <a:srgbClr val="FF0000"/>
                </a:solidFill>
              </a:rPr>
              <a:t>Awarded: 6 Marks</a:t>
            </a:r>
            <a:endParaRPr lang="en-GB" sz="1400" b="1" dirty="0">
              <a:solidFill>
                <a:srgbClr val="FF0000"/>
              </a:solidFill>
            </a:endParaRPr>
          </a:p>
        </p:txBody>
      </p:sp>
      <p:sp>
        <p:nvSpPr>
          <p:cNvPr id="12" name="Frame 11"/>
          <p:cNvSpPr/>
          <p:nvPr/>
        </p:nvSpPr>
        <p:spPr>
          <a:xfrm>
            <a:off x="0" y="0"/>
            <a:ext cx="6858000" cy="9144000"/>
          </a:xfrm>
          <a:prstGeom prst="frame">
            <a:avLst>
              <a:gd name="adj1" fmla="val 14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TextBox 14"/>
          <p:cNvSpPr txBox="1"/>
          <p:nvPr/>
        </p:nvSpPr>
        <p:spPr>
          <a:xfrm>
            <a:off x="249388" y="7668344"/>
            <a:ext cx="6315861" cy="1092607"/>
          </a:xfrm>
          <a:prstGeom prst="rect">
            <a:avLst/>
          </a:prstGeom>
          <a:noFill/>
          <a:ln w="57150">
            <a:solidFill>
              <a:srgbClr val="FF0000"/>
            </a:solidFill>
          </a:ln>
        </p:spPr>
        <p:txBody>
          <a:bodyPr wrap="square" rtlCol="0">
            <a:spAutoFit/>
          </a:bodyPr>
          <a:lstStyle/>
          <a:p>
            <a:pPr algn="ctr"/>
            <a:r>
              <a:rPr lang="en-GB" u="sng" dirty="0" smtClean="0">
                <a:solidFill>
                  <a:srgbClr val="0070C0"/>
                </a:solidFill>
                <a:latin typeface="Impact" panose="020B0806030902050204" pitchFamily="34" charset="0"/>
              </a:rPr>
              <a:t>Develop your answer now.</a:t>
            </a:r>
            <a:endParaRPr lang="en-GB" sz="1700" b="1" dirty="0"/>
          </a:p>
          <a:p>
            <a:r>
              <a:rPr lang="en-GB" sz="1400" b="1" dirty="0" smtClean="0">
                <a:solidFill>
                  <a:srgbClr val="0070C0"/>
                </a:solidFill>
              </a:rPr>
              <a:t>Task 4: </a:t>
            </a:r>
            <a:r>
              <a:rPr lang="en-GB" sz="1100" dirty="0" smtClean="0"/>
              <a:t>You have now read the mark scheme and possible answers and used these to mark your own answer with self reflection comments. You then completed the task, by highlighting the key points included in the model answer. With all this knowledge, it is now your opportunity to re-write or add to your answer developing your answer so it receives top marks. </a:t>
            </a:r>
          </a:p>
        </p:txBody>
      </p:sp>
    </p:spTree>
    <p:extLst>
      <p:ext uri="{BB962C8B-B14F-4D97-AF65-F5344CB8AC3E}">
        <p14:creationId xmlns:p14="http://schemas.microsoft.com/office/powerpoint/2010/main" val="1302997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88640" y="688794"/>
            <a:ext cx="6397242" cy="5828585"/>
            <a:chOff x="161636" y="262296"/>
            <a:chExt cx="6605685" cy="6255083"/>
          </a:xfrm>
        </p:grpSpPr>
        <p:sp>
          <p:nvSpPr>
            <p:cNvPr id="22" name="Rounded Rectangle 21"/>
            <p:cNvSpPr/>
            <p:nvPr/>
          </p:nvSpPr>
          <p:spPr>
            <a:xfrm>
              <a:off x="161636" y="262296"/>
              <a:ext cx="6564311" cy="6181912"/>
            </a:xfrm>
            <a:prstGeom prst="roundRect">
              <a:avLst/>
            </a:prstGeom>
            <a:solidFill>
              <a:srgbClr val="CCFFCC"/>
            </a:solidFill>
            <a:ln>
              <a:no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bg1">
                      <a:lumMod val="85000"/>
                    </a:schemeClr>
                  </a:solidFill>
                </a:ln>
              </a:endParaRPr>
            </a:p>
          </p:txBody>
        </p:sp>
        <p:sp>
          <p:nvSpPr>
            <p:cNvPr id="4" name="Rectangular Callout 3"/>
            <p:cNvSpPr/>
            <p:nvPr/>
          </p:nvSpPr>
          <p:spPr>
            <a:xfrm>
              <a:off x="444886" y="688794"/>
              <a:ext cx="2133201" cy="1055796"/>
            </a:xfrm>
            <a:prstGeom prst="wedgeRectCallout">
              <a:avLst>
                <a:gd name="adj1" fmla="val 43695"/>
                <a:gd name="adj2" fmla="val 7434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chemeClr val="tx1"/>
                  </a:solidFill>
                </a:rPr>
                <a:t>Tip 2: </a:t>
              </a:r>
            </a:p>
            <a:p>
              <a:pPr algn="ctr"/>
              <a:r>
                <a:rPr lang="en-GB" sz="1600" b="1" dirty="0" smtClean="0">
                  <a:solidFill>
                    <a:schemeClr val="tx1"/>
                  </a:solidFill>
                </a:rPr>
                <a:t>Know your command words!</a:t>
              </a:r>
              <a:endParaRPr lang="en-GB" sz="1600" b="1" dirty="0">
                <a:solidFill>
                  <a:schemeClr val="tx1"/>
                </a:solidFill>
              </a:endParaRPr>
            </a:p>
          </p:txBody>
        </p:sp>
        <p:sp>
          <p:nvSpPr>
            <p:cNvPr id="5" name="TextBox 4"/>
            <p:cNvSpPr txBox="1"/>
            <p:nvPr/>
          </p:nvSpPr>
          <p:spPr>
            <a:xfrm>
              <a:off x="2726922" y="1156614"/>
              <a:ext cx="3942438" cy="646331"/>
            </a:xfrm>
            <a:prstGeom prst="rect">
              <a:avLst/>
            </a:prstGeom>
            <a:noFill/>
          </p:spPr>
          <p:txBody>
            <a:bodyPr wrap="square" rtlCol="0">
              <a:spAutoFit/>
            </a:bodyPr>
            <a:lstStyle/>
            <a:p>
              <a:r>
                <a:rPr lang="en-GB" sz="1200" dirty="0" smtClean="0"/>
                <a:t>Command words tell you how the examiners would like you to answer the question. Knowing this is vital! </a:t>
              </a:r>
              <a:r>
                <a:rPr lang="en-GB" sz="1200" b="1" u="sng" dirty="0" smtClean="0">
                  <a:solidFill>
                    <a:srgbClr val="FF0000"/>
                  </a:solidFill>
                </a:rPr>
                <a:t>Get to grips with the lingo!</a:t>
              </a:r>
              <a:endParaRPr lang="en-GB" sz="1200" b="1" u="sng" dirty="0">
                <a:solidFill>
                  <a:srgbClr val="FF0000"/>
                </a:solidFill>
              </a:endParaRPr>
            </a:p>
          </p:txBody>
        </p:sp>
        <p:sp>
          <p:nvSpPr>
            <p:cNvPr id="6" name="Flowchart: Manual Input 5"/>
            <p:cNvSpPr/>
            <p:nvPr/>
          </p:nvSpPr>
          <p:spPr>
            <a:xfrm>
              <a:off x="2834933" y="262296"/>
              <a:ext cx="3669735" cy="792730"/>
            </a:xfrm>
            <a:prstGeom prst="flowChartManualInpu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latin typeface="Adobe Gothic Std B" pitchFamily="34" charset="-128"/>
                  <a:ea typeface="Adobe Gothic Std B" pitchFamily="34" charset="-128"/>
                </a:rPr>
                <a:t>Understand them so you can use them to get TOP MARKS!</a:t>
              </a:r>
            </a:p>
          </p:txBody>
        </p:sp>
        <p:sp>
          <p:nvSpPr>
            <p:cNvPr id="8" name="TextBox 7"/>
            <p:cNvSpPr txBox="1"/>
            <p:nvPr/>
          </p:nvSpPr>
          <p:spPr>
            <a:xfrm rot="16200000">
              <a:off x="-1802904" y="3827241"/>
              <a:ext cx="5041723" cy="338554"/>
            </a:xfrm>
            <a:prstGeom prst="rect">
              <a:avLst/>
            </a:prstGeom>
            <a:noFill/>
          </p:spPr>
          <p:txBody>
            <a:bodyPr wrap="square" rtlCol="0">
              <a:spAutoFit/>
            </a:bodyPr>
            <a:lstStyle/>
            <a:p>
              <a:pPr algn="ctr"/>
              <a:r>
                <a:rPr lang="en-GB" sz="1600" b="1" dirty="0" smtClean="0">
                  <a:solidFill>
                    <a:srgbClr val="FF0000"/>
                  </a:solidFill>
                  <a:latin typeface="Kalam" panose="02000000000000000000" pitchFamily="2" charset="0"/>
                  <a:cs typeface="Kalam" panose="02000000000000000000" pitchFamily="2" charset="0"/>
                </a:rPr>
                <a:t>Make this your first piece of revision homework!</a:t>
              </a:r>
              <a:endParaRPr lang="en-GB" sz="1600" b="1" dirty="0">
                <a:solidFill>
                  <a:srgbClr val="FF0000"/>
                </a:solidFill>
                <a:latin typeface="Kalam" panose="02000000000000000000" pitchFamily="2" charset="0"/>
                <a:cs typeface="Kalam" panose="02000000000000000000" pitchFamily="2" charset="0"/>
              </a:endParaRPr>
            </a:p>
          </p:txBody>
        </p:sp>
        <p:sp>
          <p:nvSpPr>
            <p:cNvPr id="9" name="Pentagon 8"/>
            <p:cNvSpPr/>
            <p:nvPr/>
          </p:nvSpPr>
          <p:spPr>
            <a:xfrm>
              <a:off x="1024477" y="2093271"/>
              <a:ext cx="1540425" cy="418652"/>
            </a:xfrm>
            <a:prstGeom prst="homePlat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State/identify</a:t>
              </a:r>
              <a:endParaRPr lang="en-GB" sz="1400" dirty="0">
                <a:solidFill>
                  <a:schemeClr val="tx1"/>
                </a:solidFill>
              </a:endParaRPr>
            </a:p>
          </p:txBody>
        </p:sp>
        <p:sp>
          <p:nvSpPr>
            <p:cNvPr id="10" name="Pentagon 9"/>
            <p:cNvSpPr/>
            <p:nvPr/>
          </p:nvSpPr>
          <p:spPr>
            <a:xfrm>
              <a:off x="1026306" y="2686030"/>
              <a:ext cx="1538596" cy="442097"/>
            </a:xfrm>
            <a:prstGeom prst="homePlate">
              <a:avLst/>
            </a:prstGeom>
            <a:solidFill>
              <a:srgbClr val="FF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Define</a:t>
              </a:r>
              <a:endParaRPr lang="en-GB" sz="1400" dirty="0">
                <a:solidFill>
                  <a:schemeClr val="tx1"/>
                </a:solidFill>
              </a:endParaRPr>
            </a:p>
          </p:txBody>
        </p:sp>
        <p:sp>
          <p:nvSpPr>
            <p:cNvPr id="11" name="Pentagon 10"/>
            <p:cNvSpPr/>
            <p:nvPr/>
          </p:nvSpPr>
          <p:spPr>
            <a:xfrm>
              <a:off x="1035640" y="3245399"/>
              <a:ext cx="1529262" cy="487990"/>
            </a:xfrm>
            <a:prstGeom prst="homePlat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Outline</a:t>
              </a:r>
              <a:endParaRPr lang="en-GB" sz="1400" dirty="0">
                <a:solidFill>
                  <a:schemeClr val="tx1"/>
                </a:solidFill>
              </a:endParaRPr>
            </a:p>
          </p:txBody>
        </p:sp>
        <p:sp>
          <p:nvSpPr>
            <p:cNvPr id="12" name="Pentagon 11"/>
            <p:cNvSpPr/>
            <p:nvPr/>
          </p:nvSpPr>
          <p:spPr>
            <a:xfrm>
              <a:off x="1046970" y="3875999"/>
              <a:ext cx="1517931" cy="353510"/>
            </a:xfrm>
            <a:prstGeom prst="homePlate">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Describe</a:t>
              </a:r>
              <a:endParaRPr lang="en-GB" sz="1400" dirty="0">
                <a:solidFill>
                  <a:schemeClr val="tx1"/>
                </a:solidFill>
              </a:endParaRPr>
            </a:p>
          </p:txBody>
        </p:sp>
        <p:sp>
          <p:nvSpPr>
            <p:cNvPr id="13" name="Pentagon 12"/>
            <p:cNvSpPr/>
            <p:nvPr/>
          </p:nvSpPr>
          <p:spPr>
            <a:xfrm>
              <a:off x="1024477" y="4397527"/>
              <a:ext cx="1540424" cy="385783"/>
            </a:xfrm>
            <a:prstGeom prst="homePlate">
              <a:avLst/>
            </a:prstGeom>
            <a:solidFill>
              <a:srgbClr val="FF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Explain</a:t>
              </a:r>
              <a:endParaRPr lang="en-GB" sz="1400" dirty="0">
                <a:solidFill>
                  <a:schemeClr val="tx1"/>
                </a:solidFill>
              </a:endParaRPr>
            </a:p>
          </p:txBody>
        </p:sp>
        <p:sp>
          <p:nvSpPr>
            <p:cNvPr id="14" name="Pentagon 13"/>
            <p:cNvSpPr/>
            <p:nvPr/>
          </p:nvSpPr>
          <p:spPr>
            <a:xfrm>
              <a:off x="1046970" y="4936716"/>
              <a:ext cx="1517932" cy="396915"/>
            </a:xfrm>
            <a:prstGeom prst="homePlat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Discuss</a:t>
              </a:r>
              <a:endParaRPr lang="en-GB" sz="1400" dirty="0">
                <a:solidFill>
                  <a:schemeClr val="tx1"/>
                </a:solidFill>
              </a:endParaRPr>
            </a:p>
          </p:txBody>
        </p:sp>
        <p:sp>
          <p:nvSpPr>
            <p:cNvPr id="15" name="Pentagon 14"/>
            <p:cNvSpPr/>
            <p:nvPr/>
          </p:nvSpPr>
          <p:spPr>
            <a:xfrm>
              <a:off x="1024477" y="5512780"/>
              <a:ext cx="1540424" cy="576064"/>
            </a:xfrm>
            <a:prstGeom prst="homePlat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Assess/Evaluate</a:t>
              </a:r>
              <a:endParaRPr lang="en-GB" sz="1400" dirty="0">
                <a:solidFill>
                  <a:schemeClr val="tx1"/>
                </a:solidFill>
              </a:endParaRPr>
            </a:p>
          </p:txBody>
        </p:sp>
        <p:sp>
          <p:nvSpPr>
            <p:cNvPr id="16" name="TextBox 15"/>
            <p:cNvSpPr txBox="1"/>
            <p:nvPr/>
          </p:nvSpPr>
          <p:spPr>
            <a:xfrm>
              <a:off x="2834933" y="1971430"/>
              <a:ext cx="3616133" cy="461665"/>
            </a:xfrm>
            <a:prstGeom prst="rect">
              <a:avLst/>
            </a:prstGeom>
            <a:noFill/>
          </p:spPr>
          <p:txBody>
            <a:bodyPr wrap="square" rtlCol="0">
              <a:spAutoFit/>
            </a:bodyPr>
            <a:lstStyle/>
            <a:p>
              <a:r>
                <a:rPr lang="en-GB" sz="1200" dirty="0" smtClean="0"/>
                <a:t>You </a:t>
              </a:r>
              <a:r>
                <a:rPr lang="en-GB" sz="1200" b="1" u="sng" dirty="0" smtClean="0">
                  <a:solidFill>
                    <a:srgbClr val="FF0000"/>
                  </a:solidFill>
                </a:rPr>
                <a:t>should</a:t>
              </a:r>
              <a:r>
                <a:rPr lang="en-GB" sz="1200" dirty="0" smtClean="0"/>
                <a:t> give a short answer or select an item from a list or table – no explaining here!.</a:t>
              </a:r>
              <a:endParaRPr lang="en-GB" sz="1200" dirty="0"/>
            </a:p>
          </p:txBody>
        </p:sp>
        <p:sp>
          <p:nvSpPr>
            <p:cNvPr id="2" name="TextBox 1"/>
            <p:cNvSpPr txBox="1"/>
            <p:nvPr/>
          </p:nvSpPr>
          <p:spPr>
            <a:xfrm>
              <a:off x="2916144" y="2666462"/>
              <a:ext cx="3453710" cy="461665"/>
            </a:xfrm>
            <a:prstGeom prst="rect">
              <a:avLst/>
            </a:prstGeom>
            <a:noFill/>
          </p:spPr>
          <p:txBody>
            <a:bodyPr wrap="square" rtlCol="0">
              <a:spAutoFit/>
            </a:bodyPr>
            <a:lstStyle/>
            <a:p>
              <a:r>
                <a:rPr lang="en-GB" sz="1200" dirty="0" smtClean="0"/>
                <a:t>You </a:t>
              </a:r>
              <a:r>
                <a:rPr lang="en-GB" sz="1200" b="1" u="sng" dirty="0" smtClean="0">
                  <a:solidFill>
                    <a:srgbClr val="FF0000"/>
                  </a:solidFill>
                </a:rPr>
                <a:t>should</a:t>
              </a:r>
              <a:r>
                <a:rPr lang="en-GB" sz="1200" dirty="0" smtClean="0"/>
                <a:t> give a clear, precise meaning for the phrase.</a:t>
              </a:r>
              <a:endParaRPr lang="en-GB" sz="1200" dirty="0"/>
            </a:p>
          </p:txBody>
        </p:sp>
        <p:sp>
          <p:nvSpPr>
            <p:cNvPr id="17" name="TextBox 16"/>
            <p:cNvSpPr txBox="1"/>
            <p:nvPr/>
          </p:nvSpPr>
          <p:spPr>
            <a:xfrm>
              <a:off x="2934111" y="3349569"/>
              <a:ext cx="3624767" cy="276999"/>
            </a:xfrm>
            <a:prstGeom prst="rect">
              <a:avLst/>
            </a:prstGeom>
            <a:noFill/>
          </p:spPr>
          <p:txBody>
            <a:bodyPr wrap="square" rtlCol="0">
              <a:spAutoFit/>
            </a:bodyPr>
            <a:lstStyle/>
            <a:p>
              <a:r>
                <a:rPr lang="en-GB" sz="1200" dirty="0" smtClean="0"/>
                <a:t>You </a:t>
              </a:r>
              <a:r>
                <a:rPr lang="en-GB" sz="1200" b="1" u="sng" dirty="0" smtClean="0">
                  <a:solidFill>
                    <a:srgbClr val="FF0000"/>
                  </a:solidFill>
                </a:rPr>
                <a:t>should</a:t>
              </a:r>
              <a:r>
                <a:rPr lang="en-GB" sz="1200" dirty="0" smtClean="0"/>
                <a:t> give a brief summary of the process.</a:t>
              </a:r>
              <a:endParaRPr lang="en-GB" sz="1200" dirty="0"/>
            </a:p>
          </p:txBody>
        </p:sp>
        <p:sp>
          <p:nvSpPr>
            <p:cNvPr id="18" name="TextBox 17"/>
            <p:cNvSpPr txBox="1"/>
            <p:nvPr/>
          </p:nvSpPr>
          <p:spPr>
            <a:xfrm>
              <a:off x="2915444" y="3932039"/>
              <a:ext cx="3833210" cy="276999"/>
            </a:xfrm>
            <a:prstGeom prst="rect">
              <a:avLst/>
            </a:prstGeom>
            <a:noFill/>
          </p:spPr>
          <p:txBody>
            <a:bodyPr wrap="square" rtlCol="0">
              <a:spAutoFit/>
            </a:bodyPr>
            <a:lstStyle/>
            <a:p>
              <a:r>
                <a:rPr lang="en-GB" sz="1200" dirty="0" smtClean="0"/>
                <a:t>You </a:t>
              </a:r>
              <a:r>
                <a:rPr lang="en-GB" sz="1200" b="1" u="sng" dirty="0" smtClean="0">
                  <a:solidFill>
                    <a:srgbClr val="FF0000"/>
                  </a:solidFill>
                </a:rPr>
                <a:t>should</a:t>
              </a:r>
              <a:r>
                <a:rPr lang="en-GB" sz="1200" dirty="0" smtClean="0"/>
                <a:t> give a detailed description of something.</a:t>
              </a:r>
              <a:endParaRPr lang="en-GB" sz="1200" dirty="0"/>
            </a:p>
          </p:txBody>
        </p:sp>
        <p:sp>
          <p:nvSpPr>
            <p:cNvPr id="19" name="TextBox 18"/>
            <p:cNvSpPr txBox="1"/>
            <p:nvPr/>
          </p:nvSpPr>
          <p:spPr>
            <a:xfrm>
              <a:off x="2915444" y="4506311"/>
              <a:ext cx="3833210" cy="276999"/>
            </a:xfrm>
            <a:prstGeom prst="rect">
              <a:avLst/>
            </a:prstGeom>
            <a:noFill/>
          </p:spPr>
          <p:txBody>
            <a:bodyPr wrap="square" rtlCol="0">
              <a:spAutoFit/>
            </a:bodyPr>
            <a:lstStyle/>
            <a:p>
              <a:r>
                <a:rPr lang="en-GB" sz="1200" dirty="0" smtClean="0"/>
                <a:t>You </a:t>
              </a:r>
              <a:r>
                <a:rPr lang="en-GB" sz="1200" b="1" u="sng" dirty="0" smtClean="0">
                  <a:solidFill>
                    <a:srgbClr val="FF0000"/>
                  </a:solidFill>
                </a:rPr>
                <a:t>should</a:t>
              </a:r>
              <a:r>
                <a:rPr lang="en-GB" sz="1200" dirty="0" smtClean="0"/>
                <a:t> give reasons to show why.</a:t>
              </a:r>
              <a:endParaRPr lang="en-GB" sz="1200" dirty="0"/>
            </a:p>
          </p:txBody>
        </p:sp>
        <p:sp>
          <p:nvSpPr>
            <p:cNvPr id="20" name="TextBox 19"/>
            <p:cNvSpPr txBox="1"/>
            <p:nvPr/>
          </p:nvSpPr>
          <p:spPr>
            <a:xfrm>
              <a:off x="2934111" y="4936716"/>
              <a:ext cx="3833210" cy="461665"/>
            </a:xfrm>
            <a:prstGeom prst="rect">
              <a:avLst/>
            </a:prstGeom>
            <a:noFill/>
          </p:spPr>
          <p:txBody>
            <a:bodyPr wrap="square" rtlCol="0">
              <a:spAutoFit/>
            </a:bodyPr>
            <a:lstStyle/>
            <a:p>
              <a:r>
                <a:rPr lang="en-GB" sz="1200" dirty="0" smtClean="0"/>
                <a:t>You </a:t>
              </a:r>
              <a:r>
                <a:rPr lang="en-GB" sz="1200" b="1" u="sng" dirty="0" smtClean="0">
                  <a:solidFill>
                    <a:srgbClr val="FF0000"/>
                  </a:solidFill>
                </a:rPr>
                <a:t>should</a:t>
              </a:r>
              <a:r>
                <a:rPr lang="en-GB" sz="1200" dirty="0" smtClean="0"/>
                <a:t> make a balanced argument covering a range of opinions.</a:t>
              </a:r>
              <a:endParaRPr lang="en-GB" sz="1200" dirty="0"/>
            </a:p>
          </p:txBody>
        </p:sp>
        <p:sp>
          <p:nvSpPr>
            <p:cNvPr id="21" name="TextBox 20"/>
            <p:cNvSpPr txBox="1"/>
            <p:nvPr/>
          </p:nvSpPr>
          <p:spPr>
            <a:xfrm>
              <a:off x="2917359" y="5569979"/>
              <a:ext cx="3833210" cy="461665"/>
            </a:xfrm>
            <a:prstGeom prst="rect">
              <a:avLst/>
            </a:prstGeom>
            <a:noFill/>
          </p:spPr>
          <p:txBody>
            <a:bodyPr wrap="square" rtlCol="0">
              <a:spAutoFit/>
            </a:bodyPr>
            <a:lstStyle/>
            <a:p>
              <a:r>
                <a:rPr lang="en-GB" sz="1200" dirty="0" smtClean="0"/>
                <a:t>You </a:t>
              </a:r>
              <a:r>
                <a:rPr lang="en-GB" sz="1200" b="1" u="sng" dirty="0" smtClean="0">
                  <a:solidFill>
                    <a:srgbClr val="FF0000"/>
                  </a:solidFill>
                </a:rPr>
                <a:t>should</a:t>
              </a:r>
              <a:r>
                <a:rPr lang="en-GB" sz="1200" dirty="0" smtClean="0"/>
                <a:t> use evidence and your own knowledge to come to a conclusion.</a:t>
              </a:r>
              <a:endParaRPr lang="en-GB" sz="1200" dirty="0"/>
            </a:p>
          </p:txBody>
        </p:sp>
      </p:grpSp>
      <p:sp>
        <p:nvSpPr>
          <p:cNvPr id="23" name="Frame 22"/>
          <p:cNvSpPr/>
          <p:nvPr/>
        </p:nvSpPr>
        <p:spPr>
          <a:xfrm>
            <a:off x="0" y="0"/>
            <a:ext cx="6858000" cy="9144000"/>
          </a:xfrm>
          <a:prstGeom prst="frame">
            <a:avLst>
              <a:gd name="adj1" fmla="val 545"/>
            </a:avLst>
          </a:prstGeom>
          <a:solidFill>
            <a:srgbClr val="66CCFF"/>
          </a:solidFill>
          <a:ln>
            <a:solidFill>
              <a:srgbClr val="66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 name="TextBox 2"/>
          <p:cNvSpPr txBox="1"/>
          <p:nvPr/>
        </p:nvSpPr>
        <p:spPr>
          <a:xfrm>
            <a:off x="281491" y="6804248"/>
            <a:ext cx="6315861" cy="2031325"/>
          </a:xfrm>
          <a:prstGeom prst="rect">
            <a:avLst/>
          </a:prstGeom>
          <a:noFill/>
          <a:ln w="57150">
            <a:solidFill>
              <a:srgbClr val="00B0F0"/>
            </a:solidFill>
          </a:ln>
        </p:spPr>
        <p:txBody>
          <a:bodyPr wrap="square" rtlCol="0">
            <a:spAutoFit/>
          </a:bodyPr>
          <a:lstStyle/>
          <a:p>
            <a:pPr algn="ctr"/>
            <a:r>
              <a:rPr lang="en-GB" sz="2000" b="1" dirty="0" smtClean="0"/>
              <a:t>You will now be provided with a 12 mark question </a:t>
            </a:r>
          </a:p>
          <a:p>
            <a:pPr algn="ctr"/>
            <a:r>
              <a:rPr lang="en-GB" sz="2000" b="1" dirty="0" smtClean="0"/>
              <a:t>(page 13 &amp; 14) </a:t>
            </a:r>
          </a:p>
          <a:p>
            <a:endParaRPr lang="en-GB" dirty="0"/>
          </a:p>
          <a:p>
            <a:r>
              <a:rPr lang="en-GB" sz="1600" b="1" dirty="0" smtClean="0">
                <a:solidFill>
                  <a:srgbClr val="FF0000"/>
                </a:solidFill>
              </a:rPr>
              <a:t>Task 1: </a:t>
            </a:r>
            <a:r>
              <a:rPr lang="en-GB" sz="1200" dirty="0" smtClean="0"/>
              <a:t>Answer the long answer question on the pages provided. You have 12 minutes to answer the question. </a:t>
            </a:r>
          </a:p>
          <a:p>
            <a:endParaRPr lang="en-GB" sz="1200" dirty="0" smtClean="0"/>
          </a:p>
          <a:p>
            <a:r>
              <a:rPr lang="en-GB" sz="1600" b="1" dirty="0" smtClean="0">
                <a:solidFill>
                  <a:srgbClr val="FF0000"/>
                </a:solidFill>
              </a:rPr>
              <a:t>Task 2: </a:t>
            </a:r>
            <a:r>
              <a:rPr lang="en-GB" sz="1200" dirty="0" smtClean="0"/>
              <a:t>Then  </a:t>
            </a:r>
            <a:r>
              <a:rPr lang="en-GB" sz="1200" dirty="0"/>
              <a:t>m</a:t>
            </a:r>
            <a:r>
              <a:rPr lang="en-GB" sz="1200" dirty="0" smtClean="0"/>
              <a:t>ark your answer using the mark scheme on page 15 You will then have the opportunity to improve your answer by adding to it using the possible answers on page 15.</a:t>
            </a:r>
            <a:endParaRPr lang="en-GB" sz="1200" dirty="0"/>
          </a:p>
        </p:txBody>
      </p:sp>
      <p:sp>
        <p:nvSpPr>
          <p:cNvPr id="24" name="Rectangle 23"/>
          <p:cNvSpPr/>
          <p:nvPr/>
        </p:nvSpPr>
        <p:spPr>
          <a:xfrm>
            <a:off x="251706" y="-36512"/>
            <a:ext cx="6417654" cy="707886"/>
          </a:xfrm>
          <a:prstGeom prst="rect">
            <a:avLst/>
          </a:prstGeom>
          <a:noFill/>
        </p:spPr>
        <p:txBody>
          <a:bodyPr wrap="none" lIns="91440" tIns="45720" rIns="91440" bIns="45720">
            <a:spAutoFit/>
          </a:bodyPr>
          <a:lstStyle/>
          <a:p>
            <a:pPr algn="ctr"/>
            <a:r>
              <a:rPr lang="en-US" sz="40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Recall those command words</a:t>
            </a:r>
            <a:endParaRPr lang="en-US" sz="40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16868636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4372" y="1835696"/>
            <a:ext cx="6084676" cy="7817525"/>
          </a:xfrm>
          <a:prstGeom prst="rect">
            <a:avLst/>
          </a:prstGeom>
          <a:noFill/>
        </p:spPr>
        <p:txBody>
          <a:bodyPr wrap="square" rtlCol="0">
            <a:spAutoFit/>
          </a:bodyPr>
          <a:lstStyle/>
          <a:p>
            <a:r>
              <a:rPr lang="en-GB" b="1" dirty="0" smtClean="0">
                <a:solidFill>
                  <a:srgbClr val="0070C0"/>
                </a:solidFill>
              </a:rPr>
              <a:t>Q2. </a:t>
            </a:r>
            <a:r>
              <a:rPr lang="en-GB" sz="1100" dirty="0" smtClean="0"/>
              <a:t>Discuss why it is important that all catering establishments adhere to food safety regulations. Explain how this could be achieved in a busy hotel kitchen.</a:t>
            </a:r>
          </a:p>
          <a:p>
            <a:endParaRPr lang="en-GB" sz="1100" dirty="0"/>
          </a:p>
          <a:p>
            <a:r>
              <a:rPr lang="en-GB" sz="1100"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r>
              <a:rPr lang="en-GB" sz="1100" dirty="0" smtClean="0"/>
              <a:t>____________________________________________________________________________________</a:t>
            </a:r>
          </a:p>
          <a:p>
            <a:r>
              <a:rPr lang="en-GB" sz="1100" dirty="0" smtClean="0"/>
              <a:t>____________________________________________________________________________________</a:t>
            </a:r>
          </a:p>
          <a:p>
            <a:r>
              <a:rPr lang="en-GB" sz="1100"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GB" sz="1100" dirty="0"/>
          </a:p>
          <a:p>
            <a:pPr algn="r"/>
            <a:r>
              <a:rPr lang="en-GB" sz="1100" dirty="0" smtClean="0"/>
              <a:t>PTO</a:t>
            </a:r>
            <a:endParaRPr lang="en-GB" sz="1100" dirty="0"/>
          </a:p>
          <a:p>
            <a:endParaRPr lang="en-GB" sz="1100" dirty="0"/>
          </a:p>
          <a:p>
            <a:endParaRPr lang="en-GB" sz="1100" dirty="0" smtClean="0"/>
          </a:p>
          <a:p>
            <a:pPr marL="400050" indent="-400050">
              <a:buAutoNum type="romanLcParenBoth"/>
            </a:pPr>
            <a:endParaRPr lang="en-GB" sz="1100" dirty="0" smtClean="0"/>
          </a:p>
          <a:p>
            <a:endParaRPr lang="en-GB" sz="1100" dirty="0"/>
          </a:p>
        </p:txBody>
      </p:sp>
      <p:sp>
        <p:nvSpPr>
          <p:cNvPr id="5" name="Title 1"/>
          <p:cNvSpPr>
            <a:spLocks noGrp="1"/>
          </p:cNvSpPr>
          <p:nvPr>
            <p:ph type="title"/>
          </p:nvPr>
        </p:nvSpPr>
        <p:spPr>
          <a:xfrm>
            <a:off x="425152" y="-305209"/>
            <a:ext cx="6172200" cy="1524000"/>
          </a:xfrm>
        </p:spPr>
        <p:txBody>
          <a:bodyPr>
            <a:normAutofit/>
          </a:bodyPr>
          <a:lstStyle/>
          <a:p>
            <a:r>
              <a:rPr lang="en-GB" sz="1800" u="sng" dirty="0" smtClean="0">
                <a:solidFill>
                  <a:srgbClr val="7030A0"/>
                </a:solidFill>
                <a:latin typeface="Comic Sans MS" panose="030F0702030302020204" pitchFamily="66" charset="0"/>
              </a:rPr>
              <a:t>Recall knowledge - </a:t>
            </a:r>
            <a:r>
              <a:rPr lang="en-GB" sz="1800" dirty="0" smtClean="0">
                <a:solidFill>
                  <a:srgbClr val="FF0000"/>
                </a:solidFill>
                <a:latin typeface="Comic Sans MS" panose="030F0702030302020204" pitchFamily="66" charset="0"/>
              </a:rPr>
              <a:t/>
            </a:r>
            <a:br>
              <a:rPr lang="en-GB" sz="1800" dirty="0" smtClean="0">
                <a:solidFill>
                  <a:srgbClr val="FF0000"/>
                </a:solidFill>
                <a:latin typeface="Comic Sans MS" panose="030F0702030302020204" pitchFamily="66" charset="0"/>
              </a:rPr>
            </a:br>
            <a:r>
              <a:rPr lang="en-GB" sz="1800" dirty="0" smtClean="0">
                <a:solidFill>
                  <a:srgbClr val="FF0000"/>
                </a:solidFill>
                <a:latin typeface="Comic Sans MS" panose="030F0702030302020204" pitchFamily="66" charset="0"/>
              </a:rPr>
              <a:t>Practice Exam style Question</a:t>
            </a:r>
            <a:endParaRPr lang="en-GB" sz="1800" dirty="0">
              <a:solidFill>
                <a:srgbClr val="FF0000"/>
              </a:solidFill>
              <a:latin typeface="Comic Sans MS" panose="030F0702030302020204" pitchFamily="66" charset="0"/>
            </a:endParaRPr>
          </a:p>
        </p:txBody>
      </p:sp>
      <p:sp>
        <p:nvSpPr>
          <p:cNvPr id="23" name="TextBox 22"/>
          <p:cNvSpPr txBox="1"/>
          <p:nvPr/>
        </p:nvSpPr>
        <p:spPr>
          <a:xfrm>
            <a:off x="5373216" y="2136939"/>
            <a:ext cx="718466" cy="261610"/>
          </a:xfrm>
          <a:prstGeom prst="rect">
            <a:avLst/>
          </a:prstGeom>
          <a:noFill/>
        </p:spPr>
        <p:txBody>
          <a:bodyPr wrap="none" rtlCol="0">
            <a:spAutoFit/>
          </a:bodyPr>
          <a:lstStyle/>
          <a:p>
            <a:r>
              <a:rPr lang="en-GB" sz="1100" b="1" dirty="0" smtClean="0">
                <a:solidFill>
                  <a:srgbClr val="FF0000"/>
                </a:solidFill>
              </a:rPr>
              <a:t>12 marks</a:t>
            </a:r>
            <a:endParaRPr lang="en-GB" sz="1100" b="1" dirty="0">
              <a:solidFill>
                <a:srgbClr val="FF0000"/>
              </a:solidFill>
            </a:endParaRPr>
          </a:p>
        </p:txBody>
      </p:sp>
      <p:sp>
        <p:nvSpPr>
          <p:cNvPr id="4" name="Rectangle 3"/>
          <p:cNvSpPr/>
          <p:nvPr/>
        </p:nvSpPr>
        <p:spPr>
          <a:xfrm>
            <a:off x="330438" y="849938"/>
            <a:ext cx="6014885" cy="938719"/>
          </a:xfrm>
          <a:prstGeom prst="rect">
            <a:avLst/>
          </a:prstGeom>
        </p:spPr>
        <p:txBody>
          <a:bodyPr wrap="square">
            <a:spAutoFit/>
          </a:bodyPr>
          <a:lstStyle/>
          <a:p>
            <a:r>
              <a:rPr lang="en-GB" sz="1100" dirty="0"/>
              <a:t>You have been given a practice question to answer focusing on </a:t>
            </a:r>
            <a:r>
              <a:rPr lang="en-GB" sz="1100" dirty="0" smtClean="0"/>
              <a:t>food safety regulations.</a:t>
            </a:r>
            <a:endParaRPr lang="en-GB" sz="1100" dirty="0"/>
          </a:p>
          <a:p>
            <a:endParaRPr lang="en-GB" sz="1100" dirty="0"/>
          </a:p>
          <a:p>
            <a:r>
              <a:rPr lang="en-GB" sz="1100" dirty="0"/>
              <a:t>The question is worth 12 </a:t>
            </a:r>
            <a:r>
              <a:rPr lang="en-GB" sz="1100" dirty="0" smtClean="0"/>
              <a:t>marks.</a:t>
            </a:r>
            <a:endParaRPr lang="en-GB" sz="1100" dirty="0"/>
          </a:p>
          <a:p>
            <a:endParaRPr lang="en-GB" sz="1100" dirty="0"/>
          </a:p>
          <a:p>
            <a:r>
              <a:rPr lang="en-GB" sz="1100" b="1" dirty="0">
                <a:solidFill>
                  <a:srgbClr val="0070C0"/>
                </a:solidFill>
                <a:latin typeface="Comic Sans MS" panose="030F0702030302020204" pitchFamily="66" charset="0"/>
              </a:rPr>
              <a:t>Complete the answer now.</a:t>
            </a:r>
          </a:p>
        </p:txBody>
      </p:sp>
      <p:sp>
        <p:nvSpPr>
          <p:cNvPr id="6" name="Frame 5"/>
          <p:cNvSpPr/>
          <p:nvPr/>
        </p:nvSpPr>
        <p:spPr>
          <a:xfrm>
            <a:off x="0" y="0"/>
            <a:ext cx="6858000" cy="9144000"/>
          </a:xfrm>
          <a:prstGeom prst="frame">
            <a:avLst>
              <a:gd name="adj1" fmla="val 146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2694739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4664" y="81071"/>
            <a:ext cx="6084676" cy="9741128"/>
          </a:xfrm>
          <a:prstGeom prst="rect">
            <a:avLst/>
          </a:prstGeom>
          <a:noFill/>
        </p:spPr>
        <p:txBody>
          <a:bodyPr wrap="square" rtlCol="0">
            <a:spAutoFit/>
          </a:bodyPr>
          <a:lstStyle/>
          <a:p>
            <a:endParaRPr lang="en-GB" sz="1100" dirty="0"/>
          </a:p>
          <a:p>
            <a:r>
              <a:rPr lang="en-GB" sz="1100"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r>
              <a:rPr lang="en-GB" sz="1100" dirty="0" smtClean="0"/>
              <a:t>____________________________________________________________________________________</a:t>
            </a:r>
          </a:p>
          <a:p>
            <a:r>
              <a:rPr lang="en-GB" sz="1100" dirty="0" smtClean="0"/>
              <a:t>____________________________________________________________________________________</a:t>
            </a:r>
          </a:p>
          <a:p>
            <a:r>
              <a:rPr lang="en-GB" sz="1100"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GB" sz="1100" dirty="0"/>
          </a:p>
          <a:p>
            <a:endParaRPr lang="en-GB" sz="1100" dirty="0"/>
          </a:p>
          <a:p>
            <a:endParaRPr lang="en-GB" sz="1100" dirty="0" smtClean="0"/>
          </a:p>
          <a:p>
            <a:pPr marL="400050" indent="-400050">
              <a:buAutoNum type="romanLcParenBoth"/>
            </a:pPr>
            <a:endParaRPr lang="en-GB" sz="1100" dirty="0" smtClean="0"/>
          </a:p>
          <a:p>
            <a:endParaRPr lang="en-GB" sz="1100" dirty="0"/>
          </a:p>
        </p:txBody>
      </p:sp>
      <p:sp>
        <p:nvSpPr>
          <p:cNvPr id="4" name="Frame 3"/>
          <p:cNvSpPr/>
          <p:nvPr/>
        </p:nvSpPr>
        <p:spPr>
          <a:xfrm>
            <a:off x="0" y="0"/>
            <a:ext cx="6858000" cy="9144000"/>
          </a:xfrm>
          <a:prstGeom prst="frame">
            <a:avLst>
              <a:gd name="adj1" fmla="val 146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167341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1758679" y="6195101"/>
            <a:ext cx="4281813" cy="338554"/>
          </a:xfrm>
          <a:prstGeom prst="rect">
            <a:avLst/>
          </a:prstGeom>
          <a:solidFill>
            <a:srgbClr val="0070C0"/>
          </a:solidFill>
        </p:spPr>
        <p:txBody>
          <a:bodyPr wrap="none" rtlCol="0">
            <a:spAutoFit/>
          </a:bodyPr>
          <a:lstStyle/>
          <a:p>
            <a:pPr algn="ctr"/>
            <a:r>
              <a:rPr lang="en-GB" sz="1600" dirty="0" smtClean="0">
                <a:solidFill>
                  <a:srgbClr val="FFFF00"/>
                </a:solidFill>
                <a:latin typeface="Comic Sans MS" panose="030F0702030302020204" pitchFamily="66" charset="0"/>
              </a:rPr>
              <a:t> Food S</a:t>
            </a:r>
            <a:r>
              <a:rPr lang="en-GB" sz="1600" dirty="0" smtClean="0">
                <a:solidFill>
                  <a:srgbClr val="FFFF00"/>
                </a:solidFill>
              </a:rPr>
              <a:t>afety Regulations</a:t>
            </a:r>
            <a:r>
              <a:rPr lang="en-GB" sz="1600" b="1" dirty="0">
                <a:solidFill>
                  <a:srgbClr val="FFFF00"/>
                </a:solidFill>
                <a:latin typeface="Comic Sans MS" panose="030F0702030302020204" pitchFamily="66" charset="0"/>
              </a:rPr>
              <a:t> </a:t>
            </a:r>
            <a:r>
              <a:rPr lang="en-GB" sz="1600" b="1" dirty="0" smtClean="0">
                <a:solidFill>
                  <a:srgbClr val="FFFF00"/>
                </a:solidFill>
                <a:latin typeface="Comic Sans MS" panose="030F0702030302020204" pitchFamily="66" charset="0"/>
              </a:rPr>
              <a:t>– Possible Answers</a:t>
            </a:r>
            <a:endParaRPr lang="en-GB" sz="1600" b="1" dirty="0">
              <a:solidFill>
                <a:srgbClr val="FFFF00"/>
              </a:solidFill>
              <a:latin typeface="Comic Sans MS" panose="030F0702030302020204" pitchFamily="66" charset="0"/>
            </a:endParaRPr>
          </a:p>
        </p:txBody>
      </p:sp>
      <p:sp>
        <p:nvSpPr>
          <p:cNvPr id="6" name="TextBox 5"/>
          <p:cNvSpPr txBox="1"/>
          <p:nvPr/>
        </p:nvSpPr>
        <p:spPr>
          <a:xfrm>
            <a:off x="1556792" y="107504"/>
            <a:ext cx="4033476" cy="338554"/>
          </a:xfrm>
          <a:prstGeom prst="rect">
            <a:avLst/>
          </a:prstGeom>
          <a:noFill/>
        </p:spPr>
        <p:txBody>
          <a:bodyPr wrap="none" rtlCol="0">
            <a:spAutoFit/>
          </a:bodyPr>
          <a:lstStyle/>
          <a:p>
            <a:r>
              <a:rPr lang="en-GB" sz="1600" dirty="0" smtClean="0">
                <a:solidFill>
                  <a:srgbClr val="FF0000"/>
                </a:solidFill>
                <a:latin typeface="Comic Sans MS" panose="030F0702030302020204" pitchFamily="66" charset="0"/>
              </a:rPr>
              <a:t>Mark Band for this long answer question</a:t>
            </a:r>
            <a:endParaRPr lang="en-GB" sz="1600" dirty="0">
              <a:solidFill>
                <a:srgbClr val="FF0000"/>
              </a:solidFill>
              <a:latin typeface="Comic Sans MS" panose="030F0702030302020204" pitchFamily="66" charset="0"/>
            </a:endParaRPr>
          </a:p>
        </p:txBody>
      </p:sp>
      <p:sp>
        <p:nvSpPr>
          <p:cNvPr id="7" name="TextBox 6"/>
          <p:cNvSpPr txBox="1"/>
          <p:nvPr/>
        </p:nvSpPr>
        <p:spPr>
          <a:xfrm>
            <a:off x="188640" y="2532256"/>
            <a:ext cx="6426714" cy="815608"/>
          </a:xfrm>
          <a:prstGeom prst="rect">
            <a:avLst/>
          </a:prstGeom>
          <a:solidFill>
            <a:srgbClr val="FFFF00"/>
          </a:solidFill>
        </p:spPr>
        <p:txBody>
          <a:bodyPr wrap="square" rtlCol="0">
            <a:spAutoFit/>
          </a:bodyPr>
          <a:lstStyle/>
          <a:p>
            <a:pPr algn="ctr"/>
            <a:r>
              <a:rPr lang="en-GB" sz="1400" dirty="0" smtClean="0">
                <a:solidFill>
                  <a:srgbClr val="0070C0"/>
                </a:solidFill>
              </a:rPr>
              <a:t>Top Tip: </a:t>
            </a:r>
          </a:p>
          <a:p>
            <a:r>
              <a:rPr lang="en-GB" sz="1100" dirty="0" smtClean="0"/>
              <a:t>Refer to the number of marks a long written question is awarded and use this as your target of points to include in the answer, along with discussion and examples. </a:t>
            </a:r>
          </a:p>
          <a:p>
            <a:r>
              <a:rPr lang="en-GB" sz="1100" dirty="0" smtClean="0"/>
              <a:t>So…. 12 marks = 12 points with discussion and examples.</a:t>
            </a:r>
          </a:p>
        </p:txBody>
      </p:sp>
      <p:sp>
        <p:nvSpPr>
          <p:cNvPr id="4" name="Rectangle 3"/>
          <p:cNvSpPr/>
          <p:nvPr/>
        </p:nvSpPr>
        <p:spPr>
          <a:xfrm>
            <a:off x="116632" y="3275856"/>
            <a:ext cx="2190151" cy="369332"/>
          </a:xfrm>
          <a:prstGeom prst="rect">
            <a:avLst/>
          </a:prstGeom>
        </p:spPr>
        <p:txBody>
          <a:bodyPr wrap="none">
            <a:spAutoFit/>
          </a:bodyPr>
          <a:lstStyle/>
          <a:p>
            <a:r>
              <a:rPr lang="en-GB" b="1" dirty="0" smtClean="0">
                <a:solidFill>
                  <a:srgbClr val="0070C0"/>
                </a:solidFill>
              </a:rPr>
              <a:t>Q2 Possible answers:</a:t>
            </a:r>
            <a:endParaRPr lang="en-GB"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517" t="15057" r="17449" b="46874"/>
          <a:stretch/>
        </p:blipFill>
        <p:spPr bwMode="auto">
          <a:xfrm>
            <a:off x="783951" y="523726"/>
            <a:ext cx="5381353" cy="1888034"/>
          </a:xfrm>
          <a:prstGeom prst="rect">
            <a:avLst/>
          </a:prstGeom>
          <a:noFill/>
          <a:ln w="5715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1500" t="34000" r="17775" b="21126"/>
          <a:stretch/>
        </p:blipFill>
        <p:spPr bwMode="auto">
          <a:xfrm>
            <a:off x="715836" y="3627781"/>
            <a:ext cx="4369348" cy="1816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ounded Rectangular Callout 2"/>
          <p:cNvSpPr/>
          <p:nvPr/>
        </p:nvSpPr>
        <p:spPr>
          <a:xfrm>
            <a:off x="5332364" y="3708527"/>
            <a:ext cx="1282990" cy="3024336"/>
          </a:xfrm>
          <a:prstGeom prst="wedgeRoundRectCallout">
            <a:avLst>
              <a:gd name="adj1" fmla="val -91609"/>
              <a:gd name="adj2" fmla="val -21249"/>
              <a:gd name="adj3" fmla="val 16667"/>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rgbClr val="FF0000"/>
                </a:solidFill>
                <a:latin typeface="Comic Sans MS" panose="030F0702030302020204" pitchFamily="66" charset="0"/>
              </a:rPr>
              <a:t>Which ones did you think of from the list? Read the mark scheme carefully, then add those extra points to increase your overall mark.</a:t>
            </a:r>
            <a:endParaRPr lang="en-GB" sz="1200" dirty="0">
              <a:solidFill>
                <a:srgbClr val="FF0000"/>
              </a:solidFill>
              <a:latin typeface="Comic Sans MS" panose="030F0702030302020204" pitchFamily="66" charset="0"/>
            </a:endParaRPr>
          </a:p>
        </p:txBody>
      </p:sp>
      <p:pic>
        <p:nvPicPr>
          <p:cNvPr id="2052"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500" t="11011" r="17879" b="5126"/>
          <a:stretch/>
        </p:blipFill>
        <p:spPr bwMode="auto">
          <a:xfrm>
            <a:off x="711943" y="5436096"/>
            <a:ext cx="4013201" cy="312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1870" t="10287" r="35817" b="78062"/>
          <a:stretch/>
        </p:blipFill>
        <p:spPr bwMode="auto">
          <a:xfrm>
            <a:off x="741234" y="8562209"/>
            <a:ext cx="2789579" cy="432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76246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6672" y="395536"/>
            <a:ext cx="6048672" cy="5632311"/>
          </a:xfrm>
          <a:prstGeom prst="rect">
            <a:avLst/>
          </a:prstGeom>
          <a:noFill/>
          <a:ln w="57150">
            <a:solidFill>
              <a:srgbClr val="00B0F0"/>
            </a:solidFill>
          </a:ln>
        </p:spPr>
        <p:txBody>
          <a:bodyPr wrap="square" rtlCol="0">
            <a:spAutoFit/>
          </a:bodyPr>
          <a:lstStyle/>
          <a:p>
            <a:pPr algn="ctr"/>
            <a:r>
              <a:rPr lang="en-GB" sz="2000" b="1" dirty="0" smtClean="0"/>
              <a:t>      Self Reflection</a:t>
            </a:r>
          </a:p>
          <a:p>
            <a:pPr algn="ctr"/>
            <a:endParaRPr lang="en-GB" sz="2000" b="1" dirty="0"/>
          </a:p>
          <a:p>
            <a:pPr algn="ctr"/>
            <a:endParaRPr lang="en-GB" sz="2000" b="1" dirty="0" smtClean="0"/>
          </a:p>
          <a:p>
            <a:pPr algn="ctr"/>
            <a:endParaRPr lang="en-GB" sz="2000" b="1" dirty="0"/>
          </a:p>
          <a:p>
            <a:pPr algn="ctr"/>
            <a:endParaRPr lang="en-GB" sz="2000" b="1" dirty="0" smtClean="0"/>
          </a:p>
          <a:p>
            <a:pPr algn="ctr"/>
            <a:endParaRPr lang="en-GB" sz="2000" b="1" dirty="0"/>
          </a:p>
          <a:p>
            <a:pPr algn="ctr"/>
            <a:endParaRPr lang="en-GB" sz="2000" b="1" dirty="0" smtClean="0"/>
          </a:p>
          <a:p>
            <a:pPr algn="ctr"/>
            <a:endParaRPr lang="en-GB" sz="2000" b="1" dirty="0"/>
          </a:p>
          <a:p>
            <a:pPr algn="ctr"/>
            <a:endParaRPr lang="en-GB" sz="2000" b="1" dirty="0" smtClean="0"/>
          </a:p>
          <a:p>
            <a:pPr algn="ctr"/>
            <a:endParaRPr lang="en-GB" sz="2000" b="1" dirty="0"/>
          </a:p>
          <a:p>
            <a:pPr algn="ctr"/>
            <a:endParaRPr lang="en-GB" sz="2000" b="1" dirty="0" smtClean="0"/>
          </a:p>
          <a:p>
            <a:pPr algn="ctr"/>
            <a:endParaRPr lang="en-GB" sz="2000" b="1" dirty="0" smtClean="0"/>
          </a:p>
          <a:p>
            <a:pPr algn="ctr"/>
            <a:endParaRPr lang="en-GB" sz="2000" b="1" dirty="0"/>
          </a:p>
          <a:p>
            <a:pPr algn="ctr"/>
            <a:endParaRPr lang="en-GB" sz="2000" b="1" dirty="0" smtClean="0"/>
          </a:p>
          <a:p>
            <a:pPr algn="ctr"/>
            <a:endParaRPr lang="en-GB" sz="2000" b="1" dirty="0"/>
          </a:p>
          <a:p>
            <a:pPr algn="ctr"/>
            <a:endParaRPr lang="en-GB" sz="2000" b="1" dirty="0" smtClean="0"/>
          </a:p>
          <a:p>
            <a:pPr algn="ctr"/>
            <a:endParaRPr lang="en-GB" sz="2000" b="1" dirty="0"/>
          </a:p>
          <a:p>
            <a:pPr algn="ctr"/>
            <a:endParaRPr lang="en-GB" sz="2000" b="1" dirty="0" smtClean="0"/>
          </a:p>
        </p:txBody>
      </p:sp>
      <p:sp>
        <p:nvSpPr>
          <p:cNvPr id="5" name="TextBox 4"/>
          <p:cNvSpPr txBox="1"/>
          <p:nvPr/>
        </p:nvSpPr>
        <p:spPr>
          <a:xfrm>
            <a:off x="692696" y="899592"/>
            <a:ext cx="5616624" cy="4401205"/>
          </a:xfrm>
          <a:prstGeom prst="rect">
            <a:avLst/>
          </a:prstGeom>
          <a:solidFill>
            <a:srgbClr val="FFFF00"/>
          </a:solidFill>
        </p:spPr>
        <p:txBody>
          <a:bodyPr wrap="square" rtlCol="0">
            <a:spAutoFit/>
          </a:bodyPr>
          <a:lstStyle/>
          <a:p>
            <a:r>
              <a:rPr lang="en-GB" sz="1400" dirty="0" smtClean="0">
                <a:solidFill>
                  <a:srgbClr val="0070C0"/>
                </a:solidFill>
              </a:rPr>
              <a:t>Q2 Self Reflection: WWW &amp; EBI</a:t>
            </a:r>
          </a:p>
          <a:p>
            <a:endParaRPr lang="en-GB" sz="1400" dirty="0">
              <a:solidFill>
                <a:srgbClr val="0070C0"/>
              </a:solidFill>
            </a:endParaRPr>
          </a:p>
          <a:p>
            <a:endParaRPr lang="en-GB" sz="1400" dirty="0" smtClean="0">
              <a:solidFill>
                <a:srgbClr val="0070C0"/>
              </a:solidFill>
            </a:endParaRPr>
          </a:p>
          <a:p>
            <a:endParaRPr lang="en-GB" sz="1400" dirty="0">
              <a:solidFill>
                <a:srgbClr val="0070C0"/>
              </a:solidFill>
            </a:endParaRPr>
          </a:p>
          <a:p>
            <a:endParaRPr lang="en-GB" sz="1400" dirty="0" smtClean="0">
              <a:solidFill>
                <a:srgbClr val="0070C0"/>
              </a:solidFill>
            </a:endParaRPr>
          </a:p>
          <a:p>
            <a:endParaRPr lang="en-GB" sz="1400" dirty="0">
              <a:solidFill>
                <a:srgbClr val="0070C0"/>
              </a:solidFill>
            </a:endParaRPr>
          </a:p>
          <a:p>
            <a:endParaRPr lang="en-GB" sz="1400" dirty="0" smtClean="0">
              <a:solidFill>
                <a:srgbClr val="0070C0"/>
              </a:solidFill>
            </a:endParaRPr>
          </a:p>
          <a:p>
            <a:endParaRPr lang="en-GB" sz="1400" dirty="0">
              <a:solidFill>
                <a:srgbClr val="0070C0"/>
              </a:solidFill>
            </a:endParaRPr>
          </a:p>
          <a:p>
            <a:endParaRPr lang="en-GB" sz="1400" dirty="0" smtClean="0">
              <a:solidFill>
                <a:srgbClr val="0070C0"/>
              </a:solidFill>
            </a:endParaRPr>
          </a:p>
          <a:p>
            <a:endParaRPr lang="en-GB" sz="1400" dirty="0" smtClean="0">
              <a:solidFill>
                <a:srgbClr val="0070C0"/>
              </a:solidFill>
            </a:endParaRPr>
          </a:p>
          <a:p>
            <a:endParaRPr lang="en-GB" sz="1400" dirty="0" smtClean="0">
              <a:solidFill>
                <a:srgbClr val="0070C0"/>
              </a:solidFill>
            </a:endParaRPr>
          </a:p>
          <a:p>
            <a:endParaRPr lang="en-GB" sz="1400" dirty="0">
              <a:solidFill>
                <a:srgbClr val="0070C0"/>
              </a:solidFill>
            </a:endParaRPr>
          </a:p>
          <a:p>
            <a:endParaRPr lang="en-GB" sz="1400" dirty="0" smtClean="0">
              <a:solidFill>
                <a:srgbClr val="0070C0"/>
              </a:solidFill>
            </a:endParaRPr>
          </a:p>
          <a:p>
            <a:endParaRPr lang="en-GB" sz="1400" dirty="0">
              <a:solidFill>
                <a:srgbClr val="0070C0"/>
              </a:solidFill>
            </a:endParaRPr>
          </a:p>
          <a:p>
            <a:endParaRPr lang="en-GB" sz="1400" dirty="0" smtClean="0">
              <a:solidFill>
                <a:srgbClr val="0070C0"/>
              </a:solidFill>
            </a:endParaRPr>
          </a:p>
          <a:p>
            <a:endParaRPr lang="en-GB" sz="1400" dirty="0">
              <a:solidFill>
                <a:srgbClr val="0070C0"/>
              </a:solidFill>
            </a:endParaRPr>
          </a:p>
          <a:p>
            <a:endParaRPr lang="en-GB" sz="1400" dirty="0" smtClean="0">
              <a:solidFill>
                <a:srgbClr val="0070C0"/>
              </a:solidFill>
            </a:endParaRPr>
          </a:p>
          <a:p>
            <a:endParaRPr lang="en-GB" sz="1400" dirty="0">
              <a:solidFill>
                <a:srgbClr val="0070C0"/>
              </a:solidFill>
            </a:endParaRPr>
          </a:p>
          <a:p>
            <a:endParaRPr lang="en-GB" sz="1400" dirty="0" smtClean="0">
              <a:solidFill>
                <a:srgbClr val="0070C0"/>
              </a:solidFill>
            </a:endParaRPr>
          </a:p>
          <a:p>
            <a:endParaRPr lang="en-GB" sz="1400" dirty="0">
              <a:solidFill>
                <a:srgbClr val="0070C0"/>
              </a:solidFill>
            </a:endParaRPr>
          </a:p>
        </p:txBody>
      </p:sp>
      <p:sp>
        <p:nvSpPr>
          <p:cNvPr id="7" name="TextBox 6"/>
          <p:cNvSpPr txBox="1"/>
          <p:nvPr/>
        </p:nvSpPr>
        <p:spPr>
          <a:xfrm>
            <a:off x="2780928" y="5508104"/>
            <a:ext cx="1562566" cy="307777"/>
          </a:xfrm>
          <a:prstGeom prst="rect">
            <a:avLst/>
          </a:prstGeom>
          <a:solidFill>
            <a:srgbClr val="FFFF00"/>
          </a:solidFill>
        </p:spPr>
        <p:txBody>
          <a:bodyPr wrap="square" rtlCol="0">
            <a:spAutoFit/>
          </a:bodyPr>
          <a:lstStyle/>
          <a:p>
            <a:r>
              <a:rPr lang="en-GB" sz="1400" dirty="0" smtClean="0">
                <a:solidFill>
                  <a:srgbClr val="0070C0"/>
                </a:solidFill>
              </a:rPr>
              <a:t>Total Marks       /12</a:t>
            </a:r>
            <a:endParaRPr lang="en-GB" sz="1400" dirty="0">
              <a:solidFill>
                <a:srgbClr val="0070C0"/>
              </a:solidFill>
            </a:endParaRPr>
          </a:p>
        </p:txBody>
      </p:sp>
      <p:sp>
        <p:nvSpPr>
          <p:cNvPr id="9" name="TextBox 8"/>
          <p:cNvSpPr txBox="1"/>
          <p:nvPr/>
        </p:nvSpPr>
        <p:spPr>
          <a:xfrm>
            <a:off x="332655" y="6660232"/>
            <a:ext cx="6315861" cy="2185214"/>
          </a:xfrm>
          <a:prstGeom prst="rect">
            <a:avLst/>
          </a:prstGeom>
          <a:noFill/>
          <a:ln w="57150">
            <a:solidFill>
              <a:srgbClr val="FF0000"/>
            </a:solidFill>
          </a:ln>
        </p:spPr>
        <p:txBody>
          <a:bodyPr wrap="square" rtlCol="0">
            <a:spAutoFit/>
          </a:bodyPr>
          <a:lstStyle/>
          <a:p>
            <a:pPr algn="ctr"/>
            <a:r>
              <a:rPr lang="en-GB" sz="2000" b="1" dirty="0" smtClean="0"/>
              <a:t>You will now be provided </a:t>
            </a:r>
            <a:r>
              <a:rPr lang="en-GB" sz="2000" b="1" dirty="0" smtClean="0"/>
              <a:t>with the </a:t>
            </a:r>
            <a:r>
              <a:rPr lang="en-GB" sz="2000" b="1" dirty="0" smtClean="0"/>
              <a:t>model answer for this question</a:t>
            </a:r>
            <a:endParaRPr lang="en-GB" dirty="0"/>
          </a:p>
          <a:p>
            <a:r>
              <a:rPr lang="en-GB" sz="1200" b="1" dirty="0" smtClean="0">
                <a:solidFill>
                  <a:srgbClr val="FF0000"/>
                </a:solidFill>
              </a:rPr>
              <a:t>Task 3: </a:t>
            </a:r>
            <a:r>
              <a:rPr lang="en-GB" sz="1200" b="1" dirty="0" smtClean="0"/>
              <a:t>Using 3 highlighters, highlight where the student has included the following in her answer.</a:t>
            </a:r>
            <a:endParaRPr lang="en-GB" sz="1200" b="1" dirty="0"/>
          </a:p>
          <a:p>
            <a:pPr marL="342900" indent="-342900">
              <a:buAutoNum type="arabicPeriod"/>
            </a:pPr>
            <a:r>
              <a:rPr lang="en-GB" sz="1200" b="1" dirty="0" smtClean="0"/>
              <a:t>Facts</a:t>
            </a:r>
          </a:p>
          <a:p>
            <a:pPr marL="342900" indent="-342900">
              <a:buAutoNum type="arabicPeriod"/>
            </a:pPr>
            <a:r>
              <a:rPr lang="en-GB" sz="1200" b="1" dirty="0" smtClean="0"/>
              <a:t>Discussion </a:t>
            </a:r>
          </a:p>
          <a:p>
            <a:pPr marL="342900" indent="-342900">
              <a:buAutoNum type="arabicPeriod"/>
            </a:pPr>
            <a:r>
              <a:rPr lang="en-GB" sz="1200" b="1" dirty="0" smtClean="0"/>
              <a:t>Examples </a:t>
            </a:r>
          </a:p>
          <a:p>
            <a:endParaRPr lang="en-GB" sz="1200" b="1" dirty="0"/>
          </a:p>
          <a:p>
            <a:r>
              <a:rPr lang="en-GB" sz="1200" b="1" dirty="0" smtClean="0"/>
              <a:t>This will help you to identify how to structure a long answer question and the detail required to receive top marks.</a:t>
            </a:r>
          </a:p>
        </p:txBody>
      </p:sp>
    </p:spTree>
    <p:extLst>
      <p:ext uri="{BB962C8B-B14F-4D97-AF65-F5344CB8AC3E}">
        <p14:creationId xmlns:p14="http://schemas.microsoft.com/office/powerpoint/2010/main" val="28456739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0868" y="203769"/>
            <a:ext cx="1799971" cy="830997"/>
          </a:xfrm>
          <a:prstGeom prst="rect">
            <a:avLst/>
          </a:prstGeom>
          <a:solidFill>
            <a:srgbClr val="FF0000"/>
          </a:solidFill>
          <a:effectLst>
            <a:outerShdw blurRad="50800" dist="38100" dir="18900000" algn="bl" rotWithShape="0">
              <a:prstClr val="black">
                <a:alpha val="40000"/>
              </a:prstClr>
            </a:outerShdw>
          </a:effectLst>
        </p:spPr>
        <p:txBody>
          <a:bodyPr wrap="square" rtlCol="0">
            <a:spAutoFit/>
          </a:bodyPr>
          <a:lstStyle/>
          <a:p>
            <a:r>
              <a:rPr lang="en-GB" sz="2400" b="1" dirty="0" smtClean="0">
                <a:solidFill>
                  <a:schemeClr val="bg1"/>
                </a:solidFill>
                <a:latin typeface="Comic Sans MS" panose="030F0702030302020204" pitchFamily="66" charset="0"/>
              </a:rPr>
              <a:t>Model Answer:</a:t>
            </a:r>
            <a:endParaRPr lang="en-GB" sz="2400" b="1" dirty="0">
              <a:solidFill>
                <a:schemeClr val="bg1"/>
              </a:solidFill>
              <a:latin typeface="Comic Sans MS" panose="030F0702030302020204" pitchFamily="66" charset="0"/>
            </a:endParaRPr>
          </a:p>
        </p:txBody>
      </p:sp>
      <p:sp>
        <p:nvSpPr>
          <p:cNvPr id="6" name="TextBox 5"/>
          <p:cNvSpPr txBox="1"/>
          <p:nvPr/>
        </p:nvSpPr>
        <p:spPr>
          <a:xfrm>
            <a:off x="170866" y="1043608"/>
            <a:ext cx="6606505" cy="738664"/>
          </a:xfrm>
          <a:prstGeom prst="rect">
            <a:avLst/>
          </a:prstGeom>
          <a:noFill/>
        </p:spPr>
        <p:txBody>
          <a:bodyPr wrap="square" rtlCol="0">
            <a:spAutoFit/>
          </a:bodyPr>
          <a:lstStyle/>
          <a:p>
            <a:r>
              <a:rPr lang="en-GB" sz="1400" b="1" dirty="0">
                <a:solidFill>
                  <a:schemeClr val="bg1">
                    <a:lumMod val="50000"/>
                  </a:schemeClr>
                </a:solidFill>
                <a:latin typeface="Comic Sans MS" panose="030F0702030302020204" pitchFamily="66" charset="0"/>
              </a:rPr>
              <a:t>Q2. Discuss why it is important that all catering establishments adhere to food safety regulations. Explain how this could be achieved in a busy hotel kitchen.</a:t>
            </a:r>
          </a:p>
        </p:txBody>
      </p:sp>
      <p:sp>
        <p:nvSpPr>
          <p:cNvPr id="7" name="TextBox 6"/>
          <p:cNvSpPr txBox="1"/>
          <p:nvPr/>
        </p:nvSpPr>
        <p:spPr>
          <a:xfrm>
            <a:off x="5434928" y="1496537"/>
            <a:ext cx="1162652" cy="369332"/>
          </a:xfrm>
          <a:prstGeom prst="rect">
            <a:avLst/>
          </a:prstGeom>
          <a:noFill/>
        </p:spPr>
        <p:txBody>
          <a:bodyPr wrap="square" rtlCol="0">
            <a:spAutoFit/>
          </a:bodyPr>
          <a:lstStyle/>
          <a:p>
            <a:r>
              <a:rPr lang="en-GB" b="1" dirty="0" smtClean="0">
                <a:solidFill>
                  <a:srgbClr val="FF0000"/>
                </a:solidFill>
              </a:rPr>
              <a:t>12 marks</a:t>
            </a:r>
            <a:endParaRPr lang="en-GB" b="1" dirty="0">
              <a:solidFill>
                <a:srgbClr val="FF0000"/>
              </a:solidFill>
            </a:endParaRPr>
          </a:p>
        </p:txBody>
      </p:sp>
      <p:sp>
        <p:nvSpPr>
          <p:cNvPr id="10" name="TextBox 9"/>
          <p:cNvSpPr txBox="1"/>
          <p:nvPr/>
        </p:nvSpPr>
        <p:spPr>
          <a:xfrm>
            <a:off x="103393" y="1782272"/>
            <a:ext cx="6606503" cy="7417415"/>
          </a:xfrm>
          <a:prstGeom prst="rect">
            <a:avLst/>
          </a:prstGeom>
          <a:noFill/>
        </p:spPr>
        <p:txBody>
          <a:bodyPr wrap="square" rtlCol="0">
            <a:spAutoFit/>
          </a:bodyPr>
          <a:lstStyle/>
          <a:p>
            <a:r>
              <a:rPr lang="en-GB" sz="1400" dirty="0" smtClean="0">
                <a:latin typeface="Times New Roman" panose="02020603050405020304" pitchFamily="18" charset="0"/>
                <a:cs typeface="Times New Roman" panose="02020603050405020304" pitchFamily="18" charset="0"/>
              </a:rPr>
              <a:t>All catering establishments must adhere to high standards of hygiene and food safety. A hotel kitchen must ensure that they keep their staff and the public safe by ensuring minimum risks of cross-contamination and food positioning. To achieve this the kitchen must check that foods that are delivered are in-date, at the correct temperature, good quality and fit for purpose; those foods which do not meet these check must not be accepted. If these checks are missed and unsatisfactory foods are being served to customers it could bring consequences of customers becoming ill. If a customer is provided with ill food and has food poisoning, this could be serious, possibly leading to death, particularly in young children or the elderly. Monitoring food temperatures can help prevent this, alongside other precautions such as minimising cross-contamination. Different food types must be prepared on separate chopping boards e.g. red-raw meat. Blue-fish; this stops the spread of bacteria and contamination.  The use of separate fridges can also prevent cross-contamination, as leaked meat juices or raw foods will not be mixed with ready to eat foods or vegetables. It is advised however, that meats or other foods with juice or a sauce are contained tightly in a sealed container to prevent this. All foods should be well stored and labelled including a date. (sealed lids should also be on bins to maintain high standards of hygiene). Salmonella is a food positioning often known from under-cooked chicken. The chef needs to ensure that foods reach 75° core temperature before sent out of the kitchen to customers. Reaching this high temperature means that foods are cooked (in this case chicken) and that any harmful bacteria is killed, meaning safe to eat. The use of separate fridges categories food types, which prevents contamination. It is also important that the chef stocks the fridge or dry store using the FIFO “First in First out” system </a:t>
            </a:r>
            <a:r>
              <a:rPr lang="en-GB" sz="1400" dirty="0">
                <a:latin typeface="Times New Roman" panose="02020603050405020304" pitchFamily="18" charset="0"/>
                <a:cs typeface="Times New Roman" panose="02020603050405020304" pitchFamily="18" charset="0"/>
              </a:rPr>
              <a:t>(Fridge temperature should maintain between 1-5°). </a:t>
            </a:r>
            <a:r>
              <a:rPr lang="en-GB" sz="1400" dirty="0" smtClean="0">
                <a:latin typeface="Times New Roman" panose="02020603050405020304" pitchFamily="18" charset="0"/>
                <a:cs typeface="Times New Roman" panose="02020603050405020304" pitchFamily="18" charset="0"/>
              </a:rPr>
              <a:t>This ensures that foods with the closest used by date are at the front, intended to be used first. This not only ensures foods are being used before they reach their sell by date, but also to keep costs as efficient as possible, as it reduces waste. Fridges and all other areas of the kitchen need to have a strict cleaning regime. Staff should keep a cleaning schedule, which identifies the cleaning tasks for the day, weeks or months. This prevents rodents, insects or bacteria growth. Stainless steel worktops and plastics walls/floors help to clean kitchens efficiently, resulting in ease of cleaning and spread. Anti-bacterial sprays must be used to kill bacteria, water is not sufficient enough. If anti-bacteria spray is not used to clean down a contaminated area, when other kitchen equipment or food touch the surface the bacteria will contaminate it. </a:t>
            </a:r>
            <a:r>
              <a:rPr lang="en-GB" sz="1400" dirty="0">
                <a:latin typeface="Times New Roman" panose="02020603050405020304" pitchFamily="18" charset="0"/>
                <a:cs typeface="Times New Roman" panose="02020603050405020304" pitchFamily="18" charset="0"/>
              </a:rPr>
              <a:t>	</a:t>
            </a:r>
            <a:r>
              <a:rPr lang="en-GB" sz="1400" dirty="0" smtClean="0">
                <a:latin typeface="Times New Roman" panose="02020603050405020304" pitchFamily="18" charset="0"/>
                <a:cs typeface="Times New Roman" panose="02020603050405020304" pitchFamily="18" charset="0"/>
              </a:rPr>
              <a:t>			            </a:t>
            </a:r>
            <a:r>
              <a:rPr lang="en-GB" sz="1400" b="1" dirty="0" smtClean="0">
                <a:latin typeface="Times New Roman" panose="02020603050405020304" pitchFamily="18" charset="0"/>
                <a:cs typeface="Times New Roman" panose="02020603050405020304" pitchFamily="18" charset="0"/>
              </a:rPr>
              <a:t>PTO</a:t>
            </a:r>
            <a:endParaRPr lang="en-GB" sz="1400" b="1"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5157192" y="99953"/>
            <a:ext cx="1584176" cy="830997"/>
          </a:xfrm>
          <a:prstGeom prst="rect">
            <a:avLst/>
          </a:prstGeom>
          <a:solidFill>
            <a:srgbClr val="FFC000"/>
          </a:solidFill>
          <a:ln>
            <a:solidFill>
              <a:schemeClr val="tx1"/>
            </a:solidFill>
          </a:ln>
        </p:spPr>
        <p:txBody>
          <a:bodyPr wrap="square" rtlCol="0">
            <a:spAutoFit/>
          </a:bodyPr>
          <a:lstStyle/>
          <a:p>
            <a:r>
              <a:rPr lang="en-GB" sz="1200" b="1" dirty="0" smtClean="0"/>
              <a:t>Key:</a:t>
            </a:r>
          </a:p>
          <a:p>
            <a:r>
              <a:rPr lang="en-GB" sz="1200" b="1" dirty="0" smtClean="0"/>
              <a:t>Factors: RED</a:t>
            </a:r>
          </a:p>
          <a:p>
            <a:r>
              <a:rPr lang="en-GB" sz="1200" b="1" dirty="0" smtClean="0"/>
              <a:t>Discussion: PURPLE</a:t>
            </a:r>
          </a:p>
          <a:p>
            <a:r>
              <a:rPr lang="en-GB" sz="1200" b="1" dirty="0" smtClean="0"/>
              <a:t>Examples: BLUE</a:t>
            </a:r>
            <a:endParaRPr lang="en-GB" sz="1200" b="1" dirty="0"/>
          </a:p>
        </p:txBody>
      </p:sp>
      <p:sp>
        <p:nvSpPr>
          <p:cNvPr id="8" name="Frame 7"/>
          <p:cNvSpPr/>
          <p:nvPr/>
        </p:nvSpPr>
        <p:spPr>
          <a:xfrm>
            <a:off x="0" y="0"/>
            <a:ext cx="6858000" cy="9144000"/>
          </a:xfrm>
          <a:prstGeom prst="frame">
            <a:avLst>
              <a:gd name="adj1" fmla="val 146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40999131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0868" y="203769"/>
            <a:ext cx="1799971" cy="830997"/>
          </a:xfrm>
          <a:prstGeom prst="rect">
            <a:avLst/>
          </a:prstGeom>
          <a:solidFill>
            <a:srgbClr val="FF0000"/>
          </a:solidFill>
          <a:effectLst>
            <a:outerShdw blurRad="50800" dist="38100" dir="18900000" algn="bl" rotWithShape="0">
              <a:prstClr val="black">
                <a:alpha val="40000"/>
              </a:prstClr>
            </a:outerShdw>
          </a:effectLst>
        </p:spPr>
        <p:txBody>
          <a:bodyPr wrap="square" rtlCol="0">
            <a:spAutoFit/>
          </a:bodyPr>
          <a:lstStyle/>
          <a:p>
            <a:r>
              <a:rPr lang="en-GB" sz="2400" b="1" dirty="0" smtClean="0">
                <a:solidFill>
                  <a:schemeClr val="bg1"/>
                </a:solidFill>
                <a:latin typeface="Comic Sans MS" panose="030F0702030302020204" pitchFamily="66" charset="0"/>
              </a:rPr>
              <a:t>Model Answer:</a:t>
            </a:r>
            <a:endParaRPr lang="en-GB" sz="2400" b="1" dirty="0">
              <a:solidFill>
                <a:schemeClr val="bg1"/>
              </a:solidFill>
              <a:latin typeface="Comic Sans MS" panose="030F0702030302020204" pitchFamily="66" charset="0"/>
            </a:endParaRPr>
          </a:p>
        </p:txBody>
      </p:sp>
      <p:sp>
        <p:nvSpPr>
          <p:cNvPr id="13" name="TextBox 12"/>
          <p:cNvSpPr txBox="1"/>
          <p:nvPr/>
        </p:nvSpPr>
        <p:spPr>
          <a:xfrm>
            <a:off x="5157192" y="99953"/>
            <a:ext cx="1584176" cy="830997"/>
          </a:xfrm>
          <a:prstGeom prst="rect">
            <a:avLst/>
          </a:prstGeom>
          <a:solidFill>
            <a:srgbClr val="FFC000"/>
          </a:solidFill>
          <a:ln>
            <a:solidFill>
              <a:schemeClr val="tx1"/>
            </a:solidFill>
          </a:ln>
        </p:spPr>
        <p:txBody>
          <a:bodyPr wrap="square" rtlCol="0">
            <a:spAutoFit/>
          </a:bodyPr>
          <a:lstStyle/>
          <a:p>
            <a:r>
              <a:rPr lang="en-GB" sz="1200" b="1" dirty="0" smtClean="0"/>
              <a:t>Key:</a:t>
            </a:r>
          </a:p>
          <a:p>
            <a:r>
              <a:rPr lang="en-GB" sz="1200" b="1" dirty="0" smtClean="0"/>
              <a:t>Factors: RED</a:t>
            </a:r>
          </a:p>
          <a:p>
            <a:r>
              <a:rPr lang="en-GB" sz="1200" b="1" dirty="0" smtClean="0"/>
              <a:t>Discussion: PURPLE</a:t>
            </a:r>
          </a:p>
          <a:p>
            <a:r>
              <a:rPr lang="en-GB" sz="1200" b="1" dirty="0" smtClean="0"/>
              <a:t>Examples: BLUE</a:t>
            </a:r>
            <a:endParaRPr lang="en-GB" sz="1200" b="1" dirty="0"/>
          </a:p>
        </p:txBody>
      </p:sp>
      <p:sp>
        <p:nvSpPr>
          <p:cNvPr id="8" name="TextBox 7"/>
          <p:cNvSpPr txBox="1"/>
          <p:nvPr/>
        </p:nvSpPr>
        <p:spPr>
          <a:xfrm>
            <a:off x="193287" y="6503034"/>
            <a:ext cx="6426714" cy="2462213"/>
          </a:xfrm>
          <a:prstGeom prst="rect">
            <a:avLst/>
          </a:prstGeom>
          <a:solidFill>
            <a:srgbClr val="FFFF00"/>
          </a:solidFill>
        </p:spPr>
        <p:txBody>
          <a:bodyPr wrap="square" rtlCol="0">
            <a:spAutoFit/>
          </a:bodyPr>
          <a:lstStyle/>
          <a:p>
            <a:r>
              <a:rPr lang="en-GB" sz="1400" dirty="0" smtClean="0">
                <a:solidFill>
                  <a:srgbClr val="0070C0"/>
                </a:solidFill>
              </a:rPr>
              <a:t>Student’s Reflections/Comments: </a:t>
            </a:r>
          </a:p>
          <a:p>
            <a:endParaRPr lang="en-GB" sz="1400" dirty="0" smtClean="0">
              <a:solidFill>
                <a:srgbClr val="0070C0"/>
              </a:solidFill>
            </a:endParaRPr>
          </a:p>
          <a:p>
            <a:endParaRPr lang="en-GB" sz="1400" dirty="0">
              <a:solidFill>
                <a:srgbClr val="0070C0"/>
              </a:solidFill>
            </a:endParaRPr>
          </a:p>
          <a:p>
            <a:endParaRPr lang="en-GB" sz="1400" dirty="0" smtClean="0">
              <a:solidFill>
                <a:srgbClr val="0070C0"/>
              </a:solidFill>
            </a:endParaRPr>
          </a:p>
          <a:p>
            <a:endParaRPr lang="en-GB" sz="1400" dirty="0">
              <a:solidFill>
                <a:srgbClr val="0070C0"/>
              </a:solidFill>
            </a:endParaRPr>
          </a:p>
          <a:p>
            <a:endParaRPr lang="en-GB" sz="1400" dirty="0" smtClean="0">
              <a:solidFill>
                <a:srgbClr val="0070C0"/>
              </a:solidFill>
            </a:endParaRPr>
          </a:p>
          <a:p>
            <a:endParaRPr lang="en-GB" sz="1400" dirty="0">
              <a:solidFill>
                <a:srgbClr val="0070C0"/>
              </a:solidFill>
            </a:endParaRPr>
          </a:p>
          <a:p>
            <a:endParaRPr lang="en-GB" sz="1400" dirty="0" smtClean="0">
              <a:solidFill>
                <a:srgbClr val="0070C0"/>
              </a:solidFill>
            </a:endParaRPr>
          </a:p>
          <a:p>
            <a:endParaRPr lang="en-GB" sz="1400" dirty="0">
              <a:solidFill>
                <a:srgbClr val="0070C0"/>
              </a:solidFill>
            </a:endParaRPr>
          </a:p>
          <a:p>
            <a:endParaRPr lang="en-GB" sz="1400" dirty="0" smtClean="0">
              <a:solidFill>
                <a:srgbClr val="0070C0"/>
              </a:solidFill>
            </a:endParaRPr>
          </a:p>
          <a:p>
            <a:endParaRPr lang="en-GB" sz="1400" dirty="0">
              <a:solidFill>
                <a:srgbClr val="0070C0"/>
              </a:solidFill>
            </a:endParaRPr>
          </a:p>
        </p:txBody>
      </p:sp>
      <p:sp>
        <p:nvSpPr>
          <p:cNvPr id="9" name="TextBox 8"/>
          <p:cNvSpPr txBox="1"/>
          <p:nvPr/>
        </p:nvSpPr>
        <p:spPr>
          <a:xfrm>
            <a:off x="122348" y="1277481"/>
            <a:ext cx="6606503" cy="4616648"/>
          </a:xfrm>
          <a:prstGeom prst="rect">
            <a:avLst/>
          </a:prstGeom>
          <a:noFill/>
        </p:spPr>
        <p:txBody>
          <a:bodyPr wrap="square" rtlCol="0">
            <a:spAutoFit/>
          </a:bodyPr>
          <a:lstStyle/>
          <a:p>
            <a:r>
              <a:rPr lang="en-GB" sz="1400" dirty="0" smtClean="0">
                <a:latin typeface="Times New Roman" panose="02020603050405020304" pitchFamily="18" charset="0"/>
                <a:cs typeface="Times New Roman" panose="02020603050405020304" pitchFamily="18" charset="0"/>
              </a:rPr>
              <a:t>An example of this could be a raw fish knife placed on the kitchen worktop. If a chef was to leave the knife contaminated with raw fish on the surface and another chef prepared a sandwich cutting the bread with the same knife unaware, the raw fish bacteria will spread to the sandwich. This would lead to food poisoning as most raw fish should not be eaten. With this in mind all used equipment must be washed away and the surfaces appropriately sanitised. Lighting </a:t>
            </a:r>
            <a:r>
              <a:rPr lang="en-GB" sz="1400" dirty="0">
                <a:latin typeface="Times New Roman" panose="02020603050405020304" pitchFamily="18" charset="0"/>
                <a:cs typeface="Times New Roman" panose="02020603050405020304" pitchFamily="18" charset="0"/>
              </a:rPr>
              <a:t>could aid the cleaning process, both in the restaurant area and the kitchen, as bright lights will highlight dirt for the kitchen staff to clean. </a:t>
            </a:r>
            <a:r>
              <a:rPr lang="en-GB" sz="1400" dirty="0" smtClean="0">
                <a:latin typeface="Times New Roman" panose="02020603050405020304" pitchFamily="18" charset="0"/>
                <a:cs typeface="Times New Roman" panose="02020603050405020304" pitchFamily="18" charset="0"/>
              </a:rPr>
              <a:t>UV </a:t>
            </a:r>
            <a:r>
              <a:rPr lang="en-GB" sz="1400" dirty="0">
                <a:latin typeface="Times New Roman" panose="02020603050405020304" pitchFamily="18" charset="0"/>
                <a:cs typeface="Times New Roman" panose="02020603050405020304" pitchFamily="18" charset="0"/>
              </a:rPr>
              <a:t>lights positioned accordingly will help attract wasps, moths or flies which try to entre the kitchen. This will  prevent pests flying onto the food spreading bacteria and contaminating the </a:t>
            </a:r>
            <a:r>
              <a:rPr lang="en-GB" sz="1400" dirty="0" smtClean="0">
                <a:latin typeface="Times New Roman" panose="02020603050405020304" pitchFamily="18" charset="0"/>
                <a:cs typeface="Times New Roman" panose="02020603050405020304" pitchFamily="18" charset="0"/>
              </a:rPr>
              <a:t>food. The personal hygiene of the kitchen staff must be adhered to at all times. The hotel kitchen must ensure their kitchen staff regularly clean their hands, wear clean uniform, no outside wear to be worn in the kitchen (external shoes must be changed e.g. wear clean clogs) no jewellery, no coughing, sneezing, short nails and hair tied back (hat maybe necessary for both genders to aid this) . Kitchen staff must not attend work if they are unwell to prevent cross contamination or food spoilage. If they have diarrhea and sickness they must remain away from the kitchen for 48hours to prevent the spread. Lastly, all staff should be trained accordingly. An up-to-date training program provided and HACCP put in place. HACCP meaning – Hazard, analysis, critical, control, points. Staff must be aware and trained in knowing the potential Hazards in the kitchen with key protocol in place to prevent a hazard arising. Documentation should be kept in a folder and be readily accessible for staff to read. </a:t>
            </a:r>
          </a:p>
        </p:txBody>
      </p:sp>
      <p:sp>
        <p:nvSpPr>
          <p:cNvPr id="6" name="Frame 5"/>
          <p:cNvSpPr/>
          <p:nvPr/>
        </p:nvSpPr>
        <p:spPr>
          <a:xfrm>
            <a:off x="0" y="0"/>
            <a:ext cx="6858000" cy="9144000"/>
          </a:xfrm>
          <a:prstGeom prst="frame">
            <a:avLst>
              <a:gd name="adj1" fmla="val 146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5492268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0868" y="203769"/>
            <a:ext cx="1799971" cy="830997"/>
          </a:xfrm>
          <a:prstGeom prst="rect">
            <a:avLst/>
          </a:prstGeom>
          <a:solidFill>
            <a:srgbClr val="FF0000"/>
          </a:solidFill>
          <a:effectLst>
            <a:outerShdw blurRad="50800" dist="38100" dir="18900000" algn="bl" rotWithShape="0">
              <a:prstClr val="black">
                <a:alpha val="40000"/>
              </a:prstClr>
            </a:outerShdw>
          </a:effectLst>
        </p:spPr>
        <p:txBody>
          <a:bodyPr wrap="square" rtlCol="0">
            <a:spAutoFit/>
          </a:bodyPr>
          <a:lstStyle/>
          <a:p>
            <a:r>
              <a:rPr lang="en-GB" sz="2400" b="1" dirty="0" smtClean="0">
                <a:solidFill>
                  <a:schemeClr val="bg1"/>
                </a:solidFill>
                <a:latin typeface="Comic Sans MS" panose="030F0702030302020204" pitchFamily="66" charset="0"/>
              </a:rPr>
              <a:t>Model Answer:</a:t>
            </a:r>
            <a:endParaRPr lang="en-GB" sz="2400" b="1" dirty="0">
              <a:solidFill>
                <a:schemeClr val="bg1"/>
              </a:solidFill>
              <a:latin typeface="Comic Sans MS" panose="030F0702030302020204" pitchFamily="66" charset="0"/>
            </a:endParaRPr>
          </a:p>
        </p:txBody>
      </p:sp>
      <p:sp>
        <p:nvSpPr>
          <p:cNvPr id="6" name="TextBox 5"/>
          <p:cNvSpPr txBox="1"/>
          <p:nvPr/>
        </p:nvSpPr>
        <p:spPr>
          <a:xfrm>
            <a:off x="170866" y="1043608"/>
            <a:ext cx="6606505" cy="738664"/>
          </a:xfrm>
          <a:prstGeom prst="rect">
            <a:avLst/>
          </a:prstGeom>
          <a:noFill/>
        </p:spPr>
        <p:txBody>
          <a:bodyPr wrap="square" rtlCol="0">
            <a:spAutoFit/>
          </a:bodyPr>
          <a:lstStyle/>
          <a:p>
            <a:r>
              <a:rPr lang="en-GB" sz="1400" b="1" dirty="0">
                <a:solidFill>
                  <a:schemeClr val="bg1">
                    <a:lumMod val="50000"/>
                  </a:schemeClr>
                </a:solidFill>
                <a:latin typeface="Comic Sans MS" panose="030F0702030302020204" pitchFamily="66" charset="0"/>
              </a:rPr>
              <a:t>Q2. Discuss why it is important that all catering establishments adhere to food safety regulations. Explain how this could be achieved in a busy hotel kitchen.</a:t>
            </a:r>
          </a:p>
        </p:txBody>
      </p:sp>
      <p:sp>
        <p:nvSpPr>
          <p:cNvPr id="7" name="TextBox 6"/>
          <p:cNvSpPr txBox="1"/>
          <p:nvPr/>
        </p:nvSpPr>
        <p:spPr>
          <a:xfrm>
            <a:off x="5434928" y="1496537"/>
            <a:ext cx="1162652" cy="369332"/>
          </a:xfrm>
          <a:prstGeom prst="rect">
            <a:avLst/>
          </a:prstGeom>
          <a:noFill/>
        </p:spPr>
        <p:txBody>
          <a:bodyPr wrap="square" rtlCol="0">
            <a:spAutoFit/>
          </a:bodyPr>
          <a:lstStyle/>
          <a:p>
            <a:r>
              <a:rPr lang="en-GB" b="1" dirty="0" smtClean="0">
                <a:solidFill>
                  <a:srgbClr val="FF0000"/>
                </a:solidFill>
              </a:rPr>
              <a:t>12 marks</a:t>
            </a:r>
            <a:endParaRPr lang="en-GB" b="1" dirty="0">
              <a:solidFill>
                <a:srgbClr val="FF0000"/>
              </a:solidFill>
            </a:endParaRPr>
          </a:p>
        </p:txBody>
      </p:sp>
      <p:sp>
        <p:nvSpPr>
          <p:cNvPr id="10" name="TextBox 9"/>
          <p:cNvSpPr txBox="1"/>
          <p:nvPr/>
        </p:nvSpPr>
        <p:spPr>
          <a:xfrm>
            <a:off x="103393" y="1782272"/>
            <a:ext cx="6606503" cy="7417415"/>
          </a:xfrm>
          <a:prstGeom prst="rect">
            <a:avLst/>
          </a:prstGeom>
          <a:noFill/>
        </p:spPr>
        <p:txBody>
          <a:bodyPr wrap="square" rtlCol="0">
            <a:spAutoFit/>
          </a:bodyPr>
          <a:lstStyle/>
          <a:p>
            <a:r>
              <a:rPr lang="en-GB" sz="1400" dirty="0" smtClean="0">
                <a:latin typeface="Times New Roman" panose="02020603050405020304" pitchFamily="18" charset="0"/>
                <a:cs typeface="Times New Roman" panose="02020603050405020304" pitchFamily="18" charset="0"/>
              </a:rPr>
              <a:t>All catering establishments must adhere to high standards of hygiene and food safety. A hotel kitchen must ensure that they keep their staff and the public safe by ensuring </a:t>
            </a:r>
            <a:r>
              <a:rPr lang="en-GB" sz="1400" dirty="0" smtClean="0">
                <a:solidFill>
                  <a:srgbClr val="FF0000"/>
                </a:solidFill>
                <a:latin typeface="Times New Roman" panose="02020603050405020304" pitchFamily="18" charset="0"/>
                <a:cs typeface="Times New Roman" panose="02020603050405020304" pitchFamily="18" charset="0"/>
              </a:rPr>
              <a:t>minimum risks of cross-contamination and food positioning</a:t>
            </a:r>
            <a:r>
              <a:rPr lang="en-GB" sz="1400" dirty="0" smtClean="0">
                <a:latin typeface="Times New Roman" panose="02020603050405020304" pitchFamily="18" charset="0"/>
                <a:cs typeface="Times New Roman" panose="02020603050405020304" pitchFamily="18" charset="0"/>
              </a:rPr>
              <a:t>. To achieve this the kitchen must check that </a:t>
            </a:r>
            <a:r>
              <a:rPr lang="en-GB" sz="1400" dirty="0" smtClean="0">
                <a:solidFill>
                  <a:srgbClr val="FF0000"/>
                </a:solidFill>
                <a:latin typeface="Times New Roman" panose="02020603050405020304" pitchFamily="18" charset="0"/>
                <a:cs typeface="Times New Roman" panose="02020603050405020304" pitchFamily="18" charset="0"/>
              </a:rPr>
              <a:t>foods that are delivered are in-date, at the correct temperature, good quality and fit for purpose; </a:t>
            </a:r>
            <a:r>
              <a:rPr lang="en-GB" sz="1400" dirty="0" smtClean="0">
                <a:solidFill>
                  <a:srgbClr val="7030A0"/>
                </a:solidFill>
                <a:latin typeface="Times New Roman" panose="02020603050405020304" pitchFamily="18" charset="0"/>
                <a:cs typeface="Times New Roman" panose="02020603050405020304" pitchFamily="18" charset="0"/>
              </a:rPr>
              <a:t>those foods which do not meet these check must not be accepted. If these checks are missed and unsatisfactory foods are being served to customers it could bring consequences of customers becoming ill</a:t>
            </a:r>
            <a:r>
              <a:rPr lang="en-GB" sz="1400" dirty="0" smtClean="0">
                <a:latin typeface="Times New Roman" panose="02020603050405020304" pitchFamily="18" charset="0"/>
                <a:cs typeface="Times New Roman" panose="02020603050405020304" pitchFamily="18" charset="0"/>
              </a:rPr>
              <a:t>. </a:t>
            </a:r>
            <a:r>
              <a:rPr lang="en-GB" sz="1400" dirty="0" smtClean="0">
                <a:solidFill>
                  <a:srgbClr val="0070C0"/>
                </a:solidFill>
                <a:latin typeface="Times New Roman" panose="02020603050405020304" pitchFamily="18" charset="0"/>
                <a:cs typeface="Times New Roman" panose="02020603050405020304" pitchFamily="18" charset="0"/>
              </a:rPr>
              <a:t>If a customer is provided with ill food and has food poisoning, this could be serious, possibly leading to death, particularly in young children or the elderly. </a:t>
            </a:r>
            <a:r>
              <a:rPr lang="en-GB" sz="1400" dirty="0" smtClean="0">
                <a:solidFill>
                  <a:srgbClr val="FF0000"/>
                </a:solidFill>
                <a:latin typeface="Times New Roman" panose="02020603050405020304" pitchFamily="18" charset="0"/>
                <a:cs typeface="Times New Roman" panose="02020603050405020304" pitchFamily="18" charset="0"/>
              </a:rPr>
              <a:t>Monitoring food temperatures can help prevent this, alongside other precautions such as minimising cross-contamination. Different food types must be prepared on separate chopping boards </a:t>
            </a:r>
            <a:r>
              <a:rPr lang="en-GB" sz="1400" dirty="0" smtClean="0">
                <a:solidFill>
                  <a:srgbClr val="0070C0"/>
                </a:solidFill>
                <a:latin typeface="Times New Roman" panose="02020603050405020304" pitchFamily="18" charset="0"/>
                <a:cs typeface="Times New Roman" panose="02020603050405020304" pitchFamily="18" charset="0"/>
              </a:rPr>
              <a:t>e.g. red-raw meat. Blue-fish</a:t>
            </a:r>
            <a:r>
              <a:rPr lang="en-GB" sz="1400" dirty="0" smtClean="0">
                <a:latin typeface="Times New Roman" panose="02020603050405020304" pitchFamily="18" charset="0"/>
                <a:cs typeface="Times New Roman" panose="02020603050405020304" pitchFamily="18" charset="0"/>
              </a:rPr>
              <a:t>; </a:t>
            </a:r>
            <a:r>
              <a:rPr lang="en-GB" sz="1400" dirty="0" smtClean="0">
                <a:solidFill>
                  <a:srgbClr val="7030A0"/>
                </a:solidFill>
                <a:latin typeface="Times New Roman" panose="02020603050405020304" pitchFamily="18" charset="0"/>
                <a:cs typeface="Times New Roman" panose="02020603050405020304" pitchFamily="18" charset="0"/>
              </a:rPr>
              <a:t>this stops the spread of bacteria and contamination.</a:t>
            </a:r>
            <a:r>
              <a:rPr lang="en-GB" sz="1400" dirty="0" smtClean="0">
                <a:latin typeface="Times New Roman" panose="02020603050405020304" pitchFamily="18" charset="0"/>
                <a:cs typeface="Times New Roman" panose="02020603050405020304" pitchFamily="18" charset="0"/>
              </a:rPr>
              <a:t>  </a:t>
            </a:r>
            <a:r>
              <a:rPr lang="en-GB" sz="1400" dirty="0" smtClean="0">
                <a:solidFill>
                  <a:srgbClr val="FF0000"/>
                </a:solidFill>
                <a:latin typeface="Times New Roman" panose="02020603050405020304" pitchFamily="18" charset="0"/>
                <a:cs typeface="Times New Roman" panose="02020603050405020304" pitchFamily="18" charset="0"/>
              </a:rPr>
              <a:t>The use of separate fridges can also prevent cross-contamination</a:t>
            </a:r>
            <a:r>
              <a:rPr lang="en-GB" sz="1400" dirty="0" smtClean="0">
                <a:latin typeface="Times New Roman" panose="02020603050405020304" pitchFamily="18" charset="0"/>
                <a:cs typeface="Times New Roman" panose="02020603050405020304" pitchFamily="18" charset="0"/>
              </a:rPr>
              <a:t>, </a:t>
            </a:r>
            <a:r>
              <a:rPr lang="en-GB" sz="1400" dirty="0" smtClean="0">
                <a:solidFill>
                  <a:srgbClr val="7030A0"/>
                </a:solidFill>
                <a:latin typeface="Times New Roman" panose="02020603050405020304" pitchFamily="18" charset="0"/>
                <a:cs typeface="Times New Roman" panose="02020603050405020304" pitchFamily="18" charset="0"/>
              </a:rPr>
              <a:t>as leaked meat juices or raw foods will not be mixed with ready to eat foods or vegetables. It is advised however, that meats or other foods with juice or a sauce are contained tightly in a sealed container to prevent this. All foods should be well stored and labelled including a date</a:t>
            </a:r>
            <a:r>
              <a:rPr lang="en-GB" sz="1400" dirty="0" smtClean="0">
                <a:latin typeface="Times New Roman" panose="02020603050405020304" pitchFamily="18" charset="0"/>
                <a:cs typeface="Times New Roman" panose="02020603050405020304" pitchFamily="18" charset="0"/>
              </a:rPr>
              <a:t>. </a:t>
            </a:r>
            <a:r>
              <a:rPr lang="en-GB" sz="1400" dirty="0" smtClean="0">
                <a:solidFill>
                  <a:srgbClr val="7030A0"/>
                </a:solidFill>
                <a:latin typeface="Times New Roman" panose="02020603050405020304" pitchFamily="18" charset="0"/>
                <a:cs typeface="Times New Roman" panose="02020603050405020304" pitchFamily="18" charset="0"/>
              </a:rPr>
              <a:t>(sealed lids should also be on bins to maintain high standards of hygiene).</a:t>
            </a:r>
            <a:r>
              <a:rPr lang="en-GB" sz="1400" dirty="0" smtClean="0">
                <a:latin typeface="Times New Roman" panose="02020603050405020304" pitchFamily="18" charset="0"/>
                <a:cs typeface="Times New Roman" panose="02020603050405020304" pitchFamily="18" charset="0"/>
              </a:rPr>
              <a:t> </a:t>
            </a:r>
            <a:r>
              <a:rPr lang="en-GB" sz="1400" dirty="0" smtClean="0">
                <a:solidFill>
                  <a:srgbClr val="FF0000"/>
                </a:solidFill>
                <a:latin typeface="Times New Roman" panose="02020603050405020304" pitchFamily="18" charset="0"/>
                <a:cs typeface="Times New Roman" panose="02020603050405020304" pitchFamily="18" charset="0"/>
              </a:rPr>
              <a:t>Salmonella is a food positioning often known from under-cooked chicken. The chef needs to ensure that foods reach 75° core temperature before sent out of the kitchen to customers. </a:t>
            </a:r>
            <a:r>
              <a:rPr lang="en-GB" sz="1400" dirty="0" smtClean="0">
                <a:solidFill>
                  <a:srgbClr val="7030A0"/>
                </a:solidFill>
                <a:latin typeface="Times New Roman" panose="02020603050405020304" pitchFamily="18" charset="0"/>
                <a:cs typeface="Times New Roman" panose="02020603050405020304" pitchFamily="18" charset="0"/>
              </a:rPr>
              <a:t>Reaching this high temperature means that foods are cooked (in this case chicken) and that any harmful bacteria is killed, meaning safe to eat. </a:t>
            </a:r>
            <a:r>
              <a:rPr lang="en-GB" sz="1400" dirty="0" smtClean="0">
                <a:solidFill>
                  <a:srgbClr val="FF0000"/>
                </a:solidFill>
                <a:latin typeface="Times New Roman" panose="02020603050405020304" pitchFamily="18" charset="0"/>
                <a:cs typeface="Times New Roman" panose="02020603050405020304" pitchFamily="18" charset="0"/>
              </a:rPr>
              <a:t>The use of separate fridges categories food types, which prevents contamination</a:t>
            </a:r>
            <a:r>
              <a:rPr lang="en-GB" sz="1400" dirty="0" smtClean="0">
                <a:latin typeface="Times New Roman" panose="02020603050405020304" pitchFamily="18" charset="0"/>
                <a:cs typeface="Times New Roman" panose="02020603050405020304" pitchFamily="18" charset="0"/>
              </a:rPr>
              <a:t>. It is also important that the chef stocks the fridge or dry store using the </a:t>
            </a:r>
            <a:r>
              <a:rPr lang="en-GB" sz="1400" dirty="0" smtClean="0">
                <a:solidFill>
                  <a:srgbClr val="FF0000"/>
                </a:solidFill>
                <a:latin typeface="Times New Roman" panose="02020603050405020304" pitchFamily="18" charset="0"/>
                <a:cs typeface="Times New Roman" panose="02020603050405020304" pitchFamily="18" charset="0"/>
              </a:rPr>
              <a:t>FIFO “First in First out” system (Fridge temperature should maintain between 1-5°)</a:t>
            </a:r>
            <a:r>
              <a:rPr lang="en-GB" sz="1400" dirty="0" smtClean="0">
                <a:latin typeface="Times New Roman" panose="02020603050405020304" pitchFamily="18" charset="0"/>
                <a:cs typeface="Times New Roman" panose="02020603050405020304" pitchFamily="18" charset="0"/>
              </a:rPr>
              <a:t>. </a:t>
            </a:r>
            <a:r>
              <a:rPr lang="en-GB" sz="1400" dirty="0" smtClean="0">
                <a:solidFill>
                  <a:srgbClr val="7030A0"/>
                </a:solidFill>
                <a:latin typeface="Times New Roman" panose="02020603050405020304" pitchFamily="18" charset="0"/>
                <a:cs typeface="Times New Roman" panose="02020603050405020304" pitchFamily="18" charset="0"/>
              </a:rPr>
              <a:t>This ensures that foods with the closest used by date are at the front, intended to be used first. This not only ensures foods are being used before they reach their sell by date, but also to keep costs as efficient as possible, as it reduces waste</a:t>
            </a:r>
            <a:r>
              <a:rPr lang="en-GB" sz="1400" dirty="0" smtClean="0">
                <a:latin typeface="Times New Roman" panose="02020603050405020304" pitchFamily="18" charset="0"/>
                <a:cs typeface="Times New Roman" panose="02020603050405020304" pitchFamily="18" charset="0"/>
              </a:rPr>
              <a:t>. </a:t>
            </a:r>
            <a:r>
              <a:rPr lang="en-GB" sz="1400" dirty="0" smtClean="0">
                <a:solidFill>
                  <a:srgbClr val="FF0000"/>
                </a:solidFill>
                <a:latin typeface="Times New Roman" panose="02020603050405020304" pitchFamily="18" charset="0"/>
                <a:cs typeface="Times New Roman" panose="02020603050405020304" pitchFamily="18" charset="0"/>
              </a:rPr>
              <a:t>Fridges and all other areas of the kitchen need to have a strict cleaning regime. </a:t>
            </a:r>
            <a:r>
              <a:rPr lang="en-GB" sz="1400" dirty="0" smtClean="0">
                <a:solidFill>
                  <a:srgbClr val="0070C0"/>
                </a:solidFill>
                <a:latin typeface="Times New Roman" panose="02020603050405020304" pitchFamily="18" charset="0"/>
                <a:cs typeface="Times New Roman" panose="02020603050405020304" pitchFamily="18" charset="0"/>
              </a:rPr>
              <a:t>Staff should keep a cleaning schedule, which identifies the cleaning tasks for the day, weeks or months</a:t>
            </a:r>
            <a:r>
              <a:rPr lang="en-GB" sz="1400" dirty="0" smtClean="0">
                <a:latin typeface="Times New Roman" panose="02020603050405020304" pitchFamily="18" charset="0"/>
                <a:cs typeface="Times New Roman" panose="02020603050405020304" pitchFamily="18" charset="0"/>
              </a:rPr>
              <a:t>. </a:t>
            </a:r>
            <a:r>
              <a:rPr lang="en-GB" sz="1400" dirty="0" smtClean="0">
                <a:solidFill>
                  <a:srgbClr val="0070C0"/>
                </a:solidFill>
                <a:latin typeface="Times New Roman" panose="02020603050405020304" pitchFamily="18" charset="0"/>
                <a:cs typeface="Times New Roman" panose="02020603050405020304" pitchFamily="18" charset="0"/>
              </a:rPr>
              <a:t>This prevents rodents, insects or bacteria growth</a:t>
            </a:r>
            <a:r>
              <a:rPr lang="en-GB" sz="1400" dirty="0" smtClean="0">
                <a:latin typeface="Times New Roman" panose="02020603050405020304" pitchFamily="18" charset="0"/>
                <a:cs typeface="Times New Roman" panose="02020603050405020304" pitchFamily="18" charset="0"/>
              </a:rPr>
              <a:t>. </a:t>
            </a:r>
            <a:r>
              <a:rPr lang="en-GB" sz="1400" dirty="0" smtClean="0">
                <a:solidFill>
                  <a:srgbClr val="FF0000"/>
                </a:solidFill>
                <a:latin typeface="Times New Roman" panose="02020603050405020304" pitchFamily="18" charset="0"/>
                <a:cs typeface="Times New Roman" panose="02020603050405020304" pitchFamily="18" charset="0"/>
              </a:rPr>
              <a:t>Stainless steel worktops and plastics walls/floors help to clean kitchens efficiently, </a:t>
            </a:r>
            <a:r>
              <a:rPr lang="en-GB" sz="1400" dirty="0" smtClean="0">
                <a:solidFill>
                  <a:srgbClr val="0070C0"/>
                </a:solidFill>
                <a:latin typeface="Times New Roman" panose="02020603050405020304" pitchFamily="18" charset="0"/>
                <a:cs typeface="Times New Roman" panose="02020603050405020304" pitchFamily="18" charset="0"/>
              </a:rPr>
              <a:t>resulting in ease of cleaning and spread. </a:t>
            </a:r>
            <a:r>
              <a:rPr lang="en-GB" sz="1400" dirty="0" smtClean="0">
                <a:solidFill>
                  <a:srgbClr val="FF0000"/>
                </a:solidFill>
                <a:latin typeface="Times New Roman" panose="02020603050405020304" pitchFamily="18" charset="0"/>
                <a:cs typeface="Times New Roman" panose="02020603050405020304" pitchFamily="18" charset="0"/>
              </a:rPr>
              <a:t>Anti-bacterial sprays must be used to kill bacteria, water is not sufficient enough. </a:t>
            </a:r>
            <a:r>
              <a:rPr lang="en-GB" sz="1400" dirty="0" smtClean="0">
                <a:solidFill>
                  <a:srgbClr val="0070C0"/>
                </a:solidFill>
                <a:latin typeface="Times New Roman" panose="02020603050405020304" pitchFamily="18" charset="0"/>
                <a:cs typeface="Times New Roman" panose="02020603050405020304" pitchFamily="18" charset="0"/>
              </a:rPr>
              <a:t>If anti-bacteria spray is not used to clean down a contaminated area, when other kitchen equipment or food touch the surface the bacteria will contaminate it.</a:t>
            </a:r>
            <a:r>
              <a:rPr lang="en-GB" sz="1400" dirty="0">
                <a:latin typeface="Times New Roman" panose="02020603050405020304" pitchFamily="18" charset="0"/>
                <a:cs typeface="Times New Roman" panose="02020603050405020304" pitchFamily="18" charset="0"/>
              </a:rPr>
              <a:t>	</a:t>
            </a:r>
            <a:r>
              <a:rPr lang="en-GB" sz="1400" dirty="0" smtClean="0">
                <a:latin typeface="Times New Roman" panose="02020603050405020304" pitchFamily="18" charset="0"/>
                <a:cs typeface="Times New Roman" panose="02020603050405020304" pitchFamily="18" charset="0"/>
              </a:rPr>
              <a:t>			            </a:t>
            </a:r>
            <a:r>
              <a:rPr lang="en-GB" sz="1400" b="1" dirty="0" smtClean="0">
                <a:latin typeface="Times New Roman" panose="02020603050405020304" pitchFamily="18" charset="0"/>
                <a:cs typeface="Times New Roman" panose="02020603050405020304" pitchFamily="18" charset="0"/>
              </a:rPr>
              <a:t>PTO</a:t>
            </a:r>
            <a:endParaRPr lang="en-GB" sz="1400" b="1"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5157192" y="99953"/>
            <a:ext cx="1584176" cy="830997"/>
          </a:xfrm>
          <a:prstGeom prst="rect">
            <a:avLst/>
          </a:prstGeom>
          <a:solidFill>
            <a:srgbClr val="FFC000"/>
          </a:solidFill>
          <a:ln>
            <a:solidFill>
              <a:schemeClr val="tx1"/>
            </a:solidFill>
          </a:ln>
        </p:spPr>
        <p:txBody>
          <a:bodyPr wrap="square" rtlCol="0">
            <a:spAutoFit/>
          </a:bodyPr>
          <a:lstStyle/>
          <a:p>
            <a:r>
              <a:rPr lang="en-GB" sz="1200" b="1" dirty="0" smtClean="0"/>
              <a:t>Key:</a:t>
            </a:r>
          </a:p>
          <a:p>
            <a:r>
              <a:rPr lang="en-GB" sz="1200" b="1" dirty="0" smtClean="0"/>
              <a:t>Factors: RED</a:t>
            </a:r>
          </a:p>
          <a:p>
            <a:r>
              <a:rPr lang="en-GB" sz="1200" b="1" dirty="0" smtClean="0"/>
              <a:t>Discussion: PURPLE</a:t>
            </a:r>
          </a:p>
          <a:p>
            <a:r>
              <a:rPr lang="en-GB" sz="1200" b="1" dirty="0" smtClean="0"/>
              <a:t>Examples: BLUE</a:t>
            </a:r>
            <a:endParaRPr lang="en-GB" sz="1200" b="1" dirty="0"/>
          </a:p>
        </p:txBody>
      </p:sp>
      <p:sp>
        <p:nvSpPr>
          <p:cNvPr id="8" name="Frame 7"/>
          <p:cNvSpPr/>
          <p:nvPr/>
        </p:nvSpPr>
        <p:spPr>
          <a:xfrm>
            <a:off x="0" y="0"/>
            <a:ext cx="6858000" cy="9144000"/>
          </a:xfrm>
          <a:prstGeom prst="frame">
            <a:avLst>
              <a:gd name="adj1" fmla="val 146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7735470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1636" y="118280"/>
            <a:ext cx="6564311" cy="4813760"/>
          </a:xfrm>
          <a:prstGeom prst="roundRect">
            <a:avLst/>
          </a:prstGeom>
          <a:solidFill>
            <a:srgbClr val="FFFF00"/>
          </a:solidFill>
          <a:ln>
            <a:solidFill>
              <a:srgbClr val="FF0000"/>
            </a:solidFill>
          </a:ln>
          <a:effectLst>
            <a:glow rad="101600">
              <a:schemeClr val="accent2">
                <a:satMod val="175000"/>
                <a:alpha val="40000"/>
              </a:schemeClr>
            </a:glow>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bg1">
                    <a:lumMod val="85000"/>
                  </a:schemeClr>
                </a:solidFill>
              </a:ln>
            </a:endParaRPr>
          </a:p>
        </p:txBody>
      </p:sp>
      <p:sp>
        <p:nvSpPr>
          <p:cNvPr id="5" name="Rectangle 4"/>
          <p:cNvSpPr/>
          <p:nvPr/>
        </p:nvSpPr>
        <p:spPr>
          <a:xfrm>
            <a:off x="2498194" y="977265"/>
            <a:ext cx="1998222" cy="1650519"/>
          </a:xfrm>
          <a:prstGeom prst="rect">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schemeClr val="tx2">
                    <a:lumMod val="60000"/>
                    <a:lumOff val="40000"/>
                  </a:schemeClr>
                </a:solidFill>
              </a:rPr>
              <a:t>READ</a:t>
            </a:r>
            <a:r>
              <a:rPr lang="en-GB" sz="1200" dirty="0" smtClean="0">
                <a:solidFill>
                  <a:schemeClr val="tx1"/>
                </a:solidFill>
              </a:rPr>
              <a:t> the question carefully!</a:t>
            </a:r>
          </a:p>
          <a:p>
            <a:pPr algn="ctr"/>
            <a:endParaRPr lang="en-GB" sz="1200" dirty="0">
              <a:solidFill>
                <a:schemeClr val="tx1"/>
              </a:solidFill>
            </a:endParaRPr>
          </a:p>
          <a:p>
            <a:pPr algn="ctr"/>
            <a:r>
              <a:rPr lang="en-GB" sz="1200" b="1" dirty="0" smtClean="0">
                <a:solidFill>
                  <a:srgbClr val="FF0000"/>
                </a:solidFill>
              </a:rPr>
              <a:t>If your nervous…take a deep breath and read again!... Was it vitamin C or D? double check!</a:t>
            </a:r>
            <a:endParaRPr lang="en-GB" sz="1200" b="1" dirty="0">
              <a:solidFill>
                <a:srgbClr val="FF0000"/>
              </a:solidFill>
            </a:endParaRPr>
          </a:p>
        </p:txBody>
      </p:sp>
      <p:sp>
        <p:nvSpPr>
          <p:cNvPr id="6" name="Rectangle 5"/>
          <p:cNvSpPr/>
          <p:nvPr/>
        </p:nvSpPr>
        <p:spPr>
          <a:xfrm>
            <a:off x="4496416" y="977265"/>
            <a:ext cx="1998222" cy="1650519"/>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schemeClr val="tx2">
                    <a:lumMod val="60000"/>
                    <a:lumOff val="40000"/>
                  </a:schemeClr>
                </a:solidFill>
              </a:rPr>
              <a:t>Write </a:t>
            </a:r>
            <a:r>
              <a:rPr lang="en-GB" sz="1200" dirty="0" smtClean="0">
                <a:solidFill>
                  <a:schemeClr val="tx1"/>
                </a:solidFill>
              </a:rPr>
              <a:t>your answer clearly! – SPAG! </a:t>
            </a:r>
          </a:p>
          <a:p>
            <a:pPr algn="ctr"/>
            <a:endParaRPr lang="en-GB" sz="1200" b="1" dirty="0">
              <a:solidFill>
                <a:schemeClr val="tx1"/>
              </a:solidFill>
            </a:endParaRPr>
          </a:p>
          <a:p>
            <a:pPr algn="ctr"/>
            <a:r>
              <a:rPr lang="en-GB" sz="1200" b="1" dirty="0" smtClean="0">
                <a:solidFill>
                  <a:srgbClr val="FF0000"/>
                </a:solidFill>
              </a:rPr>
              <a:t>If the examiner can not read your answer then it will be ungraded – EVEN IF IT WAS RIGHT!</a:t>
            </a:r>
          </a:p>
          <a:p>
            <a:pPr algn="ctr"/>
            <a:endParaRPr lang="en-GB" sz="1200" dirty="0" smtClean="0">
              <a:solidFill>
                <a:schemeClr val="tx1"/>
              </a:solidFill>
            </a:endParaRPr>
          </a:p>
          <a:p>
            <a:pPr algn="ctr"/>
            <a:endParaRPr lang="en-GB" sz="1200" dirty="0"/>
          </a:p>
        </p:txBody>
      </p:sp>
      <p:sp>
        <p:nvSpPr>
          <p:cNvPr id="7" name="Rectangle 6"/>
          <p:cNvSpPr/>
          <p:nvPr/>
        </p:nvSpPr>
        <p:spPr>
          <a:xfrm>
            <a:off x="2498194" y="3111703"/>
            <a:ext cx="1998222" cy="1605803"/>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smtClean="0">
              <a:solidFill>
                <a:schemeClr val="tx1"/>
              </a:solidFill>
            </a:endParaRPr>
          </a:p>
          <a:p>
            <a:pPr algn="ctr"/>
            <a:r>
              <a:rPr lang="en-GB" sz="1200" dirty="0" smtClean="0">
                <a:solidFill>
                  <a:schemeClr val="tx1"/>
                </a:solidFill>
              </a:rPr>
              <a:t>Use the correct </a:t>
            </a:r>
            <a:r>
              <a:rPr lang="en-GB" sz="1200" b="1" dirty="0" smtClean="0">
                <a:solidFill>
                  <a:schemeClr val="tx2">
                    <a:lumMod val="60000"/>
                    <a:lumOff val="40000"/>
                  </a:schemeClr>
                </a:solidFill>
              </a:rPr>
              <a:t>Terminology. </a:t>
            </a:r>
          </a:p>
          <a:p>
            <a:pPr algn="ctr"/>
            <a:endParaRPr lang="en-GB" sz="1200" b="1" dirty="0" smtClean="0">
              <a:solidFill>
                <a:schemeClr val="tx2">
                  <a:lumMod val="60000"/>
                  <a:lumOff val="40000"/>
                </a:schemeClr>
              </a:solidFill>
            </a:endParaRPr>
          </a:p>
          <a:p>
            <a:pPr algn="ctr"/>
            <a:r>
              <a:rPr lang="en-GB" sz="1200" b="1" dirty="0" smtClean="0">
                <a:solidFill>
                  <a:srgbClr val="FF0000"/>
                </a:solidFill>
              </a:rPr>
              <a:t>Know your foody terms … include this terminology where you can! Make your answers FANCY! … more marks.</a:t>
            </a:r>
          </a:p>
          <a:p>
            <a:pPr algn="ctr"/>
            <a:endParaRPr lang="en-GB" sz="1200" b="1" dirty="0" smtClean="0">
              <a:solidFill>
                <a:schemeClr val="tx2">
                  <a:lumMod val="60000"/>
                  <a:lumOff val="40000"/>
                </a:schemeClr>
              </a:solidFill>
            </a:endParaRPr>
          </a:p>
        </p:txBody>
      </p:sp>
      <p:sp>
        <p:nvSpPr>
          <p:cNvPr id="8" name="Rectangle 7"/>
          <p:cNvSpPr/>
          <p:nvPr/>
        </p:nvSpPr>
        <p:spPr>
          <a:xfrm>
            <a:off x="4496416" y="3111701"/>
            <a:ext cx="1998222" cy="1605805"/>
          </a:xfrm>
          <a:prstGeom prst="rect">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smtClean="0">
              <a:solidFill>
                <a:schemeClr val="tx1"/>
              </a:solidFill>
            </a:endParaRPr>
          </a:p>
          <a:p>
            <a:pPr algn="ctr"/>
            <a:r>
              <a:rPr lang="en-GB" sz="1200" dirty="0" smtClean="0">
                <a:solidFill>
                  <a:schemeClr val="tx1"/>
                </a:solidFill>
              </a:rPr>
              <a:t>Do not </a:t>
            </a:r>
            <a:r>
              <a:rPr lang="en-GB" sz="1200" b="1" dirty="0" smtClean="0">
                <a:solidFill>
                  <a:schemeClr val="tx2">
                    <a:lumMod val="60000"/>
                    <a:lumOff val="40000"/>
                  </a:schemeClr>
                </a:solidFill>
              </a:rPr>
              <a:t>Panic!</a:t>
            </a:r>
          </a:p>
          <a:p>
            <a:pPr algn="ctr"/>
            <a:endParaRPr lang="en-GB" sz="1200" b="1" dirty="0" smtClean="0">
              <a:solidFill>
                <a:schemeClr val="tx2">
                  <a:lumMod val="60000"/>
                  <a:lumOff val="40000"/>
                </a:schemeClr>
              </a:solidFill>
            </a:endParaRPr>
          </a:p>
          <a:p>
            <a:pPr algn="ctr"/>
            <a:r>
              <a:rPr lang="en-GB" sz="1200" b="1" dirty="0" smtClean="0">
                <a:solidFill>
                  <a:srgbClr val="FF0000"/>
                </a:solidFill>
              </a:rPr>
              <a:t>Read the question, talk it through in your head before writing it…then write! If you don’t know an answer come back to it later! </a:t>
            </a:r>
            <a:endParaRPr lang="en-GB" sz="1200" b="1" dirty="0">
              <a:solidFill>
                <a:schemeClr val="tx2">
                  <a:lumMod val="60000"/>
                  <a:lumOff val="40000"/>
                </a:schemeClr>
              </a:solidFill>
            </a:endParaRPr>
          </a:p>
          <a:p>
            <a:pPr algn="ctr"/>
            <a:endParaRPr lang="en-GB" sz="1200" dirty="0"/>
          </a:p>
        </p:txBody>
      </p:sp>
      <p:sp>
        <p:nvSpPr>
          <p:cNvPr id="9" name="Rectangle 8"/>
          <p:cNvSpPr/>
          <p:nvPr/>
        </p:nvSpPr>
        <p:spPr>
          <a:xfrm>
            <a:off x="514881" y="3111700"/>
            <a:ext cx="1998222" cy="160580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schemeClr val="tx2">
                    <a:lumMod val="60000"/>
                    <a:lumOff val="40000"/>
                  </a:schemeClr>
                </a:solidFill>
              </a:rPr>
              <a:t>Underline</a:t>
            </a:r>
            <a:r>
              <a:rPr lang="en-GB" sz="1200" dirty="0" smtClean="0">
                <a:solidFill>
                  <a:schemeClr val="tx1"/>
                </a:solidFill>
              </a:rPr>
              <a:t> any key words in the question.</a:t>
            </a:r>
          </a:p>
          <a:p>
            <a:pPr algn="ctr"/>
            <a:endParaRPr lang="en-GB" sz="1200" dirty="0">
              <a:solidFill>
                <a:schemeClr val="tx1"/>
              </a:solidFill>
            </a:endParaRPr>
          </a:p>
          <a:p>
            <a:pPr algn="ctr"/>
            <a:r>
              <a:rPr lang="en-GB" sz="1200" b="1" dirty="0" smtClean="0">
                <a:solidFill>
                  <a:srgbClr val="FF0000"/>
                </a:solidFill>
              </a:rPr>
              <a:t>This will help you to focus on the important parts of the question.</a:t>
            </a:r>
            <a:endParaRPr lang="en-GB" sz="1200" dirty="0"/>
          </a:p>
        </p:txBody>
      </p:sp>
      <p:sp>
        <p:nvSpPr>
          <p:cNvPr id="4" name="Flowchart: Manual Input 3"/>
          <p:cNvSpPr/>
          <p:nvPr/>
        </p:nvSpPr>
        <p:spPr>
          <a:xfrm rot="20410803">
            <a:off x="401548" y="707652"/>
            <a:ext cx="1852597" cy="1202342"/>
          </a:xfrm>
          <a:prstGeom prst="flowChartManualInpu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smtClean="0">
              <a:solidFill>
                <a:schemeClr val="tx1"/>
              </a:solidFill>
              <a:latin typeface="Comic Sans MS" panose="030F0702030302020204" pitchFamily="66" charset="0"/>
              <a:ea typeface="Adobe Gothic Std B" pitchFamily="34" charset="-128"/>
            </a:endParaRPr>
          </a:p>
          <a:p>
            <a:pPr algn="ctr"/>
            <a:r>
              <a:rPr lang="en-GB" sz="2000" b="1" dirty="0" smtClean="0">
                <a:solidFill>
                  <a:srgbClr val="FFFF00"/>
                </a:solidFill>
                <a:latin typeface="Comic Sans MS" panose="030F0702030302020204" pitchFamily="66" charset="0"/>
                <a:ea typeface="Adobe Gothic Std B" pitchFamily="34" charset="-128"/>
              </a:rPr>
              <a:t>Remember these tips!</a:t>
            </a:r>
          </a:p>
          <a:p>
            <a:pPr algn="ctr"/>
            <a:endParaRPr lang="en-GB" sz="2400" b="1" dirty="0" smtClean="0">
              <a:solidFill>
                <a:schemeClr val="tx1"/>
              </a:solidFill>
              <a:latin typeface="Comic Sans MS" panose="030F0702030302020204" pitchFamily="66" charset="0"/>
              <a:ea typeface="Adobe Gothic Std B" pitchFamily="34" charset="-128"/>
            </a:endParaRPr>
          </a:p>
        </p:txBody>
      </p:sp>
      <p:sp>
        <p:nvSpPr>
          <p:cNvPr id="10" name="Rectangle 9"/>
          <p:cNvSpPr/>
          <p:nvPr/>
        </p:nvSpPr>
        <p:spPr>
          <a:xfrm rot="20395622">
            <a:off x="2725784" y="370080"/>
            <a:ext cx="955711" cy="461665"/>
          </a:xfrm>
          <a:prstGeom prst="rect">
            <a:avLst/>
          </a:prstGeom>
          <a:solidFill>
            <a:srgbClr val="FF0000"/>
          </a:solidFill>
        </p:spPr>
        <p:txBody>
          <a:bodyPr wrap="none">
            <a:spAutoFit/>
          </a:bodyPr>
          <a:lstStyle/>
          <a:p>
            <a:pPr algn="ctr"/>
            <a:r>
              <a:rPr lang="en-GB" sz="2400" b="1" dirty="0" smtClean="0">
                <a:solidFill>
                  <a:schemeClr val="tx1"/>
                </a:solidFill>
              </a:rPr>
              <a:t>Tip 1: </a:t>
            </a:r>
          </a:p>
        </p:txBody>
      </p:sp>
      <p:sp>
        <p:nvSpPr>
          <p:cNvPr id="12" name="Rectangle 11"/>
          <p:cNvSpPr/>
          <p:nvPr/>
        </p:nvSpPr>
        <p:spPr>
          <a:xfrm rot="20395622">
            <a:off x="4489360" y="370082"/>
            <a:ext cx="955711" cy="461665"/>
          </a:xfrm>
          <a:prstGeom prst="rect">
            <a:avLst/>
          </a:prstGeom>
          <a:solidFill>
            <a:srgbClr val="FF0000"/>
          </a:solidFill>
        </p:spPr>
        <p:txBody>
          <a:bodyPr wrap="none">
            <a:spAutoFit/>
          </a:bodyPr>
          <a:lstStyle/>
          <a:p>
            <a:pPr algn="ctr"/>
            <a:r>
              <a:rPr lang="en-GB" sz="2400" b="1" dirty="0" smtClean="0">
                <a:solidFill>
                  <a:schemeClr val="tx1"/>
                </a:solidFill>
              </a:rPr>
              <a:t>Tip 2: </a:t>
            </a:r>
          </a:p>
        </p:txBody>
      </p:sp>
      <p:sp>
        <p:nvSpPr>
          <p:cNvPr id="13" name="Rectangle 12"/>
          <p:cNvSpPr/>
          <p:nvPr/>
        </p:nvSpPr>
        <p:spPr>
          <a:xfrm rot="20395622">
            <a:off x="534690" y="2633755"/>
            <a:ext cx="955711" cy="461665"/>
          </a:xfrm>
          <a:prstGeom prst="rect">
            <a:avLst/>
          </a:prstGeom>
          <a:solidFill>
            <a:srgbClr val="FF0000"/>
          </a:solidFill>
        </p:spPr>
        <p:txBody>
          <a:bodyPr wrap="none">
            <a:spAutoFit/>
          </a:bodyPr>
          <a:lstStyle/>
          <a:p>
            <a:pPr algn="ctr"/>
            <a:r>
              <a:rPr lang="en-GB" sz="2400" b="1" dirty="0" smtClean="0">
                <a:solidFill>
                  <a:schemeClr val="tx1"/>
                </a:solidFill>
              </a:rPr>
              <a:t>Tip 3: </a:t>
            </a:r>
          </a:p>
        </p:txBody>
      </p:sp>
      <p:sp>
        <p:nvSpPr>
          <p:cNvPr id="14" name="Rectangle 13"/>
          <p:cNvSpPr/>
          <p:nvPr/>
        </p:nvSpPr>
        <p:spPr>
          <a:xfrm rot="20395622">
            <a:off x="2543095" y="2635245"/>
            <a:ext cx="955711" cy="461665"/>
          </a:xfrm>
          <a:prstGeom prst="rect">
            <a:avLst/>
          </a:prstGeom>
          <a:solidFill>
            <a:srgbClr val="FF0000"/>
          </a:solidFill>
        </p:spPr>
        <p:txBody>
          <a:bodyPr wrap="none">
            <a:spAutoFit/>
          </a:bodyPr>
          <a:lstStyle/>
          <a:p>
            <a:pPr algn="ctr"/>
            <a:r>
              <a:rPr lang="en-GB" sz="2400" b="1" dirty="0" smtClean="0">
                <a:solidFill>
                  <a:schemeClr val="tx1"/>
                </a:solidFill>
              </a:rPr>
              <a:t>Tip 4: </a:t>
            </a:r>
          </a:p>
        </p:txBody>
      </p:sp>
      <p:sp>
        <p:nvSpPr>
          <p:cNvPr id="15" name="Rectangle 14"/>
          <p:cNvSpPr/>
          <p:nvPr/>
        </p:nvSpPr>
        <p:spPr>
          <a:xfrm rot="20395622">
            <a:off x="4489359" y="2714080"/>
            <a:ext cx="955711" cy="461665"/>
          </a:xfrm>
          <a:prstGeom prst="rect">
            <a:avLst/>
          </a:prstGeom>
          <a:solidFill>
            <a:srgbClr val="FF0000"/>
          </a:solidFill>
        </p:spPr>
        <p:txBody>
          <a:bodyPr wrap="none">
            <a:spAutoFit/>
          </a:bodyPr>
          <a:lstStyle/>
          <a:p>
            <a:pPr algn="ctr"/>
            <a:r>
              <a:rPr lang="en-GB" sz="2400" b="1" dirty="0" smtClean="0">
                <a:solidFill>
                  <a:schemeClr val="tx1"/>
                </a:solidFill>
              </a:rPr>
              <a:t>Tip </a:t>
            </a:r>
            <a:r>
              <a:rPr lang="en-GB" sz="2400" b="1" dirty="0"/>
              <a:t>5</a:t>
            </a:r>
            <a:r>
              <a:rPr lang="en-GB" sz="2400" b="1" dirty="0" smtClean="0">
                <a:solidFill>
                  <a:schemeClr val="tx1"/>
                </a:solidFill>
              </a:rPr>
              <a:t>: </a:t>
            </a:r>
          </a:p>
        </p:txBody>
      </p:sp>
      <p:sp>
        <p:nvSpPr>
          <p:cNvPr id="34" name="Rectangular Callout 33"/>
          <p:cNvSpPr/>
          <p:nvPr/>
        </p:nvSpPr>
        <p:spPr>
          <a:xfrm>
            <a:off x="161636" y="5148064"/>
            <a:ext cx="2916324" cy="1344793"/>
          </a:xfrm>
          <a:prstGeom prst="wedgeRectCallout">
            <a:avLst>
              <a:gd name="adj1" fmla="val 43695"/>
              <a:gd name="adj2" fmla="val 7434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Tip 1: </a:t>
            </a:r>
          </a:p>
          <a:p>
            <a:pPr algn="ctr"/>
            <a:r>
              <a:rPr lang="en-GB" sz="1600" dirty="0" smtClean="0">
                <a:solidFill>
                  <a:schemeClr val="tx1"/>
                </a:solidFill>
              </a:rPr>
              <a:t>Know how to answer the extended response questions – to get TOP MARKS!</a:t>
            </a:r>
            <a:endParaRPr lang="en-GB" sz="1600" dirty="0">
              <a:solidFill>
                <a:schemeClr val="tx1"/>
              </a:solidFill>
            </a:endParaRPr>
          </a:p>
        </p:txBody>
      </p:sp>
      <p:sp>
        <p:nvSpPr>
          <p:cNvPr id="35" name="Flowchart: Manual Input 34"/>
          <p:cNvSpPr/>
          <p:nvPr/>
        </p:nvSpPr>
        <p:spPr>
          <a:xfrm>
            <a:off x="3214786" y="5148065"/>
            <a:ext cx="3456384" cy="672395"/>
          </a:xfrm>
          <a:prstGeom prst="flowChartManualInpu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latin typeface="Adobe Gothic Std B" pitchFamily="34" charset="-128"/>
                <a:ea typeface="Adobe Gothic Std B" pitchFamily="34" charset="-128"/>
              </a:rPr>
              <a:t>8/10/12 marks... </a:t>
            </a:r>
          </a:p>
          <a:p>
            <a:pPr algn="ctr"/>
            <a:r>
              <a:rPr lang="en-GB" sz="1400" b="1" dirty="0" smtClean="0">
                <a:solidFill>
                  <a:schemeClr val="tx1"/>
                </a:solidFill>
                <a:latin typeface="Adobe Gothic Std B" pitchFamily="34" charset="-128"/>
                <a:ea typeface="Adobe Gothic Std B" pitchFamily="34" charset="-128"/>
              </a:rPr>
              <a:t>Are a lot to miss out on! </a:t>
            </a:r>
          </a:p>
        </p:txBody>
      </p:sp>
      <p:sp>
        <p:nvSpPr>
          <p:cNvPr id="36" name="TextBox 35"/>
          <p:cNvSpPr txBox="1"/>
          <p:nvPr/>
        </p:nvSpPr>
        <p:spPr>
          <a:xfrm>
            <a:off x="3269563" y="5940795"/>
            <a:ext cx="3456384" cy="2708434"/>
          </a:xfrm>
          <a:prstGeom prst="rect">
            <a:avLst/>
          </a:prstGeom>
          <a:noFill/>
        </p:spPr>
        <p:txBody>
          <a:bodyPr wrap="square" rtlCol="0">
            <a:spAutoFit/>
          </a:bodyPr>
          <a:lstStyle/>
          <a:p>
            <a:r>
              <a:rPr lang="en-GB" sz="1200" dirty="0" smtClean="0"/>
              <a:t>Extended response questions are those </a:t>
            </a:r>
            <a:r>
              <a:rPr lang="en-GB" sz="1200" b="1" u="sng" dirty="0" smtClean="0">
                <a:solidFill>
                  <a:srgbClr val="FF0000"/>
                </a:solidFill>
              </a:rPr>
              <a:t>LONG</a:t>
            </a:r>
            <a:r>
              <a:rPr lang="en-GB" sz="1200" dirty="0" smtClean="0"/>
              <a:t> answer questions, which have 6 or more marks.</a:t>
            </a:r>
          </a:p>
          <a:p>
            <a:endParaRPr lang="en-GB" sz="1200" dirty="0"/>
          </a:p>
          <a:p>
            <a:r>
              <a:rPr lang="en-GB" sz="1200" dirty="0" smtClean="0"/>
              <a:t>They will use command words such as: </a:t>
            </a:r>
          </a:p>
          <a:p>
            <a:pPr marL="285750" indent="-285750">
              <a:buFont typeface="Arial" panose="020B0604020202020204" pitchFamily="34" charset="0"/>
              <a:buChar char="•"/>
            </a:pPr>
            <a:r>
              <a:rPr lang="en-GB" sz="1200" dirty="0" smtClean="0"/>
              <a:t>Evaluate</a:t>
            </a:r>
          </a:p>
          <a:p>
            <a:pPr marL="285750" indent="-285750">
              <a:buFont typeface="Arial" panose="020B0604020202020204" pitchFamily="34" charset="0"/>
              <a:buChar char="•"/>
            </a:pPr>
            <a:r>
              <a:rPr lang="en-GB" sz="1200" dirty="0" smtClean="0"/>
              <a:t>Discuss </a:t>
            </a:r>
          </a:p>
          <a:p>
            <a:pPr marL="285750" indent="-285750">
              <a:buFont typeface="Arial" panose="020B0604020202020204" pitchFamily="34" charset="0"/>
              <a:buChar char="•"/>
            </a:pPr>
            <a:r>
              <a:rPr lang="en-GB" sz="1200" dirty="0" smtClean="0"/>
              <a:t>Assess</a:t>
            </a:r>
          </a:p>
          <a:p>
            <a:endParaRPr lang="en-GB" sz="1200" dirty="0" smtClean="0"/>
          </a:p>
          <a:p>
            <a:r>
              <a:rPr lang="en-GB" sz="1200" dirty="0" smtClean="0"/>
              <a:t>DO NOT underestimate the importance of planning your answers and attempting these questions to achieve TOP MARKS! Valuable marks could be lost… it could be the difference from a grade 8 to that amazing grade 9 you want!</a:t>
            </a:r>
          </a:p>
          <a:p>
            <a:r>
              <a:rPr lang="en-GB" sz="1400" b="1" dirty="0" smtClean="0"/>
              <a:t>Focus on the following: </a:t>
            </a:r>
            <a:endParaRPr lang="en-GB" sz="1400" b="1" dirty="0"/>
          </a:p>
        </p:txBody>
      </p:sp>
      <p:sp>
        <p:nvSpPr>
          <p:cNvPr id="37" name="U-Turn Arrow 36"/>
          <p:cNvSpPr/>
          <p:nvPr/>
        </p:nvSpPr>
        <p:spPr>
          <a:xfrm flipH="1" flipV="1">
            <a:off x="2813058" y="8604448"/>
            <a:ext cx="895476" cy="362808"/>
          </a:xfrm>
          <a:prstGeom prst="uturnArrow">
            <a:avLst>
              <a:gd name="adj1" fmla="val 17723"/>
              <a:gd name="adj2" fmla="val 25000"/>
              <a:gd name="adj3" fmla="val 26819"/>
              <a:gd name="adj4" fmla="val 50000"/>
              <a:gd name="adj5" fmla="val 75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8" name="TextBox 37"/>
          <p:cNvSpPr txBox="1"/>
          <p:nvPr/>
        </p:nvSpPr>
        <p:spPr>
          <a:xfrm>
            <a:off x="234434" y="7020915"/>
            <a:ext cx="2862318" cy="1569660"/>
          </a:xfrm>
          <a:prstGeom prst="rect">
            <a:avLst/>
          </a:prstGeom>
          <a:solidFill>
            <a:srgbClr val="FF0000"/>
          </a:solidFill>
        </p:spPr>
        <p:txBody>
          <a:bodyPr wrap="square" rtlCol="0">
            <a:spAutoFit/>
          </a:bodyPr>
          <a:lstStyle/>
          <a:p>
            <a:pPr marL="342900" indent="-342900">
              <a:buAutoNum type="arabicPeriod"/>
            </a:pPr>
            <a:r>
              <a:rPr lang="en-GB" sz="1200" b="1" dirty="0" smtClean="0">
                <a:solidFill>
                  <a:schemeClr val="bg1"/>
                </a:solidFill>
              </a:rPr>
              <a:t>Well structured answer </a:t>
            </a:r>
          </a:p>
          <a:p>
            <a:pPr marL="342900" indent="-342900">
              <a:buAutoNum type="arabicPeriod"/>
            </a:pPr>
            <a:r>
              <a:rPr lang="en-GB" sz="1200" b="1" dirty="0" smtClean="0">
                <a:solidFill>
                  <a:schemeClr val="bg1"/>
                </a:solidFill>
              </a:rPr>
              <a:t>Well written – SPAG</a:t>
            </a:r>
          </a:p>
          <a:p>
            <a:pPr marL="342900" indent="-342900">
              <a:buAutoNum type="arabicPeriod"/>
            </a:pPr>
            <a:r>
              <a:rPr lang="en-GB" sz="1200" b="1" dirty="0" smtClean="0">
                <a:solidFill>
                  <a:schemeClr val="bg1"/>
                </a:solidFill>
              </a:rPr>
              <a:t>Before writing your answer write a plan – this prevents you accidently repeating yourself, or missing information.</a:t>
            </a:r>
          </a:p>
          <a:p>
            <a:pPr marL="342900" indent="-342900">
              <a:buAutoNum type="arabicPeriod"/>
            </a:pPr>
            <a:r>
              <a:rPr lang="en-GB" sz="1200" b="1" dirty="0" smtClean="0">
                <a:solidFill>
                  <a:schemeClr val="bg1"/>
                </a:solidFill>
              </a:rPr>
              <a:t>Be sure that you are answer the question instead of WAFFLING!</a:t>
            </a:r>
          </a:p>
        </p:txBody>
      </p:sp>
    </p:spTree>
    <p:extLst>
      <p:ext uri="{BB962C8B-B14F-4D97-AF65-F5344CB8AC3E}">
        <p14:creationId xmlns:p14="http://schemas.microsoft.com/office/powerpoint/2010/main" val="1730589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randombar(horizontal)">
                                      <p:cBhvr>
                                        <p:cTn id="20" dur="500"/>
                                        <p:tgtEl>
                                          <p:spTgt spid="12"/>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randombar(horizont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heel(1)">
                                      <p:cBhvr>
                                        <p:cTn id="36" dur="2000"/>
                                        <p:tgtEl>
                                          <p:spTgt spid="14"/>
                                        </p:tgtEl>
                                      </p:cBhvr>
                                    </p:animEffect>
                                  </p:childTnLst>
                                </p:cTn>
                              </p:par>
                              <p:par>
                                <p:cTn id="37" presetID="21" presetClass="entr" presetSubtype="1"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heel(1)">
                                      <p:cBhvr>
                                        <p:cTn id="39" dur="20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heel(1)">
                                      <p:cBhvr>
                                        <p:cTn id="44" dur="2000"/>
                                        <p:tgtEl>
                                          <p:spTgt spid="15"/>
                                        </p:tgtEl>
                                      </p:cBhvr>
                                    </p:animEffect>
                                  </p:childTnLst>
                                </p:cTn>
                              </p:par>
                              <p:par>
                                <p:cTn id="45" presetID="21" presetClass="entr" presetSubtype="1"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heel(1)">
                                      <p:cBhvr>
                                        <p:cTn id="47" dur="20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grpId="0" nodeType="click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randombar(horizontal)">
                                      <p:cBhvr>
                                        <p:cTn id="59" dur="500"/>
                                        <p:tgtEl>
                                          <p:spTgt spid="35"/>
                                        </p:tgtEl>
                                      </p:cBhvr>
                                    </p:animEffect>
                                  </p:childTnLst>
                                </p:cTn>
                              </p:par>
                            </p:childTnLst>
                          </p:cTn>
                        </p:par>
                      </p:childTnLst>
                    </p:cTn>
                  </p:par>
                  <p:par>
                    <p:cTn id="60" fill="hold">
                      <p:stCondLst>
                        <p:cond delay="indefinite"/>
                      </p:stCondLst>
                      <p:childTnLst>
                        <p:par>
                          <p:cTn id="61" fill="hold">
                            <p:stCondLst>
                              <p:cond delay="0"/>
                            </p:stCondLst>
                            <p:childTnLst>
                              <p:par>
                                <p:cTn id="62" presetID="31" presetClass="entr" presetSubtype="0" fill="hold" grpId="0" nodeType="click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1000" fill="hold"/>
                                        <p:tgtEl>
                                          <p:spTgt spid="36"/>
                                        </p:tgtEl>
                                        <p:attrNameLst>
                                          <p:attrName>ppt_w</p:attrName>
                                        </p:attrNameLst>
                                      </p:cBhvr>
                                      <p:tavLst>
                                        <p:tav tm="0">
                                          <p:val>
                                            <p:fltVal val="0"/>
                                          </p:val>
                                        </p:tav>
                                        <p:tav tm="100000">
                                          <p:val>
                                            <p:strVal val="#ppt_w"/>
                                          </p:val>
                                        </p:tav>
                                      </p:tavLst>
                                    </p:anim>
                                    <p:anim calcmode="lin" valueType="num">
                                      <p:cBhvr>
                                        <p:cTn id="65" dur="1000" fill="hold"/>
                                        <p:tgtEl>
                                          <p:spTgt spid="36"/>
                                        </p:tgtEl>
                                        <p:attrNameLst>
                                          <p:attrName>ppt_h</p:attrName>
                                        </p:attrNameLst>
                                      </p:cBhvr>
                                      <p:tavLst>
                                        <p:tav tm="0">
                                          <p:val>
                                            <p:fltVal val="0"/>
                                          </p:val>
                                        </p:tav>
                                        <p:tav tm="100000">
                                          <p:val>
                                            <p:strVal val="#ppt_h"/>
                                          </p:val>
                                        </p:tav>
                                      </p:tavLst>
                                    </p:anim>
                                    <p:anim calcmode="lin" valueType="num">
                                      <p:cBhvr>
                                        <p:cTn id="66" dur="1000" fill="hold"/>
                                        <p:tgtEl>
                                          <p:spTgt spid="36"/>
                                        </p:tgtEl>
                                        <p:attrNameLst>
                                          <p:attrName>style.rotation</p:attrName>
                                        </p:attrNameLst>
                                      </p:cBhvr>
                                      <p:tavLst>
                                        <p:tav tm="0">
                                          <p:val>
                                            <p:fltVal val="90"/>
                                          </p:val>
                                        </p:tav>
                                        <p:tav tm="100000">
                                          <p:val>
                                            <p:fltVal val="0"/>
                                          </p:val>
                                        </p:tav>
                                      </p:tavLst>
                                    </p:anim>
                                    <p:animEffect transition="in" filter="fade">
                                      <p:cBhvr>
                                        <p:cTn id="67" dur="1000"/>
                                        <p:tgtEl>
                                          <p:spTgt spid="3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down)">
                                      <p:cBhvr>
                                        <p:cTn id="72" dur="500"/>
                                        <p:tgtEl>
                                          <p:spTgt spid="37"/>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38"/>
                                        </p:tgtEl>
                                        <p:attrNameLst>
                                          <p:attrName>style.visibility</p:attrName>
                                        </p:attrNameLst>
                                      </p:cBhvr>
                                      <p:to>
                                        <p:strVal val="visible"/>
                                      </p:to>
                                    </p:set>
                                    <p:animEffect transition="in" filter="wipe(down)">
                                      <p:cBhvr>
                                        <p:cTn id="7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4" grpId="0" animBg="1"/>
      <p:bldP spid="10" grpId="0" animBg="1"/>
      <p:bldP spid="12" grpId="0" animBg="1"/>
      <p:bldP spid="13" grpId="0" animBg="1"/>
      <p:bldP spid="14" grpId="0" animBg="1"/>
      <p:bldP spid="15" grpId="0" animBg="1"/>
      <p:bldP spid="34" grpId="0" animBg="1"/>
      <p:bldP spid="35" grpId="0" animBg="1"/>
      <p:bldP spid="36" grpId="0"/>
      <p:bldP spid="37" grpId="0" animBg="1"/>
      <p:bldP spid="3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0868" y="203769"/>
            <a:ext cx="1799971" cy="830997"/>
          </a:xfrm>
          <a:prstGeom prst="rect">
            <a:avLst/>
          </a:prstGeom>
          <a:solidFill>
            <a:srgbClr val="FF0000"/>
          </a:solidFill>
          <a:effectLst>
            <a:outerShdw blurRad="50800" dist="38100" dir="18900000" algn="bl" rotWithShape="0">
              <a:prstClr val="black">
                <a:alpha val="40000"/>
              </a:prstClr>
            </a:outerShdw>
          </a:effectLst>
        </p:spPr>
        <p:txBody>
          <a:bodyPr wrap="square" rtlCol="0">
            <a:spAutoFit/>
          </a:bodyPr>
          <a:lstStyle/>
          <a:p>
            <a:r>
              <a:rPr lang="en-GB" sz="2400" b="1" dirty="0" smtClean="0">
                <a:solidFill>
                  <a:schemeClr val="bg1"/>
                </a:solidFill>
                <a:latin typeface="Comic Sans MS" panose="030F0702030302020204" pitchFamily="66" charset="0"/>
              </a:rPr>
              <a:t>Model Answer:</a:t>
            </a:r>
            <a:endParaRPr lang="en-GB" sz="2400" b="1" dirty="0">
              <a:solidFill>
                <a:schemeClr val="bg1"/>
              </a:solidFill>
              <a:latin typeface="Comic Sans MS" panose="030F0702030302020204" pitchFamily="66" charset="0"/>
            </a:endParaRPr>
          </a:p>
        </p:txBody>
      </p:sp>
      <p:sp>
        <p:nvSpPr>
          <p:cNvPr id="13" name="TextBox 12"/>
          <p:cNvSpPr txBox="1"/>
          <p:nvPr/>
        </p:nvSpPr>
        <p:spPr>
          <a:xfrm>
            <a:off x="5157192" y="99953"/>
            <a:ext cx="1584176" cy="830997"/>
          </a:xfrm>
          <a:prstGeom prst="rect">
            <a:avLst/>
          </a:prstGeom>
          <a:solidFill>
            <a:srgbClr val="FFC000"/>
          </a:solidFill>
          <a:ln>
            <a:solidFill>
              <a:schemeClr val="tx1"/>
            </a:solidFill>
          </a:ln>
        </p:spPr>
        <p:txBody>
          <a:bodyPr wrap="square" rtlCol="0">
            <a:spAutoFit/>
          </a:bodyPr>
          <a:lstStyle/>
          <a:p>
            <a:r>
              <a:rPr lang="en-GB" sz="1200" b="1" dirty="0" smtClean="0"/>
              <a:t>Key:</a:t>
            </a:r>
          </a:p>
          <a:p>
            <a:r>
              <a:rPr lang="en-GB" sz="1200" b="1" dirty="0" smtClean="0"/>
              <a:t>Factors: RED</a:t>
            </a:r>
          </a:p>
          <a:p>
            <a:r>
              <a:rPr lang="en-GB" sz="1200" b="1" dirty="0" smtClean="0"/>
              <a:t>Discussion: PURPLE</a:t>
            </a:r>
          </a:p>
          <a:p>
            <a:r>
              <a:rPr lang="en-GB" sz="1200" b="1" dirty="0" smtClean="0"/>
              <a:t>Examples: BLUE</a:t>
            </a:r>
            <a:endParaRPr lang="en-GB" sz="1200" b="1" dirty="0"/>
          </a:p>
        </p:txBody>
      </p:sp>
      <p:sp>
        <p:nvSpPr>
          <p:cNvPr id="9" name="TextBox 8"/>
          <p:cNvSpPr txBox="1"/>
          <p:nvPr/>
        </p:nvSpPr>
        <p:spPr>
          <a:xfrm>
            <a:off x="122348" y="1035240"/>
            <a:ext cx="6606503" cy="4616648"/>
          </a:xfrm>
          <a:prstGeom prst="rect">
            <a:avLst/>
          </a:prstGeom>
          <a:noFill/>
        </p:spPr>
        <p:txBody>
          <a:bodyPr wrap="square" rtlCol="0">
            <a:spAutoFit/>
          </a:bodyPr>
          <a:lstStyle/>
          <a:p>
            <a:r>
              <a:rPr lang="en-GB" sz="1400" dirty="0" smtClean="0">
                <a:solidFill>
                  <a:srgbClr val="0070C0"/>
                </a:solidFill>
                <a:latin typeface="Times New Roman" panose="02020603050405020304" pitchFamily="18" charset="0"/>
                <a:cs typeface="Times New Roman" panose="02020603050405020304" pitchFamily="18" charset="0"/>
              </a:rPr>
              <a:t>An example of this could be a raw fish knife placed on the kitchen worktop. If a chef was to leave the knife contaminated with raw fish on the surface and another chef prepared a sandwich cutting the bread with the same knife unaware, the raw fish bacteria will spread to the sandwich. This would lead to food poisoning as most raw fish should not be eaten. With this in mind all used equipment must be washed away and the surfaces appropriately sanitised. </a:t>
            </a:r>
            <a:r>
              <a:rPr lang="en-GB" sz="1400" dirty="0" smtClean="0">
                <a:solidFill>
                  <a:srgbClr val="7030A0"/>
                </a:solidFill>
                <a:latin typeface="Times New Roman" panose="02020603050405020304" pitchFamily="18" charset="0"/>
                <a:cs typeface="Times New Roman" panose="02020603050405020304" pitchFamily="18" charset="0"/>
              </a:rPr>
              <a:t>Lighting </a:t>
            </a:r>
            <a:r>
              <a:rPr lang="en-GB" sz="1400" dirty="0">
                <a:solidFill>
                  <a:srgbClr val="7030A0"/>
                </a:solidFill>
                <a:latin typeface="Times New Roman" panose="02020603050405020304" pitchFamily="18" charset="0"/>
                <a:cs typeface="Times New Roman" panose="02020603050405020304" pitchFamily="18" charset="0"/>
              </a:rPr>
              <a:t>could aid the cleaning process, both in the restaurant area and the kitchen, </a:t>
            </a:r>
            <a:r>
              <a:rPr lang="en-GB" sz="1400" dirty="0">
                <a:solidFill>
                  <a:srgbClr val="FF0000"/>
                </a:solidFill>
                <a:latin typeface="Times New Roman" panose="02020603050405020304" pitchFamily="18" charset="0"/>
                <a:cs typeface="Times New Roman" panose="02020603050405020304" pitchFamily="18" charset="0"/>
              </a:rPr>
              <a:t>as bright lights will highlight dirt for the kitchen staff to clean.</a:t>
            </a:r>
            <a:r>
              <a:rPr lang="en-GB" sz="1400" dirty="0">
                <a:latin typeface="Times New Roman" panose="02020603050405020304" pitchFamily="18" charset="0"/>
                <a:cs typeface="Times New Roman" panose="02020603050405020304" pitchFamily="18" charset="0"/>
              </a:rPr>
              <a:t> </a:t>
            </a:r>
            <a:r>
              <a:rPr lang="en-GB" sz="1400" dirty="0" smtClean="0">
                <a:solidFill>
                  <a:srgbClr val="FF0000"/>
                </a:solidFill>
                <a:latin typeface="Times New Roman" panose="02020603050405020304" pitchFamily="18" charset="0"/>
                <a:cs typeface="Times New Roman" panose="02020603050405020304" pitchFamily="18" charset="0"/>
              </a:rPr>
              <a:t>UV </a:t>
            </a:r>
            <a:r>
              <a:rPr lang="en-GB" sz="1400" dirty="0">
                <a:solidFill>
                  <a:srgbClr val="FF0000"/>
                </a:solidFill>
                <a:latin typeface="Times New Roman" panose="02020603050405020304" pitchFamily="18" charset="0"/>
                <a:cs typeface="Times New Roman" panose="02020603050405020304" pitchFamily="18" charset="0"/>
              </a:rPr>
              <a:t>lights positioned accordingly will help attract wasps, moths or flies which try to entre the kitchen.</a:t>
            </a:r>
            <a:r>
              <a:rPr lang="en-GB" sz="1400" dirty="0">
                <a:latin typeface="Times New Roman" panose="02020603050405020304" pitchFamily="18" charset="0"/>
                <a:cs typeface="Times New Roman" panose="02020603050405020304" pitchFamily="18" charset="0"/>
              </a:rPr>
              <a:t> </a:t>
            </a:r>
            <a:r>
              <a:rPr lang="en-GB" sz="1400" dirty="0">
                <a:solidFill>
                  <a:srgbClr val="0070C0"/>
                </a:solidFill>
                <a:latin typeface="Times New Roman" panose="02020603050405020304" pitchFamily="18" charset="0"/>
                <a:cs typeface="Times New Roman" panose="02020603050405020304" pitchFamily="18" charset="0"/>
              </a:rPr>
              <a:t>This will  prevent pests flying onto the food spreading bacteria and contaminating the </a:t>
            </a:r>
            <a:r>
              <a:rPr lang="en-GB" sz="1400" dirty="0" smtClean="0">
                <a:solidFill>
                  <a:srgbClr val="0070C0"/>
                </a:solidFill>
                <a:latin typeface="Times New Roman" panose="02020603050405020304" pitchFamily="18" charset="0"/>
                <a:cs typeface="Times New Roman" panose="02020603050405020304" pitchFamily="18" charset="0"/>
              </a:rPr>
              <a:t>food. </a:t>
            </a:r>
            <a:r>
              <a:rPr lang="en-GB" sz="1400" dirty="0" smtClean="0">
                <a:solidFill>
                  <a:srgbClr val="7030A0"/>
                </a:solidFill>
                <a:latin typeface="Times New Roman" panose="02020603050405020304" pitchFamily="18" charset="0"/>
                <a:cs typeface="Times New Roman" panose="02020603050405020304" pitchFamily="18" charset="0"/>
              </a:rPr>
              <a:t>The personal hygiene of the kitchen staff must be adhered to at all times.</a:t>
            </a:r>
            <a:r>
              <a:rPr lang="en-GB" sz="1400" dirty="0" smtClean="0">
                <a:latin typeface="Times New Roman" panose="02020603050405020304" pitchFamily="18" charset="0"/>
                <a:cs typeface="Times New Roman" panose="02020603050405020304" pitchFamily="18" charset="0"/>
              </a:rPr>
              <a:t> </a:t>
            </a:r>
            <a:r>
              <a:rPr lang="en-GB" sz="1400" dirty="0" smtClean="0">
                <a:solidFill>
                  <a:srgbClr val="0070C0"/>
                </a:solidFill>
                <a:latin typeface="Times New Roman" panose="02020603050405020304" pitchFamily="18" charset="0"/>
                <a:cs typeface="Times New Roman" panose="02020603050405020304" pitchFamily="18" charset="0"/>
              </a:rPr>
              <a:t>The hotel kitchen must ensure their kitchen staff regularly clean their hands, wear clean uniform, no outside wear to be worn in the kitchen (external shoes must be changed e.g. wear clean clogs) no jewellery, no coughing, sneezing, short nails and hair tied back (hat maybe necessary for both genders to aid this)</a:t>
            </a:r>
            <a:r>
              <a:rPr lang="en-GB" sz="1400" dirty="0" smtClean="0">
                <a:latin typeface="Times New Roman" panose="02020603050405020304" pitchFamily="18" charset="0"/>
                <a:cs typeface="Times New Roman" panose="02020603050405020304" pitchFamily="18" charset="0"/>
              </a:rPr>
              <a:t> </a:t>
            </a:r>
            <a:r>
              <a:rPr lang="en-GB" sz="1400" dirty="0" smtClean="0">
                <a:solidFill>
                  <a:srgbClr val="FF0000"/>
                </a:solidFill>
                <a:latin typeface="Times New Roman" panose="02020603050405020304" pitchFamily="18" charset="0"/>
                <a:cs typeface="Times New Roman" panose="02020603050405020304" pitchFamily="18" charset="0"/>
              </a:rPr>
              <a:t>. Kitchen staff must not attend work if they are unwell to prevent cross contamination or food spoilage</a:t>
            </a:r>
            <a:r>
              <a:rPr lang="en-GB" sz="1400" dirty="0" smtClean="0">
                <a:latin typeface="Times New Roman" panose="02020603050405020304" pitchFamily="18" charset="0"/>
                <a:cs typeface="Times New Roman" panose="02020603050405020304" pitchFamily="18" charset="0"/>
              </a:rPr>
              <a:t>. </a:t>
            </a:r>
            <a:r>
              <a:rPr lang="en-GB" sz="1400" dirty="0" smtClean="0">
                <a:solidFill>
                  <a:srgbClr val="0070C0"/>
                </a:solidFill>
                <a:latin typeface="Times New Roman" panose="02020603050405020304" pitchFamily="18" charset="0"/>
                <a:cs typeface="Times New Roman" panose="02020603050405020304" pitchFamily="18" charset="0"/>
              </a:rPr>
              <a:t>If they have diarrhea and sickness they must remain away from the kitchen for 48hours to prevent the spread. </a:t>
            </a:r>
            <a:r>
              <a:rPr lang="en-GB" sz="1400" dirty="0" smtClean="0">
                <a:solidFill>
                  <a:srgbClr val="7030A0"/>
                </a:solidFill>
                <a:latin typeface="Times New Roman" panose="02020603050405020304" pitchFamily="18" charset="0"/>
                <a:cs typeface="Times New Roman" panose="02020603050405020304" pitchFamily="18" charset="0"/>
              </a:rPr>
              <a:t>Lastly, </a:t>
            </a:r>
            <a:r>
              <a:rPr lang="en-GB" sz="1400" dirty="0" smtClean="0">
                <a:solidFill>
                  <a:srgbClr val="FF0000"/>
                </a:solidFill>
                <a:latin typeface="Times New Roman" panose="02020603050405020304" pitchFamily="18" charset="0"/>
                <a:cs typeface="Times New Roman" panose="02020603050405020304" pitchFamily="18" charset="0"/>
              </a:rPr>
              <a:t>all staff should be trained accordingly</a:t>
            </a:r>
            <a:r>
              <a:rPr lang="en-GB" sz="1400" dirty="0" smtClean="0">
                <a:solidFill>
                  <a:srgbClr val="7030A0"/>
                </a:solidFill>
                <a:latin typeface="Times New Roman" panose="02020603050405020304" pitchFamily="18" charset="0"/>
                <a:cs typeface="Times New Roman" panose="02020603050405020304" pitchFamily="18" charset="0"/>
              </a:rPr>
              <a:t>. An up-to-date training program provided and HACCP put in place. </a:t>
            </a:r>
            <a:r>
              <a:rPr lang="en-GB" sz="1400" dirty="0" smtClean="0">
                <a:solidFill>
                  <a:srgbClr val="0070C0"/>
                </a:solidFill>
                <a:latin typeface="Times New Roman" panose="02020603050405020304" pitchFamily="18" charset="0"/>
                <a:cs typeface="Times New Roman" panose="02020603050405020304" pitchFamily="18" charset="0"/>
              </a:rPr>
              <a:t>HACCP meaning – Hazard, analysis, critical, control, points</a:t>
            </a:r>
            <a:r>
              <a:rPr lang="en-GB" sz="1400" dirty="0" smtClean="0">
                <a:solidFill>
                  <a:srgbClr val="7030A0"/>
                </a:solidFill>
                <a:latin typeface="Times New Roman" panose="02020603050405020304" pitchFamily="18" charset="0"/>
                <a:cs typeface="Times New Roman" panose="02020603050405020304" pitchFamily="18" charset="0"/>
              </a:rPr>
              <a:t>. Staff must be aware and trained in knowing the potential Hazards in the kitchen with key protocol in place to prevent a hazard arising. Documentation should be kept in a folder and be readily accessible for staff to read. </a:t>
            </a:r>
          </a:p>
        </p:txBody>
      </p:sp>
      <p:sp>
        <p:nvSpPr>
          <p:cNvPr id="10" name="Frame 9"/>
          <p:cNvSpPr/>
          <p:nvPr/>
        </p:nvSpPr>
        <p:spPr>
          <a:xfrm>
            <a:off x="0" y="0"/>
            <a:ext cx="6858000" cy="9144000"/>
          </a:xfrm>
          <a:prstGeom prst="frame">
            <a:avLst>
              <a:gd name="adj1" fmla="val 146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Rounded Rectangle 13"/>
          <p:cNvSpPr/>
          <p:nvPr/>
        </p:nvSpPr>
        <p:spPr>
          <a:xfrm>
            <a:off x="301493" y="5724128"/>
            <a:ext cx="6210460" cy="1906342"/>
          </a:xfrm>
          <a:prstGeom prst="roundRect">
            <a:avLst/>
          </a:prstGeom>
          <a:solidFill>
            <a:srgbClr val="FFFF00"/>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00"/>
              </a:solidFill>
            </a:endParaRPr>
          </a:p>
        </p:txBody>
      </p:sp>
      <p:sp>
        <p:nvSpPr>
          <p:cNvPr id="15" name="TextBox 14"/>
          <p:cNvSpPr txBox="1"/>
          <p:nvPr/>
        </p:nvSpPr>
        <p:spPr>
          <a:xfrm>
            <a:off x="340180" y="6614807"/>
            <a:ext cx="5793961" cy="1015663"/>
          </a:xfrm>
          <a:prstGeom prst="rect">
            <a:avLst/>
          </a:prstGeom>
          <a:noFill/>
        </p:spPr>
        <p:txBody>
          <a:bodyPr wrap="square" rtlCol="0">
            <a:spAutoFit/>
          </a:bodyPr>
          <a:lstStyle/>
          <a:p>
            <a:endParaRPr lang="en-GB" sz="1200" b="1" dirty="0" smtClean="0"/>
          </a:p>
          <a:p>
            <a:r>
              <a:rPr lang="en-GB" sz="1200" b="1" dirty="0" smtClean="0"/>
              <a:t>Comments:</a:t>
            </a:r>
            <a:endParaRPr lang="en-GB" sz="1200" b="1" dirty="0"/>
          </a:p>
          <a:p>
            <a:r>
              <a:rPr lang="en-GB" sz="1200" b="1" dirty="0" smtClean="0"/>
              <a:t>Outstanding answer. The student has clearly understood food safety in the kitchen. Examples have been given with discussion for each point. The students answer is highly detailed including referenced to specific temperature control checks.</a:t>
            </a:r>
            <a:endParaRPr lang="en-GB" sz="1200" b="1" dirty="0"/>
          </a:p>
        </p:txBody>
      </p:sp>
      <p:sp>
        <p:nvSpPr>
          <p:cNvPr id="17" name="TextBox 16"/>
          <p:cNvSpPr txBox="1"/>
          <p:nvPr/>
        </p:nvSpPr>
        <p:spPr>
          <a:xfrm>
            <a:off x="363353" y="5759271"/>
            <a:ext cx="2646294" cy="307777"/>
          </a:xfrm>
          <a:prstGeom prst="rect">
            <a:avLst/>
          </a:prstGeom>
          <a:noFill/>
        </p:spPr>
        <p:txBody>
          <a:bodyPr wrap="square" rtlCol="0">
            <a:spAutoFit/>
          </a:bodyPr>
          <a:lstStyle/>
          <a:p>
            <a:r>
              <a:rPr lang="en-GB" sz="1400" b="1" dirty="0" smtClean="0">
                <a:solidFill>
                  <a:srgbClr val="FF0000"/>
                </a:solidFill>
              </a:rPr>
              <a:t>Awarded: 12 Marks</a:t>
            </a:r>
            <a:endParaRPr lang="en-GB" sz="1400" b="1" dirty="0">
              <a:solidFill>
                <a:srgbClr val="FF0000"/>
              </a:solidFill>
            </a:endParaRPr>
          </a:p>
        </p:txBody>
      </p:sp>
      <p:pic>
        <p:nvPicPr>
          <p:cNvPr id="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823" t="45641" r="17143" b="43558"/>
          <a:stretch/>
        </p:blipFill>
        <p:spPr bwMode="auto">
          <a:xfrm>
            <a:off x="536764" y="6130083"/>
            <a:ext cx="5381353" cy="535663"/>
          </a:xfrm>
          <a:prstGeom prst="rect">
            <a:avLst/>
          </a:prstGeom>
          <a:noFill/>
          <a:ln w="5715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11" name="TextBox 10"/>
          <p:cNvSpPr txBox="1"/>
          <p:nvPr/>
        </p:nvSpPr>
        <p:spPr>
          <a:xfrm>
            <a:off x="249388" y="7780730"/>
            <a:ext cx="6315861" cy="1092607"/>
          </a:xfrm>
          <a:prstGeom prst="rect">
            <a:avLst/>
          </a:prstGeom>
          <a:noFill/>
          <a:ln w="57150">
            <a:solidFill>
              <a:srgbClr val="FF0000"/>
            </a:solidFill>
          </a:ln>
        </p:spPr>
        <p:txBody>
          <a:bodyPr wrap="square" rtlCol="0">
            <a:spAutoFit/>
          </a:bodyPr>
          <a:lstStyle/>
          <a:p>
            <a:pPr algn="ctr"/>
            <a:r>
              <a:rPr lang="en-GB" u="sng" dirty="0" smtClean="0">
                <a:solidFill>
                  <a:srgbClr val="0070C0"/>
                </a:solidFill>
                <a:latin typeface="Impact" panose="020B0806030902050204" pitchFamily="34" charset="0"/>
              </a:rPr>
              <a:t>Develop your answer now.</a:t>
            </a:r>
            <a:endParaRPr lang="en-GB" sz="1700" b="1" dirty="0"/>
          </a:p>
          <a:p>
            <a:r>
              <a:rPr lang="en-GB" sz="1400" b="1" dirty="0" smtClean="0">
                <a:solidFill>
                  <a:srgbClr val="0070C0"/>
                </a:solidFill>
              </a:rPr>
              <a:t>Task 4: </a:t>
            </a:r>
            <a:r>
              <a:rPr lang="en-GB" sz="1100" dirty="0" smtClean="0"/>
              <a:t>You have now read the mark scheme and possible answers and used these to mark your own answer with self reflection comments. You then completed the task, by highlighting the key points included in the model answer. With all this knowledge, it is now your opportunity to re-write or add to your answer developing your answer so it receives top marks. </a:t>
            </a:r>
          </a:p>
        </p:txBody>
      </p:sp>
    </p:spTree>
    <p:extLst>
      <p:ext uri="{BB962C8B-B14F-4D97-AF65-F5344CB8AC3E}">
        <p14:creationId xmlns:p14="http://schemas.microsoft.com/office/powerpoint/2010/main" val="705974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8640" y="542156"/>
            <a:ext cx="6395020" cy="8556188"/>
          </a:xfrm>
          <a:prstGeom prst="rect">
            <a:avLst/>
          </a:prstGeom>
        </p:spPr>
        <p:txBody>
          <a:bodyPr wrap="square">
            <a:spAutoFit/>
          </a:bodyPr>
          <a:lstStyle/>
          <a:p>
            <a:r>
              <a:rPr lang="en-GB" sz="1100" dirty="0" smtClean="0"/>
              <a:t>EXTRA PAPER IF NEEDED</a:t>
            </a:r>
          </a:p>
          <a:p>
            <a:r>
              <a:rPr lang="en-GB" sz="1100"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1100" dirty="0"/>
          </a:p>
          <a:p>
            <a:r>
              <a:rPr lang="en-GB" sz="11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r>
              <a:rPr lang="en-GB" sz="1100"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1100" dirty="0"/>
          </a:p>
          <a:p>
            <a:r>
              <a:rPr lang="en-GB" sz="1100"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r>
              <a:rPr lang="en-GB" sz="11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GB" sz="1100" dirty="0"/>
          </a:p>
          <a:p>
            <a:endParaRPr lang="en-GB" sz="1100" dirty="0"/>
          </a:p>
          <a:p>
            <a:endParaRPr lang="en-GB" sz="1100" dirty="0"/>
          </a:p>
        </p:txBody>
      </p:sp>
      <p:sp>
        <p:nvSpPr>
          <p:cNvPr id="6" name="Frame 5"/>
          <p:cNvSpPr/>
          <p:nvPr/>
        </p:nvSpPr>
        <p:spPr>
          <a:xfrm>
            <a:off x="0" y="0"/>
            <a:ext cx="6858000" cy="9144000"/>
          </a:xfrm>
          <a:prstGeom prst="frame">
            <a:avLst>
              <a:gd name="adj1" fmla="val 14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6387536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8640" y="542156"/>
            <a:ext cx="6395020" cy="8556188"/>
          </a:xfrm>
          <a:prstGeom prst="rect">
            <a:avLst/>
          </a:prstGeom>
        </p:spPr>
        <p:txBody>
          <a:bodyPr wrap="square">
            <a:spAutoFit/>
          </a:bodyPr>
          <a:lstStyle/>
          <a:p>
            <a:r>
              <a:rPr lang="en-GB" sz="1100" dirty="0" smtClean="0"/>
              <a:t>EXTRA PAPER IF NEEDED</a:t>
            </a:r>
          </a:p>
          <a:p>
            <a:r>
              <a:rPr lang="en-GB" sz="1100"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1100" dirty="0"/>
          </a:p>
          <a:p>
            <a:r>
              <a:rPr lang="en-GB" sz="11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r>
              <a:rPr lang="en-GB" sz="1100"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1100" dirty="0"/>
          </a:p>
          <a:p>
            <a:r>
              <a:rPr lang="en-GB" sz="1100"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r>
              <a:rPr lang="en-GB" sz="11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GB" sz="1100" dirty="0"/>
          </a:p>
          <a:p>
            <a:endParaRPr lang="en-GB" sz="1100" dirty="0"/>
          </a:p>
          <a:p>
            <a:endParaRPr lang="en-GB" sz="1100" dirty="0"/>
          </a:p>
        </p:txBody>
      </p:sp>
      <p:sp>
        <p:nvSpPr>
          <p:cNvPr id="6" name="Frame 5"/>
          <p:cNvSpPr/>
          <p:nvPr/>
        </p:nvSpPr>
        <p:spPr>
          <a:xfrm>
            <a:off x="0" y="0"/>
            <a:ext cx="6858000" cy="9144000"/>
          </a:xfrm>
          <a:prstGeom prst="frame">
            <a:avLst>
              <a:gd name="adj1" fmla="val 14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4957360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8640" y="542156"/>
            <a:ext cx="6395020" cy="8556188"/>
          </a:xfrm>
          <a:prstGeom prst="rect">
            <a:avLst/>
          </a:prstGeom>
        </p:spPr>
        <p:txBody>
          <a:bodyPr wrap="square">
            <a:spAutoFit/>
          </a:bodyPr>
          <a:lstStyle/>
          <a:p>
            <a:r>
              <a:rPr lang="en-GB" sz="1100" dirty="0" smtClean="0"/>
              <a:t>EXTRA PAPER IF NEEDED</a:t>
            </a:r>
          </a:p>
          <a:p>
            <a:r>
              <a:rPr lang="en-GB" sz="1100"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1100" dirty="0"/>
          </a:p>
          <a:p>
            <a:r>
              <a:rPr lang="en-GB" sz="11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r>
              <a:rPr lang="en-GB" sz="1100"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1100" dirty="0"/>
          </a:p>
          <a:p>
            <a:r>
              <a:rPr lang="en-GB" sz="1100"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r>
              <a:rPr lang="en-GB" sz="11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GB" sz="1100" dirty="0"/>
          </a:p>
          <a:p>
            <a:endParaRPr lang="en-GB" sz="1100" dirty="0"/>
          </a:p>
          <a:p>
            <a:endParaRPr lang="en-GB" sz="1100" dirty="0"/>
          </a:p>
        </p:txBody>
      </p:sp>
      <p:sp>
        <p:nvSpPr>
          <p:cNvPr id="6" name="Frame 5"/>
          <p:cNvSpPr/>
          <p:nvPr/>
        </p:nvSpPr>
        <p:spPr>
          <a:xfrm>
            <a:off x="0" y="0"/>
            <a:ext cx="6858000" cy="9144000"/>
          </a:xfrm>
          <a:prstGeom prst="frame">
            <a:avLst>
              <a:gd name="adj1" fmla="val 14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4957360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8640" y="542156"/>
            <a:ext cx="6395020" cy="8556188"/>
          </a:xfrm>
          <a:prstGeom prst="rect">
            <a:avLst/>
          </a:prstGeom>
        </p:spPr>
        <p:txBody>
          <a:bodyPr wrap="square">
            <a:spAutoFit/>
          </a:bodyPr>
          <a:lstStyle/>
          <a:p>
            <a:r>
              <a:rPr lang="en-GB" sz="1100" dirty="0" smtClean="0"/>
              <a:t>EXTRA PAPER IF NEEDED</a:t>
            </a:r>
          </a:p>
          <a:p>
            <a:r>
              <a:rPr lang="en-GB" sz="1100"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1100" dirty="0"/>
          </a:p>
          <a:p>
            <a:r>
              <a:rPr lang="en-GB" sz="11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r>
              <a:rPr lang="en-GB" sz="1100"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1100" dirty="0"/>
          </a:p>
          <a:p>
            <a:r>
              <a:rPr lang="en-GB" sz="1100"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r>
              <a:rPr lang="en-GB" sz="11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GB" sz="1100" dirty="0"/>
          </a:p>
          <a:p>
            <a:endParaRPr lang="en-GB" sz="1100" dirty="0"/>
          </a:p>
          <a:p>
            <a:endParaRPr lang="en-GB" sz="1100" dirty="0"/>
          </a:p>
        </p:txBody>
      </p:sp>
      <p:sp>
        <p:nvSpPr>
          <p:cNvPr id="6" name="Frame 5"/>
          <p:cNvSpPr/>
          <p:nvPr/>
        </p:nvSpPr>
        <p:spPr>
          <a:xfrm>
            <a:off x="0" y="0"/>
            <a:ext cx="6858000" cy="9144000"/>
          </a:xfrm>
          <a:prstGeom prst="frame">
            <a:avLst>
              <a:gd name="adj1" fmla="val 14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4957360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8640" y="542156"/>
            <a:ext cx="6395020" cy="8556188"/>
          </a:xfrm>
          <a:prstGeom prst="rect">
            <a:avLst/>
          </a:prstGeom>
        </p:spPr>
        <p:txBody>
          <a:bodyPr wrap="square">
            <a:spAutoFit/>
          </a:bodyPr>
          <a:lstStyle/>
          <a:p>
            <a:r>
              <a:rPr lang="en-GB" sz="1100" dirty="0" smtClean="0"/>
              <a:t>EXTRA PAPER IF NEEDED</a:t>
            </a:r>
          </a:p>
          <a:p>
            <a:r>
              <a:rPr lang="en-GB" sz="1100"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1100" dirty="0"/>
          </a:p>
          <a:p>
            <a:r>
              <a:rPr lang="en-GB" sz="11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r>
              <a:rPr lang="en-GB" sz="1100"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1100" dirty="0"/>
          </a:p>
          <a:p>
            <a:r>
              <a:rPr lang="en-GB" sz="1100"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r>
              <a:rPr lang="en-GB" sz="11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GB" sz="1100" dirty="0"/>
          </a:p>
          <a:p>
            <a:endParaRPr lang="en-GB" sz="1100" dirty="0"/>
          </a:p>
          <a:p>
            <a:endParaRPr lang="en-GB" sz="1100" dirty="0"/>
          </a:p>
        </p:txBody>
      </p:sp>
      <p:sp>
        <p:nvSpPr>
          <p:cNvPr id="6" name="Frame 5"/>
          <p:cNvSpPr/>
          <p:nvPr/>
        </p:nvSpPr>
        <p:spPr>
          <a:xfrm>
            <a:off x="0" y="0"/>
            <a:ext cx="6858000" cy="9144000"/>
          </a:xfrm>
          <a:prstGeom prst="frame">
            <a:avLst>
              <a:gd name="adj1" fmla="val 14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4957360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8640" y="542156"/>
            <a:ext cx="6395020" cy="8556188"/>
          </a:xfrm>
          <a:prstGeom prst="rect">
            <a:avLst/>
          </a:prstGeom>
        </p:spPr>
        <p:txBody>
          <a:bodyPr wrap="square">
            <a:spAutoFit/>
          </a:bodyPr>
          <a:lstStyle/>
          <a:p>
            <a:r>
              <a:rPr lang="en-GB" sz="1100" dirty="0" smtClean="0"/>
              <a:t>EXTRA PAPER IF NEEDED</a:t>
            </a:r>
          </a:p>
          <a:p>
            <a:r>
              <a:rPr lang="en-GB" sz="1100"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1100" dirty="0"/>
          </a:p>
          <a:p>
            <a:r>
              <a:rPr lang="en-GB" sz="11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r>
              <a:rPr lang="en-GB" sz="1100"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1100" dirty="0"/>
          </a:p>
          <a:p>
            <a:r>
              <a:rPr lang="en-GB" sz="1100"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r>
              <a:rPr lang="en-GB" sz="11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GB" sz="1100" dirty="0"/>
          </a:p>
          <a:p>
            <a:endParaRPr lang="en-GB" sz="1100" dirty="0"/>
          </a:p>
          <a:p>
            <a:endParaRPr lang="en-GB" sz="1100" dirty="0"/>
          </a:p>
        </p:txBody>
      </p:sp>
      <p:sp>
        <p:nvSpPr>
          <p:cNvPr id="6" name="Frame 5"/>
          <p:cNvSpPr/>
          <p:nvPr/>
        </p:nvSpPr>
        <p:spPr>
          <a:xfrm>
            <a:off x="0" y="0"/>
            <a:ext cx="6858000" cy="9144000"/>
          </a:xfrm>
          <a:prstGeom prst="frame">
            <a:avLst>
              <a:gd name="adj1" fmla="val 14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495736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161636" y="262296"/>
            <a:ext cx="6564311" cy="6181912"/>
          </a:xfrm>
          <a:prstGeom prst="roundRect">
            <a:avLst/>
          </a:prstGeom>
          <a:solidFill>
            <a:srgbClr val="CCFFCC"/>
          </a:solidFill>
          <a:ln>
            <a:no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bg1">
                    <a:lumMod val="85000"/>
                  </a:schemeClr>
                </a:solidFill>
              </a:ln>
            </a:endParaRPr>
          </a:p>
        </p:txBody>
      </p:sp>
      <p:sp>
        <p:nvSpPr>
          <p:cNvPr id="4" name="Rectangular Callout 3"/>
          <p:cNvSpPr/>
          <p:nvPr/>
        </p:nvSpPr>
        <p:spPr>
          <a:xfrm>
            <a:off x="444886" y="688794"/>
            <a:ext cx="2133201" cy="1055796"/>
          </a:xfrm>
          <a:prstGeom prst="wedgeRectCallout">
            <a:avLst>
              <a:gd name="adj1" fmla="val 43695"/>
              <a:gd name="adj2" fmla="val 7434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chemeClr val="tx1"/>
                </a:solidFill>
              </a:rPr>
              <a:t>Tip 2: </a:t>
            </a:r>
          </a:p>
          <a:p>
            <a:pPr algn="ctr"/>
            <a:r>
              <a:rPr lang="en-GB" sz="1600" b="1" dirty="0" smtClean="0">
                <a:solidFill>
                  <a:schemeClr val="tx1"/>
                </a:solidFill>
              </a:rPr>
              <a:t>Know your command words!</a:t>
            </a:r>
            <a:endParaRPr lang="en-GB" sz="1600" b="1" dirty="0">
              <a:solidFill>
                <a:schemeClr val="tx1"/>
              </a:solidFill>
            </a:endParaRPr>
          </a:p>
        </p:txBody>
      </p:sp>
      <p:sp>
        <p:nvSpPr>
          <p:cNvPr id="5" name="TextBox 4"/>
          <p:cNvSpPr txBox="1"/>
          <p:nvPr/>
        </p:nvSpPr>
        <p:spPr>
          <a:xfrm>
            <a:off x="2726922" y="1156614"/>
            <a:ext cx="3942438" cy="646331"/>
          </a:xfrm>
          <a:prstGeom prst="rect">
            <a:avLst/>
          </a:prstGeom>
          <a:noFill/>
        </p:spPr>
        <p:txBody>
          <a:bodyPr wrap="square" rtlCol="0">
            <a:spAutoFit/>
          </a:bodyPr>
          <a:lstStyle/>
          <a:p>
            <a:r>
              <a:rPr lang="en-GB" sz="1200" dirty="0" smtClean="0"/>
              <a:t>Command words tell you how the examiners would like you to answer the question. Knowing this is vital! </a:t>
            </a:r>
            <a:r>
              <a:rPr lang="en-GB" sz="1200" b="1" u="sng" dirty="0" smtClean="0">
                <a:solidFill>
                  <a:srgbClr val="FF0000"/>
                </a:solidFill>
              </a:rPr>
              <a:t>Get to grips with the lingo!</a:t>
            </a:r>
            <a:endParaRPr lang="en-GB" sz="1200" b="1" u="sng" dirty="0">
              <a:solidFill>
                <a:srgbClr val="FF0000"/>
              </a:solidFill>
            </a:endParaRPr>
          </a:p>
        </p:txBody>
      </p:sp>
      <p:sp>
        <p:nvSpPr>
          <p:cNvPr id="6" name="Flowchart: Manual Input 5"/>
          <p:cNvSpPr/>
          <p:nvPr/>
        </p:nvSpPr>
        <p:spPr>
          <a:xfrm>
            <a:off x="2834933" y="262296"/>
            <a:ext cx="3669735" cy="792730"/>
          </a:xfrm>
          <a:prstGeom prst="flowChartManualInpu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latin typeface="Adobe Gothic Std B" pitchFamily="34" charset="-128"/>
                <a:ea typeface="Adobe Gothic Std B" pitchFamily="34" charset="-128"/>
              </a:rPr>
              <a:t>Understand them so you can use them to get TOP MARKS!</a:t>
            </a:r>
          </a:p>
        </p:txBody>
      </p:sp>
      <p:sp>
        <p:nvSpPr>
          <p:cNvPr id="8" name="TextBox 7"/>
          <p:cNvSpPr txBox="1"/>
          <p:nvPr/>
        </p:nvSpPr>
        <p:spPr>
          <a:xfrm rot="16200000">
            <a:off x="-1802904" y="3827241"/>
            <a:ext cx="5041723" cy="338554"/>
          </a:xfrm>
          <a:prstGeom prst="rect">
            <a:avLst/>
          </a:prstGeom>
          <a:noFill/>
        </p:spPr>
        <p:txBody>
          <a:bodyPr wrap="square" rtlCol="0">
            <a:spAutoFit/>
          </a:bodyPr>
          <a:lstStyle/>
          <a:p>
            <a:pPr algn="ctr"/>
            <a:r>
              <a:rPr lang="en-GB" sz="1600" b="1" dirty="0" smtClean="0">
                <a:solidFill>
                  <a:srgbClr val="FF0000"/>
                </a:solidFill>
                <a:latin typeface="Kalam" panose="02000000000000000000" pitchFamily="2" charset="0"/>
                <a:cs typeface="Kalam" panose="02000000000000000000" pitchFamily="2" charset="0"/>
              </a:rPr>
              <a:t>Make this your first piece of revision homework!</a:t>
            </a:r>
            <a:endParaRPr lang="en-GB" sz="1600" b="1" dirty="0">
              <a:solidFill>
                <a:srgbClr val="FF0000"/>
              </a:solidFill>
              <a:latin typeface="Kalam" panose="02000000000000000000" pitchFamily="2" charset="0"/>
              <a:cs typeface="Kalam" panose="02000000000000000000" pitchFamily="2" charset="0"/>
            </a:endParaRPr>
          </a:p>
        </p:txBody>
      </p:sp>
      <p:sp>
        <p:nvSpPr>
          <p:cNvPr id="9" name="Pentagon 8"/>
          <p:cNvSpPr/>
          <p:nvPr/>
        </p:nvSpPr>
        <p:spPr>
          <a:xfrm>
            <a:off x="1024477" y="2093271"/>
            <a:ext cx="1540425" cy="418652"/>
          </a:xfrm>
          <a:prstGeom prst="homePlat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State/identify</a:t>
            </a:r>
            <a:endParaRPr lang="en-GB" sz="1400" dirty="0">
              <a:solidFill>
                <a:schemeClr val="tx1"/>
              </a:solidFill>
            </a:endParaRPr>
          </a:p>
        </p:txBody>
      </p:sp>
      <p:sp>
        <p:nvSpPr>
          <p:cNvPr id="10" name="Pentagon 9"/>
          <p:cNvSpPr/>
          <p:nvPr/>
        </p:nvSpPr>
        <p:spPr>
          <a:xfrm>
            <a:off x="1026306" y="2686030"/>
            <a:ext cx="1538596" cy="442097"/>
          </a:xfrm>
          <a:prstGeom prst="homePlate">
            <a:avLst/>
          </a:prstGeom>
          <a:solidFill>
            <a:srgbClr val="FF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Define</a:t>
            </a:r>
            <a:endParaRPr lang="en-GB" sz="1400" dirty="0">
              <a:solidFill>
                <a:schemeClr val="tx1"/>
              </a:solidFill>
            </a:endParaRPr>
          </a:p>
        </p:txBody>
      </p:sp>
      <p:sp>
        <p:nvSpPr>
          <p:cNvPr id="11" name="Pentagon 10"/>
          <p:cNvSpPr/>
          <p:nvPr/>
        </p:nvSpPr>
        <p:spPr>
          <a:xfrm>
            <a:off x="1035640" y="3245399"/>
            <a:ext cx="1529262" cy="487990"/>
          </a:xfrm>
          <a:prstGeom prst="homePlat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Outline</a:t>
            </a:r>
            <a:endParaRPr lang="en-GB" sz="1400" dirty="0">
              <a:solidFill>
                <a:schemeClr val="tx1"/>
              </a:solidFill>
            </a:endParaRPr>
          </a:p>
        </p:txBody>
      </p:sp>
      <p:sp>
        <p:nvSpPr>
          <p:cNvPr id="12" name="Pentagon 11"/>
          <p:cNvSpPr/>
          <p:nvPr/>
        </p:nvSpPr>
        <p:spPr>
          <a:xfrm>
            <a:off x="1046970" y="3875999"/>
            <a:ext cx="1517931" cy="353510"/>
          </a:xfrm>
          <a:prstGeom prst="homePlate">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Describe</a:t>
            </a:r>
            <a:endParaRPr lang="en-GB" sz="1400" dirty="0">
              <a:solidFill>
                <a:schemeClr val="tx1"/>
              </a:solidFill>
            </a:endParaRPr>
          </a:p>
        </p:txBody>
      </p:sp>
      <p:sp>
        <p:nvSpPr>
          <p:cNvPr id="13" name="Pentagon 12"/>
          <p:cNvSpPr/>
          <p:nvPr/>
        </p:nvSpPr>
        <p:spPr>
          <a:xfrm>
            <a:off x="1024477" y="4397527"/>
            <a:ext cx="1540424" cy="385783"/>
          </a:xfrm>
          <a:prstGeom prst="homePlate">
            <a:avLst/>
          </a:prstGeom>
          <a:solidFill>
            <a:srgbClr val="FF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Explain</a:t>
            </a:r>
            <a:endParaRPr lang="en-GB" sz="1400" dirty="0">
              <a:solidFill>
                <a:schemeClr val="tx1"/>
              </a:solidFill>
            </a:endParaRPr>
          </a:p>
        </p:txBody>
      </p:sp>
      <p:sp>
        <p:nvSpPr>
          <p:cNvPr id="14" name="Pentagon 13"/>
          <p:cNvSpPr/>
          <p:nvPr/>
        </p:nvSpPr>
        <p:spPr>
          <a:xfrm>
            <a:off x="1046970" y="4936716"/>
            <a:ext cx="1517932" cy="396915"/>
          </a:xfrm>
          <a:prstGeom prst="homePlat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Discuss</a:t>
            </a:r>
            <a:endParaRPr lang="en-GB" sz="1400" dirty="0">
              <a:solidFill>
                <a:schemeClr val="tx1"/>
              </a:solidFill>
            </a:endParaRPr>
          </a:p>
        </p:txBody>
      </p:sp>
      <p:sp>
        <p:nvSpPr>
          <p:cNvPr id="15" name="Pentagon 14"/>
          <p:cNvSpPr/>
          <p:nvPr/>
        </p:nvSpPr>
        <p:spPr>
          <a:xfrm>
            <a:off x="1024477" y="5512780"/>
            <a:ext cx="1540424" cy="576064"/>
          </a:xfrm>
          <a:prstGeom prst="homePlat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Assess/Evaluate</a:t>
            </a:r>
            <a:endParaRPr lang="en-GB" sz="1400" dirty="0">
              <a:solidFill>
                <a:schemeClr val="tx1"/>
              </a:solidFill>
            </a:endParaRPr>
          </a:p>
        </p:txBody>
      </p:sp>
      <p:sp>
        <p:nvSpPr>
          <p:cNvPr id="16" name="TextBox 15"/>
          <p:cNvSpPr txBox="1"/>
          <p:nvPr/>
        </p:nvSpPr>
        <p:spPr>
          <a:xfrm>
            <a:off x="2834933" y="1971430"/>
            <a:ext cx="3616133" cy="461665"/>
          </a:xfrm>
          <a:prstGeom prst="rect">
            <a:avLst/>
          </a:prstGeom>
          <a:noFill/>
        </p:spPr>
        <p:txBody>
          <a:bodyPr wrap="square" rtlCol="0">
            <a:spAutoFit/>
          </a:bodyPr>
          <a:lstStyle/>
          <a:p>
            <a:r>
              <a:rPr lang="en-GB" sz="1200" dirty="0" smtClean="0"/>
              <a:t>You </a:t>
            </a:r>
            <a:r>
              <a:rPr lang="en-GB" sz="1200" b="1" u="sng" dirty="0" smtClean="0">
                <a:solidFill>
                  <a:srgbClr val="FF0000"/>
                </a:solidFill>
              </a:rPr>
              <a:t>should</a:t>
            </a:r>
            <a:r>
              <a:rPr lang="en-GB" sz="1200" dirty="0" smtClean="0"/>
              <a:t> give a short answer or select an item from a list or table – no explaining here!.</a:t>
            </a:r>
            <a:endParaRPr lang="en-GB" sz="1200" dirty="0"/>
          </a:p>
        </p:txBody>
      </p:sp>
      <p:sp>
        <p:nvSpPr>
          <p:cNvPr id="2" name="TextBox 1"/>
          <p:cNvSpPr txBox="1"/>
          <p:nvPr/>
        </p:nvSpPr>
        <p:spPr>
          <a:xfrm>
            <a:off x="2916144" y="2666462"/>
            <a:ext cx="3453710" cy="461665"/>
          </a:xfrm>
          <a:prstGeom prst="rect">
            <a:avLst/>
          </a:prstGeom>
          <a:noFill/>
        </p:spPr>
        <p:txBody>
          <a:bodyPr wrap="square" rtlCol="0">
            <a:spAutoFit/>
          </a:bodyPr>
          <a:lstStyle/>
          <a:p>
            <a:r>
              <a:rPr lang="en-GB" sz="1200" dirty="0" smtClean="0"/>
              <a:t>You </a:t>
            </a:r>
            <a:r>
              <a:rPr lang="en-GB" sz="1200" b="1" u="sng" dirty="0" smtClean="0">
                <a:solidFill>
                  <a:srgbClr val="FF0000"/>
                </a:solidFill>
              </a:rPr>
              <a:t>should</a:t>
            </a:r>
            <a:r>
              <a:rPr lang="en-GB" sz="1200" dirty="0" smtClean="0"/>
              <a:t> give a clear, precise meaning for the phrase.</a:t>
            </a:r>
            <a:endParaRPr lang="en-GB" sz="1200" dirty="0"/>
          </a:p>
        </p:txBody>
      </p:sp>
      <p:sp>
        <p:nvSpPr>
          <p:cNvPr id="17" name="TextBox 16"/>
          <p:cNvSpPr txBox="1"/>
          <p:nvPr/>
        </p:nvSpPr>
        <p:spPr>
          <a:xfrm>
            <a:off x="2934111" y="3349569"/>
            <a:ext cx="3624767" cy="276999"/>
          </a:xfrm>
          <a:prstGeom prst="rect">
            <a:avLst/>
          </a:prstGeom>
          <a:noFill/>
        </p:spPr>
        <p:txBody>
          <a:bodyPr wrap="square" rtlCol="0">
            <a:spAutoFit/>
          </a:bodyPr>
          <a:lstStyle/>
          <a:p>
            <a:r>
              <a:rPr lang="en-GB" sz="1200" dirty="0" smtClean="0"/>
              <a:t>You </a:t>
            </a:r>
            <a:r>
              <a:rPr lang="en-GB" sz="1200" b="1" u="sng" dirty="0" smtClean="0">
                <a:solidFill>
                  <a:srgbClr val="FF0000"/>
                </a:solidFill>
              </a:rPr>
              <a:t>should</a:t>
            </a:r>
            <a:r>
              <a:rPr lang="en-GB" sz="1200" dirty="0" smtClean="0"/>
              <a:t> give a brief summary of the process.</a:t>
            </a:r>
            <a:endParaRPr lang="en-GB" sz="1200" dirty="0"/>
          </a:p>
        </p:txBody>
      </p:sp>
      <p:sp>
        <p:nvSpPr>
          <p:cNvPr id="18" name="TextBox 17"/>
          <p:cNvSpPr txBox="1"/>
          <p:nvPr/>
        </p:nvSpPr>
        <p:spPr>
          <a:xfrm>
            <a:off x="2915444" y="3932039"/>
            <a:ext cx="3833210" cy="276999"/>
          </a:xfrm>
          <a:prstGeom prst="rect">
            <a:avLst/>
          </a:prstGeom>
          <a:noFill/>
        </p:spPr>
        <p:txBody>
          <a:bodyPr wrap="square" rtlCol="0">
            <a:spAutoFit/>
          </a:bodyPr>
          <a:lstStyle/>
          <a:p>
            <a:r>
              <a:rPr lang="en-GB" sz="1200" dirty="0" smtClean="0"/>
              <a:t>You </a:t>
            </a:r>
            <a:r>
              <a:rPr lang="en-GB" sz="1200" b="1" u="sng" dirty="0" smtClean="0">
                <a:solidFill>
                  <a:srgbClr val="FF0000"/>
                </a:solidFill>
              </a:rPr>
              <a:t>should</a:t>
            </a:r>
            <a:r>
              <a:rPr lang="en-GB" sz="1200" dirty="0" smtClean="0"/>
              <a:t> give a detailed description of something.</a:t>
            </a:r>
            <a:endParaRPr lang="en-GB" sz="1200" dirty="0"/>
          </a:p>
        </p:txBody>
      </p:sp>
      <p:sp>
        <p:nvSpPr>
          <p:cNvPr id="19" name="TextBox 18"/>
          <p:cNvSpPr txBox="1"/>
          <p:nvPr/>
        </p:nvSpPr>
        <p:spPr>
          <a:xfrm>
            <a:off x="2915444" y="4506311"/>
            <a:ext cx="3833210" cy="276999"/>
          </a:xfrm>
          <a:prstGeom prst="rect">
            <a:avLst/>
          </a:prstGeom>
          <a:noFill/>
        </p:spPr>
        <p:txBody>
          <a:bodyPr wrap="square" rtlCol="0">
            <a:spAutoFit/>
          </a:bodyPr>
          <a:lstStyle/>
          <a:p>
            <a:r>
              <a:rPr lang="en-GB" sz="1200" dirty="0" smtClean="0"/>
              <a:t>You </a:t>
            </a:r>
            <a:r>
              <a:rPr lang="en-GB" sz="1200" b="1" u="sng" dirty="0" smtClean="0">
                <a:solidFill>
                  <a:srgbClr val="FF0000"/>
                </a:solidFill>
              </a:rPr>
              <a:t>should</a:t>
            </a:r>
            <a:r>
              <a:rPr lang="en-GB" sz="1200" dirty="0" smtClean="0"/>
              <a:t> give reasons to show why.</a:t>
            </a:r>
            <a:endParaRPr lang="en-GB" sz="1200" dirty="0"/>
          </a:p>
        </p:txBody>
      </p:sp>
      <p:sp>
        <p:nvSpPr>
          <p:cNvPr id="20" name="TextBox 19"/>
          <p:cNvSpPr txBox="1"/>
          <p:nvPr/>
        </p:nvSpPr>
        <p:spPr>
          <a:xfrm>
            <a:off x="2934111" y="4936716"/>
            <a:ext cx="3833210" cy="461665"/>
          </a:xfrm>
          <a:prstGeom prst="rect">
            <a:avLst/>
          </a:prstGeom>
          <a:noFill/>
        </p:spPr>
        <p:txBody>
          <a:bodyPr wrap="square" rtlCol="0">
            <a:spAutoFit/>
          </a:bodyPr>
          <a:lstStyle/>
          <a:p>
            <a:r>
              <a:rPr lang="en-GB" sz="1200" dirty="0" smtClean="0"/>
              <a:t>You </a:t>
            </a:r>
            <a:r>
              <a:rPr lang="en-GB" sz="1200" b="1" u="sng" dirty="0" smtClean="0">
                <a:solidFill>
                  <a:srgbClr val="FF0000"/>
                </a:solidFill>
              </a:rPr>
              <a:t>should</a:t>
            </a:r>
            <a:r>
              <a:rPr lang="en-GB" sz="1200" dirty="0" smtClean="0"/>
              <a:t> make a balanced argument covering a range of opinions.</a:t>
            </a:r>
            <a:endParaRPr lang="en-GB" sz="1200" dirty="0"/>
          </a:p>
        </p:txBody>
      </p:sp>
      <p:sp>
        <p:nvSpPr>
          <p:cNvPr id="21" name="TextBox 20"/>
          <p:cNvSpPr txBox="1"/>
          <p:nvPr/>
        </p:nvSpPr>
        <p:spPr>
          <a:xfrm>
            <a:off x="2917359" y="5569979"/>
            <a:ext cx="3833210" cy="461665"/>
          </a:xfrm>
          <a:prstGeom prst="rect">
            <a:avLst/>
          </a:prstGeom>
          <a:noFill/>
        </p:spPr>
        <p:txBody>
          <a:bodyPr wrap="square" rtlCol="0">
            <a:spAutoFit/>
          </a:bodyPr>
          <a:lstStyle/>
          <a:p>
            <a:r>
              <a:rPr lang="en-GB" sz="1200" dirty="0" smtClean="0"/>
              <a:t>You </a:t>
            </a:r>
            <a:r>
              <a:rPr lang="en-GB" sz="1200" b="1" u="sng" dirty="0" smtClean="0">
                <a:solidFill>
                  <a:srgbClr val="FF0000"/>
                </a:solidFill>
              </a:rPr>
              <a:t>should</a:t>
            </a:r>
            <a:r>
              <a:rPr lang="en-GB" sz="1200" dirty="0" smtClean="0"/>
              <a:t> use evidence and your own knowledge to come to a conclusion.</a:t>
            </a:r>
            <a:endParaRPr lang="en-GB" sz="1200" dirty="0"/>
          </a:p>
        </p:txBody>
      </p:sp>
      <p:sp>
        <p:nvSpPr>
          <p:cNvPr id="23" name="Frame 22"/>
          <p:cNvSpPr/>
          <p:nvPr/>
        </p:nvSpPr>
        <p:spPr>
          <a:xfrm>
            <a:off x="0" y="0"/>
            <a:ext cx="6858000" cy="9144000"/>
          </a:xfrm>
          <a:prstGeom prst="frame">
            <a:avLst>
              <a:gd name="adj1" fmla="val 545"/>
            </a:avLst>
          </a:prstGeom>
          <a:solidFill>
            <a:srgbClr val="66CCFF"/>
          </a:solidFill>
          <a:ln>
            <a:solidFill>
              <a:srgbClr val="66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 name="TextBox 2"/>
          <p:cNvSpPr txBox="1"/>
          <p:nvPr/>
        </p:nvSpPr>
        <p:spPr>
          <a:xfrm>
            <a:off x="281491" y="6804248"/>
            <a:ext cx="6315861" cy="2031325"/>
          </a:xfrm>
          <a:prstGeom prst="rect">
            <a:avLst/>
          </a:prstGeom>
          <a:noFill/>
          <a:ln w="57150">
            <a:solidFill>
              <a:srgbClr val="00B0F0"/>
            </a:solidFill>
          </a:ln>
        </p:spPr>
        <p:txBody>
          <a:bodyPr wrap="square" rtlCol="0">
            <a:spAutoFit/>
          </a:bodyPr>
          <a:lstStyle/>
          <a:p>
            <a:pPr algn="ctr"/>
            <a:r>
              <a:rPr lang="en-GB" sz="2000" b="1" dirty="0" smtClean="0"/>
              <a:t>You will now be provided with a 12 mark question </a:t>
            </a:r>
          </a:p>
          <a:p>
            <a:pPr algn="ctr"/>
            <a:r>
              <a:rPr lang="en-GB" sz="2000" b="1" dirty="0" smtClean="0"/>
              <a:t>(page 4 &amp; 5) </a:t>
            </a:r>
          </a:p>
          <a:p>
            <a:endParaRPr lang="en-GB" dirty="0"/>
          </a:p>
          <a:p>
            <a:r>
              <a:rPr lang="en-GB" sz="1600" b="1" dirty="0" smtClean="0">
                <a:solidFill>
                  <a:srgbClr val="FF0000"/>
                </a:solidFill>
              </a:rPr>
              <a:t>Task 1: </a:t>
            </a:r>
            <a:r>
              <a:rPr lang="en-GB" sz="1200" dirty="0" smtClean="0"/>
              <a:t>Answer the long answer question on the pages provided. You have 12 minutes to answer the question. </a:t>
            </a:r>
          </a:p>
          <a:p>
            <a:endParaRPr lang="en-GB" sz="1200" dirty="0" smtClean="0"/>
          </a:p>
          <a:p>
            <a:r>
              <a:rPr lang="en-GB" sz="1600" b="1" dirty="0" smtClean="0">
                <a:solidFill>
                  <a:srgbClr val="FF0000"/>
                </a:solidFill>
              </a:rPr>
              <a:t>Task 2: </a:t>
            </a:r>
            <a:r>
              <a:rPr lang="en-GB" sz="1200" dirty="0" smtClean="0"/>
              <a:t>Then  </a:t>
            </a:r>
            <a:r>
              <a:rPr lang="en-GB" sz="1200" dirty="0"/>
              <a:t>m</a:t>
            </a:r>
            <a:r>
              <a:rPr lang="en-GB" sz="1200" dirty="0" smtClean="0"/>
              <a:t>ark your answer using the mark scheme on page 6. You will then have the opportunity to improve your answer by adding to it using the possible answers on page 6 &amp; 7.</a:t>
            </a:r>
            <a:endParaRPr lang="en-GB" sz="1200" dirty="0"/>
          </a:p>
        </p:txBody>
      </p:sp>
    </p:spTree>
    <p:extLst>
      <p:ext uri="{BB962C8B-B14F-4D97-AF65-F5344CB8AC3E}">
        <p14:creationId xmlns:p14="http://schemas.microsoft.com/office/powerpoint/2010/main" val="4191530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randombar(horizontal)">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heel(1)">
                                      <p:cBhvr>
                                        <p:cTn id="30" dur="2000"/>
                                        <p:tgtEl>
                                          <p:spTgt spid="10"/>
                                        </p:tgtEl>
                                      </p:cBhvr>
                                    </p:animEffect>
                                  </p:childTnLst>
                                </p:cTn>
                              </p:par>
                              <p:par>
                                <p:cTn id="31" presetID="21" presetClass="entr" presetSubtype="1"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heel(1)">
                                      <p:cBhvr>
                                        <p:cTn id="33" dur="20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down)">
                                      <p:cBhvr>
                                        <p:cTn id="38" dur="500"/>
                                        <p:tgtEl>
                                          <p:spTgt spid="11"/>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down)">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barn(inVertical)">
                                      <p:cBhvr>
                                        <p:cTn id="46" dur="500"/>
                                        <p:tgtEl>
                                          <p:spTgt spid="12"/>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barn(inVertical)">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additive="base">
                                        <p:cTn id="54" dur="500" fill="hold"/>
                                        <p:tgtEl>
                                          <p:spTgt spid="13"/>
                                        </p:tgtEl>
                                        <p:attrNameLst>
                                          <p:attrName>ppt_x</p:attrName>
                                        </p:attrNameLst>
                                      </p:cBhvr>
                                      <p:tavLst>
                                        <p:tav tm="0">
                                          <p:val>
                                            <p:strVal val="#ppt_x"/>
                                          </p:val>
                                        </p:tav>
                                        <p:tav tm="100000">
                                          <p:val>
                                            <p:strVal val="#ppt_x"/>
                                          </p:val>
                                        </p:tav>
                                      </p:tavLst>
                                    </p:anim>
                                    <p:anim calcmode="lin" valueType="num">
                                      <p:cBhvr additive="base">
                                        <p:cTn id="55" dur="500" fill="hold"/>
                                        <p:tgtEl>
                                          <p:spTgt spid="13"/>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19"/>
                                        </p:tgtEl>
                                        <p:attrNameLst>
                                          <p:attrName>style.visibility</p:attrName>
                                        </p:attrNameLst>
                                      </p:cBhvr>
                                      <p:to>
                                        <p:strVal val="visible"/>
                                      </p:to>
                                    </p:set>
                                    <p:anim calcmode="lin" valueType="num">
                                      <p:cBhvr additive="base">
                                        <p:cTn id="58" dur="500" fill="hold"/>
                                        <p:tgtEl>
                                          <p:spTgt spid="19"/>
                                        </p:tgtEl>
                                        <p:attrNameLst>
                                          <p:attrName>ppt_x</p:attrName>
                                        </p:attrNameLst>
                                      </p:cBhvr>
                                      <p:tavLst>
                                        <p:tav tm="0">
                                          <p:val>
                                            <p:strVal val="#ppt_x"/>
                                          </p:val>
                                        </p:tav>
                                        <p:tav tm="100000">
                                          <p:val>
                                            <p:strVal val="#ppt_x"/>
                                          </p:val>
                                        </p:tav>
                                      </p:tavLst>
                                    </p:anim>
                                    <p:anim calcmode="lin" valueType="num">
                                      <p:cBhvr additive="base">
                                        <p:cTn id="5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1" presetClass="entr" presetSubtype="1" fill="hold" grpId="0"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heel(1)">
                                      <p:cBhvr>
                                        <p:cTn id="64" dur="2000"/>
                                        <p:tgtEl>
                                          <p:spTgt spid="14"/>
                                        </p:tgtEl>
                                      </p:cBhvr>
                                    </p:animEffect>
                                  </p:childTnLst>
                                </p:cTn>
                              </p:par>
                              <p:par>
                                <p:cTn id="65" presetID="21" presetClass="entr" presetSubtype="1"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wheel(1)">
                                      <p:cBhvr>
                                        <p:cTn id="67" dur="200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fade">
                                      <p:cBhvr>
                                        <p:cTn id="72" dur="1000"/>
                                        <p:tgtEl>
                                          <p:spTgt spid="15"/>
                                        </p:tgtEl>
                                      </p:cBhvr>
                                    </p:animEffect>
                                    <p:anim calcmode="lin" valueType="num">
                                      <p:cBhvr>
                                        <p:cTn id="73" dur="1000" fill="hold"/>
                                        <p:tgtEl>
                                          <p:spTgt spid="15"/>
                                        </p:tgtEl>
                                        <p:attrNameLst>
                                          <p:attrName>ppt_x</p:attrName>
                                        </p:attrNameLst>
                                      </p:cBhvr>
                                      <p:tavLst>
                                        <p:tav tm="0">
                                          <p:val>
                                            <p:strVal val="#ppt_x"/>
                                          </p:val>
                                        </p:tav>
                                        <p:tav tm="100000">
                                          <p:val>
                                            <p:strVal val="#ppt_x"/>
                                          </p:val>
                                        </p:tav>
                                      </p:tavLst>
                                    </p:anim>
                                    <p:anim calcmode="lin" valueType="num">
                                      <p:cBhvr>
                                        <p:cTn id="74" dur="1000" fill="hold"/>
                                        <p:tgtEl>
                                          <p:spTgt spid="15"/>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8" grpId="0"/>
      <p:bldP spid="9" grpId="0" animBg="1"/>
      <p:bldP spid="10" grpId="0" animBg="1"/>
      <p:bldP spid="11" grpId="0" animBg="1"/>
      <p:bldP spid="12" grpId="0" animBg="1"/>
      <p:bldP spid="13" grpId="0" animBg="1"/>
      <p:bldP spid="14" grpId="0" animBg="1"/>
      <p:bldP spid="15" grpId="0" animBg="1"/>
      <p:bldP spid="16" grpId="0"/>
      <p:bldP spid="2" grpId="0"/>
      <p:bldP spid="17" grpId="0"/>
      <p:bldP spid="18" grpId="0"/>
      <p:bldP spid="19"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4372" y="1835696"/>
            <a:ext cx="6084676" cy="6632585"/>
          </a:xfrm>
          <a:prstGeom prst="rect">
            <a:avLst/>
          </a:prstGeom>
          <a:noFill/>
        </p:spPr>
        <p:txBody>
          <a:bodyPr wrap="square" rtlCol="0">
            <a:spAutoFit/>
          </a:bodyPr>
          <a:lstStyle/>
          <a:p>
            <a:r>
              <a:rPr lang="en-GB" b="1" dirty="0" smtClean="0">
                <a:solidFill>
                  <a:srgbClr val="0070C0"/>
                </a:solidFill>
              </a:rPr>
              <a:t>Q1. </a:t>
            </a:r>
            <a:r>
              <a:rPr lang="en-GB" sz="1100" dirty="0" smtClean="0"/>
              <a:t>Discuss ways in which a caterer could make children’s menus: </a:t>
            </a:r>
          </a:p>
          <a:p>
            <a:endParaRPr lang="en-GB" sz="1100" dirty="0"/>
          </a:p>
          <a:p>
            <a:pPr marL="400050" indent="-400050">
              <a:buAutoNum type="romanLcParenBoth"/>
            </a:pPr>
            <a:r>
              <a:rPr lang="en-GB" sz="1100" dirty="0" smtClean="0"/>
              <a:t>Meet healthy eating guidelines;</a:t>
            </a:r>
          </a:p>
          <a:p>
            <a:r>
              <a:rPr lang="en-GB" sz="1100"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r>
              <a:rPr lang="en-GB" sz="1100" dirty="0" smtClean="0"/>
              <a:t>____________________________________________________________________________________</a:t>
            </a:r>
          </a:p>
          <a:p>
            <a:r>
              <a:rPr lang="en-GB" sz="1100" dirty="0" smtClean="0"/>
              <a:t>____________________________________________________________________________________</a:t>
            </a:r>
          </a:p>
          <a:p>
            <a:r>
              <a:rPr lang="en-GB" sz="1100"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1100" dirty="0"/>
          </a:p>
          <a:p>
            <a:endParaRPr lang="en-GB" sz="1100" dirty="0"/>
          </a:p>
          <a:p>
            <a:endParaRPr lang="en-GB" sz="1100" dirty="0" smtClean="0"/>
          </a:p>
          <a:p>
            <a:pPr marL="400050" indent="-400050">
              <a:buAutoNum type="romanLcParenBoth"/>
            </a:pPr>
            <a:endParaRPr lang="en-GB" sz="1100" dirty="0" smtClean="0"/>
          </a:p>
          <a:p>
            <a:endParaRPr lang="en-GB" sz="1100" dirty="0"/>
          </a:p>
        </p:txBody>
      </p:sp>
      <p:sp>
        <p:nvSpPr>
          <p:cNvPr id="5" name="Title 1"/>
          <p:cNvSpPr>
            <a:spLocks noGrp="1"/>
          </p:cNvSpPr>
          <p:nvPr>
            <p:ph type="title"/>
          </p:nvPr>
        </p:nvSpPr>
        <p:spPr>
          <a:xfrm>
            <a:off x="425152" y="-305209"/>
            <a:ext cx="6172200" cy="1524000"/>
          </a:xfrm>
        </p:spPr>
        <p:txBody>
          <a:bodyPr>
            <a:normAutofit/>
          </a:bodyPr>
          <a:lstStyle/>
          <a:p>
            <a:r>
              <a:rPr lang="en-GB" sz="1800" u="sng" dirty="0" smtClean="0">
                <a:solidFill>
                  <a:srgbClr val="7030A0"/>
                </a:solidFill>
                <a:latin typeface="Comic Sans MS" panose="030F0702030302020204" pitchFamily="66" charset="0"/>
              </a:rPr>
              <a:t>Recall knowledge - </a:t>
            </a:r>
            <a:r>
              <a:rPr lang="en-GB" sz="1800" dirty="0" smtClean="0">
                <a:solidFill>
                  <a:srgbClr val="FF0000"/>
                </a:solidFill>
                <a:latin typeface="Comic Sans MS" panose="030F0702030302020204" pitchFamily="66" charset="0"/>
              </a:rPr>
              <a:t/>
            </a:r>
            <a:br>
              <a:rPr lang="en-GB" sz="1800" dirty="0" smtClean="0">
                <a:solidFill>
                  <a:srgbClr val="FF0000"/>
                </a:solidFill>
                <a:latin typeface="Comic Sans MS" panose="030F0702030302020204" pitchFamily="66" charset="0"/>
              </a:rPr>
            </a:br>
            <a:r>
              <a:rPr lang="en-GB" sz="1800" dirty="0" smtClean="0">
                <a:solidFill>
                  <a:srgbClr val="FF0000"/>
                </a:solidFill>
                <a:latin typeface="Comic Sans MS" panose="030F0702030302020204" pitchFamily="66" charset="0"/>
              </a:rPr>
              <a:t>Practice Exam style Question</a:t>
            </a:r>
            <a:endParaRPr lang="en-GB" sz="1800" dirty="0">
              <a:solidFill>
                <a:srgbClr val="FF0000"/>
              </a:solidFill>
              <a:latin typeface="Comic Sans MS" panose="030F0702030302020204" pitchFamily="66" charset="0"/>
            </a:endParaRPr>
          </a:p>
        </p:txBody>
      </p:sp>
      <p:sp>
        <p:nvSpPr>
          <p:cNvPr id="22" name="Rectangular Callout 21"/>
          <p:cNvSpPr/>
          <p:nvPr/>
        </p:nvSpPr>
        <p:spPr>
          <a:xfrm>
            <a:off x="284372" y="8172400"/>
            <a:ext cx="6294503" cy="648072"/>
          </a:xfrm>
          <a:prstGeom prst="wedgeRectCallout">
            <a:avLst>
              <a:gd name="adj1" fmla="val -19271"/>
              <a:gd name="adj2" fmla="val -96474"/>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smtClean="0">
                <a:solidFill>
                  <a:srgbClr val="FF0000"/>
                </a:solidFill>
                <a:latin typeface="Comic Sans MS" panose="030F0702030302020204" pitchFamily="66" charset="0"/>
              </a:rPr>
              <a:t>We will revisit this later on in the lesson. You will self mark and </a:t>
            </a:r>
          </a:p>
          <a:p>
            <a:pPr algn="ctr"/>
            <a:r>
              <a:rPr lang="en-GB" sz="1100" b="1" dirty="0" smtClean="0">
                <a:solidFill>
                  <a:srgbClr val="FF0000"/>
                </a:solidFill>
                <a:latin typeface="Comic Sans MS" panose="030F0702030302020204" pitchFamily="66" charset="0"/>
              </a:rPr>
              <a:t>re-write with your extended knowledge.</a:t>
            </a:r>
          </a:p>
        </p:txBody>
      </p:sp>
      <p:sp>
        <p:nvSpPr>
          <p:cNvPr id="23" name="TextBox 22"/>
          <p:cNvSpPr txBox="1"/>
          <p:nvPr/>
        </p:nvSpPr>
        <p:spPr>
          <a:xfrm>
            <a:off x="2564904" y="2267744"/>
            <a:ext cx="646331" cy="261610"/>
          </a:xfrm>
          <a:prstGeom prst="rect">
            <a:avLst/>
          </a:prstGeom>
          <a:noFill/>
        </p:spPr>
        <p:txBody>
          <a:bodyPr wrap="none" rtlCol="0">
            <a:spAutoFit/>
          </a:bodyPr>
          <a:lstStyle/>
          <a:p>
            <a:r>
              <a:rPr lang="en-GB" sz="1100" b="1" dirty="0" smtClean="0">
                <a:solidFill>
                  <a:srgbClr val="FF0000"/>
                </a:solidFill>
              </a:rPr>
              <a:t>6 marks</a:t>
            </a:r>
            <a:endParaRPr lang="en-GB" sz="1100" b="1" dirty="0">
              <a:solidFill>
                <a:srgbClr val="FF0000"/>
              </a:solidFill>
            </a:endParaRPr>
          </a:p>
        </p:txBody>
      </p:sp>
      <p:sp>
        <p:nvSpPr>
          <p:cNvPr id="4" name="Rectangle 3"/>
          <p:cNvSpPr/>
          <p:nvPr/>
        </p:nvSpPr>
        <p:spPr>
          <a:xfrm>
            <a:off x="330438" y="849938"/>
            <a:ext cx="6014885" cy="938719"/>
          </a:xfrm>
          <a:prstGeom prst="rect">
            <a:avLst/>
          </a:prstGeom>
        </p:spPr>
        <p:txBody>
          <a:bodyPr wrap="square">
            <a:spAutoFit/>
          </a:bodyPr>
          <a:lstStyle/>
          <a:p>
            <a:r>
              <a:rPr lang="en-GB" sz="1100" dirty="0"/>
              <a:t>You have been given a practice question to answer focusing on planning a children's’ menu.</a:t>
            </a:r>
          </a:p>
          <a:p>
            <a:endParaRPr lang="en-GB" sz="1100" dirty="0"/>
          </a:p>
          <a:p>
            <a:r>
              <a:rPr lang="en-GB" sz="1100" dirty="0"/>
              <a:t>The question is worth 12 marks, 6 marks per section. </a:t>
            </a:r>
          </a:p>
          <a:p>
            <a:endParaRPr lang="en-GB" sz="1100" dirty="0"/>
          </a:p>
          <a:p>
            <a:r>
              <a:rPr lang="en-GB" sz="1100" b="1" dirty="0">
                <a:solidFill>
                  <a:srgbClr val="0070C0"/>
                </a:solidFill>
                <a:latin typeface="Comic Sans MS" panose="030F0702030302020204" pitchFamily="66" charset="0"/>
              </a:rPr>
              <a:t>Complete the answer now.</a:t>
            </a:r>
          </a:p>
        </p:txBody>
      </p:sp>
      <p:sp>
        <p:nvSpPr>
          <p:cNvPr id="2" name="Frame 1"/>
          <p:cNvSpPr/>
          <p:nvPr/>
        </p:nvSpPr>
        <p:spPr>
          <a:xfrm>
            <a:off x="0" y="0"/>
            <a:ext cx="6858000" cy="9144000"/>
          </a:xfrm>
          <a:prstGeom prst="frame">
            <a:avLst>
              <a:gd name="adj1" fmla="val 14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6233568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8640" y="542156"/>
            <a:ext cx="6395020" cy="8386911"/>
          </a:xfrm>
          <a:prstGeom prst="rect">
            <a:avLst/>
          </a:prstGeom>
        </p:spPr>
        <p:txBody>
          <a:bodyPr wrap="square">
            <a:spAutoFit/>
          </a:bodyPr>
          <a:lstStyle/>
          <a:p>
            <a:pPr marL="400050" indent="-400050">
              <a:buAutoNum type="romanLcParenBoth"/>
            </a:pPr>
            <a:r>
              <a:rPr lang="en-GB" sz="1100" dirty="0"/>
              <a:t>Interesting and appealing.</a:t>
            </a:r>
          </a:p>
          <a:p>
            <a:r>
              <a:rPr lang="en-GB" sz="1100"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1100" dirty="0"/>
          </a:p>
          <a:p>
            <a:r>
              <a:rPr lang="en-GB" sz="11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r>
              <a:rPr lang="en-GB" sz="1100"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1100" dirty="0"/>
          </a:p>
          <a:p>
            <a:r>
              <a:rPr lang="en-GB" sz="1100"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r>
              <a:rPr lang="en-GB" sz="11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GB" sz="1100" dirty="0"/>
          </a:p>
          <a:p>
            <a:endParaRPr lang="en-GB" sz="1100" dirty="0"/>
          </a:p>
          <a:p>
            <a:endParaRPr lang="en-GB" sz="1100" dirty="0"/>
          </a:p>
        </p:txBody>
      </p:sp>
      <p:sp>
        <p:nvSpPr>
          <p:cNvPr id="5" name="TextBox 4"/>
          <p:cNvSpPr txBox="1"/>
          <p:nvPr/>
        </p:nvSpPr>
        <p:spPr>
          <a:xfrm>
            <a:off x="2276872" y="496570"/>
            <a:ext cx="646331" cy="261610"/>
          </a:xfrm>
          <a:prstGeom prst="rect">
            <a:avLst/>
          </a:prstGeom>
          <a:noFill/>
        </p:spPr>
        <p:txBody>
          <a:bodyPr wrap="none" rtlCol="0">
            <a:spAutoFit/>
          </a:bodyPr>
          <a:lstStyle/>
          <a:p>
            <a:r>
              <a:rPr lang="en-GB" sz="1100" b="1" dirty="0" smtClean="0">
                <a:solidFill>
                  <a:srgbClr val="FF0000"/>
                </a:solidFill>
              </a:rPr>
              <a:t>6 marks</a:t>
            </a:r>
            <a:endParaRPr lang="en-GB" sz="1100" b="1" dirty="0">
              <a:solidFill>
                <a:srgbClr val="FF0000"/>
              </a:solidFill>
            </a:endParaRPr>
          </a:p>
        </p:txBody>
      </p:sp>
      <p:sp>
        <p:nvSpPr>
          <p:cNvPr id="6" name="Frame 5"/>
          <p:cNvSpPr/>
          <p:nvPr/>
        </p:nvSpPr>
        <p:spPr>
          <a:xfrm>
            <a:off x="0" y="0"/>
            <a:ext cx="6858000" cy="9144000"/>
          </a:xfrm>
          <a:prstGeom prst="frame">
            <a:avLst>
              <a:gd name="adj1" fmla="val 14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610427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1886986" y="6044768"/>
            <a:ext cx="4538422" cy="584775"/>
          </a:xfrm>
          <a:prstGeom prst="rect">
            <a:avLst/>
          </a:prstGeom>
          <a:solidFill>
            <a:srgbClr val="0070C0"/>
          </a:solidFill>
        </p:spPr>
        <p:txBody>
          <a:bodyPr wrap="none" rtlCol="0">
            <a:spAutoFit/>
          </a:bodyPr>
          <a:lstStyle/>
          <a:p>
            <a:pPr algn="ctr"/>
            <a:r>
              <a:rPr lang="en-GB" sz="1600" dirty="0" smtClean="0">
                <a:solidFill>
                  <a:srgbClr val="FFFF00"/>
                </a:solidFill>
                <a:latin typeface="Comic Sans MS" panose="030F0702030302020204" pitchFamily="66" charset="0"/>
              </a:rPr>
              <a:t>Factors which help </a:t>
            </a:r>
            <a:r>
              <a:rPr lang="en-GB" sz="1600" b="1" dirty="0">
                <a:solidFill>
                  <a:srgbClr val="FFFF00"/>
                </a:solidFill>
                <a:latin typeface="Comic Sans MS" panose="030F0702030302020204" pitchFamily="66" charset="0"/>
              </a:rPr>
              <a:t>meet </a:t>
            </a:r>
            <a:r>
              <a:rPr lang="en-GB" sz="1600" b="1" dirty="0" smtClean="0">
                <a:solidFill>
                  <a:srgbClr val="FFFF00"/>
                </a:solidFill>
                <a:latin typeface="Comic Sans MS" panose="030F0702030302020204" pitchFamily="66" charset="0"/>
              </a:rPr>
              <a:t>healthy </a:t>
            </a:r>
            <a:r>
              <a:rPr lang="en-GB" sz="1600" b="1" dirty="0">
                <a:solidFill>
                  <a:srgbClr val="FFFF00"/>
                </a:solidFill>
                <a:latin typeface="Comic Sans MS" panose="030F0702030302020204" pitchFamily="66" charset="0"/>
              </a:rPr>
              <a:t>eating </a:t>
            </a:r>
            <a:endParaRPr lang="en-GB" sz="1600" b="1" dirty="0" smtClean="0">
              <a:solidFill>
                <a:srgbClr val="FFFF00"/>
              </a:solidFill>
              <a:latin typeface="Comic Sans MS" panose="030F0702030302020204" pitchFamily="66" charset="0"/>
            </a:endParaRPr>
          </a:p>
          <a:p>
            <a:pPr algn="ctr"/>
            <a:r>
              <a:rPr lang="en-GB" sz="1600" b="1" dirty="0" smtClean="0">
                <a:solidFill>
                  <a:srgbClr val="FFFF00"/>
                </a:solidFill>
                <a:latin typeface="Comic Sans MS" panose="030F0702030302020204" pitchFamily="66" charset="0"/>
              </a:rPr>
              <a:t>guidelines when </a:t>
            </a:r>
            <a:r>
              <a:rPr lang="en-GB" sz="1600" b="1" dirty="0">
                <a:solidFill>
                  <a:srgbClr val="FFFF00"/>
                </a:solidFill>
                <a:latin typeface="Comic Sans MS" panose="030F0702030302020204" pitchFamily="66" charset="0"/>
              </a:rPr>
              <a:t>planning </a:t>
            </a:r>
            <a:r>
              <a:rPr lang="en-GB" sz="1600" b="1" dirty="0" smtClean="0">
                <a:solidFill>
                  <a:srgbClr val="FFFF00"/>
                </a:solidFill>
                <a:latin typeface="Comic Sans MS" panose="030F0702030302020204" pitchFamily="66" charset="0"/>
              </a:rPr>
              <a:t>a </a:t>
            </a:r>
            <a:r>
              <a:rPr lang="en-GB" sz="1600" b="1" dirty="0">
                <a:solidFill>
                  <a:srgbClr val="FFFF00"/>
                </a:solidFill>
                <a:latin typeface="Comic Sans MS" panose="030F0702030302020204" pitchFamily="66" charset="0"/>
              </a:rPr>
              <a:t>children's’ menu.</a:t>
            </a:r>
          </a:p>
        </p:txBody>
      </p:sp>
      <p:pic>
        <p:nvPicPr>
          <p:cNvPr id="2053"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8689" t="10521" r="12448" b="12656"/>
          <a:stretch/>
        </p:blipFill>
        <p:spPr bwMode="auto">
          <a:xfrm>
            <a:off x="803080" y="3798593"/>
            <a:ext cx="3567382" cy="2861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28276" t="7241" r="13483" b="38874"/>
          <a:stretch/>
        </p:blipFill>
        <p:spPr bwMode="auto">
          <a:xfrm>
            <a:off x="785146" y="6696657"/>
            <a:ext cx="3579959" cy="2276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ounded Rectangular Callout 2"/>
          <p:cNvSpPr/>
          <p:nvPr/>
        </p:nvSpPr>
        <p:spPr>
          <a:xfrm>
            <a:off x="5085184" y="3864150"/>
            <a:ext cx="1518490" cy="3024336"/>
          </a:xfrm>
          <a:prstGeom prst="wedgeRoundRectCallout">
            <a:avLst>
              <a:gd name="adj1" fmla="val -91609"/>
              <a:gd name="adj2" fmla="val -21249"/>
              <a:gd name="adj3" fmla="val 16667"/>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rgbClr val="FF0000"/>
                </a:solidFill>
                <a:latin typeface="Comic Sans MS" panose="030F0702030302020204" pitchFamily="66" charset="0"/>
              </a:rPr>
              <a:t>Which ones did you think of from the list? Read the mark scheme carefully, then add those extra points to increase your overall mark.</a:t>
            </a:r>
            <a:endParaRPr lang="en-GB" sz="1200" dirty="0">
              <a:solidFill>
                <a:srgbClr val="FF0000"/>
              </a:solidFill>
              <a:latin typeface="Comic Sans MS" panose="030F0702030302020204" pitchFamily="66" charset="0"/>
            </a:endParaRPr>
          </a:p>
        </p:txBody>
      </p:sp>
      <p:sp>
        <p:nvSpPr>
          <p:cNvPr id="6" name="TextBox 5"/>
          <p:cNvSpPr txBox="1"/>
          <p:nvPr/>
        </p:nvSpPr>
        <p:spPr>
          <a:xfrm>
            <a:off x="1556792" y="107504"/>
            <a:ext cx="4033476" cy="338554"/>
          </a:xfrm>
          <a:prstGeom prst="rect">
            <a:avLst/>
          </a:prstGeom>
          <a:noFill/>
        </p:spPr>
        <p:txBody>
          <a:bodyPr wrap="none" rtlCol="0">
            <a:spAutoFit/>
          </a:bodyPr>
          <a:lstStyle/>
          <a:p>
            <a:r>
              <a:rPr lang="en-GB" sz="1600" dirty="0" smtClean="0">
                <a:solidFill>
                  <a:srgbClr val="FF0000"/>
                </a:solidFill>
                <a:latin typeface="Comic Sans MS" panose="030F0702030302020204" pitchFamily="66" charset="0"/>
              </a:rPr>
              <a:t>Mark Band for this long answer question</a:t>
            </a:r>
            <a:endParaRPr lang="en-GB" sz="1600" dirty="0">
              <a:solidFill>
                <a:srgbClr val="FF0000"/>
              </a:solidFill>
              <a:latin typeface="Comic Sans MS" panose="030F0702030302020204" pitchFamily="66" charset="0"/>
            </a:endParaRPr>
          </a:p>
        </p:txBody>
      </p:sp>
      <p:sp>
        <p:nvSpPr>
          <p:cNvPr id="7" name="TextBox 6"/>
          <p:cNvSpPr txBox="1"/>
          <p:nvPr/>
        </p:nvSpPr>
        <p:spPr>
          <a:xfrm>
            <a:off x="188640" y="2411760"/>
            <a:ext cx="6426714" cy="815608"/>
          </a:xfrm>
          <a:prstGeom prst="rect">
            <a:avLst/>
          </a:prstGeom>
          <a:solidFill>
            <a:srgbClr val="FFFF00"/>
          </a:solidFill>
        </p:spPr>
        <p:txBody>
          <a:bodyPr wrap="square" rtlCol="0">
            <a:spAutoFit/>
          </a:bodyPr>
          <a:lstStyle/>
          <a:p>
            <a:pPr algn="ctr"/>
            <a:r>
              <a:rPr lang="en-GB" sz="1400" dirty="0" smtClean="0">
                <a:solidFill>
                  <a:srgbClr val="0070C0"/>
                </a:solidFill>
              </a:rPr>
              <a:t>Top Tip: </a:t>
            </a:r>
          </a:p>
          <a:p>
            <a:r>
              <a:rPr lang="en-GB" sz="1100" dirty="0" smtClean="0"/>
              <a:t>Refer to the number of marks a long written question is awarded and use this as your target of points to include in the answer, along with discussion and examples. </a:t>
            </a:r>
          </a:p>
          <a:p>
            <a:r>
              <a:rPr lang="en-GB" sz="1100" dirty="0" smtClean="0"/>
              <a:t>So…. 6 marks = 6 points with discussion and examples.</a:t>
            </a:r>
          </a:p>
        </p:txBody>
      </p:sp>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4621" t="28506" r="12586" b="37471"/>
          <a:stretch/>
        </p:blipFill>
        <p:spPr bwMode="auto">
          <a:xfrm>
            <a:off x="1129841" y="581868"/>
            <a:ext cx="4486936" cy="1613868"/>
          </a:xfrm>
          <a:prstGeom prst="rect">
            <a:avLst/>
          </a:prstGeom>
          <a:ln w="88900" cap="sq" cmpd="thickThin">
            <a:solidFill>
              <a:srgbClr val="FF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4" name="Rectangle 3"/>
          <p:cNvSpPr/>
          <p:nvPr/>
        </p:nvSpPr>
        <p:spPr>
          <a:xfrm>
            <a:off x="116632" y="3347864"/>
            <a:ext cx="2901628" cy="369332"/>
          </a:xfrm>
          <a:prstGeom prst="rect">
            <a:avLst/>
          </a:prstGeom>
        </p:spPr>
        <p:txBody>
          <a:bodyPr wrap="none">
            <a:spAutoFit/>
          </a:bodyPr>
          <a:lstStyle/>
          <a:p>
            <a:r>
              <a:rPr lang="en-GB" b="1" dirty="0" smtClean="0">
                <a:solidFill>
                  <a:srgbClr val="0070C0"/>
                </a:solidFill>
              </a:rPr>
              <a:t>Q1 PART 1 Possible answers:</a:t>
            </a:r>
            <a:endParaRPr lang="en-GB" dirty="0"/>
          </a:p>
        </p:txBody>
      </p:sp>
    </p:spTree>
    <p:extLst>
      <p:ext uri="{BB962C8B-B14F-4D97-AF65-F5344CB8AC3E}">
        <p14:creationId xmlns:p14="http://schemas.microsoft.com/office/powerpoint/2010/main" val="21519637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1694914" y="2430080"/>
            <a:ext cx="4285597" cy="584775"/>
          </a:xfrm>
          <a:prstGeom prst="rect">
            <a:avLst/>
          </a:prstGeom>
          <a:solidFill>
            <a:srgbClr val="FF0000"/>
          </a:solidFill>
        </p:spPr>
        <p:txBody>
          <a:bodyPr wrap="square" rtlCol="0">
            <a:spAutoFit/>
          </a:bodyPr>
          <a:lstStyle/>
          <a:p>
            <a:pPr algn="ctr"/>
            <a:r>
              <a:rPr lang="en-GB" sz="1600" dirty="0" smtClean="0">
                <a:solidFill>
                  <a:srgbClr val="FFFF00"/>
                </a:solidFill>
                <a:latin typeface="Comic Sans MS" panose="030F0702030302020204" pitchFamily="66" charset="0"/>
              </a:rPr>
              <a:t>Factors which help make foods interesting</a:t>
            </a:r>
          </a:p>
          <a:p>
            <a:pPr algn="ctr"/>
            <a:r>
              <a:rPr lang="en-GB" sz="1600" dirty="0" smtClean="0">
                <a:solidFill>
                  <a:srgbClr val="FFFF00"/>
                </a:solidFill>
                <a:latin typeface="Comic Sans MS" panose="030F0702030302020204" pitchFamily="66" charset="0"/>
              </a:rPr>
              <a:t> and appealing for children to eat</a:t>
            </a:r>
            <a:endParaRPr lang="en-GB" sz="1600" dirty="0">
              <a:solidFill>
                <a:srgbClr val="FFFF00"/>
              </a:solidFill>
              <a:latin typeface="Comic Sans MS" panose="030F0702030302020204" pitchFamily="66" charset="0"/>
            </a:endParaRPr>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6970" t="17724" r="14310" b="10000"/>
          <a:stretch/>
        </p:blipFill>
        <p:spPr bwMode="auto">
          <a:xfrm>
            <a:off x="909551" y="827584"/>
            <a:ext cx="5039727" cy="4018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116632" y="107504"/>
            <a:ext cx="2901628" cy="369332"/>
          </a:xfrm>
          <a:prstGeom prst="rect">
            <a:avLst/>
          </a:prstGeom>
        </p:spPr>
        <p:txBody>
          <a:bodyPr wrap="none">
            <a:spAutoFit/>
          </a:bodyPr>
          <a:lstStyle/>
          <a:p>
            <a:r>
              <a:rPr lang="en-GB" b="1" dirty="0" smtClean="0">
                <a:solidFill>
                  <a:srgbClr val="FF0000"/>
                </a:solidFill>
              </a:rPr>
              <a:t>Q1 PART 2 Possible answers:</a:t>
            </a:r>
            <a:endParaRPr lang="en-GB" dirty="0">
              <a:solidFill>
                <a:srgbClr val="FF0000"/>
              </a:solidFill>
            </a:endParaRPr>
          </a:p>
        </p:txBody>
      </p:sp>
      <p:sp>
        <p:nvSpPr>
          <p:cNvPr id="5" name="TextBox 4"/>
          <p:cNvSpPr txBox="1"/>
          <p:nvPr/>
        </p:nvSpPr>
        <p:spPr>
          <a:xfrm>
            <a:off x="116632" y="5076056"/>
            <a:ext cx="6662540" cy="3785652"/>
          </a:xfrm>
          <a:prstGeom prst="rect">
            <a:avLst/>
          </a:prstGeom>
          <a:noFill/>
          <a:ln w="57150">
            <a:solidFill>
              <a:srgbClr val="00B0F0"/>
            </a:solidFill>
          </a:ln>
        </p:spPr>
        <p:txBody>
          <a:bodyPr wrap="square" rtlCol="0">
            <a:spAutoFit/>
          </a:bodyPr>
          <a:lstStyle/>
          <a:p>
            <a:pPr algn="ctr"/>
            <a:r>
              <a:rPr lang="en-GB" sz="2000" b="1" dirty="0" smtClean="0"/>
              <a:t>Self Reflection</a:t>
            </a:r>
          </a:p>
          <a:p>
            <a:pPr algn="ctr"/>
            <a:endParaRPr lang="en-GB" sz="2000" b="1" dirty="0"/>
          </a:p>
          <a:p>
            <a:pPr algn="ctr"/>
            <a:endParaRPr lang="en-GB" sz="2000" b="1" dirty="0" smtClean="0"/>
          </a:p>
          <a:p>
            <a:pPr algn="ctr"/>
            <a:endParaRPr lang="en-GB" sz="2000" b="1" dirty="0"/>
          </a:p>
          <a:p>
            <a:pPr algn="ctr"/>
            <a:endParaRPr lang="en-GB" sz="2000" b="1" dirty="0" smtClean="0"/>
          </a:p>
          <a:p>
            <a:pPr algn="ctr"/>
            <a:endParaRPr lang="en-GB" sz="2000" b="1" dirty="0"/>
          </a:p>
          <a:p>
            <a:pPr algn="ctr"/>
            <a:endParaRPr lang="en-GB" sz="2000" b="1" dirty="0" smtClean="0"/>
          </a:p>
          <a:p>
            <a:pPr algn="ctr"/>
            <a:endParaRPr lang="en-GB" sz="2000" b="1" dirty="0"/>
          </a:p>
          <a:p>
            <a:pPr algn="ctr"/>
            <a:endParaRPr lang="en-GB" sz="2000" b="1" dirty="0" smtClean="0"/>
          </a:p>
          <a:p>
            <a:pPr algn="ctr"/>
            <a:endParaRPr lang="en-GB" sz="2000" b="1" dirty="0"/>
          </a:p>
          <a:p>
            <a:pPr algn="ctr"/>
            <a:endParaRPr lang="en-GB" sz="2000" b="1" dirty="0" smtClean="0"/>
          </a:p>
          <a:p>
            <a:pPr algn="ctr"/>
            <a:endParaRPr lang="en-GB" sz="2000" b="1" dirty="0" smtClean="0"/>
          </a:p>
        </p:txBody>
      </p:sp>
      <p:sp>
        <p:nvSpPr>
          <p:cNvPr id="6" name="TextBox 5"/>
          <p:cNvSpPr txBox="1"/>
          <p:nvPr/>
        </p:nvSpPr>
        <p:spPr>
          <a:xfrm>
            <a:off x="266696" y="5580112"/>
            <a:ext cx="3125132" cy="2462213"/>
          </a:xfrm>
          <a:prstGeom prst="rect">
            <a:avLst/>
          </a:prstGeom>
          <a:solidFill>
            <a:srgbClr val="FFFF00"/>
          </a:solidFill>
        </p:spPr>
        <p:txBody>
          <a:bodyPr wrap="square" rtlCol="0">
            <a:spAutoFit/>
          </a:bodyPr>
          <a:lstStyle/>
          <a:p>
            <a:r>
              <a:rPr lang="en-GB" sz="1400" dirty="0" smtClean="0">
                <a:solidFill>
                  <a:srgbClr val="0070C0"/>
                </a:solidFill>
              </a:rPr>
              <a:t>Q1 Part 1 Self Reflection: WWW &amp; EBI</a:t>
            </a:r>
          </a:p>
          <a:p>
            <a:endParaRPr lang="en-GB" sz="1400" dirty="0" smtClean="0">
              <a:solidFill>
                <a:srgbClr val="0070C0"/>
              </a:solidFill>
            </a:endParaRPr>
          </a:p>
          <a:p>
            <a:endParaRPr lang="en-GB" sz="1400" dirty="0">
              <a:solidFill>
                <a:srgbClr val="0070C0"/>
              </a:solidFill>
            </a:endParaRPr>
          </a:p>
          <a:p>
            <a:endParaRPr lang="en-GB" sz="1400" dirty="0" smtClean="0">
              <a:solidFill>
                <a:srgbClr val="0070C0"/>
              </a:solidFill>
            </a:endParaRPr>
          </a:p>
          <a:p>
            <a:endParaRPr lang="en-GB" sz="1400" dirty="0">
              <a:solidFill>
                <a:srgbClr val="0070C0"/>
              </a:solidFill>
            </a:endParaRPr>
          </a:p>
          <a:p>
            <a:endParaRPr lang="en-GB" sz="1400" dirty="0" smtClean="0">
              <a:solidFill>
                <a:srgbClr val="0070C0"/>
              </a:solidFill>
            </a:endParaRPr>
          </a:p>
          <a:p>
            <a:endParaRPr lang="en-GB" sz="1400" dirty="0">
              <a:solidFill>
                <a:srgbClr val="0070C0"/>
              </a:solidFill>
            </a:endParaRPr>
          </a:p>
          <a:p>
            <a:endParaRPr lang="en-GB" sz="1400" dirty="0" smtClean="0">
              <a:solidFill>
                <a:srgbClr val="0070C0"/>
              </a:solidFill>
            </a:endParaRPr>
          </a:p>
          <a:p>
            <a:endParaRPr lang="en-GB" sz="1400" dirty="0">
              <a:solidFill>
                <a:srgbClr val="0070C0"/>
              </a:solidFill>
            </a:endParaRPr>
          </a:p>
          <a:p>
            <a:endParaRPr lang="en-GB" sz="1400" dirty="0" smtClean="0">
              <a:solidFill>
                <a:srgbClr val="0070C0"/>
              </a:solidFill>
            </a:endParaRPr>
          </a:p>
          <a:p>
            <a:endParaRPr lang="en-GB" sz="1400" dirty="0">
              <a:solidFill>
                <a:srgbClr val="0070C0"/>
              </a:solidFill>
            </a:endParaRPr>
          </a:p>
        </p:txBody>
      </p:sp>
      <p:sp>
        <p:nvSpPr>
          <p:cNvPr id="7" name="TextBox 6"/>
          <p:cNvSpPr txBox="1"/>
          <p:nvPr/>
        </p:nvSpPr>
        <p:spPr>
          <a:xfrm>
            <a:off x="3544228" y="5564270"/>
            <a:ext cx="3125132" cy="2462213"/>
          </a:xfrm>
          <a:prstGeom prst="rect">
            <a:avLst/>
          </a:prstGeom>
          <a:solidFill>
            <a:srgbClr val="FFFF00"/>
          </a:solidFill>
        </p:spPr>
        <p:txBody>
          <a:bodyPr wrap="square" rtlCol="0">
            <a:spAutoFit/>
          </a:bodyPr>
          <a:lstStyle/>
          <a:p>
            <a:r>
              <a:rPr lang="en-GB" sz="1400" dirty="0" smtClean="0">
                <a:solidFill>
                  <a:srgbClr val="0070C0"/>
                </a:solidFill>
              </a:rPr>
              <a:t>Q1 Part 2 Self Reflection: WWW &amp; EBI</a:t>
            </a:r>
          </a:p>
          <a:p>
            <a:endParaRPr lang="en-GB" sz="1400" dirty="0" smtClean="0">
              <a:solidFill>
                <a:srgbClr val="0070C0"/>
              </a:solidFill>
            </a:endParaRPr>
          </a:p>
          <a:p>
            <a:endParaRPr lang="en-GB" sz="1400" dirty="0">
              <a:solidFill>
                <a:srgbClr val="0070C0"/>
              </a:solidFill>
            </a:endParaRPr>
          </a:p>
          <a:p>
            <a:endParaRPr lang="en-GB" sz="1400" dirty="0" smtClean="0">
              <a:solidFill>
                <a:srgbClr val="0070C0"/>
              </a:solidFill>
            </a:endParaRPr>
          </a:p>
          <a:p>
            <a:endParaRPr lang="en-GB" sz="1400" dirty="0">
              <a:solidFill>
                <a:srgbClr val="0070C0"/>
              </a:solidFill>
            </a:endParaRPr>
          </a:p>
          <a:p>
            <a:endParaRPr lang="en-GB" sz="1400" dirty="0" smtClean="0">
              <a:solidFill>
                <a:srgbClr val="0070C0"/>
              </a:solidFill>
            </a:endParaRPr>
          </a:p>
          <a:p>
            <a:endParaRPr lang="en-GB" sz="1400" dirty="0">
              <a:solidFill>
                <a:srgbClr val="0070C0"/>
              </a:solidFill>
            </a:endParaRPr>
          </a:p>
          <a:p>
            <a:endParaRPr lang="en-GB" sz="1400" dirty="0" smtClean="0">
              <a:solidFill>
                <a:srgbClr val="0070C0"/>
              </a:solidFill>
            </a:endParaRPr>
          </a:p>
          <a:p>
            <a:endParaRPr lang="en-GB" sz="1400" dirty="0">
              <a:solidFill>
                <a:srgbClr val="0070C0"/>
              </a:solidFill>
            </a:endParaRPr>
          </a:p>
          <a:p>
            <a:endParaRPr lang="en-GB" sz="1400" dirty="0" smtClean="0">
              <a:solidFill>
                <a:srgbClr val="0070C0"/>
              </a:solidFill>
            </a:endParaRPr>
          </a:p>
          <a:p>
            <a:endParaRPr lang="en-GB" sz="1400" dirty="0">
              <a:solidFill>
                <a:srgbClr val="0070C0"/>
              </a:solidFill>
            </a:endParaRPr>
          </a:p>
        </p:txBody>
      </p:sp>
      <p:sp>
        <p:nvSpPr>
          <p:cNvPr id="9" name="TextBox 8"/>
          <p:cNvSpPr txBox="1"/>
          <p:nvPr/>
        </p:nvSpPr>
        <p:spPr>
          <a:xfrm>
            <a:off x="1109182" y="8316416"/>
            <a:ext cx="1562566" cy="307777"/>
          </a:xfrm>
          <a:prstGeom prst="rect">
            <a:avLst/>
          </a:prstGeom>
          <a:solidFill>
            <a:srgbClr val="FFFF00"/>
          </a:solidFill>
        </p:spPr>
        <p:txBody>
          <a:bodyPr wrap="square" rtlCol="0">
            <a:spAutoFit/>
          </a:bodyPr>
          <a:lstStyle/>
          <a:p>
            <a:r>
              <a:rPr lang="en-GB" sz="1400" dirty="0" smtClean="0">
                <a:solidFill>
                  <a:srgbClr val="0070C0"/>
                </a:solidFill>
              </a:rPr>
              <a:t>Total Marks       /6</a:t>
            </a:r>
            <a:endParaRPr lang="en-GB" sz="1400" dirty="0">
              <a:solidFill>
                <a:srgbClr val="0070C0"/>
              </a:solidFill>
            </a:endParaRPr>
          </a:p>
        </p:txBody>
      </p:sp>
      <p:sp>
        <p:nvSpPr>
          <p:cNvPr id="10" name="TextBox 9"/>
          <p:cNvSpPr txBox="1"/>
          <p:nvPr/>
        </p:nvSpPr>
        <p:spPr>
          <a:xfrm>
            <a:off x="4386714" y="8343223"/>
            <a:ext cx="1562566" cy="307777"/>
          </a:xfrm>
          <a:prstGeom prst="rect">
            <a:avLst/>
          </a:prstGeom>
          <a:solidFill>
            <a:srgbClr val="FFFF00"/>
          </a:solidFill>
        </p:spPr>
        <p:txBody>
          <a:bodyPr wrap="square" rtlCol="0">
            <a:spAutoFit/>
          </a:bodyPr>
          <a:lstStyle/>
          <a:p>
            <a:r>
              <a:rPr lang="en-GB" sz="1400" dirty="0" smtClean="0">
                <a:solidFill>
                  <a:srgbClr val="0070C0"/>
                </a:solidFill>
              </a:rPr>
              <a:t>Total Marks       /6</a:t>
            </a:r>
            <a:endParaRPr lang="en-GB" sz="1400" dirty="0">
              <a:solidFill>
                <a:srgbClr val="0070C0"/>
              </a:solidFill>
            </a:endParaRPr>
          </a:p>
        </p:txBody>
      </p:sp>
    </p:spTree>
    <p:extLst>
      <p:ext uri="{BB962C8B-B14F-4D97-AF65-F5344CB8AC3E}">
        <p14:creationId xmlns:p14="http://schemas.microsoft.com/office/powerpoint/2010/main" val="7721195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9981" y="2038688"/>
            <a:ext cx="1604843" cy="830997"/>
          </a:xfrm>
          <a:prstGeom prst="rect">
            <a:avLst/>
          </a:prstGeom>
          <a:solidFill>
            <a:srgbClr val="FF0000"/>
          </a:solidFill>
          <a:effectLst>
            <a:outerShdw blurRad="50800" dist="38100" dir="18900000" algn="bl" rotWithShape="0">
              <a:prstClr val="black">
                <a:alpha val="40000"/>
              </a:prstClr>
            </a:outerShdw>
          </a:effectLst>
        </p:spPr>
        <p:txBody>
          <a:bodyPr wrap="square" rtlCol="0">
            <a:spAutoFit/>
          </a:bodyPr>
          <a:lstStyle/>
          <a:p>
            <a:r>
              <a:rPr lang="en-GB" sz="2400" b="1" dirty="0" smtClean="0">
                <a:solidFill>
                  <a:schemeClr val="bg1"/>
                </a:solidFill>
                <a:latin typeface="Comic Sans MS" panose="030F0702030302020204" pitchFamily="66" charset="0"/>
              </a:rPr>
              <a:t>Model Answer:</a:t>
            </a:r>
            <a:endParaRPr lang="en-GB" sz="2400" b="1" dirty="0">
              <a:solidFill>
                <a:schemeClr val="bg1"/>
              </a:solidFill>
              <a:latin typeface="Comic Sans MS" panose="030F0702030302020204" pitchFamily="66" charset="0"/>
            </a:endParaRPr>
          </a:p>
        </p:txBody>
      </p:sp>
      <p:sp>
        <p:nvSpPr>
          <p:cNvPr id="6" name="TextBox 5"/>
          <p:cNvSpPr txBox="1"/>
          <p:nvPr/>
        </p:nvSpPr>
        <p:spPr>
          <a:xfrm>
            <a:off x="1868406" y="1977134"/>
            <a:ext cx="4729174" cy="954107"/>
          </a:xfrm>
          <a:prstGeom prst="rect">
            <a:avLst/>
          </a:prstGeom>
          <a:noFill/>
        </p:spPr>
        <p:txBody>
          <a:bodyPr wrap="square" rtlCol="0">
            <a:spAutoFit/>
          </a:bodyPr>
          <a:lstStyle/>
          <a:p>
            <a:r>
              <a:rPr lang="en-GB" sz="1400" b="1" dirty="0" smtClean="0">
                <a:solidFill>
                  <a:schemeClr val="bg1">
                    <a:lumMod val="50000"/>
                  </a:schemeClr>
                </a:solidFill>
                <a:latin typeface="Comic Sans MS" panose="030F0702030302020204" pitchFamily="66" charset="0"/>
              </a:rPr>
              <a:t>Discuss ways in which a caterer could make children’s menus: </a:t>
            </a:r>
          </a:p>
          <a:p>
            <a:endParaRPr lang="en-GB" sz="1400" b="1" dirty="0">
              <a:solidFill>
                <a:schemeClr val="bg1">
                  <a:lumMod val="50000"/>
                </a:schemeClr>
              </a:solidFill>
              <a:latin typeface="Comic Sans MS" panose="030F0702030302020204" pitchFamily="66" charset="0"/>
            </a:endParaRPr>
          </a:p>
          <a:p>
            <a:pPr marL="400050" indent="-400050">
              <a:buAutoNum type="romanLcParenBoth"/>
            </a:pPr>
            <a:r>
              <a:rPr lang="en-GB" sz="1400" b="1" dirty="0" smtClean="0">
                <a:solidFill>
                  <a:schemeClr val="bg1">
                    <a:lumMod val="50000"/>
                  </a:schemeClr>
                </a:solidFill>
                <a:latin typeface="Comic Sans MS" panose="030F0702030302020204" pitchFamily="66" charset="0"/>
              </a:rPr>
              <a:t>Meet healthy eating guidelines;</a:t>
            </a:r>
          </a:p>
        </p:txBody>
      </p:sp>
      <p:sp>
        <p:nvSpPr>
          <p:cNvPr id="7" name="TextBox 6"/>
          <p:cNvSpPr txBox="1"/>
          <p:nvPr/>
        </p:nvSpPr>
        <p:spPr>
          <a:xfrm>
            <a:off x="5085184" y="2591166"/>
            <a:ext cx="1162652" cy="369332"/>
          </a:xfrm>
          <a:prstGeom prst="rect">
            <a:avLst/>
          </a:prstGeom>
          <a:noFill/>
        </p:spPr>
        <p:txBody>
          <a:bodyPr wrap="square" rtlCol="0">
            <a:spAutoFit/>
          </a:bodyPr>
          <a:lstStyle/>
          <a:p>
            <a:r>
              <a:rPr lang="en-GB" b="1" dirty="0" smtClean="0">
                <a:solidFill>
                  <a:srgbClr val="FF0000"/>
                </a:solidFill>
              </a:rPr>
              <a:t>6 marks</a:t>
            </a:r>
            <a:endParaRPr lang="en-GB" b="1" dirty="0">
              <a:solidFill>
                <a:srgbClr val="FF0000"/>
              </a:solidFill>
            </a:endParaRPr>
          </a:p>
        </p:txBody>
      </p:sp>
      <p:sp>
        <p:nvSpPr>
          <p:cNvPr id="10" name="TextBox 9"/>
          <p:cNvSpPr txBox="1"/>
          <p:nvPr/>
        </p:nvSpPr>
        <p:spPr>
          <a:xfrm>
            <a:off x="103393" y="3049374"/>
            <a:ext cx="6606503" cy="3754874"/>
          </a:xfrm>
          <a:prstGeom prst="rect">
            <a:avLst/>
          </a:prstGeom>
          <a:noFill/>
        </p:spPr>
        <p:txBody>
          <a:bodyPr wrap="square" rtlCol="0">
            <a:spAutoFit/>
          </a:bodyPr>
          <a:lstStyle/>
          <a:p>
            <a:r>
              <a:rPr lang="en-GB" sz="1400" dirty="0" smtClean="0">
                <a:latin typeface="Times New Roman" panose="02020603050405020304" pitchFamily="18" charset="0"/>
                <a:cs typeface="Times New Roman" panose="02020603050405020304" pitchFamily="18" charset="0"/>
              </a:rPr>
              <a:t>To make a children's’ menu meet healthy eating guidelines, a chef would need to make careful choices when selecting the dishes ingredients. First, the dishes selected would need to include low fat alternatives. For example, mash potato could be added to the children’s menu as apposed to thin fried chips or yoghurts could be paired with fruit instead of cream. Less sugar alternatives would need to be considered, substituting puddings, cakes and biscuit with fruit pots or adding soft drinks to the menu instead of fizzy pop. Less Salt added to a meal; adding other methods of flavourings such as herbs or sauces instead. The chef could reduce the portion of crisps provided to children, by including a small bowl alongside their sandwich, instead of a full sized crisp pack. When planning the menu the chef could include more fibrous foods on the menu, such as wholemeal alternatives to bread, pasta and rice. The chef could add oats to desserts by making special fruit, yoghurt pots with sprinkled oats on the top. By adding a free fruit dessert to the menu would encourage children to eat another portion of their 5 a day. Moreover, the chef could include a selection of two vegetables per meal. Children like to select their own choices so the chef could have a list of vegetables for the children to choose from. </a:t>
            </a:r>
            <a:r>
              <a:rPr lang="en-GB" sz="1400" dirty="0">
                <a:latin typeface="Times New Roman" panose="02020603050405020304" pitchFamily="18" charset="0"/>
                <a:cs typeface="Times New Roman" panose="02020603050405020304" pitchFamily="18" charset="0"/>
              </a:rPr>
              <a:t>T</a:t>
            </a:r>
            <a:r>
              <a:rPr lang="en-GB" sz="1400" dirty="0" smtClean="0">
                <a:latin typeface="Times New Roman" panose="02020603050405020304" pitchFamily="18" charset="0"/>
                <a:cs typeface="Times New Roman" panose="02020603050405020304" pitchFamily="18" charset="0"/>
              </a:rPr>
              <a:t>his will allow them to customise their meal, which in turn will encourage them to eat it, as they have full control of their choice. </a:t>
            </a:r>
            <a:endParaRPr lang="en-GB" sz="14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4610086" y="827584"/>
            <a:ext cx="1761243" cy="830997"/>
          </a:xfrm>
          <a:prstGeom prst="rect">
            <a:avLst/>
          </a:prstGeom>
          <a:solidFill>
            <a:srgbClr val="FFC000"/>
          </a:solidFill>
          <a:ln>
            <a:solidFill>
              <a:schemeClr val="tx1"/>
            </a:solidFill>
          </a:ln>
        </p:spPr>
        <p:txBody>
          <a:bodyPr wrap="square" rtlCol="0">
            <a:spAutoFit/>
          </a:bodyPr>
          <a:lstStyle/>
          <a:p>
            <a:r>
              <a:rPr lang="en-GB" sz="1200" b="1" dirty="0" smtClean="0"/>
              <a:t>Key:</a:t>
            </a:r>
          </a:p>
          <a:p>
            <a:r>
              <a:rPr lang="en-GB" sz="1200" b="1" dirty="0" smtClean="0"/>
              <a:t>Factors: RED</a:t>
            </a:r>
          </a:p>
          <a:p>
            <a:r>
              <a:rPr lang="en-GB" sz="1200" b="1" dirty="0" smtClean="0"/>
              <a:t>Discussion: PURPLE</a:t>
            </a:r>
          </a:p>
          <a:p>
            <a:r>
              <a:rPr lang="en-GB" sz="1200" b="1" dirty="0" smtClean="0"/>
              <a:t>Examples: BLUE</a:t>
            </a:r>
            <a:endParaRPr lang="en-GB" sz="1200" b="1" dirty="0"/>
          </a:p>
        </p:txBody>
      </p:sp>
      <p:sp>
        <p:nvSpPr>
          <p:cNvPr id="8" name="TextBox 7"/>
          <p:cNvSpPr txBox="1"/>
          <p:nvPr/>
        </p:nvSpPr>
        <p:spPr>
          <a:xfrm>
            <a:off x="170866" y="6876256"/>
            <a:ext cx="6426714" cy="2031325"/>
          </a:xfrm>
          <a:prstGeom prst="rect">
            <a:avLst/>
          </a:prstGeom>
          <a:solidFill>
            <a:srgbClr val="FFFF00"/>
          </a:solidFill>
        </p:spPr>
        <p:txBody>
          <a:bodyPr wrap="square" rtlCol="0">
            <a:spAutoFit/>
          </a:bodyPr>
          <a:lstStyle/>
          <a:p>
            <a:r>
              <a:rPr lang="en-GB" sz="1400" dirty="0" smtClean="0">
                <a:solidFill>
                  <a:srgbClr val="0070C0"/>
                </a:solidFill>
              </a:rPr>
              <a:t>Student’s Reflections/Comments:</a:t>
            </a:r>
            <a:endParaRPr lang="en-GB" sz="1400" dirty="0">
              <a:solidFill>
                <a:srgbClr val="0070C0"/>
              </a:solidFill>
            </a:endParaRPr>
          </a:p>
          <a:p>
            <a:endParaRPr lang="en-GB" sz="1400" dirty="0" smtClean="0">
              <a:solidFill>
                <a:srgbClr val="0070C0"/>
              </a:solidFill>
            </a:endParaRPr>
          </a:p>
          <a:p>
            <a:endParaRPr lang="en-GB" sz="1400" dirty="0">
              <a:solidFill>
                <a:srgbClr val="0070C0"/>
              </a:solidFill>
            </a:endParaRPr>
          </a:p>
          <a:p>
            <a:endParaRPr lang="en-GB" sz="1400" dirty="0" smtClean="0">
              <a:solidFill>
                <a:srgbClr val="0070C0"/>
              </a:solidFill>
            </a:endParaRPr>
          </a:p>
          <a:p>
            <a:endParaRPr lang="en-GB" sz="1400" dirty="0">
              <a:solidFill>
                <a:srgbClr val="0070C0"/>
              </a:solidFill>
            </a:endParaRPr>
          </a:p>
          <a:p>
            <a:endParaRPr lang="en-GB" sz="1400" dirty="0" smtClean="0">
              <a:solidFill>
                <a:srgbClr val="0070C0"/>
              </a:solidFill>
            </a:endParaRPr>
          </a:p>
          <a:p>
            <a:endParaRPr lang="en-GB" sz="1400" dirty="0">
              <a:solidFill>
                <a:srgbClr val="0070C0"/>
              </a:solidFill>
            </a:endParaRPr>
          </a:p>
          <a:p>
            <a:endParaRPr lang="en-GB" sz="1400" dirty="0" smtClean="0">
              <a:solidFill>
                <a:srgbClr val="0070C0"/>
              </a:solidFill>
            </a:endParaRPr>
          </a:p>
          <a:p>
            <a:endParaRPr lang="en-GB" sz="1400" dirty="0">
              <a:solidFill>
                <a:srgbClr val="0070C0"/>
              </a:solidFill>
            </a:endParaRPr>
          </a:p>
        </p:txBody>
      </p:sp>
      <p:sp>
        <p:nvSpPr>
          <p:cNvPr id="9" name="Frame 8"/>
          <p:cNvSpPr/>
          <p:nvPr/>
        </p:nvSpPr>
        <p:spPr>
          <a:xfrm>
            <a:off x="0" y="0"/>
            <a:ext cx="6858000" cy="9144000"/>
          </a:xfrm>
          <a:prstGeom prst="frame">
            <a:avLst>
              <a:gd name="adj1" fmla="val 14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TextBox 10"/>
          <p:cNvSpPr txBox="1"/>
          <p:nvPr/>
        </p:nvSpPr>
        <p:spPr>
          <a:xfrm>
            <a:off x="314542" y="237646"/>
            <a:ext cx="6315861" cy="1538883"/>
          </a:xfrm>
          <a:prstGeom prst="rect">
            <a:avLst/>
          </a:prstGeom>
          <a:noFill/>
          <a:ln w="57150">
            <a:solidFill>
              <a:srgbClr val="FF0000"/>
            </a:solidFill>
          </a:ln>
        </p:spPr>
        <p:txBody>
          <a:bodyPr wrap="square" rtlCol="0">
            <a:spAutoFit/>
          </a:bodyPr>
          <a:lstStyle/>
          <a:p>
            <a:pPr algn="ctr"/>
            <a:r>
              <a:rPr lang="en-GB" sz="1700" b="1" dirty="0" smtClean="0"/>
              <a:t>You will now be provided with the model answer for this question</a:t>
            </a:r>
            <a:endParaRPr lang="en-GB" sz="1700" dirty="0"/>
          </a:p>
          <a:p>
            <a:r>
              <a:rPr lang="en-GB" sz="1100" b="1" dirty="0" smtClean="0">
                <a:solidFill>
                  <a:srgbClr val="FF0000"/>
                </a:solidFill>
              </a:rPr>
              <a:t>Task 3: </a:t>
            </a:r>
            <a:r>
              <a:rPr lang="en-GB" sz="1100" b="1" dirty="0" smtClean="0"/>
              <a:t>Using 3 highlighters, highlight where the student has included the following in her answer.</a:t>
            </a:r>
            <a:endParaRPr lang="en-GB" sz="1100" b="1" dirty="0"/>
          </a:p>
          <a:p>
            <a:pPr marL="342900" indent="-342900">
              <a:buAutoNum type="arabicPeriod"/>
            </a:pPr>
            <a:r>
              <a:rPr lang="en-GB" sz="1100" b="1" dirty="0" smtClean="0"/>
              <a:t>Facts</a:t>
            </a:r>
          </a:p>
          <a:p>
            <a:pPr marL="342900" indent="-342900">
              <a:buAutoNum type="arabicPeriod"/>
            </a:pPr>
            <a:r>
              <a:rPr lang="en-GB" sz="1100" b="1" dirty="0" smtClean="0"/>
              <a:t>Discussion </a:t>
            </a:r>
          </a:p>
          <a:p>
            <a:pPr marL="342900" indent="-342900">
              <a:buAutoNum type="arabicPeriod"/>
            </a:pPr>
            <a:r>
              <a:rPr lang="en-GB" sz="1100" b="1" dirty="0" smtClean="0"/>
              <a:t>Examples </a:t>
            </a:r>
          </a:p>
          <a:p>
            <a:endParaRPr lang="en-GB" sz="1100" b="1" dirty="0"/>
          </a:p>
          <a:p>
            <a:r>
              <a:rPr lang="en-GB" sz="1100" b="1" dirty="0" smtClean="0"/>
              <a:t>This will help you to identify how to structure a long answer question </a:t>
            </a:r>
          </a:p>
          <a:p>
            <a:r>
              <a:rPr lang="en-GB" sz="1100" b="1" dirty="0" smtClean="0"/>
              <a:t>and the detail required to receive top marks.</a:t>
            </a:r>
          </a:p>
        </p:txBody>
      </p:sp>
    </p:spTree>
    <p:extLst>
      <p:ext uri="{BB962C8B-B14F-4D97-AF65-F5344CB8AC3E}">
        <p14:creationId xmlns:p14="http://schemas.microsoft.com/office/powerpoint/2010/main" val="20485520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0868" y="203769"/>
            <a:ext cx="1799971" cy="830997"/>
          </a:xfrm>
          <a:prstGeom prst="rect">
            <a:avLst/>
          </a:prstGeom>
          <a:solidFill>
            <a:srgbClr val="FF0000"/>
          </a:solidFill>
          <a:effectLst>
            <a:outerShdw blurRad="50800" dist="38100" dir="18900000" algn="bl" rotWithShape="0">
              <a:prstClr val="black">
                <a:alpha val="40000"/>
              </a:prstClr>
            </a:outerShdw>
          </a:effectLst>
        </p:spPr>
        <p:txBody>
          <a:bodyPr wrap="square" rtlCol="0">
            <a:spAutoFit/>
          </a:bodyPr>
          <a:lstStyle/>
          <a:p>
            <a:r>
              <a:rPr lang="en-GB" sz="2400" b="1" dirty="0" smtClean="0">
                <a:solidFill>
                  <a:schemeClr val="bg1"/>
                </a:solidFill>
                <a:latin typeface="Comic Sans MS" panose="030F0702030302020204" pitchFamily="66" charset="0"/>
              </a:rPr>
              <a:t>Model Answer:</a:t>
            </a:r>
            <a:endParaRPr lang="en-GB" sz="2400" b="1" dirty="0">
              <a:solidFill>
                <a:schemeClr val="bg1"/>
              </a:solidFill>
              <a:latin typeface="Comic Sans MS" panose="030F0702030302020204" pitchFamily="66" charset="0"/>
            </a:endParaRPr>
          </a:p>
        </p:txBody>
      </p:sp>
      <p:sp>
        <p:nvSpPr>
          <p:cNvPr id="6" name="TextBox 5"/>
          <p:cNvSpPr txBox="1"/>
          <p:nvPr/>
        </p:nvSpPr>
        <p:spPr>
          <a:xfrm>
            <a:off x="141062" y="900716"/>
            <a:ext cx="6606505" cy="584775"/>
          </a:xfrm>
          <a:prstGeom prst="rect">
            <a:avLst/>
          </a:prstGeom>
          <a:noFill/>
        </p:spPr>
        <p:txBody>
          <a:bodyPr wrap="square" rtlCol="0">
            <a:spAutoFit/>
          </a:bodyPr>
          <a:lstStyle/>
          <a:p>
            <a:endParaRPr lang="en-GB" b="1" dirty="0">
              <a:solidFill>
                <a:schemeClr val="bg1">
                  <a:lumMod val="50000"/>
                </a:schemeClr>
              </a:solidFill>
              <a:latin typeface="Comic Sans MS" panose="030F0702030302020204" pitchFamily="66" charset="0"/>
            </a:endParaRPr>
          </a:p>
          <a:p>
            <a:pPr marL="400050" indent="-400050">
              <a:buAutoNum type="romanLcParenBoth"/>
            </a:pPr>
            <a:r>
              <a:rPr lang="en-GB" sz="1400" b="1" dirty="0" smtClean="0">
                <a:solidFill>
                  <a:schemeClr val="bg1">
                    <a:lumMod val="50000"/>
                  </a:schemeClr>
                </a:solidFill>
                <a:latin typeface="Comic Sans MS" panose="030F0702030302020204" pitchFamily="66" charset="0"/>
              </a:rPr>
              <a:t>Interesting and appealing.</a:t>
            </a:r>
            <a:endParaRPr lang="en-GB" sz="1400" b="1" dirty="0">
              <a:solidFill>
                <a:schemeClr val="bg1">
                  <a:lumMod val="50000"/>
                </a:schemeClr>
              </a:solidFill>
              <a:latin typeface="Comic Sans MS" panose="030F0702030302020204" pitchFamily="66" charset="0"/>
            </a:endParaRPr>
          </a:p>
        </p:txBody>
      </p:sp>
      <p:sp>
        <p:nvSpPr>
          <p:cNvPr id="8" name="TextBox 7"/>
          <p:cNvSpPr txBox="1"/>
          <p:nvPr/>
        </p:nvSpPr>
        <p:spPr>
          <a:xfrm>
            <a:off x="2996952" y="1115616"/>
            <a:ext cx="1162652" cy="369332"/>
          </a:xfrm>
          <a:prstGeom prst="rect">
            <a:avLst/>
          </a:prstGeom>
          <a:noFill/>
        </p:spPr>
        <p:txBody>
          <a:bodyPr wrap="square" rtlCol="0">
            <a:spAutoFit/>
          </a:bodyPr>
          <a:lstStyle/>
          <a:p>
            <a:r>
              <a:rPr lang="en-GB" b="1" dirty="0" smtClean="0">
                <a:solidFill>
                  <a:srgbClr val="FF0000"/>
                </a:solidFill>
              </a:rPr>
              <a:t>6 marks</a:t>
            </a:r>
            <a:endParaRPr lang="en-GB" b="1" dirty="0">
              <a:solidFill>
                <a:srgbClr val="FF0000"/>
              </a:solidFill>
            </a:endParaRPr>
          </a:p>
        </p:txBody>
      </p:sp>
      <p:sp>
        <p:nvSpPr>
          <p:cNvPr id="9" name="TextBox 8"/>
          <p:cNvSpPr txBox="1"/>
          <p:nvPr/>
        </p:nvSpPr>
        <p:spPr>
          <a:xfrm>
            <a:off x="110706" y="1691680"/>
            <a:ext cx="6606503" cy="3416320"/>
          </a:xfrm>
          <a:prstGeom prst="rect">
            <a:avLst/>
          </a:prstGeom>
          <a:noFill/>
        </p:spPr>
        <p:txBody>
          <a:bodyPr wrap="square" rtlCol="0">
            <a:spAutoFit/>
          </a:bodyPr>
          <a:lstStyle/>
          <a:p>
            <a:r>
              <a:rPr lang="en-GB" sz="1200" dirty="0" smtClean="0">
                <a:latin typeface="Times New Roman" panose="02020603050405020304" pitchFamily="18" charset="0"/>
                <a:cs typeface="Times New Roman" panose="02020603050405020304" pitchFamily="18" charset="0"/>
              </a:rPr>
              <a:t>To make a children's’ menu interesting,  the chef will need to plan a menu which makes the food sound and look exciting; this will help children want to eat it. To achieve this, the chef could pair a variety of different colourful foods together to make the plate attractive. Shapes could also be included on the plate, for example sandwiches could be shaped as stars or vegetables such as carrots as hearts. Children would then be excited to eat their vegetables as they resemble something fun. A variety of texture could be included on the plate including crunchy, soft, and smooth foods. A chef could add a garlic bread to a spaghetti bolognaise dish, this would include the smooth cheesy/tomato sauce, soft pasta and crunch from the garlic bread. Adding accompaniments and foods with texture provides a range of sensory affects on the body. This will keep children interested, especially as they are very active and distracted with the world around them. Adding alternative exciting accompaniments to the menu would be beneficial. Usually peas and beans are a side dish to a child’s menu. </a:t>
            </a:r>
            <a:r>
              <a:rPr lang="en-GB" sz="1200" dirty="0">
                <a:latin typeface="Times New Roman" panose="02020603050405020304" pitchFamily="18" charset="0"/>
                <a:cs typeface="Times New Roman" panose="02020603050405020304" pitchFamily="18" charset="0"/>
              </a:rPr>
              <a:t>B</a:t>
            </a:r>
            <a:r>
              <a:rPr lang="en-GB" sz="1200" dirty="0" smtClean="0">
                <a:latin typeface="Times New Roman" panose="02020603050405020304" pitchFamily="18" charset="0"/>
                <a:cs typeface="Times New Roman" panose="02020603050405020304" pitchFamily="18" charset="0"/>
              </a:rPr>
              <a:t>y adding colourful textural salads, garlic bread shaped as hedgehogs  or shaped vegetables would make a dish more appealing to the child's senses. Providing meals such as spaghetti bolognaise with garlic bread as a child’s portion would mimic those foods provided to the adults. It would be beneficial for the chef to make smaller replica's of the adults menu, so the children can feel encouraged that they are eating the same foods as their parents. Adding exciting names for each food with clever wording would add interest when a child is selecting their meal, this could include “Roly-Poly meat balls and pasta” or “Out-of-this-world star Fruit Pot and yoghurt” </a:t>
            </a:r>
            <a:endParaRPr lang="en-GB" sz="12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4869160" y="183250"/>
            <a:ext cx="1840958" cy="954107"/>
          </a:xfrm>
          <a:prstGeom prst="rect">
            <a:avLst/>
          </a:prstGeom>
          <a:solidFill>
            <a:srgbClr val="FFC000"/>
          </a:solidFill>
          <a:ln>
            <a:solidFill>
              <a:schemeClr val="tx1"/>
            </a:solidFill>
          </a:ln>
        </p:spPr>
        <p:txBody>
          <a:bodyPr wrap="square" rtlCol="0">
            <a:spAutoFit/>
          </a:bodyPr>
          <a:lstStyle/>
          <a:p>
            <a:r>
              <a:rPr lang="en-GB" sz="1400" b="1" dirty="0" smtClean="0"/>
              <a:t>Key:</a:t>
            </a:r>
          </a:p>
          <a:p>
            <a:r>
              <a:rPr lang="en-GB" sz="1400" b="1" dirty="0" smtClean="0"/>
              <a:t>Factors: RED</a:t>
            </a:r>
          </a:p>
          <a:p>
            <a:r>
              <a:rPr lang="en-GB" sz="1400" b="1" dirty="0" smtClean="0"/>
              <a:t>Discussion: PURPLE</a:t>
            </a:r>
          </a:p>
          <a:p>
            <a:r>
              <a:rPr lang="en-GB" sz="1400" b="1" dirty="0" smtClean="0"/>
              <a:t>Examples: BLUE</a:t>
            </a:r>
            <a:endParaRPr lang="en-GB" sz="1400" b="1" dirty="0"/>
          </a:p>
        </p:txBody>
      </p:sp>
      <p:sp>
        <p:nvSpPr>
          <p:cNvPr id="7" name="TextBox 6"/>
          <p:cNvSpPr txBox="1"/>
          <p:nvPr/>
        </p:nvSpPr>
        <p:spPr>
          <a:xfrm>
            <a:off x="188640" y="5724128"/>
            <a:ext cx="6426714" cy="2462213"/>
          </a:xfrm>
          <a:prstGeom prst="rect">
            <a:avLst/>
          </a:prstGeom>
          <a:solidFill>
            <a:srgbClr val="FFFF00"/>
          </a:solidFill>
        </p:spPr>
        <p:txBody>
          <a:bodyPr wrap="square" rtlCol="0">
            <a:spAutoFit/>
          </a:bodyPr>
          <a:lstStyle/>
          <a:p>
            <a:r>
              <a:rPr lang="en-GB" sz="1400" dirty="0" smtClean="0">
                <a:solidFill>
                  <a:srgbClr val="0070C0"/>
                </a:solidFill>
              </a:rPr>
              <a:t>Student’s Reflections/Comments: </a:t>
            </a:r>
          </a:p>
          <a:p>
            <a:endParaRPr lang="en-GB" sz="1400" dirty="0" smtClean="0">
              <a:solidFill>
                <a:srgbClr val="0070C0"/>
              </a:solidFill>
            </a:endParaRPr>
          </a:p>
          <a:p>
            <a:endParaRPr lang="en-GB" sz="1400" dirty="0">
              <a:solidFill>
                <a:srgbClr val="0070C0"/>
              </a:solidFill>
            </a:endParaRPr>
          </a:p>
          <a:p>
            <a:endParaRPr lang="en-GB" sz="1400" dirty="0" smtClean="0">
              <a:solidFill>
                <a:srgbClr val="0070C0"/>
              </a:solidFill>
            </a:endParaRPr>
          </a:p>
          <a:p>
            <a:endParaRPr lang="en-GB" sz="1400" dirty="0">
              <a:solidFill>
                <a:srgbClr val="0070C0"/>
              </a:solidFill>
            </a:endParaRPr>
          </a:p>
          <a:p>
            <a:endParaRPr lang="en-GB" sz="1400" dirty="0" smtClean="0">
              <a:solidFill>
                <a:srgbClr val="0070C0"/>
              </a:solidFill>
            </a:endParaRPr>
          </a:p>
          <a:p>
            <a:endParaRPr lang="en-GB" sz="1400" dirty="0">
              <a:solidFill>
                <a:srgbClr val="0070C0"/>
              </a:solidFill>
            </a:endParaRPr>
          </a:p>
          <a:p>
            <a:endParaRPr lang="en-GB" sz="1400" dirty="0" smtClean="0">
              <a:solidFill>
                <a:srgbClr val="0070C0"/>
              </a:solidFill>
            </a:endParaRPr>
          </a:p>
          <a:p>
            <a:endParaRPr lang="en-GB" sz="1400" dirty="0">
              <a:solidFill>
                <a:srgbClr val="0070C0"/>
              </a:solidFill>
            </a:endParaRPr>
          </a:p>
          <a:p>
            <a:endParaRPr lang="en-GB" sz="1400" dirty="0" smtClean="0">
              <a:solidFill>
                <a:srgbClr val="0070C0"/>
              </a:solidFill>
            </a:endParaRPr>
          </a:p>
          <a:p>
            <a:endParaRPr lang="en-GB" sz="1400" dirty="0">
              <a:solidFill>
                <a:srgbClr val="0070C0"/>
              </a:solidFill>
            </a:endParaRPr>
          </a:p>
        </p:txBody>
      </p:sp>
      <p:sp>
        <p:nvSpPr>
          <p:cNvPr id="11" name="Frame 10"/>
          <p:cNvSpPr/>
          <p:nvPr/>
        </p:nvSpPr>
        <p:spPr>
          <a:xfrm>
            <a:off x="0" y="0"/>
            <a:ext cx="6858000" cy="9144000"/>
          </a:xfrm>
          <a:prstGeom prst="frame">
            <a:avLst>
              <a:gd name="adj1" fmla="val 14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3168130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490</TotalTime>
  <Words>4772</Words>
  <Application>Microsoft Office PowerPoint</Application>
  <PresentationFormat>On-screen Show (4:3)</PresentationFormat>
  <Paragraphs>398</Paragraphs>
  <Slides>26</Slides>
  <Notes>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PowerPoint Presentation</vt:lpstr>
      <vt:lpstr>Recall knowledge -  Practice Exam style Question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Recall knowledge -  Practice Exam style Question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Craig</dc:creator>
  <cp:lastModifiedBy>Craig</cp:lastModifiedBy>
  <cp:revision>265</cp:revision>
  <dcterms:created xsi:type="dcterms:W3CDTF">2020-10-05T11:31:44Z</dcterms:created>
  <dcterms:modified xsi:type="dcterms:W3CDTF">2020-10-25T14:03:26Z</dcterms:modified>
</cp:coreProperties>
</file>