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FF7"/>
    <a:srgbClr val="E7EA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30" d="100"/>
          <a:sy n="130" d="100"/>
        </p:scale>
        <p:origin x="-2778" y="-24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BEF448-986B-40D4-9322-2D848A6D88CA}"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427127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BEF448-986B-40D4-9322-2D848A6D88CA}"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1606045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BEF448-986B-40D4-9322-2D848A6D88CA}"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3239105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BEF448-986B-40D4-9322-2D848A6D88CA}"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3543161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BEF448-986B-40D4-9322-2D848A6D88CA}" type="datetimeFigureOut">
              <a:rPr lang="en-GB" smtClean="0"/>
              <a:t>27/11/2020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165226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BEF448-986B-40D4-9322-2D848A6D88CA}" type="datetimeFigureOut">
              <a:rPr lang="en-GB" smtClean="0"/>
              <a:t>27/11/2020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77066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BEF448-986B-40D4-9322-2D848A6D88CA}" type="datetimeFigureOut">
              <a:rPr lang="en-GB" smtClean="0"/>
              <a:t>27/11/2020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733110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BEF448-986B-40D4-9322-2D848A6D88CA}" type="datetimeFigureOut">
              <a:rPr lang="en-GB" smtClean="0"/>
              <a:t>27/11/2020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93322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EF448-986B-40D4-9322-2D848A6D88CA}" type="datetimeFigureOut">
              <a:rPr lang="en-GB" smtClean="0"/>
              <a:t>27/11/2020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402940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B6BEF448-986B-40D4-9322-2D848A6D88CA}" type="datetimeFigureOut">
              <a:rPr lang="en-GB" smtClean="0"/>
              <a:t>27/11/2020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428396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B6BEF448-986B-40D4-9322-2D848A6D88CA}" type="datetimeFigureOut">
              <a:rPr lang="en-GB" smtClean="0"/>
              <a:t>27/11/2020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0AB7B7-FD47-4E16-9732-66ADB1EBA53D}" type="slidenum">
              <a:rPr lang="en-GB" smtClean="0"/>
              <a:t>‹#›</a:t>
            </a:fld>
            <a:endParaRPr lang="en-GB"/>
          </a:p>
        </p:txBody>
      </p:sp>
    </p:spTree>
    <p:extLst>
      <p:ext uri="{BB962C8B-B14F-4D97-AF65-F5344CB8AC3E}">
        <p14:creationId xmlns:p14="http://schemas.microsoft.com/office/powerpoint/2010/main" val="1072152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B6BEF448-986B-40D4-9322-2D848A6D88CA}" type="datetimeFigureOut">
              <a:rPr lang="en-GB" smtClean="0"/>
              <a:t>27/11/2020</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F0AB7B7-FD47-4E16-9732-66ADB1EBA53D}" type="slidenum">
              <a:rPr lang="en-GB" smtClean="0"/>
              <a:t>‹#›</a:t>
            </a:fld>
            <a:endParaRPr lang="en-GB"/>
          </a:p>
        </p:txBody>
      </p:sp>
    </p:spTree>
    <p:extLst>
      <p:ext uri="{BB962C8B-B14F-4D97-AF65-F5344CB8AC3E}">
        <p14:creationId xmlns:p14="http://schemas.microsoft.com/office/powerpoint/2010/main" val="11343802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7.jpeg"/><Relationship Id="rId3" Type="http://schemas.openxmlformats.org/officeDocument/2006/relationships/image" Target="../media/image2.jpeg"/><Relationship Id="rId21" Type="http://schemas.openxmlformats.org/officeDocument/2006/relationships/image" Target="../media/image20.png"/><Relationship Id="rId7" Type="http://schemas.openxmlformats.org/officeDocument/2006/relationships/image" Target="../media/image6.jpe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jpeg"/><Relationship Id="rId16" Type="http://schemas.openxmlformats.org/officeDocument/2006/relationships/image" Target="../media/image15.png"/><Relationship Id="rId20" Type="http://schemas.openxmlformats.org/officeDocument/2006/relationships/image" Target="../media/image19.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5" Type="http://schemas.openxmlformats.org/officeDocument/2006/relationships/image" Target="../media/image14.jpeg"/><Relationship Id="rId10" Type="http://schemas.openxmlformats.org/officeDocument/2006/relationships/image" Target="../media/image9.jpeg"/><Relationship Id="rId19" Type="http://schemas.openxmlformats.org/officeDocument/2006/relationships/image" Target="../media/image18.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png"/><Relationship Id="rId22" Type="http://schemas.openxmlformats.org/officeDocument/2006/relationships/image" Target="../media/image21.png"/></Relationships>
</file>

<file path=ppt/slides/_rels/slide2.xml.rels><?xml version="1.0" encoding="UTF-8" standalone="yes"?>
<Relationships xmlns="http://schemas.openxmlformats.org/package/2006/relationships"><Relationship Id="rId8" Type="http://schemas.openxmlformats.org/officeDocument/2006/relationships/image" Target="../media/image28.jpeg"/><Relationship Id="rId13" Type="http://schemas.openxmlformats.org/officeDocument/2006/relationships/image" Target="../media/image33.png"/><Relationship Id="rId3" Type="http://schemas.openxmlformats.org/officeDocument/2006/relationships/image" Target="../media/image23.jpeg"/><Relationship Id="rId7" Type="http://schemas.openxmlformats.org/officeDocument/2006/relationships/image" Target="../media/image27.jpeg"/><Relationship Id="rId12" Type="http://schemas.openxmlformats.org/officeDocument/2006/relationships/image" Target="../media/image32.png"/><Relationship Id="rId2" Type="http://schemas.openxmlformats.org/officeDocument/2006/relationships/image" Target="../media/image22.gif"/><Relationship Id="rId16" Type="http://schemas.openxmlformats.org/officeDocument/2006/relationships/image" Target="../media/image36.jpeg"/><Relationship Id="rId1" Type="http://schemas.openxmlformats.org/officeDocument/2006/relationships/slideLayout" Target="../slideLayouts/slideLayout7.xml"/><Relationship Id="rId6" Type="http://schemas.openxmlformats.org/officeDocument/2006/relationships/image" Target="../media/image26.jpeg"/><Relationship Id="rId11" Type="http://schemas.openxmlformats.org/officeDocument/2006/relationships/image" Target="../media/image31.png"/><Relationship Id="rId5" Type="http://schemas.openxmlformats.org/officeDocument/2006/relationships/image" Target="../media/image25.jpeg"/><Relationship Id="rId15" Type="http://schemas.openxmlformats.org/officeDocument/2006/relationships/image" Target="../media/image35.jpeg"/><Relationship Id="rId10" Type="http://schemas.openxmlformats.org/officeDocument/2006/relationships/image" Target="../media/image30.gif"/><Relationship Id="rId4" Type="http://schemas.openxmlformats.org/officeDocument/2006/relationships/image" Target="../media/image24.jpeg"/><Relationship Id="rId9" Type="http://schemas.openxmlformats.org/officeDocument/2006/relationships/image" Target="../media/image29.jpeg"/><Relationship Id="rId14" Type="http://schemas.openxmlformats.org/officeDocument/2006/relationships/image" Target="../media/image3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1" name="Table 91">
            <a:extLst>
              <a:ext uri="{FF2B5EF4-FFF2-40B4-BE49-F238E27FC236}">
                <a16:creationId xmlns:a16="http://schemas.microsoft.com/office/drawing/2014/main" id="{5903309F-8147-4259-ABDF-404E02EF800C}"/>
              </a:ext>
            </a:extLst>
          </p:cNvPr>
          <p:cNvGraphicFramePr>
            <a:graphicFrameLocks noGrp="1"/>
          </p:cNvGraphicFramePr>
          <p:nvPr>
            <p:extLst>
              <p:ext uri="{D42A27DB-BD31-4B8C-83A1-F6EECF244321}">
                <p14:modId xmlns:p14="http://schemas.microsoft.com/office/powerpoint/2010/main" val="1891331189"/>
              </p:ext>
            </p:extLst>
          </p:nvPr>
        </p:nvGraphicFramePr>
        <p:xfrm>
          <a:off x="10701766" y="3603693"/>
          <a:ext cx="2074940" cy="640080"/>
        </p:xfrm>
        <a:graphic>
          <a:graphicData uri="http://schemas.openxmlformats.org/drawingml/2006/table">
            <a:tbl>
              <a:tblPr firstRow="1" bandRow="1">
                <a:tableStyleId>{5C22544A-7EE6-4342-B048-85BDC9FD1C3A}</a:tableStyleId>
              </a:tblPr>
              <a:tblGrid>
                <a:gridCol w="2074940">
                  <a:extLst>
                    <a:ext uri="{9D8B030D-6E8A-4147-A177-3AD203B41FA5}">
                      <a16:colId xmlns:a16="http://schemas.microsoft.com/office/drawing/2014/main" val="4174279973"/>
                    </a:ext>
                  </a:extLst>
                </a:gridCol>
              </a:tblGrid>
              <a:tr h="220403">
                <a:tc>
                  <a:txBody>
                    <a:bodyPr/>
                    <a:lstStyle/>
                    <a:p>
                      <a:pPr algn="ctr"/>
                      <a:r>
                        <a:rPr lang="en-GB" sz="900" dirty="0"/>
                        <a:t>Wave Reflection </a:t>
                      </a:r>
                    </a:p>
                  </a:txBody>
                  <a:tcPr/>
                </a:tc>
                <a:extLst>
                  <a:ext uri="{0D108BD9-81ED-4DB2-BD59-A6C34878D82A}">
                    <a16:rowId xmlns:a16="http://schemas.microsoft.com/office/drawing/2014/main" val="561624820"/>
                  </a:ext>
                </a:extLst>
              </a:tr>
              <a:tr h="381953">
                <a:tc>
                  <a:txBody>
                    <a:bodyPr/>
                    <a:lstStyle/>
                    <a:p>
                      <a:pPr algn="ctr"/>
                      <a:r>
                        <a:rPr lang="en-GB" sz="700" b="1" i="0" u="none" strike="noStrike" kern="1200" dirty="0">
                          <a:solidFill>
                            <a:schemeClr val="dk1"/>
                          </a:solidFill>
                          <a:effectLst/>
                          <a:latin typeface="+mn-lt"/>
                          <a:ea typeface="+mn-ea"/>
                          <a:cs typeface="+mn-cs"/>
                        </a:rPr>
                        <a:t>Wave refraction</a:t>
                      </a:r>
                      <a:r>
                        <a:rPr lang="en-GB" sz="700" b="0" i="0" u="none" strike="noStrike" kern="1200" dirty="0">
                          <a:solidFill>
                            <a:schemeClr val="dk1"/>
                          </a:solidFill>
                          <a:effectLst/>
                          <a:latin typeface="+mn-lt"/>
                          <a:ea typeface="+mn-ea"/>
                          <a:cs typeface="+mn-cs"/>
                        </a:rPr>
                        <a:t> is the bending of a wave due to its interaction with the seabed’s topography and/or shape of the coastline.</a:t>
                      </a:r>
                      <a:endParaRPr lang="en-GB" sz="700" dirty="0"/>
                    </a:p>
                  </a:txBody>
                  <a:tcPr/>
                </a:tc>
                <a:extLst>
                  <a:ext uri="{0D108BD9-81ED-4DB2-BD59-A6C34878D82A}">
                    <a16:rowId xmlns:a16="http://schemas.microsoft.com/office/drawing/2014/main" val="1481707638"/>
                  </a:ext>
                </a:extLst>
              </a:tr>
            </a:tbl>
          </a:graphicData>
        </a:graphic>
      </p:graphicFrame>
      <p:graphicFrame>
        <p:nvGraphicFramePr>
          <p:cNvPr id="5" name="Table 5">
            <a:extLst>
              <a:ext uri="{FF2B5EF4-FFF2-40B4-BE49-F238E27FC236}">
                <a16:creationId xmlns:a16="http://schemas.microsoft.com/office/drawing/2014/main" id="{A8E63C89-9292-4A70-A79B-7DBE2D77A181}"/>
              </a:ext>
            </a:extLst>
          </p:cNvPr>
          <p:cNvGraphicFramePr>
            <a:graphicFrameLocks noGrp="1"/>
          </p:cNvGraphicFramePr>
          <p:nvPr>
            <p:extLst>
              <p:ext uri="{D42A27DB-BD31-4B8C-83A1-F6EECF244321}">
                <p14:modId xmlns:p14="http://schemas.microsoft.com/office/powerpoint/2010/main" val="4219343035"/>
              </p:ext>
            </p:extLst>
          </p:nvPr>
        </p:nvGraphicFramePr>
        <p:xfrm>
          <a:off x="0" y="0"/>
          <a:ext cx="4712525" cy="1356360"/>
        </p:xfrm>
        <a:graphic>
          <a:graphicData uri="http://schemas.openxmlformats.org/drawingml/2006/table">
            <a:tbl>
              <a:tblPr firstRow="1" bandRow="1">
                <a:tableStyleId>{5C22544A-7EE6-4342-B048-85BDC9FD1C3A}</a:tableStyleId>
              </a:tblPr>
              <a:tblGrid>
                <a:gridCol w="942505">
                  <a:extLst>
                    <a:ext uri="{9D8B030D-6E8A-4147-A177-3AD203B41FA5}">
                      <a16:colId xmlns:a16="http://schemas.microsoft.com/office/drawing/2014/main" val="1868755823"/>
                    </a:ext>
                  </a:extLst>
                </a:gridCol>
                <a:gridCol w="942505">
                  <a:extLst>
                    <a:ext uri="{9D8B030D-6E8A-4147-A177-3AD203B41FA5}">
                      <a16:colId xmlns:a16="http://schemas.microsoft.com/office/drawing/2014/main" val="1493939676"/>
                    </a:ext>
                  </a:extLst>
                </a:gridCol>
                <a:gridCol w="942505">
                  <a:extLst>
                    <a:ext uri="{9D8B030D-6E8A-4147-A177-3AD203B41FA5}">
                      <a16:colId xmlns:a16="http://schemas.microsoft.com/office/drawing/2014/main" val="1725749475"/>
                    </a:ext>
                  </a:extLst>
                </a:gridCol>
                <a:gridCol w="942505">
                  <a:extLst>
                    <a:ext uri="{9D8B030D-6E8A-4147-A177-3AD203B41FA5}">
                      <a16:colId xmlns:a16="http://schemas.microsoft.com/office/drawing/2014/main" val="3316335002"/>
                    </a:ext>
                  </a:extLst>
                </a:gridCol>
                <a:gridCol w="942505">
                  <a:extLst>
                    <a:ext uri="{9D8B030D-6E8A-4147-A177-3AD203B41FA5}">
                      <a16:colId xmlns:a16="http://schemas.microsoft.com/office/drawing/2014/main" val="2201368625"/>
                    </a:ext>
                  </a:extLst>
                </a:gridCol>
              </a:tblGrid>
              <a:tr h="176311">
                <a:tc gridSpan="5">
                  <a:txBody>
                    <a:bodyPr/>
                    <a:lstStyle/>
                    <a:p>
                      <a:pPr algn="ctr"/>
                      <a:r>
                        <a:rPr lang="en-GB" sz="900" dirty="0"/>
                        <a:t>The Littoral Zone</a:t>
                      </a:r>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962911362"/>
                  </a:ext>
                </a:extLst>
              </a:tr>
              <a:tr h="152803">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An area of shoreline where land is subject to wave action. It's subdivided into offshore, nearshore, foreshore and backshore.</a:t>
                      </a:r>
                      <a:endParaRPr lang="en-GB" sz="700" b="1"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2800" b="1" dirty="0"/>
                    </a:p>
                  </a:txBody>
                  <a:tcPr/>
                </a:tc>
                <a:extLst>
                  <a:ext uri="{0D108BD9-81ED-4DB2-BD59-A6C34878D82A}">
                    <a16:rowId xmlns:a16="http://schemas.microsoft.com/office/drawing/2014/main" val="1853372949"/>
                  </a:ext>
                </a:extLst>
              </a:tr>
              <a:tr h="15280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FF0000"/>
                          </a:solidFill>
                        </a:rPr>
                        <a:t>Coast</a:t>
                      </a:r>
                    </a:p>
                  </a:txBody>
                  <a:tcP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0070C0"/>
                          </a:solidFill>
                        </a:rPr>
                        <a:t>Backshore </a:t>
                      </a:r>
                    </a:p>
                  </a:txBody>
                  <a:tcPr>
                    <a:solidFill>
                      <a:schemeClr val="accent1">
                        <a:lumMod val="40000"/>
                        <a:lumOff val="60000"/>
                      </a:schemeClr>
                    </a:solidFill>
                  </a:tcPr>
                </a:tc>
                <a:tc>
                  <a:txBody>
                    <a:bodyPr/>
                    <a:lstStyle/>
                    <a:p>
                      <a:pPr algn="ctr"/>
                      <a:r>
                        <a:rPr lang="en-GB" sz="700" b="1" dirty="0">
                          <a:solidFill>
                            <a:srgbClr val="7030A0"/>
                          </a:solidFill>
                        </a:rPr>
                        <a:t>Foreshore</a:t>
                      </a:r>
                    </a:p>
                  </a:txBody>
                  <a:tcPr>
                    <a:solidFill>
                      <a:schemeClr val="accent1">
                        <a:lumMod val="40000"/>
                        <a:lumOff val="60000"/>
                      </a:schemeClr>
                    </a:solidFill>
                  </a:tcPr>
                </a:tc>
                <a:tc>
                  <a:txBody>
                    <a:bodyPr/>
                    <a:lstStyle/>
                    <a:p>
                      <a:pPr algn="ctr"/>
                      <a:r>
                        <a:rPr lang="en-GB" sz="700" b="1" dirty="0">
                          <a:solidFill>
                            <a:srgbClr val="002060"/>
                          </a:solidFill>
                        </a:rPr>
                        <a:t>Nearshore</a:t>
                      </a:r>
                    </a:p>
                  </a:txBody>
                  <a:tcPr>
                    <a:solidFill>
                      <a:schemeClr val="accent1">
                        <a:lumMod val="40000"/>
                        <a:lumOff val="60000"/>
                      </a:schemeClr>
                    </a:solidFill>
                  </a:tcPr>
                </a:tc>
                <a:tc>
                  <a:txBody>
                    <a:bodyPr/>
                    <a:lstStyle/>
                    <a:p>
                      <a:pPr algn="ctr"/>
                      <a:r>
                        <a:rPr lang="en-GB" sz="700" b="1" dirty="0">
                          <a:solidFill>
                            <a:srgbClr val="00B050"/>
                          </a:solidFill>
                        </a:rPr>
                        <a:t>Offshore </a:t>
                      </a:r>
                    </a:p>
                  </a:txBody>
                  <a:tcPr>
                    <a:solidFill>
                      <a:schemeClr val="accent1">
                        <a:lumMod val="40000"/>
                        <a:lumOff val="60000"/>
                      </a:schemeClr>
                    </a:solidFill>
                  </a:tcPr>
                </a:tc>
                <a:extLst>
                  <a:ext uri="{0D108BD9-81ED-4DB2-BD59-A6C34878D82A}">
                    <a16:rowId xmlns:a16="http://schemas.microsoft.com/office/drawing/2014/main" val="4114063298"/>
                  </a:ext>
                </a:extLst>
              </a:tr>
              <a:tr h="524133">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FF0000"/>
                          </a:solidFill>
                        </a:rPr>
                        <a:t>Land adjacent to the sea and often heavily populated and urbanised.</a:t>
                      </a:r>
                    </a:p>
                  </a:txBody>
                  <a:tcPr>
                    <a:solidFill>
                      <a:srgbClr val="EDEFF7"/>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0070C0"/>
                          </a:solidFill>
                        </a:rPr>
                        <a:t>Above high tide level and only affected by waves during high tides &amp; major storms.</a:t>
                      </a:r>
                    </a:p>
                  </a:txBody>
                  <a:tcPr>
                    <a:solidFill>
                      <a:schemeClr val="accent5">
                        <a:lumMod val="20000"/>
                        <a:lumOff val="8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7030A0"/>
                          </a:solidFill>
                        </a:rPr>
                        <a:t>Where wave processes occur between the high and low tide mark.</a:t>
                      </a:r>
                    </a:p>
                    <a:p>
                      <a:endParaRPr lang="en-GB" sz="700" dirty="0"/>
                    </a:p>
                  </a:txBody>
                  <a:tcPr>
                    <a:solidFill>
                      <a:srgbClr val="EDEFF7"/>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dirty="0">
                          <a:solidFill>
                            <a:srgbClr val="002060"/>
                          </a:solidFill>
                        </a:rPr>
                        <a:t>Shallow water areas close to land and used extensively for fishing, coastal trade and leisure. </a:t>
                      </a:r>
                    </a:p>
                  </a:txBody>
                  <a:tcPr>
                    <a:solidFill>
                      <a:schemeClr val="accent5">
                        <a:lumMod val="20000"/>
                        <a:lumOff val="8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rgbClr val="00B050"/>
                          </a:solidFill>
                          <a:effectLst/>
                          <a:latin typeface="+mn-lt"/>
                          <a:ea typeface="+mn-ea"/>
                          <a:cs typeface="+mn-cs"/>
                        </a:rPr>
                        <a:t>Area of deeper water beyond the point at which waves begin to break. </a:t>
                      </a:r>
                      <a:r>
                        <a:rPr lang="en-GB" sz="700" b="1" dirty="0">
                          <a:solidFill>
                            <a:srgbClr val="00B050"/>
                          </a:solidFill>
                        </a:rPr>
                        <a:t>i.e. open sea. </a:t>
                      </a:r>
                    </a:p>
                    <a:p>
                      <a:endParaRPr lang="en-GB" sz="700" dirty="0"/>
                    </a:p>
                  </a:txBody>
                  <a:tcPr>
                    <a:solidFill>
                      <a:srgbClr val="EDEFF7"/>
                    </a:solidFill>
                  </a:tcPr>
                </a:tc>
                <a:extLst>
                  <a:ext uri="{0D108BD9-81ED-4DB2-BD59-A6C34878D82A}">
                    <a16:rowId xmlns:a16="http://schemas.microsoft.com/office/drawing/2014/main" val="1776506322"/>
                  </a:ext>
                </a:extLst>
              </a:tr>
            </a:tbl>
          </a:graphicData>
        </a:graphic>
      </p:graphicFrame>
      <p:graphicFrame>
        <p:nvGraphicFramePr>
          <p:cNvPr id="9" name="Table 9">
            <a:extLst>
              <a:ext uri="{FF2B5EF4-FFF2-40B4-BE49-F238E27FC236}">
                <a16:creationId xmlns:a16="http://schemas.microsoft.com/office/drawing/2014/main" id="{83DD5EAC-7561-4FC3-8927-ED1EDB844721}"/>
              </a:ext>
            </a:extLst>
          </p:cNvPr>
          <p:cNvGraphicFramePr>
            <a:graphicFrameLocks noGrp="1"/>
          </p:cNvGraphicFramePr>
          <p:nvPr>
            <p:extLst>
              <p:ext uri="{D42A27DB-BD31-4B8C-83A1-F6EECF244321}">
                <p14:modId xmlns:p14="http://schemas.microsoft.com/office/powerpoint/2010/main" val="1451532708"/>
              </p:ext>
            </p:extLst>
          </p:nvPr>
        </p:nvGraphicFramePr>
        <p:xfrm>
          <a:off x="0" y="1249681"/>
          <a:ext cx="4707964" cy="1173480"/>
        </p:xfrm>
        <a:graphic>
          <a:graphicData uri="http://schemas.openxmlformats.org/drawingml/2006/table">
            <a:tbl>
              <a:tblPr firstRow="1" bandRow="1">
                <a:tableStyleId>{5C22544A-7EE6-4342-B048-85BDC9FD1C3A}</a:tableStyleId>
              </a:tblPr>
              <a:tblGrid>
                <a:gridCol w="1176991">
                  <a:extLst>
                    <a:ext uri="{9D8B030D-6E8A-4147-A177-3AD203B41FA5}">
                      <a16:colId xmlns:a16="http://schemas.microsoft.com/office/drawing/2014/main" val="3376655986"/>
                    </a:ext>
                  </a:extLst>
                </a:gridCol>
                <a:gridCol w="1176991">
                  <a:extLst>
                    <a:ext uri="{9D8B030D-6E8A-4147-A177-3AD203B41FA5}">
                      <a16:colId xmlns:a16="http://schemas.microsoft.com/office/drawing/2014/main" val="3893160529"/>
                    </a:ext>
                  </a:extLst>
                </a:gridCol>
                <a:gridCol w="1176991">
                  <a:extLst>
                    <a:ext uri="{9D8B030D-6E8A-4147-A177-3AD203B41FA5}">
                      <a16:colId xmlns:a16="http://schemas.microsoft.com/office/drawing/2014/main" val="1599883238"/>
                    </a:ext>
                  </a:extLst>
                </a:gridCol>
                <a:gridCol w="1176991">
                  <a:extLst>
                    <a:ext uri="{9D8B030D-6E8A-4147-A177-3AD203B41FA5}">
                      <a16:colId xmlns:a16="http://schemas.microsoft.com/office/drawing/2014/main" val="413028839"/>
                    </a:ext>
                  </a:extLst>
                </a:gridCol>
              </a:tblGrid>
              <a:tr h="195447">
                <a:tc gridSpan="4">
                  <a:txBody>
                    <a:bodyPr/>
                    <a:lstStyle/>
                    <a:p>
                      <a:pPr algn="ctr"/>
                      <a:r>
                        <a:rPr lang="en-GB" sz="900" b="1" dirty="0">
                          <a:solidFill>
                            <a:schemeClr val="bg1"/>
                          </a:solidFill>
                          <a:latin typeface="+mn-lt"/>
                        </a:rPr>
                        <a:t>Types of Coastal Zones</a:t>
                      </a:r>
                      <a:endParaRPr lang="en-GB" sz="900" dirty="0">
                        <a:solidFill>
                          <a:schemeClr val="bg1"/>
                        </a:solidFill>
                      </a:endParaRPr>
                    </a:p>
                  </a:txBody>
                  <a:tcPr/>
                </a:tc>
                <a:tc hMerge="1">
                  <a:txBody>
                    <a:bodyPr/>
                    <a:lstStyle/>
                    <a:p>
                      <a:endParaRPr lang="en-GB"/>
                    </a:p>
                  </a:txBody>
                  <a:tcPr/>
                </a:tc>
                <a:tc hMerge="1">
                  <a:txBody>
                    <a:bodyPr/>
                    <a:lstStyle/>
                    <a:p>
                      <a:endParaRPr lang="en-GB" dirty="0"/>
                    </a:p>
                  </a:txBody>
                  <a:tcPr/>
                </a:tc>
                <a:tc hMerge="1">
                  <a:txBody>
                    <a:bodyPr/>
                    <a:lstStyle/>
                    <a:p>
                      <a:pPr algn="ctr"/>
                      <a:endParaRPr lang="en-GB" sz="900" dirty="0">
                        <a:solidFill>
                          <a:schemeClr val="bg1"/>
                        </a:solidFill>
                      </a:endParaRPr>
                    </a:p>
                  </a:txBody>
                  <a:tcPr/>
                </a:tc>
                <a:extLst>
                  <a:ext uri="{0D108BD9-81ED-4DB2-BD59-A6C34878D82A}">
                    <a16:rowId xmlns:a16="http://schemas.microsoft.com/office/drawing/2014/main" val="1761637714"/>
                  </a:ext>
                </a:extLst>
              </a:tr>
              <a:tr h="195447">
                <a:tc>
                  <a:txBody>
                    <a:bodyPr/>
                    <a:lstStyle/>
                    <a:p>
                      <a:pPr algn="ctr"/>
                      <a:r>
                        <a:rPr lang="en-GB" sz="800" b="1" dirty="0">
                          <a:solidFill>
                            <a:srgbClr val="FF0000"/>
                          </a:solidFill>
                        </a:rPr>
                        <a:t>Rocky Coastlines</a:t>
                      </a:r>
                      <a:endParaRPr lang="en-GB" sz="800" dirty="0"/>
                    </a:p>
                  </a:txBody>
                  <a:tcPr/>
                </a:tc>
                <a:tc rowSpan="2">
                  <a:txBody>
                    <a:bodyPr/>
                    <a:lstStyle/>
                    <a:p>
                      <a:pPr algn="ctr"/>
                      <a:endParaRPr lang="en-GB" sz="800" dirty="0"/>
                    </a:p>
                  </a:txBody>
                  <a:tcPr/>
                </a:tc>
                <a:tc>
                  <a:txBody>
                    <a:bodyPr/>
                    <a:lstStyle/>
                    <a:p>
                      <a:pPr algn="ctr"/>
                      <a:r>
                        <a:rPr lang="en-GB" sz="800" b="1" dirty="0">
                          <a:solidFill>
                            <a:srgbClr val="009900"/>
                          </a:solidFill>
                        </a:rPr>
                        <a:t>Coastal Plains</a:t>
                      </a:r>
                      <a:endParaRPr lang="en-GB" sz="800" dirty="0"/>
                    </a:p>
                  </a:txBody>
                  <a:tcPr/>
                </a:tc>
                <a:tc rowSpan="2">
                  <a:txBody>
                    <a:bodyPr/>
                    <a:lstStyle/>
                    <a:p>
                      <a:pPr algn="ctr"/>
                      <a:endParaRPr lang="en-GB" sz="800" dirty="0"/>
                    </a:p>
                  </a:txBody>
                  <a:tcPr/>
                </a:tc>
                <a:extLst>
                  <a:ext uri="{0D108BD9-81ED-4DB2-BD59-A6C34878D82A}">
                    <a16:rowId xmlns:a16="http://schemas.microsoft.com/office/drawing/2014/main" val="2705198722"/>
                  </a:ext>
                </a:extLst>
              </a:tr>
              <a:tr h="70045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Which have cliffs varying in height from a few metres to hundreds of metres; cliffs are formed from rock but the hardness of the rock varies.</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The land gradually slopes towards the sea across an area of deposited sediment, with sand dunes and mud flats being the most common example. </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a:tc>
                <a:extLst>
                  <a:ext uri="{0D108BD9-81ED-4DB2-BD59-A6C34878D82A}">
                    <a16:rowId xmlns:a16="http://schemas.microsoft.com/office/drawing/2014/main" val="1756877956"/>
                  </a:ext>
                </a:extLst>
              </a:tr>
            </a:tbl>
          </a:graphicData>
        </a:graphic>
      </p:graphicFrame>
      <p:graphicFrame>
        <p:nvGraphicFramePr>
          <p:cNvPr id="11" name="Table 9">
            <a:extLst>
              <a:ext uri="{FF2B5EF4-FFF2-40B4-BE49-F238E27FC236}">
                <a16:creationId xmlns:a16="http://schemas.microsoft.com/office/drawing/2014/main" id="{33F359E0-8519-4DA7-8EFD-A9CA65645219}"/>
              </a:ext>
            </a:extLst>
          </p:cNvPr>
          <p:cNvGraphicFramePr>
            <a:graphicFrameLocks noGrp="1"/>
          </p:cNvGraphicFramePr>
          <p:nvPr>
            <p:extLst>
              <p:ext uri="{D42A27DB-BD31-4B8C-83A1-F6EECF244321}">
                <p14:modId xmlns:p14="http://schemas.microsoft.com/office/powerpoint/2010/main" val="3330804200"/>
              </p:ext>
            </p:extLst>
          </p:nvPr>
        </p:nvGraphicFramePr>
        <p:xfrm>
          <a:off x="0" y="2407921"/>
          <a:ext cx="2706624" cy="1801224"/>
        </p:xfrm>
        <a:graphic>
          <a:graphicData uri="http://schemas.openxmlformats.org/drawingml/2006/table">
            <a:tbl>
              <a:tblPr firstRow="1" bandRow="1">
                <a:tableStyleId>{5C22544A-7EE6-4342-B048-85BDC9FD1C3A}</a:tableStyleId>
              </a:tblPr>
              <a:tblGrid>
                <a:gridCol w="1353312">
                  <a:extLst>
                    <a:ext uri="{9D8B030D-6E8A-4147-A177-3AD203B41FA5}">
                      <a16:colId xmlns:a16="http://schemas.microsoft.com/office/drawing/2014/main" val="3376655986"/>
                    </a:ext>
                  </a:extLst>
                </a:gridCol>
                <a:gridCol w="1353312">
                  <a:extLst>
                    <a:ext uri="{9D8B030D-6E8A-4147-A177-3AD203B41FA5}">
                      <a16:colId xmlns:a16="http://schemas.microsoft.com/office/drawing/2014/main" val="1599883238"/>
                    </a:ext>
                  </a:extLst>
                </a:gridCol>
              </a:tblGrid>
              <a:tr h="183128">
                <a:tc gridSpan="2">
                  <a:txBody>
                    <a:bodyPr/>
                    <a:lstStyle/>
                    <a:p>
                      <a:pPr algn="ctr"/>
                      <a:r>
                        <a:rPr lang="en-GB" sz="900" b="1" dirty="0">
                          <a:solidFill>
                            <a:schemeClr val="bg1"/>
                          </a:solidFill>
                          <a:latin typeface="+mn-lt"/>
                        </a:rPr>
                        <a:t>Types of Coastal Zones</a:t>
                      </a:r>
                      <a:endParaRPr lang="en-GB" sz="900" dirty="0">
                        <a:solidFill>
                          <a:schemeClr val="bg1"/>
                        </a:solidFill>
                      </a:endParaRPr>
                    </a:p>
                  </a:txBody>
                  <a:tcPr/>
                </a:tc>
                <a:tc hMerge="1">
                  <a:txBody>
                    <a:bodyPr/>
                    <a:lstStyle/>
                    <a:p>
                      <a:endParaRPr lang="en-GB" dirty="0"/>
                    </a:p>
                  </a:txBody>
                  <a:tcPr/>
                </a:tc>
                <a:extLst>
                  <a:ext uri="{0D108BD9-81ED-4DB2-BD59-A6C34878D82A}">
                    <a16:rowId xmlns:a16="http://schemas.microsoft.com/office/drawing/2014/main" val="1761637714"/>
                  </a:ext>
                </a:extLst>
              </a:tr>
              <a:tr h="183128">
                <a:tc>
                  <a:txBody>
                    <a:bodyPr/>
                    <a:lstStyle/>
                    <a:p>
                      <a:pPr algn="ctr"/>
                      <a:r>
                        <a:rPr lang="en-GB" sz="800" b="1" dirty="0">
                          <a:solidFill>
                            <a:schemeClr val="tx1"/>
                          </a:solidFill>
                        </a:rPr>
                        <a:t>Concordant coasts </a:t>
                      </a:r>
                    </a:p>
                  </a:txBody>
                  <a:tcPr>
                    <a:solidFill>
                      <a:schemeClr val="accent1">
                        <a:lumMod val="60000"/>
                        <a:lumOff val="40000"/>
                      </a:schemeClr>
                    </a:solidFill>
                  </a:tcPr>
                </a:tc>
                <a:tc>
                  <a:txBody>
                    <a:bodyPr/>
                    <a:lstStyle/>
                    <a:p>
                      <a:pPr algn="ctr"/>
                      <a:r>
                        <a:rPr lang="en-GB" sz="800" b="1" dirty="0">
                          <a:solidFill>
                            <a:schemeClr val="tx1"/>
                          </a:solidFill>
                        </a:rPr>
                        <a:t>Discordant coasts</a:t>
                      </a:r>
                    </a:p>
                  </a:txBody>
                  <a:tcPr>
                    <a:solidFill>
                      <a:schemeClr val="accent1">
                        <a:lumMod val="60000"/>
                        <a:lumOff val="40000"/>
                      </a:schemeClr>
                    </a:solidFill>
                  </a:tcPr>
                </a:tc>
                <a:extLst>
                  <a:ext uri="{0D108BD9-81ED-4DB2-BD59-A6C34878D82A}">
                    <a16:rowId xmlns:a16="http://schemas.microsoft.com/office/drawing/2014/main" val="2705198722"/>
                  </a:ext>
                </a:extLst>
              </a:tr>
              <a:tr h="536304">
                <a:tc>
                  <a:txBody>
                    <a:bodyPr/>
                    <a:lstStyle/>
                    <a:p>
                      <a:pPr algn="ctr"/>
                      <a:r>
                        <a:rPr lang="en-GB" sz="700" b="1" dirty="0"/>
                        <a:t>Sometimes referred to as ‘Pacific coasts’, these coastlines have alternating layers of hard and soft rock that run </a:t>
                      </a:r>
                      <a:r>
                        <a:rPr lang="en-GB" sz="700" b="1" i="1" dirty="0">
                          <a:solidFill>
                            <a:srgbClr val="FF0000"/>
                          </a:solidFill>
                        </a:rPr>
                        <a:t>parallel</a:t>
                      </a:r>
                      <a:r>
                        <a:rPr lang="en-GB" sz="700" b="1" dirty="0"/>
                        <a:t> to the coast. </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Sometimes referred as ‘Atlantic coasts’, these coasts have alternating layers of hard and soft rock that are </a:t>
                      </a:r>
                      <a:r>
                        <a:rPr lang="en-GB" sz="700" b="1" i="1" dirty="0">
                          <a:solidFill>
                            <a:srgbClr val="00B050"/>
                          </a:solidFill>
                        </a:rPr>
                        <a:t>perpendicular</a:t>
                      </a:r>
                      <a:r>
                        <a:rPr lang="en-GB" sz="700" b="1" dirty="0"/>
                        <a:t> to the coast. </a:t>
                      </a:r>
                      <a:r>
                        <a:rPr lang="en-GB" sz="700" dirty="0"/>
                        <a:t> </a:t>
                      </a:r>
                    </a:p>
                  </a:txBody>
                  <a:tcPr/>
                </a:tc>
                <a:extLst>
                  <a:ext uri="{0D108BD9-81ED-4DB2-BD59-A6C34878D82A}">
                    <a16:rowId xmlns:a16="http://schemas.microsoft.com/office/drawing/2014/main" val="1756877956"/>
                  </a:ext>
                </a:extLst>
              </a:tr>
              <a:tr h="536304">
                <a:tc>
                  <a:txBody>
                    <a:bodyPr/>
                    <a:lstStyle/>
                    <a:p>
                      <a:pPr algn="ctr"/>
                      <a:endParaRPr lang="en-GB" sz="700" b="1"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a:tc>
                <a:extLst>
                  <a:ext uri="{0D108BD9-81ED-4DB2-BD59-A6C34878D82A}">
                    <a16:rowId xmlns:a16="http://schemas.microsoft.com/office/drawing/2014/main" val="3062299279"/>
                  </a:ext>
                </a:extLst>
              </a:tr>
              <a:tr h="170048">
                <a:tc>
                  <a:txBody>
                    <a:bodyPr/>
                    <a:lstStyle/>
                    <a:p>
                      <a:pPr algn="ctr"/>
                      <a:r>
                        <a:rPr lang="en-GB" sz="700" b="1" i="1" dirty="0"/>
                        <a:t>E.g. Dalmatian coast</a:t>
                      </a:r>
                      <a:endParaRPr lang="en-GB" sz="700" b="1"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1" dirty="0"/>
                        <a:t>E.g. W</a:t>
                      </a:r>
                      <a:r>
                        <a:rPr lang="en-GB" sz="700" b="1" dirty="0"/>
                        <a:t>est Cork, Ireland</a:t>
                      </a:r>
                      <a:endParaRPr lang="en-GB" sz="700" dirty="0"/>
                    </a:p>
                  </a:txBody>
                  <a:tcPr/>
                </a:tc>
                <a:extLst>
                  <a:ext uri="{0D108BD9-81ED-4DB2-BD59-A6C34878D82A}">
                    <a16:rowId xmlns:a16="http://schemas.microsoft.com/office/drawing/2014/main" val="3342956124"/>
                  </a:ext>
                </a:extLst>
              </a:tr>
            </a:tbl>
          </a:graphicData>
        </a:graphic>
      </p:graphicFrame>
      <p:graphicFrame>
        <p:nvGraphicFramePr>
          <p:cNvPr id="13" name="Table 9">
            <a:extLst>
              <a:ext uri="{FF2B5EF4-FFF2-40B4-BE49-F238E27FC236}">
                <a16:creationId xmlns:a16="http://schemas.microsoft.com/office/drawing/2014/main" id="{31DB08C6-1C5E-4545-AC6E-F32FA9476F71}"/>
              </a:ext>
            </a:extLst>
          </p:cNvPr>
          <p:cNvGraphicFramePr>
            <a:graphicFrameLocks noGrp="1"/>
          </p:cNvGraphicFramePr>
          <p:nvPr>
            <p:extLst>
              <p:ext uri="{D42A27DB-BD31-4B8C-83A1-F6EECF244321}">
                <p14:modId xmlns:p14="http://schemas.microsoft.com/office/powerpoint/2010/main" val="528173572"/>
              </p:ext>
            </p:extLst>
          </p:nvPr>
        </p:nvGraphicFramePr>
        <p:xfrm>
          <a:off x="16888" y="7170127"/>
          <a:ext cx="2545560" cy="2427754"/>
        </p:xfrm>
        <a:graphic>
          <a:graphicData uri="http://schemas.openxmlformats.org/drawingml/2006/table">
            <a:tbl>
              <a:tblPr firstRow="1" bandRow="1">
                <a:tableStyleId>{5C22544A-7EE6-4342-B048-85BDC9FD1C3A}</a:tableStyleId>
              </a:tblPr>
              <a:tblGrid>
                <a:gridCol w="1272780">
                  <a:extLst>
                    <a:ext uri="{9D8B030D-6E8A-4147-A177-3AD203B41FA5}">
                      <a16:colId xmlns:a16="http://schemas.microsoft.com/office/drawing/2014/main" val="3376655986"/>
                    </a:ext>
                  </a:extLst>
                </a:gridCol>
                <a:gridCol w="1272780">
                  <a:extLst>
                    <a:ext uri="{9D8B030D-6E8A-4147-A177-3AD203B41FA5}">
                      <a16:colId xmlns:a16="http://schemas.microsoft.com/office/drawing/2014/main" val="1662938187"/>
                    </a:ext>
                  </a:extLst>
                </a:gridCol>
              </a:tblGrid>
              <a:tr h="237089">
                <a:tc gridSpan="2">
                  <a:txBody>
                    <a:bodyPr/>
                    <a:lstStyle/>
                    <a:p>
                      <a:pPr algn="ctr"/>
                      <a:r>
                        <a:rPr lang="en-GB" sz="900" b="1" dirty="0"/>
                        <a:t>Anticline and Synclines </a:t>
                      </a:r>
                      <a:endParaRPr lang="en-GB" sz="900" dirty="0">
                        <a:solidFill>
                          <a:schemeClr val="bg1"/>
                        </a:solidFill>
                      </a:endParaRPr>
                    </a:p>
                  </a:txBody>
                  <a:tcPr/>
                </a:tc>
                <a:tc hMerge="1">
                  <a:txBody>
                    <a:bodyPr/>
                    <a:lstStyle/>
                    <a:p>
                      <a:endParaRPr lang="en-GB"/>
                    </a:p>
                  </a:txBody>
                  <a:tcPr/>
                </a:tc>
                <a:extLst>
                  <a:ext uri="{0D108BD9-81ED-4DB2-BD59-A6C34878D82A}">
                    <a16:rowId xmlns:a16="http://schemas.microsoft.com/office/drawing/2014/main" val="1761637714"/>
                  </a:ext>
                </a:extLst>
              </a:tr>
              <a:tr h="600625">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Tectonic forces (sometimes ancient) can deform rock layers through </a:t>
                      </a:r>
                      <a:r>
                        <a:rPr lang="en-GB" sz="800" b="1" dirty="0">
                          <a:solidFill>
                            <a:srgbClr val="FF0000"/>
                          </a:solidFill>
                        </a:rPr>
                        <a:t>compressional</a:t>
                      </a:r>
                      <a:r>
                        <a:rPr lang="en-GB" sz="800" b="1" dirty="0"/>
                        <a:t> (pushed together) and </a:t>
                      </a:r>
                      <a:r>
                        <a:rPr lang="en-GB" sz="800" b="1" dirty="0">
                          <a:solidFill>
                            <a:srgbClr val="FF0000"/>
                          </a:solidFill>
                        </a:rPr>
                        <a:t>tensional</a:t>
                      </a:r>
                      <a:r>
                        <a:rPr lang="en-GB" sz="800" b="1" dirty="0"/>
                        <a:t> (pulled apart) forces. Under high pressure and heat, rocks may bend or break apart.  </a:t>
                      </a:r>
                    </a:p>
                  </a:txBody>
                  <a:tcPr anchor="ctr"/>
                </a:tc>
                <a:tc hMerge="1">
                  <a:txBody>
                    <a:bodyPr/>
                    <a:lstStyle/>
                    <a:p>
                      <a:endParaRPr lang="en-GB"/>
                    </a:p>
                  </a:txBody>
                  <a:tcPr/>
                </a:tc>
                <a:extLst>
                  <a:ext uri="{0D108BD9-81ED-4DB2-BD59-A6C34878D82A}">
                    <a16:rowId xmlns:a16="http://schemas.microsoft.com/office/drawing/2014/main" val="2705198722"/>
                  </a:ext>
                </a:extLst>
              </a:tr>
              <a:tr h="727071">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dirty="0"/>
                    </a:p>
                  </a:txBody>
                  <a:tcPr/>
                </a:tc>
                <a:tc hMerge="1">
                  <a:txBody>
                    <a:bodyPr/>
                    <a:lstStyle/>
                    <a:p>
                      <a:endParaRPr lang="en-GB"/>
                    </a:p>
                  </a:txBody>
                  <a:tcPr/>
                </a:tc>
                <a:extLst>
                  <a:ext uri="{0D108BD9-81ED-4DB2-BD59-A6C34878D82A}">
                    <a16:rowId xmlns:a16="http://schemas.microsoft.com/office/drawing/2014/main" val="2208567872"/>
                  </a:ext>
                </a:extLst>
              </a:tr>
              <a:tr h="22128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rgbClr val="7030A0"/>
                          </a:solidFill>
                        </a:rPr>
                        <a:t>Synclines</a:t>
                      </a:r>
                    </a:p>
                  </a:txBody>
                  <a:tcPr anchor="ct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rgbClr val="FFFF00"/>
                          </a:solidFill>
                        </a:rPr>
                        <a:t>Anticline</a:t>
                      </a:r>
                    </a:p>
                  </a:txBody>
                  <a:tcPr anchor="ctr">
                    <a:solidFill>
                      <a:schemeClr val="accent1">
                        <a:lumMod val="60000"/>
                        <a:lumOff val="40000"/>
                      </a:schemeClr>
                    </a:solidFill>
                  </a:tcPr>
                </a:tc>
                <a:extLst>
                  <a:ext uri="{0D108BD9-81ED-4DB2-BD59-A6C34878D82A}">
                    <a16:rowId xmlns:a16="http://schemas.microsoft.com/office/drawing/2014/main" val="1352427435"/>
                  </a:ext>
                </a:extLst>
              </a:tr>
              <a:tr h="42675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A </a:t>
                      </a:r>
                      <a:r>
                        <a:rPr lang="en-GB" sz="700" b="1" i="0" u="none" strike="noStrike" kern="1200" dirty="0">
                          <a:solidFill>
                            <a:srgbClr val="FF0000"/>
                          </a:solidFill>
                          <a:effectLst/>
                          <a:latin typeface="+mn-lt"/>
                          <a:ea typeface="+mn-ea"/>
                          <a:cs typeface="+mn-cs"/>
                        </a:rPr>
                        <a:t>downward</a:t>
                      </a:r>
                      <a:r>
                        <a:rPr lang="en-GB" sz="700" b="0" i="0" u="none" strike="noStrike" kern="1200" dirty="0">
                          <a:solidFill>
                            <a:schemeClr val="dk1"/>
                          </a:solidFill>
                          <a:effectLst/>
                          <a:latin typeface="+mn-lt"/>
                          <a:ea typeface="+mn-ea"/>
                          <a:cs typeface="+mn-cs"/>
                        </a:rPr>
                        <a:t>, U-shaped fold in the layers of rock in the Earth's surface</a:t>
                      </a:r>
                      <a:endParaRPr lang="en-GB" sz="100" b="0"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An </a:t>
                      </a:r>
                      <a:r>
                        <a:rPr lang="en-GB" sz="700" b="1" i="0" u="none" strike="noStrike" kern="1200" dirty="0">
                          <a:solidFill>
                            <a:srgbClr val="FF0000"/>
                          </a:solidFill>
                          <a:effectLst/>
                          <a:latin typeface="+mn-lt"/>
                          <a:ea typeface="+mn-ea"/>
                          <a:cs typeface="+mn-cs"/>
                        </a:rPr>
                        <a:t>upward</a:t>
                      </a:r>
                      <a:r>
                        <a:rPr lang="en-GB" sz="700" b="0" i="0" u="none" strike="noStrike" kern="1200" dirty="0">
                          <a:solidFill>
                            <a:schemeClr val="dk1"/>
                          </a:solidFill>
                          <a:effectLst/>
                          <a:latin typeface="+mn-lt"/>
                          <a:ea typeface="+mn-ea"/>
                          <a:cs typeface="+mn-cs"/>
                        </a:rPr>
                        <a:t>, curved fold in the layers of rock in the Earth's surface</a:t>
                      </a:r>
                      <a:endParaRPr lang="en-GB" sz="700" b="1" dirty="0"/>
                    </a:p>
                  </a:txBody>
                  <a:tcPr anchor="ctr"/>
                </a:tc>
                <a:extLst>
                  <a:ext uri="{0D108BD9-81ED-4DB2-BD59-A6C34878D82A}">
                    <a16:rowId xmlns:a16="http://schemas.microsoft.com/office/drawing/2014/main" val="2465695825"/>
                  </a:ext>
                </a:extLst>
              </a:tr>
              <a:tr h="214928">
                <a:tc gridSpan="2">
                  <a:txBody>
                    <a:bodyPr/>
                    <a:lstStyle/>
                    <a:p>
                      <a:pPr algn="ctr"/>
                      <a:r>
                        <a:rPr lang="en-GB" sz="800" b="1" i="1" dirty="0"/>
                        <a:t>e.g. Dalmatian coast, Croatia</a:t>
                      </a:r>
                    </a:p>
                  </a:txBody>
                  <a:tcPr anchor="ctr"/>
                </a:tc>
                <a:tc hMerge="1">
                  <a:txBody>
                    <a:bodyPr/>
                    <a:lstStyle/>
                    <a:p>
                      <a:endParaRPr lang="en-GB"/>
                    </a:p>
                  </a:txBody>
                  <a:tcPr/>
                </a:tc>
                <a:extLst>
                  <a:ext uri="{0D108BD9-81ED-4DB2-BD59-A6C34878D82A}">
                    <a16:rowId xmlns:a16="http://schemas.microsoft.com/office/drawing/2014/main" val="3834737243"/>
                  </a:ext>
                </a:extLst>
              </a:tr>
            </a:tbl>
          </a:graphicData>
        </a:graphic>
      </p:graphicFrame>
      <p:pic>
        <p:nvPicPr>
          <p:cNvPr id="14" name="Picture 13">
            <a:extLst>
              <a:ext uri="{FF2B5EF4-FFF2-40B4-BE49-F238E27FC236}">
                <a16:creationId xmlns:a16="http://schemas.microsoft.com/office/drawing/2014/main" id="{44DAACAE-25EB-46EA-966E-0DDA1E93E3C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7968343"/>
            <a:ext cx="2559291" cy="804181"/>
          </a:xfrm>
          <a:prstGeom prst="rect">
            <a:avLst/>
          </a:prstGeom>
        </p:spPr>
      </p:pic>
      <p:graphicFrame>
        <p:nvGraphicFramePr>
          <p:cNvPr id="15" name="Table 15">
            <a:extLst>
              <a:ext uri="{FF2B5EF4-FFF2-40B4-BE49-F238E27FC236}">
                <a16:creationId xmlns:a16="http://schemas.microsoft.com/office/drawing/2014/main" id="{A99D7463-454D-455E-843B-0970E813883A}"/>
              </a:ext>
            </a:extLst>
          </p:cNvPr>
          <p:cNvGraphicFramePr>
            <a:graphicFrameLocks noGrp="1"/>
          </p:cNvGraphicFramePr>
          <p:nvPr>
            <p:extLst>
              <p:ext uri="{D42A27DB-BD31-4B8C-83A1-F6EECF244321}">
                <p14:modId xmlns:p14="http://schemas.microsoft.com/office/powerpoint/2010/main" val="4046595343"/>
              </p:ext>
            </p:extLst>
          </p:nvPr>
        </p:nvGraphicFramePr>
        <p:xfrm>
          <a:off x="24894" y="4214619"/>
          <a:ext cx="4179212" cy="2382248"/>
        </p:xfrm>
        <a:graphic>
          <a:graphicData uri="http://schemas.openxmlformats.org/drawingml/2006/table">
            <a:tbl>
              <a:tblPr firstRow="1" bandRow="1">
                <a:tableStyleId>{5C22544A-7EE6-4342-B048-85BDC9FD1C3A}</a:tableStyleId>
              </a:tblPr>
              <a:tblGrid>
                <a:gridCol w="1044803">
                  <a:extLst>
                    <a:ext uri="{9D8B030D-6E8A-4147-A177-3AD203B41FA5}">
                      <a16:colId xmlns:a16="http://schemas.microsoft.com/office/drawing/2014/main" val="3901148143"/>
                    </a:ext>
                  </a:extLst>
                </a:gridCol>
                <a:gridCol w="1044803">
                  <a:extLst>
                    <a:ext uri="{9D8B030D-6E8A-4147-A177-3AD203B41FA5}">
                      <a16:colId xmlns:a16="http://schemas.microsoft.com/office/drawing/2014/main" val="4034601403"/>
                    </a:ext>
                  </a:extLst>
                </a:gridCol>
                <a:gridCol w="1044803">
                  <a:extLst>
                    <a:ext uri="{9D8B030D-6E8A-4147-A177-3AD203B41FA5}">
                      <a16:colId xmlns:a16="http://schemas.microsoft.com/office/drawing/2014/main" val="3819137912"/>
                    </a:ext>
                  </a:extLst>
                </a:gridCol>
                <a:gridCol w="1044803">
                  <a:extLst>
                    <a:ext uri="{9D8B030D-6E8A-4147-A177-3AD203B41FA5}">
                      <a16:colId xmlns:a16="http://schemas.microsoft.com/office/drawing/2014/main" val="1101447733"/>
                    </a:ext>
                  </a:extLst>
                </a:gridCol>
              </a:tblGrid>
              <a:tr h="236647">
                <a:tc gridSpan="4">
                  <a:txBody>
                    <a:bodyPr/>
                    <a:lstStyle/>
                    <a:p>
                      <a:pPr algn="ctr"/>
                      <a:r>
                        <a:rPr lang="en-GB" sz="900" b="1" u="none" dirty="0"/>
                        <a:t>Dip on Cliff Profiles</a:t>
                      </a:r>
                      <a:endParaRPr lang="en-GB" sz="900" u="none" dirty="0"/>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878479838"/>
                  </a:ext>
                </a:extLst>
              </a:tr>
              <a:tr h="220871">
                <a:tc gridSpan="4">
                  <a:txBody>
                    <a:bodyPr/>
                    <a:lstStyle/>
                    <a:p>
                      <a:pPr algn="ctr"/>
                      <a:r>
                        <a:rPr lang="en-GB" sz="800" b="1" dirty="0"/>
                        <a:t>Dip is the angle of rock strata in relation to the horizontal. Dip is a tectonic feature.  </a:t>
                      </a:r>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522287152"/>
                  </a:ext>
                </a:extLst>
              </a:tr>
              <a:tr h="34708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Horizontal dip</a:t>
                      </a:r>
                    </a:p>
                  </a:txBody>
                  <a:tcPr anchor="ct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Seaward dip, High angle</a:t>
                      </a:r>
                    </a:p>
                  </a:txBody>
                  <a:tcPr anchor="ct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Seaward dip, low angle</a:t>
                      </a:r>
                    </a:p>
                  </a:txBody>
                  <a:tcPr anchor="ct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Landward dip</a:t>
                      </a:r>
                    </a:p>
                  </a:txBody>
                  <a:tcPr anchor="ctr">
                    <a:solidFill>
                      <a:schemeClr val="accent1">
                        <a:lumMod val="40000"/>
                        <a:lumOff val="60000"/>
                      </a:schemeClr>
                    </a:solidFill>
                  </a:tcPr>
                </a:tc>
                <a:extLst>
                  <a:ext uri="{0D108BD9-81ED-4DB2-BD59-A6C34878D82A}">
                    <a16:rowId xmlns:a16="http://schemas.microsoft.com/office/drawing/2014/main" val="1176634432"/>
                  </a:ext>
                </a:extLst>
              </a:tr>
              <a:tr h="646835">
                <a:tc>
                  <a:txBody>
                    <a:bodyPr/>
                    <a:lstStyle/>
                    <a:p>
                      <a:pPr algn="ctr"/>
                      <a:r>
                        <a:rPr lang="en-GB" sz="700" dirty="0"/>
                        <a:t>Steep profiles of 70 - 80° producing a very stable cliff with reduced rockfalls.</a:t>
                      </a:r>
                    </a:p>
                  </a:txBody>
                  <a:tcPr anchor="ctr">
                    <a:solidFill>
                      <a:schemeClr val="accent1">
                        <a:lumMod val="20000"/>
                        <a:lumOff val="80000"/>
                      </a:schemeClr>
                    </a:solidFill>
                  </a:tcPr>
                </a:tc>
                <a:tc>
                  <a:txBody>
                    <a:bodyPr/>
                    <a:lstStyle/>
                    <a:p>
                      <a:pPr algn="ctr"/>
                      <a:r>
                        <a:rPr lang="en-GB" sz="700" dirty="0"/>
                        <a:t>Vertical or near vertical profile with notches reflecting strata that are more easily eroded.</a:t>
                      </a:r>
                    </a:p>
                  </a:txBody>
                  <a:tcPr anchor="ctr">
                    <a:solidFill>
                      <a:srgbClr val="EDEFF7"/>
                    </a:solidFill>
                  </a:tcPr>
                </a:tc>
                <a:tc>
                  <a:txBody>
                    <a:bodyPr/>
                    <a:lstStyle/>
                    <a:p>
                      <a:pPr algn="ctr"/>
                      <a:r>
                        <a:rPr lang="en-GB" sz="700" dirty="0"/>
                        <a:t>Sloping, low angle profile with a rock layer facing the sea; vulnerable to rock slides down the slope. </a:t>
                      </a:r>
                    </a:p>
                  </a:txBody>
                  <a:tcPr anchor="ctr">
                    <a:solidFill>
                      <a:schemeClr val="accent1">
                        <a:lumMod val="20000"/>
                        <a:lumOff val="80000"/>
                      </a:schemeClr>
                    </a:solidFill>
                  </a:tcPr>
                </a:tc>
                <a:tc>
                  <a:txBody>
                    <a:bodyPr/>
                    <a:lstStyle/>
                    <a:p>
                      <a:pPr algn="ctr"/>
                      <a:r>
                        <a:rPr lang="en-GB" sz="700" dirty="0"/>
                        <a:t>Profile may exceed 90° producing areas of overhanging rock; very vulnerable to rock falls. </a:t>
                      </a:r>
                    </a:p>
                  </a:txBody>
                  <a:tcPr anchor="ctr">
                    <a:solidFill>
                      <a:srgbClr val="EDEFF7"/>
                    </a:solidFill>
                  </a:tcPr>
                </a:tc>
                <a:extLst>
                  <a:ext uri="{0D108BD9-81ED-4DB2-BD59-A6C34878D82A}">
                    <a16:rowId xmlns:a16="http://schemas.microsoft.com/office/drawing/2014/main" val="611779930"/>
                  </a:ext>
                </a:extLst>
              </a:tr>
              <a:tr h="725717">
                <a:tc>
                  <a:txBody>
                    <a:bodyPr/>
                    <a:lstStyle/>
                    <a:p>
                      <a:endParaRPr lang="en-GB" sz="800" dirty="0"/>
                    </a:p>
                  </a:txBody>
                  <a:tcPr/>
                </a:tc>
                <a:tc>
                  <a:txBody>
                    <a:bodyPr/>
                    <a:lstStyle/>
                    <a:p>
                      <a:endParaRPr lang="en-GB" sz="800" dirty="0"/>
                    </a:p>
                    <a:p>
                      <a:endParaRPr lang="en-GB" sz="800" dirty="0"/>
                    </a:p>
                    <a:p>
                      <a:endParaRPr lang="en-GB" sz="800" dirty="0"/>
                    </a:p>
                    <a:p>
                      <a:endParaRPr lang="en-GB" sz="800" dirty="0"/>
                    </a:p>
                    <a:p>
                      <a:endParaRPr lang="en-GB" sz="800" dirty="0"/>
                    </a:p>
                  </a:txBody>
                  <a:tcPr/>
                </a:tc>
                <a:tc>
                  <a:txBody>
                    <a:bodyPr/>
                    <a:lstStyle/>
                    <a:p>
                      <a:endParaRPr lang="en-GB" sz="800" dirty="0"/>
                    </a:p>
                  </a:txBody>
                  <a:tcPr/>
                </a:tc>
                <a:tc>
                  <a:txBody>
                    <a:bodyPr/>
                    <a:lstStyle/>
                    <a:p>
                      <a:endParaRPr lang="en-GB" sz="800" dirty="0"/>
                    </a:p>
                  </a:txBody>
                  <a:tcPr/>
                </a:tc>
                <a:extLst>
                  <a:ext uri="{0D108BD9-81ED-4DB2-BD59-A6C34878D82A}">
                    <a16:rowId xmlns:a16="http://schemas.microsoft.com/office/drawing/2014/main" val="700116709"/>
                  </a:ext>
                </a:extLst>
              </a:tr>
              <a:tr h="205095">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 angle of the cliff dip profile can cause erosion to occur at different rates along the coastline.</a:t>
                      </a:r>
                    </a:p>
                  </a:txBody>
                  <a:tcPr/>
                </a:tc>
                <a:tc hMerge="1">
                  <a:txBody>
                    <a:bodyPr/>
                    <a:lstStyle/>
                    <a:p>
                      <a:endParaRPr lang="en-GB" sz="800" dirty="0"/>
                    </a:p>
                  </a:txBody>
                  <a:tcPr/>
                </a:tc>
                <a:tc hMerge="1">
                  <a:txBody>
                    <a:bodyPr/>
                    <a:lstStyle/>
                    <a:p>
                      <a:endParaRPr lang="en-GB" sz="800" dirty="0"/>
                    </a:p>
                  </a:txBody>
                  <a:tcPr/>
                </a:tc>
                <a:tc hMerge="1">
                  <a:txBody>
                    <a:bodyPr/>
                    <a:lstStyle/>
                    <a:p>
                      <a:endParaRPr lang="en-GB" sz="800" dirty="0"/>
                    </a:p>
                  </a:txBody>
                  <a:tcPr/>
                </a:tc>
                <a:extLst>
                  <a:ext uri="{0D108BD9-81ED-4DB2-BD59-A6C34878D82A}">
                    <a16:rowId xmlns:a16="http://schemas.microsoft.com/office/drawing/2014/main" val="1219487008"/>
                  </a:ext>
                </a:extLst>
              </a:tr>
            </a:tbl>
          </a:graphicData>
        </a:graphic>
      </p:graphicFrame>
      <p:pic>
        <p:nvPicPr>
          <p:cNvPr id="17" name="Picture 16">
            <a:extLst>
              <a:ext uri="{FF2B5EF4-FFF2-40B4-BE49-F238E27FC236}">
                <a16:creationId xmlns:a16="http://schemas.microsoft.com/office/drawing/2014/main" id="{C72F6260-B1BE-4CDC-98F3-43C4E16F1B6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287" y="5669541"/>
            <a:ext cx="997408" cy="713290"/>
          </a:xfrm>
          <a:prstGeom prst="rect">
            <a:avLst/>
          </a:prstGeom>
          <a:solidFill>
            <a:srgbClr val="EDEFF7"/>
          </a:solidFill>
          <a:ln w="19050">
            <a:solidFill>
              <a:schemeClr val="bg1"/>
            </a:solidFill>
          </a:ln>
        </p:spPr>
      </p:pic>
      <p:pic>
        <p:nvPicPr>
          <p:cNvPr id="18" name="Picture 17">
            <a:extLst>
              <a:ext uri="{FF2B5EF4-FFF2-40B4-BE49-F238E27FC236}">
                <a16:creationId xmlns:a16="http://schemas.microsoft.com/office/drawing/2014/main" id="{40AED2EE-8538-4C88-BADD-B48F1989EFF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082645" y="5666702"/>
            <a:ext cx="1018002" cy="721461"/>
          </a:xfrm>
          <a:prstGeom prst="rect">
            <a:avLst/>
          </a:prstGeom>
          <a:ln>
            <a:solidFill>
              <a:schemeClr val="bg1"/>
            </a:solidFill>
          </a:ln>
        </p:spPr>
      </p:pic>
      <p:pic>
        <p:nvPicPr>
          <p:cNvPr id="19" name="Picture 18">
            <a:extLst>
              <a:ext uri="{FF2B5EF4-FFF2-40B4-BE49-F238E27FC236}">
                <a16:creationId xmlns:a16="http://schemas.microsoft.com/office/drawing/2014/main" id="{12C8245C-1E59-4104-86AC-0C66FEC69F9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2094400" y="5669541"/>
            <a:ext cx="1091121" cy="722556"/>
          </a:xfrm>
          <a:prstGeom prst="rect">
            <a:avLst/>
          </a:prstGeom>
          <a:ln>
            <a:solidFill>
              <a:schemeClr val="bg1"/>
            </a:solidFill>
          </a:ln>
        </p:spPr>
      </p:pic>
      <p:pic>
        <p:nvPicPr>
          <p:cNvPr id="20" name="Picture 19">
            <a:extLst>
              <a:ext uri="{FF2B5EF4-FFF2-40B4-BE49-F238E27FC236}">
                <a16:creationId xmlns:a16="http://schemas.microsoft.com/office/drawing/2014/main" id="{C94ED67A-8496-4BB0-8841-5FAAEECE6DA2}"/>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t="-1383"/>
          <a:stretch/>
        </p:blipFill>
        <p:spPr>
          <a:xfrm>
            <a:off x="3170830" y="5648585"/>
            <a:ext cx="1034972" cy="743512"/>
          </a:xfrm>
          <a:prstGeom prst="rect">
            <a:avLst/>
          </a:prstGeom>
          <a:ln>
            <a:solidFill>
              <a:schemeClr val="bg1"/>
            </a:solidFill>
          </a:ln>
        </p:spPr>
      </p:pic>
      <p:graphicFrame>
        <p:nvGraphicFramePr>
          <p:cNvPr id="21" name="Table 21">
            <a:extLst>
              <a:ext uri="{FF2B5EF4-FFF2-40B4-BE49-F238E27FC236}">
                <a16:creationId xmlns:a16="http://schemas.microsoft.com/office/drawing/2014/main" id="{6FBAF803-7D55-4ADE-B349-1269F4482A3A}"/>
              </a:ext>
            </a:extLst>
          </p:cNvPr>
          <p:cNvGraphicFramePr>
            <a:graphicFrameLocks noGrp="1"/>
          </p:cNvGraphicFramePr>
          <p:nvPr>
            <p:extLst>
              <p:ext uri="{D42A27DB-BD31-4B8C-83A1-F6EECF244321}">
                <p14:modId xmlns:p14="http://schemas.microsoft.com/office/powerpoint/2010/main" val="3151597179"/>
              </p:ext>
            </p:extLst>
          </p:nvPr>
        </p:nvGraphicFramePr>
        <p:xfrm>
          <a:off x="6374438" y="8499538"/>
          <a:ext cx="2473368" cy="1060013"/>
        </p:xfrm>
        <a:graphic>
          <a:graphicData uri="http://schemas.openxmlformats.org/drawingml/2006/table">
            <a:tbl>
              <a:tblPr firstRow="1" bandRow="1">
                <a:tableStyleId>{5C22544A-7EE6-4342-B048-85BDC9FD1C3A}</a:tableStyleId>
              </a:tblPr>
              <a:tblGrid>
                <a:gridCol w="824456">
                  <a:extLst>
                    <a:ext uri="{9D8B030D-6E8A-4147-A177-3AD203B41FA5}">
                      <a16:colId xmlns:a16="http://schemas.microsoft.com/office/drawing/2014/main" val="4174350709"/>
                    </a:ext>
                  </a:extLst>
                </a:gridCol>
                <a:gridCol w="824456">
                  <a:extLst>
                    <a:ext uri="{9D8B030D-6E8A-4147-A177-3AD203B41FA5}">
                      <a16:colId xmlns:a16="http://schemas.microsoft.com/office/drawing/2014/main" val="2952972035"/>
                    </a:ext>
                  </a:extLst>
                </a:gridCol>
                <a:gridCol w="824456">
                  <a:extLst>
                    <a:ext uri="{9D8B030D-6E8A-4147-A177-3AD203B41FA5}">
                      <a16:colId xmlns:a16="http://schemas.microsoft.com/office/drawing/2014/main" val="4143272692"/>
                    </a:ext>
                  </a:extLst>
                </a:gridCol>
              </a:tblGrid>
              <a:tr h="195623">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u="none" dirty="0"/>
                        <a:t>Types of Geology</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4025653753"/>
                  </a:ext>
                </a:extLst>
              </a:tr>
              <a:tr h="211774">
                <a:tc>
                  <a:txBody>
                    <a:bodyPr/>
                    <a:lstStyle/>
                    <a:p>
                      <a:pPr algn="ctr"/>
                      <a:r>
                        <a:rPr lang="en-GB" sz="700" b="1" dirty="0"/>
                        <a:t>Sedimentary </a:t>
                      </a:r>
                    </a:p>
                  </a:txBody>
                  <a:tcPr>
                    <a:solidFill>
                      <a:schemeClr val="accent1">
                        <a:lumMod val="60000"/>
                        <a:lumOff val="40000"/>
                      </a:schemeClr>
                    </a:solidFill>
                  </a:tcPr>
                </a:tc>
                <a:tc>
                  <a:txBody>
                    <a:bodyPr/>
                    <a:lstStyle/>
                    <a:p>
                      <a:pPr algn="ctr"/>
                      <a:r>
                        <a:rPr lang="en-GB" sz="700" b="1" dirty="0"/>
                        <a:t>Metamorphic </a:t>
                      </a:r>
                    </a:p>
                  </a:txBody>
                  <a:tcPr>
                    <a:solidFill>
                      <a:schemeClr val="accent1">
                        <a:lumMod val="60000"/>
                        <a:lumOff val="40000"/>
                      </a:schemeClr>
                    </a:solidFill>
                  </a:tcPr>
                </a:tc>
                <a:tc>
                  <a:txBody>
                    <a:bodyPr/>
                    <a:lstStyle/>
                    <a:p>
                      <a:pPr algn="ctr"/>
                      <a:r>
                        <a:rPr lang="en-GB" sz="700" b="1" dirty="0"/>
                        <a:t>Igneous </a:t>
                      </a:r>
                    </a:p>
                  </a:txBody>
                  <a:tcPr>
                    <a:solidFill>
                      <a:schemeClr val="accent1">
                        <a:lumMod val="60000"/>
                        <a:lumOff val="40000"/>
                      </a:schemeClr>
                    </a:solidFill>
                  </a:tcPr>
                </a:tc>
                <a:extLst>
                  <a:ext uri="{0D108BD9-81ED-4DB2-BD59-A6C34878D82A}">
                    <a16:rowId xmlns:a16="http://schemas.microsoft.com/office/drawing/2014/main" val="3913388962"/>
                  </a:ext>
                </a:extLst>
              </a:tr>
              <a:tr h="65011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Weathering and erosion of rocks exposed at the surface.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1" dirty="0"/>
                        <a:t>e.g. Sandstone</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Rocks under high temperatures &amp; pressures change composition.</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1" dirty="0"/>
                        <a:t>e.g. Slate</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Formed by the cooling and solidifying of molten rock.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1" dirty="0"/>
                        <a:t>e.g. Granite</a:t>
                      </a:r>
                    </a:p>
                  </a:txBody>
                  <a:tcPr/>
                </a:tc>
                <a:extLst>
                  <a:ext uri="{0D108BD9-81ED-4DB2-BD59-A6C34878D82A}">
                    <a16:rowId xmlns:a16="http://schemas.microsoft.com/office/drawing/2014/main" val="3299855745"/>
                  </a:ext>
                </a:extLst>
              </a:tr>
            </a:tbl>
          </a:graphicData>
        </a:graphic>
      </p:graphicFrame>
      <p:graphicFrame>
        <p:nvGraphicFramePr>
          <p:cNvPr id="23" name="Table 23">
            <a:extLst>
              <a:ext uri="{FF2B5EF4-FFF2-40B4-BE49-F238E27FC236}">
                <a16:creationId xmlns:a16="http://schemas.microsoft.com/office/drawing/2014/main" id="{1C6D8704-B85E-4993-87A7-C77844015D1D}"/>
              </a:ext>
            </a:extLst>
          </p:cNvPr>
          <p:cNvGraphicFramePr>
            <a:graphicFrameLocks noGrp="1"/>
          </p:cNvGraphicFramePr>
          <p:nvPr>
            <p:extLst>
              <p:ext uri="{D42A27DB-BD31-4B8C-83A1-F6EECF244321}">
                <p14:modId xmlns:p14="http://schemas.microsoft.com/office/powerpoint/2010/main" val="659693548"/>
              </p:ext>
            </p:extLst>
          </p:nvPr>
        </p:nvGraphicFramePr>
        <p:xfrm>
          <a:off x="2725738" y="2410730"/>
          <a:ext cx="1986786" cy="1173480"/>
        </p:xfrm>
        <a:graphic>
          <a:graphicData uri="http://schemas.openxmlformats.org/drawingml/2006/table">
            <a:tbl>
              <a:tblPr firstRow="1" bandRow="1">
                <a:tableStyleId>{5C22544A-7EE6-4342-B048-85BDC9FD1C3A}</a:tableStyleId>
              </a:tblPr>
              <a:tblGrid>
                <a:gridCol w="662262">
                  <a:extLst>
                    <a:ext uri="{9D8B030D-6E8A-4147-A177-3AD203B41FA5}">
                      <a16:colId xmlns:a16="http://schemas.microsoft.com/office/drawing/2014/main" val="2001589288"/>
                    </a:ext>
                  </a:extLst>
                </a:gridCol>
                <a:gridCol w="662262">
                  <a:extLst>
                    <a:ext uri="{9D8B030D-6E8A-4147-A177-3AD203B41FA5}">
                      <a16:colId xmlns:a16="http://schemas.microsoft.com/office/drawing/2014/main" val="1426437538"/>
                    </a:ext>
                  </a:extLst>
                </a:gridCol>
                <a:gridCol w="662262">
                  <a:extLst>
                    <a:ext uri="{9D8B030D-6E8A-4147-A177-3AD203B41FA5}">
                      <a16:colId xmlns:a16="http://schemas.microsoft.com/office/drawing/2014/main" val="2406464322"/>
                    </a:ext>
                  </a:extLst>
                </a:gridCol>
              </a:tblGrid>
              <a:tr h="178450">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t>Micro-features on a Cliff Profile</a:t>
                      </a:r>
                      <a:endParaRPr lang="en-GB" sz="900" dirty="0"/>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948509118"/>
                  </a:ext>
                </a:extLst>
              </a:tr>
              <a:tr h="0">
                <a:tc>
                  <a:txBody>
                    <a:bodyPr/>
                    <a:lstStyle/>
                    <a:p>
                      <a:pPr algn="ctr"/>
                      <a:r>
                        <a:rPr lang="en-GB" sz="800" b="1" dirty="0">
                          <a:solidFill>
                            <a:schemeClr val="tx1"/>
                          </a:solidFill>
                        </a:rPr>
                        <a:t>Joints</a:t>
                      </a:r>
                      <a:endParaRPr lang="en-GB" sz="800" dirty="0">
                        <a:solidFill>
                          <a:schemeClr val="tx1"/>
                        </a:solidFill>
                      </a:endParaRPr>
                    </a:p>
                  </a:txBody>
                  <a:tcPr>
                    <a:solidFill>
                      <a:schemeClr val="accent1">
                        <a:lumMod val="60000"/>
                        <a:lumOff val="40000"/>
                      </a:schemeClr>
                    </a:solidFill>
                  </a:tcPr>
                </a:tc>
                <a:tc>
                  <a:txBody>
                    <a:bodyPr/>
                    <a:lstStyle/>
                    <a:p>
                      <a:pPr algn="ctr"/>
                      <a:r>
                        <a:rPr lang="en-GB" sz="800" b="1" dirty="0">
                          <a:solidFill>
                            <a:schemeClr val="tx1"/>
                          </a:solidFill>
                        </a:rPr>
                        <a:t>Fissures</a:t>
                      </a:r>
                      <a:endParaRPr lang="en-GB" sz="800" dirty="0">
                        <a:solidFill>
                          <a:schemeClr val="tx1"/>
                        </a:solidFill>
                      </a:endParaRPr>
                    </a:p>
                  </a:txBody>
                  <a:tcPr>
                    <a:solidFill>
                      <a:schemeClr val="accent1">
                        <a:lumMod val="60000"/>
                        <a:lumOff val="40000"/>
                      </a:schemeClr>
                    </a:solidFill>
                  </a:tcPr>
                </a:tc>
                <a:tc>
                  <a:txBody>
                    <a:bodyPr/>
                    <a:lstStyle/>
                    <a:p>
                      <a:pPr algn="ctr"/>
                      <a:r>
                        <a:rPr lang="en-GB" sz="800" b="1" dirty="0">
                          <a:solidFill>
                            <a:schemeClr val="tx1"/>
                          </a:solidFill>
                        </a:rPr>
                        <a:t>Fault</a:t>
                      </a:r>
                      <a:endParaRPr lang="en-GB" sz="800" dirty="0">
                        <a:solidFill>
                          <a:schemeClr val="tx1"/>
                        </a:solidFill>
                      </a:endParaRPr>
                    </a:p>
                  </a:txBody>
                  <a:tcPr>
                    <a:solidFill>
                      <a:schemeClr val="accent1">
                        <a:lumMod val="60000"/>
                        <a:lumOff val="40000"/>
                      </a:schemeClr>
                    </a:solidFill>
                  </a:tcPr>
                </a:tc>
                <a:extLst>
                  <a:ext uri="{0D108BD9-81ED-4DB2-BD59-A6C34878D82A}">
                    <a16:rowId xmlns:a16="http://schemas.microsoft.com/office/drawing/2014/main" val="714299445"/>
                  </a:ext>
                </a:extLst>
              </a:tr>
              <a:tr h="571041">
                <a:tc>
                  <a:txBody>
                    <a:bodyPr/>
                    <a:lstStyle/>
                    <a:p>
                      <a:pPr algn="ctr"/>
                      <a:r>
                        <a:rPr lang="en-GB" sz="700" b="1" dirty="0"/>
                        <a:t>These divide rock strata up in blocks with a regular shape.</a:t>
                      </a:r>
                    </a:p>
                  </a:txBody>
                  <a:tcPr>
                    <a:solidFill>
                      <a:srgbClr val="EDEFF7"/>
                    </a:solidFill>
                  </a:tcPr>
                </a:tc>
                <a:tc>
                  <a:txBody>
                    <a:bodyPr/>
                    <a:lstStyle/>
                    <a:p>
                      <a:pPr algn="ctr"/>
                      <a:r>
                        <a:rPr lang="en-GB" sz="700" b="1" dirty="0"/>
                        <a:t>Smaller cracks in rocks. Often they are only a few </a:t>
                      </a:r>
                      <a:r>
                        <a:rPr lang="en-GB" sz="700" b="1" dirty="0" err="1"/>
                        <a:t>cms</a:t>
                      </a:r>
                      <a:r>
                        <a:rPr lang="en-GB" sz="700" b="1" dirty="0"/>
                        <a:t> long.</a:t>
                      </a:r>
                    </a:p>
                  </a:txBody>
                  <a:tcPr>
                    <a:solidFill>
                      <a:srgbClr val="EDEFF7"/>
                    </a:solidFill>
                  </a:tcPr>
                </a:tc>
                <a:tc>
                  <a:txBody>
                    <a:bodyPr/>
                    <a:lstStyle/>
                    <a:p>
                      <a:pPr algn="ctr"/>
                      <a:r>
                        <a:rPr lang="en-GB" sz="700" b="1" dirty="0"/>
                        <a:t>A major line of weakness within the rock. This causes large fractures.</a:t>
                      </a:r>
                    </a:p>
                  </a:txBody>
                  <a:tcPr>
                    <a:solidFill>
                      <a:srgbClr val="EDEFF7"/>
                    </a:solidFill>
                  </a:tcPr>
                </a:tc>
                <a:extLst>
                  <a:ext uri="{0D108BD9-81ED-4DB2-BD59-A6C34878D82A}">
                    <a16:rowId xmlns:a16="http://schemas.microsoft.com/office/drawing/2014/main" val="546425164"/>
                  </a:ext>
                </a:extLst>
              </a:tr>
            </a:tbl>
          </a:graphicData>
        </a:graphic>
      </p:graphicFrame>
      <p:graphicFrame>
        <p:nvGraphicFramePr>
          <p:cNvPr id="25" name="Table 25">
            <a:extLst>
              <a:ext uri="{FF2B5EF4-FFF2-40B4-BE49-F238E27FC236}">
                <a16:creationId xmlns:a16="http://schemas.microsoft.com/office/drawing/2014/main" id="{A2346606-D528-4E9C-8A40-D6DD362184A3}"/>
              </a:ext>
            </a:extLst>
          </p:cNvPr>
          <p:cNvGraphicFramePr>
            <a:graphicFrameLocks noGrp="1"/>
          </p:cNvGraphicFramePr>
          <p:nvPr>
            <p:extLst>
              <p:ext uri="{D42A27DB-BD31-4B8C-83A1-F6EECF244321}">
                <p14:modId xmlns:p14="http://schemas.microsoft.com/office/powerpoint/2010/main" val="2848072067"/>
              </p:ext>
            </p:extLst>
          </p:nvPr>
        </p:nvGraphicFramePr>
        <p:xfrm>
          <a:off x="8016369" y="1605237"/>
          <a:ext cx="1922760" cy="932065"/>
        </p:xfrm>
        <a:graphic>
          <a:graphicData uri="http://schemas.openxmlformats.org/drawingml/2006/table">
            <a:tbl>
              <a:tblPr firstRow="1" bandRow="1">
                <a:tableStyleId>{5C22544A-7EE6-4342-B048-85BDC9FD1C3A}</a:tableStyleId>
              </a:tblPr>
              <a:tblGrid>
                <a:gridCol w="1922760">
                  <a:extLst>
                    <a:ext uri="{9D8B030D-6E8A-4147-A177-3AD203B41FA5}">
                      <a16:colId xmlns:a16="http://schemas.microsoft.com/office/drawing/2014/main" val="2389452241"/>
                    </a:ext>
                  </a:extLst>
                </a:gridCol>
              </a:tblGrid>
              <a:tr h="2438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t>Vegetation stabilising sediment</a:t>
                      </a:r>
                    </a:p>
                  </a:txBody>
                  <a:tcPr/>
                </a:tc>
                <a:extLst>
                  <a:ext uri="{0D108BD9-81ED-4DB2-BD59-A6C34878D82A}">
                    <a16:rowId xmlns:a16="http://schemas.microsoft.com/office/drawing/2014/main" val="2406341428"/>
                  </a:ext>
                </a:extLst>
              </a:tr>
              <a:tr h="688181">
                <a:tc>
                  <a:txBody>
                    <a:bodyPr/>
                    <a:lstStyle/>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1" i="0" dirty="0">
                          <a:solidFill>
                            <a:schemeClr val="tx1"/>
                          </a:solidFill>
                        </a:rPr>
                        <a:t>Roots bind sediment together.</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1" i="0" dirty="0">
                          <a:solidFill>
                            <a:schemeClr val="tx1"/>
                          </a:solidFill>
                        </a:rPr>
                        <a:t>Provides a protective layer to prevent exposure.</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1" i="0" dirty="0">
                          <a:solidFill>
                            <a:schemeClr val="tx1"/>
                          </a:solidFill>
                        </a:rPr>
                        <a:t>Protection from wind erosion.</a:t>
                      </a:r>
                    </a:p>
                  </a:txBody>
                  <a:tcPr anchor="ctr"/>
                </a:tc>
                <a:extLst>
                  <a:ext uri="{0D108BD9-81ED-4DB2-BD59-A6C34878D82A}">
                    <a16:rowId xmlns:a16="http://schemas.microsoft.com/office/drawing/2014/main" val="4270577645"/>
                  </a:ext>
                </a:extLst>
              </a:tr>
            </a:tbl>
          </a:graphicData>
        </a:graphic>
      </p:graphicFrame>
      <p:graphicFrame>
        <p:nvGraphicFramePr>
          <p:cNvPr id="27" name="Table 27">
            <a:extLst>
              <a:ext uri="{FF2B5EF4-FFF2-40B4-BE49-F238E27FC236}">
                <a16:creationId xmlns:a16="http://schemas.microsoft.com/office/drawing/2014/main" id="{952A2D29-54F5-45AF-BAE5-295E6828190C}"/>
              </a:ext>
            </a:extLst>
          </p:cNvPr>
          <p:cNvGraphicFramePr>
            <a:graphicFrameLocks noGrp="1"/>
          </p:cNvGraphicFramePr>
          <p:nvPr>
            <p:extLst>
              <p:ext uri="{D42A27DB-BD31-4B8C-83A1-F6EECF244321}">
                <p14:modId xmlns:p14="http://schemas.microsoft.com/office/powerpoint/2010/main" val="631362629"/>
              </p:ext>
            </p:extLst>
          </p:nvPr>
        </p:nvGraphicFramePr>
        <p:xfrm>
          <a:off x="8006787" y="0"/>
          <a:ext cx="4767005" cy="1600200"/>
        </p:xfrm>
        <a:graphic>
          <a:graphicData uri="http://schemas.openxmlformats.org/drawingml/2006/table">
            <a:tbl>
              <a:tblPr firstRow="1" bandRow="1">
                <a:tableStyleId>{5C22544A-7EE6-4342-B048-85BDC9FD1C3A}</a:tableStyleId>
              </a:tblPr>
              <a:tblGrid>
                <a:gridCol w="953401">
                  <a:extLst>
                    <a:ext uri="{9D8B030D-6E8A-4147-A177-3AD203B41FA5}">
                      <a16:colId xmlns:a16="http://schemas.microsoft.com/office/drawing/2014/main" val="3170032743"/>
                    </a:ext>
                  </a:extLst>
                </a:gridCol>
                <a:gridCol w="953401">
                  <a:extLst>
                    <a:ext uri="{9D8B030D-6E8A-4147-A177-3AD203B41FA5}">
                      <a16:colId xmlns:a16="http://schemas.microsoft.com/office/drawing/2014/main" val="1935072304"/>
                    </a:ext>
                  </a:extLst>
                </a:gridCol>
                <a:gridCol w="953401">
                  <a:extLst>
                    <a:ext uri="{9D8B030D-6E8A-4147-A177-3AD203B41FA5}">
                      <a16:colId xmlns:a16="http://schemas.microsoft.com/office/drawing/2014/main" val="3171281083"/>
                    </a:ext>
                  </a:extLst>
                </a:gridCol>
                <a:gridCol w="953401">
                  <a:extLst>
                    <a:ext uri="{9D8B030D-6E8A-4147-A177-3AD203B41FA5}">
                      <a16:colId xmlns:a16="http://schemas.microsoft.com/office/drawing/2014/main" val="528272706"/>
                    </a:ext>
                  </a:extLst>
                </a:gridCol>
                <a:gridCol w="953401">
                  <a:extLst>
                    <a:ext uri="{9D8B030D-6E8A-4147-A177-3AD203B41FA5}">
                      <a16:colId xmlns:a16="http://schemas.microsoft.com/office/drawing/2014/main" val="567194850"/>
                    </a:ext>
                  </a:extLst>
                </a:gridCol>
              </a:tblGrid>
              <a:tr h="222182">
                <a:tc gridSpan="5">
                  <a:txBody>
                    <a:bodyPr/>
                    <a:lstStyle/>
                    <a:p>
                      <a:pPr algn="ctr"/>
                      <a:r>
                        <a:rPr lang="en-GB" sz="900" dirty="0"/>
                        <a:t>Sand Dune Succession</a:t>
                      </a:r>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232065799"/>
                  </a:ext>
                </a:extLst>
              </a:tr>
              <a:tr h="2073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rgbClr val="002060"/>
                          </a:solidFill>
                        </a:rPr>
                        <a:t>Embryo dune</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baseline="0" dirty="0">
                          <a:solidFill>
                            <a:srgbClr val="FF0000"/>
                          </a:solidFill>
                        </a:rPr>
                        <a:t>Yellow Dunes</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rgbClr val="7030A0"/>
                          </a:solidFill>
                        </a:rPr>
                        <a:t>Grey Dunes</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baseline="0" dirty="0">
                          <a:solidFill>
                            <a:schemeClr val="accent2">
                              <a:lumMod val="75000"/>
                            </a:schemeClr>
                          </a:solidFill>
                        </a:rPr>
                        <a:t>Dune Slacks</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rgbClr val="0070C0"/>
                          </a:solidFill>
                        </a:rPr>
                        <a:t>Climax</a:t>
                      </a:r>
                    </a:p>
                  </a:txBody>
                  <a:tcPr/>
                </a:tc>
                <a:extLst>
                  <a:ext uri="{0D108BD9-81ED-4DB2-BD59-A6C34878D82A}">
                    <a16:rowId xmlns:a16="http://schemas.microsoft.com/office/drawing/2014/main" val="3484338561"/>
                  </a:ext>
                </a:extLst>
              </a:tr>
              <a:tr h="112572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Pioneer species colonise the bare sand,</a:t>
                      </a:r>
                      <a:r>
                        <a:rPr lang="en-GB" sz="700" b="1" baseline="0" dirty="0">
                          <a:solidFill>
                            <a:schemeClr val="tx1"/>
                          </a:solidFill>
                        </a:rPr>
                        <a:t> e.g. </a:t>
                      </a:r>
                      <a:r>
                        <a:rPr lang="en-GB" sz="700" b="1" i="0" u="none" strike="noStrike" kern="1200" dirty="0">
                          <a:solidFill>
                            <a:srgbClr val="002060"/>
                          </a:solidFill>
                          <a:effectLst/>
                          <a:latin typeface="+mn-lt"/>
                          <a:ea typeface="+mn-ea"/>
                          <a:cs typeface="+mn-cs"/>
                        </a:rPr>
                        <a:t>prickly saltwort </a:t>
                      </a:r>
                      <a:r>
                        <a:rPr lang="en-GB" sz="700" b="1" baseline="0" dirty="0">
                          <a:solidFill>
                            <a:schemeClr val="tx1"/>
                          </a:solidFill>
                        </a:rPr>
                        <a:t>have a high salt tolerance and leaves that retain moisture. The roots of these plants bind the sand together. </a:t>
                      </a:r>
                      <a:endParaRPr lang="en-GB" sz="700" b="1" dirty="0">
                        <a:solidFill>
                          <a:schemeClr val="tx1"/>
                        </a:solidFill>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The pioneer species die and decompose,</a:t>
                      </a:r>
                      <a:r>
                        <a:rPr lang="en-GB" sz="700" b="1" baseline="0" dirty="0">
                          <a:solidFill>
                            <a:schemeClr val="tx1"/>
                          </a:solidFill>
                        </a:rPr>
                        <a:t> helping to form a thin soil. Other species move in, e.g. </a:t>
                      </a:r>
                      <a:r>
                        <a:rPr lang="en-GB" sz="700" b="1" baseline="0" dirty="0">
                          <a:solidFill>
                            <a:srgbClr val="FF0000"/>
                          </a:solidFill>
                        </a:rPr>
                        <a:t>marram grass</a:t>
                      </a:r>
                      <a:r>
                        <a:rPr lang="en-GB" sz="700" b="1" baseline="0" dirty="0">
                          <a:solidFill>
                            <a:schemeClr val="tx1"/>
                          </a:solidFill>
                        </a:rPr>
                        <a:t>. The soil is still alkaline but will begin to tolerate a wide range of plants.</a:t>
                      </a:r>
                    </a:p>
                  </a:txBody>
                  <a:tcPr>
                    <a:solidFill>
                      <a:schemeClr val="accent5">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The soil deepens and becomes less alkaline as more organic matter forms. This is called humus. Small plants (e.g. </a:t>
                      </a:r>
                      <a:r>
                        <a:rPr lang="en-GB" sz="700" b="1" dirty="0">
                          <a:solidFill>
                            <a:srgbClr val="7030A0"/>
                          </a:solidFill>
                        </a:rPr>
                        <a:t>hawkweed</a:t>
                      </a:r>
                      <a:r>
                        <a:rPr lang="en-GB" sz="700" b="1" dirty="0">
                          <a:solidFill>
                            <a:schemeClr val="tx1"/>
                          </a:solidFill>
                        </a:rPr>
                        <a:t>)</a:t>
                      </a:r>
                      <a:r>
                        <a:rPr lang="en-GB" sz="700" b="1" baseline="0" dirty="0">
                          <a:solidFill>
                            <a:schemeClr val="tx1"/>
                          </a:solidFill>
                        </a:rPr>
                        <a:t> and larger plants (e.g. </a:t>
                      </a:r>
                      <a:r>
                        <a:rPr lang="en-GB" sz="700" b="1" baseline="0" dirty="0">
                          <a:solidFill>
                            <a:srgbClr val="7030A0"/>
                          </a:solidFill>
                        </a:rPr>
                        <a:t>gorse and heather</a:t>
                      </a:r>
                      <a:r>
                        <a:rPr lang="en-GB" sz="700" b="1" baseline="0" dirty="0">
                          <a:solidFill>
                            <a:schemeClr val="tx1"/>
                          </a:solidFill>
                        </a:rPr>
                        <a:t>) move in.</a:t>
                      </a:r>
                      <a:endParaRPr lang="en-GB" sz="700" b="1" dirty="0">
                        <a:solidFill>
                          <a:schemeClr val="tx1"/>
                        </a:solidFill>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dk1"/>
                          </a:solidFill>
                          <a:effectLst/>
                          <a:latin typeface="+mn-lt"/>
                          <a:ea typeface="+mn-ea"/>
                          <a:cs typeface="+mn-cs"/>
                        </a:rPr>
                        <a:t>Dune slacks are very large depressions that are often deep enough to expose the water table. As fresh water is exposed at the surface, new types of vegetation such as </a:t>
                      </a:r>
                      <a:r>
                        <a:rPr lang="en-GB" sz="700" b="1" i="0" u="none" strike="noStrike" kern="1200" dirty="0">
                          <a:solidFill>
                            <a:schemeClr val="accent2">
                              <a:lumMod val="75000"/>
                            </a:schemeClr>
                          </a:solidFill>
                          <a:effectLst/>
                          <a:latin typeface="+mn-lt"/>
                          <a:ea typeface="+mn-ea"/>
                          <a:cs typeface="+mn-cs"/>
                        </a:rPr>
                        <a:t>reeds grow</a:t>
                      </a:r>
                      <a:r>
                        <a:rPr lang="en-GB" sz="700" b="0" i="0" u="none" strike="noStrike" kern="1200" dirty="0">
                          <a:solidFill>
                            <a:schemeClr val="dk1"/>
                          </a:solidFill>
                          <a:effectLst/>
                          <a:latin typeface="+mn-lt"/>
                          <a:ea typeface="+mn-ea"/>
                          <a:cs typeface="+mn-cs"/>
                        </a:rPr>
                        <a:t>.</a:t>
                      </a:r>
                      <a:endParaRPr lang="en-GB" sz="800" b="1" baseline="0" dirty="0">
                        <a:solidFill>
                          <a:schemeClr val="tx1"/>
                        </a:solidFill>
                      </a:endParaRPr>
                    </a:p>
                  </a:txBody>
                  <a:tcPr>
                    <a:solidFill>
                      <a:schemeClr val="accent5">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The soil</a:t>
                      </a:r>
                      <a:r>
                        <a:rPr lang="en-GB" sz="700" b="1" baseline="0" dirty="0">
                          <a:solidFill>
                            <a:schemeClr val="tx1"/>
                          </a:solidFill>
                        </a:rPr>
                        <a:t> can eventually support large trees. Fast-growing trees (e.g. pine), followed by slower growing </a:t>
                      </a:r>
                      <a:r>
                        <a:rPr lang="en-GB" sz="700" b="1" baseline="0" dirty="0">
                          <a:solidFill>
                            <a:srgbClr val="0070C0"/>
                          </a:solidFill>
                        </a:rPr>
                        <a:t>ash and oak</a:t>
                      </a:r>
                      <a:r>
                        <a:rPr lang="en-GB" sz="700" b="1" baseline="0" dirty="0">
                          <a:solidFill>
                            <a:schemeClr val="tx1"/>
                          </a:solidFill>
                        </a:rPr>
                        <a:t>. These gradually become the dominant climax species.</a:t>
                      </a:r>
                      <a:endParaRPr lang="en-GB" sz="700" b="1" dirty="0">
                        <a:solidFill>
                          <a:schemeClr val="tx1"/>
                        </a:solidFill>
                      </a:endParaRPr>
                    </a:p>
                  </a:txBody>
                  <a:tcPr/>
                </a:tc>
                <a:extLst>
                  <a:ext uri="{0D108BD9-81ED-4DB2-BD59-A6C34878D82A}">
                    <a16:rowId xmlns:a16="http://schemas.microsoft.com/office/drawing/2014/main" val="273316808"/>
                  </a:ext>
                </a:extLst>
              </a:tr>
            </a:tbl>
          </a:graphicData>
        </a:graphic>
      </p:graphicFrame>
      <p:graphicFrame>
        <p:nvGraphicFramePr>
          <p:cNvPr id="32" name="Table 32">
            <a:extLst>
              <a:ext uri="{FF2B5EF4-FFF2-40B4-BE49-F238E27FC236}">
                <a16:creationId xmlns:a16="http://schemas.microsoft.com/office/drawing/2014/main" id="{660E374A-D1B8-43B4-87AE-10AA9ABED4AA}"/>
              </a:ext>
            </a:extLst>
          </p:cNvPr>
          <p:cNvGraphicFramePr>
            <a:graphicFrameLocks noGrp="1"/>
          </p:cNvGraphicFramePr>
          <p:nvPr>
            <p:extLst>
              <p:ext uri="{D42A27DB-BD31-4B8C-83A1-F6EECF244321}">
                <p14:modId xmlns:p14="http://schemas.microsoft.com/office/powerpoint/2010/main" val="1081053239"/>
              </p:ext>
            </p:extLst>
          </p:nvPr>
        </p:nvGraphicFramePr>
        <p:xfrm>
          <a:off x="8000216" y="2560972"/>
          <a:ext cx="2683367" cy="1620127"/>
        </p:xfrm>
        <a:graphic>
          <a:graphicData uri="http://schemas.openxmlformats.org/drawingml/2006/table">
            <a:tbl>
              <a:tblPr firstRow="1" bandRow="1">
                <a:tableStyleId>{5C22544A-7EE6-4342-B048-85BDC9FD1C3A}</a:tableStyleId>
              </a:tblPr>
              <a:tblGrid>
                <a:gridCol w="2683367">
                  <a:extLst>
                    <a:ext uri="{9D8B030D-6E8A-4147-A177-3AD203B41FA5}">
                      <a16:colId xmlns:a16="http://schemas.microsoft.com/office/drawing/2014/main" val="144081283"/>
                    </a:ext>
                  </a:extLst>
                </a:gridCol>
              </a:tblGrid>
              <a:tr h="23760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t>Beach Morphology</a:t>
                      </a:r>
                    </a:p>
                  </a:txBody>
                  <a:tcPr/>
                </a:tc>
                <a:extLst>
                  <a:ext uri="{0D108BD9-81ED-4DB2-BD59-A6C34878D82A}">
                    <a16:rowId xmlns:a16="http://schemas.microsoft.com/office/drawing/2014/main" val="590396383"/>
                  </a:ext>
                </a:extLst>
              </a:tr>
              <a:tr h="53856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Beaches are shaped by waves and tides. This variation changes the morphology of a beach, with different landforms formed as a result of differing conditions. This impacts the beach in a range of ways. </a:t>
                      </a:r>
                    </a:p>
                  </a:txBody>
                  <a:tcPr/>
                </a:tc>
                <a:extLst>
                  <a:ext uri="{0D108BD9-81ED-4DB2-BD59-A6C34878D82A}">
                    <a16:rowId xmlns:a16="http://schemas.microsoft.com/office/drawing/2014/main" val="1474293109"/>
                  </a:ext>
                </a:extLst>
              </a:tr>
              <a:tr h="843964">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txBody>
                  <a:tcPr>
                    <a:solidFill>
                      <a:schemeClr val="accent1">
                        <a:lumMod val="40000"/>
                        <a:lumOff val="60000"/>
                      </a:schemeClr>
                    </a:solidFill>
                  </a:tcPr>
                </a:tc>
                <a:extLst>
                  <a:ext uri="{0D108BD9-81ED-4DB2-BD59-A6C34878D82A}">
                    <a16:rowId xmlns:a16="http://schemas.microsoft.com/office/drawing/2014/main" val="3428487191"/>
                  </a:ext>
                </a:extLst>
              </a:tr>
            </a:tbl>
          </a:graphicData>
        </a:graphic>
      </p:graphicFrame>
      <p:pic>
        <p:nvPicPr>
          <p:cNvPr id="35" name="Picture 34" descr="A close up of a map&#10;&#10;Description automatically generated">
            <a:extLst>
              <a:ext uri="{FF2B5EF4-FFF2-40B4-BE49-F238E27FC236}">
                <a16:creationId xmlns:a16="http://schemas.microsoft.com/office/drawing/2014/main" id="{0B3E61F7-82BF-4608-B431-85C0F97087D9}"/>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7960574" y="3211535"/>
            <a:ext cx="2715001" cy="980253"/>
          </a:xfrm>
          <a:prstGeom prst="rect">
            <a:avLst/>
          </a:prstGeom>
          <a:ln>
            <a:solidFill>
              <a:schemeClr val="bg1"/>
            </a:solidFill>
          </a:ln>
        </p:spPr>
      </p:pic>
      <p:graphicFrame>
        <p:nvGraphicFramePr>
          <p:cNvPr id="40" name="Table 40">
            <a:extLst>
              <a:ext uri="{FF2B5EF4-FFF2-40B4-BE49-F238E27FC236}">
                <a16:creationId xmlns:a16="http://schemas.microsoft.com/office/drawing/2014/main" id="{073A1790-818C-4432-8F97-E5C3D41BAA71}"/>
              </a:ext>
            </a:extLst>
          </p:cNvPr>
          <p:cNvGraphicFramePr>
            <a:graphicFrameLocks noGrp="1"/>
          </p:cNvGraphicFramePr>
          <p:nvPr>
            <p:extLst>
              <p:ext uri="{D42A27DB-BD31-4B8C-83A1-F6EECF244321}">
                <p14:modId xmlns:p14="http://schemas.microsoft.com/office/powerpoint/2010/main" val="3098598621"/>
              </p:ext>
            </p:extLst>
          </p:nvPr>
        </p:nvGraphicFramePr>
        <p:xfrm>
          <a:off x="4213968" y="5006112"/>
          <a:ext cx="4618752" cy="1569720"/>
        </p:xfrm>
        <a:graphic>
          <a:graphicData uri="http://schemas.openxmlformats.org/drawingml/2006/table">
            <a:tbl>
              <a:tblPr firstRow="1" bandRow="1">
                <a:tableStyleId>{5C22544A-7EE6-4342-B048-85BDC9FD1C3A}</a:tableStyleId>
              </a:tblPr>
              <a:tblGrid>
                <a:gridCol w="1211851">
                  <a:extLst>
                    <a:ext uri="{9D8B030D-6E8A-4147-A177-3AD203B41FA5}">
                      <a16:colId xmlns:a16="http://schemas.microsoft.com/office/drawing/2014/main" val="2071972159"/>
                    </a:ext>
                  </a:extLst>
                </a:gridCol>
                <a:gridCol w="1114568">
                  <a:extLst>
                    <a:ext uri="{9D8B030D-6E8A-4147-A177-3AD203B41FA5}">
                      <a16:colId xmlns:a16="http://schemas.microsoft.com/office/drawing/2014/main" val="3595028972"/>
                    </a:ext>
                  </a:extLst>
                </a:gridCol>
                <a:gridCol w="1287438">
                  <a:extLst>
                    <a:ext uri="{9D8B030D-6E8A-4147-A177-3AD203B41FA5}">
                      <a16:colId xmlns:a16="http://schemas.microsoft.com/office/drawing/2014/main" val="4034548456"/>
                    </a:ext>
                  </a:extLst>
                </a:gridCol>
                <a:gridCol w="1004895">
                  <a:extLst>
                    <a:ext uri="{9D8B030D-6E8A-4147-A177-3AD203B41FA5}">
                      <a16:colId xmlns:a16="http://schemas.microsoft.com/office/drawing/2014/main" val="3375451917"/>
                    </a:ext>
                  </a:extLst>
                </a:gridCol>
              </a:tblGrid>
              <a:tr h="201264">
                <a:tc gridSpan="4">
                  <a:txBody>
                    <a:bodyPr/>
                    <a:lstStyle/>
                    <a:p>
                      <a:pPr algn="ctr"/>
                      <a:r>
                        <a:rPr lang="en-GB" sz="800" dirty="0"/>
                        <a:t>Types of Tides</a:t>
                      </a:r>
                    </a:p>
                  </a:txBody>
                  <a:tcPr/>
                </a:tc>
                <a:tc hMerge="1">
                  <a:txBody>
                    <a:bodyPr/>
                    <a:lstStyle/>
                    <a:p>
                      <a:endParaRPr lang="en-GB"/>
                    </a:p>
                  </a:txBody>
                  <a:tcPr/>
                </a:tc>
                <a:tc hMerge="1">
                  <a:txBody>
                    <a:bodyPr/>
                    <a:lstStyle/>
                    <a:p>
                      <a:endParaRPr lang="en-GB" dirty="0"/>
                    </a:p>
                  </a:txBody>
                  <a:tcPr/>
                </a:tc>
                <a:tc hMerge="1">
                  <a:txBody>
                    <a:bodyPr/>
                    <a:lstStyle/>
                    <a:p>
                      <a:pPr algn="ctr"/>
                      <a:endParaRPr lang="en-GB" sz="800" dirty="0"/>
                    </a:p>
                  </a:txBody>
                  <a:tcPr/>
                </a:tc>
                <a:extLst>
                  <a:ext uri="{0D108BD9-81ED-4DB2-BD59-A6C34878D82A}">
                    <a16:rowId xmlns:a16="http://schemas.microsoft.com/office/drawing/2014/main" val="1801363265"/>
                  </a:ext>
                </a:extLst>
              </a:tr>
              <a:tr h="488783">
                <a:tc gridSpan="4">
                  <a:txBody>
                    <a:bodyPr/>
                    <a:lstStyle/>
                    <a:p>
                      <a:pPr marL="0" indent="0" algn="ctr">
                        <a:buNone/>
                      </a:pPr>
                      <a:r>
                        <a:rPr lang="en-GB" altLang="en-US" sz="700" b="1" u="none" dirty="0"/>
                        <a:t>Tides are the periodic rise and fall of sea levels. </a:t>
                      </a:r>
                    </a:p>
                    <a:p>
                      <a:pPr marL="0" indent="0" algn="ctr">
                        <a:buNone/>
                      </a:pPr>
                      <a:r>
                        <a:rPr lang="en-GB" altLang="en-US" sz="700" b="1" u="none" dirty="0"/>
                        <a:t>They are caused by the gravitational pull of the Sun and the Moon. </a:t>
                      </a:r>
                    </a:p>
                    <a:p>
                      <a:pPr marL="0" indent="0" algn="ctr">
                        <a:buNone/>
                      </a:pPr>
                      <a:r>
                        <a:rPr lang="en-GB" altLang="en-US" sz="700" b="1" u="none" dirty="0"/>
                        <a:t>The moon pulls the water towards it, creating high tides One the other side of the Earth, a compensatory bulge is created causing high tides there as well. The area between the two bulges are where the tides are at their lowest. </a:t>
                      </a:r>
                      <a:endParaRPr lang="en-US" altLang="en-US" sz="700" b="1" u="none" dirty="0"/>
                    </a:p>
                  </a:txBody>
                  <a:tcPr>
                    <a:solidFill>
                      <a:srgbClr val="EDEFF7"/>
                    </a:solidFill>
                  </a:tcPr>
                </a:tc>
                <a:tc hMerge="1">
                  <a:txBody>
                    <a:bodyPr/>
                    <a:lstStyle/>
                    <a:p>
                      <a:endParaRPr lang="en-GB"/>
                    </a:p>
                  </a:txBody>
                  <a:tcPr/>
                </a:tc>
                <a:tc hMerge="1">
                  <a:txBody>
                    <a:bodyPr/>
                    <a:lstStyle/>
                    <a:p>
                      <a:endParaRPr lang="en-GB" dirty="0"/>
                    </a:p>
                  </a:txBody>
                  <a:tcPr/>
                </a:tc>
                <a:tc hMerge="1">
                  <a:txBody>
                    <a:bodyPr/>
                    <a:lstStyle/>
                    <a:p>
                      <a:pPr marL="0" indent="0" algn="ctr">
                        <a:buNone/>
                      </a:pPr>
                      <a:endParaRPr lang="en-US" altLang="en-US" sz="800" b="1" u="none" dirty="0"/>
                    </a:p>
                  </a:txBody>
                  <a:tcPr/>
                </a:tc>
                <a:extLst>
                  <a:ext uri="{0D108BD9-81ED-4DB2-BD59-A6C34878D82A}">
                    <a16:rowId xmlns:a16="http://schemas.microsoft.com/office/drawing/2014/main" val="191773028"/>
                  </a:ext>
                </a:extLst>
              </a:tr>
              <a:tr h="201264">
                <a:tc>
                  <a:txBody>
                    <a:bodyPr/>
                    <a:lstStyle/>
                    <a:p>
                      <a:pPr algn="ctr"/>
                      <a:r>
                        <a:rPr lang="en-GB" sz="800" b="1" dirty="0"/>
                        <a:t>Spring Tides</a:t>
                      </a:r>
                      <a:endParaRPr lang="en-GB" sz="800" dirty="0"/>
                    </a:p>
                  </a:txBody>
                  <a:tcPr anchor="ctr">
                    <a:solidFill>
                      <a:schemeClr val="accent1">
                        <a:lumMod val="60000"/>
                        <a:lumOff val="40000"/>
                      </a:schemeClr>
                    </a:solidFill>
                  </a:tcPr>
                </a:tc>
                <a:tc rowSpan="2">
                  <a:txBody>
                    <a:bodyPr/>
                    <a:lstStyle/>
                    <a:p>
                      <a:pPr algn="ctr"/>
                      <a:endParaRPr lang="en-GB" sz="800" dirty="0"/>
                    </a:p>
                  </a:txBody>
                  <a:tcPr anchor="ct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Neap Tides                     </a:t>
                      </a:r>
                    </a:p>
                  </a:txBody>
                  <a:tcPr anchor="ctr">
                    <a:solidFill>
                      <a:schemeClr val="accent1">
                        <a:lumMod val="60000"/>
                        <a:lumOff val="40000"/>
                      </a:schemeClr>
                    </a:solidFill>
                  </a:tcPr>
                </a:tc>
                <a:tc row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dirty="0"/>
                    </a:p>
                  </a:txBody>
                  <a:tcPr anchor="ctr">
                    <a:solidFill>
                      <a:schemeClr val="accent1">
                        <a:lumMod val="60000"/>
                        <a:lumOff val="40000"/>
                      </a:schemeClr>
                    </a:solidFill>
                  </a:tcPr>
                </a:tc>
                <a:extLst>
                  <a:ext uri="{0D108BD9-81ED-4DB2-BD59-A6C34878D82A}">
                    <a16:rowId xmlns:a16="http://schemas.microsoft.com/office/drawing/2014/main" val="227019703"/>
                  </a:ext>
                </a:extLst>
              </a:tr>
              <a:tr h="60379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altLang="en-US" sz="700" b="0" u="none" dirty="0"/>
                        <a:t>Twice in a lunar month when the sun, moon and earth are </a:t>
                      </a:r>
                      <a:r>
                        <a:rPr lang="en-GB" altLang="en-US" sz="700" b="1" u="none" dirty="0"/>
                        <a:t>all in a straight line</a:t>
                      </a:r>
                      <a:r>
                        <a:rPr lang="en-GB" altLang="en-US" sz="700" b="0" u="none" dirty="0"/>
                        <a:t>, the tide force is at its strongest and highest. </a:t>
                      </a:r>
                      <a:endParaRPr lang="en-US" altLang="en-US" sz="700" b="0" u="none" dirty="0"/>
                    </a:p>
                  </a:txBody>
                  <a:tcPr anchor="ct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US" altLang="en-US" sz="700" b="0" u="none" dirty="0"/>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altLang="en-US" sz="700" b="0" u="none" dirty="0"/>
                        <a:t>Twice a month the Sun and Moon are </a:t>
                      </a:r>
                      <a:r>
                        <a:rPr lang="en-GB" altLang="en-US" sz="700" b="1" u="none" dirty="0"/>
                        <a:t>positioned at 90</a:t>
                      </a:r>
                      <a:r>
                        <a:rPr lang="en-GB" altLang="en-US" sz="700" b="1" u="none" baseline="30000" dirty="0"/>
                        <a:t>o </a:t>
                      </a:r>
                      <a:r>
                        <a:rPr lang="en-GB" altLang="en-US" sz="700" b="0" u="none" dirty="0"/>
                        <a:t>to each other in relation to the Earth.</a:t>
                      </a:r>
                    </a:p>
                  </a:txBody>
                  <a:tcPr anchor="ctr"/>
                </a:tc>
                <a:tc vMerge="1">
                  <a:txBody>
                    <a:bodyPr/>
                    <a:lstStyle/>
                    <a:p>
                      <a:pPr algn="ctr"/>
                      <a:endParaRPr lang="en-GB" sz="800" b="0" u="none" dirty="0"/>
                    </a:p>
                  </a:txBody>
                  <a:tcPr anchor="ctr"/>
                </a:tc>
                <a:extLst>
                  <a:ext uri="{0D108BD9-81ED-4DB2-BD59-A6C34878D82A}">
                    <a16:rowId xmlns:a16="http://schemas.microsoft.com/office/drawing/2014/main" val="1361924457"/>
                  </a:ext>
                </a:extLst>
              </a:tr>
            </a:tbl>
          </a:graphicData>
        </a:graphic>
      </p:graphicFrame>
      <p:graphicFrame>
        <p:nvGraphicFramePr>
          <p:cNvPr id="46" name="Table 45">
            <a:extLst>
              <a:ext uri="{FF2B5EF4-FFF2-40B4-BE49-F238E27FC236}">
                <a16:creationId xmlns:a16="http://schemas.microsoft.com/office/drawing/2014/main" id="{0A907209-1FAF-4FC1-8A42-EADDB4E39E57}"/>
              </a:ext>
            </a:extLst>
          </p:cNvPr>
          <p:cNvGraphicFramePr>
            <a:graphicFrameLocks noGrp="1"/>
          </p:cNvGraphicFramePr>
          <p:nvPr>
            <p:extLst>
              <p:ext uri="{D42A27DB-BD31-4B8C-83A1-F6EECF244321}">
                <p14:modId xmlns:p14="http://schemas.microsoft.com/office/powerpoint/2010/main" val="380571317"/>
              </p:ext>
            </p:extLst>
          </p:nvPr>
        </p:nvGraphicFramePr>
        <p:xfrm>
          <a:off x="2588706" y="6607030"/>
          <a:ext cx="2083566" cy="1906508"/>
        </p:xfrm>
        <a:graphic>
          <a:graphicData uri="http://schemas.openxmlformats.org/drawingml/2006/table">
            <a:tbl>
              <a:tblPr firstRow="1" bandRow="1">
                <a:tableStyleId>{5C22544A-7EE6-4342-B048-85BDC9FD1C3A}</a:tableStyleId>
              </a:tblPr>
              <a:tblGrid>
                <a:gridCol w="534697">
                  <a:extLst>
                    <a:ext uri="{9D8B030D-6E8A-4147-A177-3AD203B41FA5}">
                      <a16:colId xmlns:a16="http://schemas.microsoft.com/office/drawing/2014/main" val="225023838"/>
                    </a:ext>
                  </a:extLst>
                </a:gridCol>
                <a:gridCol w="1548869">
                  <a:extLst>
                    <a:ext uri="{9D8B030D-6E8A-4147-A177-3AD203B41FA5}">
                      <a16:colId xmlns:a16="http://schemas.microsoft.com/office/drawing/2014/main" val="3203318287"/>
                    </a:ext>
                  </a:extLst>
                </a:gridCol>
              </a:tblGrid>
              <a:tr h="138267">
                <a:tc gridSpan="2">
                  <a:txBody>
                    <a:bodyPr/>
                    <a:lstStyle/>
                    <a:p>
                      <a:pPr algn="ctr"/>
                      <a:r>
                        <a:rPr lang="en-GB" sz="900" dirty="0"/>
                        <a:t>Types of Erosion</a:t>
                      </a:r>
                    </a:p>
                  </a:txBody>
                  <a:tcPr/>
                </a:tc>
                <a:tc hMerge="1">
                  <a:txBody>
                    <a:bodyPr/>
                    <a:lstStyle/>
                    <a:p>
                      <a:endParaRPr lang="en-GB"/>
                    </a:p>
                  </a:txBody>
                  <a:tcPr/>
                </a:tc>
                <a:extLst>
                  <a:ext uri="{0D108BD9-81ED-4DB2-BD59-A6C34878D82A}">
                    <a16:rowId xmlns:a16="http://schemas.microsoft.com/office/drawing/2014/main" val="786780912"/>
                  </a:ext>
                </a:extLst>
              </a:tr>
              <a:tr h="313174">
                <a:tc gridSpan="2">
                  <a:txBody>
                    <a:bodyPr/>
                    <a:lstStyle/>
                    <a:p>
                      <a:pPr algn="ctr"/>
                      <a:r>
                        <a:rPr lang="en-GB" sz="800" b="1" i="0" u="none" strike="noStrike" kern="1200" dirty="0">
                          <a:solidFill>
                            <a:schemeClr val="dk1"/>
                          </a:solidFill>
                          <a:effectLst/>
                          <a:latin typeface="+mn-lt"/>
                          <a:ea typeface="+mn-ea"/>
                          <a:cs typeface="+mn-cs"/>
                        </a:rPr>
                        <a:t>Breaking down and removal of material by the movement of wind &amp; water.</a:t>
                      </a:r>
                      <a:endParaRPr lang="en-GB" sz="800" b="1" dirty="0"/>
                    </a:p>
                  </a:txBody>
                  <a:tcPr/>
                </a:tc>
                <a:tc hMerge="1">
                  <a:txBody>
                    <a:bodyPr/>
                    <a:lstStyle/>
                    <a:p>
                      <a:endParaRPr lang="en-GB"/>
                    </a:p>
                  </a:txBody>
                  <a:tcPr/>
                </a:tc>
                <a:extLst>
                  <a:ext uri="{0D108BD9-81ED-4DB2-BD59-A6C34878D82A}">
                    <a16:rowId xmlns:a16="http://schemas.microsoft.com/office/drawing/2014/main" val="1545599503"/>
                  </a:ext>
                </a:extLst>
              </a:tr>
              <a:tr h="313174">
                <a:tc>
                  <a:txBody>
                    <a:bodyPr/>
                    <a:lstStyle/>
                    <a:p>
                      <a:r>
                        <a:rPr lang="en-GB" sz="700" b="1" dirty="0"/>
                        <a:t>Attrition</a:t>
                      </a:r>
                    </a:p>
                  </a:txBody>
                  <a:tcPr anchor="ctr">
                    <a:solidFill>
                      <a:schemeClr val="accent1">
                        <a:lumMod val="60000"/>
                        <a:lumOff val="40000"/>
                      </a:schemeClr>
                    </a:solidFill>
                  </a:tcPr>
                </a:tc>
                <a:tc>
                  <a:txBody>
                    <a:bodyPr/>
                    <a:lstStyle/>
                    <a:p>
                      <a:r>
                        <a:rPr lang="en-GB" sz="700" dirty="0"/>
                        <a:t>Rocks that</a:t>
                      </a:r>
                      <a:r>
                        <a:rPr lang="en-GB" sz="700" baseline="0" dirty="0"/>
                        <a:t> bash together to become smooth/smaller.</a:t>
                      </a:r>
                      <a:endParaRPr lang="en-GB" sz="700" dirty="0"/>
                    </a:p>
                  </a:txBody>
                  <a:tcPr/>
                </a:tc>
                <a:extLst>
                  <a:ext uri="{0D108BD9-81ED-4DB2-BD59-A6C34878D82A}">
                    <a16:rowId xmlns:a16="http://schemas.microsoft.com/office/drawing/2014/main" val="4105750743"/>
                  </a:ext>
                </a:extLst>
              </a:tr>
              <a:tr h="289934">
                <a:tc>
                  <a:txBody>
                    <a:bodyPr/>
                    <a:lstStyle/>
                    <a:p>
                      <a:r>
                        <a:rPr lang="en-GB" sz="700" b="1" dirty="0"/>
                        <a:t>Solution</a:t>
                      </a:r>
                    </a:p>
                  </a:txBody>
                  <a:tcPr anchor="ctr">
                    <a:solidFill>
                      <a:schemeClr val="accent1">
                        <a:lumMod val="60000"/>
                        <a:lumOff val="40000"/>
                      </a:schemeClr>
                    </a:solidFill>
                  </a:tcPr>
                </a:tc>
                <a:tc>
                  <a:txBody>
                    <a:bodyPr/>
                    <a:lstStyle/>
                    <a:p>
                      <a:r>
                        <a:rPr lang="en-GB" sz="700" dirty="0"/>
                        <a:t>A</a:t>
                      </a:r>
                      <a:r>
                        <a:rPr lang="en-GB" sz="700" baseline="0" dirty="0"/>
                        <a:t> chemical reaction that dissolved rocks.</a:t>
                      </a:r>
                      <a:endParaRPr lang="en-GB" sz="700" dirty="0"/>
                    </a:p>
                  </a:txBody>
                  <a:tcPr/>
                </a:tc>
                <a:extLst>
                  <a:ext uri="{0D108BD9-81ED-4DB2-BD59-A6C34878D82A}">
                    <a16:rowId xmlns:a16="http://schemas.microsoft.com/office/drawing/2014/main" val="1383234103"/>
                  </a:ext>
                </a:extLst>
              </a:tr>
              <a:tr h="313174">
                <a:tc>
                  <a:txBody>
                    <a:bodyPr/>
                    <a:lstStyle/>
                    <a:p>
                      <a:r>
                        <a:rPr lang="en-GB" sz="700" b="1" dirty="0"/>
                        <a:t>Abrasion</a:t>
                      </a:r>
                    </a:p>
                  </a:txBody>
                  <a:tcPr anchor="ctr">
                    <a:solidFill>
                      <a:schemeClr val="accent1">
                        <a:lumMod val="60000"/>
                        <a:lumOff val="40000"/>
                      </a:schemeClr>
                    </a:solidFill>
                  </a:tcPr>
                </a:tc>
                <a:tc>
                  <a:txBody>
                    <a:bodyPr/>
                    <a:lstStyle/>
                    <a:p>
                      <a:r>
                        <a:rPr lang="en-GB" sz="700" dirty="0"/>
                        <a:t>Rocks hurled at the base of a cliff</a:t>
                      </a:r>
                      <a:r>
                        <a:rPr lang="en-GB" sz="700" baseline="0" dirty="0"/>
                        <a:t> to break pieces apart. </a:t>
                      </a:r>
                      <a:endParaRPr lang="en-GB" sz="700" dirty="0"/>
                    </a:p>
                  </a:txBody>
                  <a:tcPr/>
                </a:tc>
                <a:extLst>
                  <a:ext uri="{0D108BD9-81ED-4DB2-BD59-A6C34878D82A}">
                    <a16:rowId xmlns:a16="http://schemas.microsoft.com/office/drawing/2014/main" val="4074566616"/>
                  </a:ext>
                </a:extLst>
              </a:tr>
              <a:tr h="395363">
                <a:tc>
                  <a:txBody>
                    <a:bodyPr/>
                    <a:lstStyle/>
                    <a:p>
                      <a:r>
                        <a:rPr lang="en-GB" sz="700" b="1" dirty="0"/>
                        <a:t>Hydraulic Action</a:t>
                      </a:r>
                    </a:p>
                  </a:txBody>
                  <a:tcPr anchor="ctr">
                    <a:solidFill>
                      <a:schemeClr val="accent1">
                        <a:lumMod val="60000"/>
                        <a:lumOff val="40000"/>
                      </a:schemeClr>
                    </a:solidFill>
                  </a:tcPr>
                </a:tc>
                <a:tc>
                  <a:txBody>
                    <a:bodyPr/>
                    <a:lstStyle/>
                    <a:p>
                      <a:r>
                        <a:rPr lang="en-GB" sz="700" dirty="0"/>
                        <a:t>Water enters</a:t>
                      </a:r>
                      <a:r>
                        <a:rPr lang="en-GB" sz="700" baseline="0" dirty="0"/>
                        <a:t> cracks in the cliff, air compresses, causing the crack to expand.</a:t>
                      </a:r>
                      <a:endParaRPr lang="en-GB" sz="700" dirty="0"/>
                    </a:p>
                  </a:txBody>
                  <a:tcPr/>
                </a:tc>
                <a:extLst>
                  <a:ext uri="{0D108BD9-81ED-4DB2-BD59-A6C34878D82A}">
                    <a16:rowId xmlns:a16="http://schemas.microsoft.com/office/drawing/2014/main" val="1867289413"/>
                  </a:ext>
                </a:extLst>
              </a:tr>
            </a:tbl>
          </a:graphicData>
        </a:graphic>
      </p:graphicFrame>
      <p:graphicFrame>
        <p:nvGraphicFramePr>
          <p:cNvPr id="47" name="Table 46">
            <a:extLst>
              <a:ext uri="{FF2B5EF4-FFF2-40B4-BE49-F238E27FC236}">
                <a16:creationId xmlns:a16="http://schemas.microsoft.com/office/drawing/2014/main" id="{BA5E6A41-9EDA-4FCF-B463-2B0DF7463D4A}"/>
              </a:ext>
            </a:extLst>
          </p:cNvPr>
          <p:cNvGraphicFramePr>
            <a:graphicFrameLocks noGrp="1"/>
          </p:cNvGraphicFramePr>
          <p:nvPr>
            <p:extLst>
              <p:ext uri="{D42A27DB-BD31-4B8C-83A1-F6EECF244321}">
                <p14:modId xmlns:p14="http://schemas.microsoft.com/office/powerpoint/2010/main" val="3980032235"/>
              </p:ext>
            </p:extLst>
          </p:nvPr>
        </p:nvGraphicFramePr>
        <p:xfrm>
          <a:off x="4680872" y="6602925"/>
          <a:ext cx="2093744" cy="1888689"/>
        </p:xfrm>
        <a:graphic>
          <a:graphicData uri="http://schemas.openxmlformats.org/drawingml/2006/table">
            <a:tbl>
              <a:tblPr firstRow="1" bandRow="1">
                <a:tableStyleId>{5C22544A-7EE6-4342-B048-85BDC9FD1C3A}</a:tableStyleId>
              </a:tblPr>
              <a:tblGrid>
                <a:gridCol w="620544">
                  <a:extLst>
                    <a:ext uri="{9D8B030D-6E8A-4147-A177-3AD203B41FA5}">
                      <a16:colId xmlns:a16="http://schemas.microsoft.com/office/drawing/2014/main" val="225023838"/>
                    </a:ext>
                  </a:extLst>
                </a:gridCol>
                <a:gridCol w="1473200">
                  <a:extLst>
                    <a:ext uri="{9D8B030D-6E8A-4147-A177-3AD203B41FA5}">
                      <a16:colId xmlns:a16="http://schemas.microsoft.com/office/drawing/2014/main" val="3203318287"/>
                    </a:ext>
                  </a:extLst>
                </a:gridCol>
              </a:tblGrid>
              <a:tr h="229318">
                <a:tc gridSpan="2">
                  <a:txBody>
                    <a:bodyPr/>
                    <a:lstStyle/>
                    <a:p>
                      <a:pPr algn="ctr"/>
                      <a:r>
                        <a:rPr lang="en-GB" sz="900" dirty="0"/>
                        <a:t>Types of Transportation</a:t>
                      </a:r>
                    </a:p>
                  </a:txBody>
                  <a:tcPr/>
                </a:tc>
                <a:tc hMerge="1">
                  <a:txBody>
                    <a:bodyPr/>
                    <a:lstStyle/>
                    <a:p>
                      <a:endParaRPr lang="en-GB"/>
                    </a:p>
                  </a:txBody>
                  <a:tcPr/>
                </a:tc>
                <a:extLst>
                  <a:ext uri="{0D108BD9-81ED-4DB2-BD59-A6C34878D82A}">
                    <a16:rowId xmlns:a16="http://schemas.microsoft.com/office/drawing/2014/main" val="786780912"/>
                  </a:ext>
                </a:extLst>
              </a:tr>
              <a:tr h="353728">
                <a:tc gridSpan="2">
                  <a:txBody>
                    <a:bodyPr/>
                    <a:lstStyle/>
                    <a:p>
                      <a:pPr algn="ctr"/>
                      <a:r>
                        <a:rPr lang="en-GB" sz="800" b="1" dirty="0"/>
                        <a:t>A</a:t>
                      </a:r>
                      <a:r>
                        <a:rPr lang="en-GB" sz="800" b="1" baseline="0" dirty="0"/>
                        <a:t> n</a:t>
                      </a:r>
                      <a:r>
                        <a:rPr lang="en-GB" sz="800" b="1" dirty="0"/>
                        <a:t>atural</a:t>
                      </a:r>
                      <a:r>
                        <a:rPr lang="en-GB" sz="800" b="1" baseline="0" dirty="0"/>
                        <a:t> process by which eroded material is carried/transported. </a:t>
                      </a:r>
                      <a:endParaRPr lang="en-GB" sz="800" b="1" dirty="0"/>
                    </a:p>
                  </a:txBody>
                  <a:tcPr/>
                </a:tc>
                <a:tc hMerge="1">
                  <a:txBody>
                    <a:bodyPr/>
                    <a:lstStyle/>
                    <a:p>
                      <a:endParaRPr lang="en-GB"/>
                    </a:p>
                  </a:txBody>
                  <a:tcPr/>
                </a:tc>
                <a:extLst>
                  <a:ext uri="{0D108BD9-81ED-4DB2-BD59-A6C34878D82A}">
                    <a16:rowId xmlns:a16="http://schemas.microsoft.com/office/drawing/2014/main" val="1545599503"/>
                  </a:ext>
                </a:extLst>
              </a:tr>
              <a:tr h="321572">
                <a:tc>
                  <a:txBody>
                    <a:bodyPr/>
                    <a:lstStyle/>
                    <a:p>
                      <a:r>
                        <a:rPr lang="en-GB" sz="700" b="1" dirty="0"/>
                        <a:t>Solution</a:t>
                      </a:r>
                    </a:p>
                  </a:txBody>
                  <a:tcPr anchor="ctr">
                    <a:solidFill>
                      <a:schemeClr val="accent1">
                        <a:lumMod val="60000"/>
                        <a:lumOff val="40000"/>
                      </a:schemeClr>
                    </a:solidFill>
                  </a:tcPr>
                </a:tc>
                <a:tc>
                  <a:txBody>
                    <a:bodyPr/>
                    <a:lstStyle/>
                    <a:p>
                      <a:r>
                        <a:rPr lang="en-GB" sz="700" dirty="0"/>
                        <a:t>Minerals dissolved in water and are carried along.</a:t>
                      </a:r>
                    </a:p>
                  </a:txBody>
                  <a:tcPr/>
                </a:tc>
                <a:extLst>
                  <a:ext uri="{0D108BD9-81ED-4DB2-BD59-A6C34878D82A}">
                    <a16:rowId xmlns:a16="http://schemas.microsoft.com/office/drawing/2014/main" val="4105750743"/>
                  </a:ext>
                </a:extLst>
              </a:tr>
              <a:tr h="321572">
                <a:tc>
                  <a:txBody>
                    <a:bodyPr/>
                    <a:lstStyle/>
                    <a:p>
                      <a:r>
                        <a:rPr lang="en-GB" sz="700" b="1" dirty="0"/>
                        <a:t>Suspension </a:t>
                      </a:r>
                    </a:p>
                  </a:txBody>
                  <a:tcPr anchor="ctr">
                    <a:solidFill>
                      <a:schemeClr val="accent1">
                        <a:lumMod val="60000"/>
                        <a:lumOff val="40000"/>
                      </a:schemeClr>
                    </a:solidFill>
                  </a:tcPr>
                </a:tc>
                <a:tc>
                  <a:txBody>
                    <a:bodyPr/>
                    <a:lstStyle/>
                    <a:p>
                      <a:r>
                        <a:rPr lang="en-GB" sz="700" dirty="0"/>
                        <a:t>Sediment is carried along in the flow of the water.</a:t>
                      </a:r>
                    </a:p>
                  </a:txBody>
                  <a:tcPr/>
                </a:tc>
                <a:extLst>
                  <a:ext uri="{0D108BD9-81ED-4DB2-BD59-A6C34878D82A}">
                    <a16:rowId xmlns:a16="http://schemas.microsoft.com/office/drawing/2014/main" val="1383234103"/>
                  </a:ext>
                </a:extLst>
              </a:tr>
              <a:tr h="321572">
                <a:tc>
                  <a:txBody>
                    <a:bodyPr/>
                    <a:lstStyle/>
                    <a:p>
                      <a:r>
                        <a:rPr lang="en-GB" sz="700" b="1" dirty="0"/>
                        <a:t>Saltation</a:t>
                      </a:r>
                    </a:p>
                  </a:txBody>
                  <a:tcPr anchor="ctr">
                    <a:solidFill>
                      <a:schemeClr val="accent1">
                        <a:lumMod val="60000"/>
                        <a:lumOff val="40000"/>
                      </a:schemeClr>
                    </a:solidFill>
                  </a:tcPr>
                </a:tc>
                <a:tc>
                  <a:txBody>
                    <a:bodyPr/>
                    <a:lstStyle/>
                    <a:p>
                      <a:r>
                        <a:rPr lang="en-GB" sz="700" dirty="0"/>
                        <a:t>Pebbles that</a:t>
                      </a:r>
                      <a:r>
                        <a:rPr lang="en-GB" sz="700" baseline="0" dirty="0"/>
                        <a:t> bounce along the seabed.</a:t>
                      </a:r>
                      <a:endParaRPr lang="en-GB" sz="700" dirty="0"/>
                    </a:p>
                  </a:txBody>
                  <a:tcPr/>
                </a:tc>
                <a:extLst>
                  <a:ext uri="{0D108BD9-81ED-4DB2-BD59-A6C34878D82A}">
                    <a16:rowId xmlns:a16="http://schemas.microsoft.com/office/drawing/2014/main" val="4074566616"/>
                  </a:ext>
                </a:extLst>
              </a:tr>
              <a:tr h="340927">
                <a:tc>
                  <a:txBody>
                    <a:bodyPr/>
                    <a:lstStyle/>
                    <a:p>
                      <a:r>
                        <a:rPr lang="en-GB" sz="700" b="1" dirty="0"/>
                        <a:t>Traction</a:t>
                      </a:r>
                    </a:p>
                  </a:txBody>
                  <a:tcPr anchor="ctr">
                    <a:solidFill>
                      <a:schemeClr val="accent1">
                        <a:lumMod val="60000"/>
                        <a:lumOff val="40000"/>
                      </a:schemeClr>
                    </a:solidFill>
                  </a:tcPr>
                </a:tc>
                <a:tc>
                  <a:txBody>
                    <a:bodyPr/>
                    <a:lstStyle/>
                    <a:p>
                      <a:r>
                        <a:rPr lang="en-GB" sz="700" dirty="0"/>
                        <a:t>Boulders that roll along a seabed by the</a:t>
                      </a:r>
                      <a:r>
                        <a:rPr lang="en-GB" sz="700" baseline="0" dirty="0"/>
                        <a:t> force of the flowing water.</a:t>
                      </a:r>
                      <a:endParaRPr lang="en-GB" sz="700" dirty="0"/>
                    </a:p>
                  </a:txBody>
                  <a:tcPr/>
                </a:tc>
                <a:extLst>
                  <a:ext uri="{0D108BD9-81ED-4DB2-BD59-A6C34878D82A}">
                    <a16:rowId xmlns:a16="http://schemas.microsoft.com/office/drawing/2014/main" val="1867289413"/>
                  </a:ext>
                </a:extLst>
              </a:tr>
            </a:tbl>
          </a:graphicData>
        </a:graphic>
      </p:graphicFrame>
      <p:graphicFrame>
        <p:nvGraphicFramePr>
          <p:cNvPr id="48" name="Table 47">
            <a:extLst>
              <a:ext uri="{FF2B5EF4-FFF2-40B4-BE49-F238E27FC236}">
                <a16:creationId xmlns:a16="http://schemas.microsoft.com/office/drawing/2014/main" id="{0CA84175-34BD-4B50-99A5-9056B8AB51D8}"/>
              </a:ext>
            </a:extLst>
          </p:cNvPr>
          <p:cNvGraphicFramePr>
            <a:graphicFrameLocks noGrp="1"/>
          </p:cNvGraphicFramePr>
          <p:nvPr>
            <p:extLst>
              <p:ext uri="{D42A27DB-BD31-4B8C-83A1-F6EECF244321}">
                <p14:modId xmlns:p14="http://schemas.microsoft.com/office/powerpoint/2010/main" val="3993917163"/>
              </p:ext>
            </p:extLst>
          </p:nvPr>
        </p:nvGraphicFramePr>
        <p:xfrm>
          <a:off x="8856405" y="4805688"/>
          <a:ext cx="2545560" cy="3032760"/>
        </p:xfrm>
        <a:graphic>
          <a:graphicData uri="http://schemas.openxmlformats.org/drawingml/2006/table">
            <a:tbl>
              <a:tblPr firstRow="1" bandRow="1">
                <a:tableStyleId>{5C22544A-7EE6-4342-B048-85BDC9FD1C3A}</a:tableStyleId>
              </a:tblPr>
              <a:tblGrid>
                <a:gridCol w="2545560">
                  <a:extLst>
                    <a:ext uri="{9D8B030D-6E8A-4147-A177-3AD203B41FA5}">
                      <a16:colId xmlns:a16="http://schemas.microsoft.com/office/drawing/2014/main" val="1982992219"/>
                    </a:ext>
                  </a:extLst>
                </a:gridCol>
              </a:tblGrid>
              <a:tr h="198956">
                <a:tc>
                  <a:txBody>
                    <a:bodyPr/>
                    <a:lstStyle/>
                    <a:p>
                      <a:pPr algn="ctr"/>
                      <a:r>
                        <a:rPr lang="en-GB" sz="900" dirty="0"/>
                        <a:t>Dispositional Formation</a:t>
                      </a:r>
                      <a:r>
                        <a:rPr lang="en-GB" sz="900" baseline="0" dirty="0"/>
                        <a:t> - Coastal Spits</a:t>
                      </a:r>
                      <a:endParaRPr lang="en-GB" sz="900" dirty="0"/>
                    </a:p>
                  </a:txBody>
                  <a:tcPr/>
                </a:tc>
                <a:extLst>
                  <a:ext uri="{0D108BD9-81ED-4DB2-BD59-A6C34878D82A}">
                    <a16:rowId xmlns:a16="http://schemas.microsoft.com/office/drawing/2014/main" val="681575178"/>
                  </a:ext>
                </a:extLst>
              </a:tr>
              <a:tr h="1207949">
                <a:tc>
                  <a:txBody>
                    <a:bodyPr/>
                    <a:lstStyle/>
                    <a:p>
                      <a:endParaRPr lang="en-GB" sz="800" dirty="0"/>
                    </a:p>
                    <a:p>
                      <a:endParaRPr lang="en-GB" sz="800" dirty="0"/>
                    </a:p>
                    <a:p>
                      <a:endParaRPr lang="en-GB" sz="800" dirty="0"/>
                    </a:p>
                    <a:p>
                      <a:endParaRPr lang="en-GB" sz="800" dirty="0"/>
                    </a:p>
                    <a:p>
                      <a:endParaRPr lang="en-GB" sz="800" dirty="0"/>
                    </a:p>
                    <a:p>
                      <a:endParaRPr lang="en-GB" sz="800" dirty="0"/>
                    </a:p>
                    <a:p>
                      <a:endParaRPr lang="en-GB" sz="800" dirty="0"/>
                    </a:p>
                    <a:p>
                      <a:endParaRPr lang="en-GB" sz="800" dirty="0"/>
                    </a:p>
                    <a:p>
                      <a:endParaRPr lang="en-GB" sz="800" dirty="0"/>
                    </a:p>
                    <a:p>
                      <a:endParaRPr lang="en-GB" sz="800" dirty="0"/>
                    </a:p>
                    <a:p>
                      <a:pPr algn="ctr"/>
                      <a:endParaRPr lang="en-GB" sz="800" dirty="0"/>
                    </a:p>
                    <a:p>
                      <a:pPr algn="ctr"/>
                      <a:r>
                        <a:rPr lang="en-GB" sz="700" b="1" dirty="0"/>
                        <a:t>Example: Spurn Head,</a:t>
                      </a:r>
                      <a:r>
                        <a:rPr lang="en-GB" sz="700" b="1" baseline="0" dirty="0"/>
                        <a:t> Holderness Coast</a:t>
                      </a:r>
                      <a:endParaRPr lang="en-GB" sz="700" b="1" dirty="0"/>
                    </a:p>
                  </a:txBody>
                  <a:tcPr/>
                </a:tc>
                <a:extLst>
                  <a:ext uri="{0D108BD9-81ED-4DB2-BD59-A6C34878D82A}">
                    <a16:rowId xmlns:a16="http://schemas.microsoft.com/office/drawing/2014/main" val="3431433421"/>
                  </a:ext>
                </a:extLst>
              </a:tr>
              <a:tr h="756224">
                <a:tc>
                  <a:txBody>
                    <a:bodyPr/>
                    <a:lstStyle/>
                    <a:p>
                      <a:pPr marL="228600" indent="-228600">
                        <a:buFont typeface="+mj-lt"/>
                        <a:buAutoNum type="arabicParenR"/>
                      </a:pPr>
                      <a:r>
                        <a:rPr lang="en-GB" sz="700" dirty="0"/>
                        <a:t>The </a:t>
                      </a:r>
                      <a:r>
                        <a:rPr lang="en-GB" sz="700" b="0" dirty="0"/>
                        <a:t>swash</a:t>
                      </a:r>
                      <a:r>
                        <a:rPr lang="en-GB" sz="700" b="0" baseline="0" dirty="0"/>
                        <a:t> moves up </a:t>
                      </a:r>
                      <a:r>
                        <a:rPr lang="en-GB" sz="700" baseline="0" dirty="0"/>
                        <a:t>the beach at the angle of the prevailing wind.</a:t>
                      </a:r>
                    </a:p>
                    <a:p>
                      <a:pPr marL="228600" indent="-228600">
                        <a:buFont typeface="+mj-lt"/>
                        <a:buAutoNum type="arabicParenR"/>
                      </a:pPr>
                      <a:r>
                        <a:rPr lang="en-GB" sz="700" b="0" baseline="0" dirty="0"/>
                        <a:t>Backwash moves down </a:t>
                      </a:r>
                      <a:r>
                        <a:rPr lang="en-GB" sz="700" baseline="0" dirty="0"/>
                        <a:t>the beach at 90° due to gravity. </a:t>
                      </a:r>
                    </a:p>
                    <a:p>
                      <a:pPr marL="228600" indent="-228600">
                        <a:buFont typeface="+mj-lt"/>
                        <a:buAutoNum type="arabicParenR"/>
                      </a:pPr>
                      <a:r>
                        <a:rPr lang="en-GB" sz="700" baseline="0" dirty="0"/>
                        <a:t>This creates a zig-zag motion called longshore drift. This movement transports beach material along the beach. </a:t>
                      </a:r>
                    </a:p>
                    <a:p>
                      <a:pPr marL="228600" indent="-228600">
                        <a:buFont typeface="+mj-lt"/>
                        <a:buAutoNum type="arabicParenR"/>
                      </a:pPr>
                      <a:r>
                        <a:rPr lang="en-GB" sz="700" baseline="0" dirty="0"/>
                        <a:t>Despite a change in the coastline’s direction, deposition causes the beach to extend . This will continue until reaching a river estuary/open ocean.</a:t>
                      </a:r>
                    </a:p>
                    <a:p>
                      <a:pPr marL="228600" indent="-228600">
                        <a:buFont typeface="+mj-lt"/>
                        <a:buAutoNum type="arabicParenR"/>
                      </a:pPr>
                      <a:r>
                        <a:rPr lang="en-GB" sz="700" baseline="0" dirty="0"/>
                        <a:t>A change in the prevailing wind direction forms a hook.</a:t>
                      </a:r>
                    </a:p>
                    <a:p>
                      <a:pPr marL="228600" indent="-228600">
                        <a:buFont typeface="+mj-lt"/>
                        <a:buAutoNum type="arabicParenR"/>
                      </a:pPr>
                      <a:r>
                        <a:rPr lang="en-GB" sz="700" baseline="0" dirty="0"/>
                        <a:t>Sheltered area behind the spit encourages deposition. This can eventually form a salt marsh. </a:t>
                      </a:r>
                      <a:endParaRPr lang="en-GB" sz="700" b="1" dirty="0"/>
                    </a:p>
                  </a:txBody>
                  <a:tcPr/>
                </a:tc>
                <a:extLst>
                  <a:ext uri="{0D108BD9-81ED-4DB2-BD59-A6C34878D82A}">
                    <a16:rowId xmlns:a16="http://schemas.microsoft.com/office/drawing/2014/main" val="662024114"/>
                  </a:ext>
                </a:extLst>
              </a:tr>
            </a:tbl>
          </a:graphicData>
        </a:graphic>
      </p:graphicFrame>
      <p:pic>
        <p:nvPicPr>
          <p:cNvPr id="49" name="Picture 48">
            <a:extLst>
              <a:ext uri="{FF2B5EF4-FFF2-40B4-BE49-F238E27FC236}">
                <a16:creationId xmlns:a16="http://schemas.microsoft.com/office/drawing/2014/main" id="{7283C3A4-3968-4950-9C2B-E722FD296594}"/>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856244" y="5060582"/>
            <a:ext cx="2545560" cy="1288111"/>
          </a:xfrm>
          <a:prstGeom prst="rect">
            <a:avLst/>
          </a:prstGeom>
        </p:spPr>
      </p:pic>
      <p:graphicFrame>
        <p:nvGraphicFramePr>
          <p:cNvPr id="50" name="Table 49">
            <a:extLst>
              <a:ext uri="{FF2B5EF4-FFF2-40B4-BE49-F238E27FC236}">
                <a16:creationId xmlns:a16="http://schemas.microsoft.com/office/drawing/2014/main" id="{D878A8C2-3A04-4B8F-BBC5-6359F434CEC5}"/>
              </a:ext>
            </a:extLst>
          </p:cNvPr>
          <p:cNvGraphicFramePr>
            <a:graphicFrameLocks noGrp="1"/>
          </p:cNvGraphicFramePr>
          <p:nvPr>
            <p:extLst>
              <p:ext uri="{D42A27DB-BD31-4B8C-83A1-F6EECF244321}">
                <p14:modId xmlns:p14="http://schemas.microsoft.com/office/powerpoint/2010/main" val="3855813140"/>
              </p:ext>
            </p:extLst>
          </p:nvPr>
        </p:nvGraphicFramePr>
        <p:xfrm>
          <a:off x="8857794" y="7838448"/>
          <a:ext cx="1541531" cy="1762752"/>
        </p:xfrm>
        <a:graphic>
          <a:graphicData uri="http://schemas.openxmlformats.org/drawingml/2006/table">
            <a:tbl>
              <a:tblPr firstRow="1" bandRow="1">
                <a:tableStyleId>{5C22544A-7EE6-4342-B048-85BDC9FD1C3A}</a:tableStyleId>
              </a:tblPr>
              <a:tblGrid>
                <a:gridCol w="1541531">
                  <a:extLst>
                    <a:ext uri="{9D8B030D-6E8A-4147-A177-3AD203B41FA5}">
                      <a16:colId xmlns:a16="http://schemas.microsoft.com/office/drawing/2014/main" val="1982992219"/>
                    </a:ext>
                  </a:extLst>
                </a:gridCol>
              </a:tblGrid>
              <a:tr h="236083">
                <a:tc>
                  <a:txBody>
                    <a:bodyPr/>
                    <a:lstStyle/>
                    <a:p>
                      <a:pPr algn="ctr"/>
                      <a:r>
                        <a:rPr lang="en-GB" sz="900" dirty="0"/>
                        <a:t>Formation of Coastal</a:t>
                      </a:r>
                      <a:r>
                        <a:rPr lang="en-GB" sz="900" baseline="0" dirty="0"/>
                        <a:t> Stack</a:t>
                      </a:r>
                      <a:endParaRPr lang="en-GB" sz="900" b="1" dirty="0"/>
                    </a:p>
                  </a:txBody>
                  <a:tcPr/>
                </a:tc>
                <a:extLst>
                  <a:ext uri="{0D108BD9-81ED-4DB2-BD59-A6C34878D82A}">
                    <a16:rowId xmlns:a16="http://schemas.microsoft.com/office/drawing/2014/main" val="681575178"/>
                  </a:ext>
                </a:extLst>
              </a:tr>
              <a:tr h="1526669">
                <a:tc>
                  <a:txBody>
                    <a:bodyPr/>
                    <a:lstStyle/>
                    <a:p>
                      <a:pPr marL="228600" indent="-228600">
                        <a:buFont typeface="+mj-lt"/>
                        <a:buAutoNum type="arabicPeriod"/>
                      </a:pPr>
                      <a:r>
                        <a:rPr lang="en-GB" sz="700" dirty="0"/>
                        <a:t>Hydraulic action widens cracks in the cliff face over time.</a:t>
                      </a:r>
                    </a:p>
                    <a:p>
                      <a:pPr marL="228600" indent="-228600">
                        <a:buFont typeface="+mj-lt"/>
                        <a:buAutoNum type="arabicPeriod"/>
                      </a:pPr>
                      <a:r>
                        <a:rPr lang="en-GB" sz="700" dirty="0"/>
                        <a:t>Abrasion</a:t>
                      </a:r>
                      <a:r>
                        <a:rPr lang="en-GB" sz="700" baseline="0" dirty="0"/>
                        <a:t> forms a wave cut notch between HT and LT.</a:t>
                      </a:r>
                    </a:p>
                    <a:p>
                      <a:pPr marL="228600" indent="-228600">
                        <a:buFont typeface="+mj-lt"/>
                        <a:buAutoNum type="arabicPeriod"/>
                      </a:pPr>
                      <a:r>
                        <a:rPr lang="en-GB" sz="700" baseline="0" dirty="0"/>
                        <a:t>Further abrasion widens the wave cut notch to form a cave.</a:t>
                      </a:r>
                    </a:p>
                    <a:p>
                      <a:pPr marL="228600" indent="-228600">
                        <a:buFont typeface="+mj-lt"/>
                        <a:buAutoNum type="arabicPeriod"/>
                      </a:pPr>
                      <a:r>
                        <a:rPr lang="en-GB" sz="700" baseline="0" dirty="0"/>
                        <a:t>Caves from both sides of the headland break through to form an arch.</a:t>
                      </a:r>
                    </a:p>
                    <a:p>
                      <a:pPr marL="228600" indent="-228600">
                        <a:buFont typeface="+mj-lt"/>
                        <a:buAutoNum type="arabicPeriod"/>
                      </a:pPr>
                      <a:r>
                        <a:rPr lang="en-GB" sz="700" baseline="0" dirty="0"/>
                        <a:t>Weather above/erosion below –arch collapses leaving stack. </a:t>
                      </a:r>
                    </a:p>
                    <a:p>
                      <a:pPr marL="228600" indent="-228600">
                        <a:buFont typeface="+mj-lt"/>
                        <a:buAutoNum type="arabicPeriod"/>
                      </a:pPr>
                      <a:r>
                        <a:rPr lang="en-GB" sz="700" baseline="0" dirty="0"/>
                        <a:t>Further weathering and erosion leaves a stump.</a:t>
                      </a:r>
                      <a:endParaRPr lang="en-GB" sz="700" b="1" dirty="0"/>
                    </a:p>
                  </a:txBody>
                  <a:tcPr/>
                </a:tc>
                <a:extLst>
                  <a:ext uri="{0D108BD9-81ED-4DB2-BD59-A6C34878D82A}">
                    <a16:rowId xmlns:a16="http://schemas.microsoft.com/office/drawing/2014/main" val="662024114"/>
                  </a:ext>
                </a:extLst>
              </a:tr>
            </a:tbl>
          </a:graphicData>
        </a:graphic>
      </p:graphicFrame>
      <p:graphicFrame>
        <p:nvGraphicFramePr>
          <p:cNvPr id="52" name="Table 51">
            <a:extLst>
              <a:ext uri="{FF2B5EF4-FFF2-40B4-BE49-F238E27FC236}">
                <a16:creationId xmlns:a16="http://schemas.microsoft.com/office/drawing/2014/main" id="{2F7BDF2B-2005-418B-9C1E-74917EE141B7}"/>
              </a:ext>
            </a:extLst>
          </p:cNvPr>
          <p:cNvGraphicFramePr>
            <a:graphicFrameLocks noGrp="1"/>
          </p:cNvGraphicFramePr>
          <p:nvPr>
            <p:extLst>
              <p:ext uri="{D42A27DB-BD31-4B8C-83A1-F6EECF244321}">
                <p14:modId xmlns:p14="http://schemas.microsoft.com/office/powerpoint/2010/main" val="316355154"/>
              </p:ext>
            </p:extLst>
          </p:nvPr>
        </p:nvGraphicFramePr>
        <p:xfrm>
          <a:off x="10711604" y="2560973"/>
          <a:ext cx="2065102" cy="1036320"/>
        </p:xfrm>
        <a:graphic>
          <a:graphicData uri="http://schemas.openxmlformats.org/drawingml/2006/table">
            <a:tbl>
              <a:tblPr firstRow="1" bandRow="1">
                <a:tableStyleId>{5C22544A-7EE6-4342-B048-85BDC9FD1C3A}</a:tableStyleId>
              </a:tblPr>
              <a:tblGrid>
                <a:gridCol w="2065102">
                  <a:extLst>
                    <a:ext uri="{9D8B030D-6E8A-4147-A177-3AD203B41FA5}">
                      <a16:colId xmlns:a16="http://schemas.microsoft.com/office/drawing/2014/main" val="754654229"/>
                    </a:ext>
                  </a:extLst>
                </a:gridCol>
              </a:tblGrid>
              <a:tr h="222352">
                <a:tc>
                  <a:txBody>
                    <a:bodyPr/>
                    <a:lstStyle/>
                    <a:p>
                      <a:pPr algn="ctr"/>
                      <a:r>
                        <a:rPr lang="en-GB" sz="900" dirty="0"/>
                        <a:t>Formation of Bays and Headlands</a:t>
                      </a:r>
                    </a:p>
                  </a:txBody>
                  <a:tcPr/>
                </a:tc>
                <a:extLst>
                  <a:ext uri="{0D108BD9-81ED-4DB2-BD59-A6C34878D82A}">
                    <a16:rowId xmlns:a16="http://schemas.microsoft.com/office/drawing/2014/main" val="913039151"/>
                  </a:ext>
                </a:extLst>
              </a:tr>
              <a:tr h="19270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1. Waves attack the coastline.</a:t>
                      </a:r>
                    </a:p>
                  </a:txBody>
                  <a:tcPr/>
                </a:tc>
                <a:extLst>
                  <a:ext uri="{0D108BD9-81ED-4DB2-BD59-A6C34878D82A}">
                    <a16:rowId xmlns:a16="http://schemas.microsoft.com/office/drawing/2014/main" val="2794161758"/>
                  </a:ext>
                </a:extLst>
              </a:tr>
              <a:tr h="2964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2. Softer rock is eroded by the sea quicker forming a bay, calm</a:t>
                      </a:r>
                      <a:r>
                        <a:rPr lang="en-GB" sz="700" baseline="0" dirty="0"/>
                        <a:t> area cases deposition.</a:t>
                      </a:r>
                    </a:p>
                  </a:txBody>
                  <a:tcPr/>
                </a:tc>
                <a:extLst>
                  <a:ext uri="{0D108BD9-81ED-4DB2-BD59-A6C34878D82A}">
                    <a16:rowId xmlns:a16="http://schemas.microsoft.com/office/drawing/2014/main" val="1756108477"/>
                  </a:ext>
                </a:extLst>
              </a:tr>
              <a:tr h="2964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aseline="0" dirty="0"/>
                        <a:t>3. More resistant rock is left jutting out into the sea. This is a headland.</a:t>
                      </a:r>
                      <a:endParaRPr lang="en-GB" sz="700" b="1" dirty="0"/>
                    </a:p>
                  </a:txBody>
                  <a:tcPr/>
                </a:tc>
                <a:extLst>
                  <a:ext uri="{0D108BD9-81ED-4DB2-BD59-A6C34878D82A}">
                    <a16:rowId xmlns:a16="http://schemas.microsoft.com/office/drawing/2014/main" val="3292949234"/>
                  </a:ext>
                </a:extLst>
              </a:tr>
            </a:tbl>
          </a:graphicData>
        </a:graphic>
      </p:graphicFrame>
      <p:graphicFrame>
        <p:nvGraphicFramePr>
          <p:cNvPr id="58" name="Table 57">
            <a:extLst>
              <a:ext uri="{FF2B5EF4-FFF2-40B4-BE49-F238E27FC236}">
                <a16:creationId xmlns:a16="http://schemas.microsoft.com/office/drawing/2014/main" id="{C8BCC0B0-EF74-43D9-B003-361DA2384D19}"/>
              </a:ext>
            </a:extLst>
          </p:cNvPr>
          <p:cNvGraphicFramePr>
            <a:graphicFrameLocks noGrp="1"/>
          </p:cNvGraphicFramePr>
          <p:nvPr>
            <p:extLst>
              <p:ext uri="{D42A27DB-BD31-4B8C-83A1-F6EECF244321}">
                <p14:modId xmlns:p14="http://schemas.microsoft.com/office/powerpoint/2010/main" val="2054642913"/>
              </p:ext>
            </p:extLst>
          </p:nvPr>
        </p:nvGraphicFramePr>
        <p:xfrm>
          <a:off x="6790696" y="6602924"/>
          <a:ext cx="2057110" cy="1888689"/>
        </p:xfrm>
        <a:graphic>
          <a:graphicData uri="http://schemas.openxmlformats.org/drawingml/2006/table">
            <a:tbl>
              <a:tblPr firstRow="1" bandRow="1">
                <a:tableStyleId>{5C22544A-7EE6-4342-B048-85BDC9FD1C3A}</a:tableStyleId>
              </a:tblPr>
              <a:tblGrid>
                <a:gridCol w="274396">
                  <a:extLst>
                    <a:ext uri="{9D8B030D-6E8A-4147-A177-3AD203B41FA5}">
                      <a16:colId xmlns:a16="http://schemas.microsoft.com/office/drawing/2014/main" val="428806667"/>
                    </a:ext>
                  </a:extLst>
                </a:gridCol>
                <a:gridCol w="1782714">
                  <a:extLst>
                    <a:ext uri="{9D8B030D-6E8A-4147-A177-3AD203B41FA5}">
                      <a16:colId xmlns:a16="http://schemas.microsoft.com/office/drawing/2014/main" val="3203318287"/>
                    </a:ext>
                  </a:extLst>
                </a:gridCol>
              </a:tblGrid>
              <a:tr h="232216">
                <a:tc gridSpan="2">
                  <a:txBody>
                    <a:bodyPr/>
                    <a:lstStyle/>
                    <a:p>
                      <a:pPr algn="ctr"/>
                      <a:r>
                        <a:rPr lang="en-GB" sz="900" dirty="0"/>
                        <a:t>Mass Movement – e.g. Slumping</a:t>
                      </a:r>
                    </a:p>
                  </a:txBody>
                  <a:tcPr/>
                </a:tc>
                <a:tc hMerge="1">
                  <a:txBody>
                    <a:bodyPr/>
                    <a:lstStyle/>
                    <a:p>
                      <a:endParaRPr lang="en-GB" sz="800" dirty="0"/>
                    </a:p>
                  </a:txBody>
                  <a:tcPr/>
                </a:tc>
                <a:extLst>
                  <a:ext uri="{0D108BD9-81ED-4DB2-BD59-A6C34878D82A}">
                    <a16:rowId xmlns:a16="http://schemas.microsoft.com/office/drawing/2014/main" val="786780912"/>
                  </a:ext>
                </a:extLst>
              </a:tr>
              <a:tr h="41798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t>A large movement of soil and rock debris that</a:t>
                      </a:r>
                      <a:r>
                        <a:rPr lang="en-GB" sz="700" b="1" baseline="0" dirty="0"/>
                        <a:t> moves </a:t>
                      </a:r>
                      <a:r>
                        <a:rPr lang="en-GB" sz="700" b="1" dirty="0"/>
                        <a:t>down slopes in response to the pull of gravity in a vertical direction.</a:t>
                      </a:r>
                    </a:p>
                  </a:txBody>
                  <a:tcPr/>
                </a:tc>
                <a:tc hMerge="1">
                  <a:txBody>
                    <a:bodyPr/>
                    <a:lstStyle/>
                    <a:p>
                      <a:endParaRPr lang="en-GB"/>
                    </a:p>
                  </a:txBody>
                  <a:tcPr/>
                </a:tc>
                <a:extLst>
                  <a:ext uri="{0D108BD9-81ED-4DB2-BD59-A6C34878D82A}">
                    <a16:rowId xmlns:a16="http://schemas.microsoft.com/office/drawing/2014/main" val="3692952396"/>
                  </a:ext>
                </a:extLst>
              </a:tr>
              <a:tr h="309621">
                <a:tc>
                  <a:txBody>
                    <a:bodyPr/>
                    <a:lstStyle/>
                    <a:p>
                      <a:pPr algn="ctr"/>
                      <a:r>
                        <a:rPr lang="en-GB" sz="700" b="1" dirty="0"/>
                        <a:t>1</a:t>
                      </a:r>
                    </a:p>
                  </a:txBody>
                  <a:tcPr anchor="ctr">
                    <a:solidFill>
                      <a:schemeClr val="accent1">
                        <a:lumMod val="60000"/>
                        <a:lumOff val="40000"/>
                      </a:schemeClr>
                    </a:solidFill>
                  </a:tcPr>
                </a:tc>
                <a:tc>
                  <a:txBody>
                    <a:bodyPr/>
                    <a:lstStyle/>
                    <a:p>
                      <a:r>
                        <a:rPr lang="en-GB" sz="700" dirty="0"/>
                        <a:t>Rain</a:t>
                      </a:r>
                      <a:r>
                        <a:rPr lang="en-GB" sz="700" baseline="0" dirty="0"/>
                        <a:t> saturates the permeable rock above the impermeable rock making it heavy.</a:t>
                      </a:r>
                      <a:endParaRPr lang="en-GB" sz="700" dirty="0"/>
                    </a:p>
                  </a:txBody>
                  <a:tcPr/>
                </a:tc>
                <a:extLst>
                  <a:ext uri="{0D108BD9-81ED-4DB2-BD59-A6C34878D82A}">
                    <a16:rowId xmlns:a16="http://schemas.microsoft.com/office/drawing/2014/main" val="4105750743"/>
                  </a:ext>
                </a:extLst>
              </a:tr>
              <a:tr h="309621">
                <a:tc>
                  <a:txBody>
                    <a:bodyPr/>
                    <a:lstStyle/>
                    <a:p>
                      <a:pPr algn="ctr"/>
                      <a:r>
                        <a:rPr lang="en-GB" sz="700" b="1" dirty="0"/>
                        <a:t>2</a:t>
                      </a:r>
                    </a:p>
                  </a:txBody>
                  <a:tcPr anchor="ctr">
                    <a:solidFill>
                      <a:schemeClr val="accent1">
                        <a:lumMod val="60000"/>
                        <a:lumOff val="40000"/>
                      </a:schemeClr>
                    </a:solidFill>
                  </a:tcPr>
                </a:tc>
                <a:tc>
                  <a:txBody>
                    <a:bodyPr/>
                    <a:lstStyle/>
                    <a:p>
                      <a:r>
                        <a:rPr lang="en-GB" sz="700" dirty="0"/>
                        <a:t>Waves </a:t>
                      </a:r>
                      <a:r>
                        <a:rPr lang="en-GB" sz="700" baseline="0" dirty="0"/>
                        <a:t>will erode the base of the slope making it unstable.</a:t>
                      </a:r>
                      <a:endParaRPr lang="en-GB" sz="700" dirty="0"/>
                    </a:p>
                  </a:txBody>
                  <a:tcPr/>
                </a:tc>
                <a:extLst>
                  <a:ext uri="{0D108BD9-81ED-4DB2-BD59-A6C34878D82A}">
                    <a16:rowId xmlns:a16="http://schemas.microsoft.com/office/drawing/2014/main" val="976715363"/>
                  </a:ext>
                </a:extLst>
              </a:tr>
              <a:tr h="309621">
                <a:tc>
                  <a:txBody>
                    <a:bodyPr/>
                    <a:lstStyle/>
                    <a:p>
                      <a:pPr algn="ctr"/>
                      <a:r>
                        <a:rPr lang="en-GB" sz="700" b="1" dirty="0"/>
                        <a:t>3</a:t>
                      </a:r>
                    </a:p>
                  </a:txBody>
                  <a:tcPr anchor="ctr">
                    <a:solidFill>
                      <a:schemeClr val="accent1">
                        <a:lumMod val="60000"/>
                        <a:lumOff val="40000"/>
                      </a:schemeClr>
                    </a:solidFill>
                  </a:tcPr>
                </a:tc>
                <a:tc>
                  <a:txBody>
                    <a:bodyPr/>
                    <a:lstStyle/>
                    <a:p>
                      <a:r>
                        <a:rPr lang="en-GB" sz="700" dirty="0"/>
                        <a:t>The weight of the permeable</a:t>
                      </a:r>
                      <a:r>
                        <a:rPr lang="en-GB" sz="700" baseline="0" dirty="0"/>
                        <a:t> rock</a:t>
                      </a:r>
                      <a:r>
                        <a:rPr lang="en-GB" sz="700" dirty="0"/>
                        <a:t> above the impermeable rock weakens</a:t>
                      </a:r>
                      <a:r>
                        <a:rPr lang="en-GB" sz="700" baseline="0" dirty="0"/>
                        <a:t> &amp; collapses.</a:t>
                      </a:r>
                      <a:endParaRPr lang="en-GB" sz="700" dirty="0"/>
                    </a:p>
                  </a:txBody>
                  <a:tcPr/>
                </a:tc>
                <a:extLst>
                  <a:ext uri="{0D108BD9-81ED-4DB2-BD59-A6C34878D82A}">
                    <a16:rowId xmlns:a16="http://schemas.microsoft.com/office/drawing/2014/main" val="1383234103"/>
                  </a:ext>
                </a:extLst>
              </a:tr>
              <a:tr h="309621">
                <a:tc>
                  <a:txBody>
                    <a:bodyPr/>
                    <a:lstStyle/>
                    <a:p>
                      <a:pPr algn="ctr"/>
                      <a:r>
                        <a:rPr lang="en-GB" sz="700" b="1" dirty="0"/>
                        <a:t>4</a:t>
                      </a:r>
                    </a:p>
                  </a:txBody>
                  <a:tcPr anchor="ctr">
                    <a:solidFill>
                      <a:schemeClr val="accent1">
                        <a:lumMod val="60000"/>
                        <a:lumOff val="40000"/>
                      </a:schemeClr>
                    </a:solidFill>
                  </a:tcPr>
                </a:tc>
                <a:tc>
                  <a:txBody>
                    <a:bodyPr/>
                    <a:lstStyle/>
                    <a:p>
                      <a:r>
                        <a:rPr lang="en-GB" sz="700" dirty="0"/>
                        <a:t>The debris at the base of the cliff is then removed and transported</a:t>
                      </a:r>
                      <a:r>
                        <a:rPr lang="en-GB" sz="700" baseline="0" dirty="0"/>
                        <a:t> by waves.</a:t>
                      </a:r>
                      <a:endParaRPr lang="en-GB" sz="700" dirty="0"/>
                    </a:p>
                  </a:txBody>
                  <a:tcPr/>
                </a:tc>
                <a:extLst>
                  <a:ext uri="{0D108BD9-81ED-4DB2-BD59-A6C34878D82A}">
                    <a16:rowId xmlns:a16="http://schemas.microsoft.com/office/drawing/2014/main" val="4074566616"/>
                  </a:ext>
                </a:extLst>
              </a:tr>
            </a:tbl>
          </a:graphicData>
        </a:graphic>
      </p:graphicFrame>
      <p:pic>
        <p:nvPicPr>
          <p:cNvPr id="60" name="Picture 59">
            <a:extLst>
              <a:ext uri="{FF2B5EF4-FFF2-40B4-BE49-F238E27FC236}">
                <a16:creationId xmlns:a16="http://schemas.microsoft.com/office/drawing/2014/main" id="{CAAF5559-730D-42D7-A4F6-9A5B24EFF83D}"/>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386454" y="3460132"/>
            <a:ext cx="1577733" cy="733818"/>
          </a:xfrm>
          <a:prstGeom prst="rect">
            <a:avLst/>
          </a:prstGeom>
        </p:spPr>
      </p:pic>
      <p:pic>
        <p:nvPicPr>
          <p:cNvPr id="61" name="Picture 60">
            <a:extLst>
              <a:ext uri="{FF2B5EF4-FFF2-40B4-BE49-F238E27FC236}">
                <a16:creationId xmlns:a16="http://schemas.microsoft.com/office/drawing/2014/main" id="{9DD2B739-7FA8-4EBB-AC6A-6B4EBF376F88}"/>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757723" y="3469529"/>
            <a:ext cx="1577733" cy="715024"/>
          </a:xfrm>
          <a:prstGeom prst="rect">
            <a:avLst/>
          </a:prstGeom>
        </p:spPr>
      </p:pic>
      <p:graphicFrame>
        <p:nvGraphicFramePr>
          <p:cNvPr id="62" name="Table 61">
            <a:extLst>
              <a:ext uri="{FF2B5EF4-FFF2-40B4-BE49-F238E27FC236}">
                <a16:creationId xmlns:a16="http://schemas.microsoft.com/office/drawing/2014/main" id="{70A28821-A6F1-407C-8B42-83352800730B}"/>
              </a:ext>
            </a:extLst>
          </p:cNvPr>
          <p:cNvGraphicFramePr>
            <a:graphicFrameLocks noGrp="1"/>
          </p:cNvGraphicFramePr>
          <p:nvPr>
            <p:extLst>
              <p:ext uri="{D42A27DB-BD31-4B8C-83A1-F6EECF244321}">
                <p14:modId xmlns:p14="http://schemas.microsoft.com/office/powerpoint/2010/main" val="686938709"/>
              </p:ext>
            </p:extLst>
          </p:nvPr>
        </p:nvGraphicFramePr>
        <p:xfrm>
          <a:off x="4748594" y="2569043"/>
          <a:ext cx="3225432" cy="883920"/>
        </p:xfrm>
        <a:graphic>
          <a:graphicData uri="http://schemas.openxmlformats.org/drawingml/2006/table">
            <a:tbl>
              <a:tblPr firstRow="1" bandRow="1">
                <a:tableStyleId>{5C22544A-7EE6-4342-B048-85BDC9FD1C3A}</a:tableStyleId>
              </a:tblPr>
              <a:tblGrid>
                <a:gridCol w="1612716">
                  <a:extLst>
                    <a:ext uri="{9D8B030D-6E8A-4147-A177-3AD203B41FA5}">
                      <a16:colId xmlns:a16="http://schemas.microsoft.com/office/drawing/2014/main" val="309138094"/>
                    </a:ext>
                  </a:extLst>
                </a:gridCol>
                <a:gridCol w="1612716">
                  <a:extLst>
                    <a:ext uri="{9D8B030D-6E8A-4147-A177-3AD203B41FA5}">
                      <a16:colId xmlns:a16="http://schemas.microsoft.com/office/drawing/2014/main" val="334158572"/>
                    </a:ext>
                  </a:extLst>
                </a:gridCol>
              </a:tblGrid>
              <a:tr h="175990">
                <a:tc gridSpan="2">
                  <a:txBody>
                    <a:bodyPr/>
                    <a:lstStyle/>
                    <a:p>
                      <a:pPr algn="ctr"/>
                      <a:r>
                        <a:rPr lang="en-GB" sz="800" dirty="0"/>
                        <a:t>Types of Waves</a:t>
                      </a:r>
                      <a:endParaRPr lang="en-GB" sz="800" b="1" dirty="0"/>
                    </a:p>
                  </a:txBody>
                  <a:tcPr/>
                </a:tc>
                <a:tc hMerge="1">
                  <a:txBody>
                    <a:bodyPr/>
                    <a:lstStyle/>
                    <a:p>
                      <a:endParaRPr lang="en-GB"/>
                    </a:p>
                  </a:txBody>
                  <a:tcPr/>
                </a:tc>
                <a:extLst>
                  <a:ext uri="{0D108BD9-81ED-4DB2-BD59-A6C34878D82A}">
                    <a16:rowId xmlns:a16="http://schemas.microsoft.com/office/drawing/2014/main" val="893735833"/>
                  </a:ext>
                </a:extLst>
              </a:tr>
              <a:tr h="175990">
                <a:tc>
                  <a:txBody>
                    <a:bodyPr/>
                    <a:lstStyle/>
                    <a:p>
                      <a:pPr algn="ctr"/>
                      <a:r>
                        <a:rPr lang="en-GB" sz="800" b="1" dirty="0">
                          <a:solidFill>
                            <a:schemeClr val="tx1"/>
                          </a:solidFill>
                        </a:rPr>
                        <a:t>Constructive Waves</a:t>
                      </a:r>
                    </a:p>
                  </a:txBody>
                  <a:tcPr>
                    <a:solidFill>
                      <a:schemeClr val="accent1">
                        <a:lumMod val="60000"/>
                        <a:lumOff val="40000"/>
                      </a:schemeClr>
                    </a:solidFill>
                  </a:tcPr>
                </a:tc>
                <a:tc>
                  <a:txBody>
                    <a:bodyPr/>
                    <a:lstStyle/>
                    <a:p>
                      <a:pPr algn="ctr"/>
                      <a:r>
                        <a:rPr lang="en-GB" sz="800" b="1" dirty="0">
                          <a:solidFill>
                            <a:schemeClr val="tx1"/>
                          </a:solidFill>
                        </a:rPr>
                        <a:t>Destructive Waves</a:t>
                      </a:r>
                    </a:p>
                  </a:txBody>
                  <a:tcPr>
                    <a:solidFill>
                      <a:schemeClr val="accent1">
                        <a:lumMod val="60000"/>
                        <a:lumOff val="40000"/>
                      </a:schemeClr>
                    </a:solidFill>
                  </a:tcPr>
                </a:tc>
                <a:extLst>
                  <a:ext uri="{0D108BD9-81ED-4DB2-BD59-A6C34878D82A}">
                    <a16:rowId xmlns:a16="http://schemas.microsoft.com/office/drawing/2014/main" val="1365335249"/>
                  </a:ext>
                </a:extLst>
              </a:tr>
              <a:tr h="377121">
                <a:tc>
                  <a:txBody>
                    <a:bodyPr/>
                    <a:lstStyle/>
                    <a:p>
                      <a:pPr algn="ctr"/>
                      <a:r>
                        <a:rPr lang="en-GB" sz="800" kern="1200" dirty="0">
                          <a:effectLst/>
                        </a:rPr>
                        <a:t>This wave has a swash that is </a:t>
                      </a:r>
                      <a:r>
                        <a:rPr lang="en-GB" sz="800" b="1" kern="1200" dirty="0">
                          <a:solidFill>
                            <a:srgbClr val="00B050"/>
                          </a:solidFill>
                          <a:effectLst/>
                        </a:rPr>
                        <a:t>stronger than the backwash</a:t>
                      </a:r>
                      <a:r>
                        <a:rPr lang="en-GB" sz="800" kern="1200" dirty="0">
                          <a:effectLst/>
                        </a:rPr>
                        <a:t>. This therefore </a:t>
                      </a:r>
                      <a:r>
                        <a:rPr lang="en-GB" sz="800" b="1" kern="1200" dirty="0">
                          <a:solidFill>
                            <a:srgbClr val="00B050"/>
                          </a:solidFill>
                          <a:effectLst/>
                        </a:rPr>
                        <a:t>builds up </a:t>
                      </a:r>
                      <a:r>
                        <a:rPr lang="en-GB" sz="800" kern="1200" dirty="0">
                          <a:effectLst/>
                        </a:rPr>
                        <a:t>the coast.</a:t>
                      </a:r>
                      <a:endParaRPr lang="en-GB" sz="800" b="1" dirty="0"/>
                    </a:p>
                  </a:txBody>
                  <a:tcPr/>
                </a:tc>
                <a:tc>
                  <a:txBody>
                    <a:bodyPr/>
                    <a:lstStyle/>
                    <a:p>
                      <a:pPr algn="ctr"/>
                      <a:r>
                        <a:rPr lang="en-GB" sz="800" kern="1200" dirty="0">
                          <a:effectLst/>
                        </a:rPr>
                        <a:t>This wave has a </a:t>
                      </a:r>
                      <a:r>
                        <a:rPr lang="en-GB" sz="800" b="1" kern="1200" dirty="0">
                          <a:solidFill>
                            <a:srgbClr val="FF0000"/>
                          </a:solidFill>
                          <a:effectLst/>
                        </a:rPr>
                        <a:t>backwash that is stronger</a:t>
                      </a:r>
                      <a:r>
                        <a:rPr lang="en-GB" sz="800" kern="1200" dirty="0">
                          <a:effectLst/>
                        </a:rPr>
                        <a:t> than the swash. This therefore</a:t>
                      </a:r>
                      <a:r>
                        <a:rPr lang="en-GB" sz="800" b="1" kern="1200" dirty="0">
                          <a:solidFill>
                            <a:srgbClr val="FF0000"/>
                          </a:solidFill>
                          <a:effectLst/>
                        </a:rPr>
                        <a:t> erodes </a:t>
                      </a:r>
                      <a:r>
                        <a:rPr lang="en-GB" sz="800" kern="1200" dirty="0">
                          <a:effectLst/>
                        </a:rPr>
                        <a:t>the coast.</a:t>
                      </a:r>
                      <a:endParaRPr lang="en-GB" sz="800" b="1" dirty="0"/>
                    </a:p>
                  </a:txBody>
                  <a:tcPr/>
                </a:tc>
                <a:extLst>
                  <a:ext uri="{0D108BD9-81ED-4DB2-BD59-A6C34878D82A}">
                    <a16:rowId xmlns:a16="http://schemas.microsoft.com/office/drawing/2014/main" val="998082835"/>
                  </a:ext>
                </a:extLst>
              </a:tr>
            </a:tbl>
          </a:graphicData>
        </a:graphic>
      </p:graphicFrame>
      <p:graphicFrame>
        <p:nvGraphicFramePr>
          <p:cNvPr id="63" name="Table 62">
            <a:extLst>
              <a:ext uri="{FF2B5EF4-FFF2-40B4-BE49-F238E27FC236}">
                <a16:creationId xmlns:a16="http://schemas.microsoft.com/office/drawing/2014/main" id="{32887223-C217-4BCB-A764-DE07A44A39B8}"/>
              </a:ext>
            </a:extLst>
          </p:cNvPr>
          <p:cNvGraphicFramePr>
            <a:graphicFrameLocks noGrp="1"/>
          </p:cNvGraphicFramePr>
          <p:nvPr>
            <p:extLst>
              <p:ext uri="{D42A27DB-BD31-4B8C-83A1-F6EECF244321}">
                <p14:modId xmlns:p14="http://schemas.microsoft.com/office/powerpoint/2010/main" val="2801000455"/>
              </p:ext>
            </p:extLst>
          </p:nvPr>
        </p:nvGraphicFramePr>
        <p:xfrm>
          <a:off x="2575372" y="8497527"/>
          <a:ext cx="3790468" cy="1109960"/>
        </p:xfrm>
        <a:graphic>
          <a:graphicData uri="http://schemas.openxmlformats.org/drawingml/2006/table">
            <a:tbl>
              <a:tblPr firstRow="1" bandRow="1">
                <a:tableStyleId>{5C22544A-7EE6-4342-B048-85BDC9FD1C3A}</a:tableStyleId>
              </a:tblPr>
              <a:tblGrid>
                <a:gridCol w="831511">
                  <a:extLst>
                    <a:ext uri="{9D8B030D-6E8A-4147-A177-3AD203B41FA5}">
                      <a16:colId xmlns:a16="http://schemas.microsoft.com/office/drawing/2014/main" val="3895076131"/>
                    </a:ext>
                  </a:extLst>
                </a:gridCol>
                <a:gridCol w="2958957">
                  <a:extLst>
                    <a:ext uri="{9D8B030D-6E8A-4147-A177-3AD203B41FA5}">
                      <a16:colId xmlns:a16="http://schemas.microsoft.com/office/drawing/2014/main" val="280136274"/>
                    </a:ext>
                  </a:extLst>
                </a:gridCol>
              </a:tblGrid>
              <a:tr h="220340">
                <a:tc gridSpan="2">
                  <a:txBody>
                    <a:bodyPr/>
                    <a:lstStyle/>
                    <a:p>
                      <a:pPr algn="ctr"/>
                      <a:r>
                        <a:rPr lang="en-GB" sz="900" b="1" dirty="0"/>
                        <a:t>Types of Weathering</a:t>
                      </a:r>
                    </a:p>
                  </a:txBody>
                  <a:tcPr/>
                </a:tc>
                <a:tc hMerge="1">
                  <a:txBody>
                    <a:bodyPr/>
                    <a:lstStyle/>
                    <a:p>
                      <a:endParaRPr lang="en-GB"/>
                    </a:p>
                  </a:txBody>
                  <a:tcPr/>
                </a:tc>
                <a:extLst>
                  <a:ext uri="{0D108BD9-81ED-4DB2-BD59-A6C34878D82A}">
                    <a16:rowId xmlns:a16="http://schemas.microsoft.com/office/drawing/2014/main" val="3052688637"/>
                  </a:ext>
                </a:extLst>
              </a:tr>
              <a:tr h="220340">
                <a:tc gridSpan="2">
                  <a:txBody>
                    <a:bodyPr/>
                    <a:lstStyle/>
                    <a:p>
                      <a:pPr algn="ctr"/>
                      <a:r>
                        <a:rPr lang="en-GB" sz="800" b="1" i="0" u="none" strike="noStrike" kern="1200" dirty="0">
                          <a:solidFill>
                            <a:schemeClr val="dk1"/>
                          </a:solidFill>
                          <a:effectLst/>
                          <a:latin typeface="+mn-lt"/>
                          <a:ea typeface="+mn-ea"/>
                          <a:cs typeface="+mn-cs"/>
                        </a:rPr>
                        <a:t>An alternation or breakdown of rock when they are exposed to the atmosphere.</a:t>
                      </a:r>
                      <a:endParaRPr lang="en-GB" sz="800" b="1" u="none" baseline="0" dirty="0"/>
                    </a:p>
                  </a:txBody>
                  <a:tcPr/>
                </a:tc>
                <a:tc hMerge="1">
                  <a:txBody>
                    <a:bodyPr/>
                    <a:lstStyle/>
                    <a:p>
                      <a:endParaRPr lang="en-GB"/>
                    </a:p>
                  </a:txBody>
                  <a:tcPr/>
                </a:tc>
                <a:extLst>
                  <a:ext uri="{0D108BD9-81ED-4DB2-BD59-A6C34878D82A}">
                    <a16:rowId xmlns:a16="http://schemas.microsoft.com/office/drawing/2014/main" val="500152494"/>
                  </a:ext>
                </a:extLst>
              </a:tr>
              <a:tr h="220340">
                <a:tc>
                  <a:txBody>
                    <a:bodyPr/>
                    <a:lstStyle/>
                    <a:p>
                      <a:pPr algn="ctr"/>
                      <a:r>
                        <a:rPr lang="en-GB" sz="800" b="1" u="none" baseline="0" dirty="0"/>
                        <a:t>Carbonation</a:t>
                      </a:r>
                    </a:p>
                  </a:txBody>
                  <a:tcPr anchor="ctr">
                    <a:solidFill>
                      <a:schemeClr val="accent1">
                        <a:lumMod val="60000"/>
                        <a:lumOff val="40000"/>
                      </a:schemeClr>
                    </a:solidFill>
                  </a:tcPr>
                </a:tc>
                <a:tc>
                  <a:txBody>
                    <a:bodyPr/>
                    <a:lstStyle/>
                    <a:p>
                      <a:pPr algn="ctr"/>
                      <a:r>
                        <a:rPr lang="en-GB" sz="800" u="none" baseline="0" dirty="0"/>
                        <a:t>Breakdown of rock by changing its chemical composition.</a:t>
                      </a:r>
                      <a:endParaRPr lang="en-GB" sz="800" b="0" u="none" baseline="0" dirty="0"/>
                    </a:p>
                  </a:txBody>
                  <a:tcPr/>
                </a:tc>
                <a:extLst>
                  <a:ext uri="{0D108BD9-81ED-4DB2-BD59-A6C34878D82A}">
                    <a16:rowId xmlns:a16="http://schemas.microsoft.com/office/drawing/2014/main" val="1219601852"/>
                  </a:ext>
                </a:extLst>
              </a:tr>
              <a:tr h="220340">
                <a:tc>
                  <a:txBody>
                    <a:bodyPr/>
                    <a:lstStyle/>
                    <a:p>
                      <a:pPr algn="ctr"/>
                      <a:r>
                        <a:rPr lang="en-GB" sz="800" b="1" u="none" baseline="0" dirty="0"/>
                        <a:t>Mechanical </a:t>
                      </a:r>
                    </a:p>
                  </a:txBody>
                  <a:tcPr anchor="ctr">
                    <a:solidFill>
                      <a:schemeClr val="accent1">
                        <a:lumMod val="60000"/>
                        <a:lumOff val="40000"/>
                      </a:schemeClr>
                    </a:solidFill>
                  </a:tcPr>
                </a:tc>
                <a:tc>
                  <a:txBody>
                    <a:bodyPr/>
                    <a:lstStyle/>
                    <a:p>
                      <a:pPr algn="ctr"/>
                      <a:r>
                        <a:rPr lang="en-GB" sz="800" b="0" i="0" u="none" strike="noStrike" kern="1200" dirty="0">
                          <a:solidFill>
                            <a:schemeClr val="dk1"/>
                          </a:solidFill>
                          <a:effectLst/>
                          <a:latin typeface="+mn-lt"/>
                          <a:ea typeface="+mn-ea"/>
                          <a:cs typeface="+mn-cs"/>
                        </a:rPr>
                        <a:t>A physical change caused by the movement of water or wind.</a:t>
                      </a:r>
                      <a:endParaRPr lang="en-GB" sz="800" b="0" u="none" baseline="0" dirty="0"/>
                    </a:p>
                  </a:txBody>
                  <a:tcPr/>
                </a:tc>
                <a:extLst>
                  <a:ext uri="{0D108BD9-81ED-4DB2-BD59-A6C34878D82A}">
                    <a16:rowId xmlns:a16="http://schemas.microsoft.com/office/drawing/2014/main" val="1733756147"/>
                  </a:ext>
                </a:extLst>
              </a:tr>
              <a:tr h="22034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Biological</a:t>
                      </a:r>
                      <a:r>
                        <a:rPr lang="en-GB" sz="800" b="1" baseline="0" dirty="0"/>
                        <a:t> </a:t>
                      </a:r>
                    </a:p>
                  </a:txBody>
                  <a:tcPr anchor="ct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aseline="0" dirty="0"/>
                        <a:t>Rocks that have been broken down by living organisms. </a:t>
                      </a:r>
                      <a:endParaRPr lang="en-GB" sz="800" dirty="0"/>
                    </a:p>
                  </a:txBody>
                  <a:tcPr/>
                </a:tc>
                <a:extLst>
                  <a:ext uri="{0D108BD9-81ED-4DB2-BD59-A6C34878D82A}">
                    <a16:rowId xmlns:a16="http://schemas.microsoft.com/office/drawing/2014/main" val="725852374"/>
                  </a:ext>
                </a:extLst>
              </a:tr>
            </a:tbl>
          </a:graphicData>
        </a:graphic>
      </p:graphicFrame>
      <p:graphicFrame>
        <p:nvGraphicFramePr>
          <p:cNvPr id="64" name="Table 63">
            <a:extLst>
              <a:ext uri="{FF2B5EF4-FFF2-40B4-BE49-F238E27FC236}">
                <a16:creationId xmlns:a16="http://schemas.microsoft.com/office/drawing/2014/main" id="{384A4E16-31DB-4BE5-ACD4-9B7236EA2531}"/>
              </a:ext>
            </a:extLst>
          </p:cNvPr>
          <p:cNvGraphicFramePr>
            <a:graphicFrameLocks noGrp="1"/>
          </p:cNvGraphicFramePr>
          <p:nvPr>
            <p:extLst>
              <p:ext uri="{D42A27DB-BD31-4B8C-83A1-F6EECF244321}">
                <p14:modId xmlns:p14="http://schemas.microsoft.com/office/powerpoint/2010/main" val="3267614577"/>
              </p:ext>
            </p:extLst>
          </p:nvPr>
        </p:nvGraphicFramePr>
        <p:xfrm>
          <a:off x="4732507" y="1975"/>
          <a:ext cx="3283862" cy="685800"/>
        </p:xfrm>
        <a:graphic>
          <a:graphicData uri="http://schemas.openxmlformats.org/drawingml/2006/table">
            <a:tbl>
              <a:tblPr firstRow="1" bandRow="1">
                <a:tableStyleId>{5C22544A-7EE6-4342-B048-85BDC9FD1C3A}</a:tableStyleId>
              </a:tblPr>
              <a:tblGrid>
                <a:gridCol w="3283862">
                  <a:extLst>
                    <a:ext uri="{9D8B030D-6E8A-4147-A177-3AD203B41FA5}">
                      <a16:colId xmlns:a16="http://schemas.microsoft.com/office/drawing/2014/main" val="309138094"/>
                    </a:ext>
                  </a:extLst>
                </a:gridCol>
              </a:tblGrid>
              <a:tr h="199873">
                <a:tc>
                  <a:txBody>
                    <a:bodyPr/>
                    <a:lstStyle/>
                    <a:p>
                      <a:pPr algn="ctr"/>
                      <a:r>
                        <a:rPr lang="en-GB" sz="900" dirty="0"/>
                        <a:t>How do waves form?</a:t>
                      </a:r>
                      <a:endParaRPr lang="en-GB" sz="900" b="1" dirty="0"/>
                    </a:p>
                  </a:txBody>
                  <a:tcPr/>
                </a:tc>
                <a:extLst>
                  <a:ext uri="{0D108BD9-81ED-4DB2-BD59-A6C34878D82A}">
                    <a16:rowId xmlns:a16="http://schemas.microsoft.com/office/drawing/2014/main" val="893735833"/>
                  </a:ext>
                </a:extLst>
              </a:tr>
              <a:tr h="285533">
                <a:tc>
                  <a:txBody>
                    <a:bodyPr/>
                    <a:lstStyle/>
                    <a:p>
                      <a:pPr algn="ctr"/>
                      <a:r>
                        <a:rPr lang="en-GB" sz="800" b="1" kern="1200" dirty="0">
                          <a:effectLst/>
                        </a:rPr>
                        <a:t>Waves are created by wind blowing over the surface of the sea. </a:t>
                      </a:r>
                    </a:p>
                    <a:p>
                      <a:pPr algn="ctr"/>
                      <a:r>
                        <a:rPr lang="en-GB" sz="800" b="1" kern="1200" dirty="0">
                          <a:effectLst/>
                        </a:rPr>
                        <a:t>As the wind blows over the sea, friction is created - producing a swell in the water. It is the energy within the wave and not the water that moves.</a:t>
                      </a:r>
                      <a:endParaRPr lang="en-GB" sz="800" b="1" dirty="0"/>
                    </a:p>
                  </a:txBody>
                  <a:tcPr/>
                </a:tc>
                <a:extLst>
                  <a:ext uri="{0D108BD9-81ED-4DB2-BD59-A6C34878D82A}">
                    <a16:rowId xmlns:a16="http://schemas.microsoft.com/office/drawing/2014/main" val="1365335249"/>
                  </a:ext>
                </a:extLst>
              </a:tr>
            </a:tbl>
          </a:graphicData>
        </a:graphic>
      </p:graphicFrame>
      <p:pic>
        <p:nvPicPr>
          <p:cNvPr id="65" name="Picture 64">
            <a:extLst>
              <a:ext uri="{FF2B5EF4-FFF2-40B4-BE49-F238E27FC236}">
                <a16:creationId xmlns:a16="http://schemas.microsoft.com/office/drawing/2014/main" id="{23ECF38E-3958-4C2D-9966-4ED909AD4C75}"/>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4753787" y="1613359"/>
            <a:ext cx="3253000" cy="932065"/>
          </a:xfrm>
          <a:prstGeom prst="rect">
            <a:avLst/>
          </a:prstGeom>
        </p:spPr>
      </p:pic>
      <p:graphicFrame>
        <p:nvGraphicFramePr>
          <p:cNvPr id="66" name="Table 65">
            <a:extLst>
              <a:ext uri="{FF2B5EF4-FFF2-40B4-BE49-F238E27FC236}">
                <a16:creationId xmlns:a16="http://schemas.microsoft.com/office/drawing/2014/main" id="{D0525DB9-40ED-4AE7-B697-9BF12644D49E}"/>
              </a:ext>
            </a:extLst>
          </p:cNvPr>
          <p:cNvGraphicFramePr>
            <a:graphicFrameLocks noGrp="1"/>
          </p:cNvGraphicFramePr>
          <p:nvPr>
            <p:extLst>
              <p:ext uri="{D42A27DB-BD31-4B8C-83A1-F6EECF244321}">
                <p14:modId xmlns:p14="http://schemas.microsoft.com/office/powerpoint/2010/main" val="1059951369"/>
              </p:ext>
            </p:extLst>
          </p:nvPr>
        </p:nvGraphicFramePr>
        <p:xfrm>
          <a:off x="4732506" y="671542"/>
          <a:ext cx="3274281" cy="1082040"/>
        </p:xfrm>
        <a:graphic>
          <a:graphicData uri="http://schemas.openxmlformats.org/drawingml/2006/table">
            <a:tbl>
              <a:tblPr firstRow="1" bandRow="1">
                <a:tableStyleId>{5C22544A-7EE6-4342-B048-85BDC9FD1C3A}</a:tableStyleId>
              </a:tblPr>
              <a:tblGrid>
                <a:gridCol w="242204">
                  <a:extLst>
                    <a:ext uri="{9D8B030D-6E8A-4147-A177-3AD203B41FA5}">
                      <a16:colId xmlns:a16="http://schemas.microsoft.com/office/drawing/2014/main" val="309138094"/>
                    </a:ext>
                  </a:extLst>
                </a:gridCol>
                <a:gridCol w="3032077">
                  <a:extLst>
                    <a:ext uri="{9D8B030D-6E8A-4147-A177-3AD203B41FA5}">
                      <a16:colId xmlns:a16="http://schemas.microsoft.com/office/drawing/2014/main" val="1690621086"/>
                    </a:ext>
                  </a:extLst>
                </a:gridCol>
              </a:tblGrid>
              <a:tr h="138913">
                <a:tc gridSpan="2">
                  <a:txBody>
                    <a:bodyPr/>
                    <a:lstStyle/>
                    <a:p>
                      <a:pPr algn="ctr"/>
                      <a:r>
                        <a:rPr lang="en-GB" sz="900" dirty="0"/>
                        <a:t>Why do waves break?</a:t>
                      </a:r>
                      <a:endParaRPr lang="en-GB" sz="900" b="1" dirty="0"/>
                    </a:p>
                  </a:txBody>
                  <a:tcPr/>
                </a:tc>
                <a:tc hMerge="1">
                  <a:txBody>
                    <a:bodyPr/>
                    <a:lstStyle/>
                    <a:p>
                      <a:pPr algn="ctr"/>
                      <a:endParaRPr lang="en-GB" sz="800" b="1" dirty="0"/>
                    </a:p>
                  </a:txBody>
                  <a:tcPr/>
                </a:tc>
                <a:extLst>
                  <a:ext uri="{0D108BD9-81ED-4DB2-BD59-A6C34878D82A}">
                    <a16:rowId xmlns:a16="http://schemas.microsoft.com/office/drawing/2014/main" val="893735833"/>
                  </a:ext>
                </a:extLst>
              </a:tr>
              <a:tr h="138913">
                <a:tc>
                  <a:txBody>
                    <a:bodyPr/>
                    <a:lstStyle/>
                    <a:p>
                      <a:pPr algn="ctr"/>
                      <a:r>
                        <a:rPr lang="en-GB" sz="800" b="1" dirty="0"/>
                        <a:t>1</a:t>
                      </a:r>
                    </a:p>
                  </a:txBody>
                  <a:tcP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kern="1200" dirty="0">
                          <a:effectLst/>
                        </a:rPr>
                        <a:t>Waves start out at sea. </a:t>
                      </a:r>
                      <a:endParaRPr lang="en-GB" sz="800" b="1" kern="1200" dirty="0">
                        <a:solidFill>
                          <a:schemeClr val="dk1"/>
                        </a:solidFill>
                        <a:effectLst/>
                        <a:latin typeface="+mn-lt"/>
                        <a:ea typeface="+mn-ea"/>
                        <a:cs typeface="+mn-cs"/>
                      </a:endParaRPr>
                    </a:p>
                  </a:txBody>
                  <a:tcPr/>
                </a:tc>
                <a:extLst>
                  <a:ext uri="{0D108BD9-81ED-4DB2-BD59-A6C34878D82A}">
                    <a16:rowId xmlns:a16="http://schemas.microsoft.com/office/drawing/2014/main" val="3360079287"/>
                  </a:ext>
                </a:extLst>
              </a:tr>
              <a:tr h="138913">
                <a:tc>
                  <a:txBody>
                    <a:bodyPr/>
                    <a:lstStyle/>
                    <a:p>
                      <a:pPr algn="ctr"/>
                      <a:r>
                        <a:rPr lang="en-GB" sz="800" b="1" dirty="0"/>
                        <a:t>2</a:t>
                      </a:r>
                    </a:p>
                  </a:txBody>
                  <a:tcPr>
                    <a:solidFill>
                      <a:schemeClr val="accent1">
                        <a:lumMod val="60000"/>
                        <a:lumOff val="40000"/>
                      </a:schemeClr>
                    </a:solidFill>
                  </a:tcPr>
                </a:tc>
                <a:tc>
                  <a:txBody>
                    <a:bodyPr/>
                    <a:lstStyle/>
                    <a:p>
                      <a:pPr algn="ctr"/>
                      <a:r>
                        <a:rPr lang="en-GB" sz="800" kern="1200" dirty="0">
                          <a:effectLst/>
                        </a:rPr>
                        <a:t>As waves approach the shore, friction slows the base.</a:t>
                      </a:r>
                      <a:endParaRPr lang="en-GB" sz="800" b="1" dirty="0"/>
                    </a:p>
                  </a:txBody>
                  <a:tcPr/>
                </a:tc>
                <a:extLst>
                  <a:ext uri="{0D108BD9-81ED-4DB2-BD59-A6C34878D82A}">
                    <a16:rowId xmlns:a16="http://schemas.microsoft.com/office/drawing/2014/main" val="1240774378"/>
                  </a:ext>
                </a:extLst>
              </a:tr>
              <a:tr h="138913">
                <a:tc>
                  <a:txBody>
                    <a:bodyPr/>
                    <a:lstStyle/>
                    <a:p>
                      <a:pPr algn="ctr"/>
                      <a:r>
                        <a:rPr lang="en-GB" sz="800" b="1" dirty="0"/>
                        <a:t>3</a:t>
                      </a:r>
                    </a:p>
                  </a:txBody>
                  <a:tcP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kern="1200" dirty="0">
                          <a:effectLst/>
                        </a:rPr>
                        <a:t>This causes the orbit to become more elliptical.</a:t>
                      </a:r>
                      <a:endParaRPr lang="en-GB" sz="800" b="1" kern="1200" dirty="0">
                        <a:solidFill>
                          <a:schemeClr val="dk1"/>
                        </a:solidFill>
                        <a:effectLst/>
                        <a:latin typeface="+mn-lt"/>
                        <a:ea typeface="+mn-ea"/>
                        <a:cs typeface="+mn-cs"/>
                      </a:endParaRPr>
                    </a:p>
                  </a:txBody>
                  <a:tcPr/>
                </a:tc>
                <a:extLst>
                  <a:ext uri="{0D108BD9-81ED-4DB2-BD59-A6C34878D82A}">
                    <a16:rowId xmlns:a16="http://schemas.microsoft.com/office/drawing/2014/main" val="3436357781"/>
                  </a:ext>
                </a:extLst>
              </a:tr>
              <a:tr h="138913">
                <a:tc>
                  <a:txBody>
                    <a:bodyPr/>
                    <a:lstStyle/>
                    <a:p>
                      <a:pPr algn="ctr"/>
                      <a:r>
                        <a:rPr lang="en-GB" sz="800" b="1" dirty="0"/>
                        <a:t>4</a:t>
                      </a:r>
                    </a:p>
                  </a:txBody>
                  <a:tcPr>
                    <a:solidFill>
                      <a:schemeClr val="accent1">
                        <a:lumMod val="60000"/>
                        <a:lumOff val="40000"/>
                      </a:schemeClr>
                    </a:solidFill>
                  </a:tcPr>
                </a:tc>
                <a:tc>
                  <a:txBody>
                    <a:bodyPr/>
                    <a:lstStyle/>
                    <a:p>
                      <a:pPr marL="0" indent="0" algn="ctr">
                        <a:buNone/>
                      </a:pPr>
                      <a:r>
                        <a:rPr lang="en-GB" sz="800" kern="1200" dirty="0">
                          <a:effectLst/>
                        </a:rPr>
                        <a:t>Eventually the top of the wave breaks over. </a:t>
                      </a:r>
                      <a:endParaRPr lang="en-GB" sz="800" b="1" dirty="0"/>
                    </a:p>
                  </a:txBody>
                  <a:tcPr/>
                </a:tc>
                <a:extLst>
                  <a:ext uri="{0D108BD9-81ED-4DB2-BD59-A6C34878D82A}">
                    <a16:rowId xmlns:a16="http://schemas.microsoft.com/office/drawing/2014/main" val="3884031417"/>
                  </a:ext>
                </a:extLst>
              </a:tr>
            </a:tbl>
          </a:graphicData>
        </a:graphic>
      </p:graphicFrame>
      <p:graphicFrame>
        <p:nvGraphicFramePr>
          <p:cNvPr id="67" name="Table 66">
            <a:extLst>
              <a:ext uri="{FF2B5EF4-FFF2-40B4-BE49-F238E27FC236}">
                <a16:creationId xmlns:a16="http://schemas.microsoft.com/office/drawing/2014/main" id="{5A9BCFB4-753C-4FA5-821F-38C7F872AFA7}"/>
              </a:ext>
            </a:extLst>
          </p:cNvPr>
          <p:cNvGraphicFramePr>
            <a:graphicFrameLocks noGrp="1"/>
          </p:cNvGraphicFramePr>
          <p:nvPr>
            <p:extLst>
              <p:ext uri="{D42A27DB-BD31-4B8C-83A1-F6EECF244321}">
                <p14:modId xmlns:p14="http://schemas.microsoft.com/office/powerpoint/2010/main" val="2619229716"/>
              </p:ext>
            </p:extLst>
          </p:nvPr>
        </p:nvGraphicFramePr>
        <p:xfrm>
          <a:off x="2723676" y="3559569"/>
          <a:ext cx="2009580" cy="640080"/>
        </p:xfrm>
        <a:graphic>
          <a:graphicData uri="http://schemas.openxmlformats.org/drawingml/2006/table">
            <a:tbl>
              <a:tblPr firstRow="1" bandRow="1">
                <a:tableStyleId>{5C22544A-7EE6-4342-B048-85BDC9FD1C3A}</a:tableStyleId>
              </a:tblPr>
              <a:tblGrid>
                <a:gridCol w="2009580">
                  <a:extLst>
                    <a:ext uri="{9D8B030D-6E8A-4147-A177-3AD203B41FA5}">
                      <a16:colId xmlns:a16="http://schemas.microsoft.com/office/drawing/2014/main" val="309138094"/>
                    </a:ext>
                  </a:extLst>
                </a:gridCol>
              </a:tblGrid>
              <a:tr h="154301">
                <a:tc>
                  <a:txBody>
                    <a:bodyPr/>
                    <a:lstStyle/>
                    <a:p>
                      <a:pPr marL="0" indent="0" algn="ctr">
                        <a:buFont typeface="Arial" panose="020B0604020202020204" pitchFamily="34" charset="0"/>
                        <a:buNone/>
                      </a:pPr>
                      <a:r>
                        <a:rPr lang="en-GB" sz="800" dirty="0"/>
                        <a:t>Factors that affect the size of Waves:</a:t>
                      </a:r>
                      <a:endParaRPr lang="en-GB" sz="800" b="1" dirty="0"/>
                    </a:p>
                  </a:txBody>
                  <a:tcPr/>
                </a:tc>
                <a:extLst>
                  <a:ext uri="{0D108BD9-81ED-4DB2-BD59-A6C34878D82A}">
                    <a16:rowId xmlns:a16="http://schemas.microsoft.com/office/drawing/2014/main" val="893735833"/>
                  </a:ext>
                </a:extLst>
              </a:tr>
              <a:tr h="332341">
                <a:tc>
                  <a:txBody>
                    <a:bodyPr/>
                    <a:lstStyle/>
                    <a:p>
                      <a:pPr marL="0" lvl="0" indent="0" algn="ctr">
                        <a:buFont typeface="Arial" panose="020B0604020202020204" pitchFamily="34" charset="0"/>
                        <a:buNone/>
                      </a:pPr>
                      <a:r>
                        <a:rPr lang="en-GB" sz="800" kern="1200" dirty="0">
                          <a:effectLst/>
                        </a:rPr>
                        <a:t>-</a:t>
                      </a:r>
                      <a:r>
                        <a:rPr lang="en-GB" sz="700" kern="1200" dirty="0">
                          <a:effectLst/>
                        </a:rPr>
                        <a:t>Fetch is how far the wave has travelled.</a:t>
                      </a:r>
                    </a:p>
                    <a:p>
                      <a:pPr marL="0" lvl="0" indent="0" algn="ctr">
                        <a:buFont typeface="Arial" panose="020B0604020202020204" pitchFamily="34" charset="0"/>
                        <a:buNone/>
                      </a:pPr>
                      <a:r>
                        <a:rPr lang="en-GB" sz="700" kern="1200" dirty="0">
                          <a:effectLst/>
                        </a:rPr>
                        <a:t>-Strength of the wind and depth of water.</a:t>
                      </a:r>
                    </a:p>
                    <a:p>
                      <a:pPr marL="0" lvl="0" indent="0" algn="ctr">
                        <a:buFont typeface="Arial" panose="020B0604020202020204" pitchFamily="34" charset="0"/>
                        <a:buNone/>
                      </a:pPr>
                      <a:r>
                        <a:rPr lang="en-GB" sz="700" kern="1200" dirty="0">
                          <a:effectLst/>
                        </a:rPr>
                        <a:t>-How long the wind has been blowing for.</a:t>
                      </a:r>
                      <a:endParaRPr lang="en-GB" sz="700" b="1" dirty="0"/>
                    </a:p>
                  </a:txBody>
                  <a:tcPr anchor="ctr">
                    <a:solidFill>
                      <a:srgbClr val="EDEFF7"/>
                    </a:solidFill>
                  </a:tcPr>
                </a:tc>
                <a:extLst>
                  <a:ext uri="{0D108BD9-81ED-4DB2-BD59-A6C34878D82A}">
                    <a16:rowId xmlns:a16="http://schemas.microsoft.com/office/drawing/2014/main" val="1365335249"/>
                  </a:ext>
                </a:extLst>
              </a:tr>
            </a:tbl>
          </a:graphicData>
        </a:graphic>
      </p:graphicFrame>
      <p:pic>
        <p:nvPicPr>
          <p:cNvPr id="71" name="Picture 70" descr="A close up of a map&#10;&#10;Description automatically generated">
            <a:extLst>
              <a:ext uri="{FF2B5EF4-FFF2-40B4-BE49-F238E27FC236}">
                <a16:creationId xmlns:a16="http://schemas.microsoft.com/office/drawing/2014/main" id="{0E547C91-AF6E-4575-B1F6-B7728EB6383E}"/>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a:stretch/>
        </p:blipFill>
        <p:spPr>
          <a:xfrm>
            <a:off x="9958555" y="1608629"/>
            <a:ext cx="2815235" cy="928673"/>
          </a:xfrm>
          <a:prstGeom prst="rect">
            <a:avLst/>
          </a:prstGeom>
        </p:spPr>
      </p:pic>
      <p:pic>
        <p:nvPicPr>
          <p:cNvPr id="72" name="Picture 71">
            <a:extLst>
              <a:ext uri="{FF2B5EF4-FFF2-40B4-BE49-F238E27FC236}">
                <a16:creationId xmlns:a16="http://schemas.microsoft.com/office/drawing/2014/main" id="{0EEA7EDF-2AAA-4EC8-8B61-4AB09A8F373D}"/>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16888" y="3491412"/>
            <a:ext cx="662722" cy="499535"/>
          </a:xfrm>
          <a:prstGeom prst="rect">
            <a:avLst/>
          </a:prstGeom>
        </p:spPr>
      </p:pic>
      <p:pic>
        <p:nvPicPr>
          <p:cNvPr id="73" name="Picture 72">
            <a:extLst>
              <a:ext uri="{FF2B5EF4-FFF2-40B4-BE49-F238E27FC236}">
                <a16:creationId xmlns:a16="http://schemas.microsoft.com/office/drawing/2014/main" id="{ED25D56E-68E8-4C93-9B2B-77DC1152107A}"/>
              </a:ext>
            </a:extLst>
          </p:cNvPr>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1353312" y="3483987"/>
            <a:ext cx="694086" cy="506960"/>
          </a:xfrm>
          <a:prstGeom prst="rect">
            <a:avLst/>
          </a:prstGeom>
        </p:spPr>
      </p:pic>
      <p:pic>
        <p:nvPicPr>
          <p:cNvPr id="74" name="Picture 73">
            <a:extLst>
              <a:ext uri="{FF2B5EF4-FFF2-40B4-BE49-F238E27FC236}">
                <a16:creationId xmlns:a16="http://schemas.microsoft.com/office/drawing/2014/main" id="{96567CA2-2090-4E5E-A00A-0E15F5391258}"/>
              </a:ext>
            </a:extLst>
          </p:cNvPr>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a:xfrm>
            <a:off x="2067378" y="3478925"/>
            <a:ext cx="631090" cy="515955"/>
          </a:xfrm>
          <a:prstGeom prst="rect">
            <a:avLst/>
          </a:prstGeom>
        </p:spPr>
      </p:pic>
      <p:pic>
        <p:nvPicPr>
          <p:cNvPr id="75" name="Picture 74">
            <a:extLst>
              <a:ext uri="{FF2B5EF4-FFF2-40B4-BE49-F238E27FC236}">
                <a16:creationId xmlns:a16="http://schemas.microsoft.com/office/drawing/2014/main" id="{431497B6-7F1A-4A3C-8760-1F44E63938BE}"/>
              </a:ext>
            </a:extLst>
          </p:cNvPr>
          <p:cNvPicPr>
            <a:picLocks noChangeAspect="1"/>
          </p:cNvPicPr>
          <p:nvPr/>
        </p:nvPicPr>
        <p:blipFill rotWithShape="1">
          <a:blip r:embed="rId16" cstate="screen">
            <a:extLst>
              <a:ext uri="{28A0092B-C50C-407E-A947-70E740481C1C}">
                <a14:useLocalDpi xmlns:a14="http://schemas.microsoft.com/office/drawing/2010/main"/>
              </a:ext>
            </a:extLst>
          </a:blip>
          <a:srcRect/>
          <a:stretch/>
        </p:blipFill>
        <p:spPr>
          <a:xfrm>
            <a:off x="702242" y="3491412"/>
            <a:ext cx="631090" cy="499535"/>
          </a:xfrm>
          <a:prstGeom prst="rect">
            <a:avLst/>
          </a:prstGeom>
        </p:spPr>
      </p:pic>
      <p:graphicFrame>
        <p:nvGraphicFramePr>
          <p:cNvPr id="76" name="Table 75">
            <a:extLst>
              <a:ext uri="{FF2B5EF4-FFF2-40B4-BE49-F238E27FC236}">
                <a16:creationId xmlns:a16="http://schemas.microsoft.com/office/drawing/2014/main" id="{9F3481E6-B012-48A3-9D92-66C1AEA963B7}"/>
              </a:ext>
            </a:extLst>
          </p:cNvPr>
          <p:cNvGraphicFramePr>
            <a:graphicFrameLocks noGrp="1"/>
          </p:cNvGraphicFramePr>
          <p:nvPr>
            <p:extLst>
              <p:ext uri="{D42A27DB-BD31-4B8C-83A1-F6EECF244321}">
                <p14:modId xmlns:p14="http://schemas.microsoft.com/office/powerpoint/2010/main" val="3648268089"/>
              </p:ext>
            </p:extLst>
          </p:nvPr>
        </p:nvGraphicFramePr>
        <p:xfrm>
          <a:off x="8856405" y="4220308"/>
          <a:ext cx="3912136" cy="575620"/>
        </p:xfrm>
        <a:graphic>
          <a:graphicData uri="http://schemas.openxmlformats.org/drawingml/2006/table">
            <a:tbl>
              <a:tblPr firstRow="1" bandRow="1">
                <a:tableStyleId>{5C22544A-7EE6-4342-B048-85BDC9FD1C3A}</a:tableStyleId>
              </a:tblPr>
              <a:tblGrid>
                <a:gridCol w="3912136">
                  <a:extLst>
                    <a:ext uri="{9D8B030D-6E8A-4147-A177-3AD203B41FA5}">
                      <a16:colId xmlns:a16="http://schemas.microsoft.com/office/drawing/2014/main" val="309138094"/>
                    </a:ext>
                  </a:extLst>
                </a:gridCol>
              </a:tblGrid>
              <a:tr h="222469">
                <a:tc>
                  <a:txBody>
                    <a:bodyPr/>
                    <a:lstStyle/>
                    <a:p>
                      <a:pPr algn="ctr"/>
                      <a:r>
                        <a:rPr lang="en-GB" sz="900" dirty="0"/>
                        <a:t>What is Deposition?</a:t>
                      </a:r>
                      <a:endParaRPr lang="en-GB" sz="900" b="1" dirty="0"/>
                    </a:p>
                  </a:txBody>
                  <a:tcPr/>
                </a:tc>
                <a:extLst>
                  <a:ext uri="{0D108BD9-81ED-4DB2-BD59-A6C34878D82A}">
                    <a16:rowId xmlns:a16="http://schemas.microsoft.com/office/drawing/2014/main" val="893735833"/>
                  </a:ext>
                </a:extLst>
              </a:tr>
              <a:tr h="347020">
                <a:tc>
                  <a:txBody>
                    <a:bodyPr/>
                    <a:lstStyle/>
                    <a:p>
                      <a:pPr algn="ctr"/>
                      <a:r>
                        <a:rPr lang="en-GB" sz="700" b="1" kern="1200" dirty="0">
                          <a:effectLst/>
                        </a:rPr>
                        <a:t>When the sea loses energy, it drops the sand, rock particles and pebbles it has been carrying.  Deposition can occur on coastlines that have constructive waves.</a:t>
                      </a:r>
                      <a:endParaRPr lang="en-GB" sz="700" b="1" dirty="0"/>
                    </a:p>
                  </a:txBody>
                  <a:tcPr anchor="ctr"/>
                </a:tc>
                <a:extLst>
                  <a:ext uri="{0D108BD9-81ED-4DB2-BD59-A6C34878D82A}">
                    <a16:rowId xmlns:a16="http://schemas.microsoft.com/office/drawing/2014/main" val="1365335249"/>
                  </a:ext>
                </a:extLst>
              </a:tr>
            </a:tbl>
          </a:graphicData>
        </a:graphic>
      </p:graphicFrame>
      <p:graphicFrame>
        <p:nvGraphicFramePr>
          <p:cNvPr id="77" name="Table 77">
            <a:extLst>
              <a:ext uri="{FF2B5EF4-FFF2-40B4-BE49-F238E27FC236}">
                <a16:creationId xmlns:a16="http://schemas.microsoft.com/office/drawing/2014/main" id="{09C50952-1008-4BE3-A752-058120C0F66F}"/>
              </a:ext>
            </a:extLst>
          </p:cNvPr>
          <p:cNvGraphicFramePr>
            <a:graphicFrameLocks noGrp="1"/>
          </p:cNvGraphicFramePr>
          <p:nvPr>
            <p:extLst>
              <p:ext uri="{D42A27DB-BD31-4B8C-83A1-F6EECF244321}">
                <p14:modId xmlns:p14="http://schemas.microsoft.com/office/powerpoint/2010/main" val="4123994416"/>
              </p:ext>
            </p:extLst>
          </p:nvPr>
        </p:nvGraphicFramePr>
        <p:xfrm>
          <a:off x="11426915" y="4799378"/>
          <a:ext cx="1341626" cy="2545080"/>
        </p:xfrm>
        <a:graphic>
          <a:graphicData uri="http://schemas.openxmlformats.org/drawingml/2006/table">
            <a:tbl>
              <a:tblPr firstRow="1" bandRow="1">
                <a:tableStyleId>{5C22544A-7EE6-4342-B048-85BDC9FD1C3A}</a:tableStyleId>
              </a:tblPr>
              <a:tblGrid>
                <a:gridCol w="1341626">
                  <a:extLst>
                    <a:ext uri="{9D8B030D-6E8A-4147-A177-3AD203B41FA5}">
                      <a16:colId xmlns:a16="http://schemas.microsoft.com/office/drawing/2014/main" val="2078947301"/>
                    </a:ext>
                  </a:extLst>
                </a:gridCol>
              </a:tblGrid>
              <a:tr h="180030">
                <a:tc>
                  <a:txBody>
                    <a:bodyPr/>
                    <a:lstStyle/>
                    <a:p>
                      <a:pPr algn="ctr"/>
                      <a:r>
                        <a:rPr lang="en-GB" sz="900" dirty="0"/>
                        <a:t>Depositional Features</a:t>
                      </a:r>
                    </a:p>
                  </a:txBody>
                  <a:tcPr/>
                </a:tc>
                <a:extLst>
                  <a:ext uri="{0D108BD9-81ED-4DB2-BD59-A6C34878D82A}">
                    <a16:rowId xmlns:a16="http://schemas.microsoft.com/office/drawing/2014/main" val="3475352817"/>
                  </a:ext>
                </a:extLst>
              </a:tr>
              <a:tr h="304350">
                <a:tc>
                  <a:txBody>
                    <a:bodyPr/>
                    <a:lstStyle/>
                    <a:p>
                      <a:pPr algn="ctr">
                        <a:defRPr/>
                      </a:pPr>
                      <a:r>
                        <a:rPr lang="en-GB" sz="800" b="1" dirty="0">
                          <a:solidFill>
                            <a:srgbClr val="FF0000"/>
                          </a:solidFill>
                        </a:rPr>
                        <a:t>Bayhead Beach</a:t>
                      </a:r>
                    </a:p>
                    <a:p>
                      <a:pPr algn="ctr">
                        <a:defRPr/>
                      </a:pPr>
                      <a:r>
                        <a:rPr lang="en-GB" sz="800" b="1" dirty="0">
                          <a:solidFill>
                            <a:schemeClr val="tx1"/>
                          </a:solidFill>
                        </a:rPr>
                        <a:t>Waves break at 90 degrees to the shoreline and moves sediment into a bay. </a:t>
                      </a:r>
                    </a:p>
                  </a:txBody>
                  <a:tcPr/>
                </a:tc>
                <a:extLst>
                  <a:ext uri="{0D108BD9-81ED-4DB2-BD59-A6C34878D82A}">
                    <a16:rowId xmlns:a16="http://schemas.microsoft.com/office/drawing/2014/main" val="4098300224"/>
                  </a:ext>
                </a:extLst>
              </a:tr>
              <a:tr h="240276">
                <a:tc>
                  <a:txBody>
                    <a:bodyPr/>
                    <a:lstStyle/>
                    <a:p>
                      <a:pPr algn="ctr">
                        <a:defRPr/>
                      </a:pPr>
                      <a:r>
                        <a:rPr lang="en-GB" sz="800" b="1" dirty="0">
                          <a:solidFill>
                            <a:srgbClr val="00B050"/>
                          </a:solidFill>
                        </a:rPr>
                        <a:t>Tombolo</a:t>
                      </a:r>
                    </a:p>
                    <a:p>
                      <a:pPr algn="ctr">
                        <a:defRPr/>
                      </a:pPr>
                      <a:r>
                        <a:rPr lang="en-GB" sz="800" b="1" dirty="0">
                          <a:solidFill>
                            <a:schemeClr val="tx1"/>
                          </a:solidFill>
                        </a:rPr>
                        <a:t>A sand or shingle bar that links the coastline to an offshore island.</a:t>
                      </a:r>
                    </a:p>
                  </a:txBody>
                  <a:tcPr/>
                </a:tc>
                <a:extLst>
                  <a:ext uri="{0D108BD9-81ED-4DB2-BD59-A6C34878D82A}">
                    <a16:rowId xmlns:a16="http://schemas.microsoft.com/office/drawing/2014/main" val="3884809884"/>
                  </a:ext>
                </a:extLst>
              </a:tr>
              <a:tr h="304350">
                <a:tc>
                  <a:txBody>
                    <a:bodyPr/>
                    <a:lstStyle/>
                    <a:p>
                      <a:pPr algn="ctr">
                        <a:defRPr/>
                      </a:pPr>
                      <a:r>
                        <a:rPr lang="en-GB" sz="800" b="1" dirty="0">
                          <a:solidFill>
                            <a:srgbClr val="7030A0"/>
                          </a:solidFill>
                        </a:rPr>
                        <a:t>Barrier beach/Bar</a:t>
                      </a:r>
                    </a:p>
                    <a:p>
                      <a:pPr algn="ctr">
                        <a:defRPr/>
                      </a:pPr>
                      <a:r>
                        <a:rPr lang="en-GB" sz="800" b="1" dirty="0">
                          <a:solidFill>
                            <a:schemeClr val="tx1"/>
                          </a:solidFill>
                        </a:rPr>
                        <a:t>A sand or shingle beach connecting two areas of land with a lagoon behind.</a:t>
                      </a:r>
                    </a:p>
                  </a:txBody>
                  <a:tcPr/>
                </a:tc>
                <a:extLst>
                  <a:ext uri="{0D108BD9-81ED-4DB2-BD59-A6C34878D82A}">
                    <a16:rowId xmlns:a16="http://schemas.microsoft.com/office/drawing/2014/main" val="667771956"/>
                  </a:ext>
                </a:extLst>
              </a:tr>
              <a:tr h="240276">
                <a:tc>
                  <a:txBody>
                    <a:bodyPr/>
                    <a:lstStyle/>
                    <a:p>
                      <a:pPr algn="ctr">
                        <a:defRPr/>
                      </a:pPr>
                      <a:r>
                        <a:rPr lang="en-GB" sz="800" b="1" dirty="0">
                          <a:solidFill>
                            <a:srgbClr val="0070C0"/>
                          </a:solidFill>
                        </a:rPr>
                        <a:t>Cuspate foreland</a:t>
                      </a:r>
                    </a:p>
                    <a:p>
                      <a:pPr algn="ctr">
                        <a:defRPr/>
                      </a:pPr>
                      <a:r>
                        <a:rPr lang="en-GB" sz="800" b="1" dirty="0">
                          <a:solidFill>
                            <a:schemeClr val="tx1"/>
                          </a:solidFill>
                        </a:rPr>
                        <a:t>Triangular-shaped features extending out from a shoreline. </a:t>
                      </a:r>
                    </a:p>
                  </a:txBody>
                  <a:tcPr/>
                </a:tc>
                <a:extLst>
                  <a:ext uri="{0D108BD9-81ED-4DB2-BD59-A6C34878D82A}">
                    <a16:rowId xmlns:a16="http://schemas.microsoft.com/office/drawing/2014/main" val="135666218"/>
                  </a:ext>
                </a:extLst>
              </a:tr>
            </a:tbl>
          </a:graphicData>
        </a:graphic>
      </p:graphicFrame>
      <p:graphicFrame>
        <p:nvGraphicFramePr>
          <p:cNvPr id="79" name="Table 14">
            <a:extLst>
              <a:ext uri="{FF2B5EF4-FFF2-40B4-BE49-F238E27FC236}">
                <a16:creationId xmlns:a16="http://schemas.microsoft.com/office/drawing/2014/main" id="{360C4958-F15D-4069-93D9-46D5475C0B8C}"/>
              </a:ext>
            </a:extLst>
          </p:cNvPr>
          <p:cNvGraphicFramePr>
            <a:graphicFrameLocks noGrp="1"/>
          </p:cNvGraphicFramePr>
          <p:nvPr>
            <p:extLst>
              <p:ext uri="{D42A27DB-BD31-4B8C-83A1-F6EECF244321}">
                <p14:modId xmlns:p14="http://schemas.microsoft.com/office/powerpoint/2010/main" val="900197450"/>
              </p:ext>
            </p:extLst>
          </p:nvPr>
        </p:nvGraphicFramePr>
        <p:xfrm>
          <a:off x="11435079" y="7329218"/>
          <a:ext cx="1341627" cy="1569720"/>
        </p:xfrm>
        <a:graphic>
          <a:graphicData uri="http://schemas.openxmlformats.org/drawingml/2006/table">
            <a:tbl>
              <a:tblPr firstRow="1" bandRow="1">
                <a:tableStyleId>{5C22544A-7EE6-4342-B048-85BDC9FD1C3A}</a:tableStyleId>
              </a:tblPr>
              <a:tblGrid>
                <a:gridCol w="1341627">
                  <a:extLst>
                    <a:ext uri="{9D8B030D-6E8A-4147-A177-3AD203B41FA5}">
                      <a16:colId xmlns:a16="http://schemas.microsoft.com/office/drawing/2014/main" val="4139192267"/>
                    </a:ext>
                  </a:extLst>
                </a:gridCol>
              </a:tblGrid>
              <a:tr h="198323">
                <a:tc>
                  <a:txBody>
                    <a:bodyPr/>
                    <a:lstStyle/>
                    <a:p>
                      <a:pPr algn="ctr"/>
                      <a:r>
                        <a:rPr lang="en-GB" sz="900" dirty="0"/>
                        <a:t>Cliff Retreat</a:t>
                      </a:r>
                    </a:p>
                  </a:txBody>
                  <a:tcPr/>
                </a:tc>
                <a:extLst>
                  <a:ext uri="{0D108BD9-81ED-4DB2-BD59-A6C34878D82A}">
                    <a16:rowId xmlns:a16="http://schemas.microsoft.com/office/drawing/2014/main" val="3764942782"/>
                  </a:ext>
                </a:extLst>
              </a:tr>
              <a:tr h="3569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0" dirty="0"/>
                        <a:t>1. Notch becomes deeper, the overhanging rock above is then unstable and collapses. </a:t>
                      </a:r>
                    </a:p>
                  </a:txBody>
                  <a:tcPr/>
                </a:tc>
                <a:extLst>
                  <a:ext uri="{0D108BD9-81ED-4DB2-BD59-A6C34878D82A}">
                    <a16:rowId xmlns:a16="http://schemas.microsoft.com/office/drawing/2014/main" val="1636870509"/>
                  </a:ext>
                </a:extLst>
              </a:tr>
              <a:tr h="356981">
                <a:tc>
                  <a:txBody>
                    <a:bodyPr/>
                    <a:lstStyle/>
                    <a:p>
                      <a:pPr algn="ctr"/>
                      <a:r>
                        <a:rPr lang="en-GB" sz="700" b="0" dirty="0"/>
                        <a:t>2. Repeated cycles of notch-cutting and collapse cause the cliffs to recede inland.</a:t>
                      </a:r>
                    </a:p>
                  </a:txBody>
                  <a:tcPr/>
                </a:tc>
                <a:extLst>
                  <a:ext uri="{0D108BD9-81ED-4DB2-BD59-A6C34878D82A}">
                    <a16:rowId xmlns:a16="http://schemas.microsoft.com/office/drawing/2014/main" val="2018791820"/>
                  </a:ext>
                </a:extLst>
              </a:tr>
              <a:tr h="449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0" dirty="0"/>
                        <a:t>3. Former cliff position is shown by the horizontal rock platform visible at low tide. This cause a wave-cut platform.</a:t>
                      </a:r>
                    </a:p>
                  </a:txBody>
                  <a:tcPr/>
                </a:tc>
                <a:extLst>
                  <a:ext uri="{0D108BD9-81ED-4DB2-BD59-A6C34878D82A}">
                    <a16:rowId xmlns:a16="http://schemas.microsoft.com/office/drawing/2014/main" val="115525854"/>
                  </a:ext>
                </a:extLst>
              </a:tr>
            </a:tbl>
          </a:graphicData>
        </a:graphic>
      </p:graphicFrame>
      <p:pic>
        <p:nvPicPr>
          <p:cNvPr id="82" name="Picture 81" descr="A close up of a map&#10;&#10;Description automatically generated">
            <a:extLst>
              <a:ext uri="{FF2B5EF4-FFF2-40B4-BE49-F238E27FC236}">
                <a16:creationId xmlns:a16="http://schemas.microsoft.com/office/drawing/2014/main" id="{6303336E-267A-46F6-A403-63522D43549E}"/>
              </a:ext>
            </a:extLst>
          </p:cNvPr>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11435078" y="8898938"/>
            <a:ext cx="1333301" cy="689562"/>
          </a:xfrm>
          <a:prstGeom prst="rect">
            <a:avLst/>
          </a:prstGeom>
        </p:spPr>
      </p:pic>
      <p:pic>
        <p:nvPicPr>
          <p:cNvPr id="84" name="Picture 83" descr="A close up of a map&#10;&#10;Description automatically generated">
            <a:extLst>
              <a:ext uri="{FF2B5EF4-FFF2-40B4-BE49-F238E27FC236}">
                <a16:creationId xmlns:a16="http://schemas.microsoft.com/office/drawing/2014/main" id="{760D5EE0-BC1D-4666-9960-B792C620D474}"/>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rot="5400000">
            <a:off x="10023981" y="8213795"/>
            <a:ext cx="1753168" cy="1002480"/>
          </a:xfrm>
          <a:prstGeom prst="rect">
            <a:avLst/>
          </a:prstGeom>
        </p:spPr>
      </p:pic>
      <p:pic>
        <p:nvPicPr>
          <p:cNvPr id="86" name="Content Placeholder 3">
            <a:extLst>
              <a:ext uri="{FF2B5EF4-FFF2-40B4-BE49-F238E27FC236}">
                <a16:creationId xmlns:a16="http://schemas.microsoft.com/office/drawing/2014/main" id="{005DE0E9-721F-4FFC-8C13-6E3970A42D4D}"/>
              </a:ext>
            </a:extLst>
          </p:cNvPr>
          <p:cNvPicPr>
            <a:picLocks noChangeAspect="1"/>
          </p:cNvPicPr>
          <p:nvPr/>
        </p:nvPicPr>
        <p:blipFill>
          <a:blip r:embed="rId19" cstate="screen">
            <a:extLst>
              <a:ext uri="{28A0092B-C50C-407E-A947-70E740481C1C}">
                <a14:useLocalDpi xmlns:a14="http://schemas.microsoft.com/office/drawing/2010/main"/>
              </a:ext>
            </a:extLst>
          </a:blip>
          <a:stretch>
            <a:fillRect/>
          </a:stretch>
        </p:blipFill>
        <p:spPr>
          <a:xfrm>
            <a:off x="1179495" y="1494504"/>
            <a:ext cx="1157848" cy="907730"/>
          </a:xfrm>
          <a:prstGeom prst="rect">
            <a:avLst/>
          </a:prstGeom>
        </p:spPr>
      </p:pic>
      <p:pic>
        <p:nvPicPr>
          <p:cNvPr id="87" name="Picture 86">
            <a:extLst>
              <a:ext uri="{FF2B5EF4-FFF2-40B4-BE49-F238E27FC236}">
                <a16:creationId xmlns:a16="http://schemas.microsoft.com/office/drawing/2014/main" id="{EB27C001-4F10-472B-9BD8-BC75BE9C394F}"/>
              </a:ext>
            </a:extLst>
          </p:cNvPr>
          <p:cNvPicPr>
            <a:picLocks noChangeAspect="1"/>
          </p:cNvPicPr>
          <p:nvPr/>
        </p:nvPicPr>
        <p:blipFill rotWithShape="1">
          <a:blip r:embed="rId20" cstate="screen">
            <a:extLst>
              <a:ext uri="{28A0092B-C50C-407E-A947-70E740481C1C}">
                <a14:useLocalDpi xmlns:a14="http://schemas.microsoft.com/office/drawing/2010/main"/>
              </a:ext>
            </a:extLst>
          </a:blip>
          <a:srcRect/>
          <a:stretch/>
        </p:blipFill>
        <p:spPr>
          <a:xfrm>
            <a:off x="3535940" y="1498258"/>
            <a:ext cx="1157848" cy="903976"/>
          </a:xfrm>
          <a:prstGeom prst="rect">
            <a:avLst/>
          </a:prstGeom>
        </p:spPr>
      </p:pic>
      <p:pic>
        <p:nvPicPr>
          <p:cNvPr id="89" name="Picture 88" descr="A picture containing clock, light&#10;&#10;Description automatically generated">
            <a:extLst>
              <a:ext uri="{FF2B5EF4-FFF2-40B4-BE49-F238E27FC236}">
                <a16:creationId xmlns:a16="http://schemas.microsoft.com/office/drawing/2014/main" id="{19F06148-9C5A-48DA-A189-2E3FE6A68068}"/>
              </a:ext>
            </a:extLst>
          </p:cNvPr>
          <p:cNvPicPr>
            <a:picLocks noChangeAspect="1"/>
          </p:cNvPicPr>
          <p:nvPr/>
        </p:nvPicPr>
        <p:blipFill rotWithShape="1">
          <a:blip r:embed="rId21" cstate="screen">
            <a:extLst>
              <a:ext uri="{28A0092B-C50C-407E-A947-70E740481C1C}">
                <a14:useLocalDpi xmlns:a14="http://schemas.microsoft.com/office/drawing/2010/main"/>
              </a:ext>
            </a:extLst>
          </a:blip>
          <a:srcRect/>
          <a:stretch/>
        </p:blipFill>
        <p:spPr>
          <a:xfrm>
            <a:off x="7819954" y="5861099"/>
            <a:ext cx="1003176" cy="680010"/>
          </a:xfrm>
          <a:prstGeom prst="rect">
            <a:avLst/>
          </a:prstGeom>
        </p:spPr>
      </p:pic>
      <p:pic>
        <p:nvPicPr>
          <p:cNvPr id="90" name="Picture 89" descr="A picture containing clock, light&#10;&#10;Description automatically generated">
            <a:extLst>
              <a:ext uri="{FF2B5EF4-FFF2-40B4-BE49-F238E27FC236}">
                <a16:creationId xmlns:a16="http://schemas.microsoft.com/office/drawing/2014/main" id="{07389F2F-949D-4A01-B67E-6DAB6D6B970A}"/>
              </a:ext>
            </a:extLst>
          </p:cNvPr>
          <p:cNvPicPr>
            <a:picLocks noChangeAspect="1"/>
          </p:cNvPicPr>
          <p:nvPr/>
        </p:nvPicPr>
        <p:blipFill rotWithShape="1">
          <a:blip r:embed="rId22" cstate="screen">
            <a:extLst>
              <a:ext uri="{28A0092B-C50C-407E-A947-70E740481C1C}">
                <a14:useLocalDpi xmlns:a14="http://schemas.microsoft.com/office/drawing/2010/main"/>
              </a:ext>
            </a:extLst>
          </a:blip>
          <a:srcRect l="-422"/>
          <a:stretch/>
        </p:blipFill>
        <p:spPr>
          <a:xfrm>
            <a:off x="5427788" y="5869524"/>
            <a:ext cx="1118055" cy="611156"/>
          </a:xfrm>
          <a:prstGeom prst="rect">
            <a:avLst/>
          </a:prstGeom>
        </p:spPr>
      </p:pic>
      <p:sp>
        <p:nvSpPr>
          <p:cNvPr id="4" name="TextBox 3">
            <a:extLst>
              <a:ext uri="{FF2B5EF4-FFF2-40B4-BE49-F238E27FC236}">
                <a16:creationId xmlns:a16="http://schemas.microsoft.com/office/drawing/2014/main" id="{F10A5944-98E5-42EE-A48B-3C7638DB78FD}"/>
              </a:ext>
            </a:extLst>
          </p:cNvPr>
          <p:cNvSpPr txBox="1"/>
          <p:nvPr/>
        </p:nvSpPr>
        <p:spPr>
          <a:xfrm>
            <a:off x="4246528" y="4119075"/>
            <a:ext cx="4608740" cy="954107"/>
          </a:xfrm>
          <a:prstGeom prst="rect">
            <a:avLst/>
          </a:prstGeom>
          <a:noFill/>
        </p:spPr>
        <p:txBody>
          <a:bodyPr wrap="square" rtlCol="0">
            <a:spAutoFit/>
          </a:bodyPr>
          <a:lstStyle/>
          <a:p>
            <a:pPr algn="ctr"/>
            <a:r>
              <a:rPr lang="en-GB" sz="2800" b="1" dirty="0">
                <a:solidFill>
                  <a:srgbClr val="0070C0"/>
                </a:solidFill>
                <a:effectLst>
                  <a:outerShdw blurRad="38100" dist="38100" dir="2700000" algn="tl">
                    <a:srgbClr val="000000">
                      <a:alpha val="43137"/>
                    </a:srgbClr>
                  </a:outerShdw>
                </a:effectLst>
              </a:rPr>
              <a:t>Dynamic Landscapes: Coastal Landscapes and Change</a:t>
            </a:r>
          </a:p>
        </p:txBody>
      </p:sp>
      <p:graphicFrame>
        <p:nvGraphicFramePr>
          <p:cNvPr id="2" name="Table 1"/>
          <p:cNvGraphicFramePr>
            <a:graphicFrameLocks noGrp="1"/>
          </p:cNvGraphicFramePr>
          <p:nvPr>
            <p:extLst>
              <p:ext uri="{D42A27DB-BD31-4B8C-83A1-F6EECF244321}">
                <p14:modId xmlns:p14="http://schemas.microsoft.com/office/powerpoint/2010/main" val="1537410460"/>
              </p:ext>
            </p:extLst>
          </p:nvPr>
        </p:nvGraphicFramePr>
        <p:xfrm>
          <a:off x="24894" y="6606246"/>
          <a:ext cx="2540694" cy="563880"/>
        </p:xfrm>
        <a:graphic>
          <a:graphicData uri="http://schemas.openxmlformats.org/drawingml/2006/table">
            <a:tbl>
              <a:tblPr firstRow="1" bandRow="1">
                <a:tableStyleId>{5C22544A-7EE6-4342-B048-85BDC9FD1C3A}</a:tableStyleId>
              </a:tblPr>
              <a:tblGrid>
                <a:gridCol w="2540694">
                  <a:extLst>
                    <a:ext uri="{9D8B030D-6E8A-4147-A177-3AD203B41FA5}">
                      <a16:colId xmlns:a16="http://schemas.microsoft.com/office/drawing/2014/main" val="723336375"/>
                    </a:ext>
                  </a:extLst>
                </a:gridCol>
              </a:tblGrid>
              <a:tr h="0">
                <a:tc>
                  <a:txBody>
                    <a:bodyPr/>
                    <a:lstStyle/>
                    <a:p>
                      <a:pPr algn="ctr"/>
                      <a:r>
                        <a:rPr lang="en-GB" sz="900" dirty="0" smtClean="0"/>
                        <a:t>Lithology</a:t>
                      </a:r>
                      <a:endParaRPr lang="en-GB" sz="900" dirty="0"/>
                    </a:p>
                  </a:txBody>
                  <a:tcPr/>
                </a:tc>
                <a:extLst>
                  <a:ext uri="{0D108BD9-81ED-4DB2-BD59-A6C34878D82A}">
                    <a16:rowId xmlns:a16="http://schemas.microsoft.com/office/drawing/2014/main" val="2730302451"/>
                  </a:ext>
                </a:extLst>
              </a:tr>
              <a:tr h="173471">
                <a:tc>
                  <a:txBody>
                    <a:bodyPr/>
                    <a:lstStyle/>
                    <a:p>
                      <a:pPr algn="ctr"/>
                      <a:r>
                        <a:rPr lang="en-GB" sz="800" b="1" i="0" kern="1200" dirty="0" smtClean="0">
                          <a:solidFill>
                            <a:schemeClr val="dk1"/>
                          </a:solidFill>
                          <a:effectLst/>
                          <a:latin typeface="+mn-lt"/>
                          <a:ea typeface="+mn-ea"/>
                          <a:cs typeface="+mn-cs"/>
                        </a:rPr>
                        <a:t>The general physical characteristics of a rock or the rocks in a particular area.</a:t>
                      </a:r>
                      <a:endParaRPr lang="en-GB" sz="800" b="1" dirty="0"/>
                    </a:p>
                  </a:txBody>
                  <a:tcPr/>
                </a:tc>
                <a:extLst>
                  <a:ext uri="{0D108BD9-81ED-4DB2-BD59-A6C34878D82A}">
                    <a16:rowId xmlns:a16="http://schemas.microsoft.com/office/drawing/2014/main" val="2556736265"/>
                  </a:ext>
                </a:extLst>
              </a:tr>
            </a:tbl>
          </a:graphicData>
        </a:graphic>
      </p:graphicFrame>
    </p:spTree>
    <p:extLst>
      <p:ext uri="{BB962C8B-B14F-4D97-AF65-F5344CB8AC3E}">
        <p14:creationId xmlns:p14="http://schemas.microsoft.com/office/powerpoint/2010/main" val="3721500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995F8AFD-2D95-499E-90A7-1B8CA7623087}"/>
              </a:ext>
            </a:extLst>
          </p:cNvPr>
          <p:cNvGraphicFramePr>
            <a:graphicFrameLocks noGrp="1"/>
          </p:cNvGraphicFramePr>
          <p:nvPr>
            <p:extLst>
              <p:ext uri="{D42A27DB-BD31-4B8C-83A1-F6EECF244321}">
                <p14:modId xmlns:p14="http://schemas.microsoft.com/office/powerpoint/2010/main" val="2729190240"/>
              </p:ext>
            </p:extLst>
          </p:nvPr>
        </p:nvGraphicFramePr>
        <p:xfrm>
          <a:off x="0" y="0"/>
          <a:ext cx="3340100" cy="1833253"/>
        </p:xfrm>
        <a:graphic>
          <a:graphicData uri="http://schemas.openxmlformats.org/drawingml/2006/table">
            <a:tbl>
              <a:tblPr firstRow="1" bandRow="1">
                <a:tableStyleId>{5C22544A-7EE6-4342-B048-85BDC9FD1C3A}</a:tableStyleId>
              </a:tblPr>
              <a:tblGrid>
                <a:gridCol w="1670050">
                  <a:extLst>
                    <a:ext uri="{9D8B030D-6E8A-4147-A177-3AD203B41FA5}">
                      <a16:colId xmlns:a16="http://schemas.microsoft.com/office/drawing/2014/main" val="3146883554"/>
                    </a:ext>
                  </a:extLst>
                </a:gridCol>
                <a:gridCol w="1670050">
                  <a:extLst>
                    <a:ext uri="{9D8B030D-6E8A-4147-A177-3AD203B41FA5}">
                      <a16:colId xmlns:a16="http://schemas.microsoft.com/office/drawing/2014/main" val="2249672790"/>
                    </a:ext>
                  </a:extLst>
                </a:gridCol>
              </a:tblGrid>
              <a:tr h="186047">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t>Sediment Cells of the UK</a:t>
                      </a:r>
                    </a:p>
                  </a:txBody>
                  <a:tcPr/>
                </a:tc>
                <a:tc hMerge="1">
                  <a:txBody>
                    <a:bodyPr/>
                    <a:lstStyle/>
                    <a:p>
                      <a:endParaRPr lang="en-GB" dirty="0"/>
                    </a:p>
                  </a:txBody>
                  <a:tcPr/>
                </a:tc>
                <a:extLst>
                  <a:ext uri="{0D108BD9-81ED-4DB2-BD59-A6C34878D82A}">
                    <a16:rowId xmlns:a16="http://schemas.microsoft.com/office/drawing/2014/main" val="3761536241"/>
                  </a:ext>
                </a:extLst>
              </a:tr>
              <a:tr h="1604653">
                <a:tc>
                  <a:txBody>
                    <a:bodyPr/>
                    <a:lstStyle/>
                    <a:p>
                      <a:endParaRPr lang="en-GB" sz="800" dirty="0"/>
                    </a:p>
                  </a:txBody>
                  <a:tcPr/>
                </a:tc>
                <a:tc>
                  <a:txBody>
                    <a:bodyPr/>
                    <a:lstStyle/>
                    <a:p>
                      <a:pPr marL="171450" indent="-171450">
                        <a:buFont typeface="Arial" panose="020B0604020202020204" pitchFamily="34" charset="0"/>
                        <a:buChar char="•"/>
                      </a:pPr>
                      <a:r>
                        <a:rPr lang="en-GB" sz="800" dirty="0"/>
                        <a:t>The movement of sand and shingle in the nearshore zone by </a:t>
                      </a:r>
                      <a:r>
                        <a:rPr lang="en-GB" sz="800" b="1" dirty="0"/>
                        <a:t>longshore drift </a:t>
                      </a:r>
                      <a:r>
                        <a:rPr lang="en-GB" sz="800" dirty="0"/>
                        <a:t>(littoral drift) has been found to occur in separate sediment cells.</a:t>
                      </a:r>
                    </a:p>
                    <a:p>
                      <a:pPr marL="171450" indent="-171450">
                        <a:buFont typeface="Arial" panose="020B0604020202020204" pitchFamily="34" charset="0"/>
                        <a:buChar char="•"/>
                      </a:pPr>
                      <a:r>
                        <a:rPr lang="en-GB" sz="800" dirty="0"/>
                        <a:t>There are </a:t>
                      </a:r>
                      <a:r>
                        <a:rPr lang="en-GB" sz="800" b="0" u="none" dirty="0"/>
                        <a:t>11 around England and Wales</a:t>
                      </a:r>
                      <a:r>
                        <a:rPr lang="en-GB" sz="800" dirty="0"/>
                        <a:t>. Smaller ones can be found within each cell. </a:t>
                      </a:r>
                    </a:p>
                    <a:p>
                      <a:pPr marL="171450" indent="-171450">
                        <a:buFont typeface="Arial" panose="020B0604020202020204" pitchFamily="34" charset="0"/>
                        <a:buChar char="•"/>
                      </a:pPr>
                      <a:r>
                        <a:rPr lang="en-GB" sz="800" dirty="0"/>
                        <a:t>Interruptions to movement of sand and shingle within one cell </a:t>
                      </a:r>
                      <a:r>
                        <a:rPr lang="en-GB" sz="800" b="1" dirty="0"/>
                        <a:t>should not affect </a:t>
                      </a:r>
                      <a:r>
                        <a:rPr lang="en-GB" sz="800" dirty="0"/>
                        <a:t>beaches in an adjacent sediment cell.</a:t>
                      </a:r>
                    </a:p>
                  </a:txBody>
                  <a:tcPr>
                    <a:solidFill>
                      <a:srgbClr val="EDEFF7"/>
                    </a:solidFill>
                  </a:tcPr>
                </a:tc>
                <a:extLst>
                  <a:ext uri="{0D108BD9-81ED-4DB2-BD59-A6C34878D82A}">
                    <a16:rowId xmlns:a16="http://schemas.microsoft.com/office/drawing/2014/main" val="3236202655"/>
                  </a:ext>
                </a:extLst>
              </a:tr>
            </a:tbl>
          </a:graphicData>
        </a:graphic>
      </p:graphicFrame>
      <p:pic>
        <p:nvPicPr>
          <p:cNvPr id="4" name="Picture 2" descr="http://www.s-cool.co.uk/assets/learn_its/alevel/geography/coastal-processes/coastal-transportation/2007-10-22_141807.gif">
            <a:extLst>
              <a:ext uri="{FF2B5EF4-FFF2-40B4-BE49-F238E27FC236}">
                <a16:creationId xmlns:a16="http://schemas.microsoft.com/office/drawing/2014/main" id="{41D8C077-77DB-4ACA-9CE2-F663AD9CFB9A}"/>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249416"/>
            <a:ext cx="1670050" cy="1583837"/>
          </a:xfrm>
          <a:prstGeom prst="rect">
            <a:avLst/>
          </a:prstGeom>
          <a:noFill/>
        </p:spPr>
      </p:pic>
      <p:graphicFrame>
        <p:nvGraphicFramePr>
          <p:cNvPr id="5" name="Table 5">
            <a:extLst>
              <a:ext uri="{FF2B5EF4-FFF2-40B4-BE49-F238E27FC236}">
                <a16:creationId xmlns:a16="http://schemas.microsoft.com/office/drawing/2014/main" id="{44B6258B-AD88-495A-836D-813D2018CEDF}"/>
              </a:ext>
            </a:extLst>
          </p:cNvPr>
          <p:cNvGraphicFramePr>
            <a:graphicFrameLocks noGrp="1"/>
          </p:cNvGraphicFramePr>
          <p:nvPr>
            <p:extLst>
              <p:ext uri="{D42A27DB-BD31-4B8C-83A1-F6EECF244321}">
                <p14:modId xmlns:p14="http://schemas.microsoft.com/office/powerpoint/2010/main" val="462006629"/>
              </p:ext>
            </p:extLst>
          </p:nvPr>
        </p:nvGraphicFramePr>
        <p:xfrm>
          <a:off x="3340100" y="0"/>
          <a:ext cx="3326870" cy="1661160"/>
        </p:xfrm>
        <a:graphic>
          <a:graphicData uri="http://schemas.openxmlformats.org/drawingml/2006/table">
            <a:tbl>
              <a:tblPr firstRow="1" bandRow="1">
                <a:tableStyleId>{5C22544A-7EE6-4342-B048-85BDC9FD1C3A}</a:tableStyleId>
              </a:tblPr>
              <a:tblGrid>
                <a:gridCol w="1663435">
                  <a:extLst>
                    <a:ext uri="{9D8B030D-6E8A-4147-A177-3AD203B41FA5}">
                      <a16:colId xmlns:a16="http://schemas.microsoft.com/office/drawing/2014/main" val="2054488839"/>
                    </a:ext>
                  </a:extLst>
                </a:gridCol>
                <a:gridCol w="1663435">
                  <a:extLst>
                    <a:ext uri="{9D8B030D-6E8A-4147-A177-3AD203B41FA5}">
                      <a16:colId xmlns:a16="http://schemas.microsoft.com/office/drawing/2014/main" val="547083435"/>
                    </a:ext>
                  </a:extLst>
                </a:gridCol>
              </a:tblGrid>
              <a:tr h="14903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u="none" dirty="0"/>
                        <a:t>A Sediment Cell</a:t>
                      </a:r>
                    </a:p>
                  </a:txBody>
                  <a:tcPr/>
                </a:tc>
                <a:tc hMerge="1">
                  <a:txBody>
                    <a:bodyPr/>
                    <a:lstStyle/>
                    <a:p>
                      <a:endParaRPr lang="en-GB" dirty="0"/>
                    </a:p>
                  </a:txBody>
                  <a:tcPr/>
                </a:tc>
                <a:extLst>
                  <a:ext uri="{0D108BD9-81ED-4DB2-BD59-A6C34878D82A}">
                    <a16:rowId xmlns:a16="http://schemas.microsoft.com/office/drawing/2014/main" val="2113492185"/>
                  </a:ext>
                </a:extLst>
              </a:tr>
              <a:tr h="281745">
                <a:tc>
                  <a:txBody>
                    <a:bodyPr/>
                    <a:lstStyle/>
                    <a:p>
                      <a:r>
                        <a:rPr lang="en-GB" sz="800" b="0" dirty="0">
                          <a:solidFill>
                            <a:schemeClr val="tx1"/>
                          </a:solidFill>
                        </a:rPr>
                        <a:t>Sediment cells act as part of a system – with </a:t>
                      </a:r>
                      <a:r>
                        <a:rPr lang="en-GB" sz="800" b="1" u="sng" dirty="0">
                          <a:solidFill>
                            <a:srgbClr val="00B050"/>
                          </a:solidFill>
                        </a:rPr>
                        <a:t>sources</a:t>
                      </a:r>
                      <a:r>
                        <a:rPr lang="en-GB" sz="800" b="0" dirty="0">
                          <a:solidFill>
                            <a:schemeClr val="tx1"/>
                          </a:solidFill>
                        </a:rPr>
                        <a:t>, </a:t>
                      </a:r>
                      <a:r>
                        <a:rPr lang="en-GB" sz="800" b="1" u="sng" dirty="0">
                          <a:solidFill>
                            <a:srgbClr val="002060"/>
                          </a:solidFill>
                        </a:rPr>
                        <a:t>transfers</a:t>
                      </a:r>
                      <a:r>
                        <a:rPr lang="en-GB" sz="800" b="0" dirty="0">
                          <a:solidFill>
                            <a:schemeClr val="tx1"/>
                          </a:solidFill>
                        </a:rPr>
                        <a:t> and </a:t>
                      </a:r>
                      <a:r>
                        <a:rPr lang="en-GB" sz="800" b="1" u="sng" dirty="0">
                          <a:solidFill>
                            <a:srgbClr val="FF0000"/>
                          </a:solidFill>
                        </a:rPr>
                        <a:t>sinks</a:t>
                      </a:r>
                      <a:r>
                        <a:rPr lang="en-GB" sz="800" b="0" dirty="0">
                          <a:solidFill>
                            <a:schemeClr val="tx1"/>
                          </a:solidFill>
                        </a:rPr>
                        <a:t>. </a:t>
                      </a:r>
                    </a:p>
                    <a:p>
                      <a:endParaRPr lang="en-GB" sz="800" b="0" dirty="0">
                        <a:solidFill>
                          <a:schemeClr val="tx1"/>
                        </a:solidFill>
                      </a:endParaRPr>
                    </a:p>
                    <a:p>
                      <a:r>
                        <a:rPr lang="en-GB" sz="800" b="0" dirty="0">
                          <a:solidFill>
                            <a:schemeClr val="tx1"/>
                          </a:solidFill>
                        </a:rPr>
                        <a:t>The amount of sediment available within a sediment cell is called the </a:t>
                      </a:r>
                      <a:r>
                        <a:rPr lang="en-GB" sz="800" b="1" dirty="0">
                          <a:solidFill>
                            <a:schemeClr val="tx1"/>
                          </a:solidFill>
                        </a:rPr>
                        <a:t>sediment budget</a:t>
                      </a:r>
                      <a:r>
                        <a:rPr lang="en-GB" sz="800" b="0" dirty="0">
                          <a:solidFill>
                            <a:schemeClr val="tx1"/>
                          </a:solidFill>
                        </a:rPr>
                        <a:t>.</a:t>
                      </a:r>
                    </a:p>
                    <a:p>
                      <a:endParaRPr lang="en-GB" sz="800" b="0" dirty="0">
                        <a:solidFill>
                          <a:schemeClr val="tx1"/>
                        </a:solidFill>
                      </a:endParaRPr>
                    </a:p>
                    <a:p>
                      <a:r>
                        <a:rPr lang="en-GB" sz="800" b="0" dirty="0">
                          <a:solidFill>
                            <a:schemeClr val="tx1"/>
                          </a:solidFill>
                        </a:rPr>
                        <a:t>The system aims for an </a:t>
                      </a:r>
                      <a:r>
                        <a:rPr lang="en-GB" sz="800" b="1" dirty="0">
                          <a:solidFill>
                            <a:schemeClr val="tx1"/>
                          </a:solidFill>
                        </a:rPr>
                        <a:t>equilibrium</a:t>
                      </a:r>
                      <a:r>
                        <a:rPr lang="en-GB" sz="800" b="0" dirty="0">
                          <a:solidFill>
                            <a:schemeClr val="tx1"/>
                          </a:solidFill>
                        </a:rPr>
                        <a:t> between inputs and outputs of sediment material.</a:t>
                      </a:r>
                    </a:p>
                  </a:txBody>
                  <a:tcPr>
                    <a:solidFill>
                      <a:srgbClr val="EDEFF7"/>
                    </a:solidFill>
                  </a:tcPr>
                </a:tc>
                <a:tc>
                  <a:txBody>
                    <a:bodyPr/>
                    <a:lstStyle/>
                    <a:p>
                      <a:endParaRPr lang="en-GB" dirty="0"/>
                    </a:p>
                  </a:txBody>
                  <a:tcPr/>
                </a:tc>
                <a:extLst>
                  <a:ext uri="{0D108BD9-81ED-4DB2-BD59-A6C34878D82A}">
                    <a16:rowId xmlns:a16="http://schemas.microsoft.com/office/drawing/2014/main" val="4271480395"/>
                  </a:ext>
                </a:extLst>
              </a:tr>
            </a:tbl>
          </a:graphicData>
        </a:graphic>
      </p:graphicFrame>
      <p:pic>
        <p:nvPicPr>
          <p:cNvPr id="8" name="Picture 7" descr="A close up of a map&#10;&#10;Description automatically generated">
            <a:extLst>
              <a:ext uri="{FF2B5EF4-FFF2-40B4-BE49-F238E27FC236}">
                <a16:creationId xmlns:a16="http://schemas.microsoft.com/office/drawing/2014/main" id="{992A6D54-E990-4017-962D-92329D479DA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010150" y="255196"/>
            <a:ext cx="1607637" cy="1405964"/>
          </a:xfrm>
          <a:prstGeom prst="rect">
            <a:avLst/>
          </a:prstGeom>
        </p:spPr>
      </p:pic>
      <p:graphicFrame>
        <p:nvGraphicFramePr>
          <p:cNvPr id="9" name="Table 9">
            <a:extLst>
              <a:ext uri="{FF2B5EF4-FFF2-40B4-BE49-F238E27FC236}">
                <a16:creationId xmlns:a16="http://schemas.microsoft.com/office/drawing/2014/main" id="{5E64C44C-5CF2-4615-B631-1C554058911D}"/>
              </a:ext>
            </a:extLst>
          </p:cNvPr>
          <p:cNvGraphicFramePr>
            <a:graphicFrameLocks noGrp="1"/>
          </p:cNvGraphicFramePr>
          <p:nvPr>
            <p:extLst>
              <p:ext uri="{D42A27DB-BD31-4B8C-83A1-F6EECF244321}">
                <p14:modId xmlns:p14="http://schemas.microsoft.com/office/powerpoint/2010/main" val="1606205574"/>
              </p:ext>
            </p:extLst>
          </p:nvPr>
        </p:nvGraphicFramePr>
        <p:xfrm>
          <a:off x="0" y="1833253"/>
          <a:ext cx="3340100" cy="2529840"/>
        </p:xfrm>
        <a:graphic>
          <a:graphicData uri="http://schemas.openxmlformats.org/drawingml/2006/table">
            <a:tbl>
              <a:tblPr firstRow="1" bandRow="1">
                <a:tableStyleId>{5C22544A-7EE6-4342-B048-85BDC9FD1C3A}</a:tableStyleId>
              </a:tblPr>
              <a:tblGrid>
                <a:gridCol w="1670050">
                  <a:extLst>
                    <a:ext uri="{9D8B030D-6E8A-4147-A177-3AD203B41FA5}">
                      <a16:colId xmlns:a16="http://schemas.microsoft.com/office/drawing/2014/main" val="3338284595"/>
                    </a:ext>
                  </a:extLst>
                </a:gridCol>
                <a:gridCol w="1670050">
                  <a:extLst>
                    <a:ext uri="{9D8B030D-6E8A-4147-A177-3AD203B41FA5}">
                      <a16:colId xmlns:a16="http://schemas.microsoft.com/office/drawing/2014/main" val="1461309885"/>
                    </a:ext>
                  </a:extLst>
                </a:gridCol>
              </a:tblGrid>
              <a:tr h="167639">
                <a:tc gridSpan="2">
                  <a:txBody>
                    <a:bodyPr/>
                    <a:lstStyle/>
                    <a:p>
                      <a:pPr algn="ctr"/>
                      <a:r>
                        <a:rPr lang="en-GB" sz="900" dirty="0"/>
                        <a:t>Changing Sea Levels</a:t>
                      </a:r>
                    </a:p>
                  </a:txBody>
                  <a:tcPr/>
                </a:tc>
                <a:tc hMerge="1">
                  <a:txBody>
                    <a:bodyPr/>
                    <a:lstStyle/>
                    <a:p>
                      <a:endParaRPr lang="en-GB"/>
                    </a:p>
                  </a:txBody>
                  <a:tcPr/>
                </a:tc>
                <a:extLst>
                  <a:ext uri="{0D108BD9-81ED-4DB2-BD59-A6C34878D82A}">
                    <a16:rowId xmlns:a16="http://schemas.microsoft.com/office/drawing/2014/main" val="4256428823"/>
                  </a:ext>
                </a:extLst>
              </a:tr>
              <a:tr h="16763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Sea levels are rising globally at the present time, but have changed significantly over millions and millions of years.  In the past (up to 13,000 years ago) Britain was actually part of Europe and the North Sea did not exist!</a:t>
                      </a:r>
                    </a:p>
                  </a:txBody>
                  <a:tcPr>
                    <a:solidFill>
                      <a:srgbClr val="EDEFF7"/>
                    </a:solidFill>
                  </a:tcPr>
                </a:tc>
                <a:tc hMerge="1">
                  <a:txBody>
                    <a:bodyPr/>
                    <a:lstStyle/>
                    <a:p>
                      <a:endParaRPr lang="en-GB"/>
                    </a:p>
                  </a:txBody>
                  <a:tcPr/>
                </a:tc>
                <a:extLst>
                  <a:ext uri="{0D108BD9-81ED-4DB2-BD59-A6C34878D82A}">
                    <a16:rowId xmlns:a16="http://schemas.microsoft.com/office/drawing/2014/main" val="3582916142"/>
                  </a:ext>
                </a:extLst>
              </a:tr>
              <a:tr h="16763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txBody>
                  <a:tcPr/>
                </a:tc>
                <a:tc hMerge="1">
                  <a:txBody>
                    <a:bodyPr/>
                    <a:lstStyle/>
                    <a:p>
                      <a:endParaRPr lang="en-GB"/>
                    </a:p>
                  </a:txBody>
                  <a:tcPr/>
                </a:tc>
                <a:extLst>
                  <a:ext uri="{0D108BD9-81ED-4DB2-BD59-A6C34878D82A}">
                    <a16:rowId xmlns:a16="http://schemas.microsoft.com/office/drawing/2014/main" val="3750499160"/>
                  </a:ext>
                </a:extLst>
              </a:tr>
              <a:tr h="16763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chemeClr val="bg1"/>
                          </a:solidFill>
                        </a:rPr>
                        <a:t>Global or Local Changes in Sea Levels</a:t>
                      </a:r>
                    </a:p>
                  </a:txBody>
                  <a:tcPr>
                    <a:solidFill>
                      <a:schemeClr val="accent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txBody>
                  <a:tcPr/>
                </a:tc>
                <a:extLst>
                  <a:ext uri="{0D108BD9-81ED-4DB2-BD59-A6C34878D82A}">
                    <a16:rowId xmlns:a16="http://schemas.microsoft.com/office/drawing/2014/main" val="86383614"/>
                  </a:ext>
                </a:extLst>
              </a:tr>
              <a:tr h="16763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chemeClr val="tx1"/>
                          </a:solidFill>
                        </a:rPr>
                        <a:t>Isostatic Changes</a:t>
                      </a:r>
                    </a:p>
                  </a:txBody>
                  <a:tcP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chemeClr val="tx1"/>
                          </a:solidFill>
                        </a:rPr>
                        <a:t>Eustatic Changes</a:t>
                      </a:r>
                    </a:p>
                  </a:txBody>
                  <a:tcPr>
                    <a:solidFill>
                      <a:schemeClr val="accent1">
                        <a:lumMod val="40000"/>
                        <a:lumOff val="60000"/>
                      </a:schemeClr>
                    </a:solidFill>
                  </a:tcPr>
                </a:tc>
                <a:extLst>
                  <a:ext uri="{0D108BD9-81ED-4DB2-BD59-A6C34878D82A}">
                    <a16:rowId xmlns:a16="http://schemas.microsoft.com/office/drawing/2014/main" val="666415136"/>
                  </a:ext>
                </a:extLst>
              </a:tr>
              <a:tr h="16763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Isostatic changes refers to </a:t>
                      </a:r>
                      <a:r>
                        <a:rPr lang="en-GB" sz="700" b="1" u="sng" dirty="0"/>
                        <a:t>local changes</a:t>
                      </a:r>
                      <a:r>
                        <a:rPr lang="en-GB" sz="700" b="1" u="none" dirty="0"/>
                        <a:t> </a:t>
                      </a:r>
                      <a:r>
                        <a:rPr lang="en-GB" sz="700" dirty="0"/>
                        <a:t>in land and sea levels. </a:t>
                      </a:r>
                    </a:p>
                  </a:txBody>
                  <a:tcPr>
                    <a:solidFill>
                      <a:srgbClr val="EDEFF7"/>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Eustatic changes refers to changes which affects </a:t>
                      </a:r>
                      <a:r>
                        <a:rPr lang="en-GB" sz="700" b="1" u="sng" dirty="0"/>
                        <a:t>worldwide</a:t>
                      </a:r>
                      <a:r>
                        <a:rPr lang="en-GB" sz="700" dirty="0"/>
                        <a:t> sea levels. </a:t>
                      </a:r>
                    </a:p>
                  </a:txBody>
                  <a:tcPr>
                    <a:solidFill>
                      <a:srgbClr val="EDEFF7"/>
                    </a:solidFill>
                  </a:tcPr>
                </a:tc>
                <a:extLst>
                  <a:ext uri="{0D108BD9-81ED-4DB2-BD59-A6C34878D82A}">
                    <a16:rowId xmlns:a16="http://schemas.microsoft.com/office/drawing/2014/main" val="877606438"/>
                  </a:ext>
                </a:extLst>
              </a:tr>
            </a:tbl>
          </a:graphicData>
        </a:graphic>
      </p:graphicFrame>
      <p:pic>
        <p:nvPicPr>
          <p:cNvPr id="11" name="Content Placeholder 3">
            <a:extLst>
              <a:ext uri="{FF2B5EF4-FFF2-40B4-BE49-F238E27FC236}">
                <a16:creationId xmlns:a16="http://schemas.microsoft.com/office/drawing/2014/main" id="{71C28005-F272-4CDC-B3A5-815F22EE461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3092" y="2495965"/>
            <a:ext cx="3309774" cy="1112016"/>
          </a:xfrm>
          <a:prstGeom prst="rect">
            <a:avLst/>
          </a:prstGeom>
        </p:spPr>
      </p:pic>
      <p:graphicFrame>
        <p:nvGraphicFramePr>
          <p:cNvPr id="12" name="Table 12">
            <a:extLst>
              <a:ext uri="{FF2B5EF4-FFF2-40B4-BE49-F238E27FC236}">
                <a16:creationId xmlns:a16="http://schemas.microsoft.com/office/drawing/2014/main" id="{CFB49A91-75E1-47D7-88C7-A7157AE8149A}"/>
              </a:ext>
            </a:extLst>
          </p:cNvPr>
          <p:cNvGraphicFramePr>
            <a:graphicFrameLocks noGrp="1"/>
          </p:cNvGraphicFramePr>
          <p:nvPr>
            <p:extLst>
              <p:ext uri="{D42A27DB-BD31-4B8C-83A1-F6EECF244321}">
                <p14:modId xmlns:p14="http://schemas.microsoft.com/office/powerpoint/2010/main" val="1455030170"/>
              </p:ext>
            </p:extLst>
          </p:nvPr>
        </p:nvGraphicFramePr>
        <p:xfrm>
          <a:off x="0" y="4363094"/>
          <a:ext cx="3340100" cy="2606040"/>
        </p:xfrm>
        <a:graphic>
          <a:graphicData uri="http://schemas.openxmlformats.org/drawingml/2006/table">
            <a:tbl>
              <a:tblPr firstRow="1" bandRow="1">
                <a:tableStyleId>{5C22544A-7EE6-4342-B048-85BDC9FD1C3A}</a:tableStyleId>
              </a:tblPr>
              <a:tblGrid>
                <a:gridCol w="1113367">
                  <a:extLst>
                    <a:ext uri="{9D8B030D-6E8A-4147-A177-3AD203B41FA5}">
                      <a16:colId xmlns:a16="http://schemas.microsoft.com/office/drawing/2014/main" val="1351026590"/>
                    </a:ext>
                  </a:extLst>
                </a:gridCol>
                <a:gridCol w="645891">
                  <a:extLst>
                    <a:ext uri="{9D8B030D-6E8A-4147-A177-3AD203B41FA5}">
                      <a16:colId xmlns:a16="http://schemas.microsoft.com/office/drawing/2014/main" val="1847398466"/>
                    </a:ext>
                  </a:extLst>
                </a:gridCol>
                <a:gridCol w="1580842">
                  <a:extLst>
                    <a:ext uri="{9D8B030D-6E8A-4147-A177-3AD203B41FA5}">
                      <a16:colId xmlns:a16="http://schemas.microsoft.com/office/drawing/2014/main" val="1458310022"/>
                    </a:ext>
                  </a:extLst>
                </a:gridCol>
              </a:tblGrid>
              <a:tr h="182381">
                <a:tc gridSpan="3">
                  <a:txBody>
                    <a:bodyPr/>
                    <a:lstStyle/>
                    <a:p>
                      <a:pPr algn="ctr"/>
                      <a:r>
                        <a:rPr lang="en-GB" sz="900" b="1" u="none" dirty="0">
                          <a:solidFill>
                            <a:schemeClr val="bg1"/>
                          </a:solidFill>
                        </a:rPr>
                        <a:t>Emergent Coastlines </a:t>
                      </a:r>
                      <a:endParaRPr lang="en-GB" sz="900" u="none" dirty="0">
                        <a:solidFill>
                          <a:schemeClr val="bg1"/>
                        </a:solidFill>
                      </a:endParaRPr>
                    </a:p>
                  </a:txBody>
                  <a:tcPr/>
                </a:tc>
                <a:tc hMerge="1">
                  <a:txBody>
                    <a:bodyPr/>
                    <a:lstStyle/>
                    <a:p>
                      <a:endParaRPr lang="en-GB" dirty="0"/>
                    </a:p>
                  </a:txBody>
                  <a:tcPr/>
                </a:tc>
                <a:tc hMerge="1">
                  <a:txBody>
                    <a:bodyPr/>
                    <a:lstStyle/>
                    <a:p>
                      <a:endParaRPr lang="en-GB" u="none" dirty="0">
                        <a:solidFill>
                          <a:schemeClr val="bg1"/>
                        </a:solidFill>
                      </a:endParaRPr>
                    </a:p>
                  </a:txBody>
                  <a:tcPr/>
                </a:tc>
                <a:extLst>
                  <a:ext uri="{0D108BD9-81ED-4DB2-BD59-A6C34878D82A}">
                    <a16:rowId xmlns:a16="http://schemas.microsoft.com/office/drawing/2014/main" val="14784896"/>
                  </a:ext>
                </a:extLst>
              </a:tr>
              <a:tr h="182381">
                <a:tc gridSpan="3">
                  <a:txBody>
                    <a:bodyPr/>
                    <a:lstStyle/>
                    <a:p>
                      <a:pPr algn="ctr"/>
                      <a:r>
                        <a:rPr lang="en-GB" sz="800" b="1" u="none" dirty="0">
                          <a:solidFill>
                            <a:schemeClr val="tx1"/>
                          </a:solidFill>
                        </a:rPr>
                        <a:t>Emergent coastlines </a:t>
                      </a:r>
                      <a:r>
                        <a:rPr lang="en-GB" sz="800" u="none" dirty="0">
                          <a:solidFill>
                            <a:schemeClr val="tx1"/>
                          </a:solidFill>
                        </a:rPr>
                        <a:t>are formed as a result of a (relative) fall in sea level.</a:t>
                      </a:r>
                    </a:p>
                  </a:txBody>
                  <a:tcPr>
                    <a:solidFill>
                      <a:schemeClr val="accent1">
                        <a:lumMod val="20000"/>
                        <a:lumOff val="80000"/>
                      </a:schemeClr>
                    </a:solidFill>
                  </a:tcPr>
                </a:tc>
                <a:tc hMerge="1">
                  <a:txBody>
                    <a:bodyPr/>
                    <a:lstStyle/>
                    <a:p>
                      <a:endParaRPr lang="en-GB" dirty="0"/>
                    </a:p>
                  </a:txBody>
                  <a:tcPr/>
                </a:tc>
                <a:tc hMerge="1">
                  <a:txBody>
                    <a:bodyPr/>
                    <a:lstStyle/>
                    <a:p>
                      <a:pPr algn="ctr"/>
                      <a:endParaRPr lang="en-GB" sz="800" u="none" dirty="0">
                        <a:solidFill>
                          <a:schemeClr val="tx1"/>
                        </a:solidFill>
                      </a:endParaRPr>
                    </a:p>
                  </a:txBody>
                  <a:tcPr/>
                </a:tc>
                <a:extLst>
                  <a:ext uri="{0D108BD9-81ED-4DB2-BD59-A6C34878D82A}">
                    <a16:rowId xmlns:a16="http://schemas.microsoft.com/office/drawing/2014/main" val="2041920744"/>
                  </a:ext>
                </a:extLst>
              </a:tr>
              <a:tr h="182381">
                <a:tc>
                  <a:txBody>
                    <a:bodyPr/>
                    <a:lstStyle/>
                    <a:p>
                      <a:pPr algn="ctr"/>
                      <a:r>
                        <a:rPr lang="en-GB" sz="800" b="1" dirty="0"/>
                        <a:t>Feature</a:t>
                      </a:r>
                    </a:p>
                  </a:txBody>
                  <a:tcPr anchor="ctr">
                    <a:solidFill>
                      <a:schemeClr val="accent1">
                        <a:lumMod val="60000"/>
                        <a:lumOff val="40000"/>
                      </a:schemeClr>
                    </a:solidFill>
                  </a:tcPr>
                </a:tc>
                <a:tc>
                  <a:txBody>
                    <a:bodyPr/>
                    <a:lstStyle/>
                    <a:p>
                      <a:pPr algn="ctr"/>
                      <a:r>
                        <a:rPr lang="en-GB" sz="800" b="1" dirty="0"/>
                        <a:t>Examples </a:t>
                      </a:r>
                    </a:p>
                  </a:txBody>
                  <a:tcPr anchor="ctr">
                    <a:solidFill>
                      <a:schemeClr val="accent1">
                        <a:lumMod val="60000"/>
                        <a:lumOff val="40000"/>
                      </a:schemeClr>
                    </a:solidFill>
                  </a:tcPr>
                </a:tc>
                <a:tc>
                  <a:txBody>
                    <a:bodyPr/>
                    <a:lstStyle/>
                    <a:p>
                      <a:pPr algn="ctr"/>
                      <a:r>
                        <a:rPr lang="en-GB" sz="800" b="1" dirty="0"/>
                        <a:t>Photograph</a:t>
                      </a:r>
                    </a:p>
                  </a:txBody>
                  <a:tcPr anchor="ctr">
                    <a:solidFill>
                      <a:schemeClr val="accent1">
                        <a:lumMod val="60000"/>
                        <a:lumOff val="40000"/>
                      </a:schemeClr>
                    </a:solidFill>
                  </a:tcPr>
                </a:tc>
                <a:extLst>
                  <a:ext uri="{0D108BD9-81ED-4DB2-BD59-A6C34878D82A}">
                    <a16:rowId xmlns:a16="http://schemas.microsoft.com/office/drawing/2014/main" val="3751660969"/>
                  </a:ext>
                </a:extLst>
              </a:tr>
              <a:tr h="18238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0070C0"/>
                          </a:solidFill>
                        </a:rPr>
                        <a:t>Raised Beaches </a:t>
                      </a:r>
                      <a:endParaRPr lang="en-GB" sz="800" u="none" dirty="0">
                        <a:solidFill>
                          <a:srgbClr val="0070C0"/>
                        </a:solidFill>
                      </a:endParaRPr>
                    </a:p>
                  </a:txBody>
                  <a:tcPr>
                    <a:solidFill>
                      <a:schemeClr val="accent1">
                        <a:lumMod val="40000"/>
                        <a:lumOff val="60000"/>
                      </a:schemeClr>
                    </a:solidFill>
                  </a:tcPr>
                </a:tc>
                <a:tc rowSpan="3">
                  <a:txBody>
                    <a:bodyPr/>
                    <a:lstStyle/>
                    <a:p>
                      <a:pPr algn="ctr"/>
                      <a:r>
                        <a:rPr lang="en-GB" sz="800" b="1" dirty="0"/>
                        <a:t>Isle of Arran, Scotland</a:t>
                      </a:r>
                      <a:endParaRPr lang="en-GB" sz="800" dirty="0"/>
                    </a:p>
                  </a:txBody>
                  <a:tcPr anchor="ctr">
                    <a:solidFill>
                      <a:schemeClr val="accent1">
                        <a:lumMod val="40000"/>
                        <a:lumOff val="60000"/>
                      </a:schemeClr>
                    </a:solidFill>
                  </a:tcPr>
                </a:tc>
                <a:tc rowSpan="2">
                  <a:txBody>
                    <a:bodyPr/>
                    <a:lstStyle/>
                    <a:p>
                      <a:endParaRPr lang="en-GB" sz="800" dirty="0"/>
                    </a:p>
                  </a:txBody>
                  <a:tcPr/>
                </a:tc>
                <a:extLst>
                  <a:ext uri="{0D108BD9-81ED-4DB2-BD59-A6C34878D82A}">
                    <a16:rowId xmlns:a16="http://schemas.microsoft.com/office/drawing/2014/main" val="2834288708"/>
                  </a:ext>
                </a:extLst>
              </a:tr>
              <a:tr h="110082">
                <a:tc row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dirty="0"/>
                        <a:t>As the coastline rises (or sea levels fall) beaches which were once at sea level are left high up in the cliffs. </a:t>
                      </a:r>
                    </a:p>
                  </a:txBody>
                  <a:tcPr>
                    <a:solidFill>
                      <a:srgbClr val="EDEFF7"/>
                    </a:solidFill>
                  </a:tcPr>
                </a:tc>
                <a:tc vMerge="1">
                  <a:txBody>
                    <a:bodyPr/>
                    <a:lstStyle/>
                    <a:p>
                      <a:endParaRPr lang="en-GB"/>
                    </a:p>
                  </a:txBody>
                  <a:tcPr/>
                </a:tc>
                <a:tc vMerge="1">
                  <a:txBody>
                    <a:bodyPr/>
                    <a:lstStyle/>
                    <a:p>
                      <a:endParaRPr lang="en-GB" sz="800" dirty="0"/>
                    </a:p>
                  </a:txBody>
                  <a:tcPr/>
                </a:tc>
                <a:extLst>
                  <a:ext uri="{0D108BD9-81ED-4DB2-BD59-A6C34878D82A}">
                    <a16:rowId xmlns:a16="http://schemas.microsoft.com/office/drawing/2014/main" val="3553098006"/>
                  </a:ext>
                </a:extLst>
              </a:tr>
              <a:tr h="593386">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dirty="0"/>
                        <a:t>As the coastline rises (or sea levels falls) beaches which were once at sea level are left high up in the cliffs. </a:t>
                      </a:r>
                    </a:p>
                  </a:txBody>
                  <a:tcPr/>
                </a:tc>
                <a:tc vMerge="1">
                  <a:txBody>
                    <a:bodyPr/>
                    <a:lstStyle/>
                    <a:p>
                      <a:endParaRPr lang="en-GB" sz="800" dirty="0"/>
                    </a:p>
                  </a:txBody>
                  <a:tcPr/>
                </a:tc>
                <a:tc>
                  <a:txBody>
                    <a:bodyPr/>
                    <a:lstStyle/>
                    <a:p>
                      <a:endParaRPr lang="en-GB" sz="800" dirty="0"/>
                    </a:p>
                  </a:txBody>
                  <a:tcPr/>
                </a:tc>
                <a:extLst>
                  <a:ext uri="{0D108BD9-81ED-4DB2-BD59-A6C34878D82A}">
                    <a16:rowId xmlns:a16="http://schemas.microsoft.com/office/drawing/2014/main" val="2883071718"/>
                  </a:ext>
                </a:extLst>
              </a:tr>
              <a:tr h="18238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FF0000"/>
                          </a:solidFill>
                        </a:rPr>
                        <a:t>Relict Cliffs</a:t>
                      </a:r>
                      <a:endParaRPr lang="en-GB" sz="800" u="none" dirty="0">
                        <a:solidFill>
                          <a:srgbClr val="FF0000"/>
                        </a:solidFill>
                      </a:endParaRPr>
                    </a:p>
                  </a:txBody>
                  <a:tcPr>
                    <a:solidFill>
                      <a:schemeClr val="accent1">
                        <a:lumMod val="40000"/>
                        <a:lumOff val="60000"/>
                      </a:schemeClr>
                    </a:solidFill>
                  </a:tcPr>
                </a:tc>
                <a:tc rowSpan="2">
                  <a:txBody>
                    <a:bodyPr/>
                    <a:lstStyle/>
                    <a:p>
                      <a:pPr algn="ctr"/>
                      <a:r>
                        <a:rPr lang="en-GB" sz="800" b="1" dirty="0"/>
                        <a:t>Ayrshire, Scotland</a:t>
                      </a:r>
                      <a:endParaRPr lang="en-GB" sz="800" dirty="0"/>
                    </a:p>
                  </a:txBody>
                  <a:tcPr anchor="ctr">
                    <a:solidFill>
                      <a:schemeClr val="accent1">
                        <a:lumMod val="40000"/>
                        <a:lumOff val="60000"/>
                      </a:schemeClr>
                    </a:solidFill>
                  </a:tcPr>
                </a:tc>
                <a:tc rowSpan="2">
                  <a:txBody>
                    <a:bodyPr/>
                    <a:lstStyle/>
                    <a:p>
                      <a:endParaRPr lang="en-GB" sz="800" dirty="0"/>
                    </a:p>
                  </a:txBody>
                  <a:tcPr/>
                </a:tc>
                <a:extLst>
                  <a:ext uri="{0D108BD9-81ED-4DB2-BD59-A6C34878D82A}">
                    <a16:rowId xmlns:a16="http://schemas.microsoft.com/office/drawing/2014/main" val="3398604031"/>
                  </a:ext>
                </a:extLst>
              </a:tr>
              <a:tr h="59925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dirty="0"/>
                        <a:t>Caves, arches and stacks formed when they were at sea level are now left high  up on the cliff face today.</a:t>
                      </a:r>
                      <a:endParaRPr lang="en-GB" sz="800" u="none" dirty="0"/>
                    </a:p>
                  </a:txBody>
                  <a:tcPr>
                    <a:solidFill>
                      <a:srgbClr val="EDEFF7"/>
                    </a:solidFill>
                  </a:tcPr>
                </a:tc>
                <a:tc vMerge="1">
                  <a:txBody>
                    <a:bodyPr/>
                    <a:lstStyle/>
                    <a:p>
                      <a:endParaRPr lang="en-GB"/>
                    </a:p>
                  </a:txBody>
                  <a:tcPr/>
                </a:tc>
                <a:tc vMerge="1">
                  <a:txBody>
                    <a:bodyPr/>
                    <a:lstStyle/>
                    <a:p>
                      <a:endParaRPr lang="en-GB" sz="800" dirty="0"/>
                    </a:p>
                  </a:txBody>
                  <a:tcPr/>
                </a:tc>
                <a:extLst>
                  <a:ext uri="{0D108BD9-81ED-4DB2-BD59-A6C34878D82A}">
                    <a16:rowId xmlns:a16="http://schemas.microsoft.com/office/drawing/2014/main" val="4205594938"/>
                  </a:ext>
                </a:extLst>
              </a:tr>
            </a:tbl>
          </a:graphicData>
        </a:graphic>
      </p:graphicFrame>
      <p:pic>
        <p:nvPicPr>
          <p:cNvPr id="14" name="Picture 2" descr="http://www.bgs.ac.uk/discoveringGeology/climateChange/general/images/P219575.jpg">
            <a:extLst>
              <a:ext uri="{FF2B5EF4-FFF2-40B4-BE49-F238E27FC236}">
                <a16:creationId xmlns:a16="http://schemas.microsoft.com/office/drawing/2014/main" id="{1735B11A-D199-4144-888C-3A889210ADE4}"/>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1771891" y="5098405"/>
            <a:ext cx="1554979" cy="882961"/>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5" name="Picture 4" descr="Dougarie_NR8836b">
            <a:extLst>
              <a:ext uri="{FF2B5EF4-FFF2-40B4-BE49-F238E27FC236}">
                <a16:creationId xmlns:a16="http://schemas.microsoft.com/office/drawing/2014/main" id="{7B9565F8-4E24-458C-ADAE-AFE1516274E4}"/>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p:blipFill>
        <p:spPr bwMode="auto">
          <a:xfrm>
            <a:off x="1785122" y="6061064"/>
            <a:ext cx="1554978" cy="882961"/>
          </a:xfrm>
          <a:prstGeom prst="rect">
            <a:avLst/>
          </a:prstGeom>
          <a:noFill/>
          <a:ln>
            <a:noFill/>
          </a:ln>
          <a:extLst>
            <a:ext uri="{909E8E84-426E-40DD-AFC4-6F175D3DCCD1}">
              <a14:hiddenFill xmlns:a14="http://schemas.microsoft.com/office/drawing/2010/main">
                <a:solidFill>
                  <a:srgbClr val="FFFFFF"/>
                </a:solidFill>
              </a14:hiddenFill>
            </a:ext>
          </a:extLst>
        </p:spPr>
      </p:pic>
      <p:graphicFrame>
        <p:nvGraphicFramePr>
          <p:cNvPr id="16" name="Table 12">
            <a:extLst>
              <a:ext uri="{FF2B5EF4-FFF2-40B4-BE49-F238E27FC236}">
                <a16:creationId xmlns:a16="http://schemas.microsoft.com/office/drawing/2014/main" id="{0306AD56-3E3A-4FB7-9CBB-3E95A271E740}"/>
              </a:ext>
            </a:extLst>
          </p:cNvPr>
          <p:cNvGraphicFramePr>
            <a:graphicFrameLocks noGrp="1"/>
          </p:cNvGraphicFramePr>
          <p:nvPr>
            <p:extLst>
              <p:ext uri="{D42A27DB-BD31-4B8C-83A1-F6EECF244321}">
                <p14:modId xmlns:p14="http://schemas.microsoft.com/office/powerpoint/2010/main" val="98897601"/>
              </p:ext>
            </p:extLst>
          </p:nvPr>
        </p:nvGraphicFramePr>
        <p:xfrm>
          <a:off x="3339962" y="1661160"/>
          <a:ext cx="3327008" cy="3886200"/>
        </p:xfrm>
        <a:graphic>
          <a:graphicData uri="http://schemas.openxmlformats.org/drawingml/2006/table">
            <a:tbl>
              <a:tblPr firstRow="1" bandRow="1">
                <a:tableStyleId>{5C22544A-7EE6-4342-B048-85BDC9FD1C3A}</a:tableStyleId>
              </a:tblPr>
              <a:tblGrid>
                <a:gridCol w="1121799">
                  <a:extLst>
                    <a:ext uri="{9D8B030D-6E8A-4147-A177-3AD203B41FA5}">
                      <a16:colId xmlns:a16="http://schemas.microsoft.com/office/drawing/2014/main" val="1351026590"/>
                    </a:ext>
                  </a:extLst>
                </a:gridCol>
                <a:gridCol w="677999">
                  <a:extLst>
                    <a:ext uri="{9D8B030D-6E8A-4147-A177-3AD203B41FA5}">
                      <a16:colId xmlns:a16="http://schemas.microsoft.com/office/drawing/2014/main" val="1847398466"/>
                    </a:ext>
                  </a:extLst>
                </a:gridCol>
                <a:gridCol w="1527210">
                  <a:extLst>
                    <a:ext uri="{9D8B030D-6E8A-4147-A177-3AD203B41FA5}">
                      <a16:colId xmlns:a16="http://schemas.microsoft.com/office/drawing/2014/main" val="1458310022"/>
                    </a:ext>
                  </a:extLst>
                </a:gridCol>
              </a:tblGrid>
              <a:tr h="210409">
                <a:tc gridSpan="3">
                  <a:txBody>
                    <a:bodyPr/>
                    <a:lstStyle/>
                    <a:p>
                      <a:pPr algn="ctr"/>
                      <a:r>
                        <a:rPr lang="en-GB" sz="900" b="1" u="none" dirty="0">
                          <a:solidFill>
                            <a:schemeClr val="bg1"/>
                          </a:solidFill>
                        </a:rPr>
                        <a:t>Submergent Coastlines </a:t>
                      </a:r>
                      <a:endParaRPr lang="en-GB" sz="900" u="none" dirty="0">
                        <a:solidFill>
                          <a:schemeClr val="bg1"/>
                        </a:solidFill>
                      </a:endParaRPr>
                    </a:p>
                  </a:txBody>
                  <a:tcPr/>
                </a:tc>
                <a:tc hMerge="1">
                  <a:txBody>
                    <a:bodyPr/>
                    <a:lstStyle/>
                    <a:p>
                      <a:endParaRPr lang="en-GB" dirty="0"/>
                    </a:p>
                  </a:txBody>
                  <a:tcPr/>
                </a:tc>
                <a:tc hMerge="1">
                  <a:txBody>
                    <a:bodyPr/>
                    <a:lstStyle/>
                    <a:p>
                      <a:endParaRPr lang="en-GB" u="none" dirty="0">
                        <a:solidFill>
                          <a:schemeClr val="bg1"/>
                        </a:solidFill>
                      </a:endParaRPr>
                    </a:p>
                  </a:txBody>
                  <a:tcPr/>
                </a:tc>
                <a:extLst>
                  <a:ext uri="{0D108BD9-81ED-4DB2-BD59-A6C34878D82A}">
                    <a16:rowId xmlns:a16="http://schemas.microsoft.com/office/drawing/2014/main" val="14784896"/>
                  </a:ext>
                </a:extLst>
              </a:tr>
              <a:tr h="196381">
                <a:tc gridSpan="3">
                  <a:txBody>
                    <a:bodyPr/>
                    <a:lstStyle/>
                    <a:p>
                      <a:pPr algn="ctr"/>
                      <a:r>
                        <a:rPr lang="en-GB" sz="800" b="1" u="none" dirty="0">
                          <a:solidFill>
                            <a:schemeClr val="tx1"/>
                          </a:solidFill>
                        </a:rPr>
                        <a:t>Submergent coastlines </a:t>
                      </a:r>
                      <a:r>
                        <a:rPr lang="en-GB" sz="800" b="0" u="none" dirty="0">
                          <a:solidFill>
                            <a:schemeClr val="tx1"/>
                          </a:solidFill>
                        </a:rPr>
                        <a:t>form as a result of sea level rise.</a:t>
                      </a:r>
                    </a:p>
                  </a:txBody>
                  <a:tcPr/>
                </a:tc>
                <a:tc hMerge="1">
                  <a:txBody>
                    <a:bodyPr/>
                    <a:lstStyle/>
                    <a:p>
                      <a:endParaRPr lang="en-GB" dirty="0"/>
                    </a:p>
                  </a:txBody>
                  <a:tcPr/>
                </a:tc>
                <a:tc hMerge="1">
                  <a:txBody>
                    <a:bodyPr/>
                    <a:lstStyle/>
                    <a:p>
                      <a:pPr algn="ctr"/>
                      <a:endParaRPr lang="en-GB" sz="800" u="none" dirty="0">
                        <a:solidFill>
                          <a:schemeClr val="tx1"/>
                        </a:solidFill>
                      </a:endParaRPr>
                    </a:p>
                  </a:txBody>
                  <a:tcPr/>
                </a:tc>
                <a:extLst>
                  <a:ext uri="{0D108BD9-81ED-4DB2-BD59-A6C34878D82A}">
                    <a16:rowId xmlns:a16="http://schemas.microsoft.com/office/drawing/2014/main" val="2041920744"/>
                  </a:ext>
                </a:extLst>
              </a:tr>
              <a:tr h="196381">
                <a:tc>
                  <a:txBody>
                    <a:bodyPr/>
                    <a:lstStyle/>
                    <a:p>
                      <a:pPr algn="ctr"/>
                      <a:r>
                        <a:rPr lang="en-GB" sz="800" b="1" dirty="0"/>
                        <a:t>Feature</a:t>
                      </a:r>
                    </a:p>
                  </a:txBody>
                  <a:tcPr anchor="ctr">
                    <a:solidFill>
                      <a:schemeClr val="accent1">
                        <a:lumMod val="60000"/>
                        <a:lumOff val="40000"/>
                      </a:schemeClr>
                    </a:solidFill>
                  </a:tcPr>
                </a:tc>
                <a:tc>
                  <a:txBody>
                    <a:bodyPr/>
                    <a:lstStyle/>
                    <a:p>
                      <a:pPr algn="ctr"/>
                      <a:r>
                        <a:rPr lang="en-GB" sz="800" b="1" dirty="0"/>
                        <a:t>Examples </a:t>
                      </a:r>
                    </a:p>
                  </a:txBody>
                  <a:tcPr anchor="ctr">
                    <a:solidFill>
                      <a:schemeClr val="accent1">
                        <a:lumMod val="60000"/>
                        <a:lumOff val="40000"/>
                      </a:schemeClr>
                    </a:solidFill>
                  </a:tcPr>
                </a:tc>
                <a:tc>
                  <a:txBody>
                    <a:bodyPr/>
                    <a:lstStyle/>
                    <a:p>
                      <a:pPr algn="ctr"/>
                      <a:r>
                        <a:rPr lang="en-GB" sz="800" b="1" dirty="0"/>
                        <a:t>Photograph</a:t>
                      </a:r>
                    </a:p>
                  </a:txBody>
                  <a:tcPr anchor="ctr">
                    <a:solidFill>
                      <a:schemeClr val="accent1">
                        <a:lumMod val="60000"/>
                        <a:lumOff val="40000"/>
                      </a:schemeClr>
                    </a:solidFill>
                  </a:tcPr>
                </a:tc>
                <a:extLst>
                  <a:ext uri="{0D108BD9-81ED-4DB2-BD59-A6C34878D82A}">
                    <a16:rowId xmlns:a16="http://schemas.microsoft.com/office/drawing/2014/main" val="3751660969"/>
                  </a:ext>
                </a:extLst>
              </a:tr>
              <a:tr h="19638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smtClean="0">
                          <a:solidFill>
                            <a:srgbClr val="0070C0"/>
                          </a:solidFill>
                        </a:rPr>
                        <a:t>Rias</a:t>
                      </a:r>
                      <a:endParaRPr lang="en-GB" sz="800" u="none" dirty="0">
                        <a:solidFill>
                          <a:srgbClr val="0070C0"/>
                        </a:solidFill>
                      </a:endParaRPr>
                    </a:p>
                  </a:txBody>
                  <a:tcPr>
                    <a:solidFill>
                      <a:schemeClr val="accent1">
                        <a:lumMod val="40000"/>
                        <a:lumOff val="60000"/>
                      </a:schemeClr>
                    </a:solidFill>
                  </a:tcPr>
                </a:tc>
                <a:tc rowSpan="2">
                  <a:txBody>
                    <a:bodyPr/>
                    <a:lstStyle/>
                    <a:p>
                      <a:pPr algn="ctr"/>
                      <a:r>
                        <a:rPr lang="en-GB" sz="700" b="1" dirty="0"/>
                        <a:t>Kingsbridge Devon </a:t>
                      </a:r>
                      <a:endParaRPr lang="en-GB" sz="700" dirty="0"/>
                    </a:p>
                  </a:txBody>
                  <a:tcPr anchor="ctr">
                    <a:solidFill>
                      <a:schemeClr val="accent1">
                        <a:lumMod val="40000"/>
                        <a:lumOff val="60000"/>
                      </a:schemeClr>
                    </a:solidFill>
                  </a:tcPr>
                </a:tc>
                <a:tc rowSpan="2">
                  <a:txBody>
                    <a:bodyPr/>
                    <a:lstStyle/>
                    <a:p>
                      <a:endParaRPr lang="en-GB" sz="800" dirty="0"/>
                    </a:p>
                  </a:txBody>
                  <a:tcPr>
                    <a:solidFill>
                      <a:schemeClr val="bg1"/>
                    </a:solidFill>
                  </a:tcPr>
                </a:tc>
                <a:extLst>
                  <a:ext uri="{0D108BD9-81ED-4DB2-BD59-A6C34878D82A}">
                    <a16:rowId xmlns:a16="http://schemas.microsoft.com/office/drawing/2014/main" val="2834288708"/>
                  </a:ext>
                </a:extLst>
              </a:tr>
              <a:tr h="869689">
                <a:tc>
                  <a:txBody>
                    <a:bodyPr/>
                    <a:lstStyle/>
                    <a:p>
                      <a:pPr algn="ctr"/>
                      <a:r>
                        <a:rPr lang="en-GB" sz="800" b="0" dirty="0"/>
                        <a:t>Rias are drown river valleys. These landforms form funnel shaped branching inlets and decrease in depth and width the further it goes inland.</a:t>
                      </a:r>
                    </a:p>
                  </a:txBody>
                  <a:tcPr>
                    <a:solidFill>
                      <a:srgbClr val="EDEFF7"/>
                    </a:solidFill>
                  </a:tcPr>
                </a:tc>
                <a:tc vMerge="1">
                  <a:txBody>
                    <a:bodyPr/>
                    <a:lstStyle/>
                    <a:p>
                      <a:endParaRPr lang="en-GB"/>
                    </a:p>
                  </a:txBody>
                  <a:tcPr/>
                </a:tc>
                <a:tc vMerge="1">
                  <a:txBody>
                    <a:bodyPr/>
                    <a:lstStyle/>
                    <a:p>
                      <a:endParaRPr lang="en-GB" sz="800" dirty="0"/>
                    </a:p>
                  </a:txBody>
                  <a:tcPr/>
                </a:tc>
                <a:extLst>
                  <a:ext uri="{0D108BD9-81ED-4DB2-BD59-A6C34878D82A}">
                    <a16:rowId xmlns:a16="http://schemas.microsoft.com/office/drawing/2014/main" val="3553098006"/>
                  </a:ext>
                </a:extLst>
              </a:tr>
              <a:tr h="19638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err="1">
                          <a:solidFill>
                            <a:srgbClr val="FF0000"/>
                          </a:solidFill>
                        </a:rPr>
                        <a:t>Fjards</a:t>
                      </a:r>
                      <a:endParaRPr lang="en-GB" sz="800" u="none" dirty="0">
                        <a:solidFill>
                          <a:srgbClr val="FF0000"/>
                        </a:solidFill>
                      </a:endParaRPr>
                    </a:p>
                  </a:txBody>
                  <a:tcPr>
                    <a:solidFill>
                      <a:schemeClr val="accent1">
                        <a:lumMod val="40000"/>
                        <a:lumOff val="60000"/>
                      </a:schemeClr>
                    </a:solidFill>
                  </a:tcPr>
                </a:tc>
                <a:tc rowSpan="2">
                  <a:txBody>
                    <a:bodyPr/>
                    <a:lstStyle/>
                    <a:p>
                      <a:pPr algn="ctr"/>
                      <a:r>
                        <a:rPr lang="en-GB" sz="700" b="1" dirty="0"/>
                        <a:t>Isle of Islay, Scotland</a:t>
                      </a:r>
                    </a:p>
                  </a:txBody>
                  <a:tcPr anchor="ctr">
                    <a:solidFill>
                      <a:schemeClr val="accent1">
                        <a:lumMod val="40000"/>
                        <a:lumOff val="60000"/>
                      </a:schemeClr>
                    </a:solidFill>
                  </a:tcPr>
                </a:tc>
                <a:tc rowSpan="2">
                  <a:txBody>
                    <a:bodyPr/>
                    <a:lstStyle/>
                    <a:p>
                      <a:endParaRPr lang="en-GB" sz="800" dirty="0"/>
                    </a:p>
                  </a:txBody>
                  <a:tcPr>
                    <a:solidFill>
                      <a:schemeClr val="bg1"/>
                    </a:solidFill>
                  </a:tcPr>
                </a:tc>
                <a:extLst>
                  <a:ext uri="{0D108BD9-81ED-4DB2-BD59-A6C34878D82A}">
                    <a16:rowId xmlns:a16="http://schemas.microsoft.com/office/drawing/2014/main" val="3398604031"/>
                  </a:ext>
                </a:extLst>
              </a:tr>
              <a:tr h="757471">
                <a:tc>
                  <a:txBody>
                    <a:bodyPr/>
                    <a:lstStyle/>
                    <a:p>
                      <a:pPr algn="ctr"/>
                      <a:r>
                        <a:rPr lang="en-GB" sz="800" b="0" dirty="0" err="1"/>
                        <a:t>Fjards</a:t>
                      </a:r>
                      <a:r>
                        <a:rPr lang="en-GB" sz="800" b="0" dirty="0"/>
                        <a:t> are drowned glacial lowlands.</a:t>
                      </a:r>
                    </a:p>
                    <a:p>
                      <a:pPr algn="ctr"/>
                      <a:r>
                        <a:rPr lang="en-GB" sz="800" b="0" dirty="0"/>
                        <a:t>They are typically covered with scattered small islands.</a:t>
                      </a:r>
                    </a:p>
                  </a:txBody>
                  <a:tcPr>
                    <a:solidFill>
                      <a:srgbClr val="EDEFF7"/>
                    </a:solidFill>
                  </a:tcPr>
                </a:tc>
                <a:tc vMerge="1">
                  <a:txBody>
                    <a:bodyPr/>
                    <a:lstStyle/>
                    <a:p>
                      <a:endParaRPr lang="en-GB"/>
                    </a:p>
                  </a:txBody>
                  <a:tcPr/>
                </a:tc>
                <a:tc vMerge="1">
                  <a:txBody>
                    <a:bodyPr/>
                    <a:lstStyle/>
                    <a:p>
                      <a:endParaRPr lang="en-GB" sz="800" dirty="0"/>
                    </a:p>
                  </a:txBody>
                  <a:tcPr/>
                </a:tc>
                <a:extLst>
                  <a:ext uri="{0D108BD9-81ED-4DB2-BD59-A6C34878D82A}">
                    <a16:rowId xmlns:a16="http://schemas.microsoft.com/office/drawing/2014/main" val="4205594938"/>
                  </a:ext>
                </a:extLst>
              </a:tr>
              <a:tr h="19638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7030A0"/>
                          </a:solidFill>
                        </a:rPr>
                        <a:t>Fjords</a:t>
                      </a:r>
                    </a:p>
                  </a:txBody>
                  <a:tcPr>
                    <a:solidFill>
                      <a:schemeClr val="accent1">
                        <a:lumMod val="40000"/>
                        <a:lumOff val="60000"/>
                      </a:schemeClr>
                    </a:solidFill>
                  </a:tcPr>
                </a:tc>
                <a:tc row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Hardanger, Norway</a:t>
                      </a:r>
                    </a:p>
                    <a:p>
                      <a:pPr algn="ctr"/>
                      <a:endParaRPr lang="en-GB" sz="700" b="1" dirty="0"/>
                    </a:p>
                  </a:txBody>
                  <a:tcPr anchor="ctr">
                    <a:solidFill>
                      <a:schemeClr val="accent1">
                        <a:lumMod val="40000"/>
                        <a:lumOff val="60000"/>
                      </a:schemeClr>
                    </a:solidFill>
                  </a:tcPr>
                </a:tc>
                <a:tc rowSpan="2">
                  <a:txBody>
                    <a:bodyPr/>
                    <a:lstStyle/>
                    <a:p>
                      <a:endParaRPr lang="en-GB" sz="800" dirty="0"/>
                    </a:p>
                  </a:txBody>
                  <a:tcPr>
                    <a:solidFill>
                      <a:schemeClr val="bg1"/>
                    </a:solidFill>
                  </a:tcPr>
                </a:tc>
                <a:extLst>
                  <a:ext uri="{0D108BD9-81ED-4DB2-BD59-A6C34878D82A}">
                    <a16:rowId xmlns:a16="http://schemas.microsoft.com/office/drawing/2014/main" val="2471211272"/>
                  </a:ext>
                </a:extLst>
              </a:tr>
              <a:tr h="75747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a:t>These are glaciated valleys near the coast which have been drowned by the rising sea levels at the end of the last ice age. </a:t>
                      </a:r>
                    </a:p>
                  </a:txBody>
                  <a:tcPr>
                    <a:solidFill>
                      <a:srgbClr val="EDEFF7"/>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88451926"/>
                  </a:ext>
                </a:extLst>
              </a:tr>
            </a:tbl>
          </a:graphicData>
        </a:graphic>
      </p:graphicFrame>
      <p:pic>
        <p:nvPicPr>
          <p:cNvPr id="19" name="Picture 2" descr="http://thebritishgeographer.weebly.com/uploads/1/1/8/1/11812015/4889394_orig.jpg">
            <a:extLst>
              <a:ext uri="{FF2B5EF4-FFF2-40B4-BE49-F238E27FC236}">
                <a16:creationId xmlns:a16="http://schemas.microsoft.com/office/drawing/2014/main" id="{30ABCB85-096B-4368-B3B2-07D5408A24A1}"/>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5139159" y="3473813"/>
            <a:ext cx="1519330" cy="104784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1" name="Picture 2" descr="http://www.onepiecetravel.com/upimg/090529/1_015626.jpg">
            <a:extLst>
              <a:ext uri="{FF2B5EF4-FFF2-40B4-BE49-F238E27FC236}">
                <a16:creationId xmlns:a16="http://schemas.microsoft.com/office/drawing/2014/main" id="{50AB4D2F-F998-4F19-B544-D0B86901D86D}"/>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5147640" y="4530423"/>
            <a:ext cx="1510849" cy="99573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3" name="Picture 22" descr="A large body of water with a mountain in the background&#10;&#10;Description automatically generated">
            <a:extLst>
              <a:ext uri="{FF2B5EF4-FFF2-40B4-BE49-F238E27FC236}">
                <a16:creationId xmlns:a16="http://schemas.microsoft.com/office/drawing/2014/main" id="{B98745C5-A609-46F5-9353-46D37C30763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139159" y="2323872"/>
            <a:ext cx="1519330" cy="1141171"/>
          </a:xfrm>
          <a:prstGeom prst="rect">
            <a:avLst/>
          </a:prstGeom>
        </p:spPr>
      </p:pic>
      <p:graphicFrame>
        <p:nvGraphicFramePr>
          <p:cNvPr id="25" name="Table 25">
            <a:extLst>
              <a:ext uri="{FF2B5EF4-FFF2-40B4-BE49-F238E27FC236}">
                <a16:creationId xmlns:a16="http://schemas.microsoft.com/office/drawing/2014/main" id="{6B78A88B-6A72-44A2-B258-98E66C7F4DD5}"/>
              </a:ext>
            </a:extLst>
          </p:cNvPr>
          <p:cNvGraphicFramePr>
            <a:graphicFrameLocks noGrp="1"/>
          </p:cNvGraphicFramePr>
          <p:nvPr>
            <p:extLst>
              <p:ext uri="{D42A27DB-BD31-4B8C-83A1-F6EECF244321}">
                <p14:modId xmlns:p14="http://schemas.microsoft.com/office/powerpoint/2010/main" val="582572898"/>
              </p:ext>
            </p:extLst>
          </p:nvPr>
        </p:nvGraphicFramePr>
        <p:xfrm>
          <a:off x="3348579" y="5534014"/>
          <a:ext cx="3327008" cy="1066800"/>
        </p:xfrm>
        <a:graphic>
          <a:graphicData uri="http://schemas.openxmlformats.org/drawingml/2006/table">
            <a:tbl>
              <a:tblPr firstRow="1" bandRow="1">
                <a:tableStyleId>{5C22544A-7EE6-4342-B048-85BDC9FD1C3A}</a:tableStyleId>
              </a:tblPr>
              <a:tblGrid>
                <a:gridCol w="3327008">
                  <a:extLst>
                    <a:ext uri="{9D8B030D-6E8A-4147-A177-3AD203B41FA5}">
                      <a16:colId xmlns:a16="http://schemas.microsoft.com/office/drawing/2014/main" val="2581452372"/>
                    </a:ext>
                  </a:extLst>
                </a:gridCol>
              </a:tblGrid>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t>Causes of Coastal Flooding</a:t>
                      </a:r>
                    </a:p>
                  </a:txBody>
                  <a:tcPr/>
                </a:tc>
                <a:extLst>
                  <a:ext uri="{0D108BD9-81ED-4DB2-BD59-A6C34878D82A}">
                    <a16:rowId xmlns:a16="http://schemas.microsoft.com/office/drawing/2014/main" val="3057447744"/>
                  </a:ext>
                </a:extLst>
              </a:tr>
              <a:tr h="402406">
                <a:tc>
                  <a:txBody>
                    <a:bodyPr/>
                    <a:lstStyle/>
                    <a:p>
                      <a:pPr marL="171450" indent="-171450">
                        <a:buFont typeface="Arial" panose="020B0604020202020204" pitchFamily="34" charset="0"/>
                        <a:buChar char="•"/>
                      </a:pPr>
                      <a:r>
                        <a:rPr lang="en-GB" sz="700" dirty="0"/>
                        <a:t>Severe weather events create meteorological conditions that drive up the water level, creating a storm surge such as those from hurricanes.</a:t>
                      </a:r>
                    </a:p>
                    <a:p>
                      <a:pPr marL="171450" indent="-171450">
                        <a:buFont typeface="Arial" panose="020B0604020202020204" pitchFamily="34" charset="0"/>
                        <a:buChar char="•"/>
                      </a:pPr>
                      <a:r>
                        <a:rPr lang="en-GB" sz="700" dirty="0"/>
                        <a:t>Large waves, whether driven by local winds or swell from distant storms, raise average coastal water levels and can cause large waves that reach land.</a:t>
                      </a:r>
                    </a:p>
                    <a:p>
                      <a:pPr marL="171450" indent="-171450">
                        <a:buFont typeface="Arial" panose="020B0604020202020204" pitchFamily="34" charset="0"/>
                        <a:buChar char="•"/>
                      </a:pPr>
                      <a:r>
                        <a:rPr lang="en-GB" sz="700" dirty="0"/>
                        <a:t>When a severe storm hits during high tide, the risk of flooding increases. </a:t>
                      </a:r>
                    </a:p>
                    <a:p>
                      <a:pPr marL="171450" indent="-171450">
                        <a:buFont typeface="Arial" panose="020B0604020202020204" pitchFamily="34" charset="0"/>
                        <a:buChar char="•"/>
                      </a:pPr>
                      <a:r>
                        <a:rPr lang="en-GB" sz="700" dirty="0"/>
                        <a:t>Flooding from  a storm surge can combine with river flooding from rain in the upland watershed.</a:t>
                      </a:r>
                    </a:p>
                  </a:txBody>
                  <a:tcPr>
                    <a:solidFill>
                      <a:srgbClr val="EDEFF7"/>
                    </a:solidFill>
                  </a:tcPr>
                </a:tc>
                <a:extLst>
                  <a:ext uri="{0D108BD9-81ED-4DB2-BD59-A6C34878D82A}">
                    <a16:rowId xmlns:a16="http://schemas.microsoft.com/office/drawing/2014/main" val="849531132"/>
                  </a:ext>
                </a:extLst>
              </a:tr>
            </a:tbl>
          </a:graphicData>
        </a:graphic>
      </p:graphicFrame>
      <p:graphicFrame>
        <p:nvGraphicFramePr>
          <p:cNvPr id="27" name="Table 27">
            <a:extLst>
              <a:ext uri="{FF2B5EF4-FFF2-40B4-BE49-F238E27FC236}">
                <a16:creationId xmlns:a16="http://schemas.microsoft.com/office/drawing/2014/main" id="{29C95B2F-DA07-4670-ACD9-C4033C5C3A87}"/>
              </a:ext>
            </a:extLst>
          </p:cNvPr>
          <p:cNvGraphicFramePr>
            <a:graphicFrameLocks noGrp="1"/>
          </p:cNvGraphicFramePr>
          <p:nvPr>
            <p:extLst>
              <p:ext uri="{D42A27DB-BD31-4B8C-83A1-F6EECF244321}">
                <p14:modId xmlns:p14="http://schemas.microsoft.com/office/powerpoint/2010/main" val="4061147200"/>
              </p:ext>
            </p:extLst>
          </p:nvPr>
        </p:nvGraphicFramePr>
        <p:xfrm>
          <a:off x="0" y="6950542"/>
          <a:ext cx="3353192" cy="960120"/>
        </p:xfrm>
        <a:graphic>
          <a:graphicData uri="http://schemas.openxmlformats.org/drawingml/2006/table">
            <a:tbl>
              <a:tblPr firstRow="1" bandRow="1">
                <a:tableStyleId>{5C22544A-7EE6-4342-B048-85BDC9FD1C3A}</a:tableStyleId>
              </a:tblPr>
              <a:tblGrid>
                <a:gridCol w="1690577">
                  <a:extLst>
                    <a:ext uri="{9D8B030D-6E8A-4147-A177-3AD203B41FA5}">
                      <a16:colId xmlns:a16="http://schemas.microsoft.com/office/drawing/2014/main" val="1963396407"/>
                    </a:ext>
                  </a:extLst>
                </a:gridCol>
                <a:gridCol w="1662615">
                  <a:extLst>
                    <a:ext uri="{9D8B030D-6E8A-4147-A177-3AD203B41FA5}">
                      <a16:colId xmlns:a16="http://schemas.microsoft.com/office/drawing/2014/main" val="1611501428"/>
                    </a:ext>
                  </a:extLst>
                </a:gridCol>
              </a:tblGrid>
              <a:tr h="0">
                <a:tc gridSpan="2">
                  <a:txBody>
                    <a:bodyPr/>
                    <a:lstStyle/>
                    <a:p>
                      <a:pPr algn="ctr"/>
                      <a:r>
                        <a:rPr lang="en-GB" sz="900" b="1" u="none" dirty="0"/>
                        <a:t>What are Storm Surges?</a:t>
                      </a:r>
                      <a:endParaRPr lang="en-GB" sz="900" u="none" dirty="0"/>
                    </a:p>
                  </a:txBody>
                  <a:tcPr/>
                </a:tc>
                <a:tc hMerge="1">
                  <a:txBody>
                    <a:bodyPr/>
                    <a:lstStyle/>
                    <a:p>
                      <a:endParaRPr lang="en-GB" dirty="0"/>
                    </a:p>
                  </a:txBody>
                  <a:tcPr/>
                </a:tc>
                <a:extLst>
                  <a:ext uri="{0D108BD9-81ED-4DB2-BD59-A6C34878D82A}">
                    <a16:rowId xmlns:a16="http://schemas.microsoft.com/office/drawing/2014/main" val="4242337089"/>
                  </a:ext>
                </a:extLst>
              </a:tr>
              <a:tr h="16710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The main cause of a storm surge is high winds pushing the sea water towards the coast, causing it to pile up there. There’s also a smaller contribution from the low pressure at the centre of the storm that "pulls” the water level up.</a:t>
                      </a:r>
                    </a:p>
                  </a:txBody>
                  <a:tcPr>
                    <a:solidFill>
                      <a:srgbClr val="EDEFF7"/>
                    </a:solidFill>
                  </a:tcPr>
                </a:tc>
                <a:tc>
                  <a:txBody>
                    <a:bodyPr/>
                    <a:lstStyle/>
                    <a:p>
                      <a:endParaRPr lang="en-GB" dirty="0"/>
                    </a:p>
                  </a:txBody>
                  <a:tcPr/>
                </a:tc>
                <a:extLst>
                  <a:ext uri="{0D108BD9-81ED-4DB2-BD59-A6C34878D82A}">
                    <a16:rowId xmlns:a16="http://schemas.microsoft.com/office/drawing/2014/main" val="746557983"/>
                  </a:ext>
                </a:extLst>
              </a:tr>
            </a:tbl>
          </a:graphicData>
        </a:graphic>
      </p:graphicFrame>
      <p:pic>
        <p:nvPicPr>
          <p:cNvPr id="29" name="Picture 28">
            <a:extLst>
              <a:ext uri="{FF2B5EF4-FFF2-40B4-BE49-F238E27FC236}">
                <a16:creationId xmlns:a16="http://schemas.microsoft.com/office/drawing/2014/main" id="{26DBCB67-024E-45FA-8CE0-1D4FAFC5A994}"/>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l="1892" t="23692" r="1254" b="17260"/>
          <a:stretch/>
        </p:blipFill>
        <p:spPr>
          <a:xfrm>
            <a:off x="1711535" y="7229357"/>
            <a:ext cx="1615335" cy="700812"/>
          </a:xfrm>
          <a:prstGeom prst="rect">
            <a:avLst/>
          </a:prstGeom>
        </p:spPr>
      </p:pic>
      <p:graphicFrame>
        <p:nvGraphicFramePr>
          <p:cNvPr id="30" name="Table 30">
            <a:extLst>
              <a:ext uri="{FF2B5EF4-FFF2-40B4-BE49-F238E27FC236}">
                <a16:creationId xmlns:a16="http://schemas.microsoft.com/office/drawing/2014/main" id="{9BAEFAF8-591F-40A7-B045-D9E5088B595C}"/>
              </a:ext>
            </a:extLst>
          </p:cNvPr>
          <p:cNvGraphicFramePr>
            <a:graphicFrameLocks noGrp="1"/>
          </p:cNvGraphicFramePr>
          <p:nvPr>
            <p:extLst>
              <p:ext uri="{D42A27DB-BD31-4B8C-83A1-F6EECF244321}">
                <p14:modId xmlns:p14="http://schemas.microsoft.com/office/powerpoint/2010/main" val="2433484729"/>
              </p:ext>
            </p:extLst>
          </p:nvPr>
        </p:nvGraphicFramePr>
        <p:xfrm>
          <a:off x="-138" y="7892069"/>
          <a:ext cx="6680200" cy="1706880"/>
        </p:xfrm>
        <a:graphic>
          <a:graphicData uri="http://schemas.openxmlformats.org/drawingml/2006/table">
            <a:tbl>
              <a:tblPr firstRow="1" bandRow="1">
                <a:tableStyleId>{5C22544A-7EE6-4342-B048-85BDC9FD1C3A}</a:tableStyleId>
              </a:tblPr>
              <a:tblGrid>
                <a:gridCol w="1660729">
                  <a:extLst>
                    <a:ext uri="{9D8B030D-6E8A-4147-A177-3AD203B41FA5}">
                      <a16:colId xmlns:a16="http://schemas.microsoft.com/office/drawing/2014/main" val="4140491834"/>
                    </a:ext>
                  </a:extLst>
                </a:gridCol>
                <a:gridCol w="1673157">
                  <a:extLst>
                    <a:ext uri="{9D8B030D-6E8A-4147-A177-3AD203B41FA5}">
                      <a16:colId xmlns:a16="http://schemas.microsoft.com/office/drawing/2014/main" val="162134055"/>
                    </a:ext>
                  </a:extLst>
                </a:gridCol>
                <a:gridCol w="1673157">
                  <a:extLst>
                    <a:ext uri="{9D8B030D-6E8A-4147-A177-3AD203B41FA5}">
                      <a16:colId xmlns:a16="http://schemas.microsoft.com/office/drawing/2014/main" val="2355590843"/>
                    </a:ext>
                  </a:extLst>
                </a:gridCol>
                <a:gridCol w="1673157">
                  <a:extLst>
                    <a:ext uri="{9D8B030D-6E8A-4147-A177-3AD203B41FA5}">
                      <a16:colId xmlns:a16="http://schemas.microsoft.com/office/drawing/2014/main" val="1175512710"/>
                    </a:ext>
                  </a:extLst>
                </a:gridCol>
              </a:tblGrid>
              <a:tr h="196716">
                <a:tc gridSpan="4">
                  <a:txBody>
                    <a:bodyPr/>
                    <a:lstStyle/>
                    <a:p>
                      <a:pPr algn="ctr"/>
                      <a:r>
                        <a:rPr lang="en-GB" sz="900" dirty="0"/>
                        <a:t>CASE STUDY: Kiribati and Climate Change</a:t>
                      </a:r>
                    </a:p>
                  </a:txBody>
                  <a:tcPr>
                    <a:solidFill>
                      <a:schemeClr val="accent1"/>
                    </a:solidFill>
                  </a:tcPr>
                </a:tc>
                <a:tc hMerge="1">
                  <a:txBody>
                    <a:bodyPr/>
                    <a:lstStyle/>
                    <a:p>
                      <a:endParaRPr lang="en-GB" dirty="0"/>
                    </a:p>
                  </a:txBody>
                  <a:tcPr/>
                </a:tc>
                <a:tc hMerge="1">
                  <a:txBody>
                    <a:bodyPr/>
                    <a:lstStyle/>
                    <a:p>
                      <a:pPr algn="ctr"/>
                      <a:endParaRPr lang="en-GB" sz="900" dirty="0"/>
                    </a:p>
                  </a:txBody>
                  <a:tcPr/>
                </a:tc>
                <a:tc hMerge="1">
                  <a:txBody>
                    <a:bodyPr/>
                    <a:lstStyle/>
                    <a:p>
                      <a:pPr algn="ctr"/>
                      <a:endParaRPr lang="en-GB" sz="900" dirty="0"/>
                    </a:p>
                  </a:txBody>
                  <a:tcPr/>
                </a:tc>
                <a:extLst>
                  <a:ext uri="{0D108BD9-81ED-4DB2-BD59-A6C34878D82A}">
                    <a16:rowId xmlns:a16="http://schemas.microsoft.com/office/drawing/2014/main" val="1215256062"/>
                  </a:ext>
                </a:extLst>
              </a:tr>
              <a:tr h="183602">
                <a:tc>
                  <a:txBody>
                    <a:bodyPr/>
                    <a:lstStyle/>
                    <a:p>
                      <a:pPr marL="0" indent="0" algn="ctr">
                        <a:buFont typeface="Arial" panose="020B0604020202020204" pitchFamily="34" charset="0"/>
                        <a:buNone/>
                      </a:pPr>
                      <a:r>
                        <a:rPr lang="en-GB" sz="800" b="1" dirty="0">
                          <a:solidFill>
                            <a:srgbClr val="7030A0"/>
                          </a:solidFill>
                        </a:rPr>
                        <a:t>Location &amp; Backgrounds</a:t>
                      </a:r>
                    </a:p>
                  </a:txBody>
                  <a:tcP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dirty="0">
                          <a:solidFill>
                            <a:srgbClr val="002060"/>
                          </a:solidFill>
                        </a:rPr>
                        <a:t>Why are sea levels rising?</a:t>
                      </a:r>
                    </a:p>
                  </a:txBody>
                  <a:tcP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dirty="0">
                          <a:solidFill>
                            <a:srgbClr val="FF0000"/>
                          </a:solidFill>
                        </a:rPr>
                        <a:t>Effects on Kiribati</a:t>
                      </a:r>
                    </a:p>
                  </a:txBody>
                  <a:tcP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dirty="0">
                          <a:solidFill>
                            <a:srgbClr val="00B050"/>
                          </a:solidFill>
                        </a:rPr>
                        <a:t>What’s next for Kiribati?</a:t>
                      </a:r>
                    </a:p>
                  </a:txBody>
                  <a:tcPr>
                    <a:solidFill>
                      <a:schemeClr val="accent1">
                        <a:lumMod val="40000"/>
                        <a:lumOff val="60000"/>
                      </a:schemeClr>
                    </a:solidFill>
                  </a:tcPr>
                </a:tc>
                <a:extLst>
                  <a:ext uri="{0D108BD9-81ED-4DB2-BD59-A6C34878D82A}">
                    <a16:rowId xmlns:a16="http://schemas.microsoft.com/office/drawing/2014/main" val="2378217223"/>
                  </a:ext>
                </a:extLst>
              </a:tr>
              <a:tr h="1180298">
                <a:tc>
                  <a:txBody>
                    <a:bodyPr/>
                    <a:lstStyle/>
                    <a:p>
                      <a:pPr marL="171450" indent="-171450">
                        <a:buFont typeface="Arial" panose="020B0604020202020204" pitchFamily="34" charset="0"/>
                        <a:buChar char="•"/>
                      </a:pPr>
                      <a:r>
                        <a:rPr lang="en-GB" sz="700" dirty="0"/>
                        <a:t>Situated in the middle of the </a:t>
                      </a:r>
                      <a:r>
                        <a:rPr lang="en-GB" sz="700" b="1" dirty="0">
                          <a:solidFill>
                            <a:srgbClr val="7030A0"/>
                          </a:solidFill>
                        </a:rPr>
                        <a:t>Pacific Ocean</a:t>
                      </a:r>
                      <a:r>
                        <a:rPr lang="en-GB" sz="700" dirty="0">
                          <a:solidFill>
                            <a:srgbClr val="7030A0"/>
                          </a:solidFill>
                        </a:rPr>
                        <a:t> </a:t>
                      </a:r>
                      <a:r>
                        <a:rPr lang="en-GB" sz="700" dirty="0"/>
                        <a:t>and is composed of </a:t>
                      </a:r>
                      <a:r>
                        <a:rPr lang="en-GB" sz="700" b="1" dirty="0">
                          <a:solidFill>
                            <a:srgbClr val="7030A0"/>
                          </a:solidFill>
                        </a:rPr>
                        <a:t>33 islands</a:t>
                      </a:r>
                      <a:r>
                        <a:rPr lang="en-GB" sz="700" dirty="0"/>
                        <a:t>. </a:t>
                      </a:r>
                    </a:p>
                    <a:p>
                      <a:pPr marL="171450" indent="-171450">
                        <a:buFont typeface="Arial" panose="020B0604020202020204" pitchFamily="34" charset="0"/>
                        <a:buChar char="•"/>
                      </a:pPr>
                      <a:r>
                        <a:rPr lang="en-GB" sz="700" dirty="0"/>
                        <a:t>These islands are </a:t>
                      </a:r>
                      <a:r>
                        <a:rPr lang="en-GB" sz="700" b="1" dirty="0">
                          <a:solidFill>
                            <a:srgbClr val="7030A0"/>
                          </a:solidFill>
                        </a:rPr>
                        <a:t>low-lying sand and mangrove atolls </a:t>
                      </a:r>
                      <a:r>
                        <a:rPr lang="en-GB" sz="700" dirty="0"/>
                        <a:t>that are only </a:t>
                      </a:r>
                      <a:r>
                        <a:rPr lang="en-GB" sz="700" b="1" dirty="0">
                          <a:solidFill>
                            <a:srgbClr val="7030A0"/>
                          </a:solidFill>
                        </a:rPr>
                        <a:t>1 metre or less</a:t>
                      </a:r>
                      <a:r>
                        <a:rPr lang="en-GB" sz="700" dirty="0"/>
                        <a:t> above sea level. </a:t>
                      </a:r>
                    </a:p>
                    <a:p>
                      <a:pPr marL="171450" indent="-171450">
                        <a:buFont typeface="Arial" panose="020B0604020202020204" pitchFamily="34" charset="0"/>
                        <a:buChar char="•"/>
                      </a:pPr>
                      <a:r>
                        <a:rPr lang="en-GB" sz="700" dirty="0"/>
                        <a:t>Many of the islands could disappear under the sea in the </a:t>
                      </a:r>
                      <a:r>
                        <a:rPr lang="en-GB" sz="700" b="1" dirty="0">
                          <a:solidFill>
                            <a:srgbClr val="7030A0"/>
                          </a:solidFill>
                        </a:rPr>
                        <a:t>next 50 years</a:t>
                      </a:r>
                      <a:r>
                        <a:rPr lang="en-GB" sz="700" dirty="0"/>
                        <a:t>. </a:t>
                      </a:r>
                    </a:p>
                    <a:p>
                      <a:pPr marL="171450" indent="-171450">
                        <a:buFont typeface="Arial" panose="020B0604020202020204" pitchFamily="34" charset="0"/>
                        <a:buChar char="•"/>
                      </a:pPr>
                      <a:r>
                        <a:rPr lang="en-GB" sz="700" dirty="0"/>
                        <a:t>Sea levels are rising by </a:t>
                      </a:r>
                      <a:r>
                        <a:rPr lang="en-GB" sz="700" b="1" dirty="0">
                          <a:solidFill>
                            <a:srgbClr val="7030A0"/>
                          </a:solidFill>
                        </a:rPr>
                        <a:t>1.2 cm per year</a:t>
                      </a:r>
                      <a:r>
                        <a:rPr lang="en-GB" sz="700" dirty="0"/>
                        <a:t> (four times faster than the global average).</a:t>
                      </a:r>
                    </a:p>
                  </a:txBody>
                  <a:tcPr>
                    <a:solidFill>
                      <a:schemeClr val="accent1">
                        <a:lumMod val="20000"/>
                        <a:lumOff val="80000"/>
                      </a:schemeClr>
                    </a:solidFill>
                  </a:tcPr>
                </a:tc>
                <a:tc>
                  <a:txBody>
                    <a:bodyPr/>
                    <a:lstStyle/>
                    <a:p>
                      <a:pPr marL="171450" indent="-171450">
                        <a:buFont typeface="Arial" panose="020B0604020202020204" pitchFamily="34" charset="0"/>
                        <a:buChar char="•"/>
                      </a:pPr>
                      <a:r>
                        <a:rPr lang="en-GB" sz="700" dirty="0"/>
                        <a:t>Global warming is increasing average temperatures by nearly </a:t>
                      </a:r>
                      <a:r>
                        <a:rPr lang="en-GB" sz="700" b="1" dirty="0">
                          <a:solidFill>
                            <a:srgbClr val="002060"/>
                          </a:solidFill>
                        </a:rPr>
                        <a:t>1°C from 1880 to 2012</a:t>
                      </a:r>
                      <a:r>
                        <a:rPr lang="en-GB" sz="700" dirty="0"/>
                        <a:t>. </a:t>
                      </a:r>
                    </a:p>
                    <a:p>
                      <a:pPr marL="171450" indent="-171450">
                        <a:buFont typeface="Arial" panose="020B0604020202020204" pitchFamily="34" charset="0"/>
                        <a:buChar char="•"/>
                      </a:pPr>
                      <a:r>
                        <a:rPr lang="en-GB" sz="700" dirty="0"/>
                        <a:t>Sea levels are increasing due to </a:t>
                      </a:r>
                      <a:r>
                        <a:rPr lang="en-GB" sz="700" b="1" dirty="0">
                          <a:solidFill>
                            <a:srgbClr val="002060"/>
                          </a:solidFill>
                        </a:rPr>
                        <a:t>polar ice sheets </a:t>
                      </a:r>
                      <a:r>
                        <a:rPr lang="en-GB" sz="700" dirty="0"/>
                        <a:t>(as well as glaciers) </a:t>
                      </a:r>
                      <a:r>
                        <a:rPr lang="en-GB" sz="700" b="1" dirty="0">
                          <a:solidFill>
                            <a:srgbClr val="002060"/>
                          </a:solidFill>
                        </a:rPr>
                        <a:t>melting</a:t>
                      </a:r>
                      <a:r>
                        <a:rPr lang="en-GB" sz="700" dirty="0"/>
                        <a:t> and </a:t>
                      </a:r>
                      <a:r>
                        <a:rPr lang="en-GB" sz="700" b="1" dirty="0">
                          <a:solidFill>
                            <a:srgbClr val="002060"/>
                          </a:solidFill>
                        </a:rPr>
                        <a:t>thermal expansion </a:t>
                      </a:r>
                      <a:r>
                        <a:rPr lang="en-GB" sz="700" dirty="0"/>
                        <a:t>(when water expands as it warms). </a:t>
                      </a:r>
                    </a:p>
                    <a:p>
                      <a:pPr marL="171450" indent="-171450">
                        <a:buFont typeface="Arial" panose="020B0604020202020204" pitchFamily="34" charset="0"/>
                        <a:buChar char="•"/>
                      </a:pPr>
                      <a:r>
                        <a:rPr lang="en-GB" sz="700" dirty="0"/>
                        <a:t>Scientist forecast that by 2100, average sea levels will be between </a:t>
                      </a:r>
                      <a:r>
                        <a:rPr lang="en-GB" sz="700" b="1" dirty="0">
                          <a:solidFill>
                            <a:srgbClr val="002060"/>
                          </a:solidFill>
                        </a:rPr>
                        <a:t>30cm – 1 metre </a:t>
                      </a:r>
                      <a:r>
                        <a:rPr lang="en-GB" sz="700" dirty="0"/>
                        <a:t>higher than what they are presently.</a:t>
                      </a:r>
                    </a:p>
                  </a:txBody>
                  <a:tcPr>
                    <a:solidFill>
                      <a:srgbClr val="EDEFF7"/>
                    </a:solidFill>
                  </a:tcPr>
                </a:tc>
                <a:tc>
                  <a:txBody>
                    <a:bodyPr/>
                    <a:lstStyle/>
                    <a:p>
                      <a:pPr marL="171450" indent="-171450">
                        <a:buFont typeface="Arial" panose="020B0604020202020204" pitchFamily="34" charset="0"/>
                        <a:buChar char="•"/>
                      </a:pPr>
                      <a:r>
                        <a:rPr lang="en-GB" sz="700" dirty="0"/>
                        <a:t>Rising sea levels are </a:t>
                      </a:r>
                      <a:r>
                        <a:rPr lang="en-GB" sz="700" b="1" dirty="0">
                          <a:solidFill>
                            <a:srgbClr val="FF0000"/>
                          </a:solidFill>
                        </a:rPr>
                        <a:t>contaminating its ground water sources</a:t>
                      </a:r>
                      <a:r>
                        <a:rPr lang="en-GB" sz="700" dirty="0"/>
                        <a:t>. </a:t>
                      </a:r>
                    </a:p>
                    <a:p>
                      <a:pPr marL="171450" indent="-171450">
                        <a:buFont typeface="Arial" panose="020B0604020202020204" pitchFamily="34" charset="0"/>
                        <a:buChar char="•"/>
                      </a:pPr>
                      <a:r>
                        <a:rPr lang="en-GB" sz="700" dirty="0"/>
                        <a:t>Climate Change has caused </a:t>
                      </a:r>
                      <a:r>
                        <a:rPr lang="en-GB" sz="700" b="1" dirty="0">
                          <a:solidFill>
                            <a:srgbClr val="FF0000"/>
                          </a:solidFill>
                        </a:rPr>
                        <a:t>‘bleaching’ </a:t>
                      </a:r>
                      <a:r>
                        <a:rPr lang="en-GB" sz="700" dirty="0"/>
                        <a:t>of the coral reefs.</a:t>
                      </a:r>
                    </a:p>
                    <a:p>
                      <a:pPr marL="171450" indent="-171450">
                        <a:buFont typeface="Arial" panose="020B0604020202020204" pitchFamily="34" charset="0"/>
                        <a:buChar char="•"/>
                      </a:pPr>
                      <a:r>
                        <a:rPr lang="en-GB" sz="700" dirty="0"/>
                        <a:t>Homes and businesses are particularly damaged during </a:t>
                      </a:r>
                      <a:r>
                        <a:rPr lang="en-GB" sz="700" b="1" dirty="0">
                          <a:solidFill>
                            <a:srgbClr val="FF0000"/>
                          </a:solidFill>
                        </a:rPr>
                        <a:t>king tides</a:t>
                      </a:r>
                      <a:r>
                        <a:rPr lang="en-GB" sz="700" dirty="0">
                          <a:solidFill>
                            <a:srgbClr val="FF0000"/>
                          </a:solidFill>
                        </a:rPr>
                        <a:t> </a:t>
                      </a:r>
                      <a:r>
                        <a:rPr lang="en-GB" sz="700" b="0" dirty="0"/>
                        <a:t>(</a:t>
                      </a:r>
                      <a:r>
                        <a:rPr lang="en-GB" sz="700" b="0" i="0" u="none" strike="noStrike" kern="1200" dirty="0">
                          <a:solidFill>
                            <a:schemeClr val="dk1"/>
                          </a:solidFill>
                          <a:effectLst/>
                          <a:latin typeface="+mn-lt"/>
                          <a:ea typeface="+mn-ea"/>
                          <a:cs typeface="+mn-cs"/>
                        </a:rPr>
                        <a:t>exceptionally high tides)</a:t>
                      </a:r>
                      <a:r>
                        <a:rPr lang="en-GB" sz="700" b="0" dirty="0"/>
                        <a:t>. </a:t>
                      </a:r>
                    </a:p>
                    <a:p>
                      <a:pPr marL="171450" indent="-171450">
                        <a:buFont typeface="Arial" panose="020B0604020202020204" pitchFamily="34" charset="0"/>
                        <a:buChar char="•"/>
                      </a:pPr>
                      <a:r>
                        <a:rPr lang="en-GB" sz="700" dirty="0"/>
                        <a:t>There has been an increase in beach </a:t>
                      </a:r>
                      <a:r>
                        <a:rPr lang="en-GB" sz="700" b="1" dirty="0">
                          <a:solidFill>
                            <a:srgbClr val="FF0000"/>
                          </a:solidFill>
                        </a:rPr>
                        <a:t>erosion and flooding</a:t>
                      </a:r>
                      <a:r>
                        <a:rPr lang="en-GB" sz="700" dirty="0"/>
                        <a:t>.</a:t>
                      </a:r>
                    </a:p>
                    <a:p>
                      <a:pPr marL="171450" indent="-171450">
                        <a:buFont typeface="Arial" panose="020B0604020202020204" pitchFamily="34" charset="0"/>
                        <a:buChar char="•"/>
                      </a:pPr>
                      <a:r>
                        <a:rPr lang="en-GB" sz="700" b="1" dirty="0">
                          <a:solidFill>
                            <a:srgbClr val="FF0000"/>
                          </a:solidFill>
                        </a:rPr>
                        <a:t>Food</a:t>
                      </a:r>
                      <a:r>
                        <a:rPr lang="en-GB" sz="700" dirty="0"/>
                        <a:t> sources are becoming increasingly</a:t>
                      </a:r>
                      <a:r>
                        <a:rPr lang="en-GB" sz="700" dirty="0">
                          <a:solidFill>
                            <a:srgbClr val="FF0000"/>
                          </a:solidFill>
                        </a:rPr>
                        <a:t> </a:t>
                      </a:r>
                      <a:r>
                        <a:rPr lang="en-GB" sz="700" b="1" dirty="0">
                          <a:solidFill>
                            <a:srgbClr val="FF0000"/>
                          </a:solidFill>
                        </a:rPr>
                        <a:t>insecure</a:t>
                      </a:r>
                      <a:r>
                        <a:rPr lang="en-GB" sz="700" dirty="0"/>
                        <a:t>. </a:t>
                      </a:r>
                    </a:p>
                  </a:txBody>
                  <a:tcPr>
                    <a:solidFill>
                      <a:schemeClr val="accent1">
                        <a:lumMod val="20000"/>
                        <a:lumOff val="80000"/>
                      </a:schemeClr>
                    </a:solidFill>
                  </a:tcPr>
                </a:tc>
                <a:tc>
                  <a:txBody>
                    <a:bodyPr/>
                    <a:lstStyle/>
                    <a:p>
                      <a:pPr marL="171450" indent="-171450">
                        <a:buFont typeface="Arial" panose="020B0604020202020204" pitchFamily="34" charset="0"/>
                        <a:buChar char="•"/>
                      </a:pPr>
                      <a:r>
                        <a:rPr lang="en-GB" sz="700" dirty="0"/>
                        <a:t>The Kiribati government has </a:t>
                      </a:r>
                      <a:r>
                        <a:rPr lang="en-GB" sz="700" b="1" dirty="0">
                          <a:solidFill>
                            <a:srgbClr val="00B050"/>
                          </a:solidFill>
                        </a:rPr>
                        <a:t>purchased land in Fiji </a:t>
                      </a:r>
                      <a:r>
                        <a:rPr lang="en-GB" sz="700" dirty="0"/>
                        <a:t>for farming agriculture and fish-farming. </a:t>
                      </a:r>
                    </a:p>
                    <a:p>
                      <a:pPr marL="171450" indent="-171450">
                        <a:buFont typeface="Arial" panose="020B0604020202020204" pitchFamily="34" charset="0"/>
                        <a:buChar char="•"/>
                      </a:pPr>
                      <a:r>
                        <a:rPr lang="en-GB" sz="700" dirty="0"/>
                        <a:t>Its people could become </a:t>
                      </a:r>
                      <a:r>
                        <a:rPr lang="en-GB" sz="700" b="1" dirty="0">
                          <a:solidFill>
                            <a:srgbClr val="00B050"/>
                          </a:solidFill>
                        </a:rPr>
                        <a:t>environmental refugees</a:t>
                      </a:r>
                      <a:r>
                        <a:rPr lang="en-GB" sz="700" dirty="0">
                          <a:solidFill>
                            <a:srgbClr val="00B050"/>
                          </a:solidFill>
                        </a:rPr>
                        <a:t>. </a:t>
                      </a:r>
                    </a:p>
                    <a:p>
                      <a:pPr marL="171450" indent="-171450">
                        <a:buFont typeface="Arial" panose="020B0604020202020204" pitchFamily="34" charset="0"/>
                        <a:buChar char="•"/>
                      </a:pPr>
                      <a:r>
                        <a:rPr lang="en-GB" sz="700" dirty="0"/>
                        <a:t>Under a scheme supported by the government, known as the ‘</a:t>
                      </a:r>
                      <a:r>
                        <a:rPr lang="en-GB" sz="700" b="1" dirty="0">
                          <a:solidFill>
                            <a:srgbClr val="00B050"/>
                          </a:solidFill>
                        </a:rPr>
                        <a:t>migration with dignity</a:t>
                      </a:r>
                      <a:r>
                        <a:rPr lang="en-GB" sz="700" dirty="0"/>
                        <a:t>’ policy, people have decided to relocate for better job opportunities in </a:t>
                      </a:r>
                      <a:r>
                        <a:rPr lang="en-GB" sz="700" b="1" dirty="0">
                          <a:solidFill>
                            <a:srgbClr val="00B050"/>
                          </a:solidFill>
                        </a:rPr>
                        <a:t>New Zealand and Fiji</a:t>
                      </a:r>
                      <a:r>
                        <a:rPr lang="en-GB" sz="700" dirty="0">
                          <a:solidFill>
                            <a:srgbClr val="00B050"/>
                          </a:solidFill>
                        </a:rPr>
                        <a:t>. </a:t>
                      </a:r>
                    </a:p>
                  </a:txBody>
                  <a:tcPr>
                    <a:solidFill>
                      <a:srgbClr val="EDEFF7"/>
                    </a:solidFill>
                  </a:tcPr>
                </a:tc>
                <a:extLst>
                  <a:ext uri="{0D108BD9-81ED-4DB2-BD59-A6C34878D82A}">
                    <a16:rowId xmlns:a16="http://schemas.microsoft.com/office/drawing/2014/main" val="230418164"/>
                  </a:ext>
                </a:extLst>
              </a:tr>
            </a:tbl>
          </a:graphicData>
        </a:graphic>
      </p:graphicFrame>
      <p:graphicFrame>
        <p:nvGraphicFramePr>
          <p:cNvPr id="34" name="Table 33">
            <a:extLst>
              <a:ext uri="{FF2B5EF4-FFF2-40B4-BE49-F238E27FC236}">
                <a16:creationId xmlns:a16="http://schemas.microsoft.com/office/drawing/2014/main" id="{4A59DAEA-63FD-4A8C-A79D-A7820AD30BDB}"/>
              </a:ext>
            </a:extLst>
          </p:cNvPr>
          <p:cNvGraphicFramePr>
            <a:graphicFrameLocks noGrp="1"/>
          </p:cNvGraphicFramePr>
          <p:nvPr>
            <p:extLst>
              <p:ext uri="{D42A27DB-BD31-4B8C-83A1-F6EECF244321}">
                <p14:modId xmlns:p14="http://schemas.microsoft.com/office/powerpoint/2010/main" val="23347525"/>
              </p:ext>
            </p:extLst>
          </p:nvPr>
        </p:nvGraphicFramePr>
        <p:xfrm>
          <a:off x="3361809" y="6550949"/>
          <a:ext cx="3313778" cy="1371600"/>
        </p:xfrm>
        <a:graphic>
          <a:graphicData uri="http://schemas.openxmlformats.org/drawingml/2006/table">
            <a:tbl>
              <a:tblPr firstRow="1" bandRow="1">
                <a:tableStyleId>{5C22544A-7EE6-4342-B048-85BDC9FD1C3A}</a:tableStyleId>
              </a:tblPr>
              <a:tblGrid>
                <a:gridCol w="1656889">
                  <a:extLst>
                    <a:ext uri="{9D8B030D-6E8A-4147-A177-3AD203B41FA5}">
                      <a16:colId xmlns:a16="http://schemas.microsoft.com/office/drawing/2014/main" val="1803496624"/>
                    </a:ext>
                  </a:extLst>
                </a:gridCol>
                <a:gridCol w="1656889">
                  <a:extLst>
                    <a:ext uri="{9D8B030D-6E8A-4147-A177-3AD203B41FA5}">
                      <a16:colId xmlns:a16="http://schemas.microsoft.com/office/drawing/2014/main" val="1291518246"/>
                    </a:ext>
                  </a:extLst>
                </a:gridCol>
              </a:tblGrid>
              <a:tr h="214793">
                <a:tc gridSpan="2">
                  <a:txBody>
                    <a:bodyPr/>
                    <a:lstStyle/>
                    <a:p>
                      <a:pPr algn="ctr"/>
                      <a:r>
                        <a:rPr lang="en-GB" sz="900" strike="noStrike" dirty="0"/>
                        <a:t>CASE STUDY:</a:t>
                      </a:r>
                      <a:r>
                        <a:rPr lang="en-GB" sz="900" strike="noStrike" baseline="0" dirty="0"/>
                        <a:t> Coastal Flooding -  Typhoon Haiyan 2013</a:t>
                      </a:r>
                      <a:endParaRPr lang="en-GB" sz="900" b="1" strike="noStrike" dirty="0"/>
                    </a:p>
                  </a:txBody>
                  <a:tcPr/>
                </a:tc>
                <a:tc hMerge="1">
                  <a:txBody>
                    <a:bodyPr/>
                    <a:lstStyle/>
                    <a:p>
                      <a:endParaRPr lang="en-GB"/>
                    </a:p>
                  </a:txBody>
                  <a:tcPr/>
                </a:tc>
                <a:extLst>
                  <a:ext uri="{0D108BD9-81ED-4DB2-BD59-A6C34878D82A}">
                    <a16:rowId xmlns:a16="http://schemas.microsoft.com/office/drawing/2014/main" val="1421472908"/>
                  </a:ext>
                </a:extLst>
              </a:tr>
              <a:tr h="286391">
                <a:tc gridSpan="2">
                  <a:txBody>
                    <a:bodyPr/>
                    <a:lstStyle/>
                    <a:p>
                      <a:pPr marL="0" indent="0" algn="ctr">
                        <a:buFont typeface="Arial" panose="020B0604020202020204" pitchFamily="34" charset="0"/>
                        <a:buNone/>
                      </a:pPr>
                      <a:r>
                        <a:rPr lang="en-GB" sz="700" dirty="0"/>
                        <a:t>Started as a </a:t>
                      </a:r>
                      <a:r>
                        <a:rPr lang="en-GB" sz="700" b="1" dirty="0">
                          <a:solidFill>
                            <a:srgbClr val="002060"/>
                          </a:solidFill>
                        </a:rPr>
                        <a:t>tropical depression </a:t>
                      </a:r>
                      <a:r>
                        <a:rPr lang="en-GB" sz="700" dirty="0"/>
                        <a:t>on 2</a:t>
                      </a:r>
                      <a:r>
                        <a:rPr lang="en-GB" sz="700" baseline="30000" dirty="0"/>
                        <a:t>rd</a:t>
                      </a:r>
                      <a:r>
                        <a:rPr lang="en-GB" sz="700" dirty="0"/>
                        <a:t> November 2013 and gained strength. Became a Category 5 “</a:t>
                      </a:r>
                      <a:r>
                        <a:rPr lang="en-GB" sz="700" b="1" dirty="0">
                          <a:solidFill>
                            <a:srgbClr val="002060"/>
                          </a:solidFill>
                        </a:rPr>
                        <a:t>super typhoon</a:t>
                      </a:r>
                      <a:r>
                        <a:rPr lang="en-GB" sz="700" dirty="0"/>
                        <a:t>”. </a:t>
                      </a:r>
                      <a:endParaRPr lang="en-GB" sz="700" b="0" strike="noStrike" dirty="0">
                        <a:solidFill>
                          <a:schemeClr val="tx1"/>
                        </a:solidFill>
                        <a:latin typeface="+mn-lt"/>
                      </a:endParaRPr>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321619053"/>
                  </a:ext>
                </a:extLst>
              </a:tr>
              <a:tr h="200473">
                <a:tc>
                  <a:txBody>
                    <a:bodyPr/>
                    <a:lstStyle/>
                    <a:p>
                      <a:pPr algn="ctr"/>
                      <a:r>
                        <a:rPr lang="en-GB" sz="800" b="1" strike="noStrike" baseline="0" dirty="0">
                          <a:solidFill>
                            <a:srgbClr val="FF0000"/>
                          </a:solidFill>
                        </a:rPr>
                        <a:t>Effects</a:t>
                      </a:r>
                      <a:endParaRPr lang="en-GB" sz="800" b="1" strike="noStrike" dirty="0">
                        <a:solidFill>
                          <a:srgbClr val="FF0000"/>
                        </a:solidFill>
                      </a:endParaRPr>
                    </a:p>
                  </a:txBody>
                  <a:tcPr>
                    <a:solidFill>
                      <a:schemeClr val="accent1">
                        <a:lumMod val="40000"/>
                        <a:lumOff val="60000"/>
                      </a:schemeClr>
                    </a:solidFill>
                  </a:tcPr>
                </a:tc>
                <a:tc>
                  <a:txBody>
                    <a:bodyPr/>
                    <a:lstStyle/>
                    <a:p>
                      <a:pPr algn="ctr"/>
                      <a:r>
                        <a:rPr lang="en-GB" sz="800" b="1" strike="noStrike" dirty="0">
                          <a:solidFill>
                            <a:srgbClr val="00B050"/>
                          </a:solidFill>
                        </a:rPr>
                        <a:t>Management</a:t>
                      </a:r>
                    </a:p>
                  </a:txBody>
                  <a:tcPr>
                    <a:solidFill>
                      <a:schemeClr val="accent1">
                        <a:lumMod val="40000"/>
                        <a:lumOff val="60000"/>
                      </a:schemeClr>
                    </a:solidFill>
                  </a:tcPr>
                </a:tc>
                <a:extLst>
                  <a:ext uri="{0D108BD9-81ED-4DB2-BD59-A6C34878D82A}">
                    <a16:rowId xmlns:a16="http://schemas.microsoft.com/office/drawing/2014/main" val="1411523217"/>
                  </a:ext>
                </a:extLst>
              </a:tr>
              <a:tr h="587101">
                <a:tc>
                  <a:txBody>
                    <a:bodyPr/>
                    <a:lstStyle/>
                    <a:p>
                      <a:pPr marL="171450" indent="-171450">
                        <a:spcAft>
                          <a:spcPts val="0"/>
                        </a:spcAft>
                        <a:buFont typeface="Arial" panose="020B0604020202020204" pitchFamily="34" charset="0"/>
                        <a:buChar char="•"/>
                      </a:pPr>
                      <a:r>
                        <a:rPr lang="en-GB" sz="700" dirty="0"/>
                        <a:t>Almost </a:t>
                      </a:r>
                      <a:r>
                        <a:rPr lang="en-GB" sz="700" b="1" dirty="0">
                          <a:solidFill>
                            <a:srgbClr val="FF0000"/>
                          </a:solidFill>
                        </a:rPr>
                        <a:t>4,000 deaths</a:t>
                      </a:r>
                      <a:r>
                        <a:rPr lang="en-GB" sz="700" dirty="0"/>
                        <a:t>.</a:t>
                      </a:r>
                    </a:p>
                    <a:p>
                      <a:pPr marL="171450" indent="-171450">
                        <a:spcAft>
                          <a:spcPts val="0"/>
                        </a:spcAft>
                        <a:buFont typeface="Arial" panose="020B0604020202020204" pitchFamily="34" charset="0"/>
                        <a:buChar char="•"/>
                      </a:pPr>
                      <a:r>
                        <a:rPr lang="en-GB" sz="700" b="1" dirty="0">
                          <a:solidFill>
                            <a:srgbClr val="FF0000"/>
                          </a:solidFill>
                        </a:rPr>
                        <a:t>130,000 homes </a:t>
                      </a:r>
                      <a:r>
                        <a:rPr lang="en-GB" sz="700" dirty="0"/>
                        <a:t>destroyed.</a:t>
                      </a:r>
                    </a:p>
                    <a:p>
                      <a:pPr marL="171450" indent="-171450">
                        <a:spcAft>
                          <a:spcPts val="0"/>
                        </a:spcAft>
                        <a:buFont typeface="Arial" panose="020B0604020202020204" pitchFamily="34" charset="0"/>
                        <a:buChar char="•"/>
                      </a:pPr>
                      <a:r>
                        <a:rPr lang="en-GB" sz="700" dirty="0"/>
                        <a:t>Water and sewerage systems destroyed</a:t>
                      </a:r>
                      <a:r>
                        <a:rPr lang="en-GB" sz="700" baseline="0" dirty="0"/>
                        <a:t> which caused </a:t>
                      </a:r>
                      <a:r>
                        <a:rPr lang="en-GB" sz="700" b="1" baseline="0" dirty="0">
                          <a:solidFill>
                            <a:srgbClr val="FF0000"/>
                          </a:solidFill>
                        </a:rPr>
                        <a:t>diseases</a:t>
                      </a:r>
                      <a:r>
                        <a:rPr lang="en-GB" sz="700" baseline="0" dirty="0">
                          <a:solidFill>
                            <a:srgbClr val="FF0000"/>
                          </a:solidFill>
                        </a:rPr>
                        <a:t>.</a:t>
                      </a:r>
                    </a:p>
                    <a:p>
                      <a:pPr marL="171450" indent="-171450">
                        <a:spcAft>
                          <a:spcPts val="0"/>
                        </a:spcAft>
                        <a:buFont typeface="Arial" panose="020B0604020202020204" pitchFamily="34" charset="0"/>
                        <a:buChar char="•"/>
                      </a:pPr>
                      <a:r>
                        <a:rPr lang="en-GB" sz="700" b="1" dirty="0">
                          <a:solidFill>
                            <a:srgbClr val="FF0000"/>
                          </a:solidFill>
                        </a:rPr>
                        <a:t>Emotional grief</a:t>
                      </a:r>
                      <a:r>
                        <a:rPr lang="en-GB" sz="700" b="1" dirty="0">
                          <a:solidFill>
                            <a:srgbClr val="002060"/>
                          </a:solidFill>
                        </a:rPr>
                        <a:t> </a:t>
                      </a:r>
                      <a:r>
                        <a:rPr lang="en-GB" sz="700" dirty="0"/>
                        <a:t>for lost ones.</a:t>
                      </a:r>
                      <a:endParaRPr lang="en-GB" sz="700" dirty="0">
                        <a:effectLst/>
                        <a:latin typeface="+mn-lt"/>
                        <a:ea typeface="Times New Roman" panose="02020603050405020304" pitchFamily="18" charset="0"/>
                      </a:endParaRPr>
                    </a:p>
                  </a:txBody>
                  <a:tcPr/>
                </a:tc>
                <a:tc>
                  <a:txBody>
                    <a:bodyPr/>
                    <a:lstStyle/>
                    <a:p>
                      <a:pPr marL="171450" indent="-171450">
                        <a:spcAft>
                          <a:spcPts val="0"/>
                        </a:spcAft>
                        <a:buFont typeface="Arial" panose="020B0604020202020204" pitchFamily="34" charset="0"/>
                        <a:buChar char="•"/>
                      </a:pPr>
                      <a:r>
                        <a:rPr lang="en-GB" sz="700" dirty="0"/>
                        <a:t>The UN raised </a:t>
                      </a:r>
                      <a:r>
                        <a:rPr lang="en-GB" sz="700" b="1" dirty="0">
                          <a:solidFill>
                            <a:srgbClr val="00B050"/>
                          </a:solidFill>
                        </a:rPr>
                        <a:t>£190m in aid</a:t>
                      </a:r>
                      <a:r>
                        <a:rPr lang="en-GB" sz="700" dirty="0">
                          <a:solidFill>
                            <a:srgbClr val="00B050"/>
                          </a:solidFill>
                        </a:rPr>
                        <a:t>.</a:t>
                      </a:r>
                    </a:p>
                    <a:p>
                      <a:pPr marL="171450" indent="-171450">
                        <a:spcAft>
                          <a:spcPts val="0"/>
                        </a:spcAft>
                        <a:buFont typeface="Arial" panose="020B0604020202020204" pitchFamily="34" charset="0"/>
                        <a:buChar char="•"/>
                      </a:pPr>
                      <a:r>
                        <a:rPr lang="en-GB" sz="700" dirty="0"/>
                        <a:t>USA &amp; UK sent helicopter carrier ships to </a:t>
                      </a:r>
                      <a:r>
                        <a:rPr lang="en-GB" sz="700" b="1" dirty="0">
                          <a:solidFill>
                            <a:srgbClr val="00B050"/>
                          </a:solidFill>
                        </a:rPr>
                        <a:t>deliver aid</a:t>
                      </a:r>
                      <a:r>
                        <a:rPr lang="en-GB" sz="700" b="0" dirty="0">
                          <a:solidFill>
                            <a:srgbClr val="00B050"/>
                          </a:solidFill>
                        </a:rPr>
                        <a:t> </a:t>
                      </a:r>
                      <a:r>
                        <a:rPr lang="en-GB" sz="700" b="0" dirty="0">
                          <a:solidFill>
                            <a:schemeClr val="tx1"/>
                          </a:solidFill>
                        </a:rPr>
                        <a:t>to </a:t>
                      </a:r>
                      <a:r>
                        <a:rPr lang="en-GB" sz="700" dirty="0"/>
                        <a:t>remote areas</a:t>
                      </a:r>
                    </a:p>
                    <a:p>
                      <a:pPr marL="171450" indent="-171450">
                        <a:spcAft>
                          <a:spcPts val="0"/>
                        </a:spcAft>
                        <a:buFont typeface="Arial" panose="020B0604020202020204" pitchFamily="34" charset="0"/>
                        <a:buChar char="•"/>
                      </a:pPr>
                      <a:r>
                        <a:rPr lang="en-GB" sz="700" b="1" dirty="0">
                          <a:solidFill>
                            <a:srgbClr val="00B050"/>
                          </a:solidFill>
                        </a:rPr>
                        <a:t>Education</a:t>
                      </a:r>
                      <a:r>
                        <a:rPr lang="en-GB" sz="700" dirty="0"/>
                        <a:t> on</a:t>
                      </a:r>
                      <a:r>
                        <a:rPr lang="en-GB" sz="700" baseline="0" dirty="0"/>
                        <a:t> typhoon preparedness.</a:t>
                      </a:r>
                      <a:endParaRPr lang="en-GB" sz="700" dirty="0">
                        <a:latin typeface="+mn-lt"/>
                      </a:endParaRPr>
                    </a:p>
                  </a:txBody>
                  <a:tcPr/>
                </a:tc>
                <a:extLst>
                  <a:ext uri="{0D108BD9-81ED-4DB2-BD59-A6C34878D82A}">
                    <a16:rowId xmlns:a16="http://schemas.microsoft.com/office/drawing/2014/main" val="1348369552"/>
                  </a:ext>
                </a:extLst>
              </a:tr>
            </a:tbl>
          </a:graphicData>
        </a:graphic>
      </p:graphicFrame>
      <p:graphicFrame>
        <p:nvGraphicFramePr>
          <p:cNvPr id="35" name="Table 35">
            <a:extLst>
              <a:ext uri="{FF2B5EF4-FFF2-40B4-BE49-F238E27FC236}">
                <a16:creationId xmlns:a16="http://schemas.microsoft.com/office/drawing/2014/main" id="{EECCDFDB-1983-43EB-BAF5-F005A9BD7E1C}"/>
              </a:ext>
            </a:extLst>
          </p:cNvPr>
          <p:cNvGraphicFramePr>
            <a:graphicFrameLocks noGrp="1"/>
          </p:cNvGraphicFramePr>
          <p:nvPr>
            <p:extLst>
              <p:ext uri="{D42A27DB-BD31-4B8C-83A1-F6EECF244321}">
                <p14:modId xmlns:p14="http://schemas.microsoft.com/office/powerpoint/2010/main" val="2540045744"/>
              </p:ext>
            </p:extLst>
          </p:nvPr>
        </p:nvGraphicFramePr>
        <p:xfrm>
          <a:off x="6675586" y="0"/>
          <a:ext cx="6126013" cy="1031809"/>
        </p:xfrm>
        <a:graphic>
          <a:graphicData uri="http://schemas.openxmlformats.org/drawingml/2006/table">
            <a:tbl>
              <a:tblPr firstRow="1" bandRow="1">
                <a:tableStyleId>{5C22544A-7EE6-4342-B048-85BDC9FD1C3A}</a:tableStyleId>
              </a:tblPr>
              <a:tblGrid>
                <a:gridCol w="2042004">
                  <a:extLst>
                    <a:ext uri="{9D8B030D-6E8A-4147-A177-3AD203B41FA5}">
                      <a16:colId xmlns:a16="http://schemas.microsoft.com/office/drawing/2014/main" val="2327323646"/>
                    </a:ext>
                  </a:extLst>
                </a:gridCol>
                <a:gridCol w="2042005">
                  <a:extLst>
                    <a:ext uri="{9D8B030D-6E8A-4147-A177-3AD203B41FA5}">
                      <a16:colId xmlns:a16="http://schemas.microsoft.com/office/drawing/2014/main" val="1618267146"/>
                    </a:ext>
                  </a:extLst>
                </a:gridCol>
                <a:gridCol w="2042004">
                  <a:extLst>
                    <a:ext uri="{9D8B030D-6E8A-4147-A177-3AD203B41FA5}">
                      <a16:colId xmlns:a16="http://schemas.microsoft.com/office/drawing/2014/main" val="1738159359"/>
                    </a:ext>
                  </a:extLst>
                </a:gridCol>
              </a:tblGrid>
              <a:tr h="217056">
                <a:tc gridSpan="3">
                  <a:txBody>
                    <a:bodyPr/>
                    <a:lstStyle/>
                    <a:p>
                      <a:pPr algn="ctr"/>
                      <a:r>
                        <a:rPr lang="en-GB" sz="900" b="1" u="none" dirty="0"/>
                        <a:t>Coastal Recession on Communities</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87371796"/>
                  </a:ext>
                </a:extLst>
              </a:tr>
              <a:tr h="318349">
                <a:tc gridSpan="3">
                  <a:txBody>
                    <a:bodyPr/>
                    <a:lstStyle/>
                    <a:p>
                      <a:pPr algn="ctr"/>
                      <a:r>
                        <a:rPr lang="en-GB" sz="800" dirty="0"/>
                        <a:t>The threat of climate change in regards to sea level rises and weather events is becoming an increasingly bigger challenge to the UK and other parts of the world. These </a:t>
                      </a:r>
                      <a:r>
                        <a:rPr lang="en-GB" sz="800" b="1" dirty="0">
                          <a:solidFill>
                            <a:schemeClr val="tx1"/>
                          </a:solidFill>
                        </a:rPr>
                        <a:t>consequences</a:t>
                      </a:r>
                      <a:r>
                        <a:rPr lang="en-GB" sz="800" dirty="0">
                          <a:solidFill>
                            <a:schemeClr val="tx1"/>
                          </a:solidFill>
                        </a:rPr>
                        <a:t> </a:t>
                      </a:r>
                      <a:r>
                        <a:rPr lang="en-GB" sz="800" dirty="0"/>
                        <a:t>can be classified into </a:t>
                      </a:r>
                      <a:r>
                        <a:rPr lang="en-GB" sz="800" b="1" dirty="0"/>
                        <a:t>three broad categories</a:t>
                      </a:r>
                      <a:r>
                        <a:rPr lang="en-GB" sz="800" dirty="0"/>
                        <a:t>. </a:t>
                      </a:r>
                    </a:p>
                  </a:txBody>
                  <a:tcPr>
                    <a:solidFill>
                      <a:schemeClr val="accent1">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67661194"/>
                  </a:ext>
                </a:extLst>
              </a:tr>
              <a:tr h="202586">
                <a:tc>
                  <a:txBody>
                    <a:bodyPr/>
                    <a:lstStyle/>
                    <a:p>
                      <a:pPr algn="ctr"/>
                      <a:r>
                        <a:rPr lang="en-GB" sz="800" b="1" dirty="0"/>
                        <a:t>Social</a:t>
                      </a:r>
                    </a:p>
                  </a:txBody>
                  <a:tcPr>
                    <a:solidFill>
                      <a:schemeClr val="accent1">
                        <a:lumMod val="60000"/>
                        <a:lumOff val="40000"/>
                      </a:schemeClr>
                    </a:solidFill>
                  </a:tcPr>
                </a:tc>
                <a:tc>
                  <a:txBody>
                    <a:bodyPr/>
                    <a:lstStyle/>
                    <a:p>
                      <a:pPr algn="ctr"/>
                      <a:r>
                        <a:rPr lang="en-GB" sz="800" b="1" dirty="0"/>
                        <a:t>Economic </a:t>
                      </a:r>
                    </a:p>
                  </a:txBody>
                  <a:tcPr>
                    <a:solidFill>
                      <a:schemeClr val="accent1">
                        <a:lumMod val="60000"/>
                        <a:lumOff val="40000"/>
                      </a:schemeClr>
                    </a:solidFill>
                  </a:tcPr>
                </a:tc>
                <a:tc>
                  <a:txBody>
                    <a:bodyPr/>
                    <a:lstStyle/>
                    <a:p>
                      <a:pPr algn="ctr"/>
                      <a:r>
                        <a:rPr lang="en-GB" sz="800" b="1" dirty="0"/>
                        <a:t>Environmental</a:t>
                      </a:r>
                    </a:p>
                  </a:txBody>
                  <a:tcPr>
                    <a:solidFill>
                      <a:schemeClr val="accent1">
                        <a:lumMod val="60000"/>
                        <a:lumOff val="40000"/>
                      </a:schemeClr>
                    </a:solidFill>
                  </a:tcPr>
                </a:tc>
                <a:extLst>
                  <a:ext uri="{0D108BD9-81ED-4DB2-BD59-A6C34878D82A}">
                    <a16:rowId xmlns:a16="http://schemas.microsoft.com/office/drawing/2014/main" val="1830552624"/>
                  </a:ext>
                </a:extLst>
              </a:tr>
              <a:tr h="25456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smtClean="0"/>
                        <a:t>Various </a:t>
                      </a:r>
                      <a:r>
                        <a:rPr lang="en-GB" sz="700" dirty="0"/>
                        <a:t>emotional and financial stress.</a:t>
                      </a:r>
                    </a:p>
                  </a:txBody>
                  <a:tcPr anchor="ctr"/>
                </a:tc>
                <a:tc>
                  <a:txBody>
                    <a:bodyPr/>
                    <a:lstStyle/>
                    <a:p>
                      <a:pPr algn="ctr"/>
                      <a:r>
                        <a:rPr lang="en-GB" sz="700" dirty="0"/>
                        <a:t>Cost to businesses, property and jobs. </a:t>
                      </a:r>
                    </a:p>
                  </a:txBody>
                  <a:tcPr anchor="ctr">
                    <a:solidFill>
                      <a:srgbClr val="EDEFF7"/>
                    </a:solidFill>
                  </a:tcPr>
                </a:tc>
                <a:tc>
                  <a:txBody>
                    <a:bodyPr/>
                    <a:lstStyle/>
                    <a:p>
                      <a:pPr algn="ctr"/>
                      <a:r>
                        <a:rPr lang="en-GB" sz="700" dirty="0"/>
                        <a:t>Damage to ecosystems and coastal landscapes.</a:t>
                      </a:r>
                    </a:p>
                  </a:txBody>
                  <a:tcPr anchor="ctr"/>
                </a:tc>
                <a:extLst>
                  <a:ext uri="{0D108BD9-81ED-4DB2-BD59-A6C34878D82A}">
                    <a16:rowId xmlns:a16="http://schemas.microsoft.com/office/drawing/2014/main" val="2488612057"/>
                  </a:ext>
                </a:extLst>
              </a:tr>
            </a:tbl>
          </a:graphicData>
        </a:graphic>
      </p:graphicFrame>
      <p:graphicFrame>
        <p:nvGraphicFramePr>
          <p:cNvPr id="37" name="Table 36">
            <a:extLst>
              <a:ext uri="{FF2B5EF4-FFF2-40B4-BE49-F238E27FC236}">
                <a16:creationId xmlns:a16="http://schemas.microsoft.com/office/drawing/2014/main" id="{9F1FF6F2-5F5A-469A-9846-047E5CACCC10}"/>
              </a:ext>
            </a:extLst>
          </p:cNvPr>
          <p:cNvGraphicFramePr>
            <a:graphicFrameLocks noGrp="1"/>
          </p:cNvGraphicFramePr>
          <p:nvPr>
            <p:extLst>
              <p:ext uri="{D42A27DB-BD31-4B8C-83A1-F6EECF244321}">
                <p14:modId xmlns:p14="http://schemas.microsoft.com/office/powerpoint/2010/main" val="736721459"/>
              </p:ext>
            </p:extLst>
          </p:nvPr>
        </p:nvGraphicFramePr>
        <p:xfrm>
          <a:off x="6675585" y="1044568"/>
          <a:ext cx="6126951" cy="3250553"/>
        </p:xfrm>
        <a:graphic>
          <a:graphicData uri="http://schemas.openxmlformats.org/drawingml/2006/table">
            <a:tbl>
              <a:tblPr firstRow="1" bandRow="1">
                <a:tableStyleId>{5C22544A-7EE6-4342-B048-85BDC9FD1C3A}</a:tableStyleId>
              </a:tblPr>
              <a:tblGrid>
                <a:gridCol w="636489">
                  <a:extLst>
                    <a:ext uri="{9D8B030D-6E8A-4147-A177-3AD203B41FA5}">
                      <a16:colId xmlns:a16="http://schemas.microsoft.com/office/drawing/2014/main" val="2556910422"/>
                    </a:ext>
                  </a:extLst>
                </a:gridCol>
                <a:gridCol w="898039">
                  <a:extLst>
                    <a:ext uri="{9D8B030D-6E8A-4147-A177-3AD203B41FA5}">
                      <a16:colId xmlns:a16="http://schemas.microsoft.com/office/drawing/2014/main" val="2559378862"/>
                    </a:ext>
                  </a:extLst>
                </a:gridCol>
                <a:gridCol w="1511786">
                  <a:extLst>
                    <a:ext uri="{9D8B030D-6E8A-4147-A177-3AD203B41FA5}">
                      <a16:colId xmlns:a16="http://schemas.microsoft.com/office/drawing/2014/main" val="2793201181"/>
                    </a:ext>
                  </a:extLst>
                </a:gridCol>
                <a:gridCol w="676627">
                  <a:extLst>
                    <a:ext uri="{9D8B030D-6E8A-4147-A177-3AD203B41FA5}">
                      <a16:colId xmlns:a16="http://schemas.microsoft.com/office/drawing/2014/main" val="1151363608"/>
                    </a:ext>
                  </a:extLst>
                </a:gridCol>
                <a:gridCol w="838672">
                  <a:extLst>
                    <a:ext uri="{9D8B030D-6E8A-4147-A177-3AD203B41FA5}">
                      <a16:colId xmlns:a16="http://schemas.microsoft.com/office/drawing/2014/main" val="1445889272"/>
                    </a:ext>
                  </a:extLst>
                </a:gridCol>
                <a:gridCol w="116840">
                  <a:extLst>
                    <a:ext uri="{9D8B030D-6E8A-4147-A177-3AD203B41FA5}">
                      <a16:colId xmlns:a16="http://schemas.microsoft.com/office/drawing/2014/main" val="3601798718"/>
                    </a:ext>
                  </a:extLst>
                </a:gridCol>
                <a:gridCol w="1448498">
                  <a:extLst>
                    <a:ext uri="{9D8B030D-6E8A-4147-A177-3AD203B41FA5}">
                      <a16:colId xmlns:a16="http://schemas.microsoft.com/office/drawing/2014/main" val="3930012169"/>
                    </a:ext>
                  </a:extLst>
                </a:gridCol>
              </a:tblGrid>
              <a:tr h="204435">
                <a:tc gridSpan="7">
                  <a:txBody>
                    <a:bodyPr/>
                    <a:lstStyle/>
                    <a:p>
                      <a:pPr algn="ctr"/>
                      <a:r>
                        <a:rPr lang="en-GB" sz="800" dirty="0"/>
                        <a:t>Coastal Defences </a:t>
                      </a:r>
                    </a:p>
                  </a:txBody>
                  <a:tcPr/>
                </a:tc>
                <a:tc hMerge="1">
                  <a:txBody>
                    <a:bodyPr/>
                    <a:lstStyle/>
                    <a:p>
                      <a:endParaRPr lang="en-GB"/>
                    </a:p>
                  </a:txBody>
                  <a:tcPr/>
                </a:tc>
                <a:tc hMerge="1">
                  <a:txBody>
                    <a:bodyPr/>
                    <a:lstStyle/>
                    <a:p>
                      <a:endParaRPr lang="en-GB"/>
                    </a:p>
                  </a:txBody>
                  <a:tcPr/>
                </a:tc>
                <a:tc hMerge="1">
                  <a:txBody>
                    <a:bodyPr/>
                    <a:lstStyle/>
                    <a:p>
                      <a:endParaRPr lang="en-GB" sz="800" dirty="0"/>
                    </a:p>
                  </a:txBody>
                  <a:tcPr/>
                </a:tc>
                <a:tc hMerge="1">
                  <a:txBody>
                    <a:bodyPr/>
                    <a:lstStyle/>
                    <a:p>
                      <a:endParaRPr lang="en-GB" sz="800" dirty="0"/>
                    </a:p>
                  </a:txBody>
                  <a:tcPr/>
                </a:tc>
                <a:tc hMerge="1">
                  <a:txBody>
                    <a:bodyPr/>
                    <a:lstStyle/>
                    <a:p>
                      <a:endParaRPr lang="en-GB"/>
                    </a:p>
                  </a:txBody>
                  <a:tcPr/>
                </a:tc>
                <a:tc hMerge="1">
                  <a:txBody>
                    <a:bodyPr/>
                    <a:lstStyle/>
                    <a:p>
                      <a:endParaRPr lang="en-GB" sz="800" dirty="0"/>
                    </a:p>
                  </a:txBody>
                  <a:tcPr/>
                </a:tc>
                <a:extLst>
                  <a:ext uri="{0D108BD9-81ED-4DB2-BD59-A6C34878D82A}">
                    <a16:rowId xmlns:a16="http://schemas.microsoft.com/office/drawing/2014/main" val="1945331023"/>
                  </a:ext>
                </a:extLst>
              </a:tr>
              <a:tr h="204435">
                <a:tc gridSpan="3">
                  <a:txBody>
                    <a:bodyPr/>
                    <a:lstStyle/>
                    <a:p>
                      <a:pPr algn="ctr"/>
                      <a:r>
                        <a:rPr lang="en-GB" sz="800" b="1" dirty="0"/>
                        <a:t>Hard Engineering Defences</a:t>
                      </a:r>
                    </a:p>
                  </a:txBody>
                  <a:tcPr>
                    <a:solidFill>
                      <a:schemeClr val="accent1">
                        <a:lumMod val="60000"/>
                        <a:lumOff val="40000"/>
                      </a:schemeClr>
                    </a:solidFill>
                  </a:tcPr>
                </a:tc>
                <a:tc hMerge="1">
                  <a:txBody>
                    <a:bodyPr/>
                    <a:lstStyle/>
                    <a:p>
                      <a:endParaRPr lang="en-GB"/>
                    </a:p>
                  </a:txBody>
                  <a:tcPr/>
                </a:tc>
                <a:tc hMerge="1">
                  <a:txBody>
                    <a:bodyPr/>
                    <a:lstStyle/>
                    <a:p>
                      <a:endParaRPr lang="en-GB"/>
                    </a:p>
                  </a:txBody>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chemeClr val="tx1"/>
                          </a:solidFill>
                        </a:rPr>
                        <a:t>Soft Engineering Defences</a:t>
                      </a:r>
                    </a:p>
                  </a:txBody>
                  <a:tcPr>
                    <a:solidFill>
                      <a:schemeClr val="accent1">
                        <a:lumMod val="60000"/>
                        <a:lumOff val="40000"/>
                      </a:schemeClr>
                    </a:solidFill>
                  </a:tcPr>
                </a:tc>
                <a:tc hMerge="1">
                  <a:txBody>
                    <a:bodyPr/>
                    <a:lstStyle/>
                    <a:p>
                      <a:pPr algn="ctr"/>
                      <a:endParaRPr lang="en-GB" sz="700" b="1" dirty="0"/>
                    </a:p>
                  </a:txBody>
                  <a:tcPr/>
                </a:tc>
                <a:tc hMerge="1">
                  <a:txBody>
                    <a:bodyPr/>
                    <a:lstStyle/>
                    <a:p>
                      <a:endParaRPr lang="en-GB"/>
                    </a:p>
                  </a:txBody>
                  <a:tcPr/>
                </a:tc>
                <a:tc hMerge="1">
                  <a:txBody>
                    <a:bodyPr/>
                    <a:lstStyle/>
                    <a:p>
                      <a:pPr algn="ctr"/>
                      <a:endParaRPr lang="en-GB" sz="700" b="1" dirty="0"/>
                    </a:p>
                  </a:txBody>
                  <a:tcPr/>
                </a:tc>
                <a:extLst>
                  <a:ext uri="{0D108BD9-81ED-4DB2-BD59-A6C34878D82A}">
                    <a16:rowId xmlns:a16="http://schemas.microsoft.com/office/drawing/2014/main" val="2778635989"/>
                  </a:ext>
                </a:extLst>
              </a:tr>
              <a:tr h="598702">
                <a:tc>
                  <a:txBody>
                    <a:bodyPr/>
                    <a:lstStyle/>
                    <a:p>
                      <a:r>
                        <a:rPr lang="en-GB" sz="700" b="1" dirty="0" err="1"/>
                        <a:t>Groynes</a:t>
                      </a:r>
                      <a:endParaRPr lang="en-GB" sz="700" b="1" dirty="0"/>
                    </a:p>
                  </a:txBody>
                  <a:tcPr anchor="ctr">
                    <a:solidFill>
                      <a:schemeClr val="accent1">
                        <a:lumMod val="40000"/>
                        <a:lumOff val="60000"/>
                      </a:schemeClr>
                    </a:solidFill>
                  </a:tcPr>
                </a:tc>
                <a:tc>
                  <a:txBody>
                    <a:bodyPr/>
                    <a:lstStyle/>
                    <a:p>
                      <a:r>
                        <a:rPr lang="en-GB" sz="700" dirty="0" smtClean="0"/>
                        <a:t>Wood or rock </a:t>
                      </a:r>
                      <a:r>
                        <a:rPr lang="en-GB" sz="700" dirty="0"/>
                        <a:t>barriers </a:t>
                      </a:r>
                      <a:r>
                        <a:rPr lang="en-GB" sz="700" dirty="0" smtClean="0"/>
                        <a:t>slow </a:t>
                      </a:r>
                      <a:r>
                        <a:rPr lang="en-GB" sz="700" dirty="0"/>
                        <a:t>longshore drift,</a:t>
                      </a:r>
                      <a:r>
                        <a:rPr lang="en-GB" sz="700" baseline="0" dirty="0"/>
                        <a:t> so the beach can build up.</a:t>
                      </a:r>
                      <a:endParaRPr lang="en-GB" sz="700" b="1" dirty="0"/>
                    </a:p>
                  </a:txBody>
                  <a:tcPr/>
                </a:tc>
                <a:tc>
                  <a:txBody>
                    <a:bodyPr/>
                    <a:lstStyle/>
                    <a:p>
                      <a:pPr marL="171450" indent="-171450">
                        <a:buFontTx/>
                        <a:buBlip>
                          <a:blip r:embed="rId11"/>
                        </a:buBlip>
                      </a:pPr>
                      <a:r>
                        <a:rPr lang="en-GB" sz="700" dirty="0"/>
                        <a:t>Beach still accessible.</a:t>
                      </a:r>
                    </a:p>
                    <a:p>
                      <a:pPr marL="171450" indent="-171450">
                        <a:buFontTx/>
                        <a:buBlip>
                          <a:blip r:embed="rId12"/>
                        </a:buBlip>
                      </a:pPr>
                      <a:r>
                        <a:rPr lang="en-GB" sz="700" dirty="0"/>
                        <a:t>No deposition further down coast = erodes</a:t>
                      </a:r>
                      <a:r>
                        <a:rPr lang="en-GB" sz="700" baseline="0" dirty="0"/>
                        <a:t> faster.</a:t>
                      </a:r>
                    </a:p>
                    <a:p>
                      <a:pPr marL="171450" indent="-171450">
                        <a:buFontTx/>
                        <a:buBlip>
                          <a:blip r:embed="rId12"/>
                        </a:buBlip>
                      </a:pPr>
                      <a:r>
                        <a:rPr lang="en-GB" sz="700" b="0" baseline="0" dirty="0"/>
                        <a:t>May be an obstacle to people moving freely.</a:t>
                      </a:r>
                      <a:endParaRPr lang="en-GB" sz="700" b="0" dirty="0"/>
                    </a:p>
                  </a:txBody>
                  <a:tcPr/>
                </a:tc>
                <a:tc>
                  <a:txBody>
                    <a:bodyPr/>
                    <a:lstStyle/>
                    <a:p>
                      <a:r>
                        <a:rPr lang="en-GB" sz="700" b="1" dirty="0">
                          <a:solidFill>
                            <a:schemeClr val="tx1"/>
                          </a:solidFill>
                        </a:rPr>
                        <a:t>Beach Nourishment </a:t>
                      </a:r>
                    </a:p>
                  </a:txBody>
                  <a:tcPr anchor="ctr">
                    <a:solidFill>
                      <a:schemeClr val="accent1">
                        <a:lumMod val="40000"/>
                        <a:lumOff val="60000"/>
                      </a:schemeClr>
                    </a:solidFill>
                  </a:tcPr>
                </a:tc>
                <a:tc gridSpan="2">
                  <a:txBody>
                    <a:bodyPr/>
                    <a:lstStyle/>
                    <a:p>
                      <a:r>
                        <a:rPr lang="en-GB" sz="700" dirty="0">
                          <a:solidFill>
                            <a:schemeClr val="tx1"/>
                          </a:solidFill>
                        </a:rPr>
                        <a:t>Beaches built up with sand,</a:t>
                      </a:r>
                      <a:r>
                        <a:rPr lang="en-GB" sz="700" baseline="0" dirty="0">
                          <a:solidFill>
                            <a:schemeClr val="tx1"/>
                          </a:solidFill>
                        </a:rPr>
                        <a:t> so waves have to travel further before eroding cliffs. </a:t>
                      </a:r>
                      <a:endParaRPr lang="en-GB" sz="700" b="1" dirty="0">
                        <a:solidFill>
                          <a:schemeClr val="tx1"/>
                        </a:solidFill>
                      </a:endParaRPr>
                    </a:p>
                  </a:txBody>
                  <a:tcPr/>
                </a:tc>
                <a:tc hMerge="1">
                  <a:txBody>
                    <a:bodyPr/>
                    <a:lstStyle/>
                    <a:p>
                      <a:endParaRPr lang="en-GB"/>
                    </a:p>
                  </a:txBody>
                  <a:tcPr/>
                </a:tc>
                <a:tc>
                  <a:txBody>
                    <a:bodyPr/>
                    <a:lstStyle/>
                    <a:p>
                      <a:pPr marL="171450" indent="-171450">
                        <a:buFontTx/>
                        <a:buBlip>
                          <a:blip r:embed="rId11"/>
                        </a:buBlip>
                      </a:pPr>
                      <a:r>
                        <a:rPr lang="en-GB" sz="700" dirty="0">
                          <a:solidFill>
                            <a:schemeClr val="tx1"/>
                          </a:solidFill>
                        </a:rPr>
                        <a:t>Cheap</a:t>
                      </a:r>
                    </a:p>
                    <a:p>
                      <a:pPr marL="171450" indent="-171450">
                        <a:buFontTx/>
                        <a:buBlip>
                          <a:blip r:embed="rId11"/>
                        </a:buBlip>
                      </a:pPr>
                      <a:r>
                        <a:rPr lang="en-GB" sz="700" dirty="0">
                          <a:solidFill>
                            <a:schemeClr val="tx1"/>
                          </a:solidFill>
                        </a:rPr>
                        <a:t>Beach</a:t>
                      </a:r>
                      <a:r>
                        <a:rPr lang="en-GB" sz="700" baseline="0" dirty="0">
                          <a:solidFill>
                            <a:schemeClr val="tx1"/>
                          </a:solidFill>
                        </a:rPr>
                        <a:t> for tourists.</a:t>
                      </a:r>
                      <a:endParaRPr lang="en-GB" sz="700" dirty="0">
                        <a:solidFill>
                          <a:schemeClr val="tx1"/>
                        </a:solidFill>
                      </a:endParaRPr>
                    </a:p>
                    <a:p>
                      <a:pPr marL="171450" indent="-171450">
                        <a:buFontTx/>
                        <a:buBlip>
                          <a:blip r:embed="rId12"/>
                        </a:buBlip>
                      </a:pPr>
                      <a:r>
                        <a:rPr lang="en-GB" sz="700" dirty="0">
                          <a:solidFill>
                            <a:schemeClr val="tx1"/>
                          </a:solidFill>
                        </a:rPr>
                        <a:t>Storms</a:t>
                      </a:r>
                      <a:r>
                        <a:rPr lang="en-GB" sz="700" baseline="0" dirty="0">
                          <a:solidFill>
                            <a:schemeClr val="tx1"/>
                          </a:solidFill>
                        </a:rPr>
                        <a:t> = need replacing.</a:t>
                      </a:r>
                    </a:p>
                    <a:p>
                      <a:pPr marL="171450" indent="-171450">
                        <a:buFontTx/>
                        <a:buBlip>
                          <a:blip r:embed="rId12"/>
                        </a:buBlip>
                      </a:pPr>
                      <a:r>
                        <a:rPr lang="en-GB" sz="700" baseline="0" dirty="0">
                          <a:solidFill>
                            <a:schemeClr val="tx1"/>
                          </a:solidFill>
                        </a:rPr>
                        <a:t>Offshore dredging damages seabed. </a:t>
                      </a:r>
                      <a:endParaRPr lang="en-GB" sz="700" b="1" dirty="0">
                        <a:solidFill>
                          <a:schemeClr val="tx1"/>
                        </a:solidFill>
                      </a:endParaRPr>
                    </a:p>
                  </a:txBody>
                  <a:tcPr/>
                </a:tc>
                <a:extLst>
                  <a:ext uri="{0D108BD9-81ED-4DB2-BD59-A6C34878D82A}">
                    <a16:rowId xmlns:a16="http://schemas.microsoft.com/office/drawing/2014/main" val="1014579813"/>
                  </a:ext>
                </a:extLst>
              </a:tr>
              <a:tr h="598702">
                <a:tc>
                  <a:txBody>
                    <a:bodyPr/>
                    <a:lstStyle/>
                    <a:p>
                      <a:r>
                        <a:rPr lang="en-GB" sz="700" b="1" dirty="0"/>
                        <a:t>Sea Walls</a:t>
                      </a:r>
                    </a:p>
                  </a:txBody>
                  <a:tcPr anchor="ctr">
                    <a:solidFill>
                      <a:schemeClr val="accent1">
                        <a:lumMod val="40000"/>
                        <a:lumOff val="60000"/>
                      </a:schemeClr>
                    </a:solidFill>
                  </a:tcPr>
                </a:tc>
                <a:tc>
                  <a:txBody>
                    <a:bodyPr/>
                    <a:lstStyle/>
                    <a:p>
                      <a:r>
                        <a:rPr lang="en-GB" sz="700" dirty="0"/>
                        <a:t>Concrete walls break up the energy of waves.</a:t>
                      </a:r>
                      <a:r>
                        <a:rPr lang="en-GB" sz="700" baseline="0" dirty="0"/>
                        <a:t> Has </a:t>
                      </a:r>
                      <a:r>
                        <a:rPr lang="en-GB" sz="700" dirty="0"/>
                        <a:t>a lip to stop waves going over.</a:t>
                      </a:r>
                      <a:endParaRPr lang="en-GB" sz="700" b="1" dirty="0"/>
                    </a:p>
                  </a:txBody>
                  <a:tcPr>
                    <a:solidFill>
                      <a:schemeClr val="accent1">
                        <a:lumMod val="20000"/>
                        <a:lumOff val="80000"/>
                      </a:schemeClr>
                    </a:solidFill>
                  </a:tcPr>
                </a:tc>
                <a:tc>
                  <a:txBody>
                    <a:bodyPr/>
                    <a:lstStyle/>
                    <a:p>
                      <a:pPr marL="171450" indent="-171450">
                        <a:buFontTx/>
                        <a:buBlip>
                          <a:blip r:embed="rId11"/>
                        </a:buBlip>
                      </a:pPr>
                      <a:r>
                        <a:rPr lang="en-GB" sz="700" dirty="0"/>
                        <a:t>Long life span</a:t>
                      </a:r>
                    </a:p>
                    <a:p>
                      <a:pPr marL="171450" indent="-171450">
                        <a:buFontTx/>
                        <a:buBlip>
                          <a:blip r:embed="rId11"/>
                        </a:buBlip>
                      </a:pPr>
                      <a:r>
                        <a:rPr lang="en-GB" sz="700" dirty="0"/>
                        <a:t>Protects from flooding</a:t>
                      </a:r>
                    </a:p>
                    <a:p>
                      <a:pPr marL="171450" indent="-171450">
                        <a:buFontTx/>
                        <a:buBlip>
                          <a:blip r:embed="rId12"/>
                        </a:buBlip>
                      </a:pPr>
                      <a:r>
                        <a:rPr lang="en-GB" sz="700" dirty="0"/>
                        <a:t>Curved shape encourages erosion of beach deposits.</a:t>
                      </a:r>
                    </a:p>
                    <a:p>
                      <a:pPr marL="171450" indent="-171450">
                        <a:buFontTx/>
                        <a:buBlip>
                          <a:blip r:embed="rId12"/>
                        </a:buBlip>
                      </a:pPr>
                      <a:r>
                        <a:rPr lang="en-GB" sz="700" b="0" dirty="0"/>
                        <a:t>Most expensive defence.</a:t>
                      </a:r>
                    </a:p>
                  </a:txBody>
                  <a:tcPr>
                    <a:solidFill>
                      <a:schemeClr val="accent1">
                        <a:lumMod val="20000"/>
                        <a:lumOff val="80000"/>
                      </a:schemeClr>
                    </a:solidFill>
                  </a:tcPr>
                </a:tc>
                <a:tc>
                  <a:txBody>
                    <a:bodyPr/>
                    <a:lstStyle/>
                    <a:p>
                      <a:r>
                        <a:rPr lang="en-GB" sz="700" b="1" dirty="0">
                          <a:solidFill>
                            <a:schemeClr val="tx1"/>
                          </a:solidFill>
                        </a:rPr>
                        <a:t>Managed Retreat</a:t>
                      </a:r>
                    </a:p>
                  </a:txBody>
                  <a:tcPr anchor="ctr">
                    <a:solidFill>
                      <a:schemeClr val="accent1">
                        <a:lumMod val="40000"/>
                        <a:lumOff val="60000"/>
                      </a:schemeClr>
                    </a:solidFill>
                  </a:tcPr>
                </a:tc>
                <a:tc gridSpan="2">
                  <a:txBody>
                    <a:bodyPr/>
                    <a:lstStyle/>
                    <a:p>
                      <a:r>
                        <a:rPr lang="en-GB" sz="700" dirty="0">
                          <a:solidFill>
                            <a:schemeClr val="tx1"/>
                          </a:solidFill>
                        </a:rPr>
                        <a:t>Low</a:t>
                      </a:r>
                      <a:r>
                        <a:rPr lang="en-GB" sz="700" baseline="0" dirty="0">
                          <a:solidFill>
                            <a:schemeClr val="tx1"/>
                          </a:solidFill>
                        </a:rPr>
                        <a:t> value areas of the coast are left to flood and erode naturally. </a:t>
                      </a:r>
                      <a:endParaRPr lang="en-GB" sz="700" b="1" dirty="0">
                        <a:solidFill>
                          <a:schemeClr val="tx1"/>
                        </a:solidFill>
                      </a:endParaRPr>
                    </a:p>
                  </a:txBody>
                  <a:tcPr anchor="ctr">
                    <a:solidFill>
                      <a:schemeClr val="accent1">
                        <a:lumMod val="20000"/>
                        <a:lumOff val="80000"/>
                      </a:schemeClr>
                    </a:solidFill>
                  </a:tcPr>
                </a:tc>
                <a:tc hMerge="1">
                  <a:txBody>
                    <a:bodyPr/>
                    <a:lstStyle/>
                    <a:p>
                      <a:endParaRPr lang="en-GB"/>
                    </a:p>
                  </a:txBody>
                  <a:tcPr/>
                </a:tc>
                <a:tc>
                  <a:txBody>
                    <a:bodyPr/>
                    <a:lstStyle/>
                    <a:p>
                      <a:pPr marL="171450" indent="-171450">
                        <a:buFontTx/>
                        <a:buBlip>
                          <a:blip r:embed="rId11"/>
                        </a:buBlip>
                      </a:pPr>
                      <a:r>
                        <a:rPr lang="en-GB" sz="700" dirty="0">
                          <a:solidFill>
                            <a:schemeClr val="tx1"/>
                          </a:solidFill>
                        </a:rPr>
                        <a:t>Reduce flood risk</a:t>
                      </a:r>
                    </a:p>
                    <a:p>
                      <a:pPr marL="171450" indent="-171450">
                        <a:buFontTx/>
                        <a:buBlip>
                          <a:blip r:embed="rId11"/>
                        </a:buBlip>
                      </a:pPr>
                      <a:r>
                        <a:rPr lang="en-GB" sz="700" dirty="0">
                          <a:solidFill>
                            <a:schemeClr val="tx1"/>
                          </a:solidFill>
                        </a:rPr>
                        <a:t>Creates wildlife habitats.</a:t>
                      </a:r>
                    </a:p>
                    <a:p>
                      <a:pPr marL="171450" indent="-171450">
                        <a:buFontTx/>
                        <a:buBlip>
                          <a:blip r:embed="rId12"/>
                        </a:buBlip>
                      </a:pPr>
                      <a:r>
                        <a:rPr lang="en-GB" sz="700" dirty="0">
                          <a:solidFill>
                            <a:schemeClr val="tx1"/>
                          </a:solidFill>
                        </a:rPr>
                        <a:t>Compensation for land.</a:t>
                      </a:r>
                    </a:p>
                    <a:p>
                      <a:pPr marL="171450" indent="-171450">
                        <a:buFontTx/>
                        <a:buBlip>
                          <a:blip r:embed="rId12"/>
                        </a:buBlip>
                      </a:pPr>
                      <a:r>
                        <a:rPr lang="en-GB" sz="700" b="0" dirty="0">
                          <a:solidFill>
                            <a:schemeClr val="tx1"/>
                          </a:solidFill>
                        </a:rPr>
                        <a:t>Does not prevent land being lost.  Medium term strategy. </a:t>
                      </a:r>
                    </a:p>
                  </a:txBody>
                  <a:tcPr>
                    <a:solidFill>
                      <a:schemeClr val="accent1">
                        <a:lumMod val="20000"/>
                        <a:lumOff val="80000"/>
                      </a:schemeClr>
                    </a:solidFill>
                  </a:tcPr>
                </a:tc>
                <a:extLst>
                  <a:ext uri="{0D108BD9-81ED-4DB2-BD59-A6C34878D82A}">
                    <a16:rowId xmlns:a16="http://schemas.microsoft.com/office/drawing/2014/main" val="750851646"/>
                  </a:ext>
                </a:extLst>
              </a:tr>
              <a:tr h="204435">
                <a:tc rowSpan="2">
                  <a:txBody>
                    <a:bodyPr/>
                    <a:lstStyle/>
                    <a:p>
                      <a:r>
                        <a:rPr lang="en-GB" sz="700" b="1" dirty="0"/>
                        <a:t>Rip Rap</a:t>
                      </a:r>
                      <a:endParaRPr lang="en-GB" sz="700" b="1" dirty="0">
                        <a:solidFill>
                          <a:schemeClr val="tx1"/>
                        </a:solidFill>
                      </a:endParaRPr>
                    </a:p>
                  </a:txBody>
                  <a:tcPr anchor="ctr">
                    <a:solidFill>
                      <a:schemeClr val="accent1">
                        <a:lumMod val="40000"/>
                        <a:lumOff val="60000"/>
                      </a:schemeClr>
                    </a:solidFill>
                  </a:tcPr>
                </a:tc>
                <a:tc rowSpan="2">
                  <a:txBody>
                    <a:bodyPr/>
                    <a:lstStyle/>
                    <a:p>
                      <a:r>
                        <a:rPr lang="en-GB" sz="700" dirty="0"/>
                        <a:t>Boulders that are resistant to erosion with large surface to break up waves.</a:t>
                      </a:r>
                      <a:endParaRPr lang="en-GB" sz="700" b="1" dirty="0">
                        <a:solidFill>
                          <a:schemeClr val="tx1"/>
                        </a:solidFill>
                      </a:endParaRPr>
                    </a:p>
                  </a:txBody>
                  <a:tcPr/>
                </a:tc>
                <a:tc rowSpan="2">
                  <a:txBody>
                    <a:bodyPr/>
                    <a:lstStyle/>
                    <a:p>
                      <a:pPr marL="171450" indent="-171450">
                        <a:buFontTx/>
                        <a:buBlip>
                          <a:blip r:embed="rId11"/>
                        </a:buBlip>
                      </a:pPr>
                      <a:r>
                        <a:rPr lang="en-GB" sz="700" dirty="0"/>
                        <a:t>Long Lasting</a:t>
                      </a:r>
                    </a:p>
                    <a:p>
                      <a:pPr marL="171450" indent="-171450">
                        <a:buFontTx/>
                        <a:buBlip>
                          <a:blip r:embed="rId11"/>
                        </a:buBlip>
                      </a:pPr>
                      <a:r>
                        <a:rPr lang="en-GB" sz="700" dirty="0"/>
                        <a:t>Effective at absorbing energy.</a:t>
                      </a:r>
                    </a:p>
                    <a:p>
                      <a:pPr marL="171450" indent="-171450">
                        <a:buFontTx/>
                        <a:buBlip>
                          <a:blip r:embed="rId12"/>
                        </a:buBlip>
                      </a:pPr>
                      <a:r>
                        <a:rPr lang="en-GB" sz="700" dirty="0"/>
                        <a:t>Can create access difficulties.</a:t>
                      </a:r>
                    </a:p>
                    <a:p>
                      <a:pPr marL="171450" indent="-171450">
                        <a:buFontTx/>
                        <a:buBlip>
                          <a:blip r:embed="rId12"/>
                        </a:buBlip>
                      </a:pPr>
                      <a:r>
                        <a:rPr lang="en-GB" sz="700" b="0" dirty="0">
                          <a:solidFill>
                            <a:schemeClr val="tx1"/>
                          </a:solidFill>
                        </a:rPr>
                        <a:t>Seawater still moves through it.</a:t>
                      </a:r>
                    </a:p>
                  </a:txBody>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none" dirty="0">
                          <a:solidFill>
                            <a:srgbClr val="00B050"/>
                          </a:solidFill>
                        </a:rPr>
                        <a:t>Positives</a:t>
                      </a:r>
                      <a:r>
                        <a:rPr lang="en-GB" sz="800" b="1" u="none" dirty="0"/>
                        <a:t> and </a:t>
                      </a:r>
                      <a:r>
                        <a:rPr lang="en-GB" sz="800" b="1" u="none" dirty="0">
                          <a:solidFill>
                            <a:srgbClr val="FF0000"/>
                          </a:solidFill>
                        </a:rPr>
                        <a:t>Negatives</a:t>
                      </a:r>
                      <a:r>
                        <a:rPr lang="en-GB" sz="800" b="1" u="none" dirty="0"/>
                        <a:t> of Soft Engineering</a:t>
                      </a:r>
                      <a:endParaRPr lang="en-GB" sz="700" b="1" u="none" dirty="0"/>
                    </a:p>
                  </a:txBody>
                  <a:tcPr>
                    <a:solidFill>
                      <a:schemeClr val="accent1">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183616637"/>
                  </a:ext>
                </a:extLst>
              </a:tr>
              <a:tr h="292050">
                <a:tc vMerge="1">
                  <a:txBody>
                    <a:bodyPr/>
                    <a:lstStyle/>
                    <a:p>
                      <a:endParaRPr lang="en-GB"/>
                    </a:p>
                  </a:txBody>
                  <a:tcPr/>
                </a:tc>
                <a:tc vMerge="1">
                  <a:txBody>
                    <a:bodyPr/>
                    <a:lstStyle/>
                    <a:p>
                      <a:endParaRPr lang="en-GB"/>
                    </a:p>
                  </a:txBody>
                  <a:tcPr/>
                </a:tc>
                <a:tc vMerge="1">
                  <a:txBody>
                    <a:bodyPr/>
                    <a:lstStyle/>
                    <a:p>
                      <a:endParaRPr lang="en-GB"/>
                    </a:p>
                  </a:txBody>
                  <a:tcPr/>
                </a:tc>
                <a:tc rowSpan="2" gridSpan="2">
                  <a:txBody>
                    <a:bodyPr/>
                    <a:lstStyle/>
                    <a:p>
                      <a:pPr marL="171450" indent="-171450">
                        <a:buFontTx/>
                        <a:buBlip>
                          <a:blip r:embed="rId11"/>
                        </a:buBlip>
                      </a:pPr>
                      <a:r>
                        <a:rPr lang="en-GB" sz="700" dirty="0"/>
                        <a:t>Relatively low cost.</a:t>
                      </a:r>
                    </a:p>
                    <a:p>
                      <a:pPr marL="171450" indent="-171450">
                        <a:buFontTx/>
                        <a:buBlip>
                          <a:blip r:embed="rId11"/>
                        </a:buBlip>
                      </a:pPr>
                      <a:r>
                        <a:rPr lang="en-GB" sz="700" dirty="0"/>
                        <a:t>Less impact on the surrounding environment. </a:t>
                      </a:r>
                    </a:p>
                    <a:p>
                      <a:pPr marL="171450" indent="-171450">
                        <a:buFontTx/>
                        <a:buBlip>
                          <a:blip r:embed="rId11"/>
                        </a:buBlip>
                      </a:pPr>
                      <a:r>
                        <a:rPr lang="en-GB" sz="700" dirty="0"/>
                        <a:t>A more natural appearance with limited visual intrusion.</a:t>
                      </a:r>
                    </a:p>
                  </a:txBody>
                  <a:tcPr>
                    <a:solidFill>
                      <a:schemeClr val="accent1">
                        <a:lumMod val="20000"/>
                        <a:lumOff val="80000"/>
                      </a:schemeClr>
                    </a:solidFill>
                  </a:tcPr>
                </a:tc>
                <a:tc rowSpan="2" hMerge="1">
                  <a:txBody>
                    <a:bodyPr/>
                    <a:lstStyle/>
                    <a:p>
                      <a:endParaRPr lang="en-GB"/>
                    </a:p>
                  </a:txBody>
                  <a:tcPr/>
                </a:tc>
                <a:tc rowSpan="2" gridSpan="2">
                  <a:txBody>
                    <a:bodyPr/>
                    <a:lstStyle/>
                    <a:p>
                      <a:pPr marL="171450" indent="-171450">
                        <a:buFontTx/>
                        <a:buBlip>
                          <a:blip r:embed="rId12"/>
                        </a:buBlip>
                      </a:pPr>
                      <a:r>
                        <a:rPr lang="en-GB" sz="700" dirty="0">
                          <a:solidFill>
                            <a:srgbClr val="000000"/>
                          </a:solidFill>
                        </a:rPr>
                        <a:t>Need for regular maintenance.</a:t>
                      </a:r>
                    </a:p>
                    <a:p>
                      <a:pPr marL="171450" indent="-171450">
                        <a:buFontTx/>
                        <a:buBlip>
                          <a:blip r:embed="rId12"/>
                        </a:buBlip>
                      </a:pPr>
                      <a:r>
                        <a:rPr lang="en-GB" sz="700" dirty="0">
                          <a:solidFill>
                            <a:srgbClr val="000000"/>
                          </a:solidFill>
                        </a:rPr>
                        <a:t>Less likely to be effective against extreme storm events.</a:t>
                      </a:r>
                    </a:p>
                    <a:p>
                      <a:pPr marL="171450" indent="-171450">
                        <a:buFontTx/>
                        <a:buBlip>
                          <a:blip r:embed="rId12"/>
                        </a:buBlip>
                      </a:pPr>
                      <a:r>
                        <a:rPr lang="en-GB" sz="700" dirty="0"/>
                        <a:t>People may have to be compensated for property loss. </a:t>
                      </a:r>
                      <a:endParaRPr lang="en-GB" sz="700" dirty="0">
                        <a:solidFill>
                          <a:srgbClr val="000000"/>
                        </a:solidFill>
                        <a:effectLst/>
                      </a:endParaRPr>
                    </a:p>
                  </a:txBody>
                  <a:tcPr>
                    <a:solidFill>
                      <a:schemeClr val="accent1">
                        <a:lumMod val="20000"/>
                        <a:lumOff val="80000"/>
                      </a:schemeClr>
                    </a:solidFill>
                  </a:tcPr>
                </a:tc>
                <a:tc rowSpan="2" hMerge="1">
                  <a:txBody>
                    <a:bodyPr/>
                    <a:lstStyle/>
                    <a:p>
                      <a:endParaRPr lang="en-GB"/>
                    </a:p>
                  </a:txBody>
                  <a:tcPr/>
                </a:tc>
                <a:extLst>
                  <a:ext uri="{0D108BD9-81ED-4DB2-BD59-A6C34878D82A}">
                    <a16:rowId xmlns:a16="http://schemas.microsoft.com/office/drawing/2014/main" val="3402948828"/>
                  </a:ext>
                </a:extLst>
              </a:tr>
              <a:tr h="324473">
                <a:tc>
                  <a:txBody>
                    <a:bodyPr/>
                    <a:lstStyle/>
                    <a:p>
                      <a:r>
                        <a:rPr lang="en-GB" sz="700" b="1" dirty="0">
                          <a:solidFill>
                            <a:schemeClr val="tx1"/>
                          </a:solidFill>
                        </a:rPr>
                        <a:t>Gabions</a:t>
                      </a:r>
                    </a:p>
                  </a:txBody>
                  <a:tcPr anchor="ctr">
                    <a:solidFill>
                      <a:schemeClr val="accent1">
                        <a:lumMod val="40000"/>
                        <a:lumOff val="60000"/>
                      </a:schemeClr>
                    </a:solidFill>
                  </a:tcPr>
                </a:tc>
                <a:tc>
                  <a:txBody>
                    <a:bodyPr/>
                    <a:lstStyle/>
                    <a:p>
                      <a:r>
                        <a:rPr lang="en-GB" sz="700" b="0" dirty="0">
                          <a:solidFill>
                            <a:schemeClr val="tx1"/>
                          </a:solidFill>
                        </a:rPr>
                        <a:t>Pebbles in wire baskets.</a:t>
                      </a:r>
                    </a:p>
                  </a:txBody>
                  <a:tcPr>
                    <a:solidFill>
                      <a:schemeClr val="accent1">
                        <a:lumMod val="20000"/>
                        <a:lumOff val="80000"/>
                      </a:schemeClr>
                    </a:solidFill>
                  </a:tcPr>
                </a:tc>
                <a:tc>
                  <a:txBody>
                    <a:bodyPr/>
                    <a:lstStyle/>
                    <a:p>
                      <a:pPr marL="171450" indent="-171450">
                        <a:buFontTx/>
                        <a:buBlip>
                          <a:blip r:embed="rId11"/>
                        </a:buBlip>
                      </a:pPr>
                      <a:r>
                        <a:rPr lang="en-GB" sz="700" dirty="0"/>
                        <a:t>Very flexible with placement.</a:t>
                      </a:r>
                    </a:p>
                    <a:p>
                      <a:pPr marL="171450" indent="-171450">
                        <a:buFontTx/>
                        <a:buBlip>
                          <a:blip r:embed="rId12"/>
                        </a:buBlip>
                      </a:pPr>
                      <a:r>
                        <a:rPr lang="en-GB" sz="700" dirty="0"/>
                        <a:t>Need frequent repair.</a:t>
                      </a:r>
                    </a:p>
                  </a:txBody>
                  <a:tcPr>
                    <a:solidFill>
                      <a:schemeClr val="accent1">
                        <a:lumMod val="20000"/>
                        <a:lumOff val="80000"/>
                      </a:schemeClr>
                    </a:solidFill>
                  </a:tcPr>
                </a:tc>
                <a:tc gridSpan="2" vMerge="1">
                  <a:txBody>
                    <a:bodyPr/>
                    <a:lstStyle/>
                    <a:p>
                      <a:pPr marL="171450" indent="-171450">
                        <a:buClr>
                          <a:srgbClr val="00B050"/>
                        </a:buClr>
                        <a:buFont typeface="Calibri" panose="020F0502020204030204" pitchFamily="34" charset="0"/>
                        <a:buChar char="+"/>
                      </a:pPr>
                      <a:endParaRPr lang="en-GB" sz="700" dirty="0"/>
                    </a:p>
                  </a:txBody>
                  <a:tcPr>
                    <a:solidFill>
                      <a:schemeClr val="accent1">
                        <a:lumMod val="20000"/>
                        <a:lumOff val="80000"/>
                      </a:schemeClr>
                    </a:solidFill>
                  </a:tcPr>
                </a:tc>
                <a:tc hMerge="1" vMerge="1">
                  <a:txBody>
                    <a:bodyPr/>
                    <a:lstStyle/>
                    <a:p>
                      <a:endParaRPr lang="en-GB"/>
                    </a:p>
                  </a:txBody>
                  <a:tcPr/>
                </a:tc>
                <a:tc gridSpan="2" vMerge="1">
                  <a:txBody>
                    <a:bodyPr/>
                    <a:lstStyle/>
                    <a:p>
                      <a:pPr marL="171450" indent="-171450">
                        <a:buClr>
                          <a:srgbClr val="FF0000"/>
                        </a:buClr>
                        <a:buFont typeface="Calibri" panose="020F0502020204030204" pitchFamily="34" charset="0"/>
                        <a:buChar char="-"/>
                      </a:pPr>
                      <a:endParaRPr lang="en-GB" sz="700" dirty="0">
                        <a:solidFill>
                          <a:srgbClr val="000000"/>
                        </a:solidFill>
                        <a:effectLst/>
                      </a:endParaRPr>
                    </a:p>
                  </a:txBody>
                  <a:tcPr>
                    <a:solidFill>
                      <a:schemeClr val="accent1">
                        <a:lumMod val="20000"/>
                        <a:lumOff val="80000"/>
                      </a:schemeClr>
                    </a:solidFill>
                  </a:tcPr>
                </a:tc>
                <a:tc hMerge="1" vMerge="1">
                  <a:txBody>
                    <a:bodyPr/>
                    <a:lstStyle/>
                    <a:p>
                      <a:endParaRPr lang="en-GB"/>
                    </a:p>
                  </a:txBody>
                  <a:tcPr/>
                </a:tc>
                <a:extLst>
                  <a:ext uri="{0D108BD9-81ED-4DB2-BD59-A6C34878D82A}">
                    <a16:rowId xmlns:a16="http://schemas.microsoft.com/office/drawing/2014/main" val="1048650893"/>
                  </a:ext>
                </a:extLst>
              </a:tr>
              <a:tr h="204435">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Benefits of using </a:t>
                      </a:r>
                      <a:r>
                        <a:rPr lang="en-GB" sz="800" b="1" u="sng" dirty="0"/>
                        <a:t>Hard Engineering</a:t>
                      </a:r>
                    </a:p>
                  </a:txBody>
                  <a:tcPr anchor="ctr">
                    <a:solidFill>
                      <a:schemeClr val="accent1">
                        <a:lumMod val="60000"/>
                        <a:lumOff val="40000"/>
                      </a:schemeClr>
                    </a:solidFill>
                  </a:tcPr>
                </a:tc>
                <a:tc hMerge="1">
                  <a:txBody>
                    <a:bodyPr/>
                    <a:lstStyle/>
                    <a:p>
                      <a:endParaRPr lang="en-GB" sz="700" b="1" dirty="0">
                        <a:solidFill>
                          <a:schemeClr val="tx1"/>
                        </a:solidFill>
                      </a:endParaRPr>
                    </a:p>
                  </a:txBody>
                  <a:tcPr/>
                </a:tc>
                <a:tc hMerge="1">
                  <a:txBody>
                    <a:bodyPr/>
                    <a:lstStyle/>
                    <a:p>
                      <a:pPr marL="171450" indent="-171450">
                        <a:buFontTx/>
                        <a:buBlip>
                          <a:blip r:embed="rId12"/>
                        </a:buBlip>
                      </a:pPr>
                      <a:endParaRPr lang="en-GB" sz="700" b="1" dirty="0">
                        <a:solidFill>
                          <a:schemeClr val="tx1"/>
                        </a:solidFill>
                      </a:endParaRPr>
                    </a:p>
                  </a:txBody>
                  <a:tcPr/>
                </a:tc>
                <a:tc gridSpan="4">
                  <a:txBody>
                    <a:bodyPr/>
                    <a:lstStyle/>
                    <a:p>
                      <a:pPr marL="0" indent="0" algn="ctr">
                        <a:buFont typeface="Arial" panose="020B0604020202020204" pitchFamily="34" charset="0"/>
                        <a:buNone/>
                      </a:pPr>
                      <a:r>
                        <a:rPr lang="en-GB" sz="800" b="1" dirty="0">
                          <a:solidFill>
                            <a:schemeClr val="tx1"/>
                          </a:solidFill>
                        </a:rPr>
                        <a:t>Negatives of using </a:t>
                      </a:r>
                      <a:r>
                        <a:rPr lang="en-GB" sz="800" b="1" u="sng" dirty="0">
                          <a:solidFill>
                            <a:schemeClr val="tx1"/>
                          </a:solidFill>
                        </a:rPr>
                        <a:t>Hard Engineering</a:t>
                      </a:r>
                    </a:p>
                  </a:txBody>
                  <a:tcPr anchor="ctr">
                    <a:solidFill>
                      <a:schemeClr val="accent1">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25341599"/>
                  </a:ext>
                </a:extLst>
              </a:tr>
              <a:tr h="496485">
                <a:tc gridSpan="3">
                  <a:txBody>
                    <a:bodyPr/>
                    <a:lstStyle/>
                    <a:p>
                      <a:pPr marL="171450" indent="-171450">
                        <a:buFont typeface="Arial" panose="020B0604020202020204" pitchFamily="34" charset="0"/>
                        <a:buChar char="•"/>
                      </a:pPr>
                      <a:r>
                        <a:rPr lang="en-GB" sz="700" dirty="0">
                          <a:solidFill>
                            <a:schemeClr val="tx1"/>
                          </a:solidFill>
                        </a:rPr>
                        <a:t>It’s obvious that </a:t>
                      </a:r>
                      <a:r>
                        <a:rPr lang="en-GB" sz="700" dirty="0">
                          <a:solidFill>
                            <a:srgbClr val="00B050"/>
                          </a:solidFill>
                        </a:rPr>
                        <a:t>‘</a:t>
                      </a:r>
                      <a:r>
                        <a:rPr lang="en-GB" sz="700" b="1" dirty="0">
                          <a:solidFill>
                            <a:srgbClr val="00B050"/>
                          </a:solidFill>
                        </a:rPr>
                        <a:t>something has been done</a:t>
                      </a:r>
                      <a:r>
                        <a:rPr lang="en-GB" sz="700" dirty="0">
                          <a:solidFill>
                            <a:srgbClr val="00B050"/>
                          </a:solidFill>
                        </a:rPr>
                        <a:t>’ </a:t>
                      </a:r>
                      <a:r>
                        <a:rPr lang="en-GB" sz="700" dirty="0">
                          <a:solidFill>
                            <a:schemeClr val="tx1"/>
                          </a:solidFill>
                        </a:rPr>
                        <a:t>to protect at risk people. </a:t>
                      </a:r>
                    </a:p>
                    <a:p>
                      <a:pPr marL="171450" indent="-171450">
                        <a:buFont typeface="Arial" panose="020B0604020202020204" pitchFamily="34" charset="0"/>
                        <a:buChar char="•"/>
                      </a:pPr>
                      <a:r>
                        <a:rPr lang="en-GB" sz="700" dirty="0">
                          <a:solidFill>
                            <a:schemeClr val="tx1"/>
                          </a:solidFill>
                        </a:rPr>
                        <a:t>Can be a </a:t>
                      </a:r>
                      <a:r>
                        <a:rPr lang="en-GB" sz="700" b="1" dirty="0">
                          <a:solidFill>
                            <a:srgbClr val="00B050"/>
                          </a:solidFill>
                        </a:rPr>
                        <a:t>quick/one-off solution </a:t>
                      </a:r>
                      <a:r>
                        <a:rPr lang="en-GB" sz="700" dirty="0">
                          <a:solidFill>
                            <a:schemeClr val="tx1"/>
                          </a:solidFill>
                        </a:rPr>
                        <a:t>that could protect a stretch of coastline. </a:t>
                      </a:r>
                    </a:p>
                    <a:p>
                      <a:pPr marL="171450" indent="-171450">
                        <a:buFont typeface="Arial" panose="020B0604020202020204" pitchFamily="34" charset="0"/>
                        <a:buChar char="•"/>
                      </a:pPr>
                      <a:r>
                        <a:rPr lang="en-GB" sz="700" dirty="0">
                          <a:solidFill>
                            <a:schemeClr val="tx1"/>
                          </a:solidFill>
                        </a:rPr>
                        <a:t>It can </a:t>
                      </a:r>
                      <a:r>
                        <a:rPr lang="en-GB" sz="700" b="1" dirty="0">
                          <a:solidFill>
                            <a:srgbClr val="00B050"/>
                          </a:solidFill>
                        </a:rPr>
                        <a:t>reassure coastal communities </a:t>
                      </a:r>
                      <a:r>
                        <a:rPr lang="en-GB" sz="700" dirty="0">
                          <a:solidFill>
                            <a:schemeClr val="tx1"/>
                          </a:solidFill>
                        </a:rPr>
                        <a:t>that properties are secure.</a:t>
                      </a:r>
                    </a:p>
                    <a:p>
                      <a:pPr marL="171450" indent="-171450">
                        <a:buFont typeface="Arial" panose="020B0604020202020204" pitchFamily="34" charset="0"/>
                        <a:buChar char="•"/>
                      </a:pPr>
                      <a:r>
                        <a:rPr lang="en-GB" sz="700" dirty="0">
                          <a:solidFill>
                            <a:schemeClr val="tx1"/>
                          </a:solidFill>
                        </a:rPr>
                        <a:t>Can </a:t>
                      </a:r>
                      <a:r>
                        <a:rPr lang="en-GB" sz="700" b="1" dirty="0">
                          <a:solidFill>
                            <a:srgbClr val="00B050"/>
                          </a:solidFill>
                        </a:rPr>
                        <a:t>reduce insurance costs of homes </a:t>
                      </a:r>
                      <a:r>
                        <a:rPr lang="en-GB" sz="700" dirty="0">
                          <a:solidFill>
                            <a:schemeClr val="tx1"/>
                          </a:solidFill>
                        </a:rPr>
                        <a:t>in high risk areas. </a:t>
                      </a:r>
                    </a:p>
                  </a:txBody>
                  <a:tcPr>
                    <a:solidFill>
                      <a:schemeClr val="accent1">
                        <a:lumMod val="20000"/>
                        <a:lumOff val="80000"/>
                      </a:schemeClr>
                    </a:solidFill>
                  </a:tcPr>
                </a:tc>
                <a:tc hMerge="1">
                  <a:txBody>
                    <a:bodyPr/>
                    <a:lstStyle/>
                    <a:p>
                      <a:endParaRPr lang="en-GB"/>
                    </a:p>
                  </a:txBody>
                  <a:tcPr/>
                </a:tc>
                <a:tc hMerge="1">
                  <a:txBody>
                    <a:bodyPr/>
                    <a:lstStyle/>
                    <a:p>
                      <a:endParaRPr lang="en-GB"/>
                    </a:p>
                  </a:txBody>
                  <a:tcPr/>
                </a:tc>
                <a:tc gridSpan="4">
                  <a:txBody>
                    <a:bodyPr/>
                    <a:lstStyle/>
                    <a:p>
                      <a:pPr marL="171450" indent="-171450">
                        <a:buFont typeface="Arial" panose="020B0604020202020204" pitchFamily="34" charset="0"/>
                        <a:buChar char="•"/>
                      </a:pPr>
                      <a:r>
                        <a:rPr lang="en-GB" sz="700" dirty="0"/>
                        <a:t>The </a:t>
                      </a:r>
                      <a:r>
                        <a:rPr lang="en-GB" sz="700" b="1" dirty="0">
                          <a:solidFill>
                            <a:srgbClr val="FF0000"/>
                          </a:solidFill>
                        </a:rPr>
                        <a:t>cost</a:t>
                      </a:r>
                      <a:r>
                        <a:rPr lang="en-GB" sz="700" dirty="0"/>
                        <a:t> is usually </a:t>
                      </a:r>
                      <a:r>
                        <a:rPr lang="en-GB" sz="700" b="1" dirty="0">
                          <a:solidFill>
                            <a:srgbClr val="FF0000"/>
                          </a:solidFill>
                        </a:rPr>
                        <a:t>very high </a:t>
                      </a:r>
                      <a:r>
                        <a:rPr lang="en-GB" sz="700" dirty="0"/>
                        <a:t>and </a:t>
                      </a:r>
                      <a:r>
                        <a:rPr lang="en-GB" sz="700" b="1" dirty="0">
                          <a:solidFill>
                            <a:srgbClr val="FF0000"/>
                          </a:solidFill>
                        </a:rPr>
                        <a:t>requires maintenance</a:t>
                      </a:r>
                      <a:r>
                        <a:rPr lang="en-GB" sz="700" dirty="0"/>
                        <a:t>.</a:t>
                      </a:r>
                    </a:p>
                    <a:p>
                      <a:pPr marL="171450" indent="-171450">
                        <a:buFont typeface="Arial" panose="020B0604020202020204" pitchFamily="34" charset="0"/>
                        <a:buChar char="•"/>
                      </a:pPr>
                      <a:r>
                        <a:rPr lang="en-GB" sz="700" dirty="0"/>
                        <a:t>Can make the coastline </a:t>
                      </a:r>
                      <a:r>
                        <a:rPr lang="en-GB" sz="700" b="1" dirty="0">
                          <a:solidFill>
                            <a:srgbClr val="FF0000"/>
                          </a:solidFill>
                        </a:rPr>
                        <a:t>unattractive </a:t>
                      </a:r>
                      <a:r>
                        <a:rPr lang="en-GB" sz="700" dirty="0"/>
                        <a:t>and </a:t>
                      </a:r>
                      <a:r>
                        <a:rPr lang="en-GB" sz="700" b="1" dirty="0">
                          <a:solidFill>
                            <a:srgbClr val="FF0000"/>
                          </a:solidFill>
                        </a:rPr>
                        <a:t>unappealing for tourists</a:t>
                      </a:r>
                      <a:r>
                        <a:rPr lang="en-GB" sz="700" dirty="0"/>
                        <a:t>.</a:t>
                      </a:r>
                    </a:p>
                    <a:p>
                      <a:pPr marL="171450" indent="-171450">
                        <a:buFont typeface="Arial" panose="020B0604020202020204" pitchFamily="34" charset="0"/>
                        <a:buChar char="•"/>
                      </a:pPr>
                      <a:r>
                        <a:rPr lang="en-GB" sz="700" dirty="0"/>
                        <a:t>Defences built in one place frequently have </a:t>
                      </a:r>
                      <a:r>
                        <a:rPr lang="en-GB" sz="700" b="1" dirty="0">
                          <a:solidFill>
                            <a:srgbClr val="FF0000"/>
                          </a:solidFill>
                        </a:rPr>
                        <a:t>adverse affects </a:t>
                      </a:r>
                      <a:r>
                        <a:rPr lang="en-GB" sz="700" dirty="0"/>
                        <a:t>downdrift.</a:t>
                      </a:r>
                    </a:p>
                    <a:p>
                      <a:pPr marL="171450" indent="-171450">
                        <a:buFont typeface="Arial" panose="020B0604020202020204" pitchFamily="34" charset="0"/>
                        <a:buChar char="•"/>
                      </a:pPr>
                      <a:r>
                        <a:rPr lang="en-GB" sz="700" dirty="0"/>
                        <a:t>The needs of the environments are </a:t>
                      </a:r>
                      <a:r>
                        <a:rPr lang="en-GB" sz="700" b="1" dirty="0">
                          <a:solidFill>
                            <a:srgbClr val="FF0000"/>
                          </a:solidFill>
                        </a:rPr>
                        <a:t>often overlooked</a:t>
                      </a:r>
                      <a:r>
                        <a:rPr lang="en-GB" sz="700" dirty="0"/>
                        <a:t>. </a:t>
                      </a:r>
                    </a:p>
                  </a:txBody>
                  <a:tcP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86192974"/>
                  </a:ext>
                </a:extLst>
              </a:tr>
            </a:tbl>
          </a:graphicData>
        </a:graphic>
      </p:graphicFrame>
      <p:graphicFrame>
        <p:nvGraphicFramePr>
          <p:cNvPr id="38" name="Table 38">
            <a:extLst>
              <a:ext uri="{FF2B5EF4-FFF2-40B4-BE49-F238E27FC236}">
                <a16:creationId xmlns:a16="http://schemas.microsoft.com/office/drawing/2014/main" id="{8BC923FC-5D35-430B-895A-337629EAA688}"/>
              </a:ext>
            </a:extLst>
          </p:cNvPr>
          <p:cNvGraphicFramePr>
            <a:graphicFrameLocks noGrp="1"/>
          </p:cNvGraphicFramePr>
          <p:nvPr>
            <p:extLst>
              <p:ext uri="{D42A27DB-BD31-4B8C-83A1-F6EECF244321}">
                <p14:modId xmlns:p14="http://schemas.microsoft.com/office/powerpoint/2010/main" val="2469263173"/>
              </p:ext>
            </p:extLst>
          </p:nvPr>
        </p:nvGraphicFramePr>
        <p:xfrm>
          <a:off x="6684066" y="4276361"/>
          <a:ext cx="3712662" cy="1737360"/>
        </p:xfrm>
        <a:graphic>
          <a:graphicData uri="http://schemas.openxmlformats.org/drawingml/2006/table">
            <a:tbl>
              <a:tblPr firstRow="1" bandRow="1">
                <a:tableStyleId>{5C22544A-7EE6-4342-B048-85BDC9FD1C3A}</a:tableStyleId>
              </a:tblPr>
              <a:tblGrid>
                <a:gridCol w="1054886">
                  <a:extLst>
                    <a:ext uri="{9D8B030D-6E8A-4147-A177-3AD203B41FA5}">
                      <a16:colId xmlns:a16="http://schemas.microsoft.com/office/drawing/2014/main" val="4227903711"/>
                    </a:ext>
                  </a:extLst>
                </a:gridCol>
                <a:gridCol w="2657776">
                  <a:extLst>
                    <a:ext uri="{9D8B030D-6E8A-4147-A177-3AD203B41FA5}">
                      <a16:colId xmlns:a16="http://schemas.microsoft.com/office/drawing/2014/main" val="907990957"/>
                    </a:ext>
                  </a:extLst>
                </a:gridCol>
              </a:tblGrid>
              <a:tr h="201445">
                <a:tc gridSpan="2">
                  <a:txBody>
                    <a:bodyPr/>
                    <a:lstStyle/>
                    <a:p>
                      <a:pPr algn="ctr"/>
                      <a:r>
                        <a:rPr lang="en-GB" sz="900" dirty="0"/>
                        <a:t>Managing Coastlines Sustainably</a:t>
                      </a:r>
                    </a:p>
                  </a:txBody>
                  <a:tcPr/>
                </a:tc>
                <a:tc hMerge="1">
                  <a:txBody>
                    <a:bodyPr/>
                    <a:lstStyle/>
                    <a:p>
                      <a:endParaRPr lang="en-GB"/>
                    </a:p>
                  </a:txBody>
                  <a:tcPr/>
                </a:tc>
                <a:extLst>
                  <a:ext uri="{0D108BD9-81ED-4DB2-BD59-A6C34878D82A}">
                    <a16:rowId xmlns:a16="http://schemas.microsoft.com/office/drawing/2014/main" val="1655465196"/>
                  </a:ext>
                </a:extLst>
              </a:tr>
              <a:tr h="188015">
                <a:tc row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u="sng" dirty="0"/>
                        <a:t>Holistic Coastal Management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Coastal communities around the world face an increasing threat from the sea such as rising sea levels and frequent storms. To cope with these threats, communities need to adapt and employ sustainable coastal management.</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Integrated Coastal Zone Management (ICZM)</a:t>
                      </a:r>
                    </a:p>
                  </a:txBody>
                  <a:tcPr>
                    <a:solidFill>
                      <a:schemeClr val="accent1">
                        <a:lumMod val="40000"/>
                        <a:lumOff val="60000"/>
                      </a:schemeClr>
                    </a:solidFill>
                  </a:tcPr>
                </a:tc>
                <a:extLst>
                  <a:ext uri="{0D108BD9-81ED-4DB2-BD59-A6C34878D82A}">
                    <a16:rowId xmlns:a16="http://schemas.microsoft.com/office/drawing/2014/main" val="4261653069"/>
                  </a:ext>
                </a:extLst>
              </a:tr>
              <a:tr h="268593">
                <a:tc v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National and sometimes international scale policy for a large stretch of coastline.  </a:t>
                      </a:r>
                    </a:p>
                  </a:txBody>
                  <a:tcPr>
                    <a:solidFill>
                      <a:srgbClr val="EDEFF7"/>
                    </a:solidFill>
                  </a:tcPr>
                </a:tc>
                <a:extLst>
                  <a:ext uri="{0D108BD9-81ED-4DB2-BD59-A6C34878D82A}">
                    <a16:rowId xmlns:a16="http://schemas.microsoft.com/office/drawing/2014/main" val="375021678"/>
                  </a:ext>
                </a:extLst>
              </a:tr>
              <a:tr h="188015">
                <a:tc vMerge="1">
                  <a:txBody>
                    <a:bodyPr/>
                    <a:lstStyle/>
                    <a:p>
                      <a:endParaRPr lang="en-GB"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Shoreline Management Plan (SMP) </a:t>
                      </a:r>
                    </a:p>
                  </a:txBody>
                  <a:tcPr>
                    <a:solidFill>
                      <a:schemeClr val="accent1">
                        <a:lumMod val="40000"/>
                        <a:lumOff val="60000"/>
                      </a:schemeClr>
                    </a:solidFill>
                  </a:tcPr>
                </a:tc>
                <a:extLst>
                  <a:ext uri="{0D108BD9-81ED-4DB2-BD59-A6C34878D82A}">
                    <a16:rowId xmlns:a16="http://schemas.microsoft.com/office/drawing/2014/main" val="3840364156"/>
                  </a:ext>
                </a:extLst>
              </a:tr>
              <a:tr h="268593">
                <a:tc v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Regional scale management  for a specific stretch of coast. </a:t>
                      </a:r>
                      <a:r>
                        <a:rPr lang="en-GB" sz="700" b="0"/>
                        <a:t>Normally </a:t>
                      </a:r>
                      <a:r>
                        <a:rPr lang="en-GB" sz="700" b="0" smtClean="0"/>
                        <a:t>for </a:t>
                      </a:r>
                      <a:r>
                        <a:rPr lang="en-GB" sz="700" b="0" dirty="0"/>
                        <a:t>a sediment cell.</a:t>
                      </a:r>
                    </a:p>
                  </a:txBody>
                  <a:tcPr>
                    <a:solidFill>
                      <a:srgbClr val="EDEFF7"/>
                    </a:solidFill>
                  </a:tcPr>
                </a:tc>
                <a:extLst>
                  <a:ext uri="{0D108BD9-81ED-4DB2-BD59-A6C34878D82A}">
                    <a16:rowId xmlns:a16="http://schemas.microsoft.com/office/drawing/2014/main" val="2701435818"/>
                  </a:ext>
                </a:extLst>
              </a:tr>
              <a:tr h="188015">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700" b="1"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Management Unit</a:t>
                      </a:r>
                      <a:endParaRPr lang="en-GB" sz="700" dirty="0"/>
                    </a:p>
                  </a:txBody>
                  <a:tcPr>
                    <a:solidFill>
                      <a:schemeClr val="accent1">
                        <a:lumMod val="40000"/>
                        <a:lumOff val="60000"/>
                      </a:schemeClr>
                    </a:solidFill>
                  </a:tcPr>
                </a:tc>
                <a:extLst>
                  <a:ext uri="{0D108BD9-81ED-4DB2-BD59-A6C34878D82A}">
                    <a16:rowId xmlns:a16="http://schemas.microsoft.com/office/drawing/2014/main" val="2729592411"/>
                  </a:ext>
                </a:extLst>
              </a:tr>
              <a:tr h="295452">
                <a:tc v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Local scale management  for a small stretch of coast within a sediment cell (sub cell).</a:t>
                      </a:r>
                    </a:p>
                  </a:txBody>
                  <a:tcPr>
                    <a:solidFill>
                      <a:srgbClr val="EDEFF7"/>
                    </a:solidFill>
                  </a:tcPr>
                </a:tc>
                <a:extLst>
                  <a:ext uri="{0D108BD9-81ED-4DB2-BD59-A6C34878D82A}">
                    <a16:rowId xmlns:a16="http://schemas.microsoft.com/office/drawing/2014/main" val="248052779"/>
                  </a:ext>
                </a:extLst>
              </a:tr>
            </a:tbl>
          </a:graphicData>
        </a:graphic>
      </p:graphicFrame>
      <p:graphicFrame>
        <p:nvGraphicFramePr>
          <p:cNvPr id="40" name="Table 40">
            <a:extLst>
              <a:ext uri="{FF2B5EF4-FFF2-40B4-BE49-F238E27FC236}">
                <a16:creationId xmlns:a16="http://schemas.microsoft.com/office/drawing/2014/main" id="{D3D4DC24-F93E-4678-96F1-2CD458EA20A8}"/>
              </a:ext>
            </a:extLst>
          </p:cNvPr>
          <p:cNvGraphicFramePr>
            <a:graphicFrameLocks noGrp="1"/>
          </p:cNvGraphicFramePr>
          <p:nvPr>
            <p:extLst>
              <p:ext uri="{D42A27DB-BD31-4B8C-83A1-F6EECF244321}">
                <p14:modId xmlns:p14="http://schemas.microsoft.com/office/powerpoint/2010/main" val="532957776"/>
              </p:ext>
            </p:extLst>
          </p:nvPr>
        </p:nvGraphicFramePr>
        <p:xfrm>
          <a:off x="10413824" y="4275112"/>
          <a:ext cx="2387775" cy="1752600"/>
        </p:xfrm>
        <a:graphic>
          <a:graphicData uri="http://schemas.openxmlformats.org/drawingml/2006/table">
            <a:tbl>
              <a:tblPr firstRow="1" bandRow="1">
                <a:tableStyleId>{5C22544A-7EE6-4342-B048-85BDC9FD1C3A}</a:tableStyleId>
              </a:tblPr>
              <a:tblGrid>
                <a:gridCol w="2387775">
                  <a:extLst>
                    <a:ext uri="{9D8B030D-6E8A-4147-A177-3AD203B41FA5}">
                      <a16:colId xmlns:a16="http://schemas.microsoft.com/office/drawing/2014/main" val="1941636979"/>
                    </a:ext>
                  </a:extLst>
                </a:gridCol>
              </a:tblGrid>
              <a:tr h="207613">
                <a:tc>
                  <a:txBody>
                    <a:bodyPr/>
                    <a:lstStyle/>
                    <a:p>
                      <a:pPr algn="ctr"/>
                      <a:r>
                        <a:rPr lang="en-GB" sz="900" dirty="0"/>
                        <a:t>Shoreline Management Plan (SMP) Decisions</a:t>
                      </a:r>
                    </a:p>
                  </a:txBody>
                  <a:tcPr/>
                </a:tc>
                <a:extLst>
                  <a:ext uri="{0D108BD9-81ED-4DB2-BD59-A6C34878D82A}">
                    <a16:rowId xmlns:a16="http://schemas.microsoft.com/office/drawing/2014/main" val="681874770"/>
                  </a:ext>
                </a:extLst>
              </a:tr>
              <a:tr h="470589">
                <a:tc>
                  <a:txBody>
                    <a:bodyPr/>
                    <a:lstStyle/>
                    <a:p>
                      <a:pPr algn="ctr"/>
                      <a:r>
                        <a:rPr lang="en-GB" sz="700" b="1" dirty="0"/>
                        <a:t>Coastal engineers follow a strict criteria before deciding on a strategy. Each coastal strategy needs to be socially, economically and environmentally appropriate for that specific stretch of coastline.</a:t>
                      </a:r>
                      <a:endParaRPr lang="en-GB" sz="600" b="1" dirty="0"/>
                    </a:p>
                  </a:txBody>
                  <a:tcPr/>
                </a:tc>
                <a:extLst>
                  <a:ext uri="{0D108BD9-81ED-4DB2-BD59-A6C34878D82A}">
                    <a16:rowId xmlns:a16="http://schemas.microsoft.com/office/drawing/2014/main" val="70192671"/>
                  </a:ext>
                </a:extLst>
              </a:tr>
              <a:tr h="17993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Cost Benefit Analysis </a:t>
                      </a:r>
                    </a:p>
                  </a:txBody>
                  <a:tcPr>
                    <a:solidFill>
                      <a:schemeClr val="accent1">
                        <a:lumMod val="40000"/>
                        <a:lumOff val="60000"/>
                      </a:schemeClr>
                    </a:solidFill>
                  </a:tcPr>
                </a:tc>
                <a:extLst>
                  <a:ext uri="{0D108BD9-81ED-4DB2-BD59-A6C34878D82A}">
                    <a16:rowId xmlns:a16="http://schemas.microsoft.com/office/drawing/2014/main" val="1042718821"/>
                  </a:ext>
                </a:extLst>
              </a:tr>
              <a:tr h="27681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This compares the cost of coastal defences with the value of land to be protected. </a:t>
                      </a:r>
                    </a:p>
                  </a:txBody>
                  <a:tcPr>
                    <a:solidFill>
                      <a:srgbClr val="EDEFF7"/>
                    </a:solidFill>
                  </a:tcPr>
                </a:tc>
                <a:extLst>
                  <a:ext uri="{0D108BD9-81ED-4DB2-BD59-A6C34878D82A}">
                    <a16:rowId xmlns:a16="http://schemas.microsoft.com/office/drawing/2014/main" val="481691096"/>
                  </a:ext>
                </a:extLst>
              </a:tr>
              <a:tr h="17993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Environmental Impact Assessment (EIA)</a:t>
                      </a:r>
                    </a:p>
                  </a:txBody>
                  <a:tcPr>
                    <a:solidFill>
                      <a:schemeClr val="accent1">
                        <a:lumMod val="40000"/>
                        <a:lumOff val="60000"/>
                      </a:schemeClr>
                    </a:solidFill>
                  </a:tcPr>
                </a:tc>
                <a:extLst>
                  <a:ext uri="{0D108BD9-81ED-4DB2-BD59-A6C34878D82A}">
                    <a16:rowId xmlns:a16="http://schemas.microsoft.com/office/drawing/2014/main" val="3218983322"/>
                  </a:ext>
                </a:extLst>
              </a:tr>
              <a:tr h="27681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This aims to identify the environmental positives and negatives of a development before it’s implemented.</a:t>
                      </a:r>
                    </a:p>
                  </a:txBody>
                  <a:tcPr>
                    <a:solidFill>
                      <a:srgbClr val="EDEFF7"/>
                    </a:solidFill>
                  </a:tcPr>
                </a:tc>
                <a:extLst>
                  <a:ext uri="{0D108BD9-81ED-4DB2-BD59-A6C34878D82A}">
                    <a16:rowId xmlns:a16="http://schemas.microsoft.com/office/drawing/2014/main" val="1630115437"/>
                  </a:ext>
                </a:extLst>
              </a:tr>
            </a:tbl>
          </a:graphicData>
        </a:graphic>
      </p:graphicFrame>
      <p:sp>
        <p:nvSpPr>
          <p:cNvPr id="42" name="Left Arrow 3">
            <a:extLst>
              <a:ext uri="{FF2B5EF4-FFF2-40B4-BE49-F238E27FC236}">
                <a16:creationId xmlns:a16="http://schemas.microsoft.com/office/drawing/2014/main" id="{02D716AC-F884-41EC-BACE-8D0055B45DED}"/>
              </a:ext>
            </a:extLst>
          </p:cNvPr>
          <p:cNvSpPr/>
          <p:nvPr/>
        </p:nvSpPr>
        <p:spPr>
          <a:xfrm rot="16200000">
            <a:off x="7661721" y="4867861"/>
            <a:ext cx="292633" cy="274469"/>
          </a:xfrm>
          <a:prstGeom prst="leftArrow">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43" name="Left Arrow 4">
            <a:extLst>
              <a:ext uri="{FF2B5EF4-FFF2-40B4-BE49-F238E27FC236}">
                <a16:creationId xmlns:a16="http://schemas.microsoft.com/office/drawing/2014/main" id="{A337484E-720A-415B-A7B5-38730F7B7499}"/>
              </a:ext>
            </a:extLst>
          </p:cNvPr>
          <p:cNvSpPr/>
          <p:nvPr/>
        </p:nvSpPr>
        <p:spPr>
          <a:xfrm rot="16200000">
            <a:off x="7711334" y="5402678"/>
            <a:ext cx="193405" cy="196851"/>
          </a:xfrm>
          <a:prstGeom prst="lef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graphicFrame>
        <p:nvGraphicFramePr>
          <p:cNvPr id="44" name="Table 44">
            <a:extLst>
              <a:ext uri="{FF2B5EF4-FFF2-40B4-BE49-F238E27FC236}">
                <a16:creationId xmlns:a16="http://schemas.microsoft.com/office/drawing/2014/main" id="{6FF32B58-4C35-47E9-824E-5FE3DBBD499B}"/>
              </a:ext>
            </a:extLst>
          </p:cNvPr>
          <p:cNvGraphicFramePr>
            <a:graphicFrameLocks noGrp="1"/>
          </p:cNvGraphicFramePr>
          <p:nvPr>
            <p:extLst>
              <p:ext uri="{D42A27DB-BD31-4B8C-83A1-F6EECF244321}">
                <p14:modId xmlns:p14="http://schemas.microsoft.com/office/powerpoint/2010/main" val="4039363325"/>
              </p:ext>
            </p:extLst>
          </p:nvPr>
        </p:nvGraphicFramePr>
        <p:xfrm>
          <a:off x="6692679" y="6006374"/>
          <a:ext cx="3327008" cy="2184981"/>
        </p:xfrm>
        <a:graphic>
          <a:graphicData uri="http://schemas.openxmlformats.org/drawingml/2006/table">
            <a:tbl>
              <a:tblPr firstRow="1" bandRow="1">
                <a:tableStyleId>{5C22544A-7EE6-4342-B048-85BDC9FD1C3A}</a:tableStyleId>
              </a:tblPr>
              <a:tblGrid>
                <a:gridCol w="1663504">
                  <a:extLst>
                    <a:ext uri="{9D8B030D-6E8A-4147-A177-3AD203B41FA5}">
                      <a16:colId xmlns:a16="http://schemas.microsoft.com/office/drawing/2014/main" val="1776016176"/>
                    </a:ext>
                  </a:extLst>
                </a:gridCol>
                <a:gridCol w="1663504">
                  <a:extLst>
                    <a:ext uri="{9D8B030D-6E8A-4147-A177-3AD203B41FA5}">
                      <a16:colId xmlns:a16="http://schemas.microsoft.com/office/drawing/2014/main" val="270391830"/>
                    </a:ext>
                  </a:extLst>
                </a:gridCol>
              </a:tblGrid>
              <a:tr h="209733">
                <a:tc gridSpan="2">
                  <a:txBody>
                    <a:bodyPr/>
                    <a:lstStyle/>
                    <a:p>
                      <a:pPr algn="ctr"/>
                      <a:r>
                        <a:rPr lang="en-GB" sz="900" dirty="0"/>
                        <a:t>Options for Coastal Action</a:t>
                      </a:r>
                    </a:p>
                  </a:txBody>
                  <a:tcPr/>
                </a:tc>
                <a:tc hMerge="1">
                  <a:txBody>
                    <a:bodyPr/>
                    <a:lstStyle/>
                    <a:p>
                      <a:endParaRPr lang="en-GB" dirty="0"/>
                    </a:p>
                  </a:txBody>
                  <a:tcPr/>
                </a:tc>
                <a:extLst>
                  <a:ext uri="{0D108BD9-81ED-4DB2-BD59-A6C34878D82A}">
                    <a16:rowId xmlns:a16="http://schemas.microsoft.com/office/drawing/2014/main" val="402181975"/>
                  </a:ext>
                </a:extLst>
              </a:tr>
              <a:tr h="424405">
                <a:tc row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sng" dirty="0"/>
                        <a:t>Decision Making in the UK</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a:t>The DEFRA have four </a:t>
                      </a:r>
                      <a:r>
                        <a:rPr lang="en-GB" sz="800" b="0" dirty="0" smtClean="0"/>
                        <a:t>policies </a:t>
                      </a:r>
                      <a:r>
                        <a:rPr lang="en-GB" sz="800" b="0" dirty="0"/>
                        <a:t>available for coastal management. These vary different in terms of their costs and consequences. </a:t>
                      </a:r>
                    </a:p>
                    <a:p>
                      <a:endParaRPr lang="en-GB" sz="800" b="1" dirty="0"/>
                    </a:p>
                    <a:p>
                      <a:r>
                        <a:rPr lang="en-GB" sz="800" b="1" dirty="0"/>
                        <a:t>Decision are based on:</a:t>
                      </a:r>
                      <a:endParaRPr lang="en-GB" sz="800" dirty="0"/>
                    </a:p>
                    <a:p>
                      <a:pPr marL="285750" indent="-285750">
                        <a:buFont typeface="Arial" panose="020B0604020202020204" pitchFamily="34" charset="0"/>
                        <a:buChar char="•"/>
                      </a:pPr>
                      <a:r>
                        <a:rPr lang="en-GB" sz="800" dirty="0"/>
                        <a:t>Economic value of assets. </a:t>
                      </a:r>
                    </a:p>
                    <a:p>
                      <a:pPr marL="285750" indent="-285750">
                        <a:buFont typeface="Arial" panose="020B0604020202020204" pitchFamily="34" charset="0"/>
                        <a:buChar char="•"/>
                      </a:pPr>
                      <a:r>
                        <a:rPr lang="en-GB" sz="800" dirty="0"/>
                        <a:t>Technical feasibility of engineering solutions. </a:t>
                      </a:r>
                    </a:p>
                    <a:p>
                      <a:pPr marL="285750" indent="-285750">
                        <a:buFont typeface="Arial" panose="020B0604020202020204" pitchFamily="34" charset="0"/>
                        <a:buChar char="•"/>
                      </a:pPr>
                      <a:r>
                        <a:rPr lang="en-GB" sz="800" dirty="0"/>
                        <a:t>Cultural and ecological value of the land. </a:t>
                      </a:r>
                    </a:p>
                    <a:p>
                      <a:pPr marL="285750" indent="-285750">
                        <a:buFont typeface="Arial" panose="020B0604020202020204" pitchFamily="34" charset="0"/>
                        <a:buChar char="•"/>
                      </a:pPr>
                      <a:r>
                        <a:rPr lang="en-GB" sz="800" dirty="0"/>
                        <a:t>Pressure from communities. </a:t>
                      </a:r>
                    </a:p>
                    <a:p>
                      <a:pPr marL="285750" indent="-285750">
                        <a:buFont typeface="Arial" panose="020B0604020202020204" pitchFamily="34" charset="0"/>
                        <a:buChar char="•"/>
                      </a:pPr>
                      <a:r>
                        <a:rPr lang="en-GB" sz="800" dirty="0"/>
                        <a:t>The social value of communities.</a:t>
                      </a:r>
                    </a:p>
                  </a:txBody>
                  <a:tcPr anchor="ctr">
                    <a:solidFill>
                      <a:schemeClr val="accent1">
                        <a:lumMod val="20000"/>
                        <a:lumOff val="80000"/>
                      </a:scheme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Microsoft YaHei"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altLang="en-US" sz="800" b="1" i="0" u="sng" strike="noStrike" cap="none" normalizeH="0" baseline="0" dirty="0">
                          <a:ln>
                            <a:noFill/>
                          </a:ln>
                          <a:solidFill>
                            <a:srgbClr val="7030A0"/>
                          </a:solidFill>
                          <a:effectLst/>
                          <a:latin typeface="Arial" charset="0"/>
                        </a:rPr>
                        <a:t>Hold the Line</a:t>
                      </a:r>
                    </a:p>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altLang="en-US" sz="800" b="0" i="0" u="none" strike="noStrike" cap="none" normalizeH="0" baseline="0" dirty="0">
                          <a:ln>
                            <a:noFill/>
                          </a:ln>
                          <a:solidFill>
                            <a:srgbClr val="7030A0"/>
                          </a:solidFill>
                          <a:effectLst/>
                          <a:latin typeface="Arial" charset="0"/>
                        </a:rPr>
                        <a:t>Maintain the existing coast by building defences.</a:t>
                      </a:r>
                    </a:p>
                  </a:txBody>
                  <a:tcPr marL="81638" marR="81638" marT="101993" marB="42456" anchor="ctr" horzOverflow="overflow"/>
                </a:tc>
                <a:extLst>
                  <a:ext uri="{0D108BD9-81ED-4DB2-BD59-A6C34878D82A}">
                    <a16:rowId xmlns:a16="http://schemas.microsoft.com/office/drawing/2014/main" val="1616758873"/>
                  </a:ext>
                </a:extLst>
              </a:tr>
              <a:tr h="424405">
                <a:tc vMerge="1">
                  <a:txBody>
                    <a:bodyPr/>
                    <a:lstStyle/>
                    <a:p>
                      <a:endParaRPr lang="en-GB" dirty="0"/>
                    </a:p>
                  </a:txBody>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Microsoft YaHei"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altLang="en-US" sz="800" b="1" i="0" u="sng" strike="noStrike" cap="none" normalizeH="0" baseline="0" dirty="0">
                          <a:ln>
                            <a:noFill/>
                          </a:ln>
                          <a:solidFill>
                            <a:srgbClr val="0070C0"/>
                          </a:solidFill>
                          <a:effectLst/>
                          <a:latin typeface="Arial" charset="0"/>
                        </a:rPr>
                        <a:t>Advance the Line</a:t>
                      </a:r>
                    </a:p>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altLang="en-US" sz="800" b="0" i="0" u="none" strike="noStrike" cap="none" normalizeH="0" baseline="0" dirty="0">
                          <a:ln>
                            <a:noFill/>
                          </a:ln>
                          <a:solidFill>
                            <a:srgbClr val="0070C0"/>
                          </a:solidFill>
                          <a:effectLst/>
                          <a:latin typeface="Arial" charset="0"/>
                        </a:rPr>
                        <a:t>Build new defences outwards into the sea. </a:t>
                      </a:r>
                    </a:p>
                  </a:txBody>
                  <a:tcPr marL="81638" marR="81638" marT="101993" marB="42456" anchor="ctr" horzOverflow="overflow"/>
                </a:tc>
                <a:extLst>
                  <a:ext uri="{0D108BD9-81ED-4DB2-BD59-A6C34878D82A}">
                    <a16:rowId xmlns:a16="http://schemas.microsoft.com/office/drawing/2014/main" val="1513671513"/>
                  </a:ext>
                </a:extLst>
              </a:tr>
              <a:tr h="521698">
                <a:tc vMerge="1">
                  <a:txBody>
                    <a:bodyPr/>
                    <a:lstStyle/>
                    <a:p>
                      <a:endParaRPr lang="en-GB" sz="800" dirty="0"/>
                    </a:p>
                  </a:txBody>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Microsoft YaHei"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altLang="en-US" sz="800" b="1" i="0" u="sng" strike="noStrike" cap="none" normalizeH="0" baseline="0" dirty="0">
                          <a:ln>
                            <a:noFill/>
                          </a:ln>
                          <a:solidFill>
                            <a:srgbClr val="FF0000"/>
                          </a:solidFill>
                          <a:effectLst/>
                          <a:latin typeface="Arial" charset="0"/>
                        </a:rPr>
                        <a:t>Managed Realignment</a:t>
                      </a:r>
                    </a:p>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altLang="en-US" sz="800" b="0" i="0" u="none" strike="noStrike" cap="none" normalizeH="0" baseline="0" dirty="0">
                          <a:ln>
                            <a:noFill/>
                          </a:ln>
                          <a:solidFill>
                            <a:srgbClr val="FF0000"/>
                          </a:solidFill>
                          <a:effectLst/>
                          <a:latin typeface="Arial" charset="0"/>
                        </a:rPr>
                        <a:t>Allow the land to flood and construct a new line of defence inland.</a:t>
                      </a:r>
                    </a:p>
                  </a:txBody>
                  <a:tcPr marL="81638" marR="81638" marT="101993" marB="42456" anchor="ctr" horzOverflow="overflow"/>
                </a:tc>
                <a:extLst>
                  <a:ext uri="{0D108BD9-81ED-4DB2-BD59-A6C34878D82A}">
                    <a16:rowId xmlns:a16="http://schemas.microsoft.com/office/drawing/2014/main" val="449521180"/>
                  </a:ext>
                </a:extLst>
              </a:tr>
              <a:tr h="424405">
                <a:tc vMerge="1">
                  <a:txBody>
                    <a:bodyPr/>
                    <a:lstStyle/>
                    <a:p>
                      <a:endParaRPr lang="en-GB" dirty="0"/>
                    </a:p>
                  </a:txBody>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Microsoft YaHei"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altLang="en-US" sz="800" b="1" i="0" u="sng" strike="noStrike" cap="none" normalizeH="0" baseline="0" dirty="0">
                          <a:ln>
                            <a:noFill/>
                          </a:ln>
                          <a:solidFill>
                            <a:srgbClr val="00B050"/>
                          </a:solidFill>
                          <a:effectLst/>
                          <a:latin typeface="Arial" charset="0"/>
                        </a:rPr>
                        <a:t>No Intervention</a:t>
                      </a:r>
                    </a:p>
                    <a:p>
                      <a:pPr marL="0" marR="0" lvl="0" indent="0" algn="ctr"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altLang="en-US" sz="800" b="0" i="0" u="none" strike="noStrike" cap="none" normalizeH="0" baseline="0" dirty="0">
                          <a:ln>
                            <a:noFill/>
                          </a:ln>
                          <a:solidFill>
                            <a:srgbClr val="00B050"/>
                          </a:solidFill>
                          <a:effectLst/>
                          <a:latin typeface="Arial" charset="0"/>
                        </a:rPr>
                        <a:t>Allow natural processes to shape the coastline</a:t>
                      </a:r>
                    </a:p>
                  </a:txBody>
                  <a:tcPr marL="81638" marR="81638" marT="101993" marB="42456" anchor="ctr" horzOverflow="overflow"/>
                </a:tc>
                <a:extLst>
                  <a:ext uri="{0D108BD9-81ED-4DB2-BD59-A6C34878D82A}">
                    <a16:rowId xmlns:a16="http://schemas.microsoft.com/office/drawing/2014/main" val="223898086"/>
                  </a:ext>
                </a:extLst>
              </a:tr>
            </a:tbl>
          </a:graphicData>
        </a:graphic>
      </p:graphicFrame>
      <p:graphicFrame>
        <p:nvGraphicFramePr>
          <p:cNvPr id="46" name="Table 46">
            <a:extLst>
              <a:ext uri="{FF2B5EF4-FFF2-40B4-BE49-F238E27FC236}">
                <a16:creationId xmlns:a16="http://schemas.microsoft.com/office/drawing/2014/main" id="{77883560-B428-4512-83F7-91C6F6DD21D7}"/>
              </a:ext>
            </a:extLst>
          </p:cNvPr>
          <p:cNvGraphicFramePr>
            <a:graphicFrameLocks noGrp="1"/>
          </p:cNvGraphicFramePr>
          <p:nvPr>
            <p:extLst>
              <p:ext uri="{D42A27DB-BD31-4B8C-83A1-F6EECF244321}">
                <p14:modId xmlns:p14="http://schemas.microsoft.com/office/powerpoint/2010/main" val="912679481"/>
              </p:ext>
            </p:extLst>
          </p:nvPr>
        </p:nvGraphicFramePr>
        <p:xfrm>
          <a:off x="10036779" y="6001603"/>
          <a:ext cx="2762310" cy="2225040"/>
        </p:xfrm>
        <a:graphic>
          <a:graphicData uri="http://schemas.openxmlformats.org/drawingml/2006/table">
            <a:tbl>
              <a:tblPr firstRow="1" bandRow="1">
                <a:tableStyleId>{5C22544A-7EE6-4342-B048-85BDC9FD1C3A}</a:tableStyleId>
              </a:tblPr>
              <a:tblGrid>
                <a:gridCol w="1381155">
                  <a:extLst>
                    <a:ext uri="{9D8B030D-6E8A-4147-A177-3AD203B41FA5}">
                      <a16:colId xmlns:a16="http://schemas.microsoft.com/office/drawing/2014/main" val="3453433428"/>
                    </a:ext>
                  </a:extLst>
                </a:gridCol>
                <a:gridCol w="1381155">
                  <a:extLst>
                    <a:ext uri="{9D8B030D-6E8A-4147-A177-3AD203B41FA5}">
                      <a16:colId xmlns:a16="http://schemas.microsoft.com/office/drawing/2014/main" val="2666708986"/>
                    </a:ext>
                  </a:extLst>
                </a:gridCol>
              </a:tblGrid>
              <a:tr h="209653">
                <a:tc gridSpan="2">
                  <a:txBody>
                    <a:bodyPr/>
                    <a:lstStyle/>
                    <a:p>
                      <a:r>
                        <a:rPr lang="en-GB" sz="800" dirty="0"/>
                        <a:t>CASE STUDY</a:t>
                      </a:r>
                      <a:r>
                        <a:rPr lang="en-GB" sz="900" dirty="0"/>
                        <a:t>: Coastal Management. Odisha, India</a:t>
                      </a:r>
                    </a:p>
                  </a:txBody>
                  <a:tcPr/>
                </a:tc>
                <a:tc hMerge="1">
                  <a:txBody>
                    <a:bodyPr/>
                    <a:lstStyle/>
                    <a:p>
                      <a:endParaRPr lang="en-GB"/>
                    </a:p>
                  </a:txBody>
                  <a:tcPr/>
                </a:tc>
                <a:extLst>
                  <a:ext uri="{0D108BD9-81ED-4DB2-BD59-A6C34878D82A}">
                    <a16:rowId xmlns:a16="http://schemas.microsoft.com/office/drawing/2014/main" val="2927405302"/>
                  </a:ext>
                </a:extLst>
              </a:tr>
              <a:tr h="866565">
                <a:tc>
                  <a:txBody>
                    <a:bodyPr/>
                    <a:lstStyle/>
                    <a:p>
                      <a:pPr marL="0" indent="0" algn="ctr">
                        <a:buFont typeface="Arial" panose="020B0604020202020204" pitchFamily="34" charset="0"/>
                        <a:buNone/>
                      </a:pPr>
                      <a:r>
                        <a:rPr lang="en-GB" sz="700" b="1" u="sng" dirty="0">
                          <a:solidFill>
                            <a:srgbClr val="7030A0"/>
                          </a:solidFill>
                        </a:rPr>
                        <a:t>Location and Background</a:t>
                      </a:r>
                    </a:p>
                    <a:p>
                      <a:pPr marL="0" indent="0" algn="ctr">
                        <a:buFont typeface="Arial" panose="020B0604020202020204" pitchFamily="34" charset="0"/>
                        <a:buNone/>
                      </a:pPr>
                      <a:r>
                        <a:rPr lang="en-GB" sz="700" dirty="0"/>
                        <a:t>Odisha’s coastal zone is on </a:t>
                      </a:r>
                      <a:r>
                        <a:rPr lang="en-GB" sz="700" b="1" dirty="0">
                          <a:solidFill>
                            <a:srgbClr val="7030A0"/>
                          </a:solidFill>
                        </a:rPr>
                        <a:t>India’s north-east coast</a:t>
                      </a:r>
                      <a:r>
                        <a:rPr lang="en-GB" sz="700" dirty="0"/>
                        <a:t>. </a:t>
                      </a:r>
                    </a:p>
                    <a:p>
                      <a:pPr marL="0" indent="0" algn="ctr">
                        <a:buFont typeface="Arial" panose="020B0604020202020204" pitchFamily="34" charset="0"/>
                        <a:buNone/>
                      </a:pPr>
                      <a:r>
                        <a:rPr lang="en-GB" sz="700" dirty="0"/>
                        <a:t>The coastline includes </a:t>
                      </a:r>
                      <a:r>
                        <a:rPr lang="en-GB" sz="700" b="1" dirty="0">
                          <a:solidFill>
                            <a:srgbClr val="7030A0"/>
                          </a:solidFill>
                        </a:rPr>
                        <a:t>a range unique environments</a:t>
                      </a:r>
                      <a:r>
                        <a:rPr lang="en-GB" sz="700" dirty="0"/>
                        <a:t> with different </a:t>
                      </a:r>
                      <a:r>
                        <a:rPr lang="en-GB" sz="700" b="1" dirty="0">
                          <a:solidFill>
                            <a:srgbClr val="7030A0"/>
                          </a:solidFill>
                        </a:rPr>
                        <a:t>marine flora &amp; fauna</a:t>
                      </a:r>
                      <a:r>
                        <a:rPr lang="en-GB" sz="700" dirty="0"/>
                        <a:t>. </a:t>
                      </a:r>
                    </a:p>
                    <a:p>
                      <a:pPr marL="0" indent="0" algn="ctr">
                        <a:buFont typeface="Arial" panose="020B0604020202020204" pitchFamily="34" charset="0"/>
                        <a:buNone/>
                      </a:pPr>
                      <a:r>
                        <a:rPr lang="en-GB" sz="700" dirty="0"/>
                        <a:t>The area has huge potential for </a:t>
                      </a:r>
                      <a:r>
                        <a:rPr lang="en-GB" sz="700" b="1" dirty="0">
                          <a:solidFill>
                            <a:srgbClr val="7030A0"/>
                          </a:solidFill>
                        </a:rPr>
                        <a:t>offshore renewable energy</a:t>
                      </a:r>
                      <a:r>
                        <a:rPr lang="en-GB" sz="700" dirty="0"/>
                        <a:t>. </a:t>
                      </a:r>
                    </a:p>
                  </a:txBody>
                  <a:tcPr>
                    <a:solidFill>
                      <a:schemeClr val="accent1">
                        <a:lumMod val="20000"/>
                        <a:lumOff val="80000"/>
                      </a:schemeClr>
                    </a:solidFill>
                  </a:tcPr>
                </a:tc>
                <a:tc>
                  <a:txBody>
                    <a:bodyPr/>
                    <a:lstStyle/>
                    <a:p>
                      <a:pPr algn="ctr"/>
                      <a:r>
                        <a:rPr lang="en-GB" sz="700" b="1" u="sng" dirty="0">
                          <a:solidFill>
                            <a:srgbClr val="FF0000"/>
                          </a:solidFill>
                        </a:rPr>
                        <a:t>Coastal Concerns</a:t>
                      </a:r>
                    </a:p>
                    <a:p>
                      <a:pPr marL="171450" indent="-171450">
                        <a:buFont typeface="Arial" panose="020B0604020202020204" pitchFamily="34" charset="0"/>
                        <a:buChar char="•"/>
                      </a:pPr>
                      <a:r>
                        <a:rPr lang="en-GB" sz="700" dirty="0"/>
                        <a:t>Rapid urban industrialisation. </a:t>
                      </a:r>
                    </a:p>
                    <a:p>
                      <a:pPr marL="171450" indent="-171450">
                        <a:buFont typeface="Arial" panose="020B0604020202020204" pitchFamily="34" charset="0"/>
                        <a:buChar char="•"/>
                      </a:pPr>
                      <a:r>
                        <a:rPr lang="en-GB" sz="700" dirty="0"/>
                        <a:t>Tourism. </a:t>
                      </a:r>
                    </a:p>
                    <a:p>
                      <a:pPr marL="171450" indent="-171450">
                        <a:buFont typeface="Arial" panose="020B0604020202020204" pitchFamily="34" charset="0"/>
                        <a:buChar char="•"/>
                      </a:pPr>
                      <a:r>
                        <a:rPr lang="en-GB" sz="700" dirty="0"/>
                        <a:t>Coastal erosion</a:t>
                      </a:r>
                    </a:p>
                    <a:p>
                      <a:pPr marL="171450" indent="-171450">
                        <a:buFont typeface="Arial" panose="020B0604020202020204" pitchFamily="34" charset="0"/>
                        <a:buChar char="•"/>
                      </a:pPr>
                      <a:r>
                        <a:rPr lang="en-GB" sz="700" dirty="0"/>
                        <a:t>Oil and gas production. </a:t>
                      </a:r>
                    </a:p>
                    <a:p>
                      <a:pPr marL="171450" indent="-171450">
                        <a:buFont typeface="Arial" panose="020B0604020202020204" pitchFamily="34" charset="0"/>
                        <a:buChar char="•"/>
                      </a:pPr>
                      <a:r>
                        <a:rPr lang="en-GB" sz="700" dirty="0"/>
                        <a:t>Rising sea levels. </a:t>
                      </a:r>
                    </a:p>
                    <a:p>
                      <a:pPr marL="171450" indent="-171450">
                        <a:buFont typeface="Arial" panose="020B0604020202020204" pitchFamily="34" charset="0"/>
                        <a:buChar char="•"/>
                      </a:pPr>
                      <a:r>
                        <a:rPr lang="en-GB" sz="700" dirty="0"/>
                        <a:t>Fishing</a:t>
                      </a:r>
                    </a:p>
                  </a:txBody>
                  <a:tcPr>
                    <a:solidFill>
                      <a:srgbClr val="EDEFF7"/>
                    </a:solidFill>
                  </a:tcPr>
                </a:tc>
                <a:extLst>
                  <a:ext uri="{0D108BD9-81ED-4DB2-BD59-A6C34878D82A}">
                    <a16:rowId xmlns:a16="http://schemas.microsoft.com/office/drawing/2014/main" val="2628013619"/>
                  </a:ext>
                </a:extLst>
              </a:tr>
              <a:tr h="964403">
                <a:tc>
                  <a:txBody>
                    <a:bodyPr/>
                    <a:lstStyle/>
                    <a:p>
                      <a:pPr algn="ctr"/>
                      <a:r>
                        <a:rPr lang="en-GB" sz="700" u="sng" dirty="0">
                          <a:solidFill>
                            <a:srgbClr val="0070C0"/>
                          </a:solidFill>
                        </a:rPr>
                        <a:t> </a:t>
                      </a:r>
                      <a:r>
                        <a:rPr lang="en-GB" sz="700" b="1" u="sng" dirty="0">
                          <a:solidFill>
                            <a:srgbClr val="0070C0"/>
                          </a:solidFill>
                        </a:rPr>
                        <a:t>ICZM Project Stakeholders</a:t>
                      </a:r>
                    </a:p>
                    <a:p>
                      <a:r>
                        <a:rPr lang="en-GB" sz="700" b="1" u="sng" dirty="0">
                          <a:solidFill>
                            <a:srgbClr val="0070C0"/>
                          </a:solidFill>
                        </a:rPr>
                        <a:t>Central government</a:t>
                      </a:r>
                    </a:p>
                    <a:p>
                      <a:r>
                        <a:rPr lang="en-GB" sz="700" b="0" i="1" dirty="0"/>
                        <a:t>e.g. Fisheries Department</a:t>
                      </a:r>
                    </a:p>
                    <a:p>
                      <a:r>
                        <a:rPr lang="en-GB" sz="700" b="1" u="sng" dirty="0">
                          <a:solidFill>
                            <a:srgbClr val="0070C0"/>
                          </a:solidFill>
                        </a:rPr>
                        <a:t>State and local government</a:t>
                      </a:r>
                    </a:p>
                    <a:p>
                      <a:r>
                        <a:rPr lang="en-GB" sz="700" b="0" i="1" dirty="0"/>
                        <a:t>e.g. Odisha State Disaster Management Authority.</a:t>
                      </a:r>
                    </a:p>
                    <a:p>
                      <a:r>
                        <a:rPr lang="en-GB" sz="700" b="1" i="0" u="sng" dirty="0">
                          <a:solidFill>
                            <a:srgbClr val="0070C0"/>
                          </a:solidFill>
                        </a:rPr>
                        <a:t>Businesses</a:t>
                      </a:r>
                    </a:p>
                    <a:p>
                      <a:r>
                        <a:rPr lang="en-GB" sz="700" b="0" i="1" dirty="0"/>
                        <a:t>e.g. Odisha </a:t>
                      </a:r>
                      <a:r>
                        <a:rPr lang="en-GB" sz="700" b="0" i="1" u="none" dirty="0">
                          <a:solidFill>
                            <a:schemeClr val="tx1"/>
                          </a:solidFill>
                        </a:rPr>
                        <a:t>Tourism</a:t>
                      </a:r>
                      <a:r>
                        <a:rPr lang="en-GB" sz="700" b="1" i="1" u="sng" dirty="0">
                          <a:solidFill>
                            <a:srgbClr val="0070C0"/>
                          </a:solidFill>
                        </a:rPr>
                        <a:t> </a:t>
                      </a:r>
                      <a:r>
                        <a:rPr lang="en-GB" sz="700" b="1" u="sng" dirty="0">
                          <a:solidFill>
                            <a:srgbClr val="0070C0"/>
                          </a:solidFill>
                        </a:rPr>
                        <a:t>Development Corporation</a:t>
                      </a:r>
                      <a:r>
                        <a:rPr lang="en-GB" sz="700" b="0" dirty="0"/>
                        <a:t>. </a:t>
                      </a:r>
                    </a:p>
                  </a:txBody>
                  <a:tcPr>
                    <a:solidFill>
                      <a:srgbClr val="EDEFF7"/>
                    </a:solidFill>
                  </a:tcPr>
                </a:tc>
                <a:tc>
                  <a:txBody>
                    <a:bodyPr/>
                    <a:lstStyle/>
                    <a:p>
                      <a:pPr algn="ctr"/>
                      <a:r>
                        <a:rPr lang="en-GB" sz="700" b="1" u="sng" dirty="0">
                          <a:solidFill>
                            <a:srgbClr val="00B050"/>
                          </a:solidFill>
                        </a:rPr>
                        <a:t>Attempts at ICZM</a:t>
                      </a:r>
                    </a:p>
                    <a:p>
                      <a:pPr marL="171450" indent="-171450">
                        <a:buFont typeface="Arial" panose="020B0604020202020204" pitchFamily="34" charset="0"/>
                        <a:buChar char="•"/>
                      </a:pPr>
                      <a:r>
                        <a:rPr lang="en-GB" sz="700" dirty="0"/>
                        <a:t>Public and organisational </a:t>
                      </a:r>
                      <a:r>
                        <a:rPr lang="en-GB" sz="700" b="1" dirty="0">
                          <a:solidFill>
                            <a:srgbClr val="00B050"/>
                          </a:solidFill>
                        </a:rPr>
                        <a:t>consultations</a:t>
                      </a:r>
                      <a:r>
                        <a:rPr lang="en-GB" sz="700" dirty="0">
                          <a:solidFill>
                            <a:srgbClr val="00B050"/>
                          </a:solidFill>
                        </a:rPr>
                        <a:t> </a:t>
                      </a:r>
                      <a:r>
                        <a:rPr lang="en-GB" sz="700" dirty="0"/>
                        <a:t>frequently meet and discuss issues.</a:t>
                      </a:r>
                    </a:p>
                    <a:p>
                      <a:pPr marL="171450" indent="-171450">
                        <a:buFont typeface="Arial" panose="020B0604020202020204" pitchFamily="34" charset="0"/>
                        <a:buChar char="•"/>
                      </a:pPr>
                      <a:r>
                        <a:rPr lang="en-GB" sz="700" dirty="0"/>
                        <a:t>Developments to facilitate </a:t>
                      </a:r>
                      <a:r>
                        <a:rPr lang="en-GB" sz="700" b="1" dirty="0">
                          <a:solidFill>
                            <a:srgbClr val="00B050"/>
                          </a:solidFill>
                        </a:rPr>
                        <a:t>eco-tourism</a:t>
                      </a:r>
                      <a:r>
                        <a:rPr lang="en-GB" sz="700" dirty="0"/>
                        <a:t>.</a:t>
                      </a:r>
                    </a:p>
                    <a:p>
                      <a:pPr marL="171450" indent="-171450">
                        <a:buFont typeface="Arial" panose="020B0604020202020204" pitchFamily="34" charset="0"/>
                        <a:buChar char="•"/>
                      </a:pPr>
                      <a:r>
                        <a:rPr lang="en-GB" sz="700" dirty="0"/>
                        <a:t>Planting/replanting more </a:t>
                      </a:r>
                      <a:r>
                        <a:rPr lang="en-GB" sz="700" b="1" dirty="0">
                          <a:solidFill>
                            <a:srgbClr val="00B050"/>
                          </a:solidFill>
                        </a:rPr>
                        <a:t>mangrove forests</a:t>
                      </a:r>
                    </a:p>
                    <a:p>
                      <a:pPr marL="171450" indent="-171450">
                        <a:buFont typeface="Arial" panose="020B0604020202020204" pitchFamily="34" charset="0"/>
                        <a:buChar char="•"/>
                      </a:pPr>
                      <a:r>
                        <a:rPr lang="en-GB" sz="700" dirty="0"/>
                        <a:t>Building </a:t>
                      </a:r>
                      <a:r>
                        <a:rPr lang="en-GB" sz="700" b="1" dirty="0">
                          <a:solidFill>
                            <a:srgbClr val="00B050"/>
                          </a:solidFill>
                        </a:rPr>
                        <a:t>cyclone shelters</a:t>
                      </a:r>
                      <a:r>
                        <a:rPr lang="en-GB" sz="700" dirty="0"/>
                        <a:t>. </a:t>
                      </a:r>
                    </a:p>
                  </a:txBody>
                  <a:tcPr>
                    <a:solidFill>
                      <a:schemeClr val="accent1">
                        <a:lumMod val="20000"/>
                        <a:lumOff val="80000"/>
                      </a:schemeClr>
                    </a:solidFill>
                  </a:tcPr>
                </a:tc>
                <a:extLst>
                  <a:ext uri="{0D108BD9-81ED-4DB2-BD59-A6C34878D82A}">
                    <a16:rowId xmlns:a16="http://schemas.microsoft.com/office/drawing/2014/main" val="2357225561"/>
                  </a:ext>
                </a:extLst>
              </a:tr>
            </a:tbl>
          </a:graphicData>
        </a:graphic>
      </p:graphicFrame>
      <p:graphicFrame>
        <p:nvGraphicFramePr>
          <p:cNvPr id="48" name="Table 48">
            <a:extLst>
              <a:ext uri="{FF2B5EF4-FFF2-40B4-BE49-F238E27FC236}">
                <a16:creationId xmlns:a16="http://schemas.microsoft.com/office/drawing/2014/main" id="{683F5099-AC6B-484B-A371-97BA7DB717A7}"/>
              </a:ext>
            </a:extLst>
          </p:cNvPr>
          <p:cNvGraphicFramePr>
            <a:graphicFrameLocks noGrp="1"/>
          </p:cNvGraphicFramePr>
          <p:nvPr>
            <p:extLst>
              <p:ext uri="{D42A27DB-BD31-4B8C-83A1-F6EECF244321}">
                <p14:modId xmlns:p14="http://schemas.microsoft.com/office/powerpoint/2010/main" val="1320258091"/>
              </p:ext>
            </p:extLst>
          </p:nvPr>
        </p:nvGraphicFramePr>
        <p:xfrm>
          <a:off x="6692679" y="8201098"/>
          <a:ext cx="6102406" cy="1402080"/>
        </p:xfrm>
        <a:graphic>
          <a:graphicData uri="http://schemas.openxmlformats.org/drawingml/2006/table">
            <a:tbl>
              <a:tblPr firstRow="1" bandRow="1">
                <a:tableStyleId>{5C22544A-7EE6-4342-B048-85BDC9FD1C3A}</a:tableStyleId>
              </a:tblPr>
              <a:tblGrid>
                <a:gridCol w="1573549">
                  <a:extLst>
                    <a:ext uri="{9D8B030D-6E8A-4147-A177-3AD203B41FA5}">
                      <a16:colId xmlns:a16="http://schemas.microsoft.com/office/drawing/2014/main" val="2777381587"/>
                    </a:ext>
                  </a:extLst>
                </a:gridCol>
                <a:gridCol w="1649000">
                  <a:extLst>
                    <a:ext uri="{9D8B030D-6E8A-4147-A177-3AD203B41FA5}">
                      <a16:colId xmlns:a16="http://schemas.microsoft.com/office/drawing/2014/main" val="3254268431"/>
                    </a:ext>
                  </a:extLst>
                </a:gridCol>
                <a:gridCol w="1436832">
                  <a:extLst>
                    <a:ext uri="{9D8B030D-6E8A-4147-A177-3AD203B41FA5}">
                      <a16:colId xmlns:a16="http://schemas.microsoft.com/office/drawing/2014/main" val="2389562033"/>
                    </a:ext>
                  </a:extLst>
                </a:gridCol>
                <a:gridCol w="1443025">
                  <a:extLst>
                    <a:ext uri="{9D8B030D-6E8A-4147-A177-3AD203B41FA5}">
                      <a16:colId xmlns:a16="http://schemas.microsoft.com/office/drawing/2014/main" val="3802788758"/>
                    </a:ext>
                  </a:extLst>
                </a:gridCol>
              </a:tblGrid>
              <a:tr h="228278">
                <a:tc gridSpan="4">
                  <a:txBody>
                    <a:bodyPr/>
                    <a:lstStyle/>
                    <a:p>
                      <a:pPr algn="ctr"/>
                      <a:r>
                        <a:rPr lang="en-GB" sz="900" dirty="0"/>
                        <a:t>CASE STUDY: Wash East Coastal Management Strategy – Between </a:t>
                      </a:r>
                      <a:r>
                        <a:rPr lang="en-GB" sz="900" dirty="0" err="1"/>
                        <a:t>Wolferton</a:t>
                      </a:r>
                      <a:r>
                        <a:rPr lang="en-GB" sz="900" dirty="0"/>
                        <a:t> Creek and Hunstanton</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50395531"/>
                  </a:ext>
                </a:extLst>
              </a:tr>
              <a:tr h="1171825">
                <a:tc>
                  <a:txBody>
                    <a:bodyPr/>
                    <a:lstStyle/>
                    <a:p>
                      <a:pPr algn="ctr"/>
                      <a:r>
                        <a:rPr lang="en-GB" sz="800" b="1" u="sng" dirty="0">
                          <a:solidFill>
                            <a:srgbClr val="7030A0"/>
                          </a:solidFill>
                        </a:rPr>
                        <a:t>Location and Background</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West coast of Norfolk. The main town is </a:t>
                      </a:r>
                      <a:r>
                        <a:rPr lang="en-GB" sz="700" b="1" dirty="0">
                          <a:solidFill>
                            <a:srgbClr val="7030A0"/>
                          </a:solidFill>
                        </a:rPr>
                        <a:t>Hunstanton </a:t>
                      </a:r>
                      <a:r>
                        <a:rPr lang="en-GB" sz="700" dirty="0"/>
                        <a:t>with several villages which include Snettisham and Heacham. The coastline has </a:t>
                      </a:r>
                      <a:r>
                        <a:rPr lang="en-GB" sz="700" b="1" dirty="0">
                          <a:solidFill>
                            <a:srgbClr val="7030A0"/>
                          </a:solidFill>
                        </a:rPr>
                        <a:t>low-lying dunes, lagoons and salt marshes </a:t>
                      </a:r>
                      <a:r>
                        <a:rPr lang="en-GB" sz="700" dirty="0"/>
                        <a:t>with </a:t>
                      </a:r>
                      <a:r>
                        <a:rPr lang="en-GB" sz="700" b="1" dirty="0">
                          <a:solidFill>
                            <a:srgbClr val="7030A0"/>
                          </a:solidFill>
                        </a:rPr>
                        <a:t>rocky cliffs </a:t>
                      </a:r>
                      <a:r>
                        <a:rPr lang="en-GB" sz="700" dirty="0"/>
                        <a:t>towards the north. The </a:t>
                      </a:r>
                      <a:r>
                        <a:rPr lang="en-GB" sz="700" b="1" dirty="0">
                          <a:solidFill>
                            <a:srgbClr val="7030A0"/>
                          </a:solidFill>
                        </a:rPr>
                        <a:t>North Sea Floods of 1953</a:t>
                      </a:r>
                      <a:r>
                        <a:rPr lang="en-GB" sz="700" dirty="0"/>
                        <a:t>, </a:t>
                      </a:r>
                      <a:r>
                        <a:rPr lang="en-GB" sz="700" b="1" dirty="0">
                          <a:solidFill>
                            <a:srgbClr val="7030A0"/>
                          </a:solidFill>
                        </a:rPr>
                        <a:t>killed 65 </a:t>
                      </a:r>
                      <a:r>
                        <a:rPr lang="en-GB" sz="700" dirty="0"/>
                        <a:t>people and </a:t>
                      </a:r>
                      <a:r>
                        <a:rPr lang="en-GB" sz="700"/>
                        <a:t>significantly damaged </a:t>
                      </a:r>
                      <a:r>
                        <a:rPr lang="en-GB" sz="700" dirty="0"/>
                        <a:t>hundreds of properties.</a:t>
                      </a:r>
                    </a:p>
                  </a:txBody>
                  <a:tcPr>
                    <a:solidFill>
                      <a:schemeClr val="accent1">
                        <a:lumMod val="20000"/>
                        <a:lumOff val="80000"/>
                      </a:schemeClr>
                    </a:solidFill>
                  </a:tcPr>
                </a:tc>
                <a:tc>
                  <a:txBody>
                    <a:bodyPr/>
                    <a:lstStyle/>
                    <a:p>
                      <a:pPr algn="ctr"/>
                      <a:r>
                        <a:rPr lang="en-GB" sz="800" b="1" u="sng" dirty="0">
                          <a:solidFill>
                            <a:srgbClr val="FF0000"/>
                          </a:solidFill>
                        </a:rPr>
                        <a:t>Coastal Concerns</a:t>
                      </a:r>
                    </a:p>
                    <a:p>
                      <a:r>
                        <a:rPr lang="en-GB" sz="700" dirty="0"/>
                        <a:t>A storm surge and high tide combined caused </a:t>
                      </a:r>
                      <a:r>
                        <a:rPr lang="en-GB" sz="700" b="1" dirty="0">
                          <a:solidFill>
                            <a:srgbClr val="FF0000"/>
                          </a:solidFill>
                        </a:rPr>
                        <a:t>excessive damage in 2013</a:t>
                      </a:r>
                      <a:r>
                        <a:rPr lang="en-GB" sz="700" dirty="0"/>
                        <a:t>. </a:t>
                      </a:r>
                    </a:p>
                    <a:p>
                      <a:r>
                        <a:rPr lang="en-GB" sz="700" dirty="0"/>
                        <a:t>Snettisham is home to a </a:t>
                      </a:r>
                      <a:r>
                        <a:rPr lang="en-GB" sz="700" b="1" dirty="0">
                          <a:solidFill>
                            <a:srgbClr val="FF0000"/>
                          </a:solidFill>
                        </a:rPr>
                        <a:t>RSPB reserve</a:t>
                      </a:r>
                      <a:r>
                        <a:rPr lang="en-GB" sz="700" dirty="0"/>
                        <a:t>. </a:t>
                      </a:r>
                    </a:p>
                    <a:p>
                      <a:r>
                        <a:rPr lang="en-GB" sz="700" dirty="0"/>
                        <a:t>The economy is highly dependent on </a:t>
                      </a:r>
                      <a:r>
                        <a:rPr lang="en-GB" sz="700" b="1" dirty="0">
                          <a:solidFill>
                            <a:srgbClr val="FF0000"/>
                          </a:solidFill>
                        </a:rPr>
                        <a:t>seasonal tourism</a:t>
                      </a:r>
                      <a:r>
                        <a:rPr lang="en-GB" sz="700" dirty="0"/>
                        <a:t>.</a:t>
                      </a:r>
                    </a:p>
                    <a:p>
                      <a:r>
                        <a:rPr lang="en-GB" sz="700" dirty="0"/>
                        <a:t>Resident and businesses are extremely vulnerable to an </a:t>
                      </a:r>
                      <a:r>
                        <a:rPr lang="en-GB" sz="700" b="1" dirty="0">
                          <a:solidFill>
                            <a:srgbClr val="FF0000"/>
                          </a:solidFill>
                        </a:rPr>
                        <a:t>increase in sea levels</a:t>
                      </a:r>
                      <a:r>
                        <a:rPr lang="en-GB" sz="700" dirty="0"/>
                        <a:t>. </a:t>
                      </a:r>
                    </a:p>
                    <a:p>
                      <a:r>
                        <a:rPr lang="en-GB" sz="700" b="1" dirty="0">
                          <a:solidFill>
                            <a:srgbClr val="FF0000"/>
                          </a:solidFill>
                        </a:rPr>
                        <a:t>Coastal heritage </a:t>
                      </a:r>
                      <a:r>
                        <a:rPr lang="en-GB" sz="700" dirty="0"/>
                        <a:t>and </a:t>
                      </a:r>
                      <a:r>
                        <a:rPr lang="en-GB" sz="700" b="1" dirty="0">
                          <a:solidFill>
                            <a:srgbClr val="FF0000"/>
                          </a:solidFill>
                        </a:rPr>
                        <a:t>Sites of Special Scientific Interests </a:t>
                      </a:r>
                      <a:r>
                        <a:rPr lang="en-GB" sz="700" dirty="0"/>
                        <a:t>are threatened. </a:t>
                      </a:r>
                    </a:p>
                  </a:txBody>
                  <a:tcPr>
                    <a:solidFill>
                      <a:srgbClr val="EDEFF7"/>
                    </a:solidFill>
                  </a:tcPr>
                </a:tc>
                <a:tc>
                  <a:txBody>
                    <a:bodyPr/>
                    <a:lstStyle/>
                    <a:p>
                      <a:pPr algn="ctr"/>
                      <a:r>
                        <a:rPr lang="en-GB" sz="800" b="1" u="sng" dirty="0">
                          <a:solidFill>
                            <a:srgbClr val="0070C0"/>
                          </a:solidFill>
                        </a:rPr>
                        <a:t>Regional Players</a:t>
                      </a:r>
                    </a:p>
                    <a:p>
                      <a:r>
                        <a:rPr lang="en-GB" sz="700" b="0" dirty="0"/>
                        <a:t>The SMP2 strategy has been developed through an </a:t>
                      </a:r>
                      <a:r>
                        <a:rPr lang="en-GB" sz="700" b="1" dirty="0">
                          <a:solidFill>
                            <a:srgbClr val="0070C0"/>
                          </a:solidFill>
                        </a:rPr>
                        <a:t>Advisory Group</a:t>
                      </a:r>
                      <a:r>
                        <a:rPr lang="en-GB" sz="700" b="0" dirty="0"/>
                        <a:t>. Stakeholders include:</a:t>
                      </a:r>
                    </a:p>
                    <a:p>
                      <a:pPr marL="171450" indent="-171450">
                        <a:buFont typeface="Arial" panose="020B0604020202020204" pitchFamily="34" charset="0"/>
                        <a:buChar char="•"/>
                      </a:pPr>
                      <a:r>
                        <a:rPr lang="en-GB" sz="700" b="0" dirty="0"/>
                        <a:t>Norfolk County Council</a:t>
                      </a:r>
                    </a:p>
                    <a:p>
                      <a:pPr marL="171450" indent="-171450">
                        <a:buFont typeface="Arial" panose="020B0604020202020204" pitchFamily="34" charset="0"/>
                        <a:buChar char="•"/>
                      </a:pPr>
                      <a:r>
                        <a:rPr lang="en-GB" sz="700" b="0" dirty="0"/>
                        <a:t>Snettisham Parish Council</a:t>
                      </a:r>
                    </a:p>
                    <a:p>
                      <a:pPr marL="171450" indent="-171450">
                        <a:buFont typeface="Arial" panose="020B0604020202020204" pitchFamily="34" charset="0"/>
                        <a:buChar char="•"/>
                      </a:pPr>
                      <a:r>
                        <a:rPr lang="en-GB" sz="700" b="0" dirty="0"/>
                        <a:t>RSPB</a:t>
                      </a:r>
                    </a:p>
                    <a:p>
                      <a:pPr marL="171450" indent="-171450">
                        <a:buFont typeface="Arial" panose="020B0604020202020204" pitchFamily="34" charset="0"/>
                        <a:buChar char="•"/>
                      </a:pPr>
                      <a:r>
                        <a:rPr lang="en-GB" sz="700" b="0" dirty="0"/>
                        <a:t>Hunstanton cliff top residents</a:t>
                      </a:r>
                    </a:p>
                    <a:p>
                      <a:pPr marL="171450" indent="-171450">
                        <a:buFont typeface="Arial" panose="020B0604020202020204" pitchFamily="34" charset="0"/>
                        <a:buChar char="•"/>
                      </a:pPr>
                      <a:r>
                        <a:rPr lang="en-GB" sz="700" b="0" dirty="0"/>
                        <a:t>Caravan Park Owners</a:t>
                      </a:r>
                    </a:p>
                    <a:p>
                      <a:pPr marL="171450" indent="-171450">
                        <a:buFont typeface="Arial" panose="020B0604020202020204" pitchFamily="34" charset="0"/>
                        <a:buChar char="•"/>
                      </a:pPr>
                      <a:r>
                        <a:rPr lang="en-GB" sz="700" b="0" dirty="0"/>
                        <a:t>Beach Bungalow Association</a:t>
                      </a:r>
                    </a:p>
                  </a:txBody>
                  <a:tcP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u="sng" dirty="0">
                          <a:solidFill>
                            <a:srgbClr val="00B050"/>
                          </a:solidFill>
                        </a:rPr>
                        <a:t>East Wash SMP Strategy</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A ‘</a:t>
                      </a:r>
                      <a:r>
                        <a:rPr lang="en-GB" sz="700" b="1" dirty="0">
                          <a:solidFill>
                            <a:srgbClr val="00B050"/>
                          </a:solidFill>
                        </a:rPr>
                        <a:t>Hold the Line</a:t>
                      </a:r>
                      <a:r>
                        <a:rPr lang="en-GB" sz="700" dirty="0"/>
                        <a:t>’ strategy has been implemented, with hard engineering in Hunstanton.</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Construction of a </a:t>
                      </a:r>
                      <a:r>
                        <a:rPr lang="en-GB" sz="700" b="1" dirty="0">
                          <a:solidFill>
                            <a:srgbClr val="00B050"/>
                          </a:solidFill>
                        </a:rPr>
                        <a:t>shingle ridge</a:t>
                      </a:r>
                      <a:r>
                        <a:rPr lang="en-GB" sz="700" dirty="0"/>
                        <a:t> using </a:t>
                      </a:r>
                      <a:r>
                        <a:rPr lang="en-GB" sz="700" b="1" dirty="0">
                          <a:solidFill>
                            <a:srgbClr val="00B050"/>
                          </a:solidFill>
                        </a:rPr>
                        <a:t>beach recycling </a:t>
                      </a:r>
                      <a:r>
                        <a:rPr lang="en-GB" sz="700" dirty="0"/>
                        <a:t>is in place between Heacham &amp; Snettisham.</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700" dirty="0"/>
                        <a:t>Plans for </a:t>
                      </a:r>
                      <a:r>
                        <a:rPr lang="en-GB" sz="700" b="1" dirty="0">
                          <a:solidFill>
                            <a:srgbClr val="00B050"/>
                          </a:solidFill>
                        </a:rPr>
                        <a:t>cliff netting </a:t>
                      </a:r>
                      <a:r>
                        <a:rPr lang="en-GB" sz="700" dirty="0"/>
                        <a:t>for Hunstanton’s cliffs are under consideration. </a:t>
                      </a:r>
                    </a:p>
                  </a:txBody>
                  <a:tcPr>
                    <a:solidFill>
                      <a:srgbClr val="EDEFF7"/>
                    </a:solidFill>
                  </a:tcPr>
                </a:tc>
                <a:extLst>
                  <a:ext uri="{0D108BD9-81ED-4DB2-BD59-A6C34878D82A}">
                    <a16:rowId xmlns:a16="http://schemas.microsoft.com/office/drawing/2014/main" val="2456178857"/>
                  </a:ext>
                </a:extLst>
              </a:tr>
            </a:tbl>
          </a:graphicData>
        </a:graphic>
      </p:graphicFrame>
      <p:pic>
        <p:nvPicPr>
          <p:cNvPr id="6" name="Picture 5" descr="A close up of a sign&#10;&#10;Description automatically generated">
            <a:extLst>
              <a:ext uri="{FF2B5EF4-FFF2-40B4-BE49-F238E27FC236}">
                <a16:creationId xmlns:a16="http://schemas.microsoft.com/office/drawing/2014/main" id="{E75D7FEA-0096-434A-AA5F-B25587F1DF5D}"/>
              </a:ext>
            </a:extLst>
          </p:cNvPr>
          <p:cNvPicPr>
            <a:picLocks noChangeAspect="1"/>
          </p:cNvPicPr>
          <p:nvPr/>
        </p:nvPicPr>
        <p:blipFill rotWithShape="1">
          <a:blip r:embed="rId13" cstate="hqprint">
            <a:extLst>
              <a:ext uri="{28A0092B-C50C-407E-A947-70E740481C1C}">
                <a14:useLocalDpi xmlns:a14="http://schemas.microsoft.com/office/drawing/2010/main" val="0"/>
              </a:ext>
            </a:extLst>
          </a:blip>
          <a:srcRect r="19710"/>
          <a:stretch/>
        </p:blipFill>
        <p:spPr>
          <a:xfrm rot="677693">
            <a:off x="6385134" y="6582329"/>
            <a:ext cx="291682" cy="181643"/>
          </a:xfrm>
          <a:prstGeom prst="rect">
            <a:avLst/>
          </a:prstGeom>
          <a:ln>
            <a:solidFill>
              <a:schemeClr val="tx1"/>
            </a:solidFill>
          </a:ln>
        </p:spPr>
      </p:pic>
      <p:pic>
        <p:nvPicPr>
          <p:cNvPr id="10" name="Picture 9" descr="A picture containing food, drawing, shirt&#10;&#10;Description automatically generated">
            <a:extLst>
              <a:ext uri="{FF2B5EF4-FFF2-40B4-BE49-F238E27FC236}">
                <a16:creationId xmlns:a16="http://schemas.microsoft.com/office/drawing/2014/main" id="{8EE1BD80-B44A-42C4-874A-E9BED0D76125}"/>
              </a:ext>
            </a:extLst>
          </p:cNvPr>
          <p:cNvPicPr>
            <a:picLocks noChangeAspect="1"/>
          </p:cNvPicPr>
          <p:nvPr/>
        </p:nvPicPr>
        <p:blipFill>
          <a:blip r:embed="rId14" cstate="hqprint">
            <a:extLst>
              <a:ext uri="{28A0092B-C50C-407E-A947-70E740481C1C}">
                <a14:useLocalDpi xmlns:a14="http://schemas.microsoft.com/office/drawing/2010/main" val="0"/>
              </a:ext>
            </a:extLst>
          </a:blip>
          <a:stretch>
            <a:fillRect/>
          </a:stretch>
        </p:blipFill>
        <p:spPr>
          <a:xfrm rot="818596">
            <a:off x="6382456" y="7916697"/>
            <a:ext cx="291221" cy="200882"/>
          </a:xfrm>
          <a:prstGeom prst="rect">
            <a:avLst/>
          </a:prstGeom>
          <a:ln>
            <a:solidFill>
              <a:schemeClr val="tx1"/>
            </a:solidFill>
          </a:ln>
        </p:spPr>
      </p:pic>
      <p:pic>
        <p:nvPicPr>
          <p:cNvPr id="1026" name="Picture 2" descr="Image result for uk flag">
            <a:extLst>
              <a:ext uri="{FF2B5EF4-FFF2-40B4-BE49-F238E27FC236}">
                <a16:creationId xmlns:a16="http://schemas.microsoft.com/office/drawing/2014/main" id="{C55340A0-F537-456C-9E6F-D523C5844448}"/>
              </a:ext>
            </a:extLst>
          </p:cNvPr>
          <p:cNvPicPr>
            <a:picLocks noChangeAspect="1" noChangeArrowheads="1"/>
          </p:cNvPicPr>
          <p:nvPr/>
        </p:nvPicPr>
        <p:blipFill>
          <a:blip r:embed="rId15" cstate="hqprint">
            <a:extLst>
              <a:ext uri="{28A0092B-C50C-407E-A947-70E740481C1C}">
                <a14:useLocalDpi xmlns:a14="http://schemas.microsoft.com/office/drawing/2010/main" val="0"/>
              </a:ext>
            </a:extLst>
          </a:blip>
          <a:srcRect/>
          <a:stretch>
            <a:fillRect/>
          </a:stretch>
        </p:blipFill>
        <p:spPr bwMode="auto">
          <a:xfrm rot="877112">
            <a:off x="12495534" y="8271003"/>
            <a:ext cx="257299" cy="16721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7" name="Picture 16" descr="A picture containing drawing&#10;&#10;Description automatically generated">
            <a:extLst>
              <a:ext uri="{FF2B5EF4-FFF2-40B4-BE49-F238E27FC236}">
                <a16:creationId xmlns:a16="http://schemas.microsoft.com/office/drawing/2014/main" id="{1E128180-F1E6-4219-B2EC-33F79DE6F0F1}"/>
              </a:ext>
            </a:extLst>
          </p:cNvPr>
          <p:cNvPicPr>
            <a:picLocks noChangeAspect="1"/>
          </p:cNvPicPr>
          <p:nvPr/>
        </p:nvPicPr>
        <p:blipFill>
          <a:blip r:embed="rId16" cstate="hqprint">
            <a:extLst>
              <a:ext uri="{28A0092B-C50C-407E-A947-70E740481C1C}">
                <a14:useLocalDpi xmlns:a14="http://schemas.microsoft.com/office/drawing/2010/main" val="0"/>
              </a:ext>
            </a:extLst>
          </a:blip>
          <a:stretch>
            <a:fillRect/>
          </a:stretch>
        </p:blipFill>
        <p:spPr>
          <a:xfrm rot="965430">
            <a:off x="12500455" y="6048561"/>
            <a:ext cx="279288" cy="197199"/>
          </a:xfrm>
          <a:prstGeom prst="rect">
            <a:avLst/>
          </a:prstGeom>
          <a:ln>
            <a:solidFill>
              <a:schemeClr val="tx1"/>
            </a:solidFill>
          </a:ln>
        </p:spPr>
      </p:pic>
    </p:spTree>
    <p:extLst>
      <p:ext uri="{BB962C8B-B14F-4D97-AF65-F5344CB8AC3E}">
        <p14:creationId xmlns:p14="http://schemas.microsoft.com/office/powerpoint/2010/main" val="20918937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2245</TotalTime>
  <Words>3617</Words>
  <Application>Microsoft Office PowerPoint</Application>
  <PresentationFormat>A3 Paper (297x420 mm)</PresentationFormat>
  <Paragraphs>431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Microsoft YaHei</vt:lpstr>
      <vt:lpstr>Arial</vt:lpstr>
      <vt:lpstr>Calibri</vt:lpstr>
      <vt:lpstr>Calibri Light</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Newbury</dc:creator>
  <cp:lastModifiedBy>/v UserName /d "stbn12"</cp:lastModifiedBy>
  <cp:revision>127</cp:revision>
  <dcterms:created xsi:type="dcterms:W3CDTF">2020-04-01T09:36:37Z</dcterms:created>
  <dcterms:modified xsi:type="dcterms:W3CDTF">2020-11-27T13:15:01Z</dcterms:modified>
</cp:coreProperties>
</file>