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D3FBFD"/>
    <a:srgbClr val="E7F7F8"/>
    <a:srgbClr val="DBFBFD"/>
    <a:srgbClr val="E6F6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47" autoAdjust="0"/>
    <p:restoredTop sz="94660"/>
  </p:normalViewPr>
  <p:slideViewPr>
    <p:cSldViewPr snapToGrid="0">
      <p:cViewPr varScale="1">
        <p:scale>
          <a:sx n="57" d="100"/>
          <a:sy n="57" d="100"/>
        </p:scale>
        <p:origin x="126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33F32C-5603-430B-A490-9805E9949989}"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4106012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33F32C-5603-430B-A490-9805E9949989}"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1466310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33F32C-5603-430B-A490-9805E9949989}"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863225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33F32C-5603-430B-A490-9805E9949989}"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2397642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33F32C-5603-430B-A490-9805E9949989}"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1593310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33F32C-5603-430B-A490-9805E9949989}" type="datetimeFigureOut">
              <a:rPr lang="en-GB" smtClean="0"/>
              <a:t>18/04/2020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1862849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33F32C-5603-430B-A490-9805E9949989}" type="datetimeFigureOut">
              <a:rPr lang="en-GB" smtClean="0"/>
              <a:t>18/04/2020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1063732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33F32C-5603-430B-A490-9805E9949989}" type="datetimeFigureOut">
              <a:rPr lang="en-GB" smtClean="0"/>
              <a:t>18/04/2020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4084931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33F32C-5603-430B-A490-9805E9949989}" type="datetimeFigureOut">
              <a:rPr lang="en-GB" smtClean="0"/>
              <a:t>18/04/2020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2044769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AB33F32C-5603-430B-A490-9805E9949989}" type="datetimeFigureOut">
              <a:rPr lang="en-GB" smtClean="0"/>
              <a:t>18/04/2020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4059520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AB33F32C-5603-430B-A490-9805E9949989}" type="datetimeFigureOut">
              <a:rPr lang="en-GB" smtClean="0"/>
              <a:t>18/04/2020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AB4EF3-8FC5-4D86-8458-047EAAE8A470}" type="slidenum">
              <a:rPr lang="en-GB" smtClean="0"/>
              <a:t>‹#›</a:t>
            </a:fld>
            <a:endParaRPr lang="en-GB"/>
          </a:p>
        </p:txBody>
      </p:sp>
    </p:spTree>
    <p:extLst>
      <p:ext uri="{BB962C8B-B14F-4D97-AF65-F5344CB8AC3E}">
        <p14:creationId xmlns:p14="http://schemas.microsoft.com/office/powerpoint/2010/main" val="3637053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AB33F32C-5603-430B-A490-9805E9949989}" type="datetimeFigureOut">
              <a:rPr lang="en-GB" smtClean="0"/>
              <a:t>18/04/2020</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ACAB4EF3-8FC5-4D86-8458-047EAAE8A470}" type="slidenum">
              <a:rPr lang="en-GB" smtClean="0"/>
              <a:t>‹#›</a:t>
            </a:fld>
            <a:endParaRPr lang="en-GB"/>
          </a:p>
        </p:txBody>
      </p:sp>
    </p:spTree>
    <p:extLst>
      <p:ext uri="{BB962C8B-B14F-4D97-AF65-F5344CB8AC3E}">
        <p14:creationId xmlns:p14="http://schemas.microsoft.com/office/powerpoint/2010/main" val="21661067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jpg"/><Relationship Id="rId3" Type="http://schemas.openxmlformats.org/officeDocument/2006/relationships/image" Target="../media/image2.jpeg"/><Relationship Id="rId7" Type="http://schemas.openxmlformats.org/officeDocument/2006/relationships/image" Target="../media/image5.jpeg"/><Relationship Id="rId12"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eg"/><Relationship Id="rId5" Type="http://schemas.microsoft.com/office/2007/relationships/hdphoto" Target="../media/hdphoto1.wdp"/><Relationship Id="rId15" Type="http://schemas.openxmlformats.org/officeDocument/2006/relationships/image" Target="../media/image13.jp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 Id="rId14" Type="http://schemas.openxmlformats.org/officeDocument/2006/relationships/image" Target="../media/image12.jpg"/></Relationships>
</file>

<file path=ppt/slides/_rels/slide2.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5.png"/><Relationship Id="rId7" Type="http://schemas.openxmlformats.org/officeDocument/2006/relationships/image" Target="../media/image19.jpeg"/><Relationship Id="rId12" Type="http://schemas.openxmlformats.org/officeDocument/2006/relationships/image" Target="../media/image24.jpg"/><Relationship Id="rId2" Type="http://schemas.openxmlformats.org/officeDocument/2006/relationships/image" Target="../media/image14.jpeg"/><Relationship Id="rId1" Type="http://schemas.openxmlformats.org/officeDocument/2006/relationships/slideLayout" Target="../slideLayouts/slideLayout7.xml"/><Relationship Id="rId6" Type="http://schemas.openxmlformats.org/officeDocument/2006/relationships/image" Target="../media/image18.jpeg"/><Relationship Id="rId11" Type="http://schemas.openxmlformats.org/officeDocument/2006/relationships/image" Target="../media/image23.jpg"/><Relationship Id="rId5" Type="http://schemas.openxmlformats.org/officeDocument/2006/relationships/image" Target="../media/image17.jpeg"/><Relationship Id="rId10" Type="http://schemas.openxmlformats.org/officeDocument/2006/relationships/image" Target="../media/image22.jpg"/><Relationship Id="rId4" Type="http://schemas.openxmlformats.org/officeDocument/2006/relationships/image" Target="../media/image16.tiff"/><Relationship Id="rId9" Type="http://schemas.openxmlformats.org/officeDocument/2006/relationships/image" Target="../media/image2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D9D2FE0-9111-4D3D-811E-F853A0613CF0}"/>
              </a:ext>
            </a:extLst>
          </p:cNvPr>
          <p:cNvSpPr txBox="1"/>
          <p:nvPr/>
        </p:nvSpPr>
        <p:spPr>
          <a:xfrm>
            <a:off x="4237057" y="4385101"/>
            <a:ext cx="4325287" cy="830997"/>
          </a:xfrm>
          <a:prstGeom prst="rect">
            <a:avLst/>
          </a:prstGeom>
          <a:noFill/>
        </p:spPr>
        <p:txBody>
          <a:bodyPr wrap="square" rtlCol="0">
            <a:spAutoFit/>
          </a:bodyPr>
          <a:lstStyle/>
          <a:p>
            <a:pPr algn="ctr"/>
            <a:r>
              <a:rPr lang="en-GB" sz="2300" b="1" dirty="0">
                <a:ln>
                  <a:solidFill>
                    <a:schemeClr val="tx1"/>
                  </a:solidFill>
                </a:ln>
                <a:solidFill>
                  <a:schemeClr val="accent3"/>
                </a:solidFill>
                <a:effectLst>
                  <a:outerShdw blurRad="38100" dist="38100" dir="2700000" algn="tl">
                    <a:srgbClr val="000000">
                      <a:alpha val="43137"/>
                    </a:srgbClr>
                  </a:outerShdw>
                </a:effectLst>
              </a:rPr>
              <a:t>Physical Systems and Suitability: Water Cycle &amp; Water Insecurity</a:t>
            </a:r>
          </a:p>
        </p:txBody>
      </p:sp>
      <p:graphicFrame>
        <p:nvGraphicFramePr>
          <p:cNvPr id="10" name="Table 10">
            <a:extLst>
              <a:ext uri="{FF2B5EF4-FFF2-40B4-BE49-F238E27FC236}">
                <a16:creationId xmlns:a16="http://schemas.microsoft.com/office/drawing/2014/main" id="{573A54C3-7A51-471D-B75B-2B32FEFF1292}"/>
              </a:ext>
            </a:extLst>
          </p:cNvPr>
          <p:cNvGraphicFramePr>
            <a:graphicFrameLocks noGrp="1"/>
          </p:cNvGraphicFramePr>
          <p:nvPr>
            <p:extLst>
              <p:ext uri="{D42A27DB-BD31-4B8C-83A1-F6EECF244321}">
                <p14:modId xmlns:p14="http://schemas.microsoft.com/office/powerpoint/2010/main" val="4242425003"/>
              </p:ext>
            </p:extLst>
          </p:nvPr>
        </p:nvGraphicFramePr>
        <p:xfrm>
          <a:off x="0" y="0"/>
          <a:ext cx="4135891" cy="1078992"/>
        </p:xfrm>
        <a:graphic>
          <a:graphicData uri="http://schemas.openxmlformats.org/drawingml/2006/table">
            <a:tbl>
              <a:tblPr firstRow="1" bandRow="1">
                <a:tableStyleId>{F5AB1C69-6EDB-4FF4-983F-18BD219EF322}</a:tableStyleId>
              </a:tblPr>
              <a:tblGrid>
                <a:gridCol w="1303741">
                  <a:extLst>
                    <a:ext uri="{9D8B030D-6E8A-4147-A177-3AD203B41FA5}">
                      <a16:colId xmlns:a16="http://schemas.microsoft.com/office/drawing/2014/main" val="1144142050"/>
                    </a:ext>
                  </a:extLst>
                </a:gridCol>
                <a:gridCol w="1380927">
                  <a:extLst>
                    <a:ext uri="{9D8B030D-6E8A-4147-A177-3AD203B41FA5}">
                      <a16:colId xmlns:a16="http://schemas.microsoft.com/office/drawing/2014/main" val="3608644888"/>
                    </a:ext>
                  </a:extLst>
                </a:gridCol>
                <a:gridCol w="1451223">
                  <a:extLst>
                    <a:ext uri="{9D8B030D-6E8A-4147-A177-3AD203B41FA5}">
                      <a16:colId xmlns:a16="http://schemas.microsoft.com/office/drawing/2014/main" val="2794850102"/>
                    </a:ext>
                  </a:extLst>
                </a:gridCol>
              </a:tblGrid>
              <a:tr h="193040">
                <a:tc gridSpan="3">
                  <a:txBody>
                    <a:bodyPr/>
                    <a:lstStyle/>
                    <a:p>
                      <a:pPr algn="ctr"/>
                      <a:r>
                        <a:rPr lang="en-GB" sz="900" dirty="0"/>
                        <a:t>The Hydrological Cycle </a:t>
                      </a:r>
                      <a:endParaRPr lang="en-GB" sz="900" dirty="0">
                        <a:solidFill>
                          <a:schemeClr val="tx1"/>
                        </a:solidFill>
                      </a:endParaRP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447191806"/>
                  </a:ext>
                </a:extLst>
              </a:tr>
              <a:tr h="257387">
                <a:tc gridSpan="3">
                  <a:txBody>
                    <a:bodyPr/>
                    <a:lstStyle/>
                    <a:p>
                      <a:pPr algn="ctr"/>
                      <a:r>
                        <a:rPr lang="en-GB" sz="700" b="1" dirty="0"/>
                        <a:t>The hydrological cycle is a closed system. This means no water is added to the global budget and none is removed. The system is driven by solar energy and gravitational potential energy. </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19423723"/>
                  </a:ext>
                </a:extLst>
              </a:tr>
              <a:tr h="167301">
                <a:tc>
                  <a:txBody>
                    <a:bodyPr/>
                    <a:lstStyle/>
                    <a:p>
                      <a:pPr algn="ctr"/>
                      <a:r>
                        <a:rPr lang="en-GB" sz="700" b="1" i="0" dirty="0">
                          <a:solidFill>
                            <a:srgbClr val="FF0000"/>
                          </a:solidFill>
                        </a:rPr>
                        <a:t>STORE</a:t>
                      </a:r>
                    </a:p>
                  </a:txBody>
                  <a:tcPr>
                    <a:solidFill>
                      <a:schemeClr val="accent3">
                        <a:lumMod val="40000"/>
                        <a:lumOff val="60000"/>
                      </a:schemeClr>
                    </a:solidFill>
                  </a:tcPr>
                </a:tc>
                <a:tc>
                  <a:txBody>
                    <a:bodyPr/>
                    <a:lstStyle/>
                    <a:p>
                      <a:pPr algn="ctr"/>
                      <a:r>
                        <a:rPr lang="en-GB" sz="700" b="1" i="0" dirty="0">
                          <a:solidFill>
                            <a:srgbClr val="002060"/>
                          </a:solidFill>
                        </a:rPr>
                        <a:t>FLUXES</a:t>
                      </a:r>
                    </a:p>
                  </a:txBody>
                  <a:tcPr>
                    <a:solidFill>
                      <a:schemeClr val="accent3">
                        <a:lumMod val="40000"/>
                        <a:lumOff val="60000"/>
                      </a:schemeClr>
                    </a:solidFill>
                  </a:tcPr>
                </a:tc>
                <a:tc>
                  <a:txBody>
                    <a:bodyPr/>
                    <a:lstStyle/>
                    <a:p>
                      <a:pPr algn="ctr"/>
                      <a:r>
                        <a:rPr lang="en-GB" sz="700" b="1" i="0" dirty="0">
                          <a:solidFill>
                            <a:srgbClr val="00B050"/>
                          </a:solidFill>
                        </a:rPr>
                        <a:t>FLOWS</a:t>
                      </a:r>
                    </a:p>
                  </a:txBody>
                  <a:tcPr>
                    <a:solidFill>
                      <a:schemeClr val="accent3">
                        <a:lumMod val="40000"/>
                        <a:lumOff val="60000"/>
                      </a:schemeClr>
                    </a:solidFill>
                  </a:tcPr>
                </a:tc>
                <a:extLst>
                  <a:ext uri="{0D108BD9-81ED-4DB2-BD59-A6C34878D82A}">
                    <a16:rowId xmlns:a16="http://schemas.microsoft.com/office/drawing/2014/main" val="656447356"/>
                  </a:ext>
                </a:extLst>
              </a:tr>
              <a:tr h="34747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u="none" dirty="0"/>
                        <a:t>These are reservoirs where water is held, such as oceans.</a:t>
                      </a:r>
                      <a:endParaRPr lang="en-GB" sz="700" b="0" dirty="0"/>
                    </a:p>
                  </a:txBody>
                  <a:tcPr anchor="ctr">
                    <a:solidFill>
                      <a:srgbClr val="E7F7F8"/>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This measures the rate of flow between the stores. </a:t>
                      </a:r>
                      <a:endParaRPr lang="en-GB" sz="700" b="0" dirty="0"/>
                    </a:p>
                  </a:txBody>
                  <a:tcPr anchor="ctr">
                    <a:solidFill>
                      <a:srgbClr val="D3FBFD"/>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The transfer of water from one store to another.</a:t>
                      </a:r>
                    </a:p>
                  </a:txBody>
                  <a:tcPr anchor="ctr">
                    <a:solidFill>
                      <a:srgbClr val="E7F7F8"/>
                    </a:solidFill>
                  </a:tcPr>
                </a:tc>
                <a:extLst>
                  <a:ext uri="{0D108BD9-81ED-4DB2-BD59-A6C34878D82A}">
                    <a16:rowId xmlns:a16="http://schemas.microsoft.com/office/drawing/2014/main" val="624096593"/>
                  </a:ext>
                </a:extLst>
              </a:tr>
            </a:tbl>
          </a:graphicData>
        </a:graphic>
      </p:graphicFrame>
      <p:graphicFrame>
        <p:nvGraphicFramePr>
          <p:cNvPr id="12" name="Table 12">
            <a:extLst>
              <a:ext uri="{FF2B5EF4-FFF2-40B4-BE49-F238E27FC236}">
                <a16:creationId xmlns:a16="http://schemas.microsoft.com/office/drawing/2014/main" id="{84DE39F7-92A2-4332-9AA3-D5E2134233BD}"/>
              </a:ext>
            </a:extLst>
          </p:cNvPr>
          <p:cNvGraphicFramePr>
            <a:graphicFrameLocks noGrp="1"/>
          </p:cNvGraphicFramePr>
          <p:nvPr>
            <p:extLst>
              <p:ext uri="{D42A27DB-BD31-4B8C-83A1-F6EECF244321}">
                <p14:modId xmlns:p14="http://schemas.microsoft.com/office/powerpoint/2010/main" val="1364487495"/>
              </p:ext>
            </p:extLst>
          </p:nvPr>
        </p:nvGraphicFramePr>
        <p:xfrm>
          <a:off x="-1" y="1087882"/>
          <a:ext cx="4135890" cy="1838197"/>
        </p:xfrm>
        <a:graphic>
          <a:graphicData uri="http://schemas.openxmlformats.org/drawingml/2006/table">
            <a:tbl>
              <a:tblPr firstRow="1" bandRow="1">
                <a:tableStyleId>{F5AB1C69-6EDB-4FF4-983F-18BD219EF322}</a:tableStyleId>
              </a:tblPr>
              <a:tblGrid>
                <a:gridCol w="1270611">
                  <a:extLst>
                    <a:ext uri="{9D8B030D-6E8A-4147-A177-3AD203B41FA5}">
                      <a16:colId xmlns:a16="http://schemas.microsoft.com/office/drawing/2014/main" val="1213950396"/>
                    </a:ext>
                  </a:extLst>
                </a:gridCol>
                <a:gridCol w="1472752">
                  <a:extLst>
                    <a:ext uri="{9D8B030D-6E8A-4147-A177-3AD203B41FA5}">
                      <a16:colId xmlns:a16="http://schemas.microsoft.com/office/drawing/2014/main" val="757234323"/>
                    </a:ext>
                  </a:extLst>
                </a:gridCol>
                <a:gridCol w="1392527">
                  <a:extLst>
                    <a:ext uri="{9D8B030D-6E8A-4147-A177-3AD203B41FA5}">
                      <a16:colId xmlns:a16="http://schemas.microsoft.com/office/drawing/2014/main" val="4074388595"/>
                    </a:ext>
                  </a:extLst>
                </a:gridCol>
              </a:tblGrid>
              <a:tr h="235666">
                <a:tc gridSpan="3">
                  <a:txBody>
                    <a:bodyPr/>
                    <a:lstStyle/>
                    <a:p>
                      <a:r>
                        <a:rPr lang="en-GB" sz="900" dirty="0"/>
                        <a:t>The Global Water Cycle</a:t>
                      </a:r>
                    </a:p>
                  </a:txBody>
                  <a:tcPr/>
                </a:tc>
                <a:tc hMerge="1">
                  <a:txBody>
                    <a:bodyPr/>
                    <a:lstStyle/>
                    <a:p>
                      <a:endParaRPr lang="en-GB" dirty="0"/>
                    </a:p>
                  </a:txBody>
                  <a:tcPr/>
                </a:tc>
                <a:tc hMerge="1">
                  <a:txBody>
                    <a:bodyPr/>
                    <a:lstStyle/>
                    <a:p>
                      <a:endParaRPr lang="en-GB"/>
                    </a:p>
                  </a:txBody>
                  <a:tcPr/>
                </a:tc>
                <a:extLst>
                  <a:ext uri="{0D108BD9-81ED-4DB2-BD59-A6C34878D82A}">
                    <a16:rowId xmlns:a16="http://schemas.microsoft.com/office/drawing/2014/main" val="3347724965"/>
                  </a:ext>
                </a:extLst>
              </a:tr>
              <a:tr h="53417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Water largely exists as </a:t>
                      </a:r>
                      <a:r>
                        <a:rPr lang="en-GB" sz="700" b="1" dirty="0"/>
                        <a:t>vapour in the atmosphere</a:t>
                      </a:r>
                      <a:r>
                        <a:rPr lang="en-GB" sz="700" dirty="0"/>
                        <a:t>. Clouds can contain liquid water or ice crystals.</a:t>
                      </a:r>
                      <a:endParaRPr lang="en-GB" sz="700" dirty="0">
                        <a:solidFill>
                          <a:sysClr val="windowText" lastClr="000000"/>
                        </a:solidFill>
                      </a:endParaRPr>
                    </a:p>
                  </a:txBody>
                  <a:tcPr anchor="ctr">
                    <a:solidFill>
                      <a:srgbClr val="E7F7F8"/>
                    </a:solidFill>
                  </a:tcPr>
                </a:tc>
                <a:tc rowSpan="2" gridSpan="2">
                  <a:txBody>
                    <a:bodyPr/>
                    <a:lstStyle/>
                    <a:p>
                      <a:endParaRPr lang="en-GB" dirty="0"/>
                    </a:p>
                  </a:txBody>
                  <a:tcPr/>
                </a:tc>
                <a:tc rowSpan="2"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dirty="0">
                        <a:solidFill>
                          <a:sysClr val="windowText" lastClr="000000"/>
                        </a:solidFill>
                      </a:endParaRPr>
                    </a:p>
                  </a:txBody>
                  <a:tcPr/>
                </a:tc>
                <a:extLst>
                  <a:ext uri="{0D108BD9-81ED-4DB2-BD59-A6C34878D82A}">
                    <a16:rowId xmlns:a16="http://schemas.microsoft.com/office/drawing/2014/main" val="2989145501"/>
                  </a:ext>
                </a:extLst>
              </a:tr>
              <a:tr h="53417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In the </a:t>
                      </a:r>
                      <a:r>
                        <a:rPr lang="en-GB" sz="700" b="1" dirty="0"/>
                        <a:t>cryosphere</a:t>
                      </a:r>
                      <a:r>
                        <a:rPr lang="en-GB" sz="700" dirty="0"/>
                        <a:t> water is largely found in a solid state, with some liquid form as melt water and lakes. </a:t>
                      </a:r>
                      <a:endParaRPr lang="en-GB" sz="700" dirty="0">
                        <a:solidFill>
                          <a:sysClr val="windowText" lastClr="000000"/>
                        </a:solidFill>
                      </a:endParaRPr>
                    </a:p>
                  </a:txBody>
                  <a:tcPr anchor="ctr">
                    <a:solidFill>
                      <a:srgbClr val="D3FBFD"/>
                    </a:solidFill>
                  </a:tcPr>
                </a:tc>
                <a:tc gridSpan="2" vMerge="1">
                  <a:txBody>
                    <a:bodyPr/>
                    <a:lstStyle/>
                    <a:p>
                      <a:endParaRPr lang="en-GB" dirty="0"/>
                    </a:p>
                  </a:txBody>
                  <a:tcPr/>
                </a:tc>
                <a:tc hMerge="1"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dirty="0">
                        <a:solidFill>
                          <a:sysClr val="windowText" lastClr="000000"/>
                        </a:solidFill>
                      </a:endParaRPr>
                    </a:p>
                  </a:txBody>
                  <a:tcPr/>
                </a:tc>
                <a:extLst>
                  <a:ext uri="{0D108BD9-81ED-4DB2-BD59-A6C34878D82A}">
                    <a16:rowId xmlns:a16="http://schemas.microsoft.com/office/drawing/2014/main" val="828824330"/>
                  </a:ext>
                </a:extLst>
              </a:tr>
              <a:tr h="53417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On the land water is stored in </a:t>
                      </a:r>
                      <a:r>
                        <a:rPr lang="en-GB" sz="700" b="1" dirty="0"/>
                        <a:t>rivers, streams, lakes </a:t>
                      </a:r>
                      <a:r>
                        <a:rPr lang="en-GB" sz="700" dirty="0"/>
                        <a:t>and groundwater in liquid form. </a:t>
                      </a:r>
                      <a:endParaRPr lang="en-GB" sz="700" dirty="0">
                        <a:solidFill>
                          <a:sysClr val="windowText" lastClr="000000"/>
                        </a:solidFill>
                      </a:endParaRPr>
                    </a:p>
                  </a:txBody>
                  <a:tcPr anchor="ctr">
                    <a:solidFill>
                      <a:srgbClr val="E7F7F8"/>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Water is also stored in </a:t>
                      </a:r>
                      <a:r>
                        <a:rPr lang="en-GB" sz="700" b="1" dirty="0"/>
                        <a:t>vegetation</a:t>
                      </a:r>
                      <a:r>
                        <a:rPr lang="en-GB" sz="700" dirty="0"/>
                        <a:t> or in the </a:t>
                      </a:r>
                      <a:r>
                        <a:rPr lang="en-GB" sz="700" b="1" dirty="0"/>
                        <a:t>soil</a:t>
                      </a:r>
                      <a:r>
                        <a:rPr lang="en-GB" sz="700" dirty="0"/>
                        <a:t>.</a:t>
                      </a:r>
                      <a:endParaRPr lang="en-GB" sz="700" dirty="0">
                        <a:solidFill>
                          <a:sysClr val="windowText" lastClr="000000"/>
                        </a:solidFill>
                      </a:endParaRPr>
                    </a:p>
                  </a:txBody>
                  <a:tcPr anchor="ctr">
                    <a:solidFill>
                      <a:srgbClr val="D3FBFD"/>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In the </a:t>
                      </a:r>
                      <a:r>
                        <a:rPr lang="en-GB" sz="700" b="1" dirty="0"/>
                        <a:t>oceans</a:t>
                      </a:r>
                      <a:r>
                        <a:rPr lang="en-GB" sz="700" dirty="0"/>
                        <a:t> </a:t>
                      </a:r>
                      <a:r>
                        <a:rPr lang="en-GB" sz="700" b="1" dirty="0"/>
                        <a:t>the vast majority of wate</a:t>
                      </a:r>
                      <a:r>
                        <a:rPr lang="en-GB" sz="700" dirty="0"/>
                        <a:t>r is stored in liquid form, with only a minute fraction held as icebergs. </a:t>
                      </a:r>
                      <a:endParaRPr lang="en-GB" sz="700" dirty="0">
                        <a:solidFill>
                          <a:sysClr val="windowText" lastClr="000000"/>
                        </a:solidFill>
                      </a:endParaRPr>
                    </a:p>
                  </a:txBody>
                  <a:tcPr anchor="ctr">
                    <a:solidFill>
                      <a:srgbClr val="E7F7F8"/>
                    </a:solidFill>
                  </a:tcPr>
                </a:tc>
                <a:extLst>
                  <a:ext uri="{0D108BD9-81ED-4DB2-BD59-A6C34878D82A}">
                    <a16:rowId xmlns:a16="http://schemas.microsoft.com/office/drawing/2014/main" val="1268762000"/>
                  </a:ext>
                </a:extLst>
              </a:tr>
            </a:tbl>
          </a:graphicData>
        </a:graphic>
      </p:graphicFrame>
      <p:pic>
        <p:nvPicPr>
          <p:cNvPr id="16" name="Picture 15" descr="A picture containing text, map&#10;&#10;Description automatically generated">
            <a:extLst>
              <a:ext uri="{FF2B5EF4-FFF2-40B4-BE49-F238E27FC236}">
                <a16:creationId xmlns:a16="http://schemas.microsoft.com/office/drawing/2014/main" id="{A6C235D8-D681-4228-9208-F882D76C586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308100" y="1174750"/>
            <a:ext cx="2838453" cy="1233701"/>
          </a:xfrm>
          <a:prstGeom prst="rect">
            <a:avLst/>
          </a:prstGeom>
          <a:ln w="12700">
            <a:solidFill>
              <a:schemeClr val="bg1"/>
            </a:solidFill>
          </a:ln>
        </p:spPr>
      </p:pic>
      <p:cxnSp>
        <p:nvCxnSpPr>
          <p:cNvPr id="18" name="Straight Connector 17">
            <a:extLst>
              <a:ext uri="{FF2B5EF4-FFF2-40B4-BE49-F238E27FC236}">
                <a16:creationId xmlns:a16="http://schemas.microsoft.com/office/drawing/2014/main" id="{D0ED4B15-2DA7-424F-A94E-61E6AEA083BE}"/>
              </a:ext>
            </a:extLst>
          </p:cNvPr>
          <p:cNvCxnSpPr>
            <a:cxnSpLocks/>
          </p:cNvCxnSpPr>
          <p:nvPr/>
        </p:nvCxnSpPr>
        <p:spPr>
          <a:xfrm>
            <a:off x="1282890" y="1155700"/>
            <a:ext cx="288090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2476EC6-DDF7-4200-A9EA-D5F65002C2C1}"/>
              </a:ext>
            </a:extLst>
          </p:cNvPr>
          <p:cNvCxnSpPr>
            <a:cxnSpLocks/>
          </p:cNvCxnSpPr>
          <p:nvPr/>
        </p:nvCxnSpPr>
        <p:spPr>
          <a:xfrm>
            <a:off x="1282890" y="1143000"/>
            <a:ext cx="0" cy="1265451"/>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54B49E9-7558-4386-9F39-F16983BECCA9}"/>
              </a:ext>
            </a:extLst>
          </p:cNvPr>
          <p:cNvCxnSpPr>
            <a:cxnSpLocks/>
          </p:cNvCxnSpPr>
          <p:nvPr/>
        </p:nvCxnSpPr>
        <p:spPr>
          <a:xfrm>
            <a:off x="1263460" y="2408451"/>
            <a:ext cx="288090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9E326FA-3A15-4348-9860-DCAAD0F217E8}"/>
              </a:ext>
            </a:extLst>
          </p:cNvPr>
          <p:cNvCxnSpPr>
            <a:cxnSpLocks/>
          </p:cNvCxnSpPr>
          <p:nvPr/>
        </p:nvCxnSpPr>
        <p:spPr>
          <a:xfrm>
            <a:off x="4144369" y="1143000"/>
            <a:ext cx="0" cy="1265451"/>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46" name="Table 10">
            <a:extLst>
              <a:ext uri="{FF2B5EF4-FFF2-40B4-BE49-F238E27FC236}">
                <a16:creationId xmlns:a16="http://schemas.microsoft.com/office/drawing/2014/main" id="{0C161DAF-4648-4009-A4DF-A7AC379DAE52}"/>
              </a:ext>
            </a:extLst>
          </p:cNvPr>
          <p:cNvGraphicFramePr>
            <a:graphicFrameLocks noGrp="1"/>
          </p:cNvGraphicFramePr>
          <p:nvPr>
            <p:extLst>
              <p:ext uri="{D42A27DB-BD31-4B8C-83A1-F6EECF244321}">
                <p14:modId xmlns:p14="http://schemas.microsoft.com/office/powerpoint/2010/main" val="2564590284"/>
              </p:ext>
            </p:extLst>
          </p:nvPr>
        </p:nvGraphicFramePr>
        <p:xfrm>
          <a:off x="0" y="2938780"/>
          <a:ext cx="4139980" cy="1905000"/>
        </p:xfrm>
        <a:graphic>
          <a:graphicData uri="http://schemas.openxmlformats.org/drawingml/2006/table">
            <a:tbl>
              <a:tblPr firstRow="1" bandRow="1">
                <a:tableStyleId>{F5AB1C69-6EDB-4FF4-983F-18BD219EF322}</a:tableStyleId>
              </a:tblPr>
              <a:tblGrid>
                <a:gridCol w="766866">
                  <a:extLst>
                    <a:ext uri="{9D8B030D-6E8A-4147-A177-3AD203B41FA5}">
                      <a16:colId xmlns:a16="http://schemas.microsoft.com/office/drawing/2014/main" val="1144142050"/>
                    </a:ext>
                  </a:extLst>
                </a:gridCol>
                <a:gridCol w="812266">
                  <a:extLst>
                    <a:ext uri="{9D8B030D-6E8A-4147-A177-3AD203B41FA5}">
                      <a16:colId xmlns:a16="http://schemas.microsoft.com/office/drawing/2014/main" val="3608644888"/>
                    </a:ext>
                  </a:extLst>
                </a:gridCol>
                <a:gridCol w="853616">
                  <a:extLst>
                    <a:ext uri="{9D8B030D-6E8A-4147-A177-3AD203B41FA5}">
                      <a16:colId xmlns:a16="http://schemas.microsoft.com/office/drawing/2014/main" val="2794850102"/>
                    </a:ext>
                  </a:extLst>
                </a:gridCol>
                <a:gridCol w="853616">
                  <a:extLst>
                    <a:ext uri="{9D8B030D-6E8A-4147-A177-3AD203B41FA5}">
                      <a16:colId xmlns:a16="http://schemas.microsoft.com/office/drawing/2014/main" val="2333428642"/>
                    </a:ext>
                  </a:extLst>
                </a:gridCol>
                <a:gridCol w="853616">
                  <a:extLst>
                    <a:ext uri="{9D8B030D-6E8A-4147-A177-3AD203B41FA5}">
                      <a16:colId xmlns:a16="http://schemas.microsoft.com/office/drawing/2014/main" val="3807534160"/>
                    </a:ext>
                  </a:extLst>
                </a:gridCol>
              </a:tblGrid>
              <a:tr h="160325">
                <a:tc gridSpan="5">
                  <a:txBody>
                    <a:bodyPr/>
                    <a:lstStyle/>
                    <a:p>
                      <a:pPr algn="ctr"/>
                      <a:r>
                        <a:rPr lang="en-GB" sz="900" b="1" dirty="0"/>
                        <a:t>The Global Water Budget</a:t>
                      </a:r>
                      <a:endParaRPr lang="en-GB" sz="900" b="1" dirty="0">
                        <a:solidFill>
                          <a:schemeClr val="tx1"/>
                        </a:solidFill>
                      </a:endParaRPr>
                    </a:p>
                  </a:txBody>
                  <a:tcPr/>
                </a:tc>
                <a:tc hMerge="1">
                  <a:txBody>
                    <a:bodyPr/>
                    <a:lstStyle/>
                    <a:p>
                      <a:endParaRPr lang="en-GB"/>
                    </a:p>
                  </a:txBody>
                  <a:tcPr/>
                </a:tc>
                <a:tc hMerge="1">
                  <a:txBody>
                    <a:bodyPr/>
                    <a:lstStyle/>
                    <a:p>
                      <a:endParaRPr lang="en-GB" dirty="0"/>
                    </a:p>
                  </a:txBody>
                  <a:tcPr/>
                </a:tc>
                <a:tc hMerge="1">
                  <a:txBody>
                    <a:bodyPr/>
                    <a:lstStyle/>
                    <a:p>
                      <a:pPr algn="ctr"/>
                      <a:endParaRPr lang="en-GB" sz="900" dirty="0">
                        <a:solidFill>
                          <a:schemeClr val="tx1"/>
                        </a:solidFill>
                      </a:endParaRPr>
                    </a:p>
                  </a:txBody>
                  <a:tcPr/>
                </a:tc>
                <a:tc hMerge="1">
                  <a:txBody>
                    <a:bodyPr/>
                    <a:lstStyle/>
                    <a:p>
                      <a:pPr algn="ctr"/>
                      <a:endParaRPr lang="en-GB" sz="900" dirty="0">
                        <a:solidFill>
                          <a:schemeClr val="tx1"/>
                        </a:solidFill>
                      </a:endParaRPr>
                    </a:p>
                  </a:txBody>
                  <a:tcPr/>
                </a:tc>
                <a:extLst>
                  <a:ext uri="{0D108BD9-81ED-4DB2-BD59-A6C34878D82A}">
                    <a16:rowId xmlns:a16="http://schemas.microsoft.com/office/drawing/2014/main" val="2447191806"/>
                  </a:ext>
                </a:extLst>
              </a:tr>
              <a:tr h="213767">
                <a:tc gridSpan="5">
                  <a:txBody>
                    <a:bodyPr/>
                    <a:lstStyle/>
                    <a:p>
                      <a:pPr algn="ctr"/>
                      <a:r>
                        <a:rPr lang="en-GB" sz="700" b="1" dirty="0"/>
                        <a:t>The table shows </a:t>
                      </a:r>
                      <a:r>
                        <a:rPr lang="en-GB" sz="700" b="1" dirty="0">
                          <a:solidFill>
                            <a:srgbClr val="FF0000"/>
                          </a:solidFill>
                        </a:rPr>
                        <a:t>residence times</a:t>
                      </a:r>
                      <a:r>
                        <a:rPr lang="en-GB" sz="700" b="1" dirty="0"/>
                        <a:t>. This is an average time a water molecule will spend in the reservoir or store. Residence times can impact on the turnover within the water cycle system.</a:t>
                      </a:r>
                    </a:p>
                  </a:txBody>
                  <a:tcPr>
                    <a:solidFill>
                      <a:schemeClr val="accent3">
                        <a:lumMod val="20000"/>
                        <a:lumOff val="80000"/>
                      </a:schemeClr>
                    </a:solidFill>
                  </a:tcPr>
                </a:tc>
                <a:tc hMerge="1">
                  <a:txBody>
                    <a:bodyPr/>
                    <a:lstStyle/>
                    <a:p>
                      <a:endParaRPr lang="en-GB"/>
                    </a:p>
                  </a:txBody>
                  <a:tcPr/>
                </a:tc>
                <a:tc hMerge="1">
                  <a:txBody>
                    <a:bodyPr/>
                    <a:lstStyle/>
                    <a:p>
                      <a:endParaRPr lang="en-GB" dirty="0"/>
                    </a:p>
                  </a:txBody>
                  <a:tcPr/>
                </a:tc>
                <a:tc hMerge="1">
                  <a:txBody>
                    <a:bodyPr/>
                    <a:lstStyle/>
                    <a:p>
                      <a:pPr algn="ctr"/>
                      <a:endParaRPr lang="en-GB" sz="800" b="1" dirty="0"/>
                    </a:p>
                  </a:txBody>
                  <a:tcPr/>
                </a:tc>
                <a:tc hMerge="1">
                  <a:txBody>
                    <a:bodyPr/>
                    <a:lstStyle/>
                    <a:p>
                      <a:pPr algn="ctr"/>
                      <a:endParaRPr lang="en-GB" sz="800" b="1" dirty="0"/>
                    </a:p>
                  </a:txBody>
                  <a:tcPr/>
                </a:tc>
                <a:extLst>
                  <a:ext uri="{0D108BD9-81ED-4DB2-BD59-A6C34878D82A}">
                    <a16:rowId xmlns:a16="http://schemas.microsoft.com/office/drawing/2014/main" val="319423723"/>
                  </a:ext>
                </a:extLst>
              </a:tr>
              <a:tr h="128260">
                <a:tc>
                  <a:txBody>
                    <a:bodyPr/>
                    <a:lstStyle/>
                    <a:p>
                      <a:pPr algn="ctr"/>
                      <a:r>
                        <a:rPr lang="en-GB" sz="600" b="1" dirty="0"/>
                        <a:t>STORES</a:t>
                      </a:r>
                    </a:p>
                  </a:txBody>
                  <a:tcPr anchor="ctr">
                    <a:solidFill>
                      <a:schemeClr val="accent3">
                        <a:lumMod val="40000"/>
                        <a:lumOff val="60000"/>
                      </a:schemeClr>
                    </a:solidFill>
                  </a:tcPr>
                </a:tc>
                <a:tc>
                  <a:txBody>
                    <a:bodyPr/>
                    <a:lstStyle/>
                    <a:p>
                      <a:pPr algn="ctr"/>
                      <a:r>
                        <a:rPr lang="en-GB" sz="600" b="1" dirty="0"/>
                        <a:t>Volume (10³ km²)</a:t>
                      </a:r>
                    </a:p>
                  </a:txBody>
                  <a:tcPr anchor="ctr">
                    <a:solidFill>
                      <a:schemeClr val="accent3">
                        <a:lumMod val="40000"/>
                        <a:lumOff val="60000"/>
                      </a:schemeClr>
                    </a:solidFill>
                  </a:tcPr>
                </a:tc>
                <a:tc>
                  <a:txBody>
                    <a:bodyPr/>
                    <a:lstStyle/>
                    <a:p>
                      <a:pPr algn="ctr"/>
                      <a:r>
                        <a:rPr lang="en-GB" sz="600" b="1" dirty="0"/>
                        <a:t>% of total water</a:t>
                      </a:r>
                    </a:p>
                  </a:txBody>
                  <a:tcPr anchor="ctr">
                    <a:solidFill>
                      <a:schemeClr val="accent3">
                        <a:lumMod val="40000"/>
                        <a:lumOff val="60000"/>
                      </a:schemeClr>
                    </a:solidFill>
                  </a:tcPr>
                </a:tc>
                <a:tc>
                  <a:txBody>
                    <a:bodyPr/>
                    <a:lstStyle/>
                    <a:p>
                      <a:pPr algn="ctr"/>
                      <a:r>
                        <a:rPr lang="en-GB" sz="600" b="1" dirty="0"/>
                        <a:t>% of fresh water</a:t>
                      </a:r>
                    </a:p>
                  </a:txBody>
                  <a:tcPr anchor="ctr">
                    <a:solidFill>
                      <a:schemeClr val="accent3">
                        <a:lumMod val="40000"/>
                        <a:lumOff val="60000"/>
                      </a:schemeClr>
                    </a:solidFill>
                  </a:tcPr>
                </a:tc>
                <a:tc>
                  <a:txBody>
                    <a:bodyPr/>
                    <a:lstStyle/>
                    <a:p>
                      <a:pPr algn="ctr"/>
                      <a:r>
                        <a:rPr lang="en-GB" sz="600" b="1" dirty="0"/>
                        <a:t>Residence time</a:t>
                      </a:r>
                    </a:p>
                  </a:txBody>
                  <a:tcPr anchor="ctr">
                    <a:solidFill>
                      <a:schemeClr val="accent3">
                        <a:lumMod val="40000"/>
                        <a:lumOff val="60000"/>
                      </a:schemeClr>
                    </a:solidFill>
                  </a:tcPr>
                </a:tc>
                <a:extLst>
                  <a:ext uri="{0D108BD9-81ED-4DB2-BD59-A6C34878D82A}">
                    <a16:rowId xmlns:a16="http://schemas.microsoft.com/office/drawing/2014/main" val="656447356"/>
                  </a:ext>
                </a:extLst>
              </a:tr>
              <a:tr h="12826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600" b="1" i="0" u="none" dirty="0">
                          <a:solidFill>
                            <a:srgbClr val="FF0000"/>
                          </a:solidFill>
                        </a:rPr>
                        <a:t>Oceans</a:t>
                      </a:r>
                      <a:endParaRPr lang="en-GB" sz="600" b="1" i="0" dirty="0">
                        <a:solidFill>
                          <a:srgbClr val="FF0000"/>
                        </a:solidFill>
                      </a:endParaRPr>
                    </a:p>
                  </a:txBody>
                  <a:tcPr anchor="ct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1,335,040</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96.9</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0</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3,600 years.</a:t>
                      </a:r>
                    </a:p>
                  </a:txBody>
                  <a:tcPr anchor="ctr"/>
                </a:tc>
                <a:extLst>
                  <a:ext uri="{0D108BD9-81ED-4DB2-BD59-A6C34878D82A}">
                    <a16:rowId xmlns:a16="http://schemas.microsoft.com/office/drawing/2014/main" val="624096593"/>
                  </a:ext>
                </a:extLst>
              </a:tr>
              <a:tr h="12826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600" b="1" i="0" dirty="0">
                          <a:solidFill>
                            <a:srgbClr val="002060"/>
                          </a:solidFill>
                        </a:rPr>
                        <a:t>Icecaps</a:t>
                      </a:r>
                    </a:p>
                  </a:txBody>
                  <a:tcPr anchor="ct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26,350</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1.9</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68.7</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15,000 years.</a:t>
                      </a:r>
                    </a:p>
                  </a:txBody>
                  <a:tcPr anchor="ctr"/>
                </a:tc>
                <a:extLst>
                  <a:ext uri="{0D108BD9-81ED-4DB2-BD59-A6C34878D82A}">
                    <a16:rowId xmlns:a16="http://schemas.microsoft.com/office/drawing/2014/main" val="3098257615"/>
                  </a:ext>
                </a:extLst>
              </a:tr>
              <a:tr h="12826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600" b="1" i="0" dirty="0">
                          <a:solidFill>
                            <a:srgbClr val="7030A0"/>
                          </a:solidFill>
                        </a:rPr>
                        <a:t>Groundwater</a:t>
                      </a:r>
                    </a:p>
                  </a:txBody>
                  <a:tcPr anchor="ct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15,300</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1.1</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30.1</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Up to 10,000 years.</a:t>
                      </a:r>
                    </a:p>
                  </a:txBody>
                  <a:tcPr anchor="ctr"/>
                </a:tc>
                <a:extLst>
                  <a:ext uri="{0D108BD9-81ED-4DB2-BD59-A6C34878D82A}">
                    <a16:rowId xmlns:a16="http://schemas.microsoft.com/office/drawing/2014/main" val="3396494041"/>
                  </a:ext>
                </a:extLst>
              </a:tr>
              <a:tr h="12826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600" b="1" i="0" dirty="0">
                          <a:solidFill>
                            <a:srgbClr val="00B050"/>
                          </a:solidFill>
                        </a:rPr>
                        <a:t>River and lakes</a:t>
                      </a:r>
                    </a:p>
                  </a:txBody>
                  <a:tcPr anchor="ct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178</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0.01</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1,2</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2 weeks to 10 years. </a:t>
                      </a:r>
                    </a:p>
                  </a:txBody>
                  <a:tcPr anchor="ctr"/>
                </a:tc>
                <a:extLst>
                  <a:ext uri="{0D108BD9-81ED-4DB2-BD59-A6C34878D82A}">
                    <a16:rowId xmlns:a16="http://schemas.microsoft.com/office/drawing/2014/main" val="3363050642"/>
                  </a:ext>
                </a:extLst>
              </a:tr>
              <a:tr h="12826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600" b="1" i="0" dirty="0">
                          <a:solidFill>
                            <a:srgbClr val="FF0000"/>
                          </a:solidFill>
                        </a:rPr>
                        <a:t>Soil moisture</a:t>
                      </a:r>
                    </a:p>
                  </a:txBody>
                  <a:tcPr anchor="ct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122</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0.01</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0,05</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2-50 weeks</a:t>
                      </a:r>
                    </a:p>
                  </a:txBody>
                  <a:tcPr anchor="ctr"/>
                </a:tc>
                <a:extLst>
                  <a:ext uri="{0D108BD9-81ED-4DB2-BD59-A6C34878D82A}">
                    <a16:rowId xmlns:a16="http://schemas.microsoft.com/office/drawing/2014/main" val="2495495751"/>
                  </a:ext>
                </a:extLst>
              </a:tr>
              <a:tr h="19239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600" b="1" i="0" dirty="0">
                          <a:solidFill>
                            <a:srgbClr val="002060"/>
                          </a:solidFill>
                        </a:rPr>
                        <a:t>Atmospheric moisture</a:t>
                      </a:r>
                    </a:p>
                  </a:txBody>
                  <a:tcPr anchor="ct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13</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0,001</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0,04</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600" b="1" dirty="0"/>
                        <a:t>10 days</a:t>
                      </a:r>
                    </a:p>
                  </a:txBody>
                  <a:tcPr anchor="ctr"/>
                </a:tc>
                <a:extLst>
                  <a:ext uri="{0D108BD9-81ED-4DB2-BD59-A6C34878D82A}">
                    <a16:rowId xmlns:a16="http://schemas.microsoft.com/office/drawing/2014/main" val="530949166"/>
                  </a:ext>
                </a:extLst>
              </a:tr>
            </a:tbl>
          </a:graphicData>
        </a:graphic>
      </p:graphicFrame>
      <p:graphicFrame>
        <p:nvGraphicFramePr>
          <p:cNvPr id="48" name="Table 48">
            <a:extLst>
              <a:ext uri="{FF2B5EF4-FFF2-40B4-BE49-F238E27FC236}">
                <a16:creationId xmlns:a16="http://schemas.microsoft.com/office/drawing/2014/main" id="{7DC230DE-C8CC-4D4B-B9EB-607EECC0A3F0}"/>
              </a:ext>
            </a:extLst>
          </p:cNvPr>
          <p:cNvGraphicFramePr>
            <a:graphicFrameLocks noGrp="1"/>
          </p:cNvGraphicFramePr>
          <p:nvPr>
            <p:extLst>
              <p:ext uri="{D42A27DB-BD31-4B8C-83A1-F6EECF244321}">
                <p14:modId xmlns:p14="http://schemas.microsoft.com/office/powerpoint/2010/main" val="1786863655"/>
              </p:ext>
            </p:extLst>
          </p:nvPr>
        </p:nvGraphicFramePr>
        <p:xfrm>
          <a:off x="-3" y="5919470"/>
          <a:ext cx="4144371" cy="944880"/>
        </p:xfrm>
        <a:graphic>
          <a:graphicData uri="http://schemas.openxmlformats.org/drawingml/2006/table">
            <a:tbl>
              <a:tblPr firstRow="1" bandRow="1">
                <a:tableStyleId>{F5AB1C69-6EDB-4FF4-983F-18BD219EF322}</a:tableStyleId>
              </a:tblPr>
              <a:tblGrid>
                <a:gridCol w="1381457">
                  <a:extLst>
                    <a:ext uri="{9D8B030D-6E8A-4147-A177-3AD203B41FA5}">
                      <a16:colId xmlns:a16="http://schemas.microsoft.com/office/drawing/2014/main" val="1415403110"/>
                    </a:ext>
                  </a:extLst>
                </a:gridCol>
                <a:gridCol w="1381457">
                  <a:extLst>
                    <a:ext uri="{9D8B030D-6E8A-4147-A177-3AD203B41FA5}">
                      <a16:colId xmlns:a16="http://schemas.microsoft.com/office/drawing/2014/main" val="4023939916"/>
                    </a:ext>
                  </a:extLst>
                </a:gridCol>
                <a:gridCol w="1381457">
                  <a:extLst>
                    <a:ext uri="{9D8B030D-6E8A-4147-A177-3AD203B41FA5}">
                      <a16:colId xmlns:a16="http://schemas.microsoft.com/office/drawing/2014/main" val="1856104491"/>
                    </a:ext>
                  </a:extLst>
                </a:gridCol>
              </a:tblGrid>
              <a:tr h="213930">
                <a:tc gridSpan="3">
                  <a:txBody>
                    <a:bodyPr/>
                    <a:lstStyle/>
                    <a:p>
                      <a:pPr algn="ctr"/>
                      <a:r>
                        <a:rPr lang="en-GB" sz="900" dirty="0"/>
                        <a:t>Types of Water</a:t>
                      </a:r>
                      <a:endParaRPr lang="en-GB" sz="900" b="1" dirty="0"/>
                    </a:p>
                  </a:txBody>
                  <a:tcPr anchor="ctr"/>
                </a:tc>
                <a:tc hMerge="1">
                  <a:txBody>
                    <a:bodyPr/>
                    <a:lstStyle/>
                    <a:p>
                      <a:endParaRPr lang="en-GB" dirty="0"/>
                    </a:p>
                  </a:txBody>
                  <a:tcPr/>
                </a:tc>
                <a:tc hMerge="1">
                  <a:txBody>
                    <a:bodyPr/>
                    <a:lstStyle/>
                    <a:p>
                      <a:pPr algn="ctr"/>
                      <a:endParaRPr lang="en-GB" sz="900" b="1" dirty="0"/>
                    </a:p>
                  </a:txBody>
                  <a:tcPr anchor="ctr"/>
                </a:tc>
                <a:extLst>
                  <a:ext uri="{0D108BD9-81ED-4DB2-BD59-A6C34878D82A}">
                    <a16:rowId xmlns:a16="http://schemas.microsoft.com/office/drawing/2014/main" val="1541097239"/>
                  </a:ext>
                </a:extLst>
              </a:tr>
              <a:tr h="185406">
                <a:tc>
                  <a:txBody>
                    <a:bodyPr/>
                    <a:lstStyle/>
                    <a:p>
                      <a:pPr algn="ctr"/>
                      <a:r>
                        <a:rPr lang="en-GB" sz="700" b="1" dirty="0">
                          <a:solidFill>
                            <a:srgbClr val="002060"/>
                          </a:solidFill>
                        </a:rPr>
                        <a:t>Blue Water</a:t>
                      </a:r>
                    </a:p>
                  </a:txBody>
                  <a:tcPr>
                    <a:solidFill>
                      <a:schemeClr val="accent3">
                        <a:lumMod val="60000"/>
                        <a:lumOff val="40000"/>
                      </a:schemeClr>
                    </a:solidFill>
                  </a:tcPr>
                </a:tc>
                <a:tc>
                  <a:txBody>
                    <a:bodyPr/>
                    <a:lstStyle/>
                    <a:p>
                      <a:pPr algn="ctr"/>
                      <a:r>
                        <a:rPr lang="en-GB" sz="700" b="1" dirty="0">
                          <a:solidFill>
                            <a:srgbClr val="00B050"/>
                          </a:solidFill>
                        </a:rPr>
                        <a:t>Green Water</a:t>
                      </a:r>
                    </a:p>
                  </a:txBody>
                  <a:tcPr>
                    <a:solidFill>
                      <a:schemeClr val="accent3">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rgbClr val="FF0000"/>
                          </a:solidFill>
                        </a:rPr>
                        <a:t>Fossil Water</a:t>
                      </a:r>
                    </a:p>
                  </a:txBody>
                  <a:tcPr>
                    <a:solidFill>
                      <a:schemeClr val="accent3">
                        <a:lumMod val="60000"/>
                        <a:lumOff val="40000"/>
                      </a:schemeClr>
                    </a:solidFill>
                  </a:tcPr>
                </a:tc>
                <a:extLst>
                  <a:ext uri="{0D108BD9-81ED-4DB2-BD59-A6C34878D82A}">
                    <a16:rowId xmlns:a16="http://schemas.microsoft.com/office/drawing/2014/main" val="4125993192"/>
                  </a:ext>
                </a:extLst>
              </a:tr>
              <a:tr h="48490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Blue water is the amount of rainfall water that </a:t>
                      </a:r>
                      <a:r>
                        <a:rPr lang="en-GB" sz="700" b="1" i="0" u="none" strike="noStrike" kern="1200" dirty="0">
                          <a:solidFill>
                            <a:schemeClr val="dk1"/>
                          </a:solidFill>
                          <a:effectLst/>
                          <a:latin typeface="+mn-lt"/>
                          <a:ea typeface="+mn-ea"/>
                          <a:cs typeface="+mn-cs"/>
                        </a:rPr>
                        <a:t>ends up in rivers, lakes, reservoirs and groundwater</a:t>
                      </a:r>
                      <a:r>
                        <a:rPr lang="en-GB" sz="700" b="0" i="0" u="none" strike="noStrike" kern="1200" dirty="0">
                          <a:solidFill>
                            <a:schemeClr val="dk1"/>
                          </a:solidFill>
                          <a:effectLst/>
                          <a:latin typeface="+mn-lt"/>
                          <a:ea typeface="+mn-ea"/>
                          <a:cs typeface="+mn-cs"/>
                        </a:rPr>
                        <a:t>.</a:t>
                      </a:r>
                      <a:endParaRPr lang="en-GB" sz="700" dirty="0"/>
                    </a:p>
                  </a:txBody>
                  <a:tcPr/>
                </a:tc>
                <a:tc>
                  <a:txBody>
                    <a:bodyPr/>
                    <a:lstStyle/>
                    <a:p>
                      <a:pPr algn="ctr"/>
                      <a:r>
                        <a:rPr lang="en-GB" sz="700" b="0" i="0" u="none" strike="noStrike" kern="1200" dirty="0">
                          <a:solidFill>
                            <a:schemeClr val="dk1"/>
                          </a:solidFill>
                          <a:effectLst/>
                          <a:latin typeface="+mn-lt"/>
                          <a:ea typeface="+mn-ea"/>
                          <a:cs typeface="+mn-cs"/>
                        </a:rPr>
                        <a:t>The green water is the amount of rainfall that</a:t>
                      </a:r>
                      <a:r>
                        <a:rPr lang="en-GB" sz="700" b="1" i="0" u="none" strike="noStrike" kern="1200" dirty="0">
                          <a:solidFill>
                            <a:schemeClr val="dk1"/>
                          </a:solidFill>
                          <a:effectLst/>
                          <a:latin typeface="+mn-lt"/>
                          <a:ea typeface="+mn-ea"/>
                          <a:cs typeface="+mn-cs"/>
                        </a:rPr>
                        <a:t> falls on vegetation</a:t>
                      </a:r>
                      <a:r>
                        <a:rPr lang="en-GB" sz="700" b="0" i="0" u="none" strike="noStrike" kern="1200" dirty="0">
                          <a:solidFill>
                            <a:schemeClr val="dk1"/>
                          </a:solidFill>
                          <a:effectLst/>
                          <a:latin typeface="+mn-lt"/>
                          <a:ea typeface="+mn-ea"/>
                          <a:cs typeface="+mn-cs"/>
                        </a:rPr>
                        <a:t>, enters the soil and gets used by the vegetation.</a:t>
                      </a:r>
                      <a:endParaRPr lang="en-GB" sz="700" b="1" dirty="0"/>
                    </a:p>
                  </a:txBody>
                  <a:tcPr>
                    <a:solidFill>
                      <a:srgbClr val="D3FBFD"/>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This is an </a:t>
                      </a:r>
                      <a:r>
                        <a:rPr lang="en-GB" sz="700" b="1" i="0" u="none" strike="noStrike" kern="1200" dirty="0">
                          <a:solidFill>
                            <a:schemeClr val="dk1"/>
                          </a:solidFill>
                          <a:effectLst/>
                          <a:latin typeface="+mn-lt"/>
                          <a:ea typeface="+mn-ea"/>
                          <a:cs typeface="+mn-cs"/>
                        </a:rPr>
                        <a:t>ancient body of water </a:t>
                      </a:r>
                      <a:r>
                        <a:rPr lang="en-GB" sz="700" b="0" i="0" u="none" strike="noStrike" kern="1200" dirty="0">
                          <a:solidFill>
                            <a:schemeClr val="dk1"/>
                          </a:solidFill>
                          <a:effectLst/>
                          <a:latin typeface="+mn-lt"/>
                          <a:ea typeface="+mn-ea"/>
                          <a:cs typeface="+mn-cs"/>
                        </a:rPr>
                        <a:t>that has been contained in an undisturbed space, typically groundwater for millennia. </a:t>
                      </a:r>
                      <a:endParaRPr lang="en-GB" sz="700" dirty="0"/>
                    </a:p>
                  </a:txBody>
                  <a:tcPr>
                    <a:solidFill>
                      <a:srgbClr val="E7F7F8"/>
                    </a:solidFill>
                  </a:tcPr>
                </a:tc>
                <a:extLst>
                  <a:ext uri="{0D108BD9-81ED-4DB2-BD59-A6C34878D82A}">
                    <a16:rowId xmlns:a16="http://schemas.microsoft.com/office/drawing/2014/main" val="4002153977"/>
                  </a:ext>
                </a:extLst>
              </a:tr>
            </a:tbl>
          </a:graphicData>
        </a:graphic>
      </p:graphicFrame>
      <p:graphicFrame>
        <p:nvGraphicFramePr>
          <p:cNvPr id="50" name="Table 50">
            <a:extLst>
              <a:ext uri="{FF2B5EF4-FFF2-40B4-BE49-F238E27FC236}">
                <a16:creationId xmlns:a16="http://schemas.microsoft.com/office/drawing/2014/main" id="{1E80D45E-A3D4-4257-8573-410B647D3FE8}"/>
              </a:ext>
            </a:extLst>
          </p:cNvPr>
          <p:cNvGraphicFramePr>
            <a:graphicFrameLocks noGrp="1"/>
          </p:cNvGraphicFramePr>
          <p:nvPr>
            <p:extLst>
              <p:ext uri="{D42A27DB-BD31-4B8C-83A1-F6EECF244321}">
                <p14:modId xmlns:p14="http://schemas.microsoft.com/office/powerpoint/2010/main" val="2852302902"/>
              </p:ext>
            </p:extLst>
          </p:nvPr>
        </p:nvGraphicFramePr>
        <p:xfrm>
          <a:off x="-1" y="6873240"/>
          <a:ext cx="4142181" cy="2727960"/>
        </p:xfrm>
        <a:graphic>
          <a:graphicData uri="http://schemas.openxmlformats.org/drawingml/2006/table">
            <a:tbl>
              <a:tblPr firstRow="1" bandRow="1">
                <a:tableStyleId>{F5AB1C69-6EDB-4FF4-983F-18BD219EF322}</a:tableStyleId>
              </a:tblPr>
              <a:tblGrid>
                <a:gridCol w="842394">
                  <a:extLst>
                    <a:ext uri="{9D8B030D-6E8A-4147-A177-3AD203B41FA5}">
                      <a16:colId xmlns:a16="http://schemas.microsoft.com/office/drawing/2014/main" val="3754471045"/>
                    </a:ext>
                  </a:extLst>
                </a:gridCol>
                <a:gridCol w="193151">
                  <a:extLst>
                    <a:ext uri="{9D8B030D-6E8A-4147-A177-3AD203B41FA5}">
                      <a16:colId xmlns:a16="http://schemas.microsoft.com/office/drawing/2014/main" val="4004530337"/>
                    </a:ext>
                  </a:extLst>
                </a:gridCol>
                <a:gridCol w="1035545">
                  <a:extLst>
                    <a:ext uri="{9D8B030D-6E8A-4147-A177-3AD203B41FA5}">
                      <a16:colId xmlns:a16="http://schemas.microsoft.com/office/drawing/2014/main" val="1634823516"/>
                    </a:ext>
                  </a:extLst>
                </a:gridCol>
                <a:gridCol w="769756">
                  <a:extLst>
                    <a:ext uri="{9D8B030D-6E8A-4147-A177-3AD203B41FA5}">
                      <a16:colId xmlns:a16="http://schemas.microsoft.com/office/drawing/2014/main" val="3124466617"/>
                    </a:ext>
                  </a:extLst>
                </a:gridCol>
                <a:gridCol w="265790">
                  <a:extLst>
                    <a:ext uri="{9D8B030D-6E8A-4147-A177-3AD203B41FA5}">
                      <a16:colId xmlns:a16="http://schemas.microsoft.com/office/drawing/2014/main" val="704121600"/>
                    </a:ext>
                  </a:extLst>
                </a:gridCol>
                <a:gridCol w="1035545">
                  <a:extLst>
                    <a:ext uri="{9D8B030D-6E8A-4147-A177-3AD203B41FA5}">
                      <a16:colId xmlns:a16="http://schemas.microsoft.com/office/drawing/2014/main" val="1986357446"/>
                    </a:ext>
                  </a:extLst>
                </a:gridCol>
              </a:tblGrid>
              <a:tr h="168679">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u="none" dirty="0"/>
                        <a:t>The Drainage Basin Water Cycle</a:t>
                      </a:r>
                    </a:p>
                  </a:txBody>
                  <a:tcPr/>
                </a:tc>
                <a:tc hMerge="1">
                  <a:txBody>
                    <a:bodyPr/>
                    <a:lstStyle/>
                    <a:p>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80733237"/>
                  </a:ext>
                </a:extLst>
              </a:tr>
              <a:tr h="224906">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On a smaller scale the drainage basin is a subsystem within the global hydrological cycle. It is an </a:t>
                      </a:r>
                      <a:r>
                        <a:rPr lang="en-GB" sz="700" b="1" dirty="0">
                          <a:solidFill>
                            <a:srgbClr val="00B050"/>
                          </a:solidFill>
                        </a:rPr>
                        <a:t>open system </a:t>
                      </a:r>
                      <a:r>
                        <a:rPr lang="en-GB" sz="700" b="1" dirty="0"/>
                        <a:t>as it has external inputs and outputs that cause the amount of water in the basin to vary overtime. </a:t>
                      </a:r>
                    </a:p>
                  </a:txBody>
                  <a:tcPr>
                    <a:solidFill>
                      <a:srgbClr val="D3FBFD"/>
                    </a:solidFill>
                  </a:tcPr>
                </a:tc>
                <a:tc hMerge="1">
                  <a:txBody>
                    <a:bodyPr/>
                    <a:lstStyle/>
                    <a:p>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5849520"/>
                  </a:ext>
                </a:extLst>
              </a:tr>
              <a:tr h="146189">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chemeClr val="tx1"/>
                          </a:solidFill>
                        </a:rPr>
                        <a:t>Input</a:t>
                      </a:r>
                    </a:p>
                  </a:txBody>
                  <a:tcPr>
                    <a:solidFill>
                      <a:srgbClr val="FF0000"/>
                    </a:solidFill>
                  </a:tcPr>
                </a:tc>
                <a:tc hMerge="1">
                  <a:txBody>
                    <a:bodyPr/>
                    <a:lstStyle/>
                    <a:p>
                      <a:endParaRPr lang="en-GB"/>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chemeClr val="tx1"/>
                          </a:solidFill>
                        </a:rPr>
                        <a:t>Flows</a:t>
                      </a:r>
                    </a:p>
                  </a:txBody>
                  <a:tcPr>
                    <a:solidFill>
                      <a:srgbClr val="92D050"/>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Stores</a:t>
                      </a:r>
                    </a:p>
                  </a:txBody>
                  <a:tcPr>
                    <a:solidFill>
                      <a:srgbClr val="FFC000"/>
                    </a:solidFill>
                  </a:tcPr>
                </a:tc>
                <a:tc hMerge="1">
                  <a:txBody>
                    <a:bodyPr/>
                    <a:lstStyle/>
                    <a:p>
                      <a:endParaRPr lang="en-GB"/>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Outputs</a:t>
                      </a:r>
                    </a:p>
                  </a:txBody>
                  <a:tcPr>
                    <a:solidFill>
                      <a:srgbClr val="FFFF00"/>
                    </a:solidFill>
                  </a:tcPr>
                </a:tc>
                <a:extLst>
                  <a:ext uri="{0D108BD9-81ED-4DB2-BD59-A6C34878D82A}">
                    <a16:rowId xmlns:a16="http://schemas.microsoft.com/office/drawing/2014/main" val="465125518"/>
                  </a:ext>
                </a:extLst>
              </a:tr>
              <a:tr h="146189">
                <a:tc>
                  <a:txBody>
                    <a:bodyPr/>
                    <a:lstStyle/>
                    <a:p>
                      <a:pPr algn="l"/>
                      <a:r>
                        <a:rPr lang="en-GB" sz="700" b="1" dirty="0">
                          <a:solidFill>
                            <a:schemeClr val="tx1"/>
                          </a:solidFill>
                        </a:rPr>
                        <a:t>Groundwater Storage</a:t>
                      </a:r>
                    </a:p>
                  </a:txBody>
                  <a:tcPr anchor="ctr">
                    <a:solidFill>
                      <a:srgbClr val="FFC000"/>
                    </a:solidFill>
                  </a:tcPr>
                </a:tc>
                <a:tc gridSpan="3">
                  <a:txBody>
                    <a:bodyPr/>
                    <a:lstStyle/>
                    <a:p>
                      <a:r>
                        <a:rPr lang="en-GB" sz="700" b="0" i="0" u="none" strike="noStrike" kern="1200" dirty="0">
                          <a:solidFill>
                            <a:schemeClr val="dk1"/>
                          </a:solidFill>
                          <a:effectLst/>
                          <a:latin typeface="+mn-lt"/>
                          <a:ea typeface="+mn-ea"/>
                          <a:cs typeface="+mn-cs"/>
                        </a:rPr>
                        <a:t>Water which is stored underground in permeable rocks. e.g. aquifers.</a:t>
                      </a:r>
                      <a:endParaRPr lang="en-GB" sz="700" b="0" dirty="0"/>
                    </a:p>
                  </a:txBody>
                  <a:tcPr>
                    <a:solidFill>
                      <a:srgbClr val="D3FBFD"/>
                    </a:solidFill>
                  </a:tcPr>
                </a:tc>
                <a:tc hMerge="1">
                  <a:txBody>
                    <a:bodyPr/>
                    <a:lstStyle/>
                    <a:p>
                      <a:endParaRPr lang="en-GB"/>
                    </a:p>
                  </a:txBody>
                  <a:tcPr/>
                </a:tc>
                <a:tc hMerge="1">
                  <a:txBody>
                    <a:bodyPr/>
                    <a:lstStyle/>
                    <a:p>
                      <a:endParaRPr lang="en-GB"/>
                    </a:p>
                  </a:txBody>
                  <a:tcPr/>
                </a:tc>
                <a:tc gridSpan="2">
                  <a:txBody>
                    <a:bodyPr/>
                    <a:lstStyle/>
                    <a:p>
                      <a:endParaRPr lang="en-GB" sz="700" dirty="0"/>
                    </a:p>
                  </a:txBody>
                  <a:tcPr/>
                </a:tc>
                <a:tc hMerge="1">
                  <a:txBody>
                    <a:bodyPr/>
                    <a:lstStyle/>
                    <a:p>
                      <a:endParaRPr lang="en-GB"/>
                    </a:p>
                  </a:txBody>
                  <a:tcPr/>
                </a:tc>
                <a:extLst>
                  <a:ext uri="{0D108BD9-81ED-4DB2-BD59-A6C34878D82A}">
                    <a16:rowId xmlns:a16="http://schemas.microsoft.com/office/drawing/2014/main" val="4252567895"/>
                  </a:ext>
                </a:extLst>
              </a:tr>
              <a:tr h="146189">
                <a:tc>
                  <a:txBody>
                    <a:bodyPr/>
                    <a:lstStyle/>
                    <a:p>
                      <a:pPr algn="l"/>
                      <a:r>
                        <a:rPr lang="en-GB" sz="700" b="1" dirty="0">
                          <a:solidFill>
                            <a:schemeClr val="tx1"/>
                          </a:solidFill>
                        </a:rPr>
                        <a:t>Precipitation</a:t>
                      </a:r>
                    </a:p>
                  </a:txBody>
                  <a:tcPr anchor="ctr">
                    <a:solidFill>
                      <a:srgbClr val="FF0000"/>
                    </a:solidFill>
                  </a:tcPr>
                </a:tc>
                <a:tc gridSpan="3">
                  <a:txBody>
                    <a:bodyPr/>
                    <a:lstStyle/>
                    <a:p>
                      <a:r>
                        <a:rPr lang="en-GB" sz="700" dirty="0"/>
                        <a:t>Moisture falling from clouds as rain, snow or hail.</a:t>
                      </a:r>
                    </a:p>
                  </a:txBody>
                  <a:tcPr/>
                </a:tc>
                <a:tc hMerge="1">
                  <a:txBody>
                    <a:bodyPr/>
                    <a:lstStyle/>
                    <a:p>
                      <a:endParaRPr lang="en-GB"/>
                    </a:p>
                  </a:txBody>
                  <a:tcPr/>
                </a:tc>
                <a:tc hMerge="1">
                  <a:txBody>
                    <a:bodyPr/>
                    <a:lstStyle/>
                    <a:p>
                      <a:endParaRPr lang="en-GB"/>
                    </a:p>
                  </a:txBody>
                  <a:tcPr/>
                </a:tc>
                <a:tc gridSpan="2">
                  <a:txBody>
                    <a:bodyPr/>
                    <a:lstStyle/>
                    <a:p>
                      <a:endParaRPr lang="en-GB" sz="700" dirty="0"/>
                    </a:p>
                  </a:txBody>
                  <a:tcPr/>
                </a:tc>
                <a:tc hMerge="1">
                  <a:txBody>
                    <a:bodyPr/>
                    <a:lstStyle/>
                    <a:p>
                      <a:endParaRPr lang="en-GB"/>
                    </a:p>
                  </a:txBody>
                  <a:tcPr/>
                </a:tc>
                <a:extLst>
                  <a:ext uri="{0D108BD9-81ED-4DB2-BD59-A6C34878D82A}">
                    <a16:rowId xmlns:a16="http://schemas.microsoft.com/office/drawing/2014/main" val="1796292642"/>
                  </a:ext>
                </a:extLst>
              </a:tr>
              <a:tr h="146189">
                <a:tc>
                  <a:txBody>
                    <a:bodyPr/>
                    <a:lstStyle/>
                    <a:p>
                      <a:pPr algn="l"/>
                      <a:r>
                        <a:rPr lang="en-GB" sz="700" b="1" dirty="0">
                          <a:solidFill>
                            <a:schemeClr val="tx1"/>
                          </a:solidFill>
                        </a:rPr>
                        <a:t>Interception</a:t>
                      </a:r>
                    </a:p>
                  </a:txBody>
                  <a:tcPr anchor="ctr">
                    <a:solidFill>
                      <a:srgbClr val="FFC000"/>
                    </a:solidFill>
                  </a:tcPr>
                </a:tc>
                <a:tc gridSpan="3">
                  <a:txBody>
                    <a:bodyPr/>
                    <a:lstStyle/>
                    <a:p>
                      <a:r>
                        <a:rPr lang="en-GB" sz="700" dirty="0"/>
                        <a:t>Vegetation prevents water reaching the ground. </a:t>
                      </a:r>
                    </a:p>
                  </a:txBody>
                  <a:tcPr>
                    <a:solidFill>
                      <a:srgbClr val="D3FBFD"/>
                    </a:solidFill>
                  </a:tcPr>
                </a:tc>
                <a:tc hMerge="1">
                  <a:txBody>
                    <a:bodyPr/>
                    <a:lstStyle/>
                    <a:p>
                      <a:endParaRPr lang="en-GB"/>
                    </a:p>
                  </a:txBody>
                  <a:tcPr/>
                </a:tc>
                <a:tc hMerge="1">
                  <a:txBody>
                    <a:bodyPr/>
                    <a:lstStyle/>
                    <a:p>
                      <a:endParaRPr lang="en-GB"/>
                    </a:p>
                  </a:txBody>
                  <a:tcPr/>
                </a:tc>
                <a:tc gridSpan="2">
                  <a:txBody>
                    <a:bodyPr/>
                    <a:lstStyle/>
                    <a:p>
                      <a:endParaRPr lang="en-GB" sz="700" dirty="0"/>
                    </a:p>
                  </a:txBody>
                  <a:tcPr/>
                </a:tc>
                <a:tc hMerge="1">
                  <a:txBody>
                    <a:bodyPr/>
                    <a:lstStyle/>
                    <a:p>
                      <a:endParaRPr lang="en-GB"/>
                    </a:p>
                  </a:txBody>
                  <a:tcPr/>
                </a:tc>
                <a:extLst>
                  <a:ext uri="{0D108BD9-81ED-4DB2-BD59-A6C34878D82A}">
                    <a16:rowId xmlns:a16="http://schemas.microsoft.com/office/drawing/2014/main" val="1242381509"/>
                  </a:ext>
                </a:extLst>
              </a:tr>
              <a:tr h="146189">
                <a:tc>
                  <a:txBody>
                    <a:bodyPr/>
                    <a:lstStyle/>
                    <a:p>
                      <a:pPr algn="l"/>
                      <a:r>
                        <a:rPr lang="en-GB" sz="700" b="1" dirty="0">
                          <a:solidFill>
                            <a:schemeClr val="tx1"/>
                          </a:solidFill>
                        </a:rPr>
                        <a:t>Surface Runoff </a:t>
                      </a:r>
                    </a:p>
                  </a:txBody>
                  <a:tcPr anchor="ctr">
                    <a:solidFill>
                      <a:srgbClr val="92D050"/>
                    </a:solidFill>
                  </a:tcPr>
                </a:tc>
                <a:tc gridSpan="3">
                  <a:txBody>
                    <a:bodyPr/>
                    <a:lstStyle/>
                    <a:p>
                      <a:r>
                        <a:rPr lang="en-GB" sz="700" dirty="0"/>
                        <a:t>Water flowing over surface of the land into rivers. </a:t>
                      </a:r>
                    </a:p>
                  </a:txBody>
                  <a:tcPr/>
                </a:tc>
                <a:tc hMerge="1">
                  <a:txBody>
                    <a:bodyPr/>
                    <a:lstStyle/>
                    <a:p>
                      <a:endParaRPr lang="en-GB"/>
                    </a:p>
                  </a:txBody>
                  <a:tcPr/>
                </a:tc>
                <a:tc hMerge="1">
                  <a:txBody>
                    <a:bodyPr/>
                    <a:lstStyle/>
                    <a:p>
                      <a:endParaRPr lang="en-GB"/>
                    </a:p>
                  </a:txBody>
                  <a:tcPr/>
                </a:tc>
                <a:tc gridSpan="2">
                  <a:txBody>
                    <a:bodyPr/>
                    <a:lstStyle/>
                    <a:p>
                      <a:endParaRPr lang="en-GB" sz="700" dirty="0"/>
                    </a:p>
                  </a:txBody>
                  <a:tcPr/>
                </a:tc>
                <a:tc hMerge="1">
                  <a:txBody>
                    <a:bodyPr/>
                    <a:lstStyle/>
                    <a:p>
                      <a:endParaRPr lang="en-GB"/>
                    </a:p>
                  </a:txBody>
                  <a:tcPr/>
                </a:tc>
                <a:extLst>
                  <a:ext uri="{0D108BD9-81ED-4DB2-BD59-A6C34878D82A}">
                    <a16:rowId xmlns:a16="http://schemas.microsoft.com/office/drawing/2014/main" val="2422228157"/>
                  </a:ext>
                </a:extLst>
              </a:tr>
              <a:tr h="146189">
                <a:tc>
                  <a:txBody>
                    <a:bodyPr/>
                    <a:lstStyle/>
                    <a:p>
                      <a:pPr algn="l"/>
                      <a:r>
                        <a:rPr lang="en-GB" sz="700" b="1" dirty="0">
                          <a:solidFill>
                            <a:schemeClr val="tx1"/>
                          </a:solidFill>
                        </a:rPr>
                        <a:t>Infiltration</a:t>
                      </a:r>
                    </a:p>
                  </a:txBody>
                  <a:tcPr anchor="ctr">
                    <a:solidFill>
                      <a:srgbClr val="92D050"/>
                    </a:solidFill>
                  </a:tcPr>
                </a:tc>
                <a:tc gridSpan="3">
                  <a:txBody>
                    <a:bodyPr/>
                    <a:lstStyle/>
                    <a:p>
                      <a:r>
                        <a:rPr lang="en-GB" sz="700" dirty="0"/>
                        <a:t>Water absorbed into the soil from the ground.</a:t>
                      </a:r>
                    </a:p>
                  </a:txBody>
                  <a:tcPr>
                    <a:solidFill>
                      <a:srgbClr val="D3FBFD"/>
                    </a:solidFill>
                  </a:tcPr>
                </a:tc>
                <a:tc hMerge="1">
                  <a:txBody>
                    <a:bodyPr/>
                    <a:lstStyle/>
                    <a:p>
                      <a:endParaRPr lang="en-GB"/>
                    </a:p>
                  </a:txBody>
                  <a:tcPr/>
                </a:tc>
                <a:tc hMerge="1">
                  <a:txBody>
                    <a:bodyPr/>
                    <a:lstStyle/>
                    <a:p>
                      <a:endParaRPr lang="en-GB"/>
                    </a:p>
                  </a:txBody>
                  <a:tcPr/>
                </a:tc>
                <a:tc gridSpan="2">
                  <a:txBody>
                    <a:bodyPr/>
                    <a:lstStyle/>
                    <a:p>
                      <a:endParaRPr lang="en-GB" sz="700" dirty="0"/>
                    </a:p>
                  </a:txBody>
                  <a:tcPr/>
                </a:tc>
                <a:tc hMerge="1">
                  <a:txBody>
                    <a:bodyPr/>
                    <a:lstStyle/>
                    <a:p>
                      <a:endParaRPr lang="en-GB"/>
                    </a:p>
                  </a:txBody>
                  <a:tcPr/>
                </a:tc>
                <a:extLst>
                  <a:ext uri="{0D108BD9-81ED-4DB2-BD59-A6C34878D82A}">
                    <a16:rowId xmlns:a16="http://schemas.microsoft.com/office/drawing/2014/main" val="4279731354"/>
                  </a:ext>
                </a:extLst>
              </a:tr>
              <a:tr h="146189">
                <a:tc>
                  <a:txBody>
                    <a:bodyPr/>
                    <a:lstStyle/>
                    <a:p>
                      <a:pPr algn="l"/>
                      <a:r>
                        <a:rPr lang="en-GB" sz="700" b="1" i="0" u="none" strike="noStrike" kern="1200" dirty="0">
                          <a:solidFill>
                            <a:schemeClr val="tx1"/>
                          </a:solidFill>
                          <a:effectLst/>
                          <a:latin typeface="+mn-lt"/>
                          <a:ea typeface="+mn-ea"/>
                          <a:cs typeface="+mn-cs"/>
                        </a:rPr>
                        <a:t>Percolation</a:t>
                      </a:r>
                      <a:endParaRPr lang="en-GB" sz="700" b="1" dirty="0">
                        <a:solidFill>
                          <a:schemeClr val="tx1"/>
                        </a:solidFill>
                      </a:endParaRPr>
                    </a:p>
                  </a:txBody>
                  <a:tcPr anchor="ctr">
                    <a:solidFill>
                      <a:srgbClr val="92D050"/>
                    </a:solidFill>
                  </a:tcPr>
                </a:tc>
                <a:tc gridSpan="3">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When water moves downwards through the soil.</a:t>
                      </a:r>
                    </a:p>
                  </a:txBody>
                  <a:tcPr/>
                </a:tc>
                <a:tc hMerge="1">
                  <a:txBody>
                    <a:bodyPr/>
                    <a:lstStyle/>
                    <a:p>
                      <a:endParaRPr lang="en-GB"/>
                    </a:p>
                  </a:txBody>
                  <a:tcPr/>
                </a:tc>
                <a:tc hMerge="1">
                  <a:txBody>
                    <a:bodyPr/>
                    <a:lstStyle/>
                    <a:p>
                      <a:endParaRPr lang="en-GB"/>
                    </a:p>
                  </a:txBody>
                  <a:tcPr/>
                </a:tc>
                <a:tc gridSpan="2">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700" b="0" i="0" u="none" strike="noStrike" kern="1200" dirty="0">
                        <a:solidFill>
                          <a:schemeClr val="dk1"/>
                        </a:solidFill>
                        <a:effectLst/>
                        <a:latin typeface="+mn-lt"/>
                        <a:ea typeface="+mn-ea"/>
                        <a:cs typeface="+mn-cs"/>
                      </a:endParaRPr>
                    </a:p>
                  </a:txBody>
                  <a:tcPr/>
                </a:tc>
                <a:tc hMerge="1">
                  <a:txBody>
                    <a:bodyPr/>
                    <a:lstStyle/>
                    <a:p>
                      <a:endParaRPr lang="en-GB"/>
                    </a:p>
                  </a:txBody>
                  <a:tcPr/>
                </a:tc>
                <a:extLst>
                  <a:ext uri="{0D108BD9-81ED-4DB2-BD59-A6C34878D82A}">
                    <a16:rowId xmlns:a16="http://schemas.microsoft.com/office/drawing/2014/main" val="2084456790"/>
                  </a:ext>
                </a:extLst>
              </a:tr>
              <a:tr h="146189">
                <a:tc>
                  <a:txBody>
                    <a:bodyPr/>
                    <a:lstStyle/>
                    <a:p>
                      <a:pPr algn="l"/>
                      <a:r>
                        <a:rPr lang="en-GB" sz="700" b="1" dirty="0">
                          <a:solidFill>
                            <a:schemeClr val="tx1"/>
                          </a:solidFill>
                        </a:rPr>
                        <a:t>Transpiration</a:t>
                      </a:r>
                    </a:p>
                  </a:txBody>
                  <a:tcPr anchor="ctr">
                    <a:solidFill>
                      <a:srgbClr val="FFFF00"/>
                    </a:solidFill>
                  </a:tcPr>
                </a:tc>
                <a:tc gridSpan="3">
                  <a:txBody>
                    <a:bodyPr/>
                    <a:lstStyle/>
                    <a:p>
                      <a:r>
                        <a:rPr lang="en-GB" sz="700" dirty="0"/>
                        <a:t>Water lost through leaves of plants.</a:t>
                      </a:r>
                    </a:p>
                  </a:txBody>
                  <a:tcPr>
                    <a:solidFill>
                      <a:srgbClr val="D3FBFD"/>
                    </a:solidFill>
                  </a:tcPr>
                </a:tc>
                <a:tc hMerge="1">
                  <a:txBody>
                    <a:bodyPr/>
                    <a:lstStyle/>
                    <a:p>
                      <a:endParaRPr lang="en-GB"/>
                    </a:p>
                  </a:txBody>
                  <a:tcPr/>
                </a:tc>
                <a:tc hMerge="1">
                  <a:txBody>
                    <a:bodyPr/>
                    <a:lstStyle/>
                    <a:p>
                      <a:endParaRPr lang="en-GB"/>
                    </a:p>
                  </a:txBody>
                  <a:tcPr/>
                </a:tc>
                <a:tc gridSpan="2">
                  <a:txBody>
                    <a:bodyPr/>
                    <a:lstStyle/>
                    <a:p>
                      <a:endParaRPr lang="en-GB" sz="700" dirty="0"/>
                    </a:p>
                  </a:txBody>
                  <a:tcPr/>
                </a:tc>
                <a:tc hMerge="1">
                  <a:txBody>
                    <a:bodyPr/>
                    <a:lstStyle/>
                    <a:p>
                      <a:endParaRPr lang="en-GB"/>
                    </a:p>
                  </a:txBody>
                  <a:tcPr/>
                </a:tc>
                <a:extLst>
                  <a:ext uri="{0D108BD9-81ED-4DB2-BD59-A6C34878D82A}">
                    <a16:rowId xmlns:a16="http://schemas.microsoft.com/office/drawing/2014/main" val="956309575"/>
                  </a:ext>
                </a:extLst>
              </a:tr>
              <a:tr h="146189">
                <a:tc>
                  <a:txBody>
                    <a:bodyPr/>
                    <a:lstStyle/>
                    <a:p>
                      <a:pPr algn="l"/>
                      <a:r>
                        <a:rPr lang="en-GB" sz="700" b="1" dirty="0">
                          <a:solidFill>
                            <a:schemeClr val="tx1"/>
                          </a:solidFill>
                        </a:rPr>
                        <a:t>Through Flow</a:t>
                      </a:r>
                    </a:p>
                  </a:txBody>
                  <a:tcPr anchor="ctr">
                    <a:solidFill>
                      <a:srgbClr val="92D050"/>
                    </a:solidFill>
                  </a:tcPr>
                </a:tc>
                <a:tc gridSpan="3">
                  <a:txBody>
                    <a:bodyPr/>
                    <a:lstStyle/>
                    <a:p>
                      <a:r>
                        <a:rPr lang="en-GB" sz="700" b="0" i="0" u="none" strike="noStrike" kern="1200" dirty="0">
                          <a:solidFill>
                            <a:schemeClr val="dk1"/>
                          </a:solidFill>
                          <a:effectLst/>
                          <a:latin typeface="+mn-lt"/>
                          <a:ea typeface="+mn-ea"/>
                          <a:cs typeface="+mn-cs"/>
                        </a:rPr>
                        <a:t>When rainfall or water flows through the land.</a:t>
                      </a:r>
                      <a:endParaRPr lang="en-GB" sz="700" dirty="0"/>
                    </a:p>
                  </a:txBody>
                  <a:tcPr/>
                </a:tc>
                <a:tc hMerge="1">
                  <a:txBody>
                    <a:bodyPr/>
                    <a:lstStyle/>
                    <a:p>
                      <a:endParaRPr lang="en-GB"/>
                    </a:p>
                  </a:txBody>
                  <a:tcPr/>
                </a:tc>
                <a:tc hMerge="1">
                  <a:txBody>
                    <a:bodyPr/>
                    <a:lstStyle/>
                    <a:p>
                      <a:endParaRPr lang="en-GB"/>
                    </a:p>
                  </a:txBody>
                  <a:tcPr/>
                </a:tc>
                <a:tc gridSpan="2">
                  <a:txBody>
                    <a:bodyPr/>
                    <a:lstStyle/>
                    <a:p>
                      <a:endParaRPr lang="en-GB" sz="700" dirty="0"/>
                    </a:p>
                  </a:txBody>
                  <a:tcPr/>
                </a:tc>
                <a:tc hMerge="1">
                  <a:txBody>
                    <a:bodyPr/>
                    <a:lstStyle/>
                    <a:p>
                      <a:endParaRPr lang="en-GB"/>
                    </a:p>
                  </a:txBody>
                  <a:tcPr/>
                </a:tc>
                <a:extLst>
                  <a:ext uri="{0D108BD9-81ED-4DB2-BD59-A6C34878D82A}">
                    <a16:rowId xmlns:a16="http://schemas.microsoft.com/office/drawing/2014/main" val="3201902740"/>
                  </a:ext>
                </a:extLst>
              </a:tr>
              <a:tr h="146189">
                <a:tc>
                  <a:txBody>
                    <a:bodyPr/>
                    <a:lstStyle/>
                    <a:p>
                      <a:pPr algn="l"/>
                      <a:r>
                        <a:rPr lang="en-GB" sz="700" b="1" dirty="0">
                          <a:solidFill>
                            <a:schemeClr val="tx1"/>
                          </a:solidFill>
                        </a:rPr>
                        <a:t>Evaporation</a:t>
                      </a:r>
                    </a:p>
                  </a:txBody>
                  <a:tcPr anchor="ctr">
                    <a:solidFill>
                      <a:srgbClr val="FFFF00"/>
                    </a:solidFill>
                  </a:tcPr>
                </a:tc>
                <a:tc gridSpan="3">
                  <a:txBody>
                    <a:bodyPr/>
                    <a:lstStyle/>
                    <a:p>
                      <a:r>
                        <a:rPr lang="en-GB" sz="700" b="0" i="0" u="none" strike="noStrike" kern="1200" dirty="0">
                          <a:solidFill>
                            <a:schemeClr val="dk1"/>
                          </a:solidFill>
                          <a:effectLst/>
                          <a:latin typeface="+mn-lt"/>
                          <a:ea typeface="+mn-ea"/>
                          <a:cs typeface="+mn-cs"/>
                        </a:rPr>
                        <a:t>The process in which a liquid changes state and turns into a gas.</a:t>
                      </a:r>
                      <a:endParaRPr lang="en-GB" sz="700" dirty="0"/>
                    </a:p>
                  </a:txBody>
                  <a:tcPr>
                    <a:solidFill>
                      <a:srgbClr val="D3FBFD"/>
                    </a:solidFill>
                  </a:tcPr>
                </a:tc>
                <a:tc hMerge="1">
                  <a:txBody>
                    <a:bodyPr/>
                    <a:lstStyle/>
                    <a:p>
                      <a:endParaRPr lang="en-GB"/>
                    </a:p>
                  </a:txBody>
                  <a:tcPr/>
                </a:tc>
                <a:tc hMerge="1">
                  <a:txBody>
                    <a:bodyPr/>
                    <a:lstStyle/>
                    <a:p>
                      <a:endParaRPr lang="en-GB"/>
                    </a:p>
                  </a:txBody>
                  <a:tcPr/>
                </a:tc>
                <a:tc gridSpan="2">
                  <a:txBody>
                    <a:bodyPr/>
                    <a:lstStyle/>
                    <a:p>
                      <a:endParaRPr lang="en-GB" sz="700" dirty="0"/>
                    </a:p>
                  </a:txBody>
                  <a:tcPr/>
                </a:tc>
                <a:tc hMerge="1">
                  <a:txBody>
                    <a:bodyPr/>
                    <a:lstStyle/>
                    <a:p>
                      <a:endParaRPr lang="en-GB"/>
                    </a:p>
                  </a:txBody>
                  <a:tcPr/>
                </a:tc>
                <a:extLst>
                  <a:ext uri="{0D108BD9-81ED-4DB2-BD59-A6C34878D82A}">
                    <a16:rowId xmlns:a16="http://schemas.microsoft.com/office/drawing/2014/main" val="185662970"/>
                  </a:ext>
                </a:extLst>
              </a:tr>
            </a:tbl>
          </a:graphicData>
        </a:graphic>
      </p:graphicFrame>
      <p:pic>
        <p:nvPicPr>
          <p:cNvPr id="53" name="Picture 6" descr="C:\Users\Fatop\Documents\OUP\GCSE Geog OCR B\Convert Eps 2\913614_aw4-(2).jpg">
            <a:extLst>
              <a:ext uri="{FF2B5EF4-FFF2-40B4-BE49-F238E27FC236}">
                <a16:creationId xmlns:a16="http://schemas.microsoft.com/office/drawing/2014/main" id="{ABE4ECF5-F10F-4549-B38B-33D4B5CD5A73}"/>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rot="5400000">
            <a:off x="2490976" y="7932219"/>
            <a:ext cx="1965959" cy="133644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pic>
      <p:graphicFrame>
        <p:nvGraphicFramePr>
          <p:cNvPr id="54" name="Table 54">
            <a:extLst>
              <a:ext uri="{FF2B5EF4-FFF2-40B4-BE49-F238E27FC236}">
                <a16:creationId xmlns:a16="http://schemas.microsoft.com/office/drawing/2014/main" id="{4B788F47-95B0-419A-BAA8-D83C19A7DF65}"/>
              </a:ext>
            </a:extLst>
          </p:cNvPr>
          <p:cNvGraphicFramePr>
            <a:graphicFrameLocks noGrp="1"/>
          </p:cNvGraphicFramePr>
          <p:nvPr>
            <p:extLst>
              <p:ext uri="{D42A27DB-BD31-4B8C-83A1-F6EECF244321}">
                <p14:modId xmlns:p14="http://schemas.microsoft.com/office/powerpoint/2010/main" val="2562388055"/>
              </p:ext>
            </p:extLst>
          </p:nvPr>
        </p:nvGraphicFramePr>
        <p:xfrm>
          <a:off x="-2" y="4843780"/>
          <a:ext cx="4144370" cy="1066800"/>
        </p:xfrm>
        <a:graphic>
          <a:graphicData uri="http://schemas.openxmlformats.org/drawingml/2006/table">
            <a:tbl>
              <a:tblPr firstRow="1" bandRow="1">
                <a:tableStyleId>{F5AB1C69-6EDB-4FF4-983F-18BD219EF322}</a:tableStyleId>
              </a:tblPr>
              <a:tblGrid>
                <a:gridCol w="2072185">
                  <a:extLst>
                    <a:ext uri="{9D8B030D-6E8A-4147-A177-3AD203B41FA5}">
                      <a16:colId xmlns:a16="http://schemas.microsoft.com/office/drawing/2014/main" val="4046113884"/>
                    </a:ext>
                  </a:extLst>
                </a:gridCol>
                <a:gridCol w="2072185">
                  <a:extLst>
                    <a:ext uri="{9D8B030D-6E8A-4147-A177-3AD203B41FA5}">
                      <a16:colId xmlns:a16="http://schemas.microsoft.com/office/drawing/2014/main" val="811417597"/>
                    </a:ext>
                  </a:extLst>
                </a:gridCol>
              </a:tblGrid>
              <a:tr h="212816">
                <a:tc gridSpan="2">
                  <a:txBody>
                    <a:bodyPr/>
                    <a:lstStyle/>
                    <a:p>
                      <a:pPr algn="ctr"/>
                      <a:r>
                        <a:rPr lang="en-GB" sz="900" dirty="0"/>
                        <a:t>Accessible Water for Human Life</a:t>
                      </a:r>
                    </a:p>
                  </a:txBody>
                  <a:tcPr anchor="ctr"/>
                </a:tc>
                <a:tc hMerge="1">
                  <a:txBody>
                    <a:bodyPr/>
                    <a:lstStyle/>
                    <a:p>
                      <a:endParaRPr lang="en-GB" dirty="0"/>
                    </a:p>
                  </a:txBody>
                  <a:tcPr/>
                </a:tc>
                <a:extLst>
                  <a:ext uri="{0D108BD9-81ED-4DB2-BD59-A6C34878D82A}">
                    <a16:rowId xmlns:a16="http://schemas.microsoft.com/office/drawing/2014/main" val="3012041305"/>
                  </a:ext>
                </a:extLst>
              </a:tr>
              <a:tr h="780324">
                <a:tc>
                  <a:txBody>
                    <a:bodyPr/>
                    <a:lstStyle/>
                    <a:p>
                      <a:pPr algn="ctr"/>
                      <a:r>
                        <a:rPr lang="en-GB" sz="700" dirty="0"/>
                        <a:t>Overwhelmingly, </a:t>
                      </a:r>
                      <a:r>
                        <a:rPr lang="en-GB" sz="700" b="1" dirty="0"/>
                        <a:t>97% </a:t>
                      </a:r>
                      <a:r>
                        <a:rPr lang="en-GB" sz="700" dirty="0"/>
                        <a:t>of water is stored in the </a:t>
                      </a:r>
                      <a:r>
                        <a:rPr lang="en-GB" sz="700" b="1" dirty="0"/>
                        <a:t>oceans</a:t>
                      </a:r>
                      <a:r>
                        <a:rPr lang="en-GB" sz="700" dirty="0"/>
                        <a:t>, with only </a:t>
                      </a:r>
                      <a:r>
                        <a:rPr lang="en-GB" sz="700" b="1" dirty="0"/>
                        <a:t>3% </a:t>
                      </a:r>
                      <a:r>
                        <a:rPr lang="en-GB" sz="700" dirty="0"/>
                        <a:t>as </a:t>
                      </a:r>
                      <a:r>
                        <a:rPr lang="en-GB" sz="700" b="1" dirty="0"/>
                        <a:t>fresh water</a:t>
                      </a:r>
                      <a:r>
                        <a:rPr lang="en-GB" sz="700" dirty="0"/>
                        <a:t>. </a:t>
                      </a:r>
                    </a:p>
                    <a:p>
                      <a:pPr algn="ctr"/>
                      <a:r>
                        <a:rPr lang="en-GB" sz="700" b="1" dirty="0"/>
                        <a:t>77% </a:t>
                      </a:r>
                      <a:r>
                        <a:rPr lang="en-GB" sz="700" dirty="0"/>
                        <a:t>of this fresh water is </a:t>
                      </a:r>
                      <a:r>
                        <a:rPr lang="en-GB" sz="700" b="1" dirty="0"/>
                        <a:t>inaccessible and is locked in ice sheets, ice caps and glaciers </a:t>
                      </a:r>
                      <a:r>
                        <a:rPr lang="en-GB" sz="700" dirty="0"/>
                        <a:t>found in the high latitude and altitude locations. Another </a:t>
                      </a:r>
                      <a:r>
                        <a:rPr lang="en-GB" sz="700" b="1" dirty="0"/>
                        <a:t>22% is groundwater</a:t>
                      </a:r>
                      <a:r>
                        <a:rPr lang="en-GB" sz="700" dirty="0"/>
                        <a:t>, therefore </a:t>
                      </a:r>
                      <a:r>
                        <a:rPr lang="en-GB" sz="700" b="1" dirty="0">
                          <a:solidFill>
                            <a:srgbClr val="FF0000"/>
                          </a:solidFill>
                        </a:rPr>
                        <a:t>leaving only 1% being easily accessible for humans</a:t>
                      </a:r>
                      <a:r>
                        <a:rPr lang="en-GB" sz="700" dirty="0"/>
                        <a:t>. </a:t>
                      </a:r>
                    </a:p>
                  </a:txBody>
                  <a:tcPr/>
                </a:tc>
                <a:tc>
                  <a:txBody>
                    <a:bodyPr/>
                    <a:lstStyle/>
                    <a:p>
                      <a:endParaRPr lang="en-GB" sz="700" dirty="0"/>
                    </a:p>
                  </a:txBody>
                  <a:tcPr/>
                </a:tc>
                <a:extLst>
                  <a:ext uri="{0D108BD9-81ED-4DB2-BD59-A6C34878D82A}">
                    <a16:rowId xmlns:a16="http://schemas.microsoft.com/office/drawing/2014/main" val="4177567818"/>
                  </a:ext>
                </a:extLst>
              </a:tr>
            </a:tbl>
          </a:graphicData>
        </a:graphic>
      </p:graphicFrame>
      <p:pic>
        <p:nvPicPr>
          <p:cNvPr id="59" name="Picture 58" descr="A picture containing clock&#10;&#10;Description automatically generated">
            <a:extLst>
              <a:ext uri="{FF2B5EF4-FFF2-40B4-BE49-F238E27FC236}">
                <a16:creationId xmlns:a16="http://schemas.microsoft.com/office/drawing/2014/main" id="{5DE0FBA2-A937-4091-B035-92BBDA1C6504}"/>
              </a:ext>
            </a:extLst>
          </p:cNvPr>
          <p:cNvPicPr>
            <a:picLocks noChangeAspect="1"/>
          </p:cNvPicPr>
          <p:nvPr/>
        </p:nvPicPr>
        <p:blipFill>
          <a:blip r:embed="rId4" cstate="screen">
            <a:extLst>
              <a:ext uri="{BEBA8EAE-BF5A-486C-A8C5-ECC9F3942E4B}">
                <a14:imgProps xmlns:a14="http://schemas.microsoft.com/office/drawing/2010/main">
                  <a14:imgLayer r:embed="rId5">
                    <a14:imgEffect>
                      <a14:colorTemperature colorTemp="4700"/>
                    </a14:imgEffect>
                  </a14:imgLayer>
                </a14:imgProps>
              </a:ext>
              <a:ext uri="{28A0092B-C50C-407E-A947-70E740481C1C}">
                <a14:useLocalDpi xmlns:a14="http://schemas.microsoft.com/office/drawing/2010/main"/>
              </a:ext>
            </a:extLst>
          </a:blip>
          <a:stretch>
            <a:fillRect/>
          </a:stretch>
        </p:blipFill>
        <p:spPr>
          <a:xfrm>
            <a:off x="2072182" y="5090159"/>
            <a:ext cx="2072186" cy="811531"/>
          </a:xfrm>
          <a:prstGeom prst="rect">
            <a:avLst/>
          </a:prstGeom>
          <a:ln w="19050">
            <a:solidFill>
              <a:schemeClr val="bg1"/>
            </a:solidFill>
          </a:ln>
        </p:spPr>
      </p:pic>
      <p:cxnSp>
        <p:nvCxnSpPr>
          <p:cNvPr id="61" name="Straight Connector 60">
            <a:extLst>
              <a:ext uri="{FF2B5EF4-FFF2-40B4-BE49-F238E27FC236}">
                <a16:creationId xmlns:a16="http://schemas.microsoft.com/office/drawing/2014/main" id="{0DEC3C54-2014-4247-8641-70487CD3FDFC}"/>
              </a:ext>
            </a:extLst>
          </p:cNvPr>
          <p:cNvCxnSpPr/>
          <p:nvPr/>
        </p:nvCxnSpPr>
        <p:spPr>
          <a:xfrm>
            <a:off x="4163791" y="5050465"/>
            <a:ext cx="0" cy="851225"/>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62" name="Table 62">
            <a:extLst>
              <a:ext uri="{FF2B5EF4-FFF2-40B4-BE49-F238E27FC236}">
                <a16:creationId xmlns:a16="http://schemas.microsoft.com/office/drawing/2014/main" id="{3448F42C-F9B8-496C-AD6D-D7B9ADA06E4C}"/>
              </a:ext>
            </a:extLst>
          </p:cNvPr>
          <p:cNvGraphicFramePr>
            <a:graphicFrameLocks noGrp="1"/>
          </p:cNvGraphicFramePr>
          <p:nvPr>
            <p:extLst>
              <p:ext uri="{D42A27DB-BD31-4B8C-83A1-F6EECF244321}">
                <p14:modId xmlns:p14="http://schemas.microsoft.com/office/powerpoint/2010/main" val="2344207390"/>
              </p:ext>
            </p:extLst>
          </p:nvPr>
        </p:nvGraphicFramePr>
        <p:xfrm>
          <a:off x="4152847" y="-1"/>
          <a:ext cx="4504382" cy="3017520"/>
        </p:xfrm>
        <a:graphic>
          <a:graphicData uri="http://schemas.openxmlformats.org/drawingml/2006/table">
            <a:tbl>
              <a:tblPr firstRow="1" bandRow="1">
                <a:tableStyleId>{F5AB1C69-6EDB-4FF4-983F-18BD219EF322}</a:tableStyleId>
              </a:tblPr>
              <a:tblGrid>
                <a:gridCol w="944802">
                  <a:extLst>
                    <a:ext uri="{9D8B030D-6E8A-4147-A177-3AD203B41FA5}">
                      <a16:colId xmlns:a16="http://schemas.microsoft.com/office/drawing/2014/main" val="44838289"/>
                    </a:ext>
                  </a:extLst>
                </a:gridCol>
                <a:gridCol w="935517">
                  <a:extLst>
                    <a:ext uri="{9D8B030D-6E8A-4147-A177-3AD203B41FA5}">
                      <a16:colId xmlns:a16="http://schemas.microsoft.com/office/drawing/2014/main" val="3962165379"/>
                    </a:ext>
                  </a:extLst>
                </a:gridCol>
                <a:gridCol w="930225">
                  <a:extLst>
                    <a:ext uri="{9D8B030D-6E8A-4147-A177-3AD203B41FA5}">
                      <a16:colId xmlns:a16="http://schemas.microsoft.com/office/drawing/2014/main" val="3176053072"/>
                    </a:ext>
                  </a:extLst>
                </a:gridCol>
                <a:gridCol w="846919">
                  <a:extLst>
                    <a:ext uri="{9D8B030D-6E8A-4147-A177-3AD203B41FA5}">
                      <a16:colId xmlns:a16="http://schemas.microsoft.com/office/drawing/2014/main" val="3435865016"/>
                    </a:ext>
                  </a:extLst>
                </a:gridCol>
                <a:gridCol w="846919">
                  <a:extLst>
                    <a:ext uri="{9D8B030D-6E8A-4147-A177-3AD203B41FA5}">
                      <a16:colId xmlns:a16="http://schemas.microsoft.com/office/drawing/2014/main" val="117615343"/>
                    </a:ext>
                  </a:extLst>
                </a:gridCol>
              </a:tblGrid>
              <a:tr h="222039">
                <a:tc gridSpan="5">
                  <a:txBody>
                    <a:bodyPr/>
                    <a:lstStyle/>
                    <a:p>
                      <a:pPr algn="ctr"/>
                      <a:r>
                        <a:rPr lang="en-GB" sz="900" dirty="0"/>
                        <a:t>Drainage Basin</a:t>
                      </a:r>
                    </a:p>
                  </a:txBody>
                  <a:tcPr anchor="ctr"/>
                </a:tc>
                <a:tc hMerge="1">
                  <a:txBody>
                    <a:bodyPr/>
                    <a:lstStyle/>
                    <a:p>
                      <a:endParaRPr lang="en-GB"/>
                    </a:p>
                  </a:txBody>
                  <a:tcPr/>
                </a:tc>
                <a:tc hMerge="1">
                  <a:txBody>
                    <a:bodyPr/>
                    <a:lstStyle/>
                    <a:p>
                      <a:endParaRPr lang="en-GB" dirty="0"/>
                    </a:p>
                  </a:txBody>
                  <a:tcPr/>
                </a:tc>
                <a:tc hMerge="1">
                  <a:txBody>
                    <a:bodyPr/>
                    <a:lstStyle/>
                    <a:p>
                      <a:endParaRPr lang="en-GB"/>
                    </a:p>
                  </a:txBody>
                  <a:tcPr/>
                </a:tc>
                <a:tc hMerge="1">
                  <a:txBody>
                    <a:bodyPr/>
                    <a:lstStyle/>
                    <a:p>
                      <a:pPr algn="ctr"/>
                      <a:endParaRPr lang="en-GB" sz="900" dirty="0"/>
                    </a:p>
                  </a:txBody>
                  <a:tcPr anchor="ctr"/>
                </a:tc>
                <a:extLst>
                  <a:ext uri="{0D108BD9-81ED-4DB2-BD59-A6C34878D82A}">
                    <a16:rowId xmlns:a16="http://schemas.microsoft.com/office/drawing/2014/main" val="2487701469"/>
                  </a:ext>
                </a:extLst>
              </a:tr>
              <a:tr h="296052">
                <a:tc gridSpan="3">
                  <a:txBody>
                    <a:bodyPr/>
                    <a:lstStyle/>
                    <a:p>
                      <a:pPr algn="ctr"/>
                      <a:r>
                        <a:rPr lang="en-GB" sz="700" b="1" dirty="0"/>
                        <a:t>A drainage basin is an area of land drained by a river and its tributaries.</a:t>
                      </a:r>
                    </a:p>
                  </a:txBody>
                  <a:tcPr anchor="ctr"/>
                </a:tc>
                <a:tc hMerge="1">
                  <a:txBody>
                    <a:bodyPr/>
                    <a:lstStyle/>
                    <a:p>
                      <a:endParaRPr lang="en-GB"/>
                    </a:p>
                  </a:txBody>
                  <a:tcPr/>
                </a:tc>
                <a:tc hMerge="1">
                  <a:txBody>
                    <a:bodyPr/>
                    <a:lstStyle/>
                    <a:p>
                      <a:endParaRPr lang="en-GB" dirty="0"/>
                    </a:p>
                  </a:txBody>
                  <a:tcPr anchor="ctr"/>
                </a:tc>
                <a:tc rowSpan="2" gridSpan="2">
                  <a:txBody>
                    <a:bodyPr/>
                    <a:lstStyle/>
                    <a:p>
                      <a:endParaRPr lang="en-GB" dirty="0"/>
                    </a:p>
                  </a:txBody>
                  <a:tcPr anchor="ctr"/>
                </a:tc>
                <a:tc rowSpan="2" hMerge="1">
                  <a:txBody>
                    <a:bodyPr/>
                    <a:lstStyle/>
                    <a:p>
                      <a:endParaRPr lang="en-GB" dirty="0"/>
                    </a:p>
                  </a:txBody>
                  <a:tcPr anchor="ctr"/>
                </a:tc>
                <a:extLst>
                  <a:ext uri="{0D108BD9-81ED-4DB2-BD59-A6C34878D82A}">
                    <a16:rowId xmlns:a16="http://schemas.microsoft.com/office/drawing/2014/main" val="3704999702"/>
                  </a:ext>
                </a:extLst>
              </a:tr>
              <a:tr h="710525">
                <a:tc gridSpan="3">
                  <a:txBody>
                    <a:bodyPr/>
                    <a:lstStyle/>
                    <a:p>
                      <a:pPr algn="ctr"/>
                      <a:r>
                        <a:rPr lang="en-GB" sz="700" dirty="0"/>
                        <a:t>The boundary of the drainable basin is defined by the </a:t>
                      </a:r>
                      <a:r>
                        <a:rPr lang="en-GB" sz="700" b="1" u="none" dirty="0"/>
                        <a:t>watershed</a:t>
                      </a:r>
                      <a:r>
                        <a:rPr lang="en-GB" sz="700" dirty="0"/>
                        <a:t> (the highland which divides and separates water flowing to different rivers). </a:t>
                      </a:r>
                    </a:p>
                    <a:p>
                      <a:pPr algn="ctr"/>
                      <a:r>
                        <a:rPr lang="en-GB" sz="700" dirty="0"/>
                        <a:t>Drainage basins </a:t>
                      </a:r>
                      <a:r>
                        <a:rPr lang="en-GB" sz="700" b="1" dirty="0"/>
                        <a:t>can be any size</a:t>
                      </a:r>
                      <a:r>
                        <a:rPr lang="en-GB" sz="700" dirty="0"/>
                        <a:t>, from a small stream to major rivers across international boundaries. </a:t>
                      </a:r>
                    </a:p>
                    <a:p>
                      <a:pPr algn="ctr"/>
                      <a:r>
                        <a:rPr lang="en-GB" sz="700" b="0" dirty="0"/>
                        <a:t>This is important as drainage basin size can influence the length and the amount of </a:t>
                      </a:r>
                      <a:r>
                        <a:rPr lang="en-GB" sz="700" b="1" dirty="0"/>
                        <a:t>discharge held </a:t>
                      </a:r>
                      <a:r>
                        <a:rPr lang="en-GB" sz="700" b="0" dirty="0"/>
                        <a:t>in a river basin.</a:t>
                      </a:r>
                    </a:p>
                  </a:txBody>
                  <a:tcPr anchor="ctr"/>
                </a:tc>
                <a:tc hMerge="1">
                  <a:txBody>
                    <a:bodyPr/>
                    <a:lstStyle/>
                    <a:p>
                      <a:endParaRPr lang="en-GB"/>
                    </a:p>
                  </a:txBody>
                  <a:tcPr/>
                </a:tc>
                <a:tc hMerge="1">
                  <a:txBody>
                    <a:bodyPr/>
                    <a:lstStyle/>
                    <a:p>
                      <a:endParaRPr lang="en-GB" sz="700" dirty="0"/>
                    </a:p>
                  </a:txBody>
                  <a:tcPr/>
                </a:tc>
                <a:tc gridSpan="2"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4087693982"/>
                  </a:ext>
                </a:extLst>
              </a:tr>
              <a:tr h="192434">
                <a:tc gridSpan="5">
                  <a:txBody>
                    <a:bodyPr/>
                    <a:lstStyle/>
                    <a:p>
                      <a:pPr algn="ctr"/>
                      <a:r>
                        <a:rPr lang="en-GB" sz="700" b="1" dirty="0">
                          <a:ln>
                            <a:noFill/>
                          </a:ln>
                          <a:solidFill>
                            <a:srgbClr val="FF0000"/>
                          </a:solidFill>
                          <a:latin typeface="+mn-lt"/>
                        </a:rPr>
                        <a:t>Human Impacts </a:t>
                      </a:r>
                      <a:r>
                        <a:rPr lang="en-GB" sz="700" b="1" dirty="0">
                          <a:ln>
                            <a:noFill/>
                          </a:ln>
                          <a:solidFill>
                            <a:schemeClr val="tx1"/>
                          </a:solidFill>
                          <a:latin typeface="+mn-lt"/>
                        </a:rPr>
                        <a:t>on the Drainage Basin</a:t>
                      </a:r>
                      <a:endParaRPr lang="en-GB" sz="600" b="0" dirty="0">
                        <a:ln>
                          <a:noFill/>
                        </a:ln>
                        <a:solidFill>
                          <a:schemeClr val="tx1"/>
                        </a:solidFill>
                        <a:latin typeface="+mn-lt"/>
                      </a:endParaRPr>
                    </a:p>
                  </a:txBody>
                  <a:tcPr anchor="ctr">
                    <a:solidFill>
                      <a:schemeClr val="accent3">
                        <a:lumMod val="40000"/>
                        <a:lumOff val="60000"/>
                      </a:schemeClr>
                    </a:solidFill>
                  </a:tcPr>
                </a:tc>
                <a:tc hMerge="1">
                  <a:txBody>
                    <a:bodyPr/>
                    <a:lstStyle/>
                    <a:p>
                      <a:endParaRPr lang="en-GB"/>
                    </a:p>
                  </a:txBody>
                  <a:tcPr/>
                </a:tc>
                <a:tc hMerge="1">
                  <a:txBody>
                    <a:bodyPr/>
                    <a:lstStyle/>
                    <a:p>
                      <a:endParaRPr lang="en-GB" dirty="0"/>
                    </a:p>
                  </a:txBody>
                  <a:tcPr/>
                </a:tc>
                <a:tc hMerge="1">
                  <a:txBody>
                    <a:bodyPr/>
                    <a:lstStyle/>
                    <a:p>
                      <a:endParaRPr lang="en-GB"/>
                    </a:p>
                  </a:txBody>
                  <a:tcPr/>
                </a:tc>
                <a:tc hMerge="1">
                  <a:txBody>
                    <a:bodyPr/>
                    <a:lstStyle/>
                    <a:p>
                      <a:pPr algn="ctr"/>
                      <a:endParaRPr lang="en-GB" sz="600" b="0" dirty="0">
                        <a:ln>
                          <a:noFill/>
                        </a:ln>
                        <a:solidFill>
                          <a:schemeClr val="tx1"/>
                        </a:solidFill>
                        <a:latin typeface="+mn-lt"/>
                      </a:endParaRPr>
                    </a:p>
                  </a:txBody>
                  <a:tcPr anchor="ctr">
                    <a:solidFill>
                      <a:schemeClr val="accent3">
                        <a:lumMod val="40000"/>
                        <a:lumOff val="60000"/>
                      </a:schemeClr>
                    </a:solidFill>
                  </a:tcPr>
                </a:tc>
                <a:extLst>
                  <a:ext uri="{0D108BD9-81ED-4DB2-BD59-A6C34878D82A}">
                    <a16:rowId xmlns:a16="http://schemas.microsoft.com/office/drawing/2014/main" val="3289202301"/>
                  </a:ext>
                </a:extLst>
              </a:tr>
              <a:tr h="51115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sng" dirty="0">
                          <a:solidFill>
                            <a:srgbClr val="FF0000"/>
                          </a:solidFill>
                        </a:rPr>
                        <a:t>Dams</a:t>
                      </a:r>
                      <a:r>
                        <a:rPr lang="en-GB" sz="700" b="0" i="0" dirty="0"/>
                        <a:t> can be built to generate hydro-electric power and fresh water supplies.</a:t>
                      </a:r>
                    </a:p>
                  </a:txBody>
                  <a:tcPr anchor="ctr">
                    <a:solidFill>
                      <a:srgbClr val="DBFBFD"/>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sng" dirty="0">
                          <a:solidFill>
                            <a:srgbClr val="FF0000"/>
                          </a:solidFill>
                        </a:rPr>
                        <a:t>Urbanisation</a:t>
                      </a:r>
                      <a:r>
                        <a:rPr lang="en-GB" sz="700" b="0" i="0" dirty="0"/>
                        <a:t> can increase surface runoff and water usage. </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dirty="0"/>
                        <a:t>Rivers can be diverted for irrigation in </a:t>
                      </a:r>
                      <a:r>
                        <a:rPr lang="en-GB" sz="700" b="1" i="0" u="sng" dirty="0">
                          <a:solidFill>
                            <a:srgbClr val="FF0000"/>
                          </a:solidFill>
                        </a:rPr>
                        <a:t>agriculture</a:t>
                      </a:r>
                      <a:r>
                        <a:rPr lang="en-GB" sz="700" b="0" i="0" dirty="0"/>
                        <a:t>.</a:t>
                      </a:r>
                    </a:p>
                  </a:txBody>
                  <a:tcPr anchor="ctr">
                    <a:solidFill>
                      <a:srgbClr val="DBFBFD"/>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sng" dirty="0">
                          <a:solidFill>
                            <a:srgbClr val="FF0000"/>
                          </a:solidFill>
                        </a:rPr>
                        <a:t>Deforestation or afforestation</a:t>
                      </a:r>
                      <a:r>
                        <a:rPr lang="en-GB" sz="700" b="0" i="0" dirty="0">
                          <a:solidFill>
                            <a:srgbClr val="FF0000"/>
                          </a:solidFill>
                        </a:rPr>
                        <a:t> </a:t>
                      </a:r>
                      <a:r>
                        <a:rPr lang="en-GB" sz="700" b="0" i="0" dirty="0"/>
                        <a:t>can change storage levels. </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sng" strike="noStrike" kern="1200" dirty="0">
                          <a:solidFill>
                            <a:srgbClr val="FF0000"/>
                          </a:solidFill>
                          <a:effectLst/>
                          <a:latin typeface="+mn-lt"/>
                          <a:ea typeface="+mn-ea"/>
                          <a:cs typeface="+mn-cs"/>
                        </a:rPr>
                        <a:t>Abstraction of water</a:t>
                      </a:r>
                      <a:r>
                        <a:rPr lang="en-GB" sz="700" b="1" i="0" u="none" strike="noStrike" kern="1200" dirty="0">
                          <a:solidFill>
                            <a:srgbClr val="FF0000"/>
                          </a:solidFill>
                          <a:effectLst/>
                          <a:latin typeface="+mn-lt"/>
                          <a:ea typeface="+mn-ea"/>
                          <a:cs typeface="+mn-cs"/>
                        </a:rPr>
                        <a:t> </a:t>
                      </a:r>
                      <a:r>
                        <a:rPr lang="en-GB" sz="700" b="0" i="0" u="none" strike="noStrike" kern="1200" dirty="0">
                          <a:solidFill>
                            <a:schemeClr val="dk1"/>
                          </a:solidFill>
                          <a:effectLst/>
                          <a:latin typeface="+mn-lt"/>
                          <a:ea typeface="+mn-ea"/>
                          <a:cs typeface="+mn-cs"/>
                        </a:rPr>
                        <a:t>for domestic/industry reduces flows.</a:t>
                      </a:r>
                      <a:endParaRPr lang="en-GB" sz="700" b="0" i="0" dirty="0"/>
                    </a:p>
                  </a:txBody>
                  <a:tcPr anchor="ctr">
                    <a:solidFill>
                      <a:srgbClr val="DBFBFD"/>
                    </a:solidFill>
                  </a:tcPr>
                </a:tc>
                <a:extLst>
                  <a:ext uri="{0D108BD9-81ED-4DB2-BD59-A6C34878D82A}">
                    <a16:rowId xmlns:a16="http://schemas.microsoft.com/office/drawing/2014/main" val="2914052236"/>
                  </a:ext>
                </a:extLst>
              </a:tr>
              <a:tr h="192434">
                <a:tc gridSpan="5">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dirty="0">
                          <a:solidFill>
                            <a:srgbClr val="00B050"/>
                          </a:solidFill>
                        </a:rPr>
                        <a:t>Physical Impacts </a:t>
                      </a:r>
                      <a:r>
                        <a:rPr lang="en-GB" sz="700" b="1" i="0" dirty="0"/>
                        <a:t>on the Drainage Basin</a:t>
                      </a:r>
                    </a:p>
                  </a:txBody>
                  <a:tcPr anchor="ctr">
                    <a:solidFill>
                      <a:schemeClr val="accent3">
                        <a:lumMod val="40000"/>
                        <a:lumOff val="60000"/>
                      </a:schemeClr>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i="0" dirty="0"/>
                    </a:p>
                  </a:txBody>
                  <a:tcPr anchor="ct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i="0" dirty="0"/>
                    </a:p>
                  </a:txBody>
                  <a:tcPr anchor="ct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i="0" dirty="0"/>
                    </a:p>
                  </a:txBody>
                  <a:tcPr anchor="ct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i="0" dirty="0"/>
                    </a:p>
                  </a:txBody>
                  <a:tcPr anchor="ctr">
                    <a:solidFill>
                      <a:schemeClr val="accent3">
                        <a:lumMod val="40000"/>
                        <a:lumOff val="60000"/>
                      </a:schemeClr>
                    </a:solidFill>
                  </a:tcPr>
                </a:tc>
                <a:extLst>
                  <a:ext uri="{0D108BD9-81ED-4DB2-BD59-A6C34878D82A}">
                    <a16:rowId xmlns:a16="http://schemas.microsoft.com/office/drawing/2014/main" val="1938904029"/>
                  </a:ext>
                </a:extLst>
              </a:tr>
              <a:tr h="81414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sng" strike="noStrike" kern="1200" dirty="0">
                          <a:solidFill>
                            <a:srgbClr val="00B050"/>
                          </a:solidFill>
                          <a:effectLst/>
                          <a:latin typeface="+mn-lt"/>
                          <a:ea typeface="+mn-ea"/>
                          <a:cs typeface="+mn-cs"/>
                        </a:rPr>
                        <a:t>Climate</a:t>
                      </a:r>
                      <a:r>
                        <a:rPr lang="en-GB" sz="700" b="0" i="0" u="none" strike="noStrike" kern="1200" dirty="0">
                          <a:solidFill>
                            <a:schemeClr val="dk1"/>
                          </a:solidFill>
                          <a:effectLst/>
                          <a:latin typeface="+mn-lt"/>
                          <a:ea typeface="+mn-ea"/>
                          <a:cs typeface="+mn-cs"/>
                        </a:rPr>
                        <a:t> has a role in influencing the type and amount of precipitation. Also it influences the amount of evaporation.</a:t>
                      </a:r>
                      <a:endParaRPr lang="en-GB" sz="700" b="0" i="0" dirty="0"/>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sng" strike="noStrike" kern="1200" dirty="0">
                          <a:solidFill>
                            <a:srgbClr val="00B050"/>
                          </a:solidFill>
                          <a:effectLst/>
                          <a:latin typeface="+mn-lt"/>
                          <a:ea typeface="+mn-ea"/>
                          <a:cs typeface="+mn-cs"/>
                        </a:rPr>
                        <a:t>Soils</a:t>
                      </a:r>
                      <a:r>
                        <a:rPr lang="en-GB" sz="700" b="0" i="0" u="none" strike="noStrike" kern="1200" dirty="0">
                          <a:solidFill>
                            <a:schemeClr val="dk1"/>
                          </a:solidFill>
                          <a:effectLst/>
                          <a:latin typeface="+mn-lt"/>
                          <a:ea typeface="+mn-ea"/>
                          <a:cs typeface="+mn-cs"/>
                        </a:rPr>
                        <a:t> determine the amount of infiltration and throughflow directly and indirectly. Also types of vegetation. </a:t>
                      </a:r>
                      <a:endParaRPr lang="en-GB" sz="700" b="0" i="0" dirty="0"/>
                    </a:p>
                  </a:txBody>
                  <a:tcPr anchor="ctr">
                    <a:solidFill>
                      <a:srgbClr val="DBFBFD"/>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sng" strike="noStrike" kern="1200" dirty="0">
                          <a:solidFill>
                            <a:srgbClr val="00B050"/>
                          </a:solidFill>
                          <a:effectLst/>
                          <a:latin typeface="+mn-lt"/>
                          <a:ea typeface="+mn-ea"/>
                          <a:cs typeface="+mn-cs"/>
                        </a:rPr>
                        <a:t>Geology</a:t>
                      </a:r>
                      <a:r>
                        <a:rPr lang="en-GB" sz="700" b="0" i="0" u="none" strike="noStrike" kern="1200" dirty="0">
                          <a:solidFill>
                            <a:schemeClr val="dk1"/>
                          </a:solidFill>
                          <a:effectLst/>
                          <a:latin typeface="+mn-lt"/>
                          <a:ea typeface="+mn-ea"/>
                          <a:cs typeface="+mn-cs"/>
                        </a:rPr>
                        <a:t> can impact on subsurface processes such as percolation and groundwater flow. </a:t>
                      </a:r>
                      <a:endParaRPr lang="en-GB" sz="700" b="0" i="0" dirty="0"/>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sng" strike="noStrike" kern="1200" dirty="0">
                          <a:solidFill>
                            <a:srgbClr val="00B050"/>
                          </a:solidFill>
                          <a:effectLst/>
                          <a:latin typeface="+mn-lt"/>
                          <a:ea typeface="+mn-ea"/>
                          <a:cs typeface="+mn-cs"/>
                        </a:rPr>
                        <a:t>Relief</a:t>
                      </a:r>
                      <a:r>
                        <a:rPr lang="en-GB" sz="700" b="0" i="0" u="none" strike="noStrike" kern="1200" dirty="0">
                          <a:solidFill>
                            <a:schemeClr val="dk1"/>
                          </a:solidFill>
                          <a:effectLst/>
                          <a:latin typeface="+mn-lt"/>
                          <a:ea typeface="+mn-ea"/>
                          <a:cs typeface="+mn-cs"/>
                        </a:rPr>
                        <a:t> can impact on the amount of precipitation. Slopes can affect the amount of runoff. </a:t>
                      </a:r>
                      <a:endParaRPr lang="en-GB" sz="700" b="0" i="0" dirty="0"/>
                    </a:p>
                  </a:txBody>
                  <a:tcPr anchor="ctr">
                    <a:solidFill>
                      <a:srgbClr val="DBFBFD"/>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tx1"/>
                          </a:solidFill>
                          <a:effectLst/>
                          <a:latin typeface="+mn-lt"/>
                          <a:ea typeface="+mn-ea"/>
                          <a:cs typeface="+mn-cs"/>
                        </a:rPr>
                        <a:t>Presence/absence </a:t>
                      </a:r>
                      <a:r>
                        <a:rPr lang="en-GB" sz="700" b="0" i="0" u="none" strike="noStrike" kern="1200" dirty="0">
                          <a:solidFill>
                            <a:schemeClr val="dk1"/>
                          </a:solidFill>
                          <a:effectLst/>
                          <a:latin typeface="+mn-lt"/>
                          <a:ea typeface="+mn-ea"/>
                          <a:cs typeface="+mn-cs"/>
                        </a:rPr>
                        <a:t>of </a:t>
                      </a:r>
                      <a:r>
                        <a:rPr lang="en-GB" sz="700" b="1" i="0" u="sng" strike="noStrike" kern="1200" dirty="0">
                          <a:solidFill>
                            <a:srgbClr val="00B050"/>
                          </a:solidFill>
                          <a:effectLst/>
                          <a:latin typeface="+mn-lt"/>
                          <a:ea typeface="+mn-ea"/>
                          <a:cs typeface="+mn-cs"/>
                        </a:rPr>
                        <a:t>vegetation</a:t>
                      </a:r>
                      <a:r>
                        <a:rPr lang="en-GB" sz="700" b="0" i="0" u="none" strike="noStrike" kern="1200" dirty="0">
                          <a:solidFill>
                            <a:schemeClr val="dk1"/>
                          </a:solidFill>
                          <a:effectLst/>
                          <a:latin typeface="+mn-lt"/>
                          <a:ea typeface="+mn-ea"/>
                          <a:cs typeface="+mn-cs"/>
                        </a:rPr>
                        <a:t> can impact interception, infiltration, overland flow and transpiration.</a:t>
                      </a:r>
                      <a:endParaRPr lang="en-GB" sz="700" b="0" i="0" dirty="0"/>
                    </a:p>
                  </a:txBody>
                  <a:tcPr anchor="ctr">
                    <a:solidFill>
                      <a:srgbClr val="E7F7F8"/>
                    </a:solidFill>
                  </a:tcPr>
                </a:tc>
                <a:extLst>
                  <a:ext uri="{0D108BD9-81ED-4DB2-BD59-A6C34878D82A}">
                    <a16:rowId xmlns:a16="http://schemas.microsoft.com/office/drawing/2014/main" val="86372400"/>
                  </a:ext>
                </a:extLst>
              </a:tr>
            </a:tbl>
          </a:graphicData>
        </a:graphic>
      </p:graphicFrame>
      <p:pic>
        <p:nvPicPr>
          <p:cNvPr id="64" name="Picture 63" descr="C:\Users\Fatop\Documents\OUP\GCSE Geog OCR B\Convert Eps 2\913614_aw4-(3).jpg">
            <a:extLst>
              <a:ext uri="{FF2B5EF4-FFF2-40B4-BE49-F238E27FC236}">
                <a16:creationId xmlns:a16="http://schemas.microsoft.com/office/drawing/2014/main" id="{9EA0567B-D15C-4BEE-95AE-CB845C21E21B}"/>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6971714" y="243068"/>
            <a:ext cx="1666082" cy="101320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graphicFrame>
        <p:nvGraphicFramePr>
          <p:cNvPr id="65" name="Table 65">
            <a:extLst>
              <a:ext uri="{FF2B5EF4-FFF2-40B4-BE49-F238E27FC236}">
                <a16:creationId xmlns:a16="http://schemas.microsoft.com/office/drawing/2014/main" id="{3F293EC7-AEEB-4191-8FFB-E508B623635D}"/>
              </a:ext>
            </a:extLst>
          </p:cNvPr>
          <p:cNvGraphicFramePr>
            <a:graphicFrameLocks noGrp="1"/>
          </p:cNvGraphicFramePr>
          <p:nvPr>
            <p:extLst>
              <p:ext uri="{D42A27DB-BD31-4B8C-83A1-F6EECF244321}">
                <p14:modId xmlns:p14="http://schemas.microsoft.com/office/powerpoint/2010/main" val="2485708700"/>
              </p:ext>
            </p:extLst>
          </p:nvPr>
        </p:nvGraphicFramePr>
        <p:xfrm>
          <a:off x="4163797" y="5141167"/>
          <a:ext cx="4491238" cy="1737360"/>
        </p:xfrm>
        <a:graphic>
          <a:graphicData uri="http://schemas.openxmlformats.org/drawingml/2006/table">
            <a:tbl>
              <a:tblPr firstRow="1" bandRow="1">
                <a:tableStyleId>{F5AB1C69-6EDB-4FF4-983F-18BD219EF322}</a:tableStyleId>
              </a:tblPr>
              <a:tblGrid>
                <a:gridCol w="2245619">
                  <a:extLst>
                    <a:ext uri="{9D8B030D-6E8A-4147-A177-3AD203B41FA5}">
                      <a16:colId xmlns:a16="http://schemas.microsoft.com/office/drawing/2014/main" val="407781595"/>
                    </a:ext>
                  </a:extLst>
                </a:gridCol>
                <a:gridCol w="2245619">
                  <a:extLst>
                    <a:ext uri="{9D8B030D-6E8A-4147-A177-3AD203B41FA5}">
                      <a16:colId xmlns:a16="http://schemas.microsoft.com/office/drawing/2014/main" val="4252699233"/>
                    </a:ext>
                  </a:extLst>
                </a:gridCol>
              </a:tblGrid>
              <a:tr h="150598">
                <a:tc gridSpan="2">
                  <a:txBody>
                    <a:bodyPr/>
                    <a:lstStyle/>
                    <a:p>
                      <a:pPr algn="ctr"/>
                      <a:r>
                        <a:rPr lang="en-GB" sz="900" dirty="0"/>
                        <a:t>The Water Budget</a:t>
                      </a:r>
                    </a:p>
                  </a:txBody>
                  <a:tcPr/>
                </a:tc>
                <a:tc hMerge="1">
                  <a:txBody>
                    <a:bodyPr/>
                    <a:lstStyle/>
                    <a:p>
                      <a:endParaRPr lang="en-GB" dirty="0"/>
                    </a:p>
                  </a:txBody>
                  <a:tcPr/>
                </a:tc>
                <a:extLst>
                  <a:ext uri="{0D108BD9-81ED-4DB2-BD59-A6C34878D82A}">
                    <a16:rowId xmlns:a16="http://schemas.microsoft.com/office/drawing/2014/main" val="2311249964"/>
                  </a:ext>
                </a:extLst>
              </a:tr>
              <a:tr h="341355">
                <a:tc>
                  <a:txBody>
                    <a:bodyPr/>
                    <a:lstStyle/>
                    <a:p>
                      <a:pPr algn="ctr"/>
                      <a:r>
                        <a:rPr lang="en-GB" sz="800" b="1" dirty="0"/>
                        <a:t>This is the annual balance between </a:t>
                      </a:r>
                      <a:r>
                        <a:rPr lang="en-GB" sz="800" b="1" dirty="0">
                          <a:solidFill>
                            <a:srgbClr val="00B050"/>
                          </a:solidFill>
                        </a:rPr>
                        <a:t>inputs</a:t>
                      </a:r>
                      <a:r>
                        <a:rPr lang="en-GB" sz="800" b="1" dirty="0"/>
                        <a:t> (precipitation) and </a:t>
                      </a:r>
                      <a:r>
                        <a:rPr lang="en-GB" sz="800" b="1" dirty="0">
                          <a:solidFill>
                            <a:srgbClr val="FF0000"/>
                          </a:solidFill>
                        </a:rPr>
                        <a:t>outputs</a:t>
                      </a:r>
                      <a:r>
                        <a:rPr lang="en-GB" sz="800" b="1" dirty="0"/>
                        <a:t> (the channel flow and evaporation). </a:t>
                      </a:r>
                    </a:p>
                  </a:txBody>
                  <a:tcPr anchor="ctr"/>
                </a:tc>
                <a:tc rowSpan="2">
                  <a:txBody>
                    <a:bodyPr/>
                    <a:lstStyle/>
                    <a:p>
                      <a:pPr algn="ctr"/>
                      <a:endParaRPr lang="en-GB" sz="700" dirty="0"/>
                    </a:p>
                  </a:txBody>
                  <a:tcPr>
                    <a:solidFill>
                      <a:srgbClr val="E7F7F8"/>
                    </a:solidFill>
                  </a:tcPr>
                </a:tc>
                <a:extLst>
                  <a:ext uri="{0D108BD9-81ED-4DB2-BD59-A6C34878D82A}">
                    <a16:rowId xmlns:a16="http://schemas.microsoft.com/office/drawing/2014/main" val="30700203"/>
                  </a:ext>
                </a:extLst>
              </a:tr>
              <a:tr h="525780">
                <a:tc rowSpan="2">
                  <a:txBody>
                    <a:bodyPr/>
                    <a:lstStyle/>
                    <a:p>
                      <a:r>
                        <a:rPr lang="en-GB" sz="700" b="1" dirty="0"/>
                        <a:t>The water budget shows the times when water naturally enters and leaves the system: </a:t>
                      </a:r>
                      <a:endParaRPr lang="en-GB" sz="700" dirty="0"/>
                    </a:p>
                    <a:p>
                      <a:pPr marL="171450" indent="-171450">
                        <a:buFont typeface="Arial" panose="020B0604020202020204" pitchFamily="34" charset="0"/>
                        <a:buChar char="•"/>
                      </a:pPr>
                      <a:r>
                        <a:rPr lang="en-GB" sz="700" dirty="0"/>
                        <a:t>When there is more than enough water (this is called a </a:t>
                      </a:r>
                      <a:r>
                        <a:rPr lang="en-GB" sz="700" b="1" dirty="0">
                          <a:solidFill>
                            <a:srgbClr val="00B050"/>
                          </a:solidFill>
                        </a:rPr>
                        <a:t>positive water balance</a:t>
                      </a:r>
                      <a:r>
                        <a:rPr lang="en-GB" sz="700" dirty="0"/>
                        <a:t>).</a:t>
                      </a:r>
                    </a:p>
                    <a:p>
                      <a:pPr marL="171450" indent="-171450">
                        <a:buFont typeface="Arial" panose="020B0604020202020204" pitchFamily="34" charset="0"/>
                        <a:buChar char="•"/>
                      </a:pPr>
                      <a:r>
                        <a:rPr lang="en-GB" sz="700" dirty="0"/>
                        <a:t>When there is not enough water (this is called a </a:t>
                      </a:r>
                      <a:r>
                        <a:rPr lang="en-GB" sz="700" b="1" dirty="0">
                          <a:solidFill>
                            <a:srgbClr val="FF0000"/>
                          </a:solidFill>
                        </a:rPr>
                        <a:t>negative water balance</a:t>
                      </a:r>
                      <a:r>
                        <a:rPr lang="en-GB" sz="700" dirty="0"/>
                        <a:t>). </a:t>
                      </a:r>
                    </a:p>
                    <a:p>
                      <a:pPr marL="0" indent="0">
                        <a:buFont typeface="Arial" panose="020B0604020202020204" pitchFamily="34" charset="0"/>
                        <a:buNone/>
                      </a:pPr>
                      <a:r>
                        <a:rPr lang="en-GB" sz="700" dirty="0"/>
                        <a:t>This is useful as it shows times for a </a:t>
                      </a:r>
                      <a:r>
                        <a:rPr lang="en-GB" sz="700" b="1" dirty="0"/>
                        <a:t>potential drought</a:t>
                      </a:r>
                      <a:r>
                        <a:rPr lang="en-GB" sz="700" b="0" dirty="0"/>
                        <a:t>. A drought would create </a:t>
                      </a:r>
                      <a:r>
                        <a:rPr lang="en-GB" sz="700" dirty="0"/>
                        <a:t>challenges to human consumption, agriculture, health etc.</a:t>
                      </a:r>
                    </a:p>
                  </a:txBody>
                  <a:tcPr/>
                </a:tc>
                <a:tc vMerge="1">
                  <a:txBody>
                    <a:bodyPr/>
                    <a:lstStyle/>
                    <a:p>
                      <a:pPr algn="ctr"/>
                      <a:endParaRPr lang="en-GB" sz="700" dirty="0"/>
                    </a:p>
                  </a:txBody>
                  <a:tcPr/>
                </a:tc>
                <a:extLst>
                  <a:ext uri="{0D108BD9-81ED-4DB2-BD59-A6C34878D82A}">
                    <a16:rowId xmlns:a16="http://schemas.microsoft.com/office/drawing/2014/main" val="1453685420"/>
                  </a:ext>
                </a:extLst>
              </a:tr>
              <a:tr h="525780">
                <a:tc vMerge="1">
                  <a:txBody>
                    <a:bodyPr/>
                    <a:lstStyle/>
                    <a:p>
                      <a:endParaRPr lang="en-GB"/>
                    </a:p>
                  </a:txBody>
                  <a:tcPr/>
                </a:tc>
                <a:tc>
                  <a:txBody>
                    <a:bodyPr/>
                    <a:lstStyle/>
                    <a:p>
                      <a:pPr algn="l"/>
                      <a:endParaRPr lang="en-GB" sz="700" b="1" dirty="0"/>
                    </a:p>
                    <a:p>
                      <a:pPr algn="l"/>
                      <a:r>
                        <a:rPr lang="en-GB" sz="700" b="1" dirty="0"/>
                        <a:t>Equation to calculate a water budget:</a:t>
                      </a:r>
                    </a:p>
                    <a:p>
                      <a:pPr algn="ctr"/>
                      <a:r>
                        <a:rPr lang="en-GB" sz="700" b="1" dirty="0"/>
                        <a:t>Precipitation</a:t>
                      </a:r>
                      <a:r>
                        <a:rPr lang="en-GB" sz="700" dirty="0"/>
                        <a:t> (</a:t>
                      </a:r>
                      <a:r>
                        <a:rPr lang="en-GB" sz="700" b="1" dirty="0">
                          <a:solidFill>
                            <a:srgbClr val="FF0000"/>
                          </a:solidFill>
                        </a:rPr>
                        <a:t>P</a:t>
                      </a:r>
                      <a:r>
                        <a:rPr lang="en-GB" sz="700" dirty="0"/>
                        <a:t>) = </a:t>
                      </a:r>
                      <a:r>
                        <a:rPr lang="en-GB" sz="700" b="1" dirty="0"/>
                        <a:t>channel discharge </a:t>
                      </a:r>
                      <a:r>
                        <a:rPr lang="en-GB" sz="700" dirty="0"/>
                        <a:t>(</a:t>
                      </a:r>
                      <a:r>
                        <a:rPr lang="en-GB" sz="700" b="1" dirty="0">
                          <a:solidFill>
                            <a:srgbClr val="7030A0"/>
                          </a:solidFill>
                        </a:rPr>
                        <a:t>Q</a:t>
                      </a:r>
                      <a:r>
                        <a:rPr lang="en-GB" sz="700" dirty="0"/>
                        <a:t>) + </a:t>
                      </a:r>
                      <a:r>
                        <a:rPr lang="en-GB" sz="700" b="1" dirty="0"/>
                        <a:t>evapotranspiration</a:t>
                      </a:r>
                      <a:r>
                        <a:rPr lang="en-GB" sz="700" dirty="0"/>
                        <a:t> (</a:t>
                      </a:r>
                      <a:r>
                        <a:rPr lang="en-GB" sz="700" b="1" dirty="0">
                          <a:solidFill>
                            <a:srgbClr val="00B050"/>
                          </a:solidFill>
                        </a:rPr>
                        <a:t>E</a:t>
                      </a:r>
                      <a:r>
                        <a:rPr lang="en-GB" sz="700" dirty="0"/>
                        <a:t>) + </a:t>
                      </a:r>
                      <a:r>
                        <a:rPr lang="en-GB" sz="700" b="1" dirty="0"/>
                        <a:t>change in storage </a:t>
                      </a:r>
                      <a:r>
                        <a:rPr lang="en-GB" sz="700" dirty="0"/>
                        <a:t>(</a:t>
                      </a:r>
                      <a:r>
                        <a:rPr lang="en-GB" sz="700" b="1" dirty="0">
                          <a:solidFill>
                            <a:srgbClr val="002060"/>
                          </a:solidFill>
                        </a:rPr>
                        <a:t>S</a:t>
                      </a:r>
                      <a:r>
                        <a:rPr lang="en-GB" sz="700" dirty="0"/>
                        <a:t>)</a:t>
                      </a:r>
                    </a:p>
                  </a:txBody>
                  <a:tcPr anchor="ctr">
                    <a:solidFill>
                      <a:srgbClr val="DBFBFD"/>
                    </a:solidFill>
                  </a:tcPr>
                </a:tc>
                <a:extLst>
                  <a:ext uri="{0D108BD9-81ED-4DB2-BD59-A6C34878D82A}">
                    <a16:rowId xmlns:a16="http://schemas.microsoft.com/office/drawing/2014/main" val="3264088424"/>
                  </a:ext>
                </a:extLst>
              </a:tr>
            </a:tbl>
          </a:graphicData>
        </a:graphic>
      </p:graphicFrame>
      <p:graphicFrame>
        <p:nvGraphicFramePr>
          <p:cNvPr id="2" name="Table 2">
            <a:extLst>
              <a:ext uri="{FF2B5EF4-FFF2-40B4-BE49-F238E27FC236}">
                <a16:creationId xmlns:a16="http://schemas.microsoft.com/office/drawing/2014/main" id="{E30D0DCC-1F83-447E-A534-F77358438580}"/>
              </a:ext>
            </a:extLst>
          </p:cNvPr>
          <p:cNvGraphicFramePr>
            <a:graphicFrameLocks noGrp="1"/>
          </p:cNvGraphicFramePr>
          <p:nvPr>
            <p:extLst>
              <p:ext uri="{D42A27DB-BD31-4B8C-83A1-F6EECF244321}">
                <p14:modId xmlns:p14="http://schemas.microsoft.com/office/powerpoint/2010/main" val="2655181718"/>
              </p:ext>
            </p:extLst>
          </p:nvPr>
        </p:nvGraphicFramePr>
        <p:xfrm>
          <a:off x="4150653" y="2992327"/>
          <a:ext cx="4506575" cy="1478280"/>
        </p:xfrm>
        <a:graphic>
          <a:graphicData uri="http://schemas.openxmlformats.org/drawingml/2006/table">
            <a:tbl>
              <a:tblPr firstRow="1" bandRow="1">
                <a:tableStyleId>{F5AB1C69-6EDB-4FF4-983F-18BD219EF322}</a:tableStyleId>
              </a:tblPr>
              <a:tblGrid>
                <a:gridCol w="3085275">
                  <a:extLst>
                    <a:ext uri="{9D8B030D-6E8A-4147-A177-3AD203B41FA5}">
                      <a16:colId xmlns:a16="http://schemas.microsoft.com/office/drawing/2014/main" val="3151044544"/>
                    </a:ext>
                  </a:extLst>
                </a:gridCol>
                <a:gridCol w="1421300">
                  <a:extLst>
                    <a:ext uri="{9D8B030D-6E8A-4147-A177-3AD203B41FA5}">
                      <a16:colId xmlns:a16="http://schemas.microsoft.com/office/drawing/2014/main" val="3423767092"/>
                    </a:ext>
                  </a:extLst>
                </a:gridCol>
              </a:tblGrid>
              <a:tr h="0">
                <a:tc gridSpan="2">
                  <a:txBody>
                    <a:bodyPr/>
                    <a:lstStyle/>
                    <a:p>
                      <a:pPr algn="ctr"/>
                      <a:r>
                        <a:rPr lang="en-GB" sz="900" dirty="0"/>
                        <a:t>CASE STUDY: Amazon Drainage Basin</a:t>
                      </a:r>
                    </a:p>
                  </a:txBody>
                  <a:tcPr/>
                </a:tc>
                <a:tc hMerge="1">
                  <a:txBody>
                    <a:bodyPr/>
                    <a:lstStyle/>
                    <a:p>
                      <a:endParaRPr lang="en-GB" dirty="0"/>
                    </a:p>
                  </a:txBody>
                  <a:tcPr/>
                </a:tc>
                <a:extLst>
                  <a:ext uri="{0D108BD9-81ED-4DB2-BD59-A6C34878D82A}">
                    <a16:rowId xmlns:a16="http://schemas.microsoft.com/office/drawing/2014/main" val="313704161"/>
                  </a:ext>
                </a:extLst>
              </a:tr>
              <a:tr h="207179">
                <a:tc gridSpan="2">
                  <a:txBody>
                    <a:bodyPr/>
                    <a:lstStyle/>
                    <a:p>
                      <a:pPr algn="ctr"/>
                      <a:r>
                        <a:rPr lang="en-GB" sz="700" b="1" dirty="0"/>
                        <a:t>The Amazon basin is the world’s largest at 6 million km². The basin contains the world’s largest area of tropical rainforest. The climate experiences high precipitation rates and average temperatures, with little seasonal differences. Around 50-60% of precipitation in the Amazon basin is recycled by evapotranspiration. </a:t>
                      </a:r>
                    </a:p>
                  </a:txBody>
                  <a:tcPr/>
                </a:tc>
                <a:tc hMerge="1">
                  <a:txBody>
                    <a:bodyPr/>
                    <a:lstStyle/>
                    <a:p>
                      <a:endParaRPr lang="en-GB" dirty="0"/>
                    </a:p>
                  </a:txBody>
                  <a:tcPr/>
                </a:tc>
                <a:extLst>
                  <a:ext uri="{0D108BD9-81ED-4DB2-BD59-A6C34878D82A}">
                    <a16:rowId xmlns:a16="http://schemas.microsoft.com/office/drawing/2014/main" val="464332811"/>
                  </a:ext>
                </a:extLst>
              </a:tr>
              <a:tr h="42203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The rainforest’s trees play a crucial role in the water cycle. This is done by </a:t>
                      </a:r>
                      <a:r>
                        <a:rPr lang="en-GB" sz="700" b="1" i="0" u="none" strike="noStrike" kern="1200" dirty="0">
                          <a:solidFill>
                            <a:srgbClr val="00B050"/>
                          </a:solidFill>
                          <a:effectLst/>
                          <a:latin typeface="+mn-lt"/>
                          <a:ea typeface="+mn-ea"/>
                          <a:cs typeface="+mn-cs"/>
                        </a:rPr>
                        <a:t>absorbing and storing water</a:t>
                      </a:r>
                      <a:r>
                        <a:rPr lang="en-GB" sz="700" b="0" i="0" u="none" strike="noStrike" kern="1200" dirty="0">
                          <a:solidFill>
                            <a:schemeClr val="dk1"/>
                          </a:solidFill>
                          <a:effectLst/>
                          <a:latin typeface="+mn-lt"/>
                          <a:ea typeface="+mn-ea"/>
                          <a:cs typeface="+mn-cs"/>
                        </a:rPr>
                        <a:t> from the soil &amp; releasing it through transpiration. However, recent </a:t>
                      </a:r>
                      <a:r>
                        <a:rPr lang="en-GB" sz="700" b="1" i="0" u="none" strike="noStrike" kern="1200" dirty="0">
                          <a:solidFill>
                            <a:srgbClr val="FF0000"/>
                          </a:solidFill>
                          <a:effectLst/>
                          <a:latin typeface="+mn-lt"/>
                          <a:ea typeface="+mn-ea"/>
                          <a:cs typeface="+mn-cs"/>
                        </a:rPr>
                        <a:t>d</a:t>
                      </a:r>
                      <a:r>
                        <a:rPr lang="en-GB" sz="700" b="1" dirty="0">
                          <a:solidFill>
                            <a:srgbClr val="FF0000"/>
                          </a:solidFill>
                          <a:latin typeface="+mn-lt"/>
                        </a:rPr>
                        <a:t>eforestation</a:t>
                      </a:r>
                      <a:r>
                        <a:rPr lang="en-GB" sz="700" dirty="0">
                          <a:latin typeface="+mn-lt"/>
                        </a:rPr>
                        <a:t> has disrupted the drainage basin cycle with:</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dirty="0">
                          <a:latin typeface="+mn-lt"/>
                        </a:rPr>
                        <a:t>Less precipitation</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dirty="0">
                          <a:latin typeface="+mn-lt"/>
                        </a:rPr>
                        <a:t>More surface runoff and infiltration</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dirty="0">
                          <a:latin typeface="+mn-lt"/>
                        </a:rPr>
                        <a:t>More evaporation, less transpiration</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dirty="0">
                          <a:latin typeface="+mn-lt"/>
                        </a:rPr>
                        <a:t>More soil erosion and silt being fed into the rivers. </a:t>
                      </a:r>
                    </a:p>
                  </a:txBody>
                  <a:tcPr/>
                </a:tc>
                <a:tc>
                  <a:txBody>
                    <a:bodyPr/>
                    <a:lstStyle/>
                    <a:p>
                      <a:endParaRPr lang="en-GB" dirty="0"/>
                    </a:p>
                  </a:txBody>
                  <a:tcPr/>
                </a:tc>
                <a:extLst>
                  <a:ext uri="{0D108BD9-81ED-4DB2-BD59-A6C34878D82A}">
                    <a16:rowId xmlns:a16="http://schemas.microsoft.com/office/drawing/2014/main" val="626958971"/>
                  </a:ext>
                </a:extLst>
              </a:tr>
            </a:tbl>
          </a:graphicData>
        </a:graphic>
      </p:graphicFrame>
      <p:pic>
        <p:nvPicPr>
          <p:cNvPr id="5" name="Picture 4" descr="A close up of a map&#10;&#10;Description automatically generated">
            <a:extLst>
              <a:ext uri="{FF2B5EF4-FFF2-40B4-BE49-F238E27FC236}">
                <a16:creationId xmlns:a16="http://schemas.microsoft.com/office/drawing/2014/main" id="{D39D933E-1A3F-4A44-A348-682182494676}"/>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7253287" y="3647820"/>
            <a:ext cx="1382317" cy="822787"/>
          </a:xfrm>
          <a:prstGeom prst="rect">
            <a:avLst/>
          </a:prstGeom>
        </p:spPr>
      </p:pic>
      <p:graphicFrame>
        <p:nvGraphicFramePr>
          <p:cNvPr id="6" name="Table 6">
            <a:extLst>
              <a:ext uri="{FF2B5EF4-FFF2-40B4-BE49-F238E27FC236}">
                <a16:creationId xmlns:a16="http://schemas.microsoft.com/office/drawing/2014/main" id="{AFE3D91D-7FD4-4702-ACF7-18B7B18F2F76}"/>
              </a:ext>
            </a:extLst>
          </p:cNvPr>
          <p:cNvGraphicFramePr>
            <a:graphicFrameLocks noGrp="1"/>
          </p:cNvGraphicFramePr>
          <p:nvPr>
            <p:extLst>
              <p:ext uri="{D42A27DB-BD31-4B8C-83A1-F6EECF244321}">
                <p14:modId xmlns:p14="http://schemas.microsoft.com/office/powerpoint/2010/main" val="820436660"/>
              </p:ext>
            </p:extLst>
          </p:nvPr>
        </p:nvGraphicFramePr>
        <p:xfrm>
          <a:off x="4163792" y="6875198"/>
          <a:ext cx="4504720" cy="1584960"/>
        </p:xfrm>
        <a:graphic>
          <a:graphicData uri="http://schemas.openxmlformats.org/drawingml/2006/table">
            <a:tbl>
              <a:tblPr firstRow="1" bandRow="1">
                <a:tableStyleId>{F5AB1C69-6EDB-4FF4-983F-18BD219EF322}</a:tableStyleId>
              </a:tblPr>
              <a:tblGrid>
                <a:gridCol w="2252360">
                  <a:extLst>
                    <a:ext uri="{9D8B030D-6E8A-4147-A177-3AD203B41FA5}">
                      <a16:colId xmlns:a16="http://schemas.microsoft.com/office/drawing/2014/main" val="1246455968"/>
                    </a:ext>
                  </a:extLst>
                </a:gridCol>
                <a:gridCol w="1126180">
                  <a:extLst>
                    <a:ext uri="{9D8B030D-6E8A-4147-A177-3AD203B41FA5}">
                      <a16:colId xmlns:a16="http://schemas.microsoft.com/office/drawing/2014/main" val="2369526902"/>
                    </a:ext>
                  </a:extLst>
                </a:gridCol>
                <a:gridCol w="1126180">
                  <a:extLst>
                    <a:ext uri="{9D8B030D-6E8A-4147-A177-3AD203B41FA5}">
                      <a16:colId xmlns:a16="http://schemas.microsoft.com/office/drawing/2014/main" val="2548646955"/>
                    </a:ext>
                  </a:extLst>
                </a:gridCol>
              </a:tblGrid>
              <a:tr h="167054">
                <a:tc gridSpan="3">
                  <a:txBody>
                    <a:bodyPr/>
                    <a:lstStyle/>
                    <a:p>
                      <a:pPr algn="ctr"/>
                      <a:r>
                        <a:rPr lang="en-GB" sz="900" dirty="0"/>
                        <a:t>River Regimes</a:t>
                      </a:r>
                    </a:p>
                  </a:txBody>
                  <a:tcPr/>
                </a:tc>
                <a:tc hMerge="1">
                  <a:txBody>
                    <a:bodyPr/>
                    <a:lstStyle/>
                    <a:p>
                      <a:endParaRPr lang="en-GB" dirty="0"/>
                    </a:p>
                  </a:txBody>
                  <a:tcPr/>
                </a:tc>
                <a:tc hMerge="1">
                  <a:txBody>
                    <a:bodyPr/>
                    <a:lstStyle/>
                    <a:p>
                      <a:endParaRPr lang="en-GB"/>
                    </a:p>
                  </a:txBody>
                  <a:tcPr/>
                </a:tc>
                <a:extLst>
                  <a:ext uri="{0D108BD9-81ED-4DB2-BD59-A6C34878D82A}">
                    <a16:rowId xmlns:a16="http://schemas.microsoft.com/office/drawing/2014/main" val="445829277"/>
                  </a:ext>
                </a:extLst>
              </a:tr>
              <a:tr h="144780">
                <a:tc gridSpan="3">
                  <a:txBody>
                    <a:bodyPr/>
                    <a:lstStyle/>
                    <a:p>
                      <a:pPr algn="ctr"/>
                      <a:r>
                        <a:rPr lang="en-GB" sz="700" b="1" dirty="0"/>
                        <a:t>This is the annual variation in the discharge or flow of a river at a particular point. It is measured using cumecs. </a:t>
                      </a: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674866631"/>
                  </a:ext>
                </a:extLst>
              </a:tr>
              <a:tr h="300697">
                <a:tc rowSpan="2">
                  <a:txBody>
                    <a:bodyPr/>
                    <a:lstStyle/>
                    <a:p>
                      <a:pPr marL="0" indent="0">
                        <a:buNone/>
                      </a:pPr>
                      <a:r>
                        <a:rPr lang="en-GB" sz="700" b="1" dirty="0"/>
                        <a:t>The main factors that affect the regime of the river are:</a:t>
                      </a:r>
                    </a:p>
                    <a:p>
                      <a:pPr marL="171450" indent="-171450">
                        <a:buFont typeface="Arial" panose="020B0604020202020204" pitchFamily="34" charset="0"/>
                        <a:buChar char="•"/>
                      </a:pPr>
                      <a:r>
                        <a:rPr lang="en-GB" sz="700" dirty="0"/>
                        <a:t>Drainage basin area</a:t>
                      </a:r>
                    </a:p>
                    <a:p>
                      <a:pPr marL="171450" indent="-171450">
                        <a:buFont typeface="Arial" panose="020B0604020202020204" pitchFamily="34" charset="0"/>
                        <a:buChar char="•"/>
                      </a:pPr>
                      <a:r>
                        <a:rPr lang="en-GB" sz="700" dirty="0"/>
                        <a:t>Temperatures, with possible meltwater and high rates of evaporation in the summer. </a:t>
                      </a:r>
                    </a:p>
                    <a:p>
                      <a:pPr marL="171450" indent="-171450">
                        <a:buFont typeface="Arial" panose="020B0604020202020204" pitchFamily="34" charset="0"/>
                        <a:buChar char="•"/>
                      </a:pPr>
                      <a:r>
                        <a:rPr lang="en-GB" sz="700" dirty="0"/>
                        <a:t>Variation in altitude</a:t>
                      </a:r>
                    </a:p>
                    <a:p>
                      <a:pPr marL="171450" indent="-171450">
                        <a:buFont typeface="Arial" panose="020B0604020202020204" pitchFamily="34" charset="0"/>
                        <a:buChar char="•"/>
                      </a:pPr>
                      <a:r>
                        <a:rPr lang="en-GB" sz="700" dirty="0"/>
                        <a:t>Geology and soil, particularly their permeability.</a:t>
                      </a:r>
                    </a:p>
                    <a:p>
                      <a:pPr marL="171450" indent="-171450">
                        <a:buFont typeface="Arial" panose="020B0604020202020204" pitchFamily="34" charset="0"/>
                        <a:buChar char="•"/>
                      </a:pPr>
                      <a:r>
                        <a:rPr lang="en-GB" sz="700" dirty="0"/>
                        <a:t>Mean annual precipitation and discharge rates.</a:t>
                      </a:r>
                    </a:p>
                    <a:p>
                      <a:pPr marL="171450" indent="-171450">
                        <a:buFont typeface="Arial" panose="020B0604020202020204" pitchFamily="34" charset="0"/>
                        <a:buChar char="•"/>
                      </a:pPr>
                      <a:r>
                        <a:rPr lang="en-GB" sz="700" dirty="0"/>
                        <a:t>Main land use, such as urbanisation or forests.</a:t>
                      </a:r>
                    </a:p>
                    <a:p>
                      <a:pPr marL="171450" indent="-171450">
                        <a:buFont typeface="Arial" panose="020B0604020202020204" pitchFamily="34" charset="0"/>
                        <a:buChar char="•"/>
                      </a:pPr>
                      <a:r>
                        <a:rPr lang="en-GB" sz="700" b="0" dirty="0">
                          <a:latin typeface="+mn-lt"/>
                        </a:rPr>
                        <a:t>Human activities aimed at regulating a river’s discharge such as dams.</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The </a:t>
                      </a:r>
                      <a:r>
                        <a:rPr lang="en-GB" sz="700" b="1" dirty="0">
                          <a:solidFill>
                            <a:srgbClr val="0070C0"/>
                          </a:solidFill>
                        </a:rPr>
                        <a:t>highest flow </a:t>
                      </a:r>
                      <a:r>
                        <a:rPr lang="en-GB" sz="700" b="1" dirty="0"/>
                        <a:t>is shown by the bottom of the </a:t>
                      </a:r>
                      <a:r>
                        <a:rPr lang="en-GB" sz="700" b="1" dirty="0">
                          <a:solidFill>
                            <a:srgbClr val="0070C0"/>
                          </a:solidFill>
                        </a:rPr>
                        <a:t>blue coloured area</a:t>
                      </a:r>
                      <a:r>
                        <a:rPr lang="en-GB" sz="700" b="1" dirty="0"/>
                        <a:t>.</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The </a:t>
                      </a:r>
                      <a:r>
                        <a:rPr lang="en-GB" sz="700" b="1" dirty="0">
                          <a:solidFill>
                            <a:srgbClr val="FF0000"/>
                          </a:solidFill>
                        </a:rPr>
                        <a:t>lowest flow </a:t>
                      </a:r>
                      <a:r>
                        <a:rPr lang="en-GB" sz="700" b="1" dirty="0"/>
                        <a:t>is shown by the top of this </a:t>
                      </a:r>
                      <a:r>
                        <a:rPr lang="en-GB" sz="700" b="1" dirty="0">
                          <a:solidFill>
                            <a:srgbClr val="FF0000"/>
                          </a:solidFill>
                        </a:rPr>
                        <a:t>red</a:t>
                      </a:r>
                      <a:r>
                        <a:rPr lang="en-GB" sz="700" b="1" dirty="0"/>
                        <a:t> </a:t>
                      </a:r>
                      <a:r>
                        <a:rPr lang="en-GB" sz="700" b="1" dirty="0">
                          <a:solidFill>
                            <a:srgbClr val="FF0000"/>
                          </a:solidFill>
                        </a:rPr>
                        <a:t>coloured area.</a:t>
                      </a:r>
                    </a:p>
                  </a:txBody>
                  <a:tcPr/>
                </a:tc>
                <a:extLst>
                  <a:ext uri="{0D108BD9-81ED-4DB2-BD59-A6C34878D82A}">
                    <a16:rowId xmlns:a16="http://schemas.microsoft.com/office/drawing/2014/main" val="893172661"/>
                  </a:ext>
                </a:extLst>
              </a:tr>
              <a:tr h="545709">
                <a:tc vMerge="1">
                  <a:txBody>
                    <a:bodyPr/>
                    <a:lstStyle/>
                    <a:p>
                      <a:endParaRPr lang="en-GB"/>
                    </a:p>
                  </a:txBody>
                  <a:tcPr/>
                </a:tc>
                <a:tc gridSpan="2">
                  <a:txBody>
                    <a:bodyPr/>
                    <a:lstStyle/>
                    <a:p>
                      <a:endParaRPr lang="en-GB" dirty="0"/>
                    </a:p>
                  </a:txBody>
                  <a:tcPr/>
                </a:tc>
                <a:tc hMerge="1">
                  <a:txBody>
                    <a:bodyPr/>
                    <a:lstStyle/>
                    <a:p>
                      <a:endParaRPr lang="en-GB"/>
                    </a:p>
                  </a:txBody>
                  <a:tcPr/>
                </a:tc>
                <a:extLst>
                  <a:ext uri="{0D108BD9-81ED-4DB2-BD59-A6C34878D82A}">
                    <a16:rowId xmlns:a16="http://schemas.microsoft.com/office/drawing/2014/main" val="2122668530"/>
                  </a:ext>
                </a:extLst>
              </a:tr>
            </a:tbl>
          </a:graphicData>
        </a:graphic>
      </p:graphicFrame>
      <p:pic>
        <p:nvPicPr>
          <p:cNvPr id="29" name="Picture 28">
            <a:extLst>
              <a:ext uri="{FF2B5EF4-FFF2-40B4-BE49-F238E27FC236}">
                <a16:creationId xmlns:a16="http://schemas.microsoft.com/office/drawing/2014/main" id="{C51C176D-9D97-4D4C-8484-8FEB4BDE8978}"/>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6422188" y="5371946"/>
            <a:ext cx="2265138" cy="1103097"/>
          </a:xfrm>
          <a:prstGeom prst="rect">
            <a:avLst/>
          </a:prstGeom>
        </p:spPr>
      </p:pic>
      <p:pic>
        <p:nvPicPr>
          <p:cNvPr id="30" name="Picture 29">
            <a:extLst>
              <a:ext uri="{FF2B5EF4-FFF2-40B4-BE49-F238E27FC236}">
                <a16:creationId xmlns:a16="http://schemas.microsoft.com/office/drawing/2014/main" id="{7CD3CB47-D972-4B27-A978-CA5BA948628C}"/>
              </a:ext>
            </a:extLst>
          </p:cNvPr>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6402321" y="7684937"/>
            <a:ext cx="2247803" cy="758024"/>
          </a:xfrm>
          <a:prstGeom prst="rect">
            <a:avLst/>
          </a:prstGeom>
          <a:ln w="12700">
            <a:solidFill>
              <a:schemeClr val="bg1"/>
            </a:solidFill>
          </a:ln>
        </p:spPr>
      </p:pic>
      <p:graphicFrame>
        <p:nvGraphicFramePr>
          <p:cNvPr id="22" name="Table 24">
            <a:extLst>
              <a:ext uri="{FF2B5EF4-FFF2-40B4-BE49-F238E27FC236}">
                <a16:creationId xmlns:a16="http://schemas.microsoft.com/office/drawing/2014/main" id="{A626B647-1A63-4DF6-954F-AD4D38ADC149}"/>
              </a:ext>
            </a:extLst>
          </p:cNvPr>
          <p:cNvGraphicFramePr>
            <a:graphicFrameLocks noGrp="1"/>
          </p:cNvGraphicFramePr>
          <p:nvPr>
            <p:extLst>
              <p:ext uri="{D42A27DB-BD31-4B8C-83A1-F6EECF244321}">
                <p14:modId xmlns:p14="http://schemas.microsoft.com/office/powerpoint/2010/main" val="3030741161"/>
              </p:ext>
            </p:extLst>
          </p:nvPr>
        </p:nvGraphicFramePr>
        <p:xfrm>
          <a:off x="4163959" y="8442960"/>
          <a:ext cx="4486164" cy="1158240"/>
        </p:xfrm>
        <a:graphic>
          <a:graphicData uri="http://schemas.openxmlformats.org/drawingml/2006/table">
            <a:tbl>
              <a:tblPr firstRow="1" bandRow="1">
                <a:tableStyleId>{F5AB1C69-6EDB-4FF4-983F-18BD219EF322}</a:tableStyleId>
              </a:tblPr>
              <a:tblGrid>
                <a:gridCol w="1495388">
                  <a:extLst>
                    <a:ext uri="{9D8B030D-6E8A-4147-A177-3AD203B41FA5}">
                      <a16:colId xmlns:a16="http://schemas.microsoft.com/office/drawing/2014/main" val="4001106871"/>
                    </a:ext>
                  </a:extLst>
                </a:gridCol>
                <a:gridCol w="1495388">
                  <a:extLst>
                    <a:ext uri="{9D8B030D-6E8A-4147-A177-3AD203B41FA5}">
                      <a16:colId xmlns:a16="http://schemas.microsoft.com/office/drawing/2014/main" val="437188784"/>
                    </a:ext>
                  </a:extLst>
                </a:gridCol>
                <a:gridCol w="1495388">
                  <a:extLst>
                    <a:ext uri="{9D8B030D-6E8A-4147-A177-3AD203B41FA5}">
                      <a16:colId xmlns:a16="http://schemas.microsoft.com/office/drawing/2014/main" val="204013207"/>
                    </a:ext>
                  </a:extLst>
                </a:gridCol>
              </a:tblGrid>
              <a:tr h="195127">
                <a:tc gridSpan="3">
                  <a:txBody>
                    <a:bodyPr/>
                    <a:lstStyle/>
                    <a:p>
                      <a:pPr algn="ctr"/>
                      <a:r>
                        <a:rPr lang="en-GB" sz="900" dirty="0"/>
                        <a:t>CASE STUDIES: Different River Regimes</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57375736"/>
                  </a:ext>
                </a:extLst>
              </a:tr>
              <a:tr h="260169">
                <a:tc>
                  <a:txBody>
                    <a:bodyPr/>
                    <a:lstStyle/>
                    <a:p>
                      <a:pPr algn="ctr"/>
                      <a:r>
                        <a:rPr lang="en-GB" sz="700" b="1" dirty="0">
                          <a:solidFill>
                            <a:srgbClr val="7030A0"/>
                          </a:solidFill>
                        </a:rPr>
                        <a:t>Amazon River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i="1" dirty="0"/>
                        <a:t>South America</a:t>
                      </a:r>
                    </a:p>
                  </a:txBody>
                  <a:tcPr>
                    <a:solidFill>
                      <a:schemeClr val="accent3">
                        <a:lumMod val="40000"/>
                        <a:lumOff val="60000"/>
                      </a:schemeClr>
                    </a:solidFill>
                  </a:tcPr>
                </a:tc>
                <a:tc>
                  <a:txBody>
                    <a:bodyPr/>
                    <a:lstStyle/>
                    <a:p>
                      <a:pPr algn="ctr"/>
                      <a:r>
                        <a:rPr lang="en-GB" sz="700" b="1" dirty="0">
                          <a:solidFill>
                            <a:srgbClr val="0070C0"/>
                          </a:solidFill>
                        </a:rPr>
                        <a:t>Yukon River</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i="1" dirty="0"/>
                        <a:t>North</a:t>
                      </a:r>
                      <a:r>
                        <a:rPr lang="en-GB" sz="700" i="1" baseline="0" dirty="0"/>
                        <a:t> America</a:t>
                      </a:r>
                      <a:endParaRPr lang="en-GB" sz="700" i="1" dirty="0"/>
                    </a:p>
                  </a:txBody>
                  <a:tcPr>
                    <a:solidFill>
                      <a:schemeClr val="accent3">
                        <a:lumMod val="40000"/>
                        <a:lumOff val="60000"/>
                      </a:schemeClr>
                    </a:solidFill>
                  </a:tcPr>
                </a:tc>
                <a:tc>
                  <a:txBody>
                    <a:bodyPr/>
                    <a:lstStyle/>
                    <a:p>
                      <a:pPr algn="ctr"/>
                      <a:r>
                        <a:rPr lang="en-GB" sz="700" b="1" dirty="0">
                          <a:solidFill>
                            <a:srgbClr val="FF0000"/>
                          </a:solidFill>
                        </a:rPr>
                        <a:t>River Nile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i="1" dirty="0"/>
                        <a:t>Africa</a:t>
                      </a:r>
                    </a:p>
                  </a:txBody>
                  <a:tcPr>
                    <a:solidFill>
                      <a:schemeClr val="accent3">
                        <a:lumMod val="40000"/>
                        <a:lumOff val="60000"/>
                      </a:schemeClr>
                    </a:solidFill>
                  </a:tcPr>
                </a:tc>
                <a:extLst>
                  <a:ext uri="{0D108BD9-81ED-4DB2-BD59-A6C34878D82A}">
                    <a16:rowId xmlns:a16="http://schemas.microsoft.com/office/drawing/2014/main" val="2325751684"/>
                  </a:ext>
                </a:extLst>
              </a:tr>
              <a:tr h="533346">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aseline="0" dirty="0"/>
                        <a:t>Humid tropical climate based by ancient shield rock. </a:t>
                      </a:r>
                      <a:r>
                        <a:rPr lang="en-GB" sz="700" b="0" i="0" u="none" strike="noStrike" kern="1200" baseline="0" dirty="0">
                          <a:solidFill>
                            <a:schemeClr val="dk1"/>
                          </a:solidFill>
                          <a:effectLst/>
                          <a:latin typeface="+mn-lt"/>
                          <a:ea typeface="+mn-ea"/>
                          <a:cs typeface="+mn-cs"/>
                        </a:rPr>
                        <a:t>P</a:t>
                      </a:r>
                      <a:r>
                        <a:rPr lang="en-GB" sz="700" b="0" i="0" u="none" strike="noStrike" kern="1200" dirty="0">
                          <a:solidFill>
                            <a:schemeClr val="dk1"/>
                          </a:solidFill>
                          <a:effectLst/>
                          <a:latin typeface="+mn-lt"/>
                          <a:ea typeface="+mn-ea"/>
                          <a:cs typeface="+mn-cs"/>
                        </a:rPr>
                        <a:t>eak discharge in April-May and-lowest in September. Linked to wet and dry seasons and Andean snowmelt.</a:t>
                      </a:r>
                      <a:endParaRPr lang="en-GB" sz="800" dirty="0"/>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aseline="0" dirty="0"/>
                        <a:t>Tundra climate which flows through a mountain range. In winter the temperature drops so water freezes. In summer, meltwater is a sudden input into the system.</a:t>
                      </a:r>
                      <a:endParaRPr lang="en-GB" sz="700" b="1" dirty="0"/>
                    </a:p>
                  </a:txBody>
                  <a:tcPr>
                    <a:solidFill>
                      <a:srgbClr val="D3FBFD"/>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Warm,</a:t>
                      </a:r>
                      <a:r>
                        <a:rPr lang="en-GB" sz="700" baseline="0" dirty="0"/>
                        <a:t> arid climate. Huge drainage basin. In 1970, the Aswan Dam significantly altered the regime. Flow reduced by around 65% and the seasonal flow was changed. </a:t>
                      </a:r>
                      <a:endParaRPr lang="en-GB" sz="700" b="1" dirty="0"/>
                    </a:p>
                  </a:txBody>
                  <a:tcPr/>
                </a:tc>
                <a:extLst>
                  <a:ext uri="{0D108BD9-81ED-4DB2-BD59-A6C34878D82A}">
                    <a16:rowId xmlns:a16="http://schemas.microsoft.com/office/drawing/2014/main" val="761958902"/>
                  </a:ext>
                </a:extLst>
              </a:tr>
            </a:tbl>
          </a:graphicData>
        </a:graphic>
      </p:graphicFrame>
      <p:graphicFrame>
        <p:nvGraphicFramePr>
          <p:cNvPr id="42" name="Table 41">
            <a:extLst>
              <a:ext uri="{FF2B5EF4-FFF2-40B4-BE49-F238E27FC236}">
                <a16:creationId xmlns:a16="http://schemas.microsoft.com/office/drawing/2014/main" id="{DE2A449B-73C9-40A5-A858-EE06F64C4FBF}"/>
              </a:ext>
            </a:extLst>
          </p:cNvPr>
          <p:cNvGraphicFramePr>
            <a:graphicFrameLocks noGrp="1"/>
          </p:cNvGraphicFramePr>
          <p:nvPr>
            <p:extLst>
              <p:ext uri="{D42A27DB-BD31-4B8C-83A1-F6EECF244321}">
                <p14:modId xmlns:p14="http://schemas.microsoft.com/office/powerpoint/2010/main" val="2066109665"/>
              </p:ext>
            </p:extLst>
          </p:nvPr>
        </p:nvGraphicFramePr>
        <p:xfrm>
          <a:off x="8674469" y="-6344"/>
          <a:ext cx="4122744" cy="3962400"/>
        </p:xfrm>
        <a:graphic>
          <a:graphicData uri="http://schemas.openxmlformats.org/drawingml/2006/table">
            <a:tbl>
              <a:tblPr firstRow="1" bandRow="1">
                <a:tableStyleId>{F5AB1C69-6EDB-4FF4-983F-18BD219EF322}</a:tableStyleId>
              </a:tblPr>
              <a:tblGrid>
                <a:gridCol w="1374248">
                  <a:extLst>
                    <a:ext uri="{9D8B030D-6E8A-4147-A177-3AD203B41FA5}">
                      <a16:colId xmlns:a16="http://schemas.microsoft.com/office/drawing/2014/main" val="3249148915"/>
                    </a:ext>
                  </a:extLst>
                </a:gridCol>
                <a:gridCol w="687124">
                  <a:extLst>
                    <a:ext uri="{9D8B030D-6E8A-4147-A177-3AD203B41FA5}">
                      <a16:colId xmlns:a16="http://schemas.microsoft.com/office/drawing/2014/main" val="510063723"/>
                    </a:ext>
                  </a:extLst>
                </a:gridCol>
                <a:gridCol w="687124">
                  <a:extLst>
                    <a:ext uri="{9D8B030D-6E8A-4147-A177-3AD203B41FA5}">
                      <a16:colId xmlns:a16="http://schemas.microsoft.com/office/drawing/2014/main" val="1509545877"/>
                    </a:ext>
                  </a:extLst>
                </a:gridCol>
                <a:gridCol w="1374248">
                  <a:extLst>
                    <a:ext uri="{9D8B030D-6E8A-4147-A177-3AD203B41FA5}">
                      <a16:colId xmlns:a16="http://schemas.microsoft.com/office/drawing/2014/main" val="2275259832"/>
                    </a:ext>
                  </a:extLst>
                </a:gridCol>
              </a:tblGrid>
              <a:tr h="221605">
                <a:tc gridSpan="4">
                  <a:txBody>
                    <a:bodyPr/>
                    <a:lstStyle/>
                    <a:p>
                      <a:pPr algn="ctr"/>
                      <a:r>
                        <a:rPr lang="en-GB" sz="900" dirty="0"/>
                        <a:t>Storm Hydrographs and River Discharge</a:t>
                      </a: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28868481"/>
                  </a:ext>
                </a:extLst>
              </a:tr>
              <a:tr h="325021">
                <a:tc gridSpan="4">
                  <a:txBody>
                    <a:bodyPr/>
                    <a:lstStyle/>
                    <a:p>
                      <a:pPr algn="ctr"/>
                      <a:r>
                        <a:rPr lang="en-GB" sz="800" b="1" dirty="0"/>
                        <a:t>River discharge is the volume of water that flows in a river. Hydrographs show discharge at a certain point in a river changing over time in relation to rainfall</a:t>
                      </a: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9473126"/>
                  </a:ext>
                </a:extLst>
              </a:tr>
              <a:tr h="325021">
                <a:tc gridSpan="2">
                  <a:txBody>
                    <a:bodyPr/>
                    <a:lstStyle/>
                    <a:p>
                      <a:pPr marL="228600" indent="-228600">
                        <a:buFont typeface="+mj-lt"/>
                        <a:buAutoNum type="arabicPeriod"/>
                      </a:pPr>
                      <a:r>
                        <a:rPr lang="en-GB" sz="800" b="1" dirty="0">
                          <a:solidFill>
                            <a:srgbClr val="00B050"/>
                          </a:solidFill>
                        </a:rPr>
                        <a:t>Peak discharge </a:t>
                      </a:r>
                      <a:r>
                        <a:rPr lang="en-GB" sz="800" dirty="0"/>
                        <a:t>is the discharge in a period of time.</a:t>
                      </a:r>
                    </a:p>
                  </a:txBody>
                  <a:tcPr/>
                </a:tc>
                <a:tc hMerge="1">
                  <a:txBody>
                    <a:bodyPr/>
                    <a:lstStyle/>
                    <a:p>
                      <a:endParaRPr lang="en-GB"/>
                    </a:p>
                  </a:txBody>
                  <a:tcPr/>
                </a:tc>
                <a:tc rowSpan="4" gridSpan="2">
                  <a:txBody>
                    <a:bodyPr/>
                    <a:lstStyle/>
                    <a:p>
                      <a:endParaRPr lang="en-GB" sz="800" dirty="0"/>
                    </a:p>
                  </a:txBody>
                  <a:tcPr/>
                </a:tc>
                <a:tc rowSpan="4" hMerge="1">
                  <a:txBody>
                    <a:bodyPr/>
                    <a:lstStyle/>
                    <a:p>
                      <a:endParaRPr lang="en-GB"/>
                    </a:p>
                  </a:txBody>
                  <a:tcPr/>
                </a:tc>
                <a:extLst>
                  <a:ext uri="{0D108BD9-81ED-4DB2-BD59-A6C34878D82A}">
                    <a16:rowId xmlns:a16="http://schemas.microsoft.com/office/drawing/2014/main" val="350407890"/>
                  </a:ext>
                </a:extLst>
              </a:tr>
              <a:tr h="325021">
                <a:tc gridSpan="2">
                  <a:txBody>
                    <a:bodyPr/>
                    <a:lstStyle/>
                    <a:p>
                      <a:pPr marL="228600" indent="-228600">
                        <a:buFont typeface="+mj-lt"/>
                        <a:buAutoNum type="arabicPeriod" startAt="2"/>
                      </a:pPr>
                      <a:r>
                        <a:rPr lang="en-GB" sz="800" b="1" dirty="0">
                          <a:solidFill>
                            <a:srgbClr val="FF0000"/>
                          </a:solidFill>
                        </a:rPr>
                        <a:t>Lag time </a:t>
                      </a:r>
                      <a:r>
                        <a:rPr lang="en-GB" sz="800" dirty="0"/>
                        <a:t>is the delay between peak rainfall and peak discharge. </a:t>
                      </a:r>
                    </a:p>
                  </a:txBody>
                  <a:tcPr>
                    <a:solidFill>
                      <a:srgbClr val="D3FBFD"/>
                    </a:solidFill>
                  </a:tcPr>
                </a:tc>
                <a:tc hMerge="1">
                  <a:txBody>
                    <a:bodyPr/>
                    <a:lstStyle/>
                    <a:p>
                      <a:endParaRPr lang="en-GB"/>
                    </a:p>
                  </a:txBody>
                  <a:tcPr/>
                </a:tc>
                <a:tc gridSpan="2"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794284207"/>
                  </a:ext>
                </a:extLst>
              </a:tr>
              <a:tr h="325021">
                <a:tc gridSpan="2">
                  <a:txBody>
                    <a:bodyPr/>
                    <a:lstStyle/>
                    <a:p>
                      <a:pPr marL="228600" indent="-228600">
                        <a:buFont typeface="+mj-lt"/>
                        <a:buAutoNum type="arabicPeriod" startAt="3"/>
                      </a:pPr>
                      <a:r>
                        <a:rPr lang="en-GB" sz="800" b="1" dirty="0">
                          <a:solidFill>
                            <a:srgbClr val="7030A0"/>
                          </a:solidFill>
                        </a:rPr>
                        <a:t>Rising limb </a:t>
                      </a:r>
                      <a:r>
                        <a:rPr lang="en-GB" sz="800" dirty="0"/>
                        <a:t>is the increase in river discharge. </a:t>
                      </a:r>
                    </a:p>
                  </a:txBody>
                  <a:tcPr/>
                </a:tc>
                <a:tc hMerge="1">
                  <a:txBody>
                    <a:bodyPr/>
                    <a:lstStyle/>
                    <a:p>
                      <a:endParaRPr lang="en-GB"/>
                    </a:p>
                  </a:txBody>
                  <a:tcPr/>
                </a:tc>
                <a:tc gridSpan="2" vMerge="1">
                  <a:txBody>
                    <a:bodyPr/>
                    <a:lstStyle/>
                    <a:p>
                      <a:endParaRPr lang="en-GB" dirty="0"/>
                    </a:p>
                  </a:txBody>
                  <a:tcPr/>
                </a:tc>
                <a:tc hMerge="1" vMerge="1">
                  <a:txBody>
                    <a:bodyPr/>
                    <a:lstStyle/>
                    <a:p>
                      <a:endParaRPr lang="en-GB"/>
                    </a:p>
                  </a:txBody>
                  <a:tcPr/>
                </a:tc>
                <a:extLst>
                  <a:ext uri="{0D108BD9-81ED-4DB2-BD59-A6C34878D82A}">
                    <a16:rowId xmlns:a16="http://schemas.microsoft.com/office/drawing/2014/main" val="3098619224"/>
                  </a:ext>
                </a:extLst>
              </a:tr>
              <a:tr h="325021">
                <a:tc gridSpan="2">
                  <a:txBody>
                    <a:bodyPr/>
                    <a:lstStyle/>
                    <a:p>
                      <a:pPr marL="228600" indent="-228600">
                        <a:buFont typeface="+mj-lt"/>
                        <a:buAutoNum type="arabicPeriod" startAt="4"/>
                      </a:pPr>
                      <a:r>
                        <a:rPr lang="en-GB" sz="800" b="1" dirty="0">
                          <a:solidFill>
                            <a:srgbClr val="002060"/>
                          </a:solidFill>
                        </a:rPr>
                        <a:t>Falling limb </a:t>
                      </a:r>
                      <a:r>
                        <a:rPr lang="en-GB" sz="800" dirty="0"/>
                        <a:t>is the decrease in river discharge to normal level.</a:t>
                      </a:r>
                    </a:p>
                  </a:txBody>
                  <a:tcPr>
                    <a:solidFill>
                      <a:srgbClr val="D3FBFD"/>
                    </a:solidFill>
                  </a:tcPr>
                </a:tc>
                <a:tc hMerge="1">
                  <a:txBody>
                    <a:bodyPr/>
                    <a:lstStyle/>
                    <a:p>
                      <a:endParaRPr lang="en-GB"/>
                    </a:p>
                  </a:txBody>
                  <a:tcPr/>
                </a:tc>
                <a:tc gridSpan="2" vMerge="1">
                  <a:txBody>
                    <a:bodyPr/>
                    <a:lstStyle/>
                    <a:p>
                      <a:endParaRPr lang="en-GB" dirty="0"/>
                    </a:p>
                  </a:txBody>
                  <a:tcPr/>
                </a:tc>
                <a:tc hMerge="1" vMerge="1">
                  <a:txBody>
                    <a:bodyPr/>
                    <a:lstStyle/>
                    <a:p>
                      <a:endParaRPr lang="en-GB"/>
                    </a:p>
                  </a:txBody>
                  <a:tcPr/>
                </a:tc>
                <a:extLst>
                  <a:ext uri="{0D108BD9-81ED-4DB2-BD59-A6C34878D82A}">
                    <a16:rowId xmlns:a16="http://schemas.microsoft.com/office/drawing/2014/main" val="2699933277"/>
                  </a:ext>
                </a:extLst>
              </a:tr>
              <a:tr h="192058">
                <a:tc gridSpan="4">
                  <a:txBody>
                    <a:bodyPr/>
                    <a:lstStyle/>
                    <a:p>
                      <a:pPr marL="0" indent="0" algn="ctr">
                        <a:buFont typeface="+mj-lt"/>
                        <a:buNone/>
                      </a:pPr>
                      <a:r>
                        <a:rPr lang="en-GB" sz="700" b="1" dirty="0"/>
                        <a:t>Factors affecting the Shape of a Storm Hydrograph</a:t>
                      </a:r>
                    </a:p>
                  </a:txBody>
                  <a:tcPr>
                    <a:solidFill>
                      <a:schemeClr val="accent3">
                        <a:lumMod val="40000"/>
                        <a:lumOff val="60000"/>
                      </a:schemeClr>
                    </a:solidFill>
                  </a:tcPr>
                </a:tc>
                <a:tc hMerge="1">
                  <a:txBody>
                    <a:bodyPr/>
                    <a:lstStyle/>
                    <a:p>
                      <a:endParaRPr lang="en-GB"/>
                    </a:p>
                  </a:txBody>
                  <a:tcPr/>
                </a:tc>
                <a:tc hMerge="1">
                  <a:txBody>
                    <a:bodyPr/>
                    <a:lstStyle/>
                    <a:p>
                      <a:endParaRPr lang="en-GB" sz="800" dirty="0"/>
                    </a:p>
                  </a:txBody>
                  <a:tcPr/>
                </a:tc>
                <a:tc hMerge="1">
                  <a:txBody>
                    <a:bodyPr/>
                    <a:lstStyle/>
                    <a:p>
                      <a:endParaRPr lang="en-GB"/>
                    </a:p>
                  </a:txBody>
                  <a:tcPr/>
                </a:tc>
                <a:extLst>
                  <a:ext uri="{0D108BD9-81ED-4DB2-BD59-A6C34878D82A}">
                    <a16:rowId xmlns:a16="http://schemas.microsoft.com/office/drawing/2014/main" val="2342104178"/>
                  </a:ext>
                </a:extLst>
              </a:tr>
              <a:tr h="605720">
                <a:tc>
                  <a:txBody>
                    <a:bodyPr/>
                    <a:lstStyle/>
                    <a:p>
                      <a:pPr marL="0" indent="0" algn="ctr">
                        <a:buFont typeface="+mj-lt"/>
                        <a:buNone/>
                      </a:pPr>
                      <a:r>
                        <a:rPr lang="en-GB" sz="700" b="1" i="0" u="none" strike="noStrike" kern="1200" dirty="0">
                          <a:solidFill>
                            <a:srgbClr val="002060"/>
                          </a:solidFill>
                          <a:effectLst/>
                          <a:latin typeface="+mn-lt"/>
                          <a:ea typeface="+mn-ea"/>
                          <a:cs typeface="+mn-cs"/>
                        </a:rPr>
                        <a:t>Shape</a:t>
                      </a:r>
                    </a:p>
                    <a:p>
                      <a:pPr marL="0" indent="0" algn="ctr">
                        <a:buFont typeface="+mj-lt"/>
                        <a:buNone/>
                      </a:pPr>
                      <a:r>
                        <a:rPr lang="en-GB" sz="700" b="0" i="0" u="none" strike="noStrike" kern="1200" dirty="0">
                          <a:solidFill>
                            <a:schemeClr val="dk1"/>
                          </a:solidFill>
                          <a:effectLst/>
                          <a:latin typeface="+mn-lt"/>
                          <a:ea typeface="+mn-ea"/>
                          <a:cs typeface="+mn-cs"/>
                        </a:rPr>
                        <a:t>Circular basins have shorter lag times when compared to elongated basins which have longer lag time.</a:t>
                      </a:r>
                      <a:endParaRPr lang="en-GB" sz="700" dirty="0"/>
                    </a:p>
                  </a:txBody>
                  <a:tcPr>
                    <a:solidFill>
                      <a:srgbClr val="D3FBFD"/>
                    </a:solidFill>
                  </a:tcPr>
                </a:tc>
                <a:tc gridSpan="2">
                  <a:txBody>
                    <a:bodyPr/>
                    <a:lstStyle/>
                    <a:p>
                      <a:pPr marL="0" indent="0" algn="ctr">
                        <a:buFont typeface="+mj-lt"/>
                        <a:buNone/>
                      </a:pPr>
                      <a:r>
                        <a:rPr lang="en-GB" sz="700" b="1" dirty="0">
                          <a:solidFill>
                            <a:srgbClr val="FF9900"/>
                          </a:solidFill>
                        </a:rPr>
                        <a:t>Topography</a:t>
                      </a:r>
                    </a:p>
                    <a:p>
                      <a:pPr marL="0" indent="0" algn="ctr">
                        <a:buFont typeface="+mj-lt"/>
                        <a:buNone/>
                      </a:pPr>
                      <a:r>
                        <a:rPr lang="en-GB" sz="700" b="0" i="0" u="none" strike="noStrike" kern="1200" dirty="0">
                          <a:solidFill>
                            <a:schemeClr val="dk1"/>
                          </a:solidFill>
                          <a:effectLst/>
                          <a:latin typeface="+mn-lt"/>
                          <a:ea typeface="+mn-ea"/>
                          <a:cs typeface="+mn-cs"/>
                        </a:rPr>
                        <a:t>Steep slopes promote surface runoff, whereas gentle slopes allow for infiltration and percolation. </a:t>
                      </a:r>
                      <a:endParaRPr lang="en-GB" sz="700" dirty="0"/>
                    </a:p>
                  </a:txBody>
                  <a:tcPr>
                    <a:solidFill>
                      <a:srgbClr val="E7F7F8"/>
                    </a:solidFill>
                  </a:tcPr>
                </a:tc>
                <a:tc hMerge="1">
                  <a:txBody>
                    <a:bodyPr/>
                    <a:lstStyle/>
                    <a:p>
                      <a:endParaRPr lang="en-GB"/>
                    </a:p>
                  </a:txBody>
                  <a:tcPr/>
                </a:tc>
                <a:tc>
                  <a:txBody>
                    <a:bodyPr/>
                    <a:lstStyle/>
                    <a:p>
                      <a:pPr marL="0" indent="0" algn="ctr">
                        <a:buFont typeface="+mj-lt"/>
                        <a:buNone/>
                      </a:pPr>
                      <a:r>
                        <a:rPr lang="en-GB" sz="700" b="1" dirty="0">
                          <a:solidFill>
                            <a:srgbClr val="7030A0"/>
                          </a:solidFill>
                        </a:rPr>
                        <a:t>Vegetation</a:t>
                      </a:r>
                    </a:p>
                    <a:p>
                      <a:pPr marL="0" indent="0" algn="ctr">
                        <a:buFont typeface="+mj-lt"/>
                        <a:buNone/>
                      </a:pPr>
                      <a:r>
                        <a:rPr lang="en-GB" sz="700" dirty="0"/>
                        <a:t>Deciduous trees in winter means low levels of interception than compared to the summer. This also causes more evaporation.</a:t>
                      </a:r>
                      <a:endParaRPr lang="en-GB" sz="800" dirty="0"/>
                    </a:p>
                  </a:txBody>
                  <a:tcPr>
                    <a:solidFill>
                      <a:srgbClr val="D3FBFD"/>
                    </a:solidFill>
                  </a:tcPr>
                </a:tc>
                <a:extLst>
                  <a:ext uri="{0D108BD9-81ED-4DB2-BD59-A6C34878D82A}">
                    <a16:rowId xmlns:a16="http://schemas.microsoft.com/office/drawing/2014/main" val="1341814117"/>
                  </a:ext>
                </a:extLst>
              </a:tr>
              <a:tr h="605720">
                <a:tc>
                  <a:txBody>
                    <a:bodyPr/>
                    <a:lstStyle/>
                    <a:p>
                      <a:pPr marL="0" indent="0" algn="ctr">
                        <a:buFont typeface="+mj-lt"/>
                        <a:buNone/>
                      </a:pPr>
                      <a:r>
                        <a:rPr lang="en-GB" sz="700" b="1" i="0" dirty="0">
                          <a:solidFill>
                            <a:srgbClr val="00B050"/>
                          </a:solidFill>
                        </a:rPr>
                        <a:t>Soil</a:t>
                      </a:r>
                    </a:p>
                    <a:p>
                      <a:pPr marL="0" indent="0" algn="ctr">
                        <a:buFont typeface="+mj-lt"/>
                        <a:buNone/>
                      </a:pPr>
                      <a:r>
                        <a:rPr lang="en-GB" sz="700" dirty="0"/>
                        <a:t>Clay has low infiltration rates when compared to sandy soils which have a much higher infiltration rate.</a:t>
                      </a:r>
                    </a:p>
                  </a:txBody>
                  <a:tcPr/>
                </a:tc>
                <a:tc gridSpan="2">
                  <a:txBody>
                    <a:bodyPr/>
                    <a:lstStyle/>
                    <a:p>
                      <a:pPr marL="0" indent="0" algn="ctr">
                        <a:buFont typeface="+mj-lt"/>
                        <a:buNone/>
                      </a:pPr>
                      <a:r>
                        <a:rPr lang="en-GB" sz="700" b="1" dirty="0">
                          <a:solidFill>
                            <a:srgbClr val="0070C0"/>
                          </a:solidFill>
                        </a:rPr>
                        <a:t>Geology</a:t>
                      </a:r>
                    </a:p>
                    <a:p>
                      <a:pPr marL="0" indent="0" algn="ctr">
                        <a:buFont typeface="+mj-lt"/>
                        <a:buNone/>
                      </a:pPr>
                      <a:r>
                        <a:rPr lang="en-GB" sz="700" dirty="0"/>
                        <a:t>Impermeable rocks, such as granite, restricts percolation and increases surface runoff in comparison to limestone. </a:t>
                      </a:r>
                    </a:p>
                  </a:txBody>
                  <a:tcPr>
                    <a:solidFill>
                      <a:srgbClr val="D3FBFD"/>
                    </a:solidFill>
                  </a:tcPr>
                </a:tc>
                <a:tc hMerge="1">
                  <a:txBody>
                    <a:bodyPr/>
                    <a:lstStyle/>
                    <a:p>
                      <a:endParaRPr lang="en-GB"/>
                    </a:p>
                  </a:txBody>
                  <a:tcPr/>
                </a:tc>
                <a:tc>
                  <a:txBody>
                    <a:bodyPr/>
                    <a:lstStyle/>
                    <a:p>
                      <a:pPr marL="0" indent="0" algn="ctr">
                        <a:buFont typeface="+mj-lt"/>
                        <a:buNone/>
                      </a:pPr>
                      <a:r>
                        <a:rPr lang="en-GB" sz="700" b="1" dirty="0">
                          <a:solidFill>
                            <a:srgbClr val="FF0000"/>
                          </a:solidFill>
                        </a:rPr>
                        <a:t>Human activity</a:t>
                      </a:r>
                    </a:p>
                    <a:p>
                      <a:pPr marL="0" indent="0" algn="ctr">
                        <a:buFont typeface="+mj-lt"/>
                        <a:buNone/>
                      </a:pPr>
                      <a:r>
                        <a:rPr lang="en-GB" sz="700" dirty="0"/>
                        <a:t>Urbanisation has impermeable (concrete and tarmac) surfaces. Natural landscapes will have fewer of these surfaces. </a:t>
                      </a:r>
                    </a:p>
                  </a:txBody>
                  <a:tcPr/>
                </a:tc>
                <a:extLst>
                  <a:ext uri="{0D108BD9-81ED-4DB2-BD59-A6C34878D82A}">
                    <a16:rowId xmlns:a16="http://schemas.microsoft.com/office/drawing/2014/main" val="4215732098"/>
                  </a:ext>
                </a:extLst>
              </a:tr>
              <a:tr h="192058">
                <a:tc gridSpan="4">
                  <a:txBody>
                    <a:bodyPr/>
                    <a:lstStyle/>
                    <a:p>
                      <a:pPr marL="0" indent="0" algn="ctr">
                        <a:buFont typeface="+mj-lt"/>
                        <a:buNone/>
                      </a:pPr>
                      <a:r>
                        <a:rPr lang="en-GB" sz="700" b="1" dirty="0"/>
                        <a:t>Storm Hydrographs and Players</a:t>
                      </a:r>
                    </a:p>
                  </a:txBody>
                  <a:tcPr>
                    <a:solidFill>
                      <a:schemeClr val="accent3">
                        <a:lumMod val="40000"/>
                        <a:lumOff val="60000"/>
                      </a:schemeClr>
                    </a:solidFill>
                  </a:tcPr>
                </a:tc>
                <a:tc hMerge="1">
                  <a:txBody>
                    <a:bodyPr/>
                    <a:lstStyle/>
                    <a:p>
                      <a:pPr marL="0" indent="0" algn="ctr">
                        <a:buFont typeface="+mj-lt"/>
                        <a:buNone/>
                      </a:pPr>
                      <a:endParaRPr lang="en-GB" sz="700" dirty="0"/>
                    </a:p>
                  </a:txBody>
                  <a:tcPr/>
                </a:tc>
                <a:tc hMerge="1">
                  <a:txBody>
                    <a:bodyPr/>
                    <a:lstStyle/>
                    <a:p>
                      <a:endParaRPr lang="en-GB"/>
                    </a:p>
                  </a:txBody>
                  <a:tcPr/>
                </a:tc>
                <a:tc hMerge="1">
                  <a:txBody>
                    <a:bodyPr/>
                    <a:lstStyle/>
                    <a:p>
                      <a:pPr marL="0" indent="0" algn="ctr">
                        <a:buFont typeface="+mj-lt"/>
                        <a:buNone/>
                      </a:pPr>
                      <a:endParaRPr lang="en-GB" sz="700" dirty="0"/>
                    </a:p>
                  </a:txBody>
                  <a:tcPr/>
                </a:tc>
                <a:extLst>
                  <a:ext uri="{0D108BD9-81ED-4DB2-BD59-A6C34878D82A}">
                    <a16:rowId xmlns:a16="http://schemas.microsoft.com/office/drawing/2014/main" val="2488985813"/>
                  </a:ext>
                </a:extLst>
              </a:tr>
              <a:tr h="398889">
                <a:tc gridSpan="4">
                  <a:txBody>
                    <a:bodyPr/>
                    <a:lstStyle/>
                    <a:p>
                      <a:pPr marL="0" indent="0" algn="ctr">
                        <a:buFont typeface="+mj-lt"/>
                        <a:buNone/>
                      </a:pPr>
                      <a:r>
                        <a:rPr lang="en-GB" sz="700" b="1" dirty="0"/>
                        <a:t>Urban planners </a:t>
                      </a:r>
                      <a:r>
                        <a:rPr lang="en-GB" sz="700" dirty="0"/>
                        <a:t>will aim to manage the impacts of flood risks due to</a:t>
                      </a:r>
                      <a:r>
                        <a:rPr lang="en-GB" sz="700" b="1" dirty="0"/>
                        <a:t> populations being in proximity to rivers</a:t>
                      </a:r>
                      <a:r>
                        <a:rPr lang="en-GB" sz="700" dirty="0"/>
                        <a:t>. Therefore planners will explore options such as strengthening embankments, implementing emergency procedures and avoiding any new developments on known floodplains. </a:t>
                      </a:r>
                    </a:p>
                  </a:txBody>
                  <a:tcPr/>
                </a:tc>
                <a:tc hMerge="1">
                  <a:txBody>
                    <a:bodyPr/>
                    <a:lstStyle/>
                    <a:p>
                      <a:pPr marL="0" indent="0" algn="ctr">
                        <a:buFont typeface="+mj-lt"/>
                        <a:buNone/>
                      </a:pPr>
                      <a:endParaRPr lang="en-GB" sz="700" dirty="0"/>
                    </a:p>
                  </a:txBody>
                  <a:tcPr/>
                </a:tc>
                <a:tc hMerge="1">
                  <a:txBody>
                    <a:bodyPr/>
                    <a:lstStyle/>
                    <a:p>
                      <a:endParaRPr lang="en-GB"/>
                    </a:p>
                  </a:txBody>
                  <a:tcPr/>
                </a:tc>
                <a:tc hMerge="1">
                  <a:txBody>
                    <a:bodyPr/>
                    <a:lstStyle/>
                    <a:p>
                      <a:pPr marL="0" indent="0" algn="ctr">
                        <a:buFont typeface="+mj-lt"/>
                        <a:buNone/>
                      </a:pPr>
                      <a:endParaRPr lang="en-GB" sz="700" dirty="0"/>
                    </a:p>
                  </a:txBody>
                  <a:tcPr/>
                </a:tc>
                <a:extLst>
                  <a:ext uri="{0D108BD9-81ED-4DB2-BD59-A6C34878D82A}">
                    <a16:rowId xmlns:a16="http://schemas.microsoft.com/office/drawing/2014/main" val="3662441371"/>
                  </a:ext>
                </a:extLst>
              </a:tr>
            </a:tbl>
          </a:graphicData>
        </a:graphic>
      </p:graphicFrame>
      <p:pic>
        <p:nvPicPr>
          <p:cNvPr id="43" name="Picture 42">
            <a:extLst>
              <a:ext uri="{FF2B5EF4-FFF2-40B4-BE49-F238E27FC236}">
                <a16:creationId xmlns:a16="http://schemas.microsoft.com/office/drawing/2014/main" id="{DA7B04C4-460A-4CB9-9D53-9215D4E2D50B}"/>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10752757" y="567159"/>
            <a:ext cx="2046648" cy="1310539"/>
          </a:xfrm>
          <a:prstGeom prst="rect">
            <a:avLst/>
          </a:prstGeom>
        </p:spPr>
      </p:pic>
      <p:graphicFrame>
        <p:nvGraphicFramePr>
          <p:cNvPr id="26" name="Table 26">
            <a:extLst>
              <a:ext uri="{FF2B5EF4-FFF2-40B4-BE49-F238E27FC236}">
                <a16:creationId xmlns:a16="http://schemas.microsoft.com/office/drawing/2014/main" id="{0A612483-FE0E-453E-9720-50182648BB47}"/>
              </a:ext>
            </a:extLst>
          </p:cNvPr>
          <p:cNvGraphicFramePr>
            <a:graphicFrameLocks noGrp="1"/>
          </p:cNvGraphicFramePr>
          <p:nvPr>
            <p:extLst>
              <p:ext uri="{D42A27DB-BD31-4B8C-83A1-F6EECF244321}">
                <p14:modId xmlns:p14="http://schemas.microsoft.com/office/powerpoint/2010/main" val="3364982343"/>
              </p:ext>
            </p:extLst>
          </p:nvPr>
        </p:nvGraphicFramePr>
        <p:xfrm>
          <a:off x="8665711" y="3956056"/>
          <a:ext cx="4135890" cy="1661160"/>
        </p:xfrm>
        <a:graphic>
          <a:graphicData uri="http://schemas.openxmlformats.org/drawingml/2006/table">
            <a:tbl>
              <a:tblPr firstRow="1" bandRow="1">
                <a:tableStyleId>{F5AB1C69-6EDB-4FF4-983F-18BD219EF322}</a:tableStyleId>
              </a:tblPr>
              <a:tblGrid>
                <a:gridCol w="817414">
                  <a:extLst>
                    <a:ext uri="{9D8B030D-6E8A-4147-A177-3AD203B41FA5}">
                      <a16:colId xmlns:a16="http://schemas.microsoft.com/office/drawing/2014/main" val="2205597158"/>
                    </a:ext>
                  </a:extLst>
                </a:gridCol>
                <a:gridCol w="3318476">
                  <a:extLst>
                    <a:ext uri="{9D8B030D-6E8A-4147-A177-3AD203B41FA5}">
                      <a16:colId xmlns:a16="http://schemas.microsoft.com/office/drawing/2014/main" val="3807186934"/>
                    </a:ext>
                  </a:extLst>
                </a:gridCol>
              </a:tblGrid>
              <a:tr h="0">
                <a:tc gridSpan="2">
                  <a:txBody>
                    <a:bodyPr/>
                    <a:lstStyle/>
                    <a:p>
                      <a:pPr algn="ctr"/>
                      <a:r>
                        <a:rPr lang="en-GB" sz="900" dirty="0"/>
                        <a:t>Types of Drought</a:t>
                      </a:r>
                    </a:p>
                  </a:txBody>
                  <a:tcPr/>
                </a:tc>
                <a:tc hMerge="1">
                  <a:txBody>
                    <a:bodyPr/>
                    <a:lstStyle/>
                    <a:p>
                      <a:endParaRPr lang="en-GB" dirty="0"/>
                    </a:p>
                  </a:txBody>
                  <a:tcPr/>
                </a:tc>
                <a:extLst>
                  <a:ext uri="{0D108BD9-81ED-4DB2-BD59-A6C34878D82A}">
                    <a16:rowId xmlns:a16="http://schemas.microsoft.com/office/drawing/2014/main" val="3640117637"/>
                  </a:ext>
                </a:extLst>
              </a:tr>
              <a:tr h="143275">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1" dirty="0">
                          <a:solidFill>
                            <a:srgbClr val="7030A0"/>
                          </a:solidFill>
                        </a:rPr>
                        <a:t>Meteorological drought</a:t>
                      </a:r>
                    </a:p>
                  </a:txBody>
                  <a:tcPr anchor="ctr">
                    <a:solidFill>
                      <a:schemeClr val="accent3">
                        <a:lumMod val="40000"/>
                        <a:lumOff val="6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This happens where long-term precipitation</a:t>
                      </a:r>
                      <a:r>
                        <a:rPr lang="en-GB" sz="700" baseline="0" dirty="0"/>
                        <a:t> is lower than normal. It changes for different regions as it is affected by the atmospheric conditions. </a:t>
                      </a:r>
                      <a:endParaRPr lang="en-GB" sz="700" b="1" dirty="0"/>
                    </a:p>
                  </a:txBody>
                  <a:tcPr>
                    <a:solidFill>
                      <a:srgbClr val="D3FBFD"/>
                    </a:solidFill>
                  </a:tcPr>
                </a:tc>
                <a:extLst>
                  <a:ext uri="{0D108BD9-81ED-4DB2-BD59-A6C34878D82A}">
                    <a16:rowId xmlns:a16="http://schemas.microsoft.com/office/drawing/2014/main" val="1379186769"/>
                  </a:ext>
                </a:extLst>
              </a:tr>
              <a:tr h="243568">
                <a:tc>
                  <a:txBody>
                    <a:bodyPr/>
                    <a:lstStyle/>
                    <a:p>
                      <a:pPr marL="0" indent="0" algn="l">
                        <a:buFont typeface="Arial" panose="020B0604020202020204" pitchFamily="34" charset="0"/>
                        <a:buNone/>
                      </a:pPr>
                      <a:r>
                        <a:rPr lang="en-GB" sz="700" b="1" dirty="0">
                          <a:solidFill>
                            <a:srgbClr val="FF0000"/>
                          </a:solidFill>
                        </a:rPr>
                        <a:t>Agricultural drought</a:t>
                      </a:r>
                    </a:p>
                  </a:txBody>
                  <a:tcPr anchor="ctr">
                    <a:solidFill>
                      <a:schemeClr val="accent3">
                        <a:lumMod val="40000"/>
                        <a:lumOff val="6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This happens when there is not enough soil moisture to allow enough crops to grow. It is</a:t>
                      </a:r>
                      <a:r>
                        <a:rPr lang="en-GB" sz="700" baseline="0" dirty="0"/>
                        <a:t> caused by precipitation shortages, changes in rates of evapotranspiration and reduced groundwater levels. </a:t>
                      </a:r>
                      <a:endParaRPr lang="en-GB" sz="700" dirty="0"/>
                    </a:p>
                  </a:txBody>
                  <a:tcPr/>
                </a:tc>
                <a:extLst>
                  <a:ext uri="{0D108BD9-81ED-4DB2-BD59-A6C34878D82A}">
                    <a16:rowId xmlns:a16="http://schemas.microsoft.com/office/drawing/2014/main" val="583976680"/>
                  </a:ext>
                </a:extLst>
              </a:tr>
              <a:tr h="193422">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1" dirty="0">
                          <a:solidFill>
                            <a:srgbClr val="002060"/>
                          </a:solidFill>
                        </a:rPr>
                        <a:t>Hydrological</a:t>
                      </a:r>
                      <a:r>
                        <a:rPr lang="en-GB" sz="700" b="1" baseline="0" dirty="0">
                          <a:solidFill>
                            <a:srgbClr val="002060"/>
                          </a:solidFill>
                        </a:rPr>
                        <a:t> drought</a:t>
                      </a:r>
                      <a:endParaRPr lang="en-GB" sz="700" b="1" dirty="0">
                        <a:solidFill>
                          <a:srgbClr val="002060"/>
                        </a:solidFill>
                      </a:endParaRPr>
                    </a:p>
                  </a:txBody>
                  <a:tcPr anchor="ctr">
                    <a:solidFill>
                      <a:schemeClr val="accent3">
                        <a:lumMod val="40000"/>
                        <a:lumOff val="6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This</a:t>
                      </a:r>
                      <a:r>
                        <a:rPr lang="en-GB" sz="700" baseline="0" dirty="0"/>
                        <a:t> happens when the amount of surface and subsurface water (rivers, lakes, reservoirs and groundwater) is deficient. It is caused by a lack of precipitation and usually occurs after meteorological and agricultural drought. </a:t>
                      </a:r>
                      <a:endParaRPr lang="en-GB" sz="700" b="1" dirty="0"/>
                    </a:p>
                  </a:txBody>
                  <a:tcPr>
                    <a:solidFill>
                      <a:srgbClr val="D3FBFD"/>
                    </a:solidFill>
                  </a:tcPr>
                </a:tc>
                <a:extLst>
                  <a:ext uri="{0D108BD9-81ED-4DB2-BD59-A6C34878D82A}">
                    <a16:rowId xmlns:a16="http://schemas.microsoft.com/office/drawing/2014/main" val="2897017768"/>
                  </a:ext>
                </a:extLst>
              </a:tr>
              <a:tr h="143275">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1" dirty="0">
                          <a:solidFill>
                            <a:schemeClr val="accent5">
                              <a:lumMod val="50000"/>
                            </a:schemeClr>
                          </a:solidFill>
                        </a:rPr>
                        <a:t>Socio-economic</a:t>
                      </a:r>
                      <a:r>
                        <a:rPr lang="en-GB" sz="700" b="1" baseline="0" dirty="0">
                          <a:solidFill>
                            <a:schemeClr val="accent5">
                              <a:lumMod val="50000"/>
                            </a:schemeClr>
                          </a:solidFill>
                        </a:rPr>
                        <a:t> drought </a:t>
                      </a:r>
                      <a:endParaRPr lang="en-GB" sz="700" b="1" dirty="0">
                        <a:solidFill>
                          <a:schemeClr val="accent5">
                            <a:lumMod val="50000"/>
                          </a:schemeClr>
                        </a:solidFill>
                      </a:endParaRPr>
                    </a:p>
                  </a:txBody>
                  <a:tcPr anchor="ctr">
                    <a:solidFill>
                      <a:schemeClr val="accent3">
                        <a:lumMod val="40000"/>
                        <a:lumOff val="6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This occurs when water</a:t>
                      </a:r>
                      <a:r>
                        <a:rPr lang="en-GB" sz="700" baseline="0" dirty="0"/>
                        <a:t> demand outstrips the water availability. This could be caused by a lack of precipitation or by human overuse of water sources. </a:t>
                      </a:r>
                      <a:endParaRPr lang="en-GB" sz="700" b="1" dirty="0"/>
                    </a:p>
                  </a:txBody>
                  <a:tcPr/>
                </a:tc>
                <a:extLst>
                  <a:ext uri="{0D108BD9-81ED-4DB2-BD59-A6C34878D82A}">
                    <a16:rowId xmlns:a16="http://schemas.microsoft.com/office/drawing/2014/main" val="705594337"/>
                  </a:ext>
                </a:extLst>
              </a:tr>
            </a:tbl>
          </a:graphicData>
        </a:graphic>
      </p:graphicFrame>
      <p:graphicFrame>
        <p:nvGraphicFramePr>
          <p:cNvPr id="47" name="Table 46">
            <a:extLst>
              <a:ext uri="{FF2B5EF4-FFF2-40B4-BE49-F238E27FC236}">
                <a16:creationId xmlns:a16="http://schemas.microsoft.com/office/drawing/2014/main" id="{9859F963-9AA4-47D2-8F5F-3B8F86CF0A9B}"/>
              </a:ext>
            </a:extLst>
          </p:cNvPr>
          <p:cNvGraphicFramePr>
            <a:graphicFrameLocks noGrp="1"/>
          </p:cNvGraphicFramePr>
          <p:nvPr>
            <p:extLst>
              <p:ext uri="{D42A27DB-BD31-4B8C-83A1-F6EECF244321}">
                <p14:modId xmlns:p14="http://schemas.microsoft.com/office/powerpoint/2010/main" val="999401171"/>
              </p:ext>
            </p:extLst>
          </p:nvPr>
        </p:nvGraphicFramePr>
        <p:xfrm>
          <a:off x="8668512" y="5617216"/>
          <a:ext cx="4133090" cy="2667000"/>
        </p:xfrm>
        <a:graphic>
          <a:graphicData uri="http://schemas.openxmlformats.org/drawingml/2006/table">
            <a:tbl>
              <a:tblPr firstRow="1" bandRow="1">
                <a:tableStyleId>{F5AB1C69-6EDB-4FF4-983F-18BD219EF322}</a:tableStyleId>
              </a:tblPr>
              <a:tblGrid>
                <a:gridCol w="2066545">
                  <a:extLst>
                    <a:ext uri="{9D8B030D-6E8A-4147-A177-3AD203B41FA5}">
                      <a16:colId xmlns:a16="http://schemas.microsoft.com/office/drawing/2014/main" val="957302402"/>
                    </a:ext>
                  </a:extLst>
                </a:gridCol>
                <a:gridCol w="2066545">
                  <a:extLst>
                    <a:ext uri="{9D8B030D-6E8A-4147-A177-3AD203B41FA5}">
                      <a16:colId xmlns:a16="http://schemas.microsoft.com/office/drawing/2014/main" val="2368271048"/>
                    </a:ext>
                  </a:extLst>
                </a:gridCol>
              </a:tblGrid>
              <a:tr h="203443">
                <a:tc gridSpan="2">
                  <a:txBody>
                    <a:bodyPr/>
                    <a:lstStyle/>
                    <a:p>
                      <a:pPr algn="ctr"/>
                      <a:r>
                        <a:rPr lang="en-GB" sz="900" dirty="0"/>
                        <a:t>Physical Causes of Drought:</a:t>
                      </a:r>
                      <a:r>
                        <a:rPr lang="en-GB" sz="900" baseline="0" dirty="0"/>
                        <a:t> </a:t>
                      </a:r>
                      <a:r>
                        <a:rPr lang="en-GB" sz="900" dirty="0"/>
                        <a:t>El Nino Effect</a:t>
                      </a:r>
                    </a:p>
                  </a:txBody>
                  <a:tcPr/>
                </a:tc>
                <a:tc hMerge="1">
                  <a:txBody>
                    <a:bodyPr/>
                    <a:lstStyle/>
                    <a:p>
                      <a:endParaRPr lang="en-GB"/>
                    </a:p>
                  </a:txBody>
                  <a:tcPr/>
                </a:tc>
                <a:extLst>
                  <a:ext uri="{0D108BD9-81ED-4DB2-BD59-A6C34878D82A}">
                    <a16:rowId xmlns:a16="http://schemas.microsoft.com/office/drawing/2014/main" val="2722823821"/>
                  </a:ext>
                </a:extLst>
              </a:tr>
              <a:tr h="203443">
                <a:tc gridSpan="2">
                  <a:txBody>
                    <a:bodyPr/>
                    <a:lstStyle/>
                    <a:p>
                      <a:pPr algn="ctr"/>
                      <a:r>
                        <a:rPr lang="en-GB" sz="800" b="1" dirty="0"/>
                        <a:t>El Nino can trigger very dry conditions throughout the world, especially in Australia and Indonesia. The dry conditions causes weak rains and monsoon failure in India and SE Asia.</a:t>
                      </a:r>
                    </a:p>
                  </a:txBody>
                  <a:tcPr/>
                </a:tc>
                <a:tc hMerge="1">
                  <a:txBody>
                    <a:bodyPr/>
                    <a:lstStyle/>
                    <a:p>
                      <a:endParaRPr lang="en-GB"/>
                    </a:p>
                  </a:txBody>
                  <a:tcPr/>
                </a:tc>
                <a:extLst>
                  <a:ext uri="{0D108BD9-81ED-4DB2-BD59-A6C34878D82A}">
                    <a16:rowId xmlns:a16="http://schemas.microsoft.com/office/drawing/2014/main" val="2343797407"/>
                  </a:ext>
                </a:extLst>
              </a:tr>
              <a:tr h="203443">
                <a:tc>
                  <a:txBody>
                    <a:bodyPr/>
                    <a:lstStyle/>
                    <a:p>
                      <a:pPr algn="ctr"/>
                      <a:endParaRPr lang="en-GB" sz="800" b="1" dirty="0"/>
                    </a:p>
                    <a:p>
                      <a:pPr algn="ctr"/>
                      <a:endParaRPr lang="en-GB" sz="800" b="1" dirty="0"/>
                    </a:p>
                    <a:p>
                      <a:pPr algn="ctr"/>
                      <a:endParaRPr lang="en-GB" sz="800" b="1" dirty="0"/>
                    </a:p>
                    <a:p>
                      <a:pPr algn="ctr"/>
                      <a:endParaRPr lang="en-GB" sz="800" b="1" dirty="0"/>
                    </a:p>
                    <a:p>
                      <a:pPr algn="ctr"/>
                      <a:endParaRPr lang="en-GB" sz="800" b="1" dirty="0"/>
                    </a:p>
                    <a:p>
                      <a:pPr algn="ctr"/>
                      <a:endParaRPr lang="en-GB" sz="800" b="1" dirty="0"/>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a:solidFill>
                            <a:schemeClr val="tx1"/>
                          </a:solidFill>
                        </a:rPr>
                        <a:t>Normally, </a:t>
                      </a:r>
                      <a:r>
                        <a:rPr lang="en-GB" sz="800" b="0" u="sng" dirty="0">
                          <a:solidFill>
                            <a:srgbClr val="FF0000"/>
                          </a:solidFill>
                        </a:rPr>
                        <a:t>warm ocean currents </a:t>
                      </a:r>
                      <a:r>
                        <a:rPr lang="en-GB" sz="800" b="0" dirty="0">
                          <a:solidFill>
                            <a:schemeClr val="tx1"/>
                          </a:solidFill>
                        </a:rPr>
                        <a:t>off the coast of Australia cause </a:t>
                      </a:r>
                      <a:r>
                        <a:rPr lang="en-GB" sz="800" b="0" u="sng" dirty="0">
                          <a:solidFill>
                            <a:srgbClr val="FF0000"/>
                          </a:solidFill>
                        </a:rPr>
                        <a:t>moist warm air (low pressure)</a:t>
                      </a:r>
                      <a:r>
                        <a:rPr lang="en-GB" sz="800" b="0" u="none" dirty="0">
                          <a:solidFill>
                            <a:srgbClr val="FF0000"/>
                          </a:solidFill>
                        </a:rPr>
                        <a:t> </a:t>
                      </a:r>
                      <a:r>
                        <a:rPr lang="en-GB" sz="800" b="0" u="none" dirty="0">
                          <a:solidFill>
                            <a:schemeClr val="tx1"/>
                          </a:solidFill>
                        </a:rPr>
                        <a:t>to rise and </a:t>
                      </a:r>
                      <a:r>
                        <a:rPr lang="en-GB" sz="800" b="0" u="sng" dirty="0">
                          <a:solidFill>
                            <a:srgbClr val="FF0000"/>
                          </a:solidFill>
                        </a:rPr>
                        <a:t>condense </a:t>
                      </a:r>
                      <a:r>
                        <a:rPr lang="en-GB" sz="800" b="0" dirty="0">
                          <a:solidFill>
                            <a:schemeClr val="tx1"/>
                          </a:solidFill>
                        </a:rPr>
                        <a:t>causing storms and </a:t>
                      </a:r>
                      <a:r>
                        <a:rPr lang="en-GB" sz="800" b="0" u="sng" dirty="0">
                          <a:solidFill>
                            <a:srgbClr val="FF0000"/>
                          </a:solidFill>
                        </a:rPr>
                        <a:t>rain </a:t>
                      </a:r>
                      <a:r>
                        <a:rPr lang="en-GB" sz="800" b="0" dirty="0">
                          <a:solidFill>
                            <a:schemeClr val="tx1"/>
                          </a:solidFill>
                        </a:rPr>
                        <a:t>over Australia. </a:t>
                      </a:r>
                    </a:p>
                  </a:txBody>
                  <a:tcPr anchor="ctr"/>
                </a:tc>
                <a:extLst>
                  <a:ext uri="{0D108BD9-81ED-4DB2-BD59-A6C34878D82A}">
                    <a16:rowId xmlns:a16="http://schemas.microsoft.com/office/drawing/2014/main" val="492862786"/>
                  </a:ext>
                </a:extLst>
              </a:tr>
              <a:tr h="20344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a:solidFill>
                            <a:schemeClr val="tx1"/>
                          </a:solidFill>
                        </a:rPr>
                        <a:t>In an El Niño year (every 2-7 years) the </a:t>
                      </a:r>
                      <a:r>
                        <a:rPr lang="en-GB" sz="800" b="0" u="sng" dirty="0">
                          <a:solidFill>
                            <a:srgbClr val="FF0000"/>
                          </a:solidFill>
                        </a:rPr>
                        <a:t>cycle reverses</a:t>
                      </a:r>
                      <a:r>
                        <a:rPr lang="en-GB" sz="800" b="0" dirty="0">
                          <a:solidFill>
                            <a:schemeClr val="tx1"/>
                          </a:solidFill>
                        </a:rPr>
                        <a:t>. Cooler water off the coast of Australia reverses the wind direction leading to </a:t>
                      </a:r>
                      <a:r>
                        <a:rPr lang="en-GB" sz="800" b="0" u="sng" dirty="0">
                          <a:solidFill>
                            <a:srgbClr val="FF0000"/>
                          </a:solidFill>
                        </a:rPr>
                        <a:t>dry, sinking air (high pressure)</a:t>
                      </a:r>
                      <a:r>
                        <a:rPr lang="en-GB" sz="800" b="0" dirty="0">
                          <a:solidFill>
                            <a:schemeClr val="tx1"/>
                          </a:solidFill>
                        </a:rPr>
                        <a:t> over Australia. This creates </a:t>
                      </a:r>
                      <a:r>
                        <a:rPr lang="en-GB" sz="800" b="0" u="sng" dirty="0">
                          <a:solidFill>
                            <a:srgbClr val="FF0000"/>
                          </a:solidFill>
                        </a:rPr>
                        <a:t>hot weather</a:t>
                      </a:r>
                      <a:r>
                        <a:rPr lang="en-GB" sz="800" b="0" dirty="0">
                          <a:solidFill>
                            <a:schemeClr val="tx1"/>
                          </a:solidFill>
                        </a:rPr>
                        <a:t> and a very </a:t>
                      </a:r>
                      <a:r>
                        <a:rPr lang="en-GB" sz="800" b="0" u="sng" dirty="0">
                          <a:solidFill>
                            <a:srgbClr val="FF0000"/>
                          </a:solidFill>
                        </a:rPr>
                        <a:t>low amount of rainfall</a:t>
                      </a:r>
                      <a:r>
                        <a:rPr lang="en-GB" sz="800" b="0" dirty="0">
                          <a:solidFill>
                            <a:schemeClr val="tx1"/>
                          </a:solidFill>
                        </a:rPr>
                        <a:t>. </a:t>
                      </a:r>
                      <a:endParaRPr lang="en-GB" sz="800" b="1" dirty="0"/>
                    </a:p>
                  </a:txBody>
                  <a:tcPr anchor="ctr">
                    <a:solidFill>
                      <a:srgbClr val="E7F7F8"/>
                    </a:solidFill>
                  </a:tcPr>
                </a:tc>
                <a:tc>
                  <a:txBody>
                    <a:bodyPr/>
                    <a:lstStyle/>
                    <a:p>
                      <a:pPr algn="ctr"/>
                      <a:endParaRPr lang="en-GB" sz="800" b="1" dirty="0"/>
                    </a:p>
                    <a:p>
                      <a:pPr algn="ctr"/>
                      <a:endParaRPr lang="en-GB" sz="800" b="1" dirty="0"/>
                    </a:p>
                    <a:p>
                      <a:pPr algn="ctr"/>
                      <a:endParaRPr lang="en-GB" sz="800" b="1" dirty="0"/>
                    </a:p>
                    <a:p>
                      <a:pPr algn="ctr"/>
                      <a:endParaRPr lang="en-GB" sz="800" b="1" dirty="0"/>
                    </a:p>
                    <a:p>
                      <a:pPr algn="ctr"/>
                      <a:endParaRPr lang="en-GB" sz="800" b="1" dirty="0"/>
                    </a:p>
                    <a:p>
                      <a:pPr algn="ctr"/>
                      <a:endParaRPr lang="en-GB" sz="800" b="1" dirty="0"/>
                    </a:p>
                  </a:txBody>
                  <a:tcPr/>
                </a:tc>
                <a:extLst>
                  <a:ext uri="{0D108BD9-81ED-4DB2-BD59-A6C34878D82A}">
                    <a16:rowId xmlns:a16="http://schemas.microsoft.com/office/drawing/2014/main" val="3659674465"/>
                  </a:ext>
                </a:extLst>
              </a:tr>
              <a:tr h="203443">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Sometimes following an El Nino event are La Nina episodes. They involve the build up of cooler than usual subsurface water in the tropical part of the Pacific. This reversal can lead to severe droughts in western parts of South America and wet conditions in Eastern Australia.</a:t>
                      </a:r>
                    </a:p>
                  </a:txBody>
                  <a:tcPr anchor="ctr">
                    <a:solidFill>
                      <a:schemeClr val="accent3">
                        <a:lumMod val="20000"/>
                        <a:lumOff val="80000"/>
                      </a:schemeClr>
                    </a:solidFill>
                  </a:tcPr>
                </a:tc>
                <a:tc hMerge="1">
                  <a:txBody>
                    <a:bodyPr/>
                    <a:lstStyle/>
                    <a:p>
                      <a:pPr algn="ctr"/>
                      <a:endParaRPr lang="en-GB" sz="800" b="1" dirty="0"/>
                    </a:p>
                  </a:txBody>
                  <a:tcPr/>
                </a:tc>
                <a:extLst>
                  <a:ext uri="{0D108BD9-81ED-4DB2-BD59-A6C34878D82A}">
                    <a16:rowId xmlns:a16="http://schemas.microsoft.com/office/drawing/2014/main" val="4069417285"/>
                  </a:ext>
                </a:extLst>
              </a:tr>
            </a:tbl>
          </a:graphicData>
        </a:graphic>
      </p:graphicFrame>
      <p:pic>
        <p:nvPicPr>
          <p:cNvPr id="55" name="Picture 4" descr="http://mainefriends.files.wordpress.com/2012/04/slide0066_image032.jpg">
            <a:extLst>
              <a:ext uri="{FF2B5EF4-FFF2-40B4-BE49-F238E27FC236}">
                <a16:creationId xmlns:a16="http://schemas.microsoft.com/office/drawing/2014/main" id="{94E0FBBB-B57D-4A8B-81B5-737ECC35A377}"/>
              </a:ext>
            </a:extLst>
          </p:cNvPr>
          <p:cNvPicPr>
            <a:picLocks noChangeAspect="1" noChangeArrowheads="1"/>
          </p:cNvPicPr>
          <p:nvPr/>
        </p:nvPicPr>
        <p:blipFill rotWithShape="1">
          <a:blip r:embed="rId11" cstate="screen">
            <a:extLst>
              <a:ext uri="{28A0092B-C50C-407E-A947-70E740481C1C}">
                <a14:useLocalDpi xmlns:a14="http://schemas.microsoft.com/office/drawing/2010/main"/>
              </a:ext>
            </a:extLst>
          </a:blip>
          <a:srcRect/>
          <a:stretch/>
        </p:blipFill>
        <p:spPr bwMode="auto">
          <a:xfrm>
            <a:off x="8689191" y="6164886"/>
            <a:ext cx="2051747" cy="86821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4" descr="http://mainefriends.files.wordpress.com/2012/04/slide0066_image032.jpg">
            <a:extLst>
              <a:ext uri="{FF2B5EF4-FFF2-40B4-BE49-F238E27FC236}">
                <a16:creationId xmlns:a16="http://schemas.microsoft.com/office/drawing/2014/main" id="{8A124ADB-59BB-491F-9B37-59000763A761}"/>
              </a:ext>
            </a:extLst>
          </p:cNvPr>
          <p:cNvPicPr>
            <a:picLocks noChangeAspect="1" noChangeArrowheads="1"/>
          </p:cNvPicPr>
          <p:nvPr/>
        </p:nvPicPr>
        <p:blipFill rotWithShape="1">
          <a:blip r:embed="rId12" cstate="screen">
            <a:extLst>
              <a:ext uri="{28A0092B-C50C-407E-A947-70E740481C1C}">
                <a14:useLocalDpi xmlns:a14="http://schemas.microsoft.com/office/drawing/2010/main"/>
              </a:ext>
            </a:extLst>
          </a:blip>
          <a:srcRect r="-2253"/>
          <a:stretch/>
        </p:blipFill>
        <p:spPr bwMode="auto">
          <a:xfrm>
            <a:off x="10742803" y="6982337"/>
            <a:ext cx="2085522" cy="84370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8" name="Table 31">
            <a:extLst>
              <a:ext uri="{FF2B5EF4-FFF2-40B4-BE49-F238E27FC236}">
                <a16:creationId xmlns:a16="http://schemas.microsoft.com/office/drawing/2014/main" id="{13973EED-C2F2-4FFD-A573-336B7C56CEAE}"/>
              </a:ext>
            </a:extLst>
          </p:cNvPr>
          <p:cNvGraphicFramePr>
            <a:graphicFrameLocks noGrp="1"/>
          </p:cNvGraphicFramePr>
          <p:nvPr>
            <p:extLst>
              <p:ext uri="{D42A27DB-BD31-4B8C-83A1-F6EECF244321}">
                <p14:modId xmlns:p14="http://schemas.microsoft.com/office/powerpoint/2010/main" val="2870451559"/>
              </p:ext>
            </p:extLst>
          </p:nvPr>
        </p:nvGraphicFramePr>
        <p:xfrm>
          <a:off x="8682090" y="8288902"/>
          <a:ext cx="4107501" cy="1312298"/>
        </p:xfrm>
        <a:graphic>
          <a:graphicData uri="http://schemas.openxmlformats.org/drawingml/2006/table">
            <a:tbl>
              <a:tblPr firstRow="1" bandRow="1">
                <a:tableStyleId>{F5AB1C69-6EDB-4FF4-983F-18BD219EF322}</a:tableStyleId>
              </a:tblPr>
              <a:tblGrid>
                <a:gridCol w="1369167">
                  <a:extLst>
                    <a:ext uri="{9D8B030D-6E8A-4147-A177-3AD203B41FA5}">
                      <a16:colId xmlns:a16="http://schemas.microsoft.com/office/drawing/2014/main" val="2848005250"/>
                    </a:ext>
                  </a:extLst>
                </a:gridCol>
                <a:gridCol w="1369167">
                  <a:extLst>
                    <a:ext uri="{9D8B030D-6E8A-4147-A177-3AD203B41FA5}">
                      <a16:colId xmlns:a16="http://schemas.microsoft.com/office/drawing/2014/main" val="3406476578"/>
                    </a:ext>
                  </a:extLst>
                </a:gridCol>
                <a:gridCol w="1369167">
                  <a:extLst>
                    <a:ext uri="{9D8B030D-6E8A-4147-A177-3AD203B41FA5}">
                      <a16:colId xmlns:a16="http://schemas.microsoft.com/office/drawing/2014/main" val="132539893"/>
                    </a:ext>
                  </a:extLst>
                </a:gridCol>
              </a:tblGrid>
              <a:tr h="237162">
                <a:tc gridSpan="3">
                  <a:txBody>
                    <a:bodyPr/>
                    <a:lstStyle/>
                    <a:p>
                      <a:pPr algn="ctr"/>
                      <a:r>
                        <a:rPr lang="en-GB" sz="900" dirty="0"/>
                        <a:t>Human Activity on Drought</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115219523"/>
                  </a:ext>
                </a:extLst>
              </a:tr>
              <a:tr h="205541">
                <a:tc>
                  <a:txBody>
                    <a:bodyPr/>
                    <a:lstStyle/>
                    <a:p>
                      <a:pPr algn="ctr"/>
                      <a:r>
                        <a:rPr lang="en-GB" sz="700" b="1" u="none" strike="noStrike" kern="1200" dirty="0">
                          <a:solidFill>
                            <a:srgbClr val="FF0000"/>
                          </a:solidFill>
                          <a:effectLst/>
                        </a:rPr>
                        <a:t>Agriculture</a:t>
                      </a:r>
                      <a:endParaRPr lang="en-GB" sz="700" b="1" dirty="0">
                        <a:solidFill>
                          <a:srgbClr val="FF0000"/>
                        </a:solidFill>
                      </a:endParaRPr>
                    </a:p>
                  </a:txBody>
                  <a:tcPr>
                    <a:solidFill>
                      <a:schemeClr val="accent3">
                        <a:lumMod val="40000"/>
                        <a:lumOff val="60000"/>
                      </a:schemeClr>
                    </a:solidFill>
                  </a:tcPr>
                </a:tc>
                <a:tc>
                  <a:txBody>
                    <a:bodyPr/>
                    <a:lstStyle/>
                    <a:p>
                      <a:pPr algn="ctr"/>
                      <a:r>
                        <a:rPr lang="en-GB" sz="700" b="1" u="none" strike="noStrike" kern="1200" dirty="0">
                          <a:solidFill>
                            <a:srgbClr val="7030A0"/>
                          </a:solidFill>
                          <a:effectLst/>
                        </a:rPr>
                        <a:t>Dam Construction</a:t>
                      </a:r>
                      <a:endParaRPr lang="en-GB" sz="700" b="1" dirty="0">
                        <a:solidFill>
                          <a:srgbClr val="7030A0"/>
                        </a:solidFill>
                      </a:endParaRPr>
                    </a:p>
                  </a:txBody>
                  <a:tcPr>
                    <a:solidFill>
                      <a:schemeClr val="accent3">
                        <a:lumMod val="40000"/>
                        <a:lumOff val="60000"/>
                      </a:schemeClr>
                    </a:solidFill>
                  </a:tcPr>
                </a:tc>
                <a:tc>
                  <a:txBody>
                    <a:bodyPr/>
                    <a:lstStyle/>
                    <a:p>
                      <a:pPr algn="ctr"/>
                      <a:r>
                        <a:rPr lang="en-GB" sz="700" b="1" u="none" strike="noStrike" kern="1200" dirty="0">
                          <a:effectLst/>
                        </a:rPr>
                        <a:t>Deforestation</a:t>
                      </a:r>
                      <a:endParaRPr lang="en-GB" sz="700" b="1" dirty="0"/>
                    </a:p>
                  </a:txBody>
                  <a:tcPr>
                    <a:solidFill>
                      <a:schemeClr val="accent3">
                        <a:lumMod val="40000"/>
                        <a:lumOff val="60000"/>
                      </a:schemeClr>
                    </a:solidFill>
                  </a:tcPr>
                </a:tc>
                <a:extLst>
                  <a:ext uri="{0D108BD9-81ED-4DB2-BD59-A6C34878D82A}">
                    <a16:rowId xmlns:a16="http://schemas.microsoft.com/office/drawing/2014/main" val="4216422514"/>
                  </a:ext>
                </a:extLst>
              </a:tr>
              <a:tr h="869595">
                <a:tc>
                  <a:txBody>
                    <a:bodyPr/>
                    <a:lstStyle/>
                    <a:p>
                      <a:pPr algn="ctr"/>
                      <a:r>
                        <a:rPr lang="en-GB" sz="700" u="none" strike="noStrike" kern="1200" dirty="0">
                          <a:effectLst/>
                        </a:rPr>
                        <a:t>Using large amounts of water to irrigate crops can remove water stored in lakes, rivers and groundwater. Some crops require more water than others. Finally, overgrazing can destroy vegetation cover.</a:t>
                      </a:r>
                      <a:endParaRPr lang="en-GB" sz="700" dirty="0"/>
                    </a:p>
                  </a:txBody>
                  <a:tcPr anchor="ctr">
                    <a:solidFill>
                      <a:srgbClr val="D3FBFD"/>
                    </a:solidFill>
                  </a:tcPr>
                </a:tc>
                <a:tc>
                  <a:txBody>
                    <a:bodyPr/>
                    <a:lstStyle/>
                    <a:p>
                      <a:pPr algn="ctr"/>
                      <a:r>
                        <a:rPr lang="en-GB" sz="700" u="none" strike="noStrike" kern="1200" dirty="0">
                          <a:effectLst/>
                        </a:rPr>
                        <a:t>Large dams can be built across a river to produce electricity and store water in a reservoir. This can reduce river water naturally flowing downstream. This can create drought conditions downstream from the dam.</a:t>
                      </a:r>
                      <a:endParaRPr lang="en-GB" sz="700" b="0" i="0" u="none" strike="noStrike" kern="1200" dirty="0">
                        <a:solidFill>
                          <a:schemeClr val="dk1"/>
                        </a:solidFill>
                        <a:effectLst/>
                        <a:latin typeface="+mn-lt"/>
                        <a:ea typeface="+mn-ea"/>
                        <a:cs typeface="+mn-cs"/>
                      </a:endParaRPr>
                    </a:p>
                  </a:txBody>
                  <a:tcPr anchor="ctr"/>
                </a:tc>
                <a:tc>
                  <a:txBody>
                    <a:bodyPr/>
                    <a:lstStyle/>
                    <a:p>
                      <a:pPr algn="ctr"/>
                      <a:r>
                        <a:rPr lang="en-GB" sz="700" u="none" strike="noStrike" kern="1200" dirty="0">
                          <a:effectLst/>
                        </a:rPr>
                        <a:t>This can reduce the amount of water stored in the soil as rain tends to fall and wash off the land as surface run-off. This causes the ground to become vulnerable to erosion and desertification.</a:t>
                      </a:r>
                      <a:endParaRPr lang="en-GB" sz="700" dirty="0"/>
                    </a:p>
                  </a:txBody>
                  <a:tcPr>
                    <a:solidFill>
                      <a:srgbClr val="D3FBFD"/>
                    </a:solidFill>
                  </a:tcPr>
                </a:tc>
                <a:extLst>
                  <a:ext uri="{0D108BD9-81ED-4DB2-BD59-A6C34878D82A}">
                    <a16:rowId xmlns:a16="http://schemas.microsoft.com/office/drawing/2014/main" val="437847884"/>
                  </a:ext>
                </a:extLst>
              </a:tr>
            </a:tbl>
          </a:graphicData>
        </a:graphic>
      </p:graphicFrame>
      <p:pic>
        <p:nvPicPr>
          <p:cNvPr id="4" name="Picture 3" descr="A close up of a mans face&#10;&#10;Description automatically generated">
            <a:extLst>
              <a:ext uri="{FF2B5EF4-FFF2-40B4-BE49-F238E27FC236}">
                <a16:creationId xmlns:a16="http://schemas.microsoft.com/office/drawing/2014/main" id="{2F3D3A8D-427F-41CB-AB18-5222E987D9FF}"/>
              </a:ext>
            </a:extLst>
          </p:cNvPr>
          <p:cNvPicPr>
            <a:picLocks noChangeAspect="1"/>
          </p:cNvPicPr>
          <p:nvPr/>
        </p:nvPicPr>
        <p:blipFill>
          <a:blip r:embed="rId13">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5443918" y="8693790"/>
            <a:ext cx="249513" cy="331337"/>
          </a:xfrm>
          <a:prstGeom prst="rect">
            <a:avLst/>
          </a:prstGeom>
        </p:spPr>
      </p:pic>
      <p:pic>
        <p:nvPicPr>
          <p:cNvPr id="8" name="Picture 7" descr="A close up of a hill&#10;&#10;Description automatically generated">
            <a:extLst>
              <a:ext uri="{FF2B5EF4-FFF2-40B4-BE49-F238E27FC236}">
                <a16:creationId xmlns:a16="http://schemas.microsoft.com/office/drawing/2014/main" id="{0897CC18-01DB-4C32-BFFD-8914CF791BC3}"/>
              </a:ext>
            </a:extLst>
          </p:cNvPr>
          <p:cNvPicPr>
            <a:picLocks noChangeAspect="1"/>
          </p:cNvPicPr>
          <p:nvPr/>
        </p:nvPicPr>
        <p:blipFill rotWithShape="1">
          <a:blip r:embed="rId14">
            <a:clrChange>
              <a:clrFrom>
                <a:srgbClr val="FEFEFE"/>
              </a:clrFrom>
              <a:clrTo>
                <a:srgbClr val="FEFEFE">
                  <a:alpha val="0"/>
                </a:srgbClr>
              </a:clrTo>
            </a:clrChange>
            <a:extLst>
              <a:ext uri="{28A0092B-C50C-407E-A947-70E740481C1C}">
                <a14:useLocalDpi xmlns:a14="http://schemas.microsoft.com/office/drawing/2010/main" val="0"/>
              </a:ext>
            </a:extLst>
          </a:blip>
          <a:srcRect r="28207" b="-6101"/>
          <a:stretch/>
        </p:blipFill>
        <p:spPr>
          <a:xfrm>
            <a:off x="6845264" y="8667642"/>
            <a:ext cx="408023" cy="357486"/>
          </a:xfrm>
          <a:prstGeom prst="rect">
            <a:avLst/>
          </a:prstGeom>
        </p:spPr>
      </p:pic>
      <p:pic>
        <p:nvPicPr>
          <p:cNvPr id="13" name="Picture 12" descr="A close up of an animal&#10;&#10;Description automatically generated">
            <a:extLst>
              <a:ext uri="{FF2B5EF4-FFF2-40B4-BE49-F238E27FC236}">
                <a16:creationId xmlns:a16="http://schemas.microsoft.com/office/drawing/2014/main" id="{1AFB2E2D-465A-4BD2-8FB0-9FDAE4354457}"/>
              </a:ext>
            </a:extLst>
          </p:cNvPr>
          <p:cNvPicPr>
            <a:picLocks noChangeAspect="1"/>
          </p:cNvPicPr>
          <p:nvPr/>
        </p:nvPicPr>
        <p:blipFill>
          <a:blip r:embed="rId1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277466" y="8644396"/>
            <a:ext cx="358138" cy="358138"/>
          </a:xfrm>
          <a:prstGeom prst="rect">
            <a:avLst/>
          </a:prstGeom>
        </p:spPr>
      </p:pic>
    </p:spTree>
    <p:extLst>
      <p:ext uri="{BB962C8B-B14F-4D97-AF65-F5344CB8AC3E}">
        <p14:creationId xmlns:p14="http://schemas.microsoft.com/office/powerpoint/2010/main" val="1267425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2">
            <a:extLst>
              <a:ext uri="{FF2B5EF4-FFF2-40B4-BE49-F238E27FC236}">
                <a16:creationId xmlns:a16="http://schemas.microsoft.com/office/drawing/2014/main" id="{5AC14E2B-E620-4944-AD1E-D73DD1A86F8D}"/>
              </a:ext>
            </a:extLst>
          </p:cNvPr>
          <p:cNvGraphicFramePr>
            <a:graphicFrameLocks noGrp="1"/>
          </p:cNvGraphicFramePr>
          <p:nvPr>
            <p:extLst>
              <p:ext uri="{D42A27DB-BD31-4B8C-83A1-F6EECF244321}">
                <p14:modId xmlns:p14="http://schemas.microsoft.com/office/powerpoint/2010/main" val="2605631214"/>
              </p:ext>
            </p:extLst>
          </p:nvPr>
        </p:nvGraphicFramePr>
        <p:xfrm>
          <a:off x="0" y="0"/>
          <a:ext cx="4306824" cy="2301240"/>
        </p:xfrm>
        <a:graphic>
          <a:graphicData uri="http://schemas.openxmlformats.org/drawingml/2006/table">
            <a:tbl>
              <a:tblPr firstRow="1" bandRow="1">
                <a:tableStyleId>{F5AB1C69-6EDB-4FF4-983F-18BD219EF322}</a:tableStyleId>
              </a:tblPr>
              <a:tblGrid>
                <a:gridCol w="1435608">
                  <a:extLst>
                    <a:ext uri="{9D8B030D-6E8A-4147-A177-3AD203B41FA5}">
                      <a16:colId xmlns:a16="http://schemas.microsoft.com/office/drawing/2014/main" val="3029554530"/>
                    </a:ext>
                  </a:extLst>
                </a:gridCol>
                <a:gridCol w="1435608">
                  <a:extLst>
                    <a:ext uri="{9D8B030D-6E8A-4147-A177-3AD203B41FA5}">
                      <a16:colId xmlns:a16="http://schemas.microsoft.com/office/drawing/2014/main" val="4181866452"/>
                    </a:ext>
                  </a:extLst>
                </a:gridCol>
                <a:gridCol w="1435608">
                  <a:extLst>
                    <a:ext uri="{9D8B030D-6E8A-4147-A177-3AD203B41FA5}">
                      <a16:colId xmlns:a16="http://schemas.microsoft.com/office/drawing/2014/main" val="3975869406"/>
                    </a:ext>
                  </a:extLst>
                </a:gridCol>
              </a:tblGrid>
              <a:tr h="153123">
                <a:tc gridSpan="3">
                  <a:txBody>
                    <a:bodyPr/>
                    <a:lstStyle/>
                    <a:p>
                      <a:pPr marL="0" indent="0" algn="ctr">
                        <a:buFont typeface="Arial" panose="020B0604020202020204" pitchFamily="34" charset="0"/>
                        <a:buNone/>
                      </a:pPr>
                      <a:r>
                        <a:rPr lang="en-GB" sz="900" dirty="0">
                          <a:latin typeface="+mn-lt"/>
                        </a:rPr>
                        <a:t>Ecological Impacts of Drought</a:t>
                      </a:r>
                    </a:p>
                  </a:txBody>
                  <a:tcPr anchor="ctr"/>
                </a:tc>
                <a:tc hMerge="1">
                  <a:txBody>
                    <a:bodyPr/>
                    <a:lstStyle/>
                    <a:p>
                      <a:endParaRPr lang="en-GB" dirty="0"/>
                    </a:p>
                  </a:txBody>
                  <a:tcPr/>
                </a:tc>
                <a:tc hMerge="1">
                  <a:txBody>
                    <a:bodyPr/>
                    <a:lstStyle/>
                    <a:p>
                      <a:pPr marL="0" indent="0" algn="ctr">
                        <a:buFont typeface="Arial" panose="020B0604020202020204" pitchFamily="34" charset="0"/>
                        <a:buNone/>
                      </a:pPr>
                      <a:endParaRPr lang="en-GB" sz="800" dirty="0">
                        <a:latin typeface="+mn-lt"/>
                      </a:endParaRPr>
                    </a:p>
                  </a:txBody>
                  <a:tcPr anchor="ctr"/>
                </a:tc>
                <a:extLst>
                  <a:ext uri="{0D108BD9-81ED-4DB2-BD59-A6C34878D82A}">
                    <a16:rowId xmlns:a16="http://schemas.microsoft.com/office/drawing/2014/main" val="3371511910"/>
                  </a:ext>
                </a:extLst>
              </a:tr>
              <a:tr h="132707">
                <a:tc>
                  <a:txBody>
                    <a:bodyPr/>
                    <a:lstStyle/>
                    <a:p>
                      <a:pPr marL="0" indent="0" algn="ctr">
                        <a:buClr>
                          <a:srgbClr val="FF0000"/>
                        </a:buClr>
                        <a:buSzPct val="115000"/>
                        <a:buFont typeface="Arial" panose="020B0604020202020204" pitchFamily="34" charset="0"/>
                        <a:buNone/>
                      </a:pPr>
                      <a:r>
                        <a:rPr lang="en-GB" sz="700" b="1" dirty="0">
                          <a:solidFill>
                            <a:srgbClr val="7030A0"/>
                          </a:solidFill>
                          <a:latin typeface="+mn-lt"/>
                        </a:rPr>
                        <a:t>Wetlands</a:t>
                      </a:r>
                    </a:p>
                  </a:txBody>
                  <a:tcPr>
                    <a:solidFill>
                      <a:schemeClr val="accent3">
                        <a:lumMod val="40000"/>
                        <a:lumOff val="60000"/>
                      </a:schemeClr>
                    </a:solidFill>
                  </a:tcPr>
                </a:tc>
                <a:tc>
                  <a:txBody>
                    <a:bodyPr/>
                    <a:lstStyle/>
                    <a:p>
                      <a:pPr marL="0" indent="0" algn="ctr">
                        <a:buFont typeface="Arial" panose="020B0604020202020204" pitchFamily="34" charset="0"/>
                        <a:buNone/>
                      </a:pPr>
                      <a:r>
                        <a:rPr lang="en-GB" sz="700" b="1" dirty="0">
                          <a:solidFill>
                            <a:schemeClr val="accent5">
                              <a:lumMod val="50000"/>
                            </a:schemeClr>
                          </a:solidFill>
                          <a:latin typeface="+mn-lt"/>
                        </a:rPr>
                        <a:t> Forests</a:t>
                      </a:r>
                    </a:p>
                  </a:txBody>
                  <a:tcPr>
                    <a:solidFill>
                      <a:schemeClr val="accent3">
                        <a:lumMod val="40000"/>
                        <a:lumOff val="60000"/>
                      </a:schemeClr>
                    </a:solidFill>
                  </a:tcPr>
                </a:tc>
                <a:tc>
                  <a:txBody>
                    <a:bodyPr/>
                    <a:lstStyle/>
                    <a:p>
                      <a:pPr marL="0" indent="0" algn="ctr">
                        <a:buFont typeface="Arial" panose="020B0604020202020204" pitchFamily="34" charset="0"/>
                        <a:buNone/>
                      </a:pPr>
                      <a:r>
                        <a:rPr lang="en-GB" sz="700" b="1" dirty="0">
                          <a:solidFill>
                            <a:srgbClr val="FF0000"/>
                          </a:solidFill>
                          <a:latin typeface="+mn-lt"/>
                        </a:rPr>
                        <a:t>Desertification</a:t>
                      </a:r>
                      <a:endParaRPr lang="en-GB" sz="700" b="1" dirty="0">
                        <a:solidFill>
                          <a:srgbClr val="0070C0"/>
                        </a:solidFill>
                        <a:latin typeface="+mn-lt"/>
                      </a:endParaRPr>
                    </a:p>
                  </a:txBody>
                  <a:tcPr>
                    <a:solidFill>
                      <a:schemeClr val="accent3">
                        <a:lumMod val="40000"/>
                        <a:lumOff val="60000"/>
                      </a:schemeClr>
                    </a:solidFill>
                  </a:tcPr>
                </a:tc>
                <a:extLst>
                  <a:ext uri="{0D108BD9-81ED-4DB2-BD59-A6C34878D82A}">
                    <a16:rowId xmlns:a16="http://schemas.microsoft.com/office/drawing/2014/main" val="2611059076"/>
                  </a:ext>
                </a:extLst>
              </a:tr>
              <a:tr h="632910">
                <a:tc>
                  <a:txBody>
                    <a:bodyPr/>
                    <a:lstStyle/>
                    <a:p>
                      <a:pPr marL="0" indent="0" algn="ctr">
                        <a:buClr>
                          <a:srgbClr val="00B050"/>
                        </a:buClr>
                        <a:buSzPct val="110000"/>
                        <a:buFont typeface="Arial" panose="020B0604020202020204" pitchFamily="34" charset="0"/>
                        <a:buNone/>
                      </a:pPr>
                      <a:r>
                        <a:rPr lang="en-GB" sz="700" b="0" u="none" strike="noStrike" kern="1200" dirty="0">
                          <a:solidFill>
                            <a:schemeClr val="dk1"/>
                          </a:solidFill>
                          <a:effectLst/>
                          <a:latin typeface="+mn-lt"/>
                          <a:ea typeface="+mn-ea"/>
                          <a:cs typeface="+mn-cs"/>
                        </a:rPr>
                        <a:t>A deficit of water can lead to the </a:t>
                      </a:r>
                      <a:r>
                        <a:rPr lang="en-GB" sz="700" b="1" u="none" strike="noStrike" kern="1200" dirty="0">
                          <a:solidFill>
                            <a:schemeClr val="dk1"/>
                          </a:solidFill>
                          <a:effectLst/>
                          <a:latin typeface="+mn-lt"/>
                          <a:ea typeface="+mn-ea"/>
                          <a:cs typeface="+mn-cs"/>
                        </a:rPr>
                        <a:t>drying out </a:t>
                      </a:r>
                      <a:r>
                        <a:rPr lang="en-GB" sz="700" b="0" u="none" strike="noStrike" kern="1200" dirty="0">
                          <a:solidFill>
                            <a:schemeClr val="dk1"/>
                          </a:solidFill>
                          <a:effectLst/>
                          <a:latin typeface="+mn-lt"/>
                          <a:ea typeface="+mn-ea"/>
                          <a:cs typeface="+mn-cs"/>
                        </a:rPr>
                        <a:t>of wetland habitats. Since such habitats support a great variety of flora and fauna, the survival of all these life forms becomes difficult when there is a deficit of water.</a:t>
                      </a:r>
                      <a:endParaRPr lang="en-GB" sz="700" dirty="0">
                        <a:latin typeface="+mn-lt"/>
                      </a:endParaRPr>
                    </a:p>
                  </a:txBody>
                  <a:tcPr>
                    <a:solidFill>
                      <a:srgbClr val="E7F7F8"/>
                    </a:solidFill>
                  </a:tcPr>
                </a:tc>
                <a:tc>
                  <a:txBody>
                    <a:bodyPr/>
                    <a:lstStyle/>
                    <a:p>
                      <a:pPr marL="0" indent="0" algn="ctr">
                        <a:buClr>
                          <a:srgbClr val="00B050"/>
                        </a:buClr>
                        <a:buSzPct val="110000"/>
                        <a:buFont typeface="Wingdings" panose="05000000000000000000" pitchFamily="2" charset="2"/>
                        <a:buNone/>
                      </a:pPr>
                      <a:r>
                        <a:rPr lang="en-GB" sz="700" b="0" u="none" strike="noStrike" kern="1200" dirty="0">
                          <a:solidFill>
                            <a:schemeClr val="dk1"/>
                          </a:solidFill>
                          <a:effectLst/>
                          <a:latin typeface="+mn-lt"/>
                          <a:ea typeface="+mn-ea"/>
                          <a:cs typeface="+mn-cs"/>
                        </a:rPr>
                        <a:t>The absence of precipitation and dry foliage. If temperatures are high, this foliage can catch fire. </a:t>
                      </a:r>
                      <a:r>
                        <a:rPr lang="en-GB" sz="700" b="1" u="none" strike="noStrike" kern="1200" dirty="0">
                          <a:solidFill>
                            <a:schemeClr val="dk1"/>
                          </a:solidFill>
                          <a:effectLst/>
                          <a:latin typeface="+mn-lt"/>
                          <a:ea typeface="+mn-ea"/>
                          <a:cs typeface="+mn-cs"/>
                        </a:rPr>
                        <a:t>Wildfires</a:t>
                      </a:r>
                      <a:r>
                        <a:rPr lang="en-GB" sz="700" b="0" u="none" strike="noStrike" kern="1200" dirty="0">
                          <a:solidFill>
                            <a:schemeClr val="dk1"/>
                          </a:solidFill>
                          <a:effectLst/>
                          <a:latin typeface="+mn-lt"/>
                          <a:ea typeface="+mn-ea"/>
                          <a:cs typeface="+mn-cs"/>
                        </a:rPr>
                        <a:t> are highly common during droughts. In the absence of rainfall to extinguish any fires, wildfires can destroy vast areas.</a:t>
                      </a:r>
                      <a:endParaRPr lang="en-GB" sz="700" dirty="0">
                        <a:latin typeface="+mn-lt"/>
                      </a:endParaRPr>
                    </a:p>
                  </a:txBody>
                  <a:tcPr>
                    <a:solidFill>
                      <a:srgbClr val="D3FBFD"/>
                    </a:solidFill>
                  </a:tcPr>
                </a:tc>
                <a:tc>
                  <a:txBody>
                    <a:bodyPr/>
                    <a:lstStyle/>
                    <a:p>
                      <a:pPr marL="0" marR="0" lvl="0" indent="0" algn="ctr" defTabSz="1280160" rtl="0" eaLnBrk="1" fontAlgn="auto" latinLnBrk="0" hangingPunct="1">
                        <a:lnSpc>
                          <a:spcPct val="100000"/>
                        </a:lnSpc>
                        <a:spcBef>
                          <a:spcPts val="0"/>
                        </a:spcBef>
                        <a:spcAft>
                          <a:spcPts val="0"/>
                        </a:spcAft>
                        <a:buClr>
                          <a:srgbClr val="00B050"/>
                        </a:buClr>
                        <a:buSzPct val="110000"/>
                        <a:buFont typeface="Wingdings" panose="05000000000000000000" pitchFamily="2" charset="2"/>
                        <a:buNone/>
                        <a:tabLst/>
                        <a:defRPr/>
                      </a:pPr>
                      <a:r>
                        <a:rPr lang="en-GB" sz="700" b="0" u="none" strike="noStrike" kern="1200" dirty="0">
                          <a:solidFill>
                            <a:schemeClr val="dk1"/>
                          </a:solidFill>
                          <a:effectLst/>
                          <a:latin typeface="+mn-lt"/>
                          <a:ea typeface="+mn-ea"/>
                          <a:cs typeface="+mn-cs"/>
                        </a:rPr>
                        <a:t>Droughts can accelerate </a:t>
                      </a:r>
                      <a:r>
                        <a:rPr lang="en-GB" sz="700" b="1" u="none" strike="noStrike" kern="1200" dirty="0">
                          <a:solidFill>
                            <a:schemeClr val="dk1"/>
                          </a:solidFill>
                          <a:effectLst/>
                          <a:latin typeface="+mn-lt"/>
                          <a:ea typeface="+mn-ea"/>
                          <a:cs typeface="+mn-cs"/>
                        </a:rPr>
                        <a:t>desertification</a:t>
                      </a:r>
                      <a:r>
                        <a:rPr lang="en-GB" sz="700" b="0" u="none" strike="noStrike" kern="1200" dirty="0">
                          <a:solidFill>
                            <a:schemeClr val="dk1"/>
                          </a:solidFill>
                          <a:effectLst/>
                          <a:latin typeface="+mn-lt"/>
                          <a:ea typeface="+mn-ea"/>
                          <a:cs typeface="+mn-cs"/>
                        </a:rPr>
                        <a:t> caused by overgrazing, deforestation, and other human activities. The lack of water further kills plants, leaving little chance for the land to recover.</a:t>
                      </a:r>
                      <a:endParaRPr lang="en-GB" sz="700" dirty="0">
                        <a:latin typeface="+mn-lt"/>
                      </a:endParaRPr>
                    </a:p>
                  </a:txBody>
                  <a:tcPr/>
                </a:tc>
                <a:extLst>
                  <a:ext uri="{0D108BD9-81ED-4DB2-BD59-A6C34878D82A}">
                    <a16:rowId xmlns:a16="http://schemas.microsoft.com/office/drawing/2014/main" val="1447880674"/>
                  </a:ext>
                </a:extLst>
              </a:tr>
              <a:tr h="132707">
                <a:tc>
                  <a:txBody>
                    <a:bodyPr/>
                    <a:lstStyle/>
                    <a:p>
                      <a:pPr marL="0" marR="0" lvl="0" indent="0" algn="ctr" defTabSz="1280160" rtl="0" eaLnBrk="1" fontAlgn="auto" latinLnBrk="0" hangingPunct="1">
                        <a:lnSpc>
                          <a:spcPct val="100000"/>
                        </a:lnSpc>
                        <a:spcBef>
                          <a:spcPts val="0"/>
                        </a:spcBef>
                        <a:spcAft>
                          <a:spcPts val="0"/>
                        </a:spcAft>
                        <a:buClr>
                          <a:srgbClr val="00B050"/>
                        </a:buClr>
                        <a:buSzPct val="110000"/>
                        <a:buFont typeface="Arial" panose="020B0604020202020204" pitchFamily="34" charset="0"/>
                        <a:buNone/>
                        <a:tabLst/>
                        <a:defRPr/>
                      </a:pPr>
                      <a:r>
                        <a:rPr lang="en-GB" sz="700" b="1" dirty="0">
                          <a:solidFill>
                            <a:srgbClr val="0070C0"/>
                          </a:solidFill>
                          <a:latin typeface="+mn-lt"/>
                        </a:rPr>
                        <a:t>Wildlife Migrating</a:t>
                      </a:r>
                    </a:p>
                  </a:txBody>
                  <a:tcPr>
                    <a:solidFill>
                      <a:schemeClr val="accent3">
                        <a:lumMod val="40000"/>
                        <a:lumOff val="60000"/>
                      </a:schemeClr>
                    </a:solidFill>
                  </a:tcPr>
                </a:tc>
                <a:tc>
                  <a:txBody>
                    <a:bodyPr/>
                    <a:lstStyle/>
                    <a:p>
                      <a:pPr marL="0" indent="0" algn="ctr">
                        <a:buClr>
                          <a:srgbClr val="00B050"/>
                        </a:buClr>
                        <a:buSzPct val="110000"/>
                        <a:buFont typeface="Wingdings" panose="05000000000000000000" pitchFamily="2" charset="2"/>
                        <a:buNone/>
                      </a:pPr>
                      <a:r>
                        <a:rPr lang="en-GB" sz="700" b="1" dirty="0">
                          <a:solidFill>
                            <a:srgbClr val="7030A0"/>
                          </a:solidFill>
                          <a:latin typeface="+mn-lt"/>
                        </a:rPr>
                        <a:t>Biodiversity</a:t>
                      </a:r>
                    </a:p>
                  </a:txBody>
                  <a:tcPr>
                    <a:solidFill>
                      <a:schemeClr val="accent3">
                        <a:lumMod val="40000"/>
                        <a:lumOff val="60000"/>
                      </a:schemeClr>
                    </a:solidFill>
                  </a:tcPr>
                </a:tc>
                <a:tc>
                  <a:txBody>
                    <a:bodyPr/>
                    <a:lstStyle/>
                    <a:p>
                      <a:pPr marL="0" indent="0" algn="ctr">
                        <a:buClr>
                          <a:srgbClr val="00B050"/>
                        </a:buClr>
                        <a:buSzPct val="110000"/>
                        <a:buFont typeface="Wingdings" panose="05000000000000000000" pitchFamily="2" charset="2"/>
                        <a:buNone/>
                      </a:pPr>
                      <a:r>
                        <a:rPr lang="en-GB" sz="700" b="1" dirty="0">
                          <a:solidFill>
                            <a:srgbClr val="FF9900"/>
                          </a:solidFill>
                          <a:latin typeface="+mn-lt"/>
                        </a:rPr>
                        <a:t>Dust Storms</a:t>
                      </a:r>
                    </a:p>
                  </a:txBody>
                  <a:tcPr>
                    <a:solidFill>
                      <a:schemeClr val="accent3">
                        <a:lumMod val="40000"/>
                        <a:lumOff val="60000"/>
                      </a:schemeClr>
                    </a:solidFill>
                  </a:tcPr>
                </a:tc>
                <a:extLst>
                  <a:ext uri="{0D108BD9-81ED-4DB2-BD59-A6C34878D82A}">
                    <a16:rowId xmlns:a16="http://schemas.microsoft.com/office/drawing/2014/main" val="952058844"/>
                  </a:ext>
                </a:extLst>
              </a:tr>
              <a:tr h="561453">
                <a:tc>
                  <a:txBody>
                    <a:bodyPr/>
                    <a:lstStyle/>
                    <a:p>
                      <a:pPr marL="0" marR="0" lvl="0" indent="0" algn="ctr" defTabSz="1280160" rtl="0" eaLnBrk="1" fontAlgn="auto" latinLnBrk="0" hangingPunct="1">
                        <a:lnSpc>
                          <a:spcPct val="100000"/>
                        </a:lnSpc>
                        <a:spcBef>
                          <a:spcPts val="0"/>
                        </a:spcBef>
                        <a:spcAft>
                          <a:spcPts val="0"/>
                        </a:spcAft>
                        <a:buClr>
                          <a:srgbClr val="00B050"/>
                        </a:buClr>
                        <a:buSzPct val="110000"/>
                        <a:buFont typeface="Arial" panose="020B0604020202020204" pitchFamily="34" charset="0"/>
                        <a:buNone/>
                        <a:tabLst/>
                        <a:defRPr/>
                      </a:pPr>
                      <a:r>
                        <a:rPr lang="en-GB" sz="700" dirty="0">
                          <a:solidFill>
                            <a:schemeClr val="dk1"/>
                          </a:solidFill>
                        </a:rPr>
                        <a:t>The lack of water and food during droughts forces </a:t>
                      </a:r>
                      <a:r>
                        <a:rPr lang="en-GB" sz="700" b="1" dirty="0">
                          <a:solidFill>
                            <a:schemeClr val="dk1"/>
                          </a:solidFill>
                        </a:rPr>
                        <a:t>wildlife to migrate </a:t>
                      </a:r>
                      <a:r>
                        <a:rPr lang="en-GB" sz="700" dirty="0">
                          <a:solidFill>
                            <a:schemeClr val="dk1"/>
                          </a:solidFill>
                        </a:rPr>
                        <a:t>to where vital resources are available. However, many animals die during such journeys. Those reaching better habitats often die after failing to adjust.</a:t>
                      </a:r>
                      <a:endParaRPr lang="en-GB" sz="700" dirty="0"/>
                    </a:p>
                  </a:txBody>
                  <a:tcPr>
                    <a:solidFill>
                      <a:srgbClr val="D3FBFD"/>
                    </a:solidFill>
                  </a:tcPr>
                </a:tc>
                <a:tc>
                  <a:txBody>
                    <a:bodyPr/>
                    <a:lstStyle/>
                    <a:p>
                      <a:pPr marL="0" indent="0" algn="ctr">
                        <a:buClr>
                          <a:srgbClr val="00B050"/>
                        </a:buClr>
                        <a:buSzPct val="110000"/>
                        <a:buFont typeface="Wingdings" panose="05000000000000000000" pitchFamily="2" charset="2"/>
                        <a:buNone/>
                      </a:pPr>
                      <a:r>
                        <a:rPr lang="en-GB" sz="700" b="0" u="none" strike="noStrike" kern="1200" dirty="0">
                          <a:solidFill>
                            <a:schemeClr val="dk1"/>
                          </a:solidFill>
                          <a:effectLst/>
                          <a:latin typeface="+mn-lt"/>
                          <a:ea typeface="+mn-ea"/>
                          <a:cs typeface="+mn-cs"/>
                        </a:rPr>
                        <a:t>Most plants and animals living in areas that are experiencing severe drought are unable to survive. As a result, entire populations of a </a:t>
                      </a:r>
                      <a:r>
                        <a:rPr lang="en-GB" sz="700" b="1" u="none" strike="noStrike" kern="1200" dirty="0">
                          <a:solidFill>
                            <a:schemeClr val="dk1"/>
                          </a:solidFill>
                          <a:effectLst/>
                          <a:latin typeface="+mn-lt"/>
                          <a:ea typeface="+mn-ea"/>
                          <a:cs typeface="+mn-cs"/>
                        </a:rPr>
                        <a:t>species can be wiped out </a:t>
                      </a:r>
                      <a:r>
                        <a:rPr lang="en-GB" sz="700" b="0" u="none" strike="noStrike" kern="1200" dirty="0">
                          <a:solidFill>
                            <a:schemeClr val="dk1"/>
                          </a:solidFill>
                          <a:effectLst/>
                          <a:latin typeface="+mn-lt"/>
                          <a:ea typeface="+mn-ea"/>
                          <a:cs typeface="+mn-cs"/>
                        </a:rPr>
                        <a:t>from an area. Thus, drought-affected areas exhibit a great loss of biodiversity.</a:t>
                      </a:r>
                      <a:endParaRPr lang="en-GB" sz="700" dirty="0">
                        <a:latin typeface="+mn-lt"/>
                      </a:endParaRPr>
                    </a:p>
                  </a:txBody>
                  <a:tcPr/>
                </a:tc>
                <a:tc>
                  <a:txBody>
                    <a:bodyPr/>
                    <a:lstStyle/>
                    <a:p>
                      <a:pPr marL="0" indent="0" algn="ctr">
                        <a:buClr>
                          <a:srgbClr val="00B050"/>
                        </a:buClr>
                        <a:buSzPct val="110000"/>
                        <a:buFont typeface="Wingdings" panose="05000000000000000000" pitchFamily="2" charset="2"/>
                        <a:buNone/>
                      </a:pPr>
                      <a:r>
                        <a:rPr lang="en-GB" sz="700" b="0" u="none" strike="noStrike" kern="1200" dirty="0">
                          <a:solidFill>
                            <a:schemeClr val="dk1"/>
                          </a:solidFill>
                          <a:effectLst/>
                          <a:latin typeface="+mn-lt"/>
                          <a:ea typeface="+mn-ea"/>
                          <a:cs typeface="+mn-cs"/>
                        </a:rPr>
                        <a:t>In the absence of water, soil dries up and becomes susceptible to </a:t>
                      </a:r>
                      <a:r>
                        <a:rPr lang="en-GB" sz="700" b="1" u="none" strike="noStrike" kern="1200" dirty="0">
                          <a:solidFill>
                            <a:schemeClr val="dk1"/>
                          </a:solidFill>
                          <a:effectLst/>
                          <a:latin typeface="+mn-lt"/>
                          <a:ea typeface="+mn-ea"/>
                          <a:cs typeface="+mn-cs"/>
                        </a:rPr>
                        <a:t>wind erosion</a:t>
                      </a:r>
                      <a:r>
                        <a:rPr lang="en-GB" sz="700" b="0" u="none" strike="noStrike" kern="1200" dirty="0">
                          <a:solidFill>
                            <a:schemeClr val="dk1"/>
                          </a:solidFill>
                          <a:effectLst/>
                          <a:latin typeface="+mn-lt"/>
                          <a:ea typeface="+mn-ea"/>
                          <a:cs typeface="+mn-cs"/>
                        </a:rPr>
                        <a:t>. Thus, droughts often trigger dust storms, which in turn negatively affects the plant and animal life. Dust storms can also affect human health.</a:t>
                      </a:r>
                      <a:endParaRPr lang="en-GB" sz="700" dirty="0">
                        <a:latin typeface="+mn-lt"/>
                      </a:endParaRPr>
                    </a:p>
                  </a:txBody>
                  <a:tcPr>
                    <a:solidFill>
                      <a:srgbClr val="D3FBFD"/>
                    </a:solidFill>
                  </a:tcPr>
                </a:tc>
                <a:extLst>
                  <a:ext uri="{0D108BD9-81ED-4DB2-BD59-A6C34878D82A}">
                    <a16:rowId xmlns:a16="http://schemas.microsoft.com/office/drawing/2014/main" val="691076099"/>
                  </a:ext>
                </a:extLst>
              </a:tr>
            </a:tbl>
          </a:graphicData>
        </a:graphic>
      </p:graphicFrame>
      <p:graphicFrame>
        <p:nvGraphicFramePr>
          <p:cNvPr id="6" name="Table 6">
            <a:extLst>
              <a:ext uri="{FF2B5EF4-FFF2-40B4-BE49-F238E27FC236}">
                <a16:creationId xmlns:a16="http://schemas.microsoft.com/office/drawing/2014/main" id="{1984FADD-8DD5-4D62-8078-917F565A3FB2}"/>
              </a:ext>
            </a:extLst>
          </p:cNvPr>
          <p:cNvGraphicFramePr>
            <a:graphicFrameLocks noGrp="1"/>
          </p:cNvGraphicFramePr>
          <p:nvPr>
            <p:extLst>
              <p:ext uri="{D42A27DB-BD31-4B8C-83A1-F6EECF244321}">
                <p14:modId xmlns:p14="http://schemas.microsoft.com/office/powerpoint/2010/main" val="3955615256"/>
              </p:ext>
            </p:extLst>
          </p:nvPr>
        </p:nvGraphicFramePr>
        <p:xfrm>
          <a:off x="0" y="2709869"/>
          <a:ext cx="4306824" cy="2677351"/>
        </p:xfrm>
        <a:graphic>
          <a:graphicData uri="http://schemas.openxmlformats.org/drawingml/2006/table">
            <a:tbl>
              <a:tblPr firstRow="1" bandRow="1">
                <a:tableStyleId>{F5AB1C69-6EDB-4FF4-983F-18BD219EF322}</a:tableStyleId>
              </a:tblPr>
              <a:tblGrid>
                <a:gridCol w="2153412">
                  <a:extLst>
                    <a:ext uri="{9D8B030D-6E8A-4147-A177-3AD203B41FA5}">
                      <a16:colId xmlns:a16="http://schemas.microsoft.com/office/drawing/2014/main" val="304522956"/>
                    </a:ext>
                  </a:extLst>
                </a:gridCol>
                <a:gridCol w="2153412">
                  <a:extLst>
                    <a:ext uri="{9D8B030D-6E8A-4147-A177-3AD203B41FA5}">
                      <a16:colId xmlns:a16="http://schemas.microsoft.com/office/drawing/2014/main" val="2347959304"/>
                    </a:ext>
                  </a:extLst>
                </a:gridCol>
              </a:tblGrid>
              <a:tr h="205782">
                <a:tc gridSpan="2">
                  <a:txBody>
                    <a:bodyPr/>
                    <a:lstStyle/>
                    <a:p>
                      <a:pPr algn="ctr"/>
                      <a:r>
                        <a:rPr lang="en-GB" sz="900" dirty="0"/>
                        <a:t>CASE STUDY: Drought in Australia (The Big Dry) 2006</a:t>
                      </a:r>
                      <a:endParaRPr lang="en-GB" sz="900" dirty="0">
                        <a:latin typeface="+mn-lt"/>
                      </a:endParaRPr>
                    </a:p>
                  </a:txBody>
                  <a:tcPr anchor="ctr"/>
                </a:tc>
                <a:tc hMerge="1">
                  <a:txBody>
                    <a:bodyPr/>
                    <a:lstStyle/>
                    <a:p>
                      <a:endParaRPr lang="en-GB" dirty="0"/>
                    </a:p>
                  </a:txBody>
                  <a:tcPr/>
                </a:tc>
                <a:extLst>
                  <a:ext uri="{0D108BD9-81ED-4DB2-BD59-A6C34878D82A}">
                    <a16:rowId xmlns:a16="http://schemas.microsoft.com/office/drawing/2014/main" val="3121280671"/>
                  </a:ext>
                </a:extLst>
              </a:tr>
              <a:tr h="192063">
                <a:tc gridSpan="2">
                  <a:txBody>
                    <a:bodyPr/>
                    <a:lstStyle/>
                    <a:p>
                      <a:pPr algn="ctr"/>
                      <a:r>
                        <a:rPr lang="en-GB" sz="800" b="1" dirty="0"/>
                        <a:t>Causes</a:t>
                      </a:r>
                      <a:endParaRPr lang="en-GB" sz="800" b="1" dirty="0">
                        <a:latin typeface="+mn-lt"/>
                      </a:endParaRPr>
                    </a:p>
                  </a:txBody>
                  <a:tcPr>
                    <a:solidFill>
                      <a:schemeClr val="accent3">
                        <a:lumMod val="40000"/>
                        <a:lumOff val="60000"/>
                      </a:schemeClr>
                    </a:solidFill>
                  </a:tcPr>
                </a:tc>
                <a:tc hMerge="1">
                  <a:txBody>
                    <a:bodyPr/>
                    <a:lstStyle/>
                    <a:p>
                      <a:endParaRPr lang="en-GB"/>
                    </a:p>
                  </a:txBody>
                  <a:tcPr/>
                </a:tc>
                <a:extLst>
                  <a:ext uri="{0D108BD9-81ED-4DB2-BD59-A6C34878D82A}">
                    <a16:rowId xmlns:a16="http://schemas.microsoft.com/office/drawing/2014/main" val="324844215"/>
                  </a:ext>
                </a:extLst>
              </a:tr>
              <a:tr h="407162">
                <a:tc gridSpan="2">
                  <a:txBody>
                    <a:bodyPr/>
                    <a:lstStyle/>
                    <a:p>
                      <a:pPr algn="ctr">
                        <a:lnSpc>
                          <a:spcPct val="115000"/>
                        </a:lnSpc>
                        <a:spcAft>
                          <a:spcPts val="0"/>
                        </a:spcAft>
                      </a:pPr>
                      <a:r>
                        <a:rPr lang="en-GB" sz="700" b="1" dirty="0"/>
                        <a:t>Drought in Australia is often caused by a weather pattern in the Pacific Ocean known as El Niño. In an El Niño year (every 2-7 years) the cycle reverses. Cooler water off the coast of Australia reverses the wind direction leading to dry, sinking air (high pressure) over Australia causing hot weather and a lack of rainfall. </a:t>
                      </a:r>
                      <a:endParaRPr lang="en-GB" sz="700" b="1" dirty="0">
                        <a:latin typeface="+mn-lt"/>
                        <a:ea typeface="Calibri" panose="020F0502020204030204" pitchFamily="34" charset="0"/>
                        <a:cs typeface="Times New Roman" panose="02020603050405020304" pitchFamily="18" charset="0"/>
                      </a:endParaRPr>
                    </a:p>
                  </a:txBody>
                  <a:tcPr/>
                </a:tc>
                <a:tc hMerge="1">
                  <a:txBody>
                    <a:bodyPr/>
                    <a:lstStyle/>
                    <a:p>
                      <a:endParaRPr lang="en-GB" dirty="0"/>
                    </a:p>
                  </a:txBody>
                  <a:tcPr/>
                </a:tc>
                <a:extLst>
                  <a:ext uri="{0D108BD9-81ED-4DB2-BD59-A6C34878D82A}">
                    <a16:rowId xmlns:a16="http://schemas.microsoft.com/office/drawing/2014/main" val="1340441385"/>
                  </a:ext>
                </a:extLst>
              </a:tr>
              <a:tr h="192063">
                <a:tc>
                  <a:txBody>
                    <a:bodyPr/>
                    <a:lstStyle/>
                    <a:p>
                      <a:pPr algn="ctr"/>
                      <a:r>
                        <a:rPr lang="en-GB" sz="800" b="1" dirty="0"/>
                        <a:t>Short-term Effects </a:t>
                      </a:r>
                      <a:endParaRPr lang="en-GB" sz="800" b="1" dirty="0">
                        <a:latin typeface="+mn-lt"/>
                      </a:endParaRPr>
                    </a:p>
                  </a:txBody>
                  <a:tcPr>
                    <a:solidFill>
                      <a:schemeClr val="accent3">
                        <a:lumMod val="40000"/>
                        <a:lumOff val="60000"/>
                      </a:schemeClr>
                    </a:solidFill>
                  </a:tcPr>
                </a:tc>
                <a:tc>
                  <a:txBody>
                    <a:bodyPr/>
                    <a:lstStyle/>
                    <a:p>
                      <a:pPr algn="ctr"/>
                      <a:r>
                        <a:rPr lang="en-GB" sz="800" b="1" dirty="0"/>
                        <a:t>Long-term Effects</a:t>
                      </a:r>
                      <a:endParaRPr lang="en-GB" sz="800" b="1" dirty="0">
                        <a:latin typeface="+mn-lt"/>
                      </a:endParaRPr>
                    </a:p>
                  </a:txBody>
                  <a:tcPr>
                    <a:solidFill>
                      <a:schemeClr val="accent3">
                        <a:lumMod val="40000"/>
                        <a:lumOff val="60000"/>
                      </a:schemeClr>
                    </a:solidFill>
                  </a:tcPr>
                </a:tc>
                <a:extLst>
                  <a:ext uri="{0D108BD9-81ED-4DB2-BD59-A6C34878D82A}">
                    <a16:rowId xmlns:a16="http://schemas.microsoft.com/office/drawing/2014/main" val="459116149"/>
                  </a:ext>
                </a:extLst>
              </a:tr>
              <a:tr h="562470">
                <a:tc>
                  <a:txBody>
                    <a:bodyPr/>
                    <a:lstStyle/>
                    <a:p>
                      <a:pPr marL="171450" indent="-171450">
                        <a:lnSpc>
                          <a:spcPct val="115000"/>
                        </a:lnSpc>
                        <a:spcAft>
                          <a:spcPts val="0"/>
                        </a:spcAft>
                        <a:buFont typeface="Arial" panose="020B0604020202020204" pitchFamily="34" charset="0"/>
                        <a:buChar char="•"/>
                      </a:pPr>
                      <a:r>
                        <a:rPr lang="en-GB" sz="700" b="1" dirty="0"/>
                        <a:t>Urban areas </a:t>
                      </a:r>
                      <a:r>
                        <a:rPr lang="en-GB" sz="700" dirty="0"/>
                        <a:t>suffered a major water shortage.</a:t>
                      </a:r>
                    </a:p>
                    <a:p>
                      <a:pPr marL="171450" indent="-171450">
                        <a:lnSpc>
                          <a:spcPct val="115000"/>
                        </a:lnSpc>
                        <a:spcAft>
                          <a:spcPts val="0"/>
                        </a:spcAft>
                        <a:buFont typeface="Arial" panose="020B0604020202020204" pitchFamily="34" charset="0"/>
                        <a:buChar char="•"/>
                      </a:pPr>
                      <a:r>
                        <a:rPr lang="en-GB" sz="700" dirty="0"/>
                        <a:t>Critical </a:t>
                      </a:r>
                      <a:r>
                        <a:rPr lang="en-GB" sz="700" b="1" dirty="0"/>
                        <a:t>reservoirs dried up</a:t>
                      </a:r>
                      <a:r>
                        <a:rPr lang="en-GB" sz="700" dirty="0"/>
                        <a:t>.</a:t>
                      </a:r>
                    </a:p>
                    <a:p>
                      <a:pPr marL="171450" indent="-171450">
                        <a:lnSpc>
                          <a:spcPct val="115000"/>
                        </a:lnSpc>
                        <a:spcAft>
                          <a:spcPts val="0"/>
                        </a:spcAft>
                        <a:buFont typeface="Arial" panose="020B0604020202020204" pitchFamily="34" charset="0"/>
                        <a:buChar char="•"/>
                      </a:pPr>
                      <a:r>
                        <a:rPr lang="en-GB" sz="700" b="1" dirty="0"/>
                        <a:t>Crop failure </a:t>
                      </a:r>
                      <a:r>
                        <a:rPr lang="en-GB" sz="700" dirty="0"/>
                        <a:t>and dried vegetation. </a:t>
                      </a:r>
                    </a:p>
                    <a:p>
                      <a:pPr marL="171450" indent="-171450">
                        <a:lnSpc>
                          <a:spcPct val="115000"/>
                        </a:lnSpc>
                        <a:spcAft>
                          <a:spcPts val="0"/>
                        </a:spcAft>
                        <a:buFont typeface="Arial" panose="020B0604020202020204" pitchFamily="34" charset="0"/>
                        <a:buChar char="•"/>
                      </a:pPr>
                      <a:r>
                        <a:rPr lang="en-GB" sz="700" b="1" dirty="0"/>
                        <a:t>Animals die </a:t>
                      </a:r>
                      <a:r>
                        <a:rPr lang="en-GB" sz="700" dirty="0"/>
                        <a:t>from starvation and dehydration.</a:t>
                      </a:r>
                      <a:endParaRPr lang="en-GB" sz="700" dirty="0">
                        <a:effectLst/>
                        <a:latin typeface="+mn-lt"/>
                        <a:ea typeface="Calibri" panose="020F0502020204030204" pitchFamily="34" charset="0"/>
                        <a:cs typeface="Times New Roman" panose="02020603050405020304" pitchFamily="18" charset="0"/>
                      </a:endParaRPr>
                    </a:p>
                  </a:txBody>
                  <a:tcPr>
                    <a:solidFill>
                      <a:srgbClr val="D3FBFD"/>
                    </a:solidFill>
                  </a:tcPr>
                </a:tc>
                <a:tc>
                  <a:txBody>
                    <a:bodyPr/>
                    <a:lstStyle/>
                    <a:p>
                      <a:pPr marL="171450" indent="-171450">
                        <a:buFont typeface="Arial" panose="020B0604020202020204" pitchFamily="34" charset="0"/>
                        <a:buChar char="•"/>
                      </a:pPr>
                      <a:r>
                        <a:rPr lang="en-GB" sz="700" dirty="0"/>
                        <a:t>Crop failure led to </a:t>
                      </a:r>
                      <a:r>
                        <a:rPr lang="en-GB" sz="700" b="1" dirty="0"/>
                        <a:t>financial losses </a:t>
                      </a:r>
                      <a:r>
                        <a:rPr lang="en-GB" sz="700" dirty="0"/>
                        <a:t>for farmers</a:t>
                      </a:r>
                    </a:p>
                    <a:p>
                      <a:pPr marL="171450" indent="-171450">
                        <a:buFont typeface="Arial" panose="020B0604020202020204" pitchFamily="34" charset="0"/>
                        <a:buChar char="•"/>
                      </a:pPr>
                      <a:r>
                        <a:rPr lang="en-GB" sz="700" b="1" dirty="0"/>
                        <a:t>Suicide rates </a:t>
                      </a:r>
                      <a:r>
                        <a:rPr lang="en-GB" sz="700" b="0" dirty="0"/>
                        <a:t>amongst farmers soared</a:t>
                      </a:r>
                      <a:r>
                        <a:rPr lang="en-GB" sz="700" b="1" dirty="0"/>
                        <a:t>. </a:t>
                      </a:r>
                      <a:endParaRPr lang="en-GB" sz="700" dirty="0"/>
                    </a:p>
                    <a:p>
                      <a:pPr marL="171450" indent="-171450">
                        <a:buFont typeface="Arial" panose="020B0604020202020204" pitchFamily="34" charset="0"/>
                        <a:buChar char="•"/>
                      </a:pPr>
                      <a:r>
                        <a:rPr lang="en-GB" sz="700" dirty="0"/>
                        <a:t>Number of</a:t>
                      </a:r>
                      <a:r>
                        <a:rPr lang="en-GB" sz="700" b="1" dirty="0"/>
                        <a:t> sheep </a:t>
                      </a:r>
                      <a:r>
                        <a:rPr lang="en-GB" sz="700" dirty="0"/>
                        <a:t>in Australia </a:t>
                      </a:r>
                      <a:r>
                        <a:rPr lang="en-GB" sz="700" b="1" dirty="0"/>
                        <a:t>fell</a:t>
                      </a:r>
                      <a:r>
                        <a:rPr lang="en-GB" sz="700" dirty="0"/>
                        <a:t> </a:t>
                      </a:r>
                      <a:r>
                        <a:rPr lang="en-GB" sz="700" b="1" dirty="0"/>
                        <a:t>by 6 million</a:t>
                      </a:r>
                      <a:r>
                        <a:rPr lang="en-GB" sz="700" dirty="0"/>
                        <a:t>.</a:t>
                      </a:r>
                    </a:p>
                    <a:p>
                      <a:pPr marL="171450" indent="-171450">
                        <a:buFont typeface="Arial" panose="020B0604020202020204" pitchFamily="34" charset="0"/>
                        <a:buChar char="•"/>
                      </a:pPr>
                      <a:r>
                        <a:rPr lang="en-GB" sz="700" b="1" i="0" u="none" strike="noStrike" kern="1200" dirty="0">
                          <a:solidFill>
                            <a:schemeClr val="dk1"/>
                          </a:solidFill>
                          <a:effectLst/>
                          <a:latin typeface="+mn-lt"/>
                          <a:ea typeface="+mn-ea"/>
                          <a:cs typeface="+mn-cs"/>
                        </a:rPr>
                        <a:t>Vegetation loss </a:t>
                      </a:r>
                      <a:r>
                        <a:rPr lang="en-GB" sz="700" b="0" i="0" u="none" strike="noStrike" kern="1200" dirty="0">
                          <a:solidFill>
                            <a:schemeClr val="dk1"/>
                          </a:solidFill>
                          <a:effectLst/>
                          <a:latin typeface="+mn-lt"/>
                          <a:ea typeface="+mn-ea"/>
                          <a:cs typeface="+mn-cs"/>
                        </a:rPr>
                        <a:t>and soil erosion lead to rivers and lakes suffering with outbreaks of toxic algae.</a:t>
                      </a:r>
                      <a:endParaRPr lang="en-GB" sz="700" dirty="0"/>
                    </a:p>
                  </a:txBody>
                  <a:tcPr/>
                </a:tc>
                <a:extLst>
                  <a:ext uri="{0D108BD9-81ED-4DB2-BD59-A6C34878D82A}">
                    <a16:rowId xmlns:a16="http://schemas.microsoft.com/office/drawing/2014/main" val="3256614040"/>
                  </a:ext>
                </a:extLst>
              </a:tr>
              <a:tr h="192063">
                <a:tc>
                  <a:txBody>
                    <a:bodyPr/>
                    <a:lstStyle/>
                    <a:p>
                      <a:pPr algn="ctr"/>
                      <a:r>
                        <a:rPr lang="en-GB" sz="800" b="1" dirty="0"/>
                        <a:t>Short-term Management</a:t>
                      </a:r>
                      <a:endParaRPr lang="en-GB" sz="800" b="1" dirty="0">
                        <a:latin typeface="+mn-lt"/>
                      </a:endParaRPr>
                    </a:p>
                  </a:txBody>
                  <a:tcPr>
                    <a:solidFill>
                      <a:schemeClr val="accent3">
                        <a:lumMod val="40000"/>
                        <a:lumOff val="60000"/>
                      </a:schemeClr>
                    </a:solidFill>
                  </a:tcPr>
                </a:tc>
                <a:tc>
                  <a:txBody>
                    <a:bodyPr/>
                    <a:lstStyle/>
                    <a:p>
                      <a:pPr algn="ctr"/>
                      <a:r>
                        <a:rPr lang="en-GB" sz="700" b="1" dirty="0"/>
                        <a:t>Long-term Management</a:t>
                      </a:r>
                      <a:endParaRPr lang="en-GB" sz="700" b="1" dirty="0">
                        <a:latin typeface="+mn-lt"/>
                      </a:endParaRPr>
                    </a:p>
                  </a:txBody>
                  <a:tcPr>
                    <a:solidFill>
                      <a:schemeClr val="accent3">
                        <a:lumMod val="40000"/>
                        <a:lumOff val="60000"/>
                      </a:schemeClr>
                    </a:solidFill>
                  </a:tcPr>
                </a:tc>
                <a:extLst>
                  <a:ext uri="{0D108BD9-81ED-4DB2-BD59-A6C34878D82A}">
                    <a16:rowId xmlns:a16="http://schemas.microsoft.com/office/drawing/2014/main" val="3526114948"/>
                  </a:ext>
                </a:extLst>
              </a:tr>
              <a:tr h="658501">
                <a:tc>
                  <a:txBody>
                    <a:bodyPr/>
                    <a:lstStyle/>
                    <a:p>
                      <a:pPr marL="171450" indent="-171450">
                        <a:buFont typeface="Arial" panose="020B0604020202020204" pitchFamily="34" charset="0"/>
                        <a:buChar char="•"/>
                      </a:pPr>
                      <a:r>
                        <a:rPr lang="en-GB" sz="700" b="1" i="0" u="none" strike="noStrike" kern="1200" dirty="0">
                          <a:solidFill>
                            <a:schemeClr val="dk1"/>
                          </a:solidFill>
                          <a:effectLst/>
                          <a:latin typeface="+mn-lt"/>
                          <a:ea typeface="+mn-ea"/>
                          <a:cs typeface="+mn-cs"/>
                        </a:rPr>
                        <a:t>Water conservation measures </a:t>
                      </a:r>
                      <a:r>
                        <a:rPr lang="en-GB" sz="700" b="0" i="0" u="none" strike="noStrike" kern="1200" dirty="0">
                          <a:solidFill>
                            <a:schemeClr val="dk1"/>
                          </a:solidFill>
                          <a:effectLst/>
                          <a:latin typeface="+mn-lt"/>
                          <a:ea typeface="+mn-ea"/>
                          <a:cs typeface="+mn-cs"/>
                        </a:rPr>
                        <a:t>were introduced. The 3 million people who rely on the River Murray for their water allocation reduced.</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The Australian government provided over 23,000 rural families and 1500 small businesses with </a:t>
                      </a:r>
                      <a:r>
                        <a:rPr lang="en-GB" sz="700" b="1" i="0" u="none" strike="noStrike" kern="1200" dirty="0">
                          <a:solidFill>
                            <a:schemeClr val="dk1"/>
                          </a:solidFill>
                          <a:effectLst/>
                          <a:latin typeface="+mn-lt"/>
                          <a:ea typeface="+mn-ea"/>
                          <a:cs typeface="+mn-cs"/>
                        </a:rPr>
                        <a:t>income support.</a:t>
                      </a:r>
                      <a:endParaRPr lang="en-GB" sz="700" b="1" dirty="0"/>
                    </a:p>
                  </a:txBody>
                  <a:tcPr/>
                </a:tc>
                <a:tc>
                  <a:txBody>
                    <a:bodyPr/>
                    <a:lstStyle/>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Investment into improving </a:t>
                      </a:r>
                      <a:r>
                        <a:rPr lang="en-GB" sz="700" b="1" i="0" u="none" strike="noStrike" kern="1200" dirty="0">
                          <a:solidFill>
                            <a:schemeClr val="dk1"/>
                          </a:solidFill>
                          <a:effectLst/>
                          <a:latin typeface="+mn-lt"/>
                          <a:ea typeface="+mn-ea"/>
                          <a:cs typeface="+mn-cs"/>
                        </a:rPr>
                        <a:t>drought forecasts </a:t>
                      </a:r>
                      <a:r>
                        <a:rPr lang="en-GB" sz="700" b="0" i="0" u="none" strike="noStrike" kern="1200" dirty="0">
                          <a:solidFill>
                            <a:schemeClr val="dk1"/>
                          </a:solidFill>
                          <a:effectLst/>
                          <a:latin typeface="+mn-lt"/>
                          <a:ea typeface="+mn-ea"/>
                          <a:cs typeface="+mn-cs"/>
                        </a:rPr>
                        <a:t>so that farmers can prepare better, </a:t>
                      </a:r>
                      <a:r>
                        <a:rPr lang="en-GB" sz="700" b="1" i="0" u="none" strike="noStrike" kern="1200" dirty="0">
                          <a:solidFill>
                            <a:schemeClr val="dk1"/>
                          </a:solidFill>
                          <a:effectLst/>
                          <a:latin typeface="+mn-lt"/>
                          <a:ea typeface="+mn-ea"/>
                          <a:cs typeface="+mn-cs"/>
                        </a:rPr>
                        <a:t>improving irrigation systems</a:t>
                      </a:r>
                      <a:r>
                        <a:rPr lang="en-GB" sz="700" b="0" i="0" u="none" strike="noStrike" kern="1200" dirty="0">
                          <a:solidFill>
                            <a:schemeClr val="dk1"/>
                          </a:solidFill>
                          <a:effectLst/>
                          <a:latin typeface="+mn-lt"/>
                          <a:ea typeface="+mn-ea"/>
                          <a:cs typeface="+mn-cs"/>
                        </a:rPr>
                        <a:t>, and </a:t>
                      </a:r>
                      <a:r>
                        <a:rPr lang="en-GB" sz="700" b="1" i="0" u="none" strike="noStrike" kern="1200" dirty="0">
                          <a:solidFill>
                            <a:schemeClr val="dk1"/>
                          </a:solidFill>
                          <a:effectLst/>
                          <a:latin typeface="+mn-lt"/>
                          <a:ea typeface="+mn-ea"/>
                          <a:cs typeface="+mn-cs"/>
                        </a:rPr>
                        <a:t>drought resistant crops</a:t>
                      </a:r>
                      <a:r>
                        <a:rPr lang="en-GB" sz="700" b="0" i="0" u="none" strike="noStrike" kern="1200" dirty="0">
                          <a:solidFill>
                            <a:schemeClr val="dk1"/>
                          </a:solidFill>
                          <a:effectLst/>
                          <a:latin typeface="+mn-lt"/>
                          <a:ea typeface="+mn-ea"/>
                          <a:cs typeface="+mn-cs"/>
                        </a:rPr>
                        <a:t>.</a:t>
                      </a:r>
                    </a:p>
                    <a:p>
                      <a:pPr marL="171450" indent="-171450">
                        <a:buFont typeface="Arial" panose="020B0604020202020204" pitchFamily="34" charset="0"/>
                        <a:buChar char="•"/>
                      </a:pPr>
                      <a:r>
                        <a:rPr lang="en-GB" sz="700" dirty="0">
                          <a:latin typeface="+mn-lt"/>
                        </a:rPr>
                        <a:t>Large-scale </a:t>
                      </a:r>
                      <a:r>
                        <a:rPr lang="en-GB" sz="700" b="1" dirty="0">
                          <a:latin typeface="+mn-lt"/>
                        </a:rPr>
                        <a:t>recycling of grey water</a:t>
                      </a:r>
                      <a:r>
                        <a:rPr lang="en-GB" sz="700" dirty="0">
                          <a:latin typeface="+mn-lt"/>
                        </a:rPr>
                        <a:t>.</a:t>
                      </a:r>
                    </a:p>
                    <a:p>
                      <a:pPr marL="171450" indent="-171450">
                        <a:buFont typeface="Arial" panose="020B0604020202020204" pitchFamily="34" charset="0"/>
                        <a:buChar char="•"/>
                      </a:pPr>
                      <a:r>
                        <a:rPr lang="en-GB" sz="700" b="1" dirty="0">
                          <a:latin typeface="+mn-lt"/>
                        </a:rPr>
                        <a:t>Construction of desalinisation plants </a:t>
                      </a:r>
                      <a:r>
                        <a:rPr lang="en-GB" sz="700" dirty="0">
                          <a:latin typeface="+mn-lt"/>
                        </a:rPr>
                        <a:t>and devising new water conservation strategies.</a:t>
                      </a:r>
                    </a:p>
                  </a:txBody>
                  <a:tcPr>
                    <a:solidFill>
                      <a:srgbClr val="D3FBFD"/>
                    </a:solidFill>
                  </a:tcPr>
                </a:tc>
                <a:extLst>
                  <a:ext uri="{0D108BD9-81ED-4DB2-BD59-A6C34878D82A}">
                    <a16:rowId xmlns:a16="http://schemas.microsoft.com/office/drawing/2014/main" val="3325705684"/>
                  </a:ext>
                </a:extLst>
              </a:tr>
            </a:tbl>
          </a:graphicData>
        </a:graphic>
      </p:graphicFrame>
      <p:graphicFrame>
        <p:nvGraphicFramePr>
          <p:cNvPr id="8" name="Table 8">
            <a:extLst>
              <a:ext uri="{FF2B5EF4-FFF2-40B4-BE49-F238E27FC236}">
                <a16:creationId xmlns:a16="http://schemas.microsoft.com/office/drawing/2014/main" id="{9CC9AC9E-04B6-49BA-9E34-68FEB7E6112D}"/>
              </a:ext>
            </a:extLst>
          </p:cNvPr>
          <p:cNvGraphicFramePr>
            <a:graphicFrameLocks noGrp="1"/>
          </p:cNvGraphicFramePr>
          <p:nvPr>
            <p:extLst>
              <p:ext uri="{D42A27DB-BD31-4B8C-83A1-F6EECF244321}">
                <p14:modId xmlns:p14="http://schemas.microsoft.com/office/powerpoint/2010/main" val="4007118115"/>
              </p:ext>
            </p:extLst>
          </p:nvPr>
        </p:nvGraphicFramePr>
        <p:xfrm>
          <a:off x="-11" y="5356860"/>
          <a:ext cx="4306824" cy="853440"/>
        </p:xfrm>
        <a:graphic>
          <a:graphicData uri="http://schemas.openxmlformats.org/drawingml/2006/table">
            <a:tbl>
              <a:tblPr firstRow="1" bandRow="1">
                <a:tableStyleId>{F5AB1C69-6EDB-4FF4-983F-18BD219EF322}</a:tableStyleId>
              </a:tblPr>
              <a:tblGrid>
                <a:gridCol w="1435608">
                  <a:extLst>
                    <a:ext uri="{9D8B030D-6E8A-4147-A177-3AD203B41FA5}">
                      <a16:colId xmlns:a16="http://schemas.microsoft.com/office/drawing/2014/main" val="617210261"/>
                    </a:ext>
                  </a:extLst>
                </a:gridCol>
                <a:gridCol w="1435608">
                  <a:extLst>
                    <a:ext uri="{9D8B030D-6E8A-4147-A177-3AD203B41FA5}">
                      <a16:colId xmlns:a16="http://schemas.microsoft.com/office/drawing/2014/main" val="2759211470"/>
                    </a:ext>
                  </a:extLst>
                </a:gridCol>
                <a:gridCol w="1435608">
                  <a:extLst>
                    <a:ext uri="{9D8B030D-6E8A-4147-A177-3AD203B41FA5}">
                      <a16:colId xmlns:a16="http://schemas.microsoft.com/office/drawing/2014/main" val="2043673230"/>
                    </a:ext>
                  </a:extLst>
                </a:gridCol>
              </a:tblGrid>
              <a:tr h="0">
                <a:tc gridSpan="3">
                  <a:txBody>
                    <a:bodyPr/>
                    <a:lstStyle/>
                    <a:p>
                      <a:pPr algn="ctr"/>
                      <a:r>
                        <a:rPr lang="en-GB" sz="900" b="1" dirty="0"/>
                        <a:t>Types of Flooding</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733502612"/>
                  </a:ext>
                </a:extLst>
              </a:tr>
              <a:tr h="0">
                <a:tc>
                  <a:txBody>
                    <a:bodyPr/>
                    <a:lstStyle/>
                    <a:p>
                      <a:pPr algn="ctr"/>
                      <a:r>
                        <a:rPr lang="en-GB" sz="800" b="1" dirty="0">
                          <a:solidFill>
                            <a:schemeClr val="accent5">
                              <a:lumMod val="50000"/>
                            </a:schemeClr>
                          </a:solidFill>
                        </a:rPr>
                        <a:t>Groundwater Flood</a:t>
                      </a:r>
                    </a:p>
                  </a:txBody>
                  <a:tcPr/>
                </a:tc>
                <a:tc>
                  <a:txBody>
                    <a:bodyPr/>
                    <a:lstStyle/>
                    <a:p>
                      <a:pPr algn="ctr"/>
                      <a:r>
                        <a:rPr lang="en-GB" sz="800" b="1" dirty="0">
                          <a:solidFill>
                            <a:srgbClr val="7030A0"/>
                          </a:solidFill>
                        </a:rPr>
                        <a:t>Flash Flood</a:t>
                      </a:r>
                    </a:p>
                  </a:txBody>
                  <a:tcPr/>
                </a:tc>
                <a:tc>
                  <a:txBody>
                    <a:bodyPr/>
                    <a:lstStyle/>
                    <a:p>
                      <a:pPr algn="ctr"/>
                      <a:r>
                        <a:rPr lang="en-GB" sz="800" b="1" dirty="0">
                          <a:solidFill>
                            <a:srgbClr val="0070C0"/>
                          </a:solidFill>
                        </a:rPr>
                        <a:t>Surface Water Flood</a:t>
                      </a:r>
                    </a:p>
                  </a:txBody>
                  <a:tcPr/>
                </a:tc>
                <a:extLst>
                  <a:ext uri="{0D108BD9-81ED-4DB2-BD59-A6C34878D82A}">
                    <a16:rowId xmlns:a16="http://schemas.microsoft.com/office/drawing/2014/main" val="3449062627"/>
                  </a:ext>
                </a:extLst>
              </a:tr>
              <a:tr h="243855">
                <a:tc>
                  <a:txBody>
                    <a:bodyPr/>
                    <a:lstStyle/>
                    <a:p>
                      <a:pPr algn="ctr"/>
                      <a:r>
                        <a:rPr lang="en-GB" sz="700" dirty="0"/>
                        <a:t>Flooding that occurs after the ground has become saturated from prolonged heavy rainfall.</a:t>
                      </a:r>
                    </a:p>
                  </a:txBody>
                  <a:tcPr>
                    <a:solidFill>
                      <a:srgbClr val="D3FBFD"/>
                    </a:solidFill>
                  </a:tcPr>
                </a:tc>
                <a:tc>
                  <a:txBody>
                    <a:bodyPr/>
                    <a:lstStyle/>
                    <a:p>
                      <a:pPr algn="ctr"/>
                      <a:r>
                        <a:rPr lang="en-GB" sz="700" dirty="0"/>
                        <a:t>Occurs when intense rainfall has insufficient time to infiltrate the soil, so flows overland.</a:t>
                      </a:r>
                    </a:p>
                  </a:txBody>
                  <a:tcPr/>
                </a:tc>
                <a:tc>
                  <a:txBody>
                    <a:bodyPr/>
                    <a:lstStyle/>
                    <a:p>
                      <a:pPr algn="ctr"/>
                      <a:r>
                        <a:rPr lang="en-GB" sz="700" dirty="0"/>
                        <a:t>A flood with an exceptionally short lag time –often minutes or hours. </a:t>
                      </a:r>
                    </a:p>
                  </a:txBody>
                  <a:tcPr>
                    <a:solidFill>
                      <a:srgbClr val="D3FBFD"/>
                    </a:solidFill>
                  </a:tcPr>
                </a:tc>
                <a:extLst>
                  <a:ext uri="{0D108BD9-81ED-4DB2-BD59-A6C34878D82A}">
                    <a16:rowId xmlns:a16="http://schemas.microsoft.com/office/drawing/2014/main" val="2102951360"/>
                  </a:ext>
                </a:extLst>
              </a:tr>
            </a:tbl>
          </a:graphicData>
        </a:graphic>
      </p:graphicFrame>
      <p:graphicFrame>
        <p:nvGraphicFramePr>
          <p:cNvPr id="15" name="Table 14">
            <a:extLst>
              <a:ext uri="{FF2B5EF4-FFF2-40B4-BE49-F238E27FC236}">
                <a16:creationId xmlns:a16="http://schemas.microsoft.com/office/drawing/2014/main" id="{60856CB6-B53A-4084-B388-92214F281220}"/>
              </a:ext>
            </a:extLst>
          </p:cNvPr>
          <p:cNvGraphicFramePr>
            <a:graphicFrameLocks noGrp="1"/>
          </p:cNvGraphicFramePr>
          <p:nvPr>
            <p:extLst>
              <p:ext uri="{D42A27DB-BD31-4B8C-83A1-F6EECF244321}">
                <p14:modId xmlns:p14="http://schemas.microsoft.com/office/powerpoint/2010/main" val="3589884828"/>
              </p:ext>
            </p:extLst>
          </p:nvPr>
        </p:nvGraphicFramePr>
        <p:xfrm>
          <a:off x="6549" y="6178108"/>
          <a:ext cx="4306824" cy="1676400"/>
        </p:xfrm>
        <a:graphic>
          <a:graphicData uri="http://schemas.openxmlformats.org/drawingml/2006/table">
            <a:tbl>
              <a:tblPr firstRow="1" bandRow="1">
                <a:tableStyleId>{F5AB1C69-6EDB-4FF4-983F-18BD219EF322}</a:tableStyleId>
              </a:tblPr>
              <a:tblGrid>
                <a:gridCol w="1435608">
                  <a:extLst>
                    <a:ext uri="{9D8B030D-6E8A-4147-A177-3AD203B41FA5}">
                      <a16:colId xmlns:a16="http://schemas.microsoft.com/office/drawing/2014/main" val="1792463561"/>
                    </a:ext>
                  </a:extLst>
                </a:gridCol>
                <a:gridCol w="1435608">
                  <a:extLst>
                    <a:ext uri="{9D8B030D-6E8A-4147-A177-3AD203B41FA5}">
                      <a16:colId xmlns:a16="http://schemas.microsoft.com/office/drawing/2014/main" val="2081444353"/>
                    </a:ext>
                  </a:extLst>
                </a:gridCol>
                <a:gridCol w="1435608">
                  <a:extLst>
                    <a:ext uri="{9D8B030D-6E8A-4147-A177-3AD203B41FA5}">
                      <a16:colId xmlns:a16="http://schemas.microsoft.com/office/drawing/2014/main" val="2713717174"/>
                    </a:ext>
                  </a:extLst>
                </a:gridCol>
              </a:tblGrid>
              <a:tr h="150356">
                <a:tc gridSpan="3">
                  <a:txBody>
                    <a:bodyPr/>
                    <a:lstStyle/>
                    <a:p>
                      <a:pPr algn="ctr"/>
                      <a:r>
                        <a:rPr lang="en-GB" sz="900" dirty="0">
                          <a:solidFill>
                            <a:srgbClr val="7030A0"/>
                          </a:solidFill>
                        </a:rPr>
                        <a:t>Physical </a:t>
                      </a:r>
                      <a:r>
                        <a:rPr lang="en-GB" sz="900" dirty="0"/>
                        <a:t>and </a:t>
                      </a:r>
                      <a:r>
                        <a:rPr lang="en-GB" sz="900" dirty="0">
                          <a:solidFill>
                            <a:srgbClr val="FF0000"/>
                          </a:solidFill>
                        </a:rPr>
                        <a:t>Human</a:t>
                      </a:r>
                      <a:r>
                        <a:rPr lang="en-GB" sz="900" dirty="0"/>
                        <a:t> Causes of Flooding</a:t>
                      </a:r>
                    </a:p>
                  </a:txBody>
                  <a:tcPr/>
                </a:tc>
                <a:tc hMerge="1">
                  <a:txBody>
                    <a:bodyPr/>
                    <a:lstStyle/>
                    <a:p>
                      <a:endParaRPr lang="en-GB" dirty="0"/>
                    </a:p>
                  </a:txBody>
                  <a:tcPr/>
                </a:tc>
                <a:tc hMerge="1">
                  <a:txBody>
                    <a:bodyPr/>
                    <a:lstStyle/>
                    <a:p>
                      <a:pPr algn="ctr"/>
                      <a:endParaRPr lang="en-GB" sz="700" dirty="0"/>
                    </a:p>
                  </a:txBody>
                  <a:tcPr/>
                </a:tc>
                <a:extLst>
                  <a:ext uri="{0D108BD9-81ED-4DB2-BD59-A6C34878D82A}">
                    <a16:rowId xmlns:a16="http://schemas.microsoft.com/office/drawing/2014/main" val="3205298206"/>
                  </a:ext>
                </a:extLst>
              </a:tr>
              <a:tr h="270641">
                <a:tc>
                  <a:txBody>
                    <a:bodyPr/>
                    <a:lstStyle/>
                    <a:p>
                      <a:pPr algn="ctr"/>
                      <a:r>
                        <a:rPr lang="en-GB" sz="700" b="1" dirty="0">
                          <a:solidFill>
                            <a:srgbClr val="7030A0"/>
                          </a:solidFill>
                        </a:rPr>
                        <a:t>Prolong &amp; heavy rainfall</a:t>
                      </a:r>
                    </a:p>
                    <a:p>
                      <a:pPr algn="ctr"/>
                      <a:r>
                        <a:rPr lang="en-GB" sz="700" dirty="0"/>
                        <a:t>Long periods of rain causes soil to become saturated leading runoff. </a:t>
                      </a:r>
                    </a:p>
                  </a:txBody>
                  <a:tcPr>
                    <a:solidFill>
                      <a:srgbClr val="D3FBFD"/>
                    </a:solidFill>
                  </a:tcPr>
                </a:tc>
                <a:tc>
                  <a:txBody>
                    <a:bodyPr/>
                    <a:lstStyle/>
                    <a:p>
                      <a:pPr algn="ctr"/>
                      <a:r>
                        <a:rPr lang="en-GB" sz="700" b="1" dirty="0">
                          <a:solidFill>
                            <a:srgbClr val="7030A0"/>
                          </a:solidFill>
                        </a:rPr>
                        <a:t>Geology</a:t>
                      </a:r>
                    </a:p>
                    <a:p>
                      <a:pPr algn="ctr"/>
                      <a:r>
                        <a:rPr lang="en-GB" sz="700" dirty="0"/>
                        <a:t>Impermeable rocks causes surface runoff to increase river discharge. </a:t>
                      </a:r>
                    </a:p>
                  </a:txBody>
                  <a:tcPr>
                    <a:solidFill>
                      <a:srgbClr val="E7F7F8"/>
                    </a:solidFill>
                  </a:tcPr>
                </a:tc>
                <a:tc>
                  <a:txBody>
                    <a:bodyPr/>
                    <a:lstStyle/>
                    <a:p>
                      <a:pPr algn="ctr"/>
                      <a:r>
                        <a:rPr lang="en-GB" sz="700" b="1" dirty="0">
                          <a:solidFill>
                            <a:srgbClr val="7030A0"/>
                          </a:solidFill>
                        </a:rPr>
                        <a:t>Earthquakes</a:t>
                      </a:r>
                    </a:p>
                    <a:p>
                      <a:pPr algn="ctr"/>
                      <a:r>
                        <a:rPr lang="en-GB" sz="700" dirty="0"/>
                        <a:t>Can cause the failure of dams or landslides that can block rivers. </a:t>
                      </a:r>
                    </a:p>
                  </a:txBody>
                  <a:tcPr>
                    <a:solidFill>
                      <a:srgbClr val="D3FBFD"/>
                    </a:solidFill>
                  </a:tcPr>
                </a:tc>
                <a:extLst>
                  <a:ext uri="{0D108BD9-81ED-4DB2-BD59-A6C34878D82A}">
                    <a16:rowId xmlns:a16="http://schemas.microsoft.com/office/drawing/2014/main" val="3698290141"/>
                  </a:ext>
                </a:extLst>
              </a:tr>
              <a:tr h="340807">
                <a:tc>
                  <a:txBody>
                    <a:bodyPr/>
                    <a:lstStyle/>
                    <a:p>
                      <a:pPr algn="ctr"/>
                      <a:r>
                        <a:rPr lang="en-GB" sz="700" b="1" dirty="0">
                          <a:solidFill>
                            <a:srgbClr val="7030A0"/>
                          </a:solidFill>
                        </a:rPr>
                        <a:t>Relief </a:t>
                      </a:r>
                    </a:p>
                    <a:p>
                      <a:pPr algn="ctr"/>
                      <a:r>
                        <a:rPr lang="en-GB" sz="700" dirty="0"/>
                        <a:t>Steep-sided valleys channels water to flow quickly into rivers causing greater discharge. </a:t>
                      </a:r>
                    </a:p>
                  </a:txBody>
                  <a:tcPr/>
                </a:tc>
                <a:tc>
                  <a:txBody>
                    <a:bodyPr/>
                    <a:lstStyle/>
                    <a:p>
                      <a:pPr algn="ctr"/>
                      <a:r>
                        <a:rPr lang="en-GB" sz="700" b="1" dirty="0">
                          <a:solidFill>
                            <a:srgbClr val="FF0000"/>
                          </a:solidFill>
                        </a:rPr>
                        <a:t>Land Use </a:t>
                      </a:r>
                    </a:p>
                    <a:p>
                      <a:pPr algn="ctr"/>
                      <a:r>
                        <a:rPr lang="en-GB" sz="700" dirty="0"/>
                        <a:t>Tarmac and concrete are impermeable. This prevents infiltration &amp; causes runoff. </a:t>
                      </a:r>
                    </a:p>
                  </a:txBody>
                  <a:tcPr>
                    <a:solidFill>
                      <a:srgbClr val="D3FBFD"/>
                    </a:solidFill>
                  </a:tcPr>
                </a:tc>
                <a:tc>
                  <a:txBody>
                    <a:bodyPr/>
                    <a:lstStyle/>
                    <a:p>
                      <a:pPr algn="ctr"/>
                      <a:r>
                        <a:rPr lang="en-GB" sz="700" b="1" dirty="0" err="1">
                          <a:solidFill>
                            <a:srgbClr val="7030A0"/>
                          </a:solidFill>
                        </a:rPr>
                        <a:t>Jokulhlaups</a:t>
                      </a:r>
                      <a:endParaRPr lang="en-GB" sz="700" b="1" dirty="0">
                        <a:solidFill>
                          <a:srgbClr val="7030A0"/>
                        </a:solidFill>
                      </a:endParaRPr>
                    </a:p>
                    <a:p>
                      <a:pPr algn="ctr"/>
                      <a:r>
                        <a:rPr lang="en-GB" sz="700" dirty="0"/>
                        <a:t>When volcanic activity generates meltwater beneath ice sheets that is suddenly released.</a:t>
                      </a:r>
                    </a:p>
                  </a:txBody>
                  <a:tcPr/>
                </a:tc>
                <a:extLst>
                  <a:ext uri="{0D108BD9-81ED-4DB2-BD59-A6C34878D82A}">
                    <a16:rowId xmlns:a16="http://schemas.microsoft.com/office/drawing/2014/main" val="2768720990"/>
                  </a:ext>
                </a:extLst>
              </a:tr>
              <a:tr h="340807">
                <a:tc>
                  <a:txBody>
                    <a:bodyPr/>
                    <a:lstStyle/>
                    <a:p>
                      <a:pPr algn="ctr"/>
                      <a:r>
                        <a:rPr lang="en-GB" sz="700" b="1" dirty="0">
                          <a:solidFill>
                            <a:srgbClr val="FF0000"/>
                          </a:solidFill>
                        </a:rPr>
                        <a:t>Dams </a:t>
                      </a:r>
                    </a:p>
                    <a:p>
                      <a:pPr algn="ctr"/>
                      <a:r>
                        <a:rPr lang="en-GB" sz="700" dirty="0"/>
                        <a:t>Blocks the flow of sediment which can lead to increased river bed erosion downstream.</a:t>
                      </a:r>
                    </a:p>
                  </a:txBody>
                  <a:tcPr>
                    <a:solidFill>
                      <a:srgbClr val="D3FBFD"/>
                    </a:solidFill>
                  </a:tcPr>
                </a:tc>
                <a:tc>
                  <a:txBody>
                    <a:bodyPr/>
                    <a:lstStyle/>
                    <a:p>
                      <a:pPr algn="ctr"/>
                      <a:r>
                        <a:rPr lang="en-GB" sz="700" b="1" dirty="0">
                          <a:solidFill>
                            <a:srgbClr val="7030A0"/>
                          </a:solidFill>
                        </a:rPr>
                        <a:t>Vegetation</a:t>
                      </a:r>
                    </a:p>
                    <a:p>
                      <a:pPr algn="ctr"/>
                      <a:r>
                        <a:rPr lang="en-GB" sz="700" dirty="0"/>
                        <a:t>High vegetation cover will create higher rates of interception, storage and evapotranspiration. </a:t>
                      </a:r>
                    </a:p>
                  </a:txBody>
                  <a:tcPr>
                    <a:solidFill>
                      <a:srgbClr val="E7F7F8"/>
                    </a:solidFill>
                  </a:tcPr>
                </a:tc>
                <a:tc>
                  <a:txBody>
                    <a:bodyPr/>
                    <a:lstStyle/>
                    <a:p>
                      <a:pPr algn="ctr"/>
                      <a:r>
                        <a:rPr lang="en-GB" sz="700" b="1" dirty="0">
                          <a:solidFill>
                            <a:srgbClr val="FF0000"/>
                          </a:solidFill>
                        </a:rPr>
                        <a:t>Channelization</a:t>
                      </a:r>
                    </a:p>
                    <a:p>
                      <a:pPr algn="ctr"/>
                      <a:r>
                        <a:rPr lang="en-GB" sz="700" dirty="0"/>
                        <a:t>Improves river discharge but could simply displace the flood risk to a location downstream. </a:t>
                      </a:r>
                    </a:p>
                  </a:txBody>
                  <a:tcPr>
                    <a:solidFill>
                      <a:srgbClr val="D3FBFD"/>
                    </a:solidFill>
                  </a:tcPr>
                </a:tc>
                <a:extLst>
                  <a:ext uri="{0D108BD9-81ED-4DB2-BD59-A6C34878D82A}">
                    <a16:rowId xmlns:a16="http://schemas.microsoft.com/office/drawing/2014/main" val="2762068675"/>
                  </a:ext>
                </a:extLst>
              </a:tr>
            </a:tbl>
          </a:graphicData>
        </a:graphic>
      </p:graphicFrame>
      <p:graphicFrame>
        <p:nvGraphicFramePr>
          <p:cNvPr id="14" name="Table 15">
            <a:extLst>
              <a:ext uri="{FF2B5EF4-FFF2-40B4-BE49-F238E27FC236}">
                <a16:creationId xmlns:a16="http://schemas.microsoft.com/office/drawing/2014/main" id="{EAA58F55-6C33-45EF-90B1-0660C71BA974}"/>
              </a:ext>
            </a:extLst>
          </p:cNvPr>
          <p:cNvGraphicFramePr>
            <a:graphicFrameLocks noGrp="1"/>
          </p:cNvGraphicFramePr>
          <p:nvPr>
            <p:extLst>
              <p:ext uri="{D42A27DB-BD31-4B8C-83A1-F6EECF244321}">
                <p14:modId xmlns:p14="http://schemas.microsoft.com/office/powerpoint/2010/main" val="1701486921"/>
              </p:ext>
            </p:extLst>
          </p:nvPr>
        </p:nvGraphicFramePr>
        <p:xfrm>
          <a:off x="6549" y="7854508"/>
          <a:ext cx="1892102" cy="1722120"/>
        </p:xfrm>
        <a:graphic>
          <a:graphicData uri="http://schemas.openxmlformats.org/drawingml/2006/table">
            <a:tbl>
              <a:tblPr firstRow="1" bandRow="1">
                <a:tableStyleId>{F5AB1C69-6EDB-4FF4-983F-18BD219EF322}</a:tableStyleId>
              </a:tblPr>
              <a:tblGrid>
                <a:gridCol w="946051">
                  <a:extLst>
                    <a:ext uri="{9D8B030D-6E8A-4147-A177-3AD203B41FA5}">
                      <a16:colId xmlns:a16="http://schemas.microsoft.com/office/drawing/2014/main" val="2526916672"/>
                    </a:ext>
                  </a:extLst>
                </a:gridCol>
                <a:gridCol w="946051">
                  <a:extLst>
                    <a:ext uri="{9D8B030D-6E8A-4147-A177-3AD203B41FA5}">
                      <a16:colId xmlns:a16="http://schemas.microsoft.com/office/drawing/2014/main" val="522525647"/>
                    </a:ext>
                  </a:extLst>
                </a:gridCol>
              </a:tblGrid>
              <a:tr h="230641">
                <a:tc gridSpan="2">
                  <a:txBody>
                    <a:bodyPr/>
                    <a:lstStyle/>
                    <a:p>
                      <a:pPr algn="ctr"/>
                      <a:r>
                        <a:rPr lang="en-GB" sz="900" dirty="0"/>
                        <a:t>Impacts of Flooding</a:t>
                      </a:r>
                    </a:p>
                  </a:txBody>
                  <a:tcPr/>
                </a:tc>
                <a:tc hMerge="1">
                  <a:txBody>
                    <a:bodyPr/>
                    <a:lstStyle/>
                    <a:p>
                      <a:endParaRPr lang="en-GB" dirty="0"/>
                    </a:p>
                  </a:txBody>
                  <a:tcPr/>
                </a:tc>
                <a:extLst>
                  <a:ext uri="{0D108BD9-81ED-4DB2-BD59-A6C34878D82A}">
                    <a16:rowId xmlns:a16="http://schemas.microsoft.com/office/drawing/2014/main" val="683043099"/>
                  </a:ext>
                </a:extLst>
              </a:tr>
              <a:tr h="215265">
                <a:tc>
                  <a:txBody>
                    <a:bodyPr/>
                    <a:lstStyle/>
                    <a:p>
                      <a:pPr algn="ctr"/>
                      <a:r>
                        <a:rPr lang="en-GB" sz="800" b="1" dirty="0"/>
                        <a:t>Socioeconomic</a:t>
                      </a:r>
                    </a:p>
                  </a:txBody>
                  <a:tcPr/>
                </a:tc>
                <a:tc>
                  <a:txBody>
                    <a:bodyPr/>
                    <a:lstStyle/>
                    <a:p>
                      <a:pPr algn="ctr"/>
                      <a:r>
                        <a:rPr lang="en-GB" sz="800" b="1" dirty="0"/>
                        <a:t>Environmental</a:t>
                      </a:r>
                    </a:p>
                  </a:txBody>
                  <a:tcPr/>
                </a:tc>
                <a:extLst>
                  <a:ext uri="{0D108BD9-81ED-4DB2-BD59-A6C34878D82A}">
                    <a16:rowId xmlns:a16="http://schemas.microsoft.com/office/drawing/2014/main" val="2095097276"/>
                  </a:ext>
                </a:extLst>
              </a:tr>
              <a:tr h="1276214">
                <a:tc>
                  <a:txBody>
                    <a:bodyPr/>
                    <a:lstStyle/>
                    <a:p>
                      <a:pPr marL="171450" indent="-171450" algn="l">
                        <a:buClr>
                          <a:srgbClr val="FF0000"/>
                        </a:buClr>
                        <a:buSzPct val="113000"/>
                        <a:buFont typeface="Calibri" panose="020F0502020204030204" pitchFamily="34" charset="0"/>
                        <a:buChar char="x"/>
                      </a:pPr>
                      <a:r>
                        <a:rPr lang="en-GB" sz="700" dirty="0"/>
                        <a:t>Deaths &amp; injury</a:t>
                      </a:r>
                    </a:p>
                    <a:p>
                      <a:pPr marL="171450" indent="-171450" algn="l">
                        <a:buClr>
                          <a:srgbClr val="FF0000"/>
                        </a:buClr>
                        <a:buSzPct val="113000"/>
                        <a:buFont typeface="Calibri" panose="020F0502020204030204" pitchFamily="34" charset="0"/>
                        <a:buChar char="x"/>
                      </a:pPr>
                      <a:r>
                        <a:rPr lang="en-GB" sz="700" dirty="0"/>
                        <a:t>Water-borne diseases</a:t>
                      </a:r>
                    </a:p>
                    <a:p>
                      <a:pPr marL="171450" indent="-171450" algn="l">
                        <a:buClr>
                          <a:srgbClr val="FF0000"/>
                        </a:buClr>
                        <a:buSzPct val="113000"/>
                        <a:buFont typeface="Calibri" panose="020F0502020204030204" pitchFamily="34" charset="0"/>
                        <a:buChar char="x"/>
                      </a:pPr>
                      <a:r>
                        <a:rPr lang="en-GB" sz="700" dirty="0"/>
                        <a:t>Property damage</a:t>
                      </a:r>
                    </a:p>
                    <a:p>
                      <a:pPr marL="171450" indent="-171450" algn="l">
                        <a:buClr>
                          <a:srgbClr val="FF0000"/>
                        </a:buClr>
                        <a:buSzPct val="113000"/>
                        <a:buFont typeface="Calibri" panose="020F0502020204030204" pitchFamily="34" charset="0"/>
                        <a:buChar char="x"/>
                      </a:pPr>
                      <a:r>
                        <a:rPr lang="en-GB" sz="700" dirty="0"/>
                        <a:t>Disruption to infrastructure</a:t>
                      </a:r>
                    </a:p>
                    <a:p>
                      <a:pPr marL="171450" indent="-171450" algn="l">
                        <a:buClr>
                          <a:srgbClr val="FF0000"/>
                        </a:buClr>
                        <a:buSzPct val="113000"/>
                        <a:buFont typeface="Calibri" panose="020F0502020204030204" pitchFamily="34" charset="0"/>
                        <a:buChar char="x"/>
                      </a:pPr>
                      <a:r>
                        <a:rPr lang="en-GB" sz="700" dirty="0"/>
                        <a:t>Interruption of utilities</a:t>
                      </a:r>
                    </a:p>
                    <a:p>
                      <a:pPr marL="171450" indent="-171450" algn="l">
                        <a:buClr>
                          <a:srgbClr val="FF0000"/>
                        </a:buClr>
                        <a:buSzPct val="113000"/>
                        <a:buFont typeface="Calibri" panose="020F0502020204030204" pitchFamily="34" charset="0"/>
                        <a:buChar char="x"/>
                      </a:pPr>
                      <a:r>
                        <a:rPr lang="en-GB" sz="700" dirty="0"/>
                        <a:t>Destruction crops/livestock</a:t>
                      </a:r>
                    </a:p>
                  </a:txBody>
                  <a:tcPr/>
                </a:tc>
                <a:tc>
                  <a:txBody>
                    <a:bodyPr/>
                    <a:lstStyle/>
                    <a:p>
                      <a:pPr marL="171450" indent="-171450" algn="l">
                        <a:buClr>
                          <a:srgbClr val="00B050"/>
                        </a:buClr>
                        <a:buSzPct val="113000"/>
                        <a:buFont typeface="Wingdings" panose="05000000000000000000" pitchFamily="2" charset="2"/>
                        <a:buChar char="ü"/>
                      </a:pPr>
                      <a:r>
                        <a:rPr lang="en-GB" sz="700" dirty="0"/>
                        <a:t>Connectivity of aquatic habitats</a:t>
                      </a:r>
                    </a:p>
                    <a:p>
                      <a:pPr marL="171450" indent="-171450" algn="l">
                        <a:buClr>
                          <a:srgbClr val="00B050"/>
                        </a:buClr>
                        <a:buSzPct val="113000"/>
                        <a:buFont typeface="Wingdings" panose="05000000000000000000" pitchFamily="2" charset="2"/>
                        <a:buChar char="ü"/>
                      </a:pPr>
                      <a:r>
                        <a:rPr lang="en-GB" sz="700" dirty="0"/>
                        <a:t>Soil replenishment</a:t>
                      </a:r>
                    </a:p>
                    <a:p>
                      <a:pPr marL="171450" indent="-171450" algn="l">
                        <a:buClr>
                          <a:srgbClr val="FF0000"/>
                        </a:buClr>
                        <a:buSzPct val="113000"/>
                        <a:buFont typeface="Calibri" panose="020F0502020204030204" pitchFamily="34" charset="0"/>
                        <a:buChar char="x"/>
                      </a:pPr>
                      <a:r>
                        <a:rPr lang="en-GB" sz="700" dirty="0"/>
                        <a:t>Eutrophication of water bodies</a:t>
                      </a:r>
                    </a:p>
                    <a:p>
                      <a:pPr marL="171450" indent="-171450" algn="l">
                        <a:buClr>
                          <a:srgbClr val="FF0000"/>
                        </a:buClr>
                        <a:buSzPct val="113000"/>
                        <a:buFont typeface="Calibri" panose="020F0502020204030204" pitchFamily="34" charset="0"/>
                        <a:buChar char="x"/>
                      </a:pPr>
                      <a:r>
                        <a:rPr lang="en-GB" sz="700" dirty="0"/>
                        <a:t>Leach pollutants into rivers.</a:t>
                      </a:r>
                    </a:p>
                    <a:p>
                      <a:pPr marL="171450" indent="-171450" algn="l">
                        <a:buClr>
                          <a:srgbClr val="FF0000"/>
                        </a:buClr>
                        <a:buSzPct val="113000"/>
                        <a:buFont typeface="Calibri" panose="020F0502020204030204" pitchFamily="34" charset="0"/>
                        <a:buChar char="x"/>
                      </a:pPr>
                      <a:r>
                        <a:rPr lang="en-GB" sz="700" dirty="0"/>
                        <a:t>Disease carried by floodwaters</a:t>
                      </a:r>
                    </a:p>
                  </a:txBody>
                  <a:tcPr/>
                </a:tc>
                <a:extLst>
                  <a:ext uri="{0D108BD9-81ED-4DB2-BD59-A6C34878D82A}">
                    <a16:rowId xmlns:a16="http://schemas.microsoft.com/office/drawing/2014/main" val="3593330602"/>
                  </a:ext>
                </a:extLst>
              </a:tr>
            </a:tbl>
          </a:graphicData>
        </a:graphic>
      </p:graphicFrame>
      <p:graphicFrame>
        <p:nvGraphicFramePr>
          <p:cNvPr id="20" name="Table 17">
            <a:extLst>
              <a:ext uri="{FF2B5EF4-FFF2-40B4-BE49-F238E27FC236}">
                <a16:creationId xmlns:a16="http://schemas.microsoft.com/office/drawing/2014/main" id="{723CA519-39F7-4D50-8B01-E25F4F86C3E6}"/>
              </a:ext>
            </a:extLst>
          </p:cNvPr>
          <p:cNvGraphicFramePr>
            <a:graphicFrameLocks noGrp="1"/>
          </p:cNvGraphicFramePr>
          <p:nvPr>
            <p:extLst>
              <p:ext uri="{D42A27DB-BD31-4B8C-83A1-F6EECF244321}">
                <p14:modId xmlns:p14="http://schemas.microsoft.com/office/powerpoint/2010/main" val="2757473493"/>
              </p:ext>
            </p:extLst>
          </p:nvPr>
        </p:nvGraphicFramePr>
        <p:xfrm>
          <a:off x="-11" y="2301240"/>
          <a:ext cx="4306824" cy="426720"/>
        </p:xfrm>
        <a:graphic>
          <a:graphicData uri="http://schemas.openxmlformats.org/drawingml/2006/table">
            <a:tbl>
              <a:tblPr firstRow="1" bandRow="1">
                <a:tableStyleId>{F5AB1C69-6EDB-4FF4-983F-18BD219EF322}</a:tableStyleId>
              </a:tblPr>
              <a:tblGrid>
                <a:gridCol w="4306824">
                  <a:extLst>
                    <a:ext uri="{9D8B030D-6E8A-4147-A177-3AD203B41FA5}">
                      <a16:colId xmlns:a16="http://schemas.microsoft.com/office/drawing/2014/main" val="1375643503"/>
                    </a:ext>
                  </a:extLst>
                </a:gridCol>
              </a:tblGrid>
              <a:tr h="0">
                <a:tc>
                  <a:txBody>
                    <a:bodyPr/>
                    <a:lstStyle/>
                    <a:p>
                      <a:pPr algn="ctr"/>
                      <a:r>
                        <a:rPr lang="en-GB" sz="900" dirty="0"/>
                        <a:t>Ecological Resilience</a:t>
                      </a:r>
                    </a:p>
                  </a:txBody>
                  <a:tcPr/>
                </a:tc>
                <a:extLst>
                  <a:ext uri="{0D108BD9-81ED-4DB2-BD59-A6C34878D82A}">
                    <a16:rowId xmlns:a16="http://schemas.microsoft.com/office/drawing/2014/main" val="2075672292"/>
                  </a:ext>
                </a:extLst>
              </a:tr>
              <a:tr h="0">
                <a:tc>
                  <a:txBody>
                    <a:bodyPr/>
                    <a:lstStyle/>
                    <a:p>
                      <a:pPr algn="ctr"/>
                      <a:r>
                        <a:rPr lang="en-GB" sz="700" b="1" dirty="0"/>
                        <a:t>The capacity of an ecosystem to withstand and recover from a natural event or human disturbance. </a:t>
                      </a:r>
                    </a:p>
                  </a:txBody>
                  <a:tcPr/>
                </a:tc>
                <a:extLst>
                  <a:ext uri="{0D108BD9-81ED-4DB2-BD59-A6C34878D82A}">
                    <a16:rowId xmlns:a16="http://schemas.microsoft.com/office/drawing/2014/main" val="3987740193"/>
                  </a:ext>
                </a:extLst>
              </a:tr>
            </a:tbl>
          </a:graphicData>
        </a:graphic>
      </p:graphicFrame>
      <p:graphicFrame>
        <p:nvGraphicFramePr>
          <p:cNvPr id="23" name="Table 23">
            <a:extLst>
              <a:ext uri="{FF2B5EF4-FFF2-40B4-BE49-F238E27FC236}">
                <a16:creationId xmlns:a16="http://schemas.microsoft.com/office/drawing/2014/main" id="{001104C7-D8DF-4195-B4AF-40DF0C228B9F}"/>
              </a:ext>
            </a:extLst>
          </p:cNvPr>
          <p:cNvGraphicFramePr>
            <a:graphicFrameLocks noGrp="1"/>
          </p:cNvGraphicFramePr>
          <p:nvPr>
            <p:extLst>
              <p:ext uri="{D42A27DB-BD31-4B8C-83A1-F6EECF244321}">
                <p14:modId xmlns:p14="http://schemas.microsoft.com/office/powerpoint/2010/main" val="268254599"/>
              </p:ext>
            </p:extLst>
          </p:nvPr>
        </p:nvGraphicFramePr>
        <p:xfrm>
          <a:off x="1911771" y="7854508"/>
          <a:ext cx="2401602" cy="1722120"/>
        </p:xfrm>
        <a:graphic>
          <a:graphicData uri="http://schemas.openxmlformats.org/drawingml/2006/table">
            <a:tbl>
              <a:tblPr firstRow="1" bandRow="1">
                <a:tableStyleId>{F5AB1C69-6EDB-4FF4-983F-18BD219EF322}</a:tableStyleId>
              </a:tblPr>
              <a:tblGrid>
                <a:gridCol w="1200801">
                  <a:extLst>
                    <a:ext uri="{9D8B030D-6E8A-4147-A177-3AD203B41FA5}">
                      <a16:colId xmlns:a16="http://schemas.microsoft.com/office/drawing/2014/main" val="2453486485"/>
                    </a:ext>
                  </a:extLst>
                </a:gridCol>
                <a:gridCol w="1200801">
                  <a:extLst>
                    <a:ext uri="{9D8B030D-6E8A-4147-A177-3AD203B41FA5}">
                      <a16:colId xmlns:a16="http://schemas.microsoft.com/office/drawing/2014/main" val="3694792683"/>
                    </a:ext>
                  </a:extLst>
                </a:gridCol>
              </a:tblGrid>
              <a:tr h="211154">
                <a:tc gridSpan="2">
                  <a:txBody>
                    <a:bodyPr/>
                    <a:lstStyle/>
                    <a:p>
                      <a:pPr algn="ctr"/>
                      <a:r>
                        <a:rPr lang="en-GB" sz="900" dirty="0"/>
                        <a:t>CASE STUDY: Lincolnshire Flood 2019</a:t>
                      </a:r>
                    </a:p>
                  </a:txBody>
                  <a:tcPr/>
                </a:tc>
                <a:tc hMerge="1">
                  <a:txBody>
                    <a:bodyPr/>
                    <a:lstStyle/>
                    <a:p>
                      <a:endParaRPr lang="en-GB" dirty="0"/>
                    </a:p>
                  </a:txBody>
                  <a:tcPr/>
                </a:tc>
                <a:extLst>
                  <a:ext uri="{0D108BD9-81ED-4DB2-BD59-A6C34878D82A}">
                    <a16:rowId xmlns:a16="http://schemas.microsoft.com/office/drawing/2014/main" val="4169306928"/>
                  </a:ext>
                </a:extLst>
              </a:tr>
              <a:tr h="478617">
                <a:tc gridSpan="2">
                  <a:txBody>
                    <a:bodyPr/>
                    <a:lstStyle/>
                    <a:p>
                      <a:pPr algn="ctr"/>
                      <a:r>
                        <a:rPr lang="en-GB" sz="800" b="1" u="none" strike="noStrike" kern="1200" dirty="0">
                          <a:effectLst/>
                        </a:rPr>
                        <a:t>Causes</a:t>
                      </a:r>
                    </a:p>
                    <a:p>
                      <a:pPr algn="ctr"/>
                      <a:r>
                        <a:rPr lang="en-GB" sz="700" u="none" strike="noStrike" kern="1200" dirty="0">
                          <a:effectLst/>
                        </a:rPr>
                        <a:t>On 12th June 2019 the River Steeping burst its banks causing flooding in and around Wainfleet. An equivalent of about two months’ rain fell in two days.</a:t>
                      </a:r>
                      <a:endParaRPr lang="en-GB" sz="700" dirty="0"/>
                    </a:p>
                  </a:txBody>
                  <a:tcPr>
                    <a:solidFill>
                      <a:srgbClr val="D3FBFD"/>
                    </a:solidFill>
                  </a:tcPr>
                </a:tc>
                <a:tc hMerge="1">
                  <a:txBody>
                    <a:bodyPr/>
                    <a:lstStyle/>
                    <a:p>
                      <a:endParaRPr lang="en-GB" dirty="0"/>
                    </a:p>
                  </a:txBody>
                  <a:tcPr/>
                </a:tc>
                <a:extLst>
                  <a:ext uri="{0D108BD9-81ED-4DB2-BD59-A6C34878D82A}">
                    <a16:rowId xmlns:a16="http://schemas.microsoft.com/office/drawing/2014/main" val="2741070765"/>
                  </a:ext>
                </a:extLst>
              </a:tr>
              <a:tr h="872771">
                <a:tc>
                  <a:txBody>
                    <a:bodyPr/>
                    <a:lstStyle/>
                    <a:p>
                      <a:pPr algn="ctr" fontAlgn="base"/>
                      <a:r>
                        <a:rPr lang="en-GB" sz="800" b="1" u="none" strike="noStrike" kern="1200" dirty="0">
                          <a:effectLst/>
                        </a:rPr>
                        <a:t>Effects</a:t>
                      </a:r>
                    </a:p>
                    <a:p>
                      <a:pPr fontAlgn="base"/>
                      <a:r>
                        <a:rPr lang="en-GB" sz="700" u="none" strike="noStrike" kern="1200" dirty="0">
                          <a:effectLst/>
                        </a:rPr>
                        <a:t>Crops were destroyed.</a:t>
                      </a:r>
                    </a:p>
                    <a:p>
                      <a:pPr fontAlgn="base"/>
                      <a:r>
                        <a:rPr lang="en-GB" sz="700" u="none" strike="noStrike" kern="1200" dirty="0">
                          <a:effectLst/>
                        </a:rPr>
                        <a:t>130 properties flooded.</a:t>
                      </a:r>
                    </a:p>
                    <a:p>
                      <a:pPr fontAlgn="base"/>
                      <a:r>
                        <a:rPr lang="en-GB" sz="700" u="none" strike="noStrike" kern="1200" dirty="0">
                          <a:effectLst/>
                        </a:rPr>
                        <a:t>590 people forced out of their homes.</a:t>
                      </a:r>
                    </a:p>
                    <a:p>
                      <a:pPr fontAlgn="base"/>
                      <a:r>
                        <a:rPr lang="en-GB" sz="700" u="none" strike="noStrike" kern="1200" dirty="0">
                          <a:effectLst/>
                        </a:rPr>
                        <a:t>An animal park was forced to close temporarily after being flooded.</a:t>
                      </a:r>
                      <a:endParaRPr lang="en-GB" sz="700" u="none" strike="noStrike" kern="1200" dirty="0">
                        <a:solidFill>
                          <a:schemeClr val="dk1"/>
                        </a:solidFill>
                        <a:effectLst/>
                        <a:latin typeface="+mn-lt"/>
                        <a:ea typeface="+mn-ea"/>
                        <a:cs typeface="+mn-cs"/>
                      </a:endParaRPr>
                    </a:p>
                  </a:txBody>
                  <a:tcPr/>
                </a:tc>
                <a:tc>
                  <a:txBody>
                    <a:bodyPr/>
                    <a:lstStyle/>
                    <a:p>
                      <a:pPr algn="ctr"/>
                      <a:r>
                        <a:rPr lang="en-GB" sz="800" b="1" u="none" strike="noStrike" kern="1200" dirty="0">
                          <a:effectLst/>
                        </a:rPr>
                        <a:t>Responses</a:t>
                      </a:r>
                    </a:p>
                    <a:p>
                      <a:r>
                        <a:rPr lang="en-GB" sz="700" u="none" strike="noStrike" kern="1200" dirty="0">
                          <a:effectLst/>
                        </a:rPr>
                        <a:t>Social media used to inform people about evacuation. </a:t>
                      </a:r>
                    </a:p>
                    <a:p>
                      <a:r>
                        <a:rPr lang="en-GB" sz="700" u="none" strike="noStrike" kern="1200" dirty="0">
                          <a:effectLst/>
                        </a:rPr>
                        <a:t>An emergency centre set up in nearby Skegness.</a:t>
                      </a:r>
                    </a:p>
                    <a:p>
                      <a:r>
                        <a:rPr lang="en-GB" sz="700" u="none" strike="noStrike" kern="1200" dirty="0">
                          <a:effectLst/>
                        </a:rPr>
                        <a:t>340 tonnes of ballast were dropped by RAF helicopters to plug breach in a levee.</a:t>
                      </a:r>
                      <a:endParaRPr lang="en-GB" sz="700" dirty="0"/>
                    </a:p>
                  </a:txBody>
                  <a:tcPr/>
                </a:tc>
                <a:extLst>
                  <a:ext uri="{0D108BD9-81ED-4DB2-BD59-A6C34878D82A}">
                    <a16:rowId xmlns:a16="http://schemas.microsoft.com/office/drawing/2014/main" val="22524818"/>
                  </a:ext>
                </a:extLst>
              </a:tr>
            </a:tbl>
          </a:graphicData>
        </a:graphic>
      </p:graphicFrame>
      <p:graphicFrame>
        <p:nvGraphicFramePr>
          <p:cNvPr id="11" name="Table 2">
            <a:extLst>
              <a:ext uri="{FF2B5EF4-FFF2-40B4-BE49-F238E27FC236}">
                <a16:creationId xmlns:a16="http://schemas.microsoft.com/office/drawing/2014/main" id="{A29C4D57-DD01-46F1-997B-0AC199362D61}"/>
              </a:ext>
            </a:extLst>
          </p:cNvPr>
          <p:cNvGraphicFramePr>
            <a:graphicFrameLocks noGrp="1"/>
          </p:cNvGraphicFramePr>
          <p:nvPr>
            <p:extLst>
              <p:ext uri="{D42A27DB-BD31-4B8C-83A1-F6EECF244321}">
                <p14:modId xmlns:p14="http://schemas.microsoft.com/office/powerpoint/2010/main" val="876253111"/>
              </p:ext>
            </p:extLst>
          </p:nvPr>
        </p:nvGraphicFramePr>
        <p:xfrm>
          <a:off x="4306813" y="0"/>
          <a:ext cx="4300263" cy="1557724"/>
        </p:xfrm>
        <a:graphic>
          <a:graphicData uri="http://schemas.openxmlformats.org/drawingml/2006/table">
            <a:tbl>
              <a:tblPr firstRow="1" bandRow="1">
                <a:tableStyleId>{F5AB1C69-6EDB-4FF4-983F-18BD219EF322}</a:tableStyleId>
              </a:tblPr>
              <a:tblGrid>
                <a:gridCol w="1433421">
                  <a:extLst>
                    <a:ext uri="{9D8B030D-6E8A-4147-A177-3AD203B41FA5}">
                      <a16:colId xmlns:a16="http://schemas.microsoft.com/office/drawing/2014/main" val="3046205802"/>
                    </a:ext>
                  </a:extLst>
                </a:gridCol>
                <a:gridCol w="1433421">
                  <a:extLst>
                    <a:ext uri="{9D8B030D-6E8A-4147-A177-3AD203B41FA5}">
                      <a16:colId xmlns:a16="http://schemas.microsoft.com/office/drawing/2014/main" val="2956845519"/>
                    </a:ext>
                  </a:extLst>
                </a:gridCol>
                <a:gridCol w="1433421">
                  <a:extLst>
                    <a:ext uri="{9D8B030D-6E8A-4147-A177-3AD203B41FA5}">
                      <a16:colId xmlns:a16="http://schemas.microsoft.com/office/drawing/2014/main" val="1253461156"/>
                    </a:ext>
                  </a:extLst>
                </a:gridCol>
              </a:tblGrid>
              <a:tr h="171135">
                <a:tc gridSpan="3">
                  <a:txBody>
                    <a:bodyPr/>
                    <a:lstStyle/>
                    <a:p>
                      <a:pPr algn="ctr"/>
                      <a:r>
                        <a:rPr lang="en-GB" sz="900" dirty="0"/>
                        <a:t>Impact of Climate Change on the Hydrological Cycle</a:t>
                      </a:r>
                    </a:p>
                  </a:txBody>
                  <a:tcPr anchor="ct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621003161"/>
                  </a:ext>
                </a:extLst>
              </a:tr>
              <a:tr h="228181">
                <a:tc gridSpan="3">
                  <a:txBody>
                    <a:bodyPr/>
                    <a:lstStyle/>
                    <a:p>
                      <a:pPr algn="ctr"/>
                      <a:r>
                        <a:rPr lang="en-GB" sz="700" b="1" dirty="0"/>
                        <a:t>The International Panel of Climate Change predict that as a result of increased greenhouse gas emissions, there will be considerable changes to the inputs, outputs and stores within the hydrological cycle. </a:t>
                      </a:r>
                      <a:endParaRPr lang="en-GB" sz="700" b="1" dirty="0">
                        <a:latin typeface="Comic Neue" panose="02000000000000000000" pitchFamily="50" charset="0"/>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latin typeface="Comic Neue" panose="02000000000000000000" pitchFamily="50"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latin typeface="Comic Neue" panose="02000000000000000000" pitchFamily="50" charset="0"/>
                      </a:endParaRPr>
                    </a:p>
                  </a:txBody>
                  <a:tcPr/>
                </a:tc>
                <a:extLst>
                  <a:ext uri="{0D108BD9-81ED-4DB2-BD59-A6C34878D82A}">
                    <a16:rowId xmlns:a16="http://schemas.microsoft.com/office/drawing/2014/main" val="476653430"/>
                  </a:ext>
                </a:extLst>
              </a:tr>
              <a:tr h="2281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Increasing convection and evaporation.</a:t>
                      </a:r>
                      <a:endParaRPr lang="en-GB" sz="700" dirty="0">
                        <a:latin typeface="Comic Neue" panose="02000000000000000000" pitchFamily="50" charset="0"/>
                      </a:endParaRPr>
                    </a:p>
                  </a:txBody>
                  <a:tcPr anchor="ctr">
                    <a:solidFill>
                      <a:srgbClr val="D3FBF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Increased condensation and cloud cover.</a:t>
                      </a:r>
                      <a:endParaRPr lang="en-GB" sz="700" dirty="0">
                        <a:latin typeface="Comic Neue" panose="02000000000000000000" pitchFamily="50"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Increased precipitation in the tropics and mid-latitudes.</a:t>
                      </a:r>
                      <a:endParaRPr lang="en-GB" sz="700" dirty="0">
                        <a:latin typeface="Comic Neue" panose="02000000000000000000" pitchFamily="50" charset="0"/>
                      </a:endParaRPr>
                    </a:p>
                  </a:txBody>
                  <a:tcPr anchor="ctr">
                    <a:solidFill>
                      <a:srgbClr val="D3FBFD"/>
                    </a:solidFill>
                  </a:tcPr>
                </a:tc>
                <a:extLst>
                  <a:ext uri="{0D108BD9-81ED-4DB2-BD59-A6C34878D82A}">
                    <a16:rowId xmlns:a16="http://schemas.microsoft.com/office/drawing/2014/main" val="1902338081"/>
                  </a:ext>
                </a:extLst>
              </a:tr>
              <a:tr h="3080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Decreased snow, permafrost and ice cover. Increase in meltwater will increase river flooding.</a:t>
                      </a:r>
                    </a:p>
                  </a:txBody>
                  <a:tcPr anchor="ctr">
                    <a:solidFill>
                      <a:srgbClr val="E7F7F8"/>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Decreased humidity and precipitation in certain locations e.g. subtropics.</a:t>
                      </a:r>
                    </a:p>
                  </a:txBody>
                  <a:tcPr anchor="ctr">
                    <a:solidFill>
                      <a:srgbClr val="D3FBFD"/>
                    </a:solidFill>
                  </a:tcPr>
                </a:tc>
                <a:tc>
                  <a:txBody>
                    <a:bodyPr/>
                    <a:lstStyle/>
                    <a:p>
                      <a:pPr algn="ctr"/>
                      <a:r>
                        <a:rPr lang="en-GB" sz="700" dirty="0"/>
                        <a:t>Less accumulation of glacial ice because more precipitation is falling as rain. </a:t>
                      </a:r>
                    </a:p>
                  </a:txBody>
                  <a:tcPr anchor="ctr">
                    <a:solidFill>
                      <a:srgbClr val="E7F7F8"/>
                    </a:solidFill>
                  </a:tcPr>
                </a:tc>
                <a:extLst>
                  <a:ext uri="{0D108BD9-81ED-4DB2-BD59-A6C34878D82A}">
                    <a16:rowId xmlns:a16="http://schemas.microsoft.com/office/drawing/2014/main" val="419284"/>
                  </a:ext>
                </a:extLst>
              </a:tr>
              <a:tr h="3080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Increase in high-pressure systems. </a:t>
                      </a:r>
                    </a:p>
                  </a:txBody>
                  <a:tcPr anchor="ctr">
                    <a:solidFill>
                      <a:srgbClr val="D3FBF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Increased flood risks in the tropics and mid-latitudes.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Increasing incidence and severity of drought events.</a:t>
                      </a:r>
                    </a:p>
                  </a:txBody>
                  <a:tcPr anchor="ctr">
                    <a:solidFill>
                      <a:srgbClr val="D3FBFD"/>
                    </a:solidFill>
                  </a:tcPr>
                </a:tc>
                <a:extLst>
                  <a:ext uri="{0D108BD9-81ED-4DB2-BD59-A6C34878D82A}">
                    <a16:rowId xmlns:a16="http://schemas.microsoft.com/office/drawing/2014/main" val="2026511792"/>
                  </a:ext>
                </a:extLst>
              </a:tr>
            </a:tbl>
          </a:graphicData>
        </a:graphic>
      </p:graphicFrame>
      <p:graphicFrame>
        <p:nvGraphicFramePr>
          <p:cNvPr id="5" name="Table 6">
            <a:extLst>
              <a:ext uri="{FF2B5EF4-FFF2-40B4-BE49-F238E27FC236}">
                <a16:creationId xmlns:a16="http://schemas.microsoft.com/office/drawing/2014/main" id="{CB5B19E6-322D-40C5-9171-A6E3D919FAF1}"/>
              </a:ext>
            </a:extLst>
          </p:cNvPr>
          <p:cNvGraphicFramePr>
            <a:graphicFrameLocks noGrp="1"/>
          </p:cNvGraphicFramePr>
          <p:nvPr>
            <p:extLst>
              <p:ext uri="{D42A27DB-BD31-4B8C-83A1-F6EECF244321}">
                <p14:modId xmlns:p14="http://schemas.microsoft.com/office/powerpoint/2010/main" val="1681071492"/>
              </p:ext>
            </p:extLst>
          </p:nvPr>
        </p:nvGraphicFramePr>
        <p:xfrm>
          <a:off x="4300252" y="1561996"/>
          <a:ext cx="4306823" cy="960120"/>
        </p:xfrm>
        <a:graphic>
          <a:graphicData uri="http://schemas.openxmlformats.org/drawingml/2006/table">
            <a:tbl>
              <a:tblPr firstRow="1" bandRow="1">
                <a:tableStyleId>{F5AB1C69-6EDB-4FF4-983F-18BD219EF322}</a:tableStyleId>
              </a:tblPr>
              <a:tblGrid>
                <a:gridCol w="4306823">
                  <a:extLst>
                    <a:ext uri="{9D8B030D-6E8A-4147-A177-3AD203B41FA5}">
                      <a16:colId xmlns:a16="http://schemas.microsoft.com/office/drawing/2014/main" val="2766859978"/>
                    </a:ext>
                  </a:extLst>
                </a:gridCol>
              </a:tblGrid>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u="none" dirty="0">
                          <a:latin typeface="+mn-lt"/>
                        </a:rPr>
                        <a:t>Climate Change Future Trends – more rain and more drought </a:t>
                      </a:r>
                      <a:endParaRPr lang="en-GB" sz="900" b="1" u="none" dirty="0">
                        <a:latin typeface="+mn-lt"/>
                      </a:endParaRPr>
                    </a:p>
                  </a:txBody>
                  <a:tcPr/>
                </a:tc>
                <a:extLst>
                  <a:ext uri="{0D108BD9-81ED-4DB2-BD59-A6C34878D82A}">
                    <a16:rowId xmlns:a16="http://schemas.microsoft.com/office/drawing/2014/main" val="2603089641"/>
                  </a:ext>
                </a:extLst>
              </a:tr>
              <a:tr h="254035">
                <a:tc>
                  <a:txBody>
                    <a:bodyPr/>
                    <a:lstStyle/>
                    <a:p>
                      <a:pPr marL="171450" indent="-171450">
                        <a:buFont typeface="Arial" panose="020B0604020202020204" pitchFamily="34" charset="0"/>
                        <a:buChar char="•"/>
                      </a:pPr>
                      <a:r>
                        <a:rPr lang="en-GB" sz="700" b="1" dirty="0">
                          <a:latin typeface="+mn-lt"/>
                        </a:rPr>
                        <a:t>2010 was the wettest year ever recorded</a:t>
                      </a:r>
                      <a:r>
                        <a:rPr lang="en-GB" sz="700" dirty="0">
                          <a:latin typeface="+mn-lt"/>
                        </a:rPr>
                        <a:t>; heavy precipitation increased the incidence of flooding. </a:t>
                      </a:r>
                    </a:p>
                    <a:p>
                      <a:pPr marL="171450" indent="-171450">
                        <a:buFont typeface="Arial" panose="020B0604020202020204" pitchFamily="34" charset="0"/>
                        <a:buChar char="•"/>
                      </a:pPr>
                      <a:r>
                        <a:rPr lang="en-GB" sz="700" b="1" dirty="0">
                          <a:latin typeface="+mn-lt"/>
                        </a:rPr>
                        <a:t>Economic losses </a:t>
                      </a:r>
                      <a:r>
                        <a:rPr lang="en-GB" sz="700" dirty="0">
                          <a:latin typeface="+mn-lt"/>
                        </a:rPr>
                        <a:t>from hydrological disasters have grown quickly.</a:t>
                      </a:r>
                    </a:p>
                    <a:p>
                      <a:pPr marL="171450" indent="-171450">
                        <a:buFont typeface="Arial" panose="020B0604020202020204" pitchFamily="34" charset="0"/>
                        <a:buChar char="•"/>
                      </a:pPr>
                      <a:r>
                        <a:rPr lang="en-GB" sz="700" dirty="0">
                          <a:latin typeface="+mn-lt"/>
                        </a:rPr>
                        <a:t>Flood figures do not show an </a:t>
                      </a:r>
                      <a:r>
                        <a:rPr lang="en-GB" sz="700" b="1" dirty="0">
                          <a:latin typeface="+mn-lt"/>
                        </a:rPr>
                        <a:t>upward trend of flooding</a:t>
                      </a:r>
                      <a:r>
                        <a:rPr lang="en-GB" sz="700" dirty="0">
                          <a:latin typeface="+mn-lt"/>
                        </a:rPr>
                        <a:t>, however they do show more extremes.</a:t>
                      </a:r>
                    </a:p>
                    <a:p>
                      <a:pPr marL="171450" indent="-171450">
                        <a:buFont typeface="Arial" panose="020B0604020202020204" pitchFamily="34" charset="0"/>
                        <a:buChar char="•"/>
                      </a:pPr>
                      <a:r>
                        <a:rPr lang="en-GB" sz="700" b="1" dirty="0">
                          <a:latin typeface="+mn-lt"/>
                        </a:rPr>
                        <a:t>Droughts have become more widespread and severe</a:t>
                      </a:r>
                      <a:r>
                        <a:rPr lang="en-GB" sz="700" dirty="0">
                          <a:latin typeface="+mn-lt"/>
                        </a:rPr>
                        <a:t>. More intense droughts have affected more people. </a:t>
                      </a:r>
                    </a:p>
                    <a:p>
                      <a:pPr marL="171450" indent="-171450">
                        <a:buFont typeface="Arial" panose="020B0604020202020204" pitchFamily="34" charset="0"/>
                        <a:buChar char="•"/>
                      </a:pPr>
                      <a:r>
                        <a:rPr lang="en-GB" sz="700" dirty="0">
                          <a:latin typeface="+mn-lt"/>
                        </a:rPr>
                        <a:t>ENSO also plays a role; This can </a:t>
                      </a:r>
                      <a:r>
                        <a:rPr lang="en-GB" sz="700" b="1" dirty="0">
                          <a:latin typeface="+mn-lt"/>
                        </a:rPr>
                        <a:t>destabilise atmospheric conditions </a:t>
                      </a:r>
                      <a:r>
                        <a:rPr lang="en-GB" sz="700" dirty="0">
                          <a:latin typeface="+mn-lt"/>
                        </a:rPr>
                        <a:t>and set the stage for the increase in precipitation and flooding events. </a:t>
                      </a:r>
                    </a:p>
                  </a:txBody>
                  <a:tcPr>
                    <a:solidFill>
                      <a:srgbClr val="E7F7F8"/>
                    </a:solidFill>
                  </a:tcPr>
                </a:tc>
                <a:extLst>
                  <a:ext uri="{0D108BD9-81ED-4DB2-BD59-A6C34878D82A}">
                    <a16:rowId xmlns:a16="http://schemas.microsoft.com/office/drawing/2014/main" val="1267418951"/>
                  </a:ext>
                </a:extLst>
              </a:tr>
            </a:tbl>
          </a:graphicData>
        </a:graphic>
      </p:graphicFrame>
      <p:graphicFrame>
        <p:nvGraphicFramePr>
          <p:cNvPr id="9" name="Table 9">
            <a:extLst>
              <a:ext uri="{FF2B5EF4-FFF2-40B4-BE49-F238E27FC236}">
                <a16:creationId xmlns:a16="http://schemas.microsoft.com/office/drawing/2014/main" id="{E25E5715-33DC-4463-BF1E-B44C2BE363EB}"/>
              </a:ext>
            </a:extLst>
          </p:cNvPr>
          <p:cNvGraphicFramePr>
            <a:graphicFrameLocks noGrp="1"/>
          </p:cNvGraphicFramePr>
          <p:nvPr>
            <p:extLst>
              <p:ext uri="{D42A27DB-BD31-4B8C-83A1-F6EECF244321}">
                <p14:modId xmlns:p14="http://schemas.microsoft.com/office/powerpoint/2010/main" val="3990672490"/>
              </p:ext>
            </p:extLst>
          </p:nvPr>
        </p:nvGraphicFramePr>
        <p:xfrm>
          <a:off x="4300251" y="2529840"/>
          <a:ext cx="4306824" cy="1371600"/>
        </p:xfrm>
        <a:graphic>
          <a:graphicData uri="http://schemas.openxmlformats.org/drawingml/2006/table">
            <a:tbl>
              <a:tblPr firstRow="1" bandRow="1">
                <a:tableStyleId>{F5AB1C69-6EDB-4FF4-983F-18BD219EF322}</a:tableStyleId>
              </a:tblPr>
              <a:tblGrid>
                <a:gridCol w="1435608">
                  <a:extLst>
                    <a:ext uri="{9D8B030D-6E8A-4147-A177-3AD203B41FA5}">
                      <a16:colId xmlns:a16="http://schemas.microsoft.com/office/drawing/2014/main" val="2655738875"/>
                    </a:ext>
                  </a:extLst>
                </a:gridCol>
                <a:gridCol w="1435608">
                  <a:extLst>
                    <a:ext uri="{9D8B030D-6E8A-4147-A177-3AD203B41FA5}">
                      <a16:colId xmlns:a16="http://schemas.microsoft.com/office/drawing/2014/main" val="2240320248"/>
                    </a:ext>
                  </a:extLst>
                </a:gridCol>
                <a:gridCol w="1435608">
                  <a:extLst>
                    <a:ext uri="{9D8B030D-6E8A-4147-A177-3AD203B41FA5}">
                      <a16:colId xmlns:a16="http://schemas.microsoft.com/office/drawing/2014/main" val="4046653310"/>
                    </a:ext>
                  </a:extLst>
                </a:gridCol>
              </a:tblGrid>
              <a:tr h="0">
                <a:tc gridSpan="3">
                  <a:txBody>
                    <a:bodyPr/>
                    <a:lstStyle/>
                    <a:p>
                      <a:pPr algn="ctr"/>
                      <a:r>
                        <a:rPr lang="en-GB" sz="900" dirty="0">
                          <a:latin typeface="+mn-lt"/>
                        </a:rPr>
                        <a:t>Water Insecurity</a:t>
                      </a: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362862655"/>
                  </a:ext>
                </a:extLst>
              </a:tr>
              <a:tr h="0">
                <a:tc gridSpan="3">
                  <a:txBody>
                    <a:bodyPr/>
                    <a:lstStyle/>
                    <a:p>
                      <a:pPr algn="ctr"/>
                      <a:r>
                        <a:rPr lang="en-GB" sz="700" b="1" i="0" u="none" strike="noStrike" kern="1200" dirty="0">
                          <a:solidFill>
                            <a:schemeClr val="dk1"/>
                          </a:solidFill>
                          <a:effectLst/>
                          <a:latin typeface="+mn-lt"/>
                          <a:ea typeface="+mn-ea"/>
                          <a:cs typeface="+mn-cs"/>
                        </a:rPr>
                        <a:t>This is defined as the lack of a reliable source of water, of appropriate quality and quantity to meet the needs of the local human population and environment.</a:t>
                      </a:r>
                      <a:endParaRPr lang="en-GB" sz="700" b="1" dirty="0">
                        <a:latin typeface="+mn-lt"/>
                      </a:endParaRPr>
                    </a:p>
                  </a:txBody>
                  <a:tcPr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06797394"/>
                  </a:ext>
                </a:extLst>
              </a:tr>
              <a:tr h="0">
                <a:tc>
                  <a:txBody>
                    <a:bodyPr/>
                    <a:lstStyle/>
                    <a:p>
                      <a:pPr algn="ctr"/>
                      <a:r>
                        <a:rPr lang="en-GB" sz="800" b="1" u="none" dirty="0">
                          <a:solidFill>
                            <a:schemeClr val="accent5">
                              <a:lumMod val="50000"/>
                            </a:schemeClr>
                          </a:solidFill>
                          <a:latin typeface="+mn-lt"/>
                        </a:rPr>
                        <a:t>Water Stress</a:t>
                      </a:r>
                    </a:p>
                  </a:txBody>
                  <a:tcPr anchor="ct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dirty="0">
                          <a:solidFill>
                            <a:srgbClr val="FF9900"/>
                          </a:solidFill>
                          <a:latin typeface="+mn-lt"/>
                        </a:rPr>
                        <a:t>Water Scarcity</a:t>
                      </a:r>
                    </a:p>
                  </a:txBody>
                  <a:tcPr anchor="ct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dirty="0">
                          <a:solidFill>
                            <a:srgbClr val="FF0000"/>
                          </a:solidFill>
                          <a:latin typeface="+mn-lt"/>
                        </a:rPr>
                        <a:t>Absolute Water Scarcity</a:t>
                      </a:r>
                    </a:p>
                  </a:txBody>
                  <a:tcPr anchor="ctr">
                    <a:solidFill>
                      <a:schemeClr val="accent3">
                        <a:lumMod val="40000"/>
                        <a:lumOff val="60000"/>
                      </a:schemeClr>
                    </a:solidFill>
                  </a:tcPr>
                </a:tc>
                <a:extLst>
                  <a:ext uri="{0D108BD9-81ED-4DB2-BD59-A6C34878D82A}">
                    <a16:rowId xmlns:a16="http://schemas.microsoft.com/office/drawing/2014/main" val="1651282651"/>
                  </a:ext>
                </a:extLst>
              </a:tr>
              <a:tr h="123347">
                <a:tc>
                  <a:txBody>
                    <a:bodyPr/>
                    <a:lstStyle/>
                    <a:p>
                      <a:pPr algn="ctr"/>
                      <a:r>
                        <a:rPr lang="en-GB" sz="700" b="0" i="0" u="none" strike="noStrike" kern="1200" dirty="0">
                          <a:solidFill>
                            <a:schemeClr val="dk1"/>
                          </a:solidFill>
                          <a:effectLst/>
                          <a:latin typeface="+mn-lt"/>
                          <a:ea typeface="+mn-ea"/>
                          <a:cs typeface="+mn-cs"/>
                        </a:rPr>
                        <a:t>When demand for water is greater than the amount of water available (</a:t>
                      </a:r>
                      <a:r>
                        <a:rPr lang="en-GB" sz="700" b="0" dirty="0"/>
                        <a:t>1,000-1,700m</a:t>
                      </a:r>
                      <a:r>
                        <a:rPr lang="en-GB" sz="700" b="0" baseline="30000" dirty="0"/>
                        <a:t>3</a:t>
                      </a:r>
                      <a:r>
                        <a:rPr lang="en-GB" sz="700" b="0" dirty="0"/>
                        <a:t> per capita) </a:t>
                      </a:r>
                      <a:r>
                        <a:rPr lang="en-GB" sz="700" b="0" i="0" u="none" strike="noStrike" kern="1200" dirty="0">
                          <a:solidFill>
                            <a:schemeClr val="dk1"/>
                          </a:solidFill>
                          <a:effectLst/>
                          <a:latin typeface="+mn-lt"/>
                          <a:ea typeface="+mn-ea"/>
                          <a:cs typeface="+mn-cs"/>
                        </a:rPr>
                        <a:t>, and when water is of poor quality and restricts usage.</a:t>
                      </a:r>
                      <a:endParaRPr lang="en-GB" sz="700" b="0" dirty="0">
                        <a:latin typeface="+mn-lt"/>
                      </a:endParaRPr>
                    </a:p>
                  </a:txBody>
                  <a:tcPr anchor="ctr">
                    <a:solidFill>
                      <a:srgbClr val="DBFBFD"/>
                    </a:solidFill>
                  </a:tcPr>
                </a:tc>
                <a:tc>
                  <a:txBody>
                    <a:bodyPr/>
                    <a:lstStyle/>
                    <a:p>
                      <a:pPr algn="ctr"/>
                      <a:r>
                        <a:rPr lang="en-GB" sz="700" b="0" i="0" u="none" strike="noStrike" kern="1200" dirty="0">
                          <a:solidFill>
                            <a:schemeClr val="dk1"/>
                          </a:solidFill>
                          <a:effectLst/>
                          <a:latin typeface="+mn-lt"/>
                          <a:ea typeface="+mn-ea"/>
                          <a:cs typeface="+mn-cs"/>
                        </a:rPr>
                        <a:t>Water scarcity is the lack of sufficient available water resources (</a:t>
                      </a:r>
                      <a:r>
                        <a:rPr lang="en-GB" sz="700" b="0" dirty="0">
                          <a:latin typeface="+mn-lt"/>
                        </a:rPr>
                        <a:t>500-1,000m</a:t>
                      </a:r>
                      <a:r>
                        <a:rPr lang="en-GB" sz="700" b="0" baseline="30000" dirty="0">
                          <a:latin typeface="+mn-lt"/>
                        </a:rPr>
                        <a:t>3</a:t>
                      </a:r>
                      <a:r>
                        <a:rPr lang="en-GB" sz="700" b="0" dirty="0">
                          <a:latin typeface="+mn-lt"/>
                        </a:rPr>
                        <a:t> per capita) </a:t>
                      </a:r>
                      <a:r>
                        <a:rPr lang="en-GB" sz="700" b="0" i="0" u="none" strike="noStrike" kern="1200" dirty="0">
                          <a:solidFill>
                            <a:schemeClr val="dk1"/>
                          </a:solidFill>
                          <a:effectLst/>
                          <a:latin typeface="+mn-lt"/>
                          <a:ea typeface="+mn-ea"/>
                          <a:cs typeface="+mn-cs"/>
                        </a:rPr>
                        <a:t>to meet the demands of water usage within a region. </a:t>
                      </a:r>
                      <a:endParaRPr lang="en-GB" sz="700" b="0" dirty="0">
                        <a:latin typeface="+mn-lt"/>
                      </a:endParaRPr>
                    </a:p>
                  </a:txBody>
                  <a:tcPr anchor="ctr">
                    <a:solidFill>
                      <a:srgbClr val="E7F7F8"/>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latin typeface="+mn-lt"/>
                        </a:rPr>
                        <a:t>When renewable water resources are extremely low (less that 500m</a:t>
                      </a:r>
                      <a:r>
                        <a:rPr lang="en-GB" sz="700" b="0" baseline="30000" dirty="0">
                          <a:latin typeface="+mn-lt"/>
                        </a:rPr>
                        <a:t>3</a:t>
                      </a:r>
                      <a:r>
                        <a:rPr lang="en-GB" sz="700" b="0" dirty="0">
                          <a:latin typeface="+mn-lt"/>
                        </a:rPr>
                        <a:t> per capita) then there is widespread restriction on use. </a:t>
                      </a:r>
                    </a:p>
                  </a:txBody>
                  <a:tcPr anchor="ctr">
                    <a:solidFill>
                      <a:srgbClr val="DBFBFD"/>
                    </a:solidFill>
                  </a:tcPr>
                </a:tc>
                <a:extLst>
                  <a:ext uri="{0D108BD9-81ED-4DB2-BD59-A6C34878D82A}">
                    <a16:rowId xmlns:a16="http://schemas.microsoft.com/office/drawing/2014/main" val="990874602"/>
                  </a:ext>
                </a:extLst>
              </a:tr>
            </a:tbl>
          </a:graphicData>
        </a:graphic>
      </p:graphicFrame>
      <p:graphicFrame>
        <p:nvGraphicFramePr>
          <p:cNvPr id="12" name="Table 12">
            <a:extLst>
              <a:ext uri="{FF2B5EF4-FFF2-40B4-BE49-F238E27FC236}">
                <a16:creationId xmlns:a16="http://schemas.microsoft.com/office/drawing/2014/main" id="{456517C8-33DA-4409-BE18-F60E8BBDB17C}"/>
              </a:ext>
            </a:extLst>
          </p:cNvPr>
          <p:cNvGraphicFramePr>
            <a:graphicFrameLocks noGrp="1"/>
          </p:cNvGraphicFramePr>
          <p:nvPr>
            <p:extLst>
              <p:ext uri="{D42A27DB-BD31-4B8C-83A1-F6EECF244321}">
                <p14:modId xmlns:p14="http://schemas.microsoft.com/office/powerpoint/2010/main" val="283497908"/>
              </p:ext>
            </p:extLst>
          </p:nvPr>
        </p:nvGraphicFramePr>
        <p:xfrm>
          <a:off x="4300216" y="3880868"/>
          <a:ext cx="4306824" cy="2926080"/>
        </p:xfrm>
        <a:graphic>
          <a:graphicData uri="http://schemas.openxmlformats.org/drawingml/2006/table">
            <a:tbl>
              <a:tblPr firstRow="1" bandRow="1">
                <a:tableStyleId>{F5AB1C69-6EDB-4FF4-983F-18BD219EF322}</a:tableStyleId>
              </a:tblPr>
              <a:tblGrid>
                <a:gridCol w="2153412">
                  <a:extLst>
                    <a:ext uri="{9D8B030D-6E8A-4147-A177-3AD203B41FA5}">
                      <a16:colId xmlns:a16="http://schemas.microsoft.com/office/drawing/2014/main" val="2762194064"/>
                    </a:ext>
                  </a:extLst>
                </a:gridCol>
                <a:gridCol w="2153412">
                  <a:extLst>
                    <a:ext uri="{9D8B030D-6E8A-4147-A177-3AD203B41FA5}">
                      <a16:colId xmlns:a16="http://schemas.microsoft.com/office/drawing/2014/main" val="2057118666"/>
                    </a:ext>
                  </a:extLst>
                </a:gridCol>
              </a:tblGrid>
              <a:tr h="135580">
                <a:tc gridSpan="2">
                  <a:txBody>
                    <a:bodyPr/>
                    <a:lstStyle/>
                    <a:p>
                      <a:pPr algn="ctr"/>
                      <a:r>
                        <a:rPr lang="en-GB" sz="900" dirty="0"/>
                        <a:t>Causes of Water Insecurity</a:t>
                      </a:r>
                      <a:endParaRPr lang="en-GB" sz="900" b="0" dirty="0"/>
                    </a:p>
                  </a:txBody>
                  <a:tcPr/>
                </a:tc>
                <a:tc hMerge="1">
                  <a:txBody>
                    <a:bodyPr/>
                    <a:lstStyle/>
                    <a:p>
                      <a:endParaRPr lang="en-GB" dirty="0"/>
                    </a:p>
                  </a:txBody>
                  <a:tcPr/>
                </a:tc>
                <a:extLst>
                  <a:ext uri="{0D108BD9-81ED-4DB2-BD59-A6C34878D82A}">
                    <a16:rowId xmlns:a16="http://schemas.microsoft.com/office/drawing/2014/main" val="2096967711"/>
                  </a:ext>
                </a:extLst>
              </a:tr>
              <a:tr h="208585">
                <a:tc gridSpan="2">
                  <a:txBody>
                    <a:bodyPr/>
                    <a:lstStyle/>
                    <a:p>
                      <a:pPr algn="ctr"/>
                      <a:r>
                        <a:rPr lang="en-GB" sz="700" b="1" dirty="0"/>
                        <a:t>There are a number of factors that reduce the amount of water that is eventually available for human use. It is worth noting that many physical causes are augmented by ever increasing human activities. </a:t>
                      </a:r>
                    </a:p>
                  </a:txBody>
                  <a:tcPr/>
                </a:tc>
                <a:tc hMerge="1">
                  <a:txBody>
                    <a:bodyPr/>
                    <a:lstStyle/>
                    <a:p>
                      <a:endParaRPr lang="en-GB" sz="700" b="0" dirty="0"/>
                    </a:p>
                  </a:txBody>
                  <a:tcPr/>
                </a:tc>
                <a:extLst>
                  <a:ext uri="{0D108BD9-81ED-4DB2-BD59-A6C34878D82A}">
                    <a16:rowId xmlns:a16="http://schemas.microsoft.com/office/drawing/2014/main" val="3322058965"/>
                  </a:ext>
                </a:extLst>
              </a:tr>
              <a:tr h="146009">
                <a:tc>
                  <a:txBody>
                    <a:bodyPr/>
                    <a:lstStyle/>
                    <a:p>
                      <a:pPr algn="ctr"/>
                      <a:r>
                        <a:rPr lang="en-GB" sz="800" b="1" dirty="0">
                          <a:solidFill>
                            <a:schemeClr val="accent5">
                              <a:lumMod val="50000"/>
                            </a:schemeClr>
                          </a:solidFill>
                        </a:rPr>
                        <a:t>Physical</a:t>
                      </a:r>
                    </a:p>
                  </a:txBody>
                  <a:tcPr>
                    <a:solidFill>
                      <a:schemeClr val="accent3">
                        <a:lumMod val="40000"/>
                        <a:lumOff val="60000"/>
                      </a:schemeClr>
                    </a:solidFill>
                  </a:tcPr>
                </a:tc>
                <a:tc>
                  <a:txBody>
                    <a:bodyPr/>
                    <a:lstStyle/>
                    <a:p>
                      <a:pPr algn="ctr"/>
                      <a:r>
                        <a:rPr lang="en-GB" sz="800" b="1" dirty="0">
                          <a:solidFill>
                            <a:srgbClr val="FF0000"/>
                          </a:solidFill>
                        </a:rPr>
                        <a:t>Human</a:t>
                      </a:r>
                    </a:p>
                  </a:txBody>
                  <a:tcPr>
                    <a:solidFill>
                      <a:schemeClr val="accent3">
                        <a:lumMod val="40000"/>
                        <a:lumOff val="60000"/>
                      </a:schemeClr>
                    </a:solidFill>
                  </a:tcPr>
                </a:tc>
                <a:extLst>
                  <a:ext uri="{0D108BD9-81ED-4DB2-BD59-A6C34878D82A}">
                    <a16:rowId xmlns:a16="http://schemas.microsoft.com/office/drawing/2014/main" val="3496270248"/>
                  </a:ext>
                </a:extLst>
              </a:tr>
              <a:tr h="354594">
                <a:tc>
                  <a:txBody>
                    <a:bodyPr/>
                    <a:lstStyle/>
                    <a:p>
                      <a:pPr algn="ctr"/>
                      <a:r>
                        <a:rPr lang="en-GB" sz="700" b="1" u="none" strike="noStrike" kern="1200" dirty="0">
                          <a:solidFill>
                            <a:schemeClr val="accent5">
                              <a:lumMod val="50000"/>
                            </a:schemeClr>
                          </a:solidFill>
                          <a:effectLst/>
                        </a:rPr>
                        <a:t>Climatic Variations</a:t>
                      </a:r>
                    </a:p>
                    <a:p>
                      <a:pPr algn="ctr"/>
                      <a:r>
                        <a:rPr lang="en-GB" sz="700" u="none" strike="noStrike" kern="1200" dirty="0">
                          <a:effectLst/>
                        </a:rPr>
                        <a:t>This will increase in severity, affecting rates of aquifer recharge, glacial ice loss and precipitation patterns.</a:t>
                      </a:r>
                      <a:endParaRPr lang="en-GB" sz="700" b="0" dirty="0"/>
                    </a:p>
                  </a:txBody>
                  <a:tcPr anchor="ctr">
                    <a:solidFill>
                      <a:srgbClr val="E7F7F8"/>
                    </a:solidFill>
                  </a:tcPr>
                </a:tc>
                <a:tc>
                  <a:txBody>
                    <a:bodyPr/>
                    <a:lstStyle/>
                    <a:p>
                      <a:pPr algn="ctr"/>
                      <a:r>
                        <a:rPr lang="en-GB" sz="700" b="1" u="none" strike="noStrike" kern="1200" dirty="0">
                          <a:solidFill>
                            <a:srgbClr val="FF0000"/>
                          </a:solidFill>
                          <a:effectLst/>
                        </a:rPr>
                        <a:t>Over-abstraction of groundwater </a:t>
                      </a:r>
                    </a:p>
                    <a:p>
                      <a:pPr algn="ctr"/>
                      <a:r>
                        <a:rPr lang="en-GB" sz="700" u="none" strike="noStrike" kern="1200" dirty="0">
                          <a:effectLst/>
                        </a:rPr>
                        <a:t>20% of global aquifers are over-used, limiting their capacity to sufficiently recharge - which increases future water insecurity.</a:t>
                      </a:r>
                      <a:endParaRPr lang="en-GB" sz="700" b="0" dirty="0"/>
                    </a:p>
                  </a:txBody>
                  <a:tcPr anchor="ctr">
                    <a:solidFill>
                      <a:srgbClr val="D3FBFD"/>
                    </a:solidFill>
                  </a:tcPr>
                </a:tc>
                <a:extLst>
                  <a:ext uri="{0D108BD9-81ED-4DB2-BD59-A6C34878D82A}">
                    <a16:rowId xmlns:a16="http://schemas.microsoft.com/office/drawing/2014/main" val="949721601"/>
                  </a:ext>
                </a:extLst>
              </a:tr>
              <a:tr h="354594">
                <a:tc>
                  <a:txBody>
                    <a:bodyPr/>
                    <a:lstStyle/>
                    <a:p>
                      <a:pPr algn="ctr"/>
                      <a:r>
                        <a:rPr lang="en-GB" sz="700" b="1" u="none" strike="noStrike" kern="1200" dirty="0">
                          <a:solidFill>
                            <a:schemeClr val="accent5">
                              <a:lumMod val="50000"/>
                            </a:schemeClr>
                          </a:solidFill>
                          <a:effectLst/>
                        </a:rPr>
                        <a:t>Eutrophication</a:t>
                      </a:r>
                    </a:p>
                    <a:p>
                      <a:pPr algn="ctr"/>
                      <a:r>
                        <a:rPr lang="en-GB" sz="700" u="none" strike="noStrike" kern="1200" dirty="0">
                          <a:effectLst/>
                        </a:rPr>
                        <a:t>Bacteria blooms in warm water causing death of living organisms, and pollutes the water - making it unsafe for consumption and will increase water stress.</a:t>
                      </a:r>
                      <a:endParaRPr lang="en-GB" sz="700" b="0" dirty="0"/>
                    </a:p>
                  </a:txBody>
                  <a:tcPr anchor="ctr">
                    <a:solidFill>
                      <a:srgbClr val="D3FBFD"/>
                    </a:solidFill>
                  </a:tcPr>
                </a:tc>
                <a:tc>
                  <a:txBody>
                    <a:bodyPr/>
                    <a:lstStyle/>
                    <a:p>
                      <a:pPr algn="ctr"/>
                      <a:r>
                        <a:rPr lang="en-GB" sz="700" b="1" dirty="0">
                          <a:solidFill>
                            <a:srgbClr val="FF0000"/>
                          </a:solidFill>
                        </a:rPr>
                        <a:t>Pollution and Contamination</a:t>
                      </a:r>
                    </a:p>
                    <a:p>
                      <a:pPr algn="ctr"/>
                      <a:r>
                        <a:rPr lang="en-GB" sz="700" u="none" strike="noStrike" kern="1200" dirty="0">
                          <a:effectLst/>
                        </a:rPr>
                        <a:t>Runoff from agriculture (chemical fertilisers + pesticides), industries and, untreated sewage and</a:t>
                      </a:r>
                    </a:p>
                    <a:p>
                      <a:pPr algn="ctr"/>
                      <a:r>
                        <a:rPr lang="en-GB" sz="700" u="none" strike="noStrike" kern="1200" dirty="0">
                          <a:effectLst/>
                        </a:rPr>
                        <a:t> urban runoff is transported to water sources.</a:t>
                      </a:r>
                      <a:endParaRPr lang="en-GB" sz="700" b="0" dirty="0"/>
                    </a:p>
                  </a:txBody>
                  <a:tcPr anchor="ctr">
                    <a:solidFill>
                      <a:srgbClr val="E7F7F8"/>
                    </a:solidFill>
                  </a:tcPr>
                </a:tc>
                <a:extLst>
                  <a:ext uri="{0D108BD9-81ED-4DB2-BD59-A6C34878D82A}">
                    <a16:rowId xmlns:a16="http://schemas.microsoft.com/office/drawing/2014/main" val="1561973783"/>
                  </a:ext>
                </a:extLst>
              </a:tr>
              <a:tr h="354594">
                <a:tc>
                  <a:txBody>
                    <a:bodyPr/>
                    <a:lstStyle/>
                    <a:p>
                      <a:pPr algn="ctr"/>
                      <a:r>
                        <a:rPr lang="en-GB" sz="700" b="1" u="none" strike="noStrike" kern="1200" dirty="0">
                          <a:solidFill>
                            <a:schemeClr val="accent5">
                              <a:lumMod val="50000"/>
                            </a:schemeClr>
                          </a:solidFill>
                          <a:effectLst/>
                        </a:rPr>
                        <a:t>Sedimentation</a:t>
                      </a:r>
                    </a:p>
                    <a:p>
                      <a:pPr algn="ctr"/>
                      <a:r>
                        <a:rPr lang="en-GB" sz="700" u="none" strike="noStrike" kern="1200" dirty="0">
                          <a:effectLst/>
                        </a:rPr>
                        <a:t>Slower rates of flow (and lower water levels) encourage sedimentation, which reduces water quality.</a:t>
                      </a:r>
                      <a:endParaRPr lang="en-GB" sz="700" b="0" dirty="0"/>
                    </a:p>
                  </a:txBody>
                  <a:tcPr anchor="ctr">
                    <a:solidFill>
                      <a:srgbClr val="E7F7F8"/>
                    </a:solidFill>
                  </a:tcPr>
                </a:tc>
                <a:tc>
                  <a:txBody>
                    <a:bodyPr/>
                    <a:lstStyle/>
                    <a:p>
                      <a:pPr algn="ctr"/>
                      <a:r>
                        <a:rPr lang="en-GB" sz="700" b="1" dirty="0">
                          <a:solidFill>
                            <a:srgbClr val="FF0000"/>
                          </a:solidFill>
                        </a:rPr>
                        <a:t>Population Increase</a:t>
                      </a:r>
                    </a:p>
                    <a:p>
                      <a:pPr algn="ctr"/>
                      <a:r>
                        <a:rPr lang="en-GB" sz="700" u="none" strike="noStrike" kern="1200" dirty="0">
                          <a:effectLst/>
                        </a:rPr>
                        <a:t>As greater levels of agriculture, industrialisation and growing living standards place stress on water sources.</a:t>
                      </a:r>
                      <a:endParaRPr lang="en-GB" sz="700" b="0" dirty="0"/>
                    </a:p>
                  </a:txBody>
                  <a:tcPr anchor="ctr">
                    <a:solidFill>
                      <a:srgbClr val="D3FBFD"/>
                    </a:solidFill>
                  </a:tcPr>
                </a:tc>
                <a:extLst>
                  <a:ext uri="{0D108BD9-81ED-4DB2-BD59-A6C34878D82A}">
                    <a16:rowId xmlns:a16="http://schemas.microsoft.com/office/drawing/2014/main" val="833949472"/>
                  </a:ext>
                </a:extLst>
              </a:tr>
              <a:tr h="427598">
                <a:tc>
                  <a:txBody>
                    <a:bodyPr/>
                    <a:lstStyle/>
                    <a:p>
                      <a:pPr algn="ctr"/>
                      <a:r>
                        <a:rPr lang="en-GB" sz="700" b="1" u="none" strike="noStrike" kern="1200" dirty="0">
                          <a:solidFill>
                            <a:schemeClr val="accent5">
                              <a:lumMod val="50000"/>
                            </a:schemeClr>
                          </a:solidFill>
                          <a:effectLst/>
                        </a:rPr>
                        <a:t>Salt water encroachment</a:t>
                      </a:r>
                    </a:p>
                    <a:p>
                      <a:pPr algn="ctr"/>
                      <a:r>
                        <a:rPr lang="en-GB" sz="700" u="none" strike="noStrike" kern="1200" dirty="0">
                          <a:effectLst/>
                        </a:rPr>
                        <a:t>As different water densities do not mix, saltwater rises (as freshwater is extracted), contaminating soil and water sources in coastal areas.</a:t>
                      </a:r>
                      <a:endParaRPr lang="en-GB" sz="700" b="0" dirty="0"/>
                    </a:p>
                  </a:txBody>
                  <a:tcPr anchor="ctr">
                    <a:solidFill>
                      <a:srgbClr val="D3FBFD"/>
                    </a:solidFill>
                  </a:tcPr>
                </a:tc>
                <a:tc>
                  <a:txBody>
                    <a:bodyPr/>
                    <a:lstStyle/>
                    <a:p>
                      <a:pPr algn="ctr"/>
                      <a:r>
                        <a:rPr lang="en-GB" sz="700" b="1" dirty="0">
                          <a:solidFill>
                            <a:srgbClr val="FF0000"/>
                          </a:solidFill>
                        </a:rPr>
                        <a:t>Rising living standards</a:t>
                      </a:r>
                    </a:p>
                    <a:p>
                      <a:pPr algn="ctr"/>
                      <a:r>
                        <a:rPr lang="en-GB" sz="700" u="none" strike="noStrike" kern="1200" dirty="0">
                          <a:effectLst/>
                        </a:rPr>
                        <a:t>Greater domestic demand for water, higher meat consumption and higher electricity demands (many forms of electricity generation require large quantities of water).</a:t>
                      </a:r>
                      <a:endParaRPr lang="en-GB" sz="700" b="0" dirty="0"/>
                    </a:p>
                  </a:txBody>
                  <a:tcPr anchor="ctr">
                    <a:solidFill>
                      <a:srgbClr val="E7F7F8"/>
                    </a:solidFill>
                  </a:tcPr>
                </a:tc>
                <a:extLst>
                  <a:ext uri="{0D108BD9-81ED-4DB2-BD59-A6C34878D82A}">
                    <a16:rowId xmlns:a16="http://schemas.microsoft.com/office/drawing/2014/main" val="4021174561"/>
                  </a:ext>
                </a:extLst>
              </a:tr>
            </a:tbl>
          </a:graphicData>
        </a:graphic>
      </p:graphicFrame>
      <p:graphicFrame>
        <p:nvGraphicFramePr>
          <p:cNvPr id="16" name="Table 15">
            <a:extLst>
              <a:ext uri="{FF2B5EF4-FFF2-40B4-BE49-F238E27FC236}">
                <a16:creationId xmlns:a16="http://schemas.microsoft.com/office/drawing/2014/main" id="{31F94F81-FBF6-4075-AB17-79E7A04B5F8F}"/>
              </a:ext>
            </a:extLst>
          </p:cNvPr>
          <p:cNvGraphicFramePr>
            <a:graphicFrameLocks noGrp="1"/>
          </p:cNvGraphicFramePr>
          <p:nvPr>
            <p:extLst>
              <p:ext uri="{D42A27DB-BD31-4B8C-83A1-F6EECF244321}">
                <p14:modId xmlns:p14="http://schemas.microsoft.com/office/powerpoint/2010/main" val="4264258394"/>
              </p:ext>
            </p:extLst>
          </p:nvPr>
        </p:nvGraphicFramePr>
        <p:xfrm>
          <a:off x="4300181" y="6786754"/>
          <a:ext cx="4306824" cy="746760"/>
        </p:xfrm>
        <a:graphic>
          <a:graphicData uri="http://schemas.openxmlformats.org/drawingml/2006/table">
            <a:tbl>
              <a:tblPr firstRow="1" bandRow="1">
                <a:tableStyleId>{F5AB1C69-6EDB-4FF4-983F-18BD219EF322}</a:tableStyleId>
              </a:tblPr>
              <a:tblGrid>
                <a:gridCol w="4306824">
                  <a:extLst>
                    <a:ext uri="{9D8B030D-6E8A-4147-A177-3AD203B41FA5}">
                      <a16:colId xmlns:a16="http://schemas.microsoft.com/office/drawing/2014/main" val="1155120637"/>
                    </a:ext>
                  </a:extLst>
                </a:gridCol>
              </a:tblGrid>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u="none" dirty="0">
                          <a:latin typeface="Comic Neue" panose="02000000000000000000" pitchFamily="50" charset="0"/>
                        </a:rPr>
                        <a:t>Risks and Consequences of Water Insecurity</a:t>
                      </a:r>
                    </a:p>
                  </a:txBody>
                  <a:tcPr anchor="ctr">
                    <a:solidFill>
                      <a:schemeClr val="accent3"/>
                    </a:solidFill>
                  </a:tcPr>
                </a:tc>
                <a:extLst>
                  <a:ext uri="{0D108BD9-81ED-4DB2-BD59-A6C34878D82A}">
                    <a16:rowId xmlns:a16="http://schemas.microsoft.com/office/drawing/2014/main" val="3603587178"/>
                  </a:ext>
                </a:extLst>
              </a:tr>
              <a:tr h="162457">
                <a:tc>
                  <a:txBody>
                    <a:bodyPr/>
                    <a:lstStyle/>
                    <a:p>
                      <a:pPr marL="0" indent="0" algn="ctr">
                        <a:lnSpc>
                          <a:spcPct val="100000"/>
                        </a:lnSpc>
                        <a:spcBef>
                          <a:spcPts val="0"/>
                        </a:spcBef>
                        <a:buNone/>
                        <a:defRPr/>
                      </a:pPr>
                      <a:r>
                        <a:rPr lang="en-US" sz="700" b="1" dirty="0">
                          <a:latin typeface="Comic Neue Light" charset="0"/>
                          <a:ea typeface="Comic Neue Light" charset="0"/>
                          <a:cs typeface="Comic Neue Light" charset="0"/>
                        </a:rPr>
                        <a:t>Nearly 20% of the global population live in areas of water scarcity. </a:t>
                      </a:r>
                      <a:r>
                        <a:rPr lang="en-US" sz="700" dirty="0">
                          <a:latin typeface="Comic Neue Light" charset="0"/>
                          <a:ea typeface="Comic Neue Light" charset="0"/>
                          <a:cs typeface="Comic Neue Light" charset="0"/>
                        </a:rPr>
                        <a:t>This is due to many factors, including </a:t>
                      </a:r>
                      <a:r>
                        <a:rPr lang="en-US" sz="700" b="1" u="sng" dirty="0">
                          <a:solidFill>
                            <a:srgbClr val="FF0000"/>
                          </a:solidFill>
                          <a:latin typeface="Comic Neue Light" charset="0"/>
                          <a:ea typeface="Comic Neue Light" charset="0"/>
                          <a:cs typeface="Comic Neue Light" charset="0"/>
                        </a:rPr>
                        <a:t>low rainfall</a:t>
                      </a:r>
                      <a:r>
                        <a:rPr lang="en-US" sz="700" dirty="0">
                          <a:latin typeface="Comic Neue Light" charset="0"/>
                          <a:ea typeface="Comic Neue Light" charset="0"/>
                          <a:cs typeface="Comic Neue Light" charset="0"/>
                        </a:rPr>
                        <a:t>, </a:t>
                      </a:r>
                      <a:r>
                        <a:rPr lang="en-US" sz="700" b="1" u="sng" dirty="0">
                          <a:solidFill>
                            <a:srgbClr val="FF0000"/>
                          </a:solidFill>
                          <a:latin typeface="Comic Neue Light" charset="0"/>
                          <a:ea typeface="Comic Neue Light" charset="0"/>
                          <a:cs typeface="Comic Neue Light" charset="0"/>
                        </a:rPr>
                        <a:t>climate change</a:t>
                      </a:r>
                      <a:r>
                        <a:rPr lang="en-US" sz="700" b="1" dirty="0">
                          <a:latin typeface="Comic Neue Light" charset="0"/>
                          <a:ea typeface="Comic Neue Light" charset="0"/>
                          <a:cs typeface="Comic Neue Light" charset="0"/>
                        </a:rPr>
                        <a:t> </a:t>
                      </a:r>
                      <a:r>
                        <a:rPr lang="en-US" sz="700" dirty="0">
                          <a:latin typeface="Comic Neue Light" charset="0"/>
                          <a:ea typeface="Comic Neue Light" charset="0"/>
                          <a:cs typeface="Comic Neue Light" charset="0"/>
                        </a:rPr>
                        <a:t>affecting rainfall patterns and reliability and </a:t>
                      </a:r>
                      <a:r>
                        <a:rPr lang="en-US" sz="700" b="1" u="sng" dirty="0">
                          <a:solidFill>
                            <a:srgbClr val="FF0000"/>
                          </a:solidFill>
                          <a:latin typeface="Comic Neue Light" charset="0"/>
                          <a:ea typeface="Comic Neue Light" charset="0"/>
                          <a:cs typeface="Comic Neue Light" charset="0"/>
                        </a:rPr>
                        <a:t>human activities</a:t>
                      </a:r>
                      <a:r>
                        <a:rPr lang="en-US" sz="700" b="1" dirty="0">
                          <a:solidFill>
                            <a:srgbClr val="FF0000"/>
                          </a:solidFill>
                          <a:latin typeface="Comic Neue Light" charset="0"/>
                          <a:ea typeface="Comic Neue Light" charset="0"/>
                          <a:cs typeface="Comic Neue Light" charset="0"/>
                        </a:rPr>
                        <a:t> </a:t>
                      </a:r>
                      <a:r>
                        <a:rPr lang="en-US" sz="700" dirty="0">
                          <a:latin typeface="Comic Neue Light" charset="0"/>
                          <a:ea typeface="Comic Neue Light" charset="0"/>
                          <a:cs typeface="Comic Neue Light" charset="0"/>
                        </a:rPr>
                        <a:t>such as </a:t>
                      </a:r>
                      <a:r>
                        <a:rPr lang="en-US" sz="700" b="1" dirty="0">
                          <a:latin typeface="Comic Neue Light" charset="0"/>
                          <a:ea typeface="Comic Neue Light" charset="0"/>
                          <a:cs typeface="Comic Neue Light" charset="0"/>
                        </a:rPr>
                        <a:t>land use change, soil degradation, industry and agriculture</a:t>
                      </a:r>
                      <a:r>
                        <a:rPr lang="en-US" sz="700" dirty="0">
                          <a:latin typeface="Comic Neue Light" charset="0"/>
                          <a:ea typeface="Comic Neue Light" charset="0"/>
                          <a:cs typeface="Comic Neue Light" charset="0"/>
                        </a:rPr>
                        <a:t>.  Collecting, storing, purifying and distributing water is </a:t>
                      </a:r>
                      <a:r>
                        <a:rPr lang="en-US" sz="700" b="1" dirty="0">
                          <a:latin typeface="Comic Neue Light" charset="0"/>
                          <a:ea typeface="Comic Neue Light" charset="0"/>
                          <a:cs typeface="Comic Neue Light" charset="0"/>
                        </a:rPr>
                        <a:t>expensive</a:t>
                      </a:r>
                      <a:r>
                        <a:rPr lang="en-US" sz="700" dirty="0">
                          <a:latin typeface="Comic Neue Light" charset="0"/>
                          <a:ea typeface="Comic Neue Light" charset="0"/>
                          <a:cs typeface="Comic Neue Light" charset="0"/>
                        </a:rPr>
                        <a:t>.</a:t>
                      </a:r>
                      <a:r>
                        <a:rPr lang="en-GB" sz="700" dirty="0">
                          <a:latin typeface="Comic Neue Light" charset="0"/>
                          <a:ea typeface="Comic Neue Light" charset="0"/>
                          <a:cs typeface="Comic Neue Light" charset="0"/>
                        </a:rPr>
                        <a:t> </a:t>
                      </a:r>
                      <a:r>
                        <a:rPr lang="en-US" sz="700" dirty="0">
                          <a:latin typeface="Comic Neue Light" charset="0"/>
                          <a:ea typeface="Comic Neue Light" charset="0"/>
                          <a:cs typeface="Comic Neue Light" charset="0"/>
                        </a:rPr>
                        <a:t>In many places (such as Ethiopia), people suffer from </a:t>
                      </a:r>
                      <a:r>
                        <a:rPr lang="en-US" sz="700" b="1" dirty="0">
                          <a:latin typeface="Comic Neue Light" charset="0"/>
                          <a:ea typeface="Comic Neue Light" charset="0"/>
                          <a:cs typeface="Comic Neue Light" charset="0"/>
                        </a:rPr>
                        <a:t>economic water security </a:t>
                      </a:r>
                      <a:r>
                        <a:rPr lang="en-US" sz="700" dirty="0">
                          <a:latin typeface="Comic Neue Light" charset="0"/>
                          <a:ea typeface="Comic Neue Light" charset="0"/>
                          <a:cs typeface="Comic Neue Light" charset="0"/>
                        </a:rPr>
                        <a:t>whereby they </a:t>
                      </a:r>
                      <a:r>
                        <a:rPr lang="en-US" sz="700" b="1" dirty="0">
                          <a:latin typeface="Comic Neue Light" charset="0"/>
                          <a:ea typeface="Comic Neue Light" charset="0"/>
                          <a:cs typeface="Comic Neue Light" charset="0"/>
                        </a:rPr>
                        <a:t>cannot afford water</a:t>
                      </a:r>
                      <a:r>
                        <a:rPr lang="en-US" sz="700" dirty="0">
                          <a:latin typeface="Comic Neue Light" charset="0"/>
                          <a:ea typeface="Comic Neue Light" charset="0"/>
                          <a:cs typeface="Comic Neue Light" charset="0"/>
                        </a:rPr>
                        <a:t>.</a:t>
                      </a:r>
                    </a:p>
                  </a:txBody>
                  <a:tcPr anchor="ctr">
                    <a:solidFill>
                      <a:srgbClr val="E7F7F8"/>
                    </a:solidFill>
                  </a:tcPr>
                </a:tc>
                <a:extLst>
                  <a:ext uri="{0D108BD9-81ED-4DB2-BD59-A6C34878D82A}">
                    <a16:rowId xmlns:a16="http://schemas.microsoft.com/office/drawing/2014/main" val="246092411"/>
                  </a:ext>
                </a:extLst>
              </a:tr>
            </a:tbl>
          </a:graphicData>
        </a:graphic>
      </p:graphicFrame>
      <p:graphicFrame>
        <p:nvGraphicFramePr>
          <p:cNvPr id="17" name="Table 17">
            <a:extLst>
              <a:ext uri="{FF2B5EF4-FFF2-40B4-BE49-F238E27FC236}">
                <a16:creationId xmlns:a16="http://schemas.microsoft.com/office/drawing/2014/main" id="{37BBECAA-B6CA-483A-908E-9D6437358B1B}"/>
              </a:ext>
            </a:extLst>
          </p:cNvPr>
          <p:cNvGraphicFramePr>
            <a:graphicFrameLocks noGrp="1"/>
          </p:cNvGraphicFramePr>
          <p:nvPr>
            <p:extLst>
              <p:ext uri="{D42A27DB-BD31-4B8C-83A1-F6EECF244321}">
                <p14:modId xmlns:p14="http://schemas.microsoft.com/office/powerpoint/2010/main" val="3857377178"/>
              </p:ext>
            </p:extLst>
          </p:nvPr>
        </p:nvGraphicFramePr>
        <p:xfrm>
          <a:off x="4300146" y="7513320"/>
          <a:ext cx="4306824" cy="2087880"/>
        </p:xfrm>
        <a:graphic>
          <a:graphicData uri="http://schemas.openxmlformats.org/drawingml/2006/table">
            <a:tbl>
              <a:tblPr firstRow="1" bandRow="1">
                <a:tableStyleId>{F5AB1C69-6EDB-4FF4-983F-18BD219EF322}</a:tableStyleId>
              </a:tblPr>
              <a:tblGrid>
                <a:gridCol w="1712534">
                  <a:extLst>
                    <a:ext uri="{9D8B030D-6E8A-4147-A177-3AD203B41FA5}">
                      <a16:colId xmlns:a16="http://schemas.microsoft.com/office/drawing/2014/main" val="2996558059"/>
                    </a:ext>
                  </a:extLst>
                </a:gridCol>
                <a:gridCol w="440878">
                  <a:extLst>
                    <a:ext uri="{9D8B030D-6E8A-4147-A177-3AD203B41FA5}">
                      <a16:colId xmlns:a16="http://schemas.microsoft.com/office/drawing/2014/main" val="3259195481"/>
                    </a:ext>
                  </a:extLst>
                </a:gridCol>
                <a:gridCol w="2153412">
                  <a:extLst>
                    <a:ext uri="{9D8B030D-6E8A-4147-A177-3AD203B41FA5}">
                      <a16:colId xmlns:a16="http://schemas.microsoft.com/office/drawing/2014/main" val="1363497404"/>
                    </a:ext>
                  </a:extLst>
                </a:gridCol>
              </a:tblGrid>
              <a:tr h="211990">
                <a:tc gridSpan="3">
                  <a:txBody>
                    <a:bodyPr/>
                    <a:lstStyle/>
                    <a:p>
                      <a:pPr algn="ctr"/>
                      <a:r>
                        <a:rPr lang="en-GB" sz="900" dirty="0"/>
                        <a:t>Physical and Economic Water Scarcity</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275176475"/>
                  </a:ext>
                </a:extLst>
              </a:tr>
              <a:tr h="183725">
                <a:tc gridSpan="2">
                  <a:txBody>
                    <a:bodyPr/>
                    <a:lstStyle/>
                    <a:p>
                      <a:pPr algn="ctr"/>
                      <a:r>
                        <a:rPr lang="en-GB" sz="700" b="1" dirty="0"/>
                        <a:t>Physical Scarcity</a:t>
                      </a:r>
                    </a:p>
                  </a:txBody>
                  <a:tcPr>
                    <a:solidFill>
                      <a:schemeClr val="accent3">
                        <a:lumMod val="60000"/>
                        <a:lumOff val="40000"/>
                      </a:schemeClr>
                    </a:solidFill>
                  </a:tcPr>
                </a:tc>
                <a:tc hMerge="1">
                  <a:txBody>
                    <a:bodyPr/>
                    <a:lstStyle/>
                    <a:p>
                      <a:pPr algn="ctr"/>
                      <a:endParaRPr lang="en-GB" sz="700" b="1" dirty="0"/>
                    </a:p>
                  </a:txBody>
                  <a:tcPr>
                    <a:solidFill>
                      <a:srgbClr val="D3FBFD"/>
                    </a:solidFill>
                  </a:tcPr>
                </a:tc>
                <a:tc>
                  <a:txBody>
                    <a:bodyPr/>
                    <a:lstStyle/>
                    <a:p>
                      <a:pPr algn="ctr"/>
                      <a:r>
                        <a:rPr lang="en-GB" sz="700" b="1" dirty="0"/>
                        <a:t>Economic Scarcity</a:t>
                      </a:r>
                    </a:p>
                  </a:txBody>
                  <a:tcPr>
                    <a:solidFill>
                      <a:schemeClr val="accent3">
                        <a:lumMod val="60000"/>
                        <a:lumOff val="40000"/>
                      </a:schemeClr>
                    </a:solidFill>
                  </a:tcPr>
                </a:tc>
                <a:extLst>
                  <a:ext uri="{0D108BD9-81ED-4DB2-BD59-A6C34878D82A}">
                    <a16:rowId xmlns:a16="http://schemas.microsoft.com/office/drawing/2014/main" val="391083766"/>
                  </a:ext>
                </a:extLst>
              </a:tr>
              <a:tr h="480510">
                <a:tc gridSpan="2">
                  <a:txBody>
                    <a:bodyPr/>
                    <a:lstStyle/>
                    <a:p>
                      <a:pPr algn="ctr"/>
                      <a:r>
                        <a:rPr lang="en-GB" sz="700" u="none" strike="noStrike" kern="1200" dirty="0">
                          <a:effectLst/>
                        </a:rPr>
                        <a:t>A quantity problem exists where there is not enough water to meet its demand. Physical water scarcity is prevalent in arid regions and can be tackled by adopting good water conservation policies.</a:t>
                      </a:r>
                      <a:endParaRPr lang="en-GB" sz="700" dirty="0"/>
                    </a:p>
                  </a:txBody>
                  <a:tcPr/>
                </a:tc>
                <a:tc hMerge="1">
                  <a:txBody>
                    <a:bodyPr/>
                    <a:lstStyle/>
                    <a:p>
                      <a:pPr algn="ctr"/>
                      <a:endParaRPr lang="en-GB" sz="700" dirty="0"/>
                    </a:p>
                  </a:txBody>
                  <a:tcPr/>
                </a:tc>
                <a:tc>
                  <a:txBody>
                    <a:bodyPr/>
                    <a:lstStyle/>
                    <a:p>
                      <a:pPr algn="ctr"/>
                      <a:r>
                        <a:rPr lang="en-GB" sz="700" u="none" strike="noStrike" kern="1200" dirty="0">
                          <a:effectLst/>
                        </a:rPr>
                        <a:t>A quality problem exists where there is not enough technology to utilize existing sources of water. For instance, water resources are plenty but the technological capacity to harness them does not exist. </a:t>
                      </a:r>
                      <a:endParaRPr lang="en-GB" sz="700" dirty="0"/>
                    </a:p>
                  </a:txBody>
                  <a:tcPr/>
                </a:tc>
                <a:extLst>
                  <a:ext uri="{0D108BD9-81ED-4DB2-BD59-A6C34878D82A}">
                    <a16:rowId xmlns:a16="http://schemas.microsoft.com/office/drawing/2014/main" val="1071177768"/>
                  </a:ext>
                </a:extLst>
              </a:tr>
              <a:tr h="183725">
                <a:tc rowSpan="2">
                  <a:txBody>
                    <a:bodyPr/>
                    <a:lstStyle/>
                    <a:p>
                      <a:endParaRPr lang="en-GB" sz="700" dirty="0"/>
                    </a:p>
                    <a:p>
                      <a:endParaRPr lang="en-GB" sz="700" dirty="0"/>
                    </a:p>
                    <a:p>
                      <a:endParaRPr lang="en-GB" sz="700" dirty="0"/>
                    </a:p>
                    <a:p>
                      <a:endParaRPr lang="en-GB" sz="700" dirty="0"/>
                    </a:p>
                    <a:p>
                      <a:endParaRPr lang="en-GB" sz="700" dirty="0"/>
                    </a:p>
                    <a:p>
                      <a:endParaRPr lang="en-GB" sz="700" dirty="0"/>
                    </a:p>
                  </a:txBody>
                  <a:tcPr>
                    <a:solidFill>
                      <a:schemeClr val="bg1"/>
                    </a:solidFill>
                  </a:tcPr>
                </a:tc>
                <a:tc gridSpan="2">
                  <a:txBody>
                    <a:bodyPr/>
                    <a:lstStyle/>
                    <a:p>
                      <a:pPr algn="ctr"/>
                      <a:r>
                        <a:rPr lang="en-GB" sz="700" b="1" dirty="0"/>
                        <a:t>Water Supply and Economic development</a:t>
                      </a:r>
                    </a:p>
                  </a:txBody>
                  <a:tcPr>
                    <a:solidFill>
                      <a:schemeClr val="accent3">
                        <a:lumMod val="60000"/>
                        <a:lumOff val="40000"/>
                      </a:schemeClr>
                    </a:solidFill>
                  </a:tcPr>
                </a:tc>
                <a:tc hMerge="1">
                  <a:txBody>
                    <a:bodyPr/>
                    <a:lstStyle/>
                    <a:p>
                      <a:endParaRPr lang="en-GB" sz="700" dirty="0"/>
                    </a:p>
                  </a:txBody>
                  <a:tcPr/>
                </a:tc>
                <a:extLst>
                  <a:ext uri="{0D108BD9-81ED-4DB2-BD59-A6C34878D82A}">
                    <a16:rowId xmlns:a16="http://schemas.microsoft.com/office/drawing/2014/main" val="2700041017"/>
                  </a:ext>
                </a:extLst>
              </a:tr>
              <a:tr h="876225">
                <a:tc vMerge="1">
                  <a:txBody>
                    <a:bodyPr/>
                    <a:lstStyle/>
                    <a:p>
                      <a:endParaRPr lang="en-GB"/>
                    </a:p>
                  </a:txBody>
                  <a:tcPr/>
                </a:tc>
                <a:tc gridSpan="2">
                  <a:txBody>
                    <a:bodyPr/>
                    <a:lstStyle/>
                    <a:p>
                      <a:pPr algn="ctr"/>
                      <a:r>
                        <a:rPr lang="en-GB" sz="700" dirty="0"/>
                        <a:t>Economic development is one of the main drivers of the increasing demand for water. </a:t>
                      </a:r>
                      <a:r>
                        <a:rPr lang="en-GB" sz="700" b="1" dirty="0"/>
                        <a:t>Agriculture (70%) </a:t>
                      </a:r>
                      <a:r>
                        <a:rPr lang="en-GB" sz="700" dirty="0"/>
                        <a:t>is dominant over water use, particularly for irrigation. In addition, </a:t>
                      </a:r>
                      <a:r>
                        <a:rPr lang="en-GB" sz="700" b="1" dirty="0"/>
                        <a:t>industry and energy (20%)</a:t>
                      </a:r>
                      <a:r>
                        <a:rPr lang="en-GB" sz="700" dirty="0"/>
                        <a:t> depend on a reliable supply of water for the production of goods but also in generating HEP or as cooling water within power stations. Finally, </a:t>
                      </a:r>
                      <a:r>
                        <a:rPr lang="en-GB" sz="700" b="1" dirty="0"/>
                        <a:t>domestic use (10%) </a:t>
                      </a:r>
                      <a:r>
                        <a:rPr lang="en-GB" sz="700" dirty="0"/>
                        <a:t>has been increasing as standards of living rises. This includes having safe &amp; sufficient supply of water for washing &amp; food preparation.</a:t>
                      </a:r>
                    </a:p>
                  </a:txBody>
                  <a:tcPr/>
                </a:tc>
                <a:tc hMerge="1">
                  <a:txBody>
                    <a:bodyPr/>
                    <a:lstStyle/>
                    <a:p>
                      <a:endParaRPr lang="en-GB"/>
                    </a:p>
                  </a:txBody>
                  <a:tcPr/>
                </a:tc>
                <a:extLst>
                  <a:ext uri="{0D108BD9-81ED-4DB2-BD59-A6C34878D82A}">
                    <a16:rowId xmlns:a16="http://schemas.microsoft.com/office/drawing/2014/main" val="3614819142"/>
                  </a:ext>
                </a:extLst>
              </a:tr>
            </a:tbl>
          </a:graphicData>
        </a:graphic>
      </p:graphicFrame>
      <p:pic>
        <p:nvPicPr>
          <p:cNvPr id="24" name="Picture 23" descr="A close up of a map&#10;&#10;Description automatically generated">
            <a:extLst>
              <a:ext uri="{FF2B5EF4-FFF2-40B4-BE49-F238E27FC236}">
                <a16:creationId xmlns:a16="http://schemas.microsoft.com/office/drawing/2014/main" id="{6FA2CFD3-3385-4123-A0AB-1155597AE84C}"/>
              </a:ext>
            </a:extLst>
          </p:cNvPr>
          <p:cNvPicPr>
            <a:picLocks noChangeAspect="1"/>
          </p:cNvPicPr>
          <p:nvPr/>
        </p:nvPicPr>
        <p:blipFill rotWithShape="1">
          <a:blip r:embed="rId2" cstate="screen">
            <a:clrChange>
              <a:clrFrom>
                <a:srgbClr val="E1EBF7"/>
              </a:clrFrom>
              <a:clrTo>
                <a:srgbClr val="E1EBF7">
                  <a:alpha val="0"/>
                </a:srgbClr>
              </a:clrTo>
            </a:clrChange>
            <a:extLst>
              <a:ext uri="{28A0092B-C50C-407E-A947-70E740481C1C}">
                <a14:useLocalDpi xmlns:a14="http://schemas.microsoft.com/office/drawing/2010/main"/>
              </a:ext>
            </a:extLst>
          </a:blip>
          <a:srcRect/>
          <a:stretch/>
        </p:blipFill>
        <p:spPr>
          <a:xfrm>
            <a:off x="4319910" y="8484760"/>
            <a:ext cx="1700607" cy="1116440"/>
          </a:xfrm>
          <a:prstGeom prst="rect">
            <a:avLst/>
          </a:prstGeom>
          <a:ln>
            <a:solidFill>
              <a:schemeClr val="bg1"/>
            </a:solidFill>
          </a:ln>
        </p:spPr>
      </p:pic>
      <p:graphicFrame>
        <p:nvGraphicFramePr>
          <p:cNvPr id="26" name="Table 26">
            <a:extLst>
              <a:ext uri="{FF2B5EF4-FFF2-40B4-BE49-F238E27FC236}">
                <a16:creationId xmlns:a16="http://schemas.microsoft.com/office/drawing/2014/main" id="{4C8CDDE5-7203-46AC-8D2C-FE0F33B7FC64}"/>
              </a:ext>
            </a:extLst>
          </p:cNvPr>
          <p:cNvGraphicFramePr>
            <a:graphicFrameLocks noGrp="1"/>
          </p:cNvGraphicFramePr>
          <p:nvPr>
            <p:extLst>
              <p:ext uri="{D42A27DB-BD31-4B8C-83A1-F6EECF244321}">
                <p14:modId xmlns:p14="http://schemas.microsoft.com/office/powerpoint/2010/main" val="3636800358"/>
              </p:ext>
            </p:extLst>
          </p:nvPr>
        </p:nvGraphicFramePr>
        <p:xfrm>
          <a:off x="8613564" y="0"/>
          <a:ext cx="4188035" cy="533400"/>
        </p:xfrm>
        <a:graphic>
          <a:graphicData uri="http://schemas.openxmlformats.org/drawingml/2006/table">
            <a:tbl>
              <a:tblPr firstRow="1" bandRow="1">
                <a:tableStyleId>{F5AB1C69-6EDB-4FF4-983F-18BD219EF322}</a:tableStyleId>
              </a:tblPr>
              <a:tblGrid>
                <a:gridCol w="4188035">
                  <a:extLst>
                    <a:ext uri="{9D8B030D-6E8A-4147-A177-3AD203B41FA5}">
                      <a16:colId xmlns:a16="http://schemas.microsoft.com/office/drawing/2014/main" val="720814536"/>
                    </a:ext>
                  </a:extLst>
                </a:gridCol>
              </a:tblGrid>
              <a:tr h="0">
                <a:tc>
                  <a:txBody>
                    <a:bodyPr/>
                    <a:lstStyle/>
                    <a:p>
                      <a:pPr algn="ctr"/>
                      <a:r>
                        <a:rPr lang="en-GB" sz="900" dirty="0"/>
                        <a:t>Water Conflicts</a:t>
                      </a:r>
                    </a:p>
                  </a:txBody>
                  <a:tcPr/>
                </a:tc>
                <a:extLst>
                  <a:ext uri="{0D108BD9-81ED-4DB2-BD59-A6C34878D82A}">
                    <a16:rowId xmlns:a16="http://schemas.microsoft.com/office/drawing/2014/main" val="190140482"/>
                  </a:ext>
                </a:extLst>
              </a:tr>
              <a:tr h="0">
                <a:tc>
                  <a:txBody>
                    <a:bodyPr/>
                    <a:lstStyle/>
                    <a:p>
                      <a:pPr algn="ctr"/>
                      <a:r>
                        <a:rPr lang="en-GB" sz="700" b="1" dirty="0"/>
                        <a:t>When the demand for water overtakes the available supply and there are key stakeholders desperate for that water, there is potential for conflict, otherwise known as ‘water wars’. </a:t>
                      </a:r>
                    </a:p>
                  </a:txBody>
                  <a:tcPr/>
                </a:tc>
                <a:extLst>
                  <a:ext uri="{0D108BD9-81ED-4DB2-BD59-A6C34878D82A}">
                    <a16:rowId xmlns:a16="http://schemas.microsoft.com/office/drawing/2014/main" val="95956855"/>
                  </a:ext>
                </a:extLst>
              </a:tr>
            </a:tbl>
          </a:graphicData>
        </a:graphic>
      </p:graphicFrame>
      <p:graphicFrame>
        <p:nvGraphicFramePr>
          <p:cNvPr id="28" name="Table 28">
            <a:extLst>
              <a:ext uri="{FF2B5EF4-FFF2-40B4-BE49-F238E27FC236}">
                <a16:creationId xmlns:a16="http://schemas.microsoft.com/office/drawing/2014/main" id="{73258C8F-27D7-4C95-973F-BF41F39748A7}"/>
              </a:ext>
            </a:extLst>
          </p:cNvPr>
          <p:cNvGraphicFramePr>
            <a:graphicFrameLocks noGrp="1"/>
          </p:cNvGraphicFramePr>
          <p:nvPr>
            <p:extLst>
              <p:ext uri="{D42A27DB-BD31-4B8C-83A1-F6EECF244321}">
                <p14:modId xmlns:p14="http://schemas.microsoft.com/office/powerpoint/2010/main" val="4144278018"/>
              </p:ext>
            </p:extLst>
          </p:nvPr>
        </p:nvGraphicFramePr>
        <p:xfrm>
          <a:off x="8620053" y="512540"/>
          <a:ext cx="4188023" cy="2438400"/>
        </p:xfrm>
        <a:graphic>
          <a:graphicData uri="http://schemas.openxmlformats.org/drawingml/2006/table">
            <a:tbl>
              <a:tblPr firstRow="1" bandRow="1">
                <a:tableStyleId>{F5AB1C69-6EDB-4FF4-983F-18BD219EF322}</a:tableStyleId>
              </a:tblPr>
              <a:tblGrid>
                <a:gridCol w="2295035">
                  <a:extLst>
                    <a:ext uri="{9D8B030D-6E8A-4147-A177-3AD203B41FA5}">
                      <a16:colId xmlns:a16="http://schemas.microsoft.com/office/drawing/2014/main" val="2053337869"/>
                    </a:ext>
                  </a:extLst>
                </a:gridCol>
                <a:gridCol w="1892988">
                  <a:extLst>
                    <a:ext uri="{9D8B030D-6E8A-4147-A177-3AD203B41FA5}">
                      <a16:colId xmlns:a16="http://schemas.microsoft.com/office/drawing/2014/main" val="2993080918"/>
                    </a:ext>
                  </a:extLst>
                </a:gridCol>
              </a:tblGrid>
              <a:tr h="224689">
                <a:tc gridSpan="2">
                  <a:txBody>
                    <a:bodyPr/>
                    <a:lstStyle/>
                    <a:p>
                      <a:pPr algn="ctr"/>
                      <a:r>
                        <a:rPr lang="en-GB" sz="900" dirty="0"/>
                        <a:t>CASE STUDY: Nile River Conflict</a:t>
                      </a:r>
                    </a:p>
                  </a:txBody>
                  <a:tcPr/>
                </a:tc>
                <a:tc hMerge="1">
                  <a:txBody>
                    <a:bodyPr/>
                    <a:lstStyle/>
                    <a:p>
                      <a:endParaRPr lang="en-GB" dirty="0"/>
                    </a:p>
                  </a:txBody>
                  <a:tcPr/>
                </a:tc>
                <a:extLst>
                  <a:ext uri="{0D108BD9-81ED-4DB2-BD59-A6C34878D82A}">
                    <a16:rowId xmlns:a16="http://schemas.microsoft.com/office/drawing/2014/main" val="3784691084"/>
                  </a:ext>
                </a:extLst>
              </a:tr>
              <a:tr h="209709">
                <a:tc gridSpan="2">
                  <a:txBody>
                    <a:bodyPr/>
                    <a:lstStyle/>
                    <a:p>
                      <a:pPr algn="ctr"/>
                      <a:r>
                        <a:rPr lang="en-GB" sz="800" b="1" dirty="0"/>
                        <a:t>Location and Background</a:t>
                      </a:r>
                    </a:p>
                  </a:txBody>
                  <a:tcPr>
                    <a:solidFill>
                      <a:schemeClr val="accent3">
                        <a:lumMod val="40000"/>
                        <a:lumOff val="60000"/>
                      </a:schemeClr>
                    </a:solidFill>
                  </a:tcPr>
                </a:tc>
                <a:tc hMerge="1">
                  <a:txBody>
                    <a:bodyPr/>
                    <a:lstStyle/>
                    <a:p>
                      <a:endParaRPr lang="en-GB" sz="700" dirty="0"/>
                    </a:p>
                  </a:txBody>
                  <a:tcPr/>
                </a:tc>
                <a:extLst>
                  <a:ext uri="{0D108BD9-81ED-4DB2-BD59-A6C34878D82A}">
                    <a16:rowId xmlns:a16="http://schemas.microsoft.com/office/drawing/2014/main" val="890495843"/>
                  </a:ext>
                </a:extLst>
              </a:tr>
              <a:tr h="614149">
                <a:tc>
                  <a:txBody>
                    <a:bodyPr/>
                    <a:lstStyle/>
                    <a:p>
                      <a:pPr algn="ctr"/>
                      <a:r>
                        <a:rPr lang="en-GB" sz="700" dirty="0"/>
                        <a:t>Located in Africa, the Nile is the </a:t>
                      </a:r>
                      <a:r>
                        <a:rPr lang="en-GB" sz="700" b="1" dirty="0"/>
                        <a:t>world’s longest river </a:t>
                      </a:r>
                      <a:r>
                        <a:rPr lang="en-GB" sz="700" dirty="0"/>
                        <a:t>(6,700km) and no less than </a:t>
                      </a:r>
                      <a:r>
                        <a:rPr lang="en-GB" sz="700" b="1" dirty="0"/>
                        <a:t>11 countries </a:t>
                      </a:r>
                      <a:r>
                        <a:rPr lang="en-GB" sz="700" dirty="0"/>
                        <a:t>(e.g. Sudan, Egypt, Ethiopia and South Sudan) and </a:t>
                      </a:r>
                      <a:r>
                        <a:rPr lang="en-GB" sz="700" b="1" dirty="0"/>
                        <a:t>300 million people </a:t>
                      </a:r>
                      <a:r>
                        <a:rPr lang="en-GB" sz="700" b="0" dirty="0"/>
                        <a:t>are </a:t>
                      </a:r>
                      <a:r>
                        <a:rPr lang="en-GB" sz="700" dirty="0"/>
                        <a:t>competing for its water. Importantly, many of these countries are amongst the poorest in the world. </a:t>
                      </a:r>
                    </a:p>
                  </a:txBody>
                  <a:tcPr/>
                </a:tc>
                <a:tc rowSpan="3">
                  <a:txBody>
                    <a:bodyPr/>
                    <a:lstStyle/>
                    <a:p>
                      <a:endParaRPr lang="en-GB" sz="700" dirty="0"/>
                    </a:p>
                  </a:txBody>
                  <a:tcPr/>
                </a:tc>
                <a:extLst>
                  <a:ext uri="{0D108BD9-81ED-4DB2-BD59-A6C34878D82A}">
                    <a16:rowId xmlns:a16="http://schemas.microsoft.com/office/drawing/2014/main" val="145421495"/>
                  </a:ext>
                </a:extLst>
              </a:tr>
              <a:tr h="20970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Issues and Concerns</a:t>
                      </a:r>
                    </a:p>
                  </a:txBody>
                  <a:tcPr>
                    <a:solidFill>
                      <a:schemeClr val="accent3">
                        <a:lumMod val="40000"/>
                        <a:lumOff val="60000"/>
                      </a:schemeClr>
                    </a:solidFill>
                  </a:tcPr>
                </a:tc>
                <a:tc vMerge="1">
                  <a:txBody>
                    <a:bodyPr/>
                    <a:lstStyle/>
                    <a:p>
                      <a:endParaRPr lang="en-GB" sz="700" dirty="0"/>
                    </a:p>
                  </a:txBody>
                  <a:tcPr/>
                </a:tc>
                <a:extLst>
                  <a:ext uri="{0D108BD9-81ED-4DB2-BD59-A6C34878D82A}">
                    <a16:rowId xmlns:a16="http://schemas.microsoft.com/office/drawing/2014/main" val="3040848310"/>
                  </a:ext>
                </a:extLst>
              </a:tr>
              <a:tr h="113842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Egypt is entirely dependent on the Nile for its water supply. They regard any reduction as a </a:t>
                      </a:r>
                      <a:r>
                        <a:rPr lang="en-GB" sz="700" b="1" dirty="0"/>
                        <a:t>national security issue</a:t>
                      </a:r>
                      <a:r>
                        <a:rPr lang="en-GB" sz="700" dirty="0"/>
                        <a:t> and against the agreements of </a:t>
                      </a:r>
                      <a:r>
                        <a:rPr lang="en-GB" sz="700" b="1" dirty="0"/>
                        <a:t>1959 Nile Water Treaty</a:t>
                      </a:r>
                      <a:r>
                        <a:rPr lang="en-GB" sz="700" dirty="0"/>
                        <a:t>. With the construction of dams downstream in Ethiopia (such as the </a:t>
                      </a:r>
                      <a:r>
                        <a:rPr lang="en-GB" sz="700" b="1" dirty="0"/>
                        <a:t>Gran Renaissance Dam </a:t>
                      </a:r>
                      <a:r>
                        <a:rPr lang="en-GB" sz="700" dirty="0"/>
                        <a:t>on the Blue Nile) a potential flash point has emerged due to the possibility of a </a:t>
                      </a:r>
                      <a:r>
                        <a:rPr lang="en-GB" sz="700" b="1" dirty="0"/>
                        <a:t>reduction</a:t>
                      </a:r>
                      <a:r>
                        <a:rPr lang="en-GB" sz="700" dirty="0"/>
                        <a:t> in annual flow. Both Egypt and Ethiopia has seen </a:t>
                      </a:r>
                      <a:r>
                        <a:rPr lang="en-GB" sz="700" b="1" dirty="0"/>
                        <a:t>rapid population growth </a:t>
                      </a:r>
                      <a:r>
                        <a:rPr lang="en-GB" sz="700" dirty="0"/>
                        <a:t>and seek to become more </a:t>
                      </a:r>
                      <a:r>
                        <a:rPr lang="en-GB" sz="700" b="1" dirty="0"/>
                        <a:t>economically developed</a:t>
                      </a:r>
                      <a:r>
                        <a:rPr lang="en-GB" sz="700" dirty="0"/>
                        <a:t>. Therefore access to safe and sufficient water will be critical in the future.  </a:t>
                      </a:r>
                    </a:p>
                  </a:txBody>
                  <a:tcPr/>
                </a:tc>
                <a:tc vMerge="1">
                  <a:txBody>
                    <a:bodyPr/>
                    <a:lstStyle/>
                    <a:p>
                      <a:endParaRPr lang="en-GB" sz="700" dirty="0"/>
                    </a:p>
                  </a:txBody>
                  <a:tcPr/>
                </a:tc>
                <a:extLst>
                  <a:ext uri="{0D108BD9-81ED-4DB2-BD59-A6C34878D82A}">
                    <a16:rowId xmlns:a16="http://schemas.microsoft.com/office/drawing/2014/main" val="2794944799"/>
                  </a:ext>
                </a:extLst>
              </a:tr>
            </a:tbl>
          </a:graphicData>
        </a:graphic>
      </p:graphicFrame>
      <p:pic>
        <p:nvPicPr>
          <p:cNvPr id="33" name="Picture 32" descr="A picture containing text, map&#10;&#10;Description automatically generated">
            <a:extLst>
              <a:ext uri="{FF2B5EF4-FFF2-40B4-BE49-F238E27FC236}">
                <a16:creationId xmlns:a16="http://schemas.microsoft.com/office/drawing/2014/main" id="{637E9FDC-874B-4FA8-A7A4-9ADEDAF478A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834577" y="978196"/>
            <a:ext cx="1967011" cy="1993605"/>
          </a:xfrm>
          <a:prstGeom prst="rect">
            <a:avLst/>
          </a:prstGeom>
          <a:ln w="19050">
            <a:solidFill>
              <a:schemeClr val="bg1"/>
            </a:solidFill>
          </a:ln>
        </p:spPr>
      </p:pic>
      <p:graphicFrame>
        <p:nvGraphicFramePr>
          <p:cNvPr id="34" name="Table 34">
            <a:extLst>
              <a:ext uri="{FF2B5EF4-FFF2-40B4-BE49-F238E27FC236}">
                <a16:creationId xmlns:a16="http://schemas.microsoft.com/office/drawing/2014/main" id="{17A5D3CA-075C-49B1-8FE9-6A4844650581}"/>
              </a:ext>
            </a:extLst>
          </p:cNvPr>
          <p:cNvGraphicFramePr>
            <a:graphicFrameLocks noGrp="1"/>
          </p:cNvGraphicFramePr>
          <p:nvPr>
            <p:extLst>
              <p:ext uri="{D42A27DB-BD31-4B8C-83A1-F6EECF244321}">
                <p14:modId xmlns:p14="http://schemas.microsoft.com/office/powerpoint/2010/main" val="2190291943"/>
              </p:ext>
            </p:extLst>
          </p:nvPr>
        </p:nvGraphicFramePr>
        <p:xfrm>
          <a:off x="8613578" y="2930079"/>
          <a:ext cx="4188022" cy="2895600"/>
        </p:xfrm>
        <a:graphic>
          <a:graphicData uri="http://schemas.openxmlformats.org/drawingml/2006/table">
            <a:tbl>
              <a:tblPr firstRow="1" bandRow="1">
                <a:tableStyleId>{F5AB1C69-6EDB-4FF4-983F-18BD219EF322}</a:tableStyleId>
              </a:tblPr>
              <a:tblGrid>
                <a:gridCol w="1401558">
                  <a:extLst>
                    <a:ext uri="{9D8B030D-6E8A-4147-A177-3AD203B41FA5}">
                      <a16:colId xmlns:a16="http://schemas.microsoft.com/office/drawing/2014/main" val="3051574199"/>
                    </a:ext>
                  </a:extLst>
                </a:gridCol>
                <a:gridCol w="1363641">
                  <a:extLst>
                    <a:ext uri="{9D8B030D-6E8A-4147-A177-3AD203B41FA5}">
                      <a16:colId xmlns:a16="http://schemas.microsoft.com/office/drawing/2014/main" val="3240243179"/>
                    </a:ext>
                  </a:extLst>
                </a:gridCol>
                <a:gridCol w="1422823">
                  <a:extLst>
                    <a:ext uri="{9D8B030D-6E8A-4147-A177-3AD203B41FA5}">
                      <a16:colId xmlns:a16="http://schemas.microsoft.com/office/drawing/2014/main" val="897161551"/>
                    </a:ext>
                  </a:extLst>
                </a:gridCol>
              </a:tblGrid>
              <a:tr h="225306">
                <a:tc gridSpan="3">
                  <a:txBody>
                    <a:bodyPr/>
                    <a:lstStyle/>
                    <a:p>
                      <a:pPr algn="ctr"/>
                      <a:r>
                        <a:rPr lang="en-GB" sz="900" dirty="0"/>
                        <a:t>Managing Water Supply</a:t>
                      </a:r>
                    </a:p>
                  </a:txBody>
                  <a:tcPr/>
                </a:tc>
                <a:tc hMerge="1">
                  <a:txBody>
                    <a:bodyPr/>
                    <a:lstStyle/>
                    <a:p>
                      <a:endParaRPr lang="en-GB" dirty="0"/>
                    </a:p>
                  </a:txBody>
                  <a:tcPr/>
                </a:tc>
                <a:tc hMerge="1">
                  <a:txBody>
                    <a:bodyPr/>
                    <a:lstStyle/>
                    <a:p>
                      <a:pPr algn="ctr"/>
                      <a:endParaRPr lang="en-GB" sz="900" dirty="0"/>
                    </a:p>
                  </a:txBody>
                  <a:tcPr/>
                </a:tc>
                <a:extLst>
                  <a:ext uri="{0D108BD9-81ED-4DB2-BD59-A6C34878D82A}">
                    <a16:rowId xmlns:a16="http://schemas.microsoft.com/office/drawing/2014/main" val="2580843236"/>
                  </a:ext>
                </a:extLst>
              </a:tr>
              <a:tr h="210286">
                <a:tc gridSpan="3">
                  <a:txBody>
                    <a:bodyPr/>
                    <a:lstStyle/>
                    <a:p>
                      <a:pPr algn="ctr"/>
                      <a:r>
                        <a:rPr lang="en-GB" sz="800" b="1" dirty="0">
                          <a:solidFill>
                            <a:srgbClr val="FF0000"/>
                          </a:solidFill>
                        </a:rPr>
                        <a:t>Hard Engineering Methods of Water Supply</a:t>
                      </a:r>
                    </a:p>
                  </a:txBody>
                  <a:tcPr>
                    <a:solidFill>
                      <a:schemeClr val="accent3">
                        <a:lumMod val="40000"/>
                        <a:lumOff val="60000"/>
                      </a:schemeClr>
                    </a:solidFill>
                  </a:tcPr>
                </a:tc>
                <a:tc hMerge="1">
                  <a:txBody>
                    <a:bodyPr/>
                    <a:lstStyle/>
                    <a:p>
                      <a:endParaRPr lang="en-GB" dirty="0"/>
                    </a:p>
                  </a:txBody>
                  <a:tcPr/>
                </a:tc>
                <a:tc hMerge="1">
                  <a:txBody>
                    <a:bodyPr/>
                    <a:lstStyle/>
                    <a:p>
                      <a:pPr algn="ctr"/>
                      <a:endParaRPr lang="en-GB" sz="800" b="1" dirty="0"/>
                    </a:p>
                  </a:txBody>
                  <a:tcPr>
                    <a:solidFill>
                      <a:schemeClr val="accent3">
                        <a:lumMod val="40000"/>
                        <a:lumOff val="60000"/>
                      </a:schemeClr>
                    </a:solidFill>
                  </a:tcPr>
                </a:tc>
                <a:extLst>
                  <a:ext uri="{0D108BD9-81ED-4DB2-BD59-A6C34878D82A}">
                    <a16:rowId xmlns:a16="http://schemas.microsoft.com/office/drawing/2014/main" val="2412003795"/>
                  </a:ext>
                </a:extLst>
              </a:tr>
              <a:tr h="300408">
                <a:tc gridSpan="3">
                  <a:txBody>
                    <a:bodyPr/>
                    <a:lstStyle/>
                    <a:p>
                      <a:pPr algn="ctr"/>
                      <a:r>
                        <a:rPr lang="en-GB" sz="700" b="1" dirty="0"/>
                        <a:t>These projects involve high levels of capital and technology. However, these projects have various questions as to their environmental and social costs. </a:t>
                      </a:r>
                    </a:p>
                  </a:txBody>
                  <a:tcPr/>
                </a:tc>
                <a:tc hMerge="1">
                  <a:txBody>
                    <a:bodyPr/>
                    <a:lstStyle/>
                    <a:p>
                      <a:endParaRPr lang="en-GB" dirty="0"/>
                    </a:p>
                  </a:txBody>
                  <a:tcPr/>
                </a:tc>
                <a:tc hMerge="1">
                  <a:txBody>
                    <a:bodyPr/>
                    <a:lstStyle/>
                    <a:p>
                      <a:pPr algn="ctr"/>
                      <a:endParaRPr lang="en-GB" sz="700" b="1" dirty="0"/>
                    </a:p>
                  </a:txBody>
                  <a:tcPr/>
                </a:tc>
                <a:extLst>
                  <a:ext uri="{0D108BD9-81ED-4DB2-BD59-A6C34878D82A}">
                    <a16:rowId xmlns:a16="http://schemas.microsoft.com/office/drawing/2014/main" val="174879479"/>
                  </a:ext>
                </a:extLst>
              </a:tr>
              <a:tr h="195265">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700" b="1" u="none" dirty="0">
                          <a:solidFill>
                            <a:srgbClr val="FF0000"/>
                          </a:solidFill>
                        </a:rPr>
                        <a:t>Water transfer schemes </a:t>
                      </a:r>
                      <a:endParaRPr lang="en-US" sz="700" b="1" u="none" dirty="0">
                        <a:solidFill>
                          <a:srgbClr val="FF0000"/>
                        </a:solidFill>
                        <a:ea typeface="Comic Neue Light" charset="0"/>
                        <a:cs typeface="Comic Neue Light" charset="0"/>
                      </a:endParaRPr>
                    </a:p>
                  </a:txBody>
                  <a:tcP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700" b="1" u="none" dirty="0">
                          <a:solidFill>
                            <a:srgbClr val="FF0000"/>
                          </a:solidFill>
                        </a:rPr>
                        <a:t>Mega dams</a:t>
                      </a:r>
                    </a:p>
                  </a:txBody>
                  <a:tcPr>
                    <a:solidFill>
                      <a:schemeClr val="accent3">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700" b="1" u="none" dirty="0">
                          <a:solidFill>
                            <a:srgbClr val="FF0000"/>
                          </a:solidFill>
                        </a:rPr>
                        <a:t>Desalination</a:t>
                      </a:r>
                    </a:p>
                  </a:txBody>
                  <a:tcPr>
                    <a:solidFill>
                      <a:schemeClr val="accent3">
                        <a:lumMod val="40000"/>
                        <a:lumOff val="60000"/>
                      </a:schemeClr>
                    </a:solidFill>
                  </a:tcPr>
                </a:tc>
                <a:extLst>
                  <a:ext uri="{0D108BD9-81ED-4DB2-BD59-A6C34878D82A}">
                    <a16:rowId xmlns:a16="http://schemas.microsoft.com/office/drawing/2014/main" val="2312028915"/>
                  </a:ext>
                </a:extLst>
              </a:tr>
              <a:tr h="510694">
                <a:tc>
                  <a:txBody>
                    <a:bodyPr/>
                    <a:lstStyle/>
                    <a:p>
                      <a:pPr algn="ctr"/>
                      <a:r>
                        <a:rPr lang="en-US" sz="700" dirty="0"/>
                        <a:t>This involves the diversion of water from one drainage basin to another. </a:t>
                      </a:r>
                    </a:p>
                  </a:txBody>
                  <a:tcPr>
                    <a:solidFill>
                      <a:srgbClr val="D3FBFD"/>
                    </a:solidFill>
                  </a:tcPr>
                </a:tc>
                <a:tc>
                  <a:txBody>
                    <a:bodyPr/>
                    <a:lstStyle/>
                    <a:p>
                      <a:pPr algn="ctr"/>
                      <a:r>
                        <a:rPr lang="en-US" sz="700" dirty="0"/>
                        <a:t>Large rivers are impeded, stored, rechanneled and re-engineered to redesign the natural flow. </a:t>
                      </a:r>
                    </a:p>
                  </a:txBody>
                  <a:tcPr>
                    <a:solidFill>
                      <a:srgbClr val="E7F7F8"/>
                    </a:solidFill>
                  </a:tcPr>
                </a:tc>
                <a:tc>
                  <a:txBody>
                    <a:bodyPr/>
                    <a:lstStyle/>
                    <a:p>
                      <a:pPr algn="ctr"/>
                      <a:r>
                        <a:rPr lang="en-US" sz="700" dirty="0"/>
                        <a:t>Converts saltwater from the oceans into useable freshwater on a large scale </a:t>
                      </a:r>
                    </a:p>
                  </a:txBody>
                  <a:tcPr>
                    <a:solidFill>
                      <a:srgbClr val="D3FBFD"/>
                    </a:solidFill>
                  </a:tcPr>
                </a:tc>
                <a:extLst>
                  <a:ext uri="{0D108BD9-81ED-4DB2-BD59-A6C34878D82A}">
                    <a16:rowId xmlns:a16="http://schemas.microsoft.com/office/drawing/2014/main" val="2671593655"/>
                  </a:ext>
                </a:extLst>
              </a:tr>
              <a:tr h="30040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700" b="1" dirty="0">
                          <a:solidFill>
                            <a:srgbClr val="002060"/>
                          </a:solidFill>
                        </a:rPr>
                        <a:t>Example: The South-North water Transfer project, China. </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700" b="1" dirty="0">
                          <a:solidFill>
                            <a:srgbClr val="002060"/>
                          </a:solidFill>
                        </a:rPr>
                        <a:t>Example: The Three Gorges Dam, China</a:t>
                      </a:r>
                      <a:endParaRPr lang="en-US" sz="700" b="1" dirty="0">
                        <a:solidFill>
                          <a:srgbClr val="002060"/>
                        </a:solidFill>
                        <a:ea typeface="Comic Neue Light" charset="0"/>
                        <a:cs typeface="Comic Neue Light" charset="0"/>
                      </a:endParaRP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700" b="1" dirty="0">
                          <a:solidFill>
                            <a:srgbClr val="002060"/>
                          </a:solidFill>
                        </a:rPr>
                        <a:t>Example: Israel, Saudi Arabia and Australia</a:t>
                      </a:r>
                    </a:p>
                  </a:txBody>
                  <a:tcPr/>
                </a:tc>
                <a:extLst>
                  <a:ext uri="{0D108BD9-81ED-4DB2-BD59-A6C34878D82A}">
                    <a16:rowId xmlns:a16="http://schemas.microsoft.com/office/drawing/2014/main" val="2245858004"/>
                  </a:ext>
                </a:extLst>
              </a:tr>
              <a:tr h="210286">
                <a:tc gridSpan="3">
                  <a:txBody>
                    <a:bodyPr/>
                    <a:lstStyle/>
                    <a:p>
                      <a:pPr algn="ctr"/>
                      <a:r>
                        <a:rPr lang="en-GB" sz="800" b="1" dirty="0">
                          <a:solidFill>
                            <a:schemeClr val="accent5">
                              <a:lumMod val="50000"/>
                            </a:schemeClr>
                          </a:solidFill>
                        </a:rPr>
                        <a:t>Sustainable Methods of Water Supply</a:t>
                      </a:r>
                    </a:p>
                  </a:txBody>
                  <a:tcPr>
                    <a:solidFill>
                      <a:schemeClr val="accent3">
                        <a:lumMod val="40000"/>
                        <a:lumOff val="60000"/>
                      </a:schemeClr>
                    </a:solidFill>
                  </a:tcPr>
                </a:tc>
                <a:tc hMerge="1">
                  <a:txBody>
                    <a:bodyPr/>
                    <a:lstStyle/>
                    <a:p>
                      <a:pPr algn="ctr"/>
                      <a:endParaRPr lang="en-US" sz="700" b="1" dirty="0">
                        <a:solidFill>
                          <a:srgbClr val="FF0000"/>
                        </a:solidFill>
                        <a:ea typeface="Comic Neue Light" charset="0"/>
                        <a:cs typeface="Comic Neue Light" charset="0"/>
                      </a:endParaRPr>
                    </a:p>
                  </a:txBody>
                  <a:tcPr/>
                </a:tc>
                <a:tc hMerge="1">
                  <a:txBody>
                    <a:bodyPr/>
                    <a:lstStyle/>
                    <a:p>
                      <a:pPr algn="ctr"/>
                      <a:endParaRPr lang="en-GB" sz="800" b="1" dirty="0"/>
                    </a:p>
                  </a:txBody>
                  <a:tcPr>
                    <a:solidFill>
                      <a:schemeClr val="accent3">
                        <a:lumMod val="40000"/>
                        <a:lumOff val="60000"/>
                      </a:schemeClr>
                    </a:solidFill>
                  </a:tcPr>
                </a:tc>
                <a:extLst>
                  <a:ext uri="{0D108BD9-81ED-4DB2-BD59-A6C34878D82A}">
                    <a16:rowId xmlns:a16="http://schemas.microsoft.com/office/drawing/2014/main" val="2370858019"/>
                  </a:ext>
                </a:extLst>
              </a:tr>
              <a:tr h="300408">
                <a:tc gridSpan="3">
                  <a:txBody>
                    <a:bodyPr/>
                    <a:lstStyle/>
                    <a:p>
                      <a:pPr algn="ctr"/>
                      <a:r>
                        <a:rPr lang="en-US" sz="700" b="1" dirty="0">
                          <a:solidFill>
                            <a:schemeClr val="tx1"/>
                          </a:solidFill>
                          <a:ea typeface="Comic Neue Light" charset="0"/>
                          <a:cs typeface="Comic Neue Light" charset="0"/>
                        </a:rPr>
                        <a:t>This is using methods that are more natural or minimizing wastage and pollution of water resources. It also aims to ensure all viewpoints are expressed and water is safe but affordable.</a:t>
                      </a:r>
                    </a:p>
                  </a:txBody>
                  <a:tcPr>
                    <a:solidFill>
                      <a:srgbClr val="E7F7F8"/>
                    </a:solidFill>
                  </a:tcPr>
                </a:tc>
                <a:tc hMerge="1">
                  <a:txBody>
                    <a:bodyPr/>
                    <a:lstStyle/>
                    <a:p>
                      <a:endParaRPr lang="en-GB"/>
                    </a:p>
                  </a:txBody>
                  <a:tcPr/>
                </a:tc>
                <a:tc hMerge="1">
                  <a:txBody>
                    <a:bodyPr/>
                    <a:lstStyle/>
                    <a:p>
                      <a:pPr algn="ctr"/>
                      <a:endParaRPr lang="en-US" sz="700" b="1" dirty="0">
                        <a:solidFill>
                          <a:schemeClr val="tx1"/>
                        </a:solidFill>
                        <a:ea typeface="Comic Neue Light" charset="0"/>
                        <a:cs typeface="Comic Neue Light" charset="0"/>
                      </a:endParaRPr>
                    </a:p>
                  </a:txBody>
                  <a:tcPr>
                    <a:solidFill>
                      <a:srgbClr val="E7F7F8"/>
                    </a:solidFill>
                  </a:tcPr>
                </a:tc>
                <a:extLst>
                  <a:ext uri="{0D108BD9-81ED-4DB2-BD59-A6C34878D82A}">
                    <a16:rowId xmlns:a16="http://schemas.microsoft.com/office/drawing/2014/main" val="3522414393"/>
                  </a:ext>
                </a:extLst>
              </a:tr>
              <a:tr h="195265">
                <a:tc>
                  <a:txBody>
                    <a:bodyPr/>
                    <a:lstStyle/>
                    <a:p>
                      <a:pPr algn="ctr"/>
                      <a:r>
                        <a:rPr lang="en-GB" sz="700" b="1" dirty="0">
                          <a:solidFill>
                            <a:schemeClr val="accent5">
                              <a:lumMod val="50000"/>
                            </a:schemeClr>
                          </a:solidFill>
                        </a:rPr>
                        <a:t>Restoration</a:t>
                      </a:r>
                    </a:p>
                  </a:txBody>
                  <a:tcPr>
                    <a:solidFill>
                      <a:schemeClr val="accent3">
                        <a:lumMod val="40000"/>
                        <a:lumOff val="60000"/>
                      </a:schemeClr>
                    </a:solidFill>
                  </a:tcPr>
                </a:tc>
                <a:tc>
                  <a:txBody>
                    <a:bodyPr/>
                    <a:lstStyle/>
                    <a:p>
                      <a:pPr algn="ctr"/>
                      <a:r>
                        <a:rPr lang="en-US" sz="700" b="1" dirty="0">
                          <a:solidFill>
                            <a:schemeClr val="accent5">
                              <a:lumMod val="50000"/>
                            </a:schemeClr>
                          </a:solidFill>
                          <a:ea typeface="Comic Neue Light" charset="0"/>
                          <a:cs typeface="Comic Neue Light" charset="0"/>
                        </a:rPr>
                        <a:t>Rainwater Harvesting</a:t>
                      </a:r>
                    </a:p>
                  </a:txBody>
                  <a:tcPr>
                    <a:solidFill>
                      <a:schemeClr val="accent3">
                        <a:lumMod val="40000"/>
                        <a:lumOff val="60000"/>
                      </a:schemeClr>
                    </a:solidFill>
                  </a:tcPr>
                </a:tc>
                <a:tc>
                  <a:txBody>
                    <a:bodyPr/>
                    <a:lstStyle/>
                    <a:p>
                      <a:pPr algn="ctr"/>
                      <a:r>
                        <a:rPr lang="en-GB" sz="700" b="1" dirty="0">
                          <a:solidFill>
                            <a:schemeClr val="accent5">
                              <a:lumMod val="50000"/>
                            </a:schemeClr>
                          </a:solidFill>
                        </a:rPr>
                        <a:t>Filtration Technology</a:t>
                      </a:r>
                    </a:p>
                  </a:txBody>
                  <a:tcPr>
                    <a:solidFill>
                      <a:schemeClr val="accent3">
                        <a:lumMod val="40000"/>
                        <a:lumOff val="60000"/>
                      </a:schemeClr>
                    </a:solidFill>
                  </a:tcPr>
                </a:tc>
                <a:extLst>
                  <a:ext uri="{0D108BD9-81ED-4DB2-BD59-A6C34878D82A}">
                    <a16:rowId xmlns:a16="http://schemas.microsoft.com/office/drawing/2014/main" val="1688077798"/>
                  </a:ext>
                </a:extLst>
              </a:tr>
              <a:tr h="405551">
                <a:tc>
                  <a:txBody>
                    <a:bodyPr/>
                    <a:lstStyle/>
                    <a:p>
                      <a:pPr algn="ctr"/>
                      <a:r>
                        <a:rPr lang="en-GB" sz="700" b="0" dirty="0">
                          <a:solidFill>
                            <a:schemeClr val="tx1"/>
                          </a:solidFill>
                        </a:rPr>
                        <a:t>Restoring damaged rivers, lakes and wetlands to support the natural hydrological cycle.</a:t>
                      </a:r>
                    </a:p>
                  </a:txBody>
                  <a:tcPr>
                    <a:solidFill>
                      <a:srgbClr val="E7F7F8"/>
                    </a:solidFill>
                  </a:tcPr>
                </a:tc>
                <a:tc>
                  <a:txBody>
                    <a:bodyPr/>
                    <a:lstStyle/>
                    <a:p>
                      <a:pPr algn="ctr"/>
                      <a:r>
                        <a:rPr lang="en-US" sz="700" b="0" dirty="0">
                          <a:solidFill>
                            <a:schemeClr val="tx1"/>
                          </a:solidFill>
                          <a:ea typeface="Comic Neue Light" charset="0"/>
                          <a:cs typeface="Comic Neue Light" charset="0"/>
                        </a:rPr>
                        <a:t>Collecting rain falling on roofs in butts for flushing or watering plants.</a:t>
                      </a:r>
                    </a:p>
                  </a:txBody>
                  <a:tcPr>
                    <a:solidFill>
                      <a:srgbClr val="D3FBFD"/>
                    </a:solidFill>
                  </a:tcPr>
                </a:tc>
                <a:tc>
                  <a:txBody>
                    <a:bodyPr/>
                    <a:lstStyle/>
                    <a:p>
                      <a:pPr algn="ctr"/>
                      <a:r>
                        <a:rPr lang="en-GB" sz="700" b="0" dirty="0">
                          <a:solidFill>
                            <a:schemeClr val="tx1"/>
                          </a:solidFill>
                        </a:rPr>
                        <a:t>Ensuring that water is physically purified and recycled to a safe, drinkable standard.</a:t>
                      </a:r>
                    </a:p>
                  </a:txBody>
                  <a:tcPr>
                    <a:solidFill>
                      <a:srgbClr val="E7F7F8"/>
                    </a:solidFill>
                  </a:tcPr>
                </a:tc>
                <a:extLst>
                  <a:ext uri="{0D108BD9-81ED-4DB2-BD59-A6C34878D82A}">
                    <a16:rowId xmlns:a16="http://schemas.microsoft.com/office/drawing/2014/main" val="2010141342"/>
                  </a:ext>
                </a:extLst>
              </a:tr>
            </a:tbl>
          </a:graphicData>
        </a:graphic>
      </p:graphicFrame>
      <p:graphicFrame>
        <p:nvGraphicFramePr>
          <p:cNvPr id="36" name="Table 36">
            <a:extLst>
              <a:ext uri="{FF2B5EF4-FFF2-40B4-BE49-F238E27FC236}">
                <a16:creationId xmlns:a16="http://schemas.microsoft.com/office/drawing/2014/main" id="{7E557E66-BA59-4239-BBE5-99E22594BA74}"/>
              </a:ext>
            </a:extLst>
          </p:cNvPr>
          <p:cNvGraphicFramePr>
            <a:graphicFrameLocks noGrp="1"/>
          </p:cNvGraphicFramePr>
          <p:nvPr>
            <p:extLst>
              <p:ext uri="{D42A27DB-BD31-4B8C-83A1-F6EECF244321}">
                <p14:modId xmlns:p14="http://schemas.microsoft.com/office/powerpoint/2010/main" val="392115528"/>
              </p:ext>
            </p:extLst>
          </p:nvPr>
        </p:nvGraphicFramePr>
        <p:xfrm>
          <a:off x="8613507" y="5803017"/>
          <a:ext cx="4181543" cy="1173480"/>
        </p:xfrm>
        <a:graphic>
          <a:graphicData uri="http://schemas.openxmlformats.org/drawingml/2006/table">
            <a:tbl>
              <a:tblPr firstRow="1" bandRow="1">
                <a:tableStyleId>{F5AB1C69-6EDB-4FF4-983F-18BD219EF322}</a:tableStyleId>
              </a:tblPr>
              <a:tblGrid>
                <a:gridCol w="2810520">
                  <a:extLst>
                    <a:ext uri="{9D8B030D-6E8A-4147-A177-3AD203B41FA5}">
                      <a16:colId xmlns:a16="http://schemas.microsoft.com/office/drawing/2014/main" val="1141258795"/>
                    </a:ext>
                  </a:extLst>
                </a:gridCol>
                <a:gridCol w="1371023">
                  <a:extLst>
                    <a:ext uri="{9D8B030D-6E8A-4147-A177-3AD203B41FA5}">
                      <a16:colId xmlns:a16="http://schemas.microsoft.com/office/drawing/2014/main" val="2908121277"/>
                    </a:ext>
                  </a:extLst>
                </a:gridCol>
              </a:tblGrid>
              <a:tr h="219548">
                <a:tc gridSpan="2">
                  <a:txBody>
                    <a:bodyPr/>
                    <a:lstStyle/>
                    <a:p>
                      <a:pPr algn="ctr"/>
                      <a:r>
                        <a:rPr lang="en-GB" sz="900" dirty="0"/>
                        <a:t>CASE STUDY: Sustainable Water Management in Singapore </a:t>
                      </a:r>
                    </a:p>
                  </a:txBody>
                  <a:tcPr/>
                </a:tc>
                <a:tc hMerge="1">
                  <a:txBody>
                    <a:bodyPr/>
                    <a:lstStyle/>
                    <a:p>
                      <a:endParaRPr lang="en-GB" dirty="0"/>
                    </a:p>
                  </a:txBody>
                  <a:tcPr/>
                </a:tc>
                <a:extLst>
                  <a:ext uri="{0D108BD9-81ED-4DB2-BD59-A6C34878D82A}">
                    <a16:rowId xmlns:a16="http://schemas.microsoft.com/office/drawing/2014/main" val="3142102403"/>
                  </a:ext>
                </a:extLst>
              </a:tr>
              <a:tr h="631577">
                <a:tc>
                  <a:txBody>
                    <a:bodyPr/>
                    <a:lstStyle/>
                    <a:p>
                      <a:pPr marL="0" indent="0" algn="ctr">
                        <a:lnSpc>
                          <a:spcPct val="100000"/>
                        </a:lnSpc>
                        <a:spcBef>
                          <a:spcPts val="0"/>
                        </a:spcBef>
                        <a:buNone/>
                        <a:defRPr/>
                      </a:pPr>
                      <a:r>
                        <a:rPr lang="en-US" sz="700" b="1" dirty="0"/>
                        <a:t>The 5.4 million residents of Singapore are urban, thus demand is high. To ensure sustainable water supplies, they have used several methods: </a:t>
                      </a:r>
                    </a:p>
                    <a:p>
                      <a:pPr marL="171450" indent="-171450">
                        <a:lnSpc>
                          <a:spcPct val="100000"/>
                        </a:lnSpc>
                        <a:spcBef>
                          <a:spcPts val="0"/>
                        </a:spcBef>
                        <a:buFont typeface="Arial" panose="020B0604020202020204" pitchFamily="34" charset="0"/>
                        <a:buChar char="•"/>
                      </a:pPr>
                      <a:r>
                        <a:rPr lang="en-US" sz="700" dirty="0"/>
                        <a:t>Metering water supplies so people cannot waste water.</a:t>
                      </a:r>
                    </a:p>
                    <a:p>
                      <a:pPr marL="171450" indent="-171450">
                        <a:lnSpc>
                          <a:spcPct val="100000"/>
                        </a:lnSpc>
                        <a:spcBef>
                          <a:spcPts val="0"/>
                        </a:spcBef>
                        <a:buFont typeface="Arial" panose="020B0604020202020204" pitchFamily="34" charset="0"/>
                        <a:buChar char="•"/>
                        <a:defRPr/>
                      </a:pPr>
                      <a:r>
                        <a:rPr lang="en-US" sz="700" dirty="0"/>
                        <a:t>Public education to reduce water use.</a:t>
                      </a:r>
                    </a:p>
                    <a:p>
                      <a:pPr marL="171450" indent="-171450">
                        <a:lnSpc>
                          <a:spcPct val="100000"/>
                        </a:lnSpc>
                        <a:spcBef>
                          <a:spcPts val="0"/>
                        </a:spcBef>
                        <a:buFont typeface="Arial" panose="020B0604020202020204" pitchFamily="34" charset="0"/>
                        <a:buChar char="•"/>
                        <a:defRPr/>
                      </a:pPr>
                      <a:r>
                        <a:rPr lang="en-US" sz="700" dirty="0"/>
                        <a:t>Cutting water leaks to 5% (UK leakage is 20%).</a:t>
                      </a:r>
                    </a:p>
                    <a:p>
                      <a:pPr marL="171450" indent="-171450">
                        <a:lnSpc>
                          <a:spcPct val="100000"/>
                        </a:lnSpc>
                        <a:spcBef>
                          <a:spcPts val="0"/>
                        </a:spcBef>
                        <a:buFont typeface="Arial" panose="020B0604020202020204" pitchFamily="34" charset="0"/>
                        <a:buChar char="•"/>
                        <a:defRPr/>
                      </a:pPr>
                      <a:r>
                        <a:rPr lang="en-US" sz="700" dirty="0"/>
                        <a:t>Water prices which rise and fall with usage.</a:t>
                      </a:r>
                    </a:p>
                    <a:p>
                      <a:pPr marL="171450" indent="-171450">
                        <a:lnSpc>
                          <a:spcPct val="100000"/>
                        </a:lnSpc>
                        <a:spcBef>
                          <a:spcPts val="0"/>
                        </a:spcBef>
                        <a:buFont typeface="Arial" panose="020B0604020202020204" pitchFamily="34" charset="0"/>
                        <a:buChar char="•"/>
                        <a:defRPr/>
                      </a:pPr>
                      <a:r>
                        <a:rPr lang="en-US" sz="700" dirty="0"/>
                        <a:t>Subsidies which protect the poor from expensive water.</a:t>
                      </a:r>
                    </a:p>
                    <a:p>
                      <a:pPr marL="171450" indent="-171450">
                        <a:lnSpc>
                          <a:spcPct val="100000"/>
                        </a:lnSpc>
                        <a:spcBef>
                          <a:spcPts val="0"/>
                        </a:spcBef>
                        <a:buFont typeface="Arial" panose="020B0604020202020204" pitchFamily="34" charset="0"/>
                        <a:buChar char="•"/>
                        <a:defRPr/>
                      </a:pPr>
                      <a:r>
                        <a:rPr lang="en-US" sz="700" dirty="0"/>
                        <a:t>Rainwater collection.</a:t>
                      </a:r>
                      <a:endParaRPr lang="en-US" sz="700" dirty="0">
                        <a:ea typeface="Comic Neue Light" charset="0"/>
                        <a:cs typeface="Comic Neue Light" charset="0"/>
                      </a:endParaRPr>
                    </a:p>
                  </a:txBody>
                  <a:tcPr>
                    <a:solidFill>
                      <a:srgbClr val="E7F7F8"/>
                    </a:solidFill>
                  </a:tcPr>
                </a:tc>
                <a:tc>
                  <a:txBody>
                    <a:bodyPr/>
                    <a:lstStyle/>
                    <a:p>
                      <a:endParaRPr lang="en-GB" sz="800" dirty="0"/>
                    </a:p>
                  </a:txBody>
                  <a:tcPr/>
                </a:tc>
                <a:extLst>
                  <a:ext uri="{0D108BD9-81ED-4DB2-BD59-A6C34878D82A}">
                    <a16:rowId xmlns:a16="http://schemas.microsoft.com/office/drawing/2014/main" val="1697104340"/>
                  </a:ext>
                </a:extLst>
              </a:tr>
            </a:tbl>
          </a:graphicData>
        </a:graphic>
      </p:graphicFrame>
      <p:pic>
        <p:nvPicPr>
          <p:cNvPr id="39" name="Picture 38">
            <a:extLst>
              <a:ext uri="{FF2B5EF4-FFF2-40B4-BE49-F238E27FC236}">
                <a16:creationId xmlns:a16="http://schemas.microsoft.com/office/drawing/2014/main" id="{FE15177D-2314-4534-B047-88BDD5169F1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1367264" y="6046115"/>
            <a:ext cx="1427786" cy="921330"/>
          </a:xfrm>
          <a:prstGeom prst="rect">
            <a:avLst/>
          </a:prstGeom>
          <a:ln>
            <a:solidFill>
              <a:schemeClr val="bg1"/>
            </a:solidFill>
          </a:ln>
        </p:spPr>
      </p:pic>
      <p:graphicFrame>
        <p:nvGraphicFramePr>
          <p:cNvPr id="40" name="Table 40">
            <a:extLst>
              <a:ext uri="{FF2B5EF4-FFF2-40B4-BE49-F238E27FC236}">
                <a16:creationId xmlns:a16="http://schemas.microsoft.com/office/drawing/2014/main" id="{51BBA3C3-62A4-4D72-9909-2F12A567FED9}"/>
              </a:ext>
            </a:extLst>
          </p:cNvPr>
          <p:cNvGraphicFramePr>
            <a:graphicFrameLocks noGrp="1"/>
          </p:cNvGraphicFramePr>
          <p:nvPr>
            <p:extLst>
              <p:ext uri="{D42A27DB-BD31-4B8C-83A1-F6EECF244321}">
                <p14:modId xmlns:p14="http://schemas.microsoft.com/office/powerpoint/2010/main" val="3631516695"/>
              </p:ext>
            </p:extLst>
          </p:nvPr>
        </p:nvGraphicFramePr>
        <p:xfrm>
          <a:off x="8613507" y="6967445"/>
          <a:ext cx="4188094" cy="746760"/>
        </p:xfrm>
        <a:graphic>
          <a:graphicData uri="http://schemas.openxmlformats.org/drawingml/2006/table">
            <a:tbl>
              <a:tblPr firstRow="1" bandRow="1">
                <a:tableStyleId>{F5AB1C69-6EDB-4FF4-983F-18BD219EF322}</a:tableStyleId>
              </a:tblPr>
              <a:tblGrid>
                <a:gridCol w="4188094">
                  <a:extLst>
                    <a:ext uri="{9D8B030D-6E8A-4147-A177-3AD203B41FA5}">
                      <a16:colId xmlns:a16="http://schemas.microsoft.com/office/drawing/2014/main" val="1102043558"/>
                    </a:ext>
                  </a:extLst>
                </a:gridCol>
              </a:tblGrid>
              <a:tr h="173626">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900" u="none" dirty="0"/>
                        <a:t>Integrated Water Resource Management (IWRM)</a:t>
                      </a:r>
                      <a:endParaRPr lang="en-US" sz="900" b="1" u="none" dirty="0">
                        <a:ea typeface="Comic Neue Light" charset="0"/>
                        <a:cs typeface="Comic Neue Light" charset="0"/>
                      </a:endParaRPr>
                    </a:p>
                  </a:txBody>
                  <a:tcPr/>
                </a:tc>
                <a:extLst>
                  <a:ext uri="{0D108BD9-81ED-4DB2-BD59-A6C34878D82A}">
                    <a16:rowId xmlns:a16="http://schemas.microsoft.com/office/drawing/2014/main" val="1634462047"/>
                  </a:ext>
                </a:extLst>
              </a:tr>
              <a:tr h="392443">
                <a:tc>
                  <a:txBody>
                    <a:bodyPr/>
                    <a:lstStyle/>
                    <a:p>
                      <a:pPr algn="ctr"/>
                      <a:r>
                        <a:rPr lang="en-US" sz="700" b="1" dirty="0"/>
                        <a:t>This approach aims to create a framework for coordination in which all PLAYERS, at all scales are involved in water management. The aim to for these players to work together in order to effectively develop policies and strategies to achieve a common approach to land, water and resource management. This is important in avoiding future ‘water wars’. </a:t>
                      </a:r>
                      <a:endParaRPr lang="en-US" sz="700" b="1" dirty="0">
                        <a:ea typeface="Comic Neue Light" charset="0"/>
                        <a:cs typeface="Comic Neue Light" charset="0"/>
                      </a:endParaRPr>
                    </a:p>
                  </a:txBody>
                  <a:tcPr/>
                </a:tc>
                <a:extLst>
                  <a:ext uri="{0D108BD9-81ED-4DB2-BD59-A6C34878D82A}">
                    <a16:rowId xmlns:a16="http://schemas.microsoft.com/office/drawing/2014/main" val="145403030"/>
                  </a:ext>
                </a:extLst>
              </a:tr>
            </a:tbl>
          </a:graphicData>
        </a:graphic>
      </p:graphicFrame>
      <p:graphicFrame>
        <p:nvGraphicFramePr>
          <p:cNvPr id="46" name="Table 46">
            <a:extLst>
              <a:ext uri="{FF2B5EF4-FFF2-40B4-BE49-F238E27FC236}">
                <a16:creationId xmlns:a16="http://schemas.microsoft.com/office/drawing/2014/main" id="{CA180DE2-F741-4F0F-93C8-554532422DCB}"/>
              </a:ext>
            </a:extLst>
          </p:cNvPr>
          <p:cNvGraphicFramePr>
            <a:graphicFrameLocks noGrp="1"/>
          </p:cNvGraphicFramePr>
          <p:nvPr>
            <p:extLst>
              <p:ext uri="{D42A27DB-BD31-4B8C-83A1-F6EECF244321}">
                <p14:modId xmlns:p14="http://schemas.microsoft.com/office/powerpoint/2010/main" val="869797029"/>
              </p:ext>
            </p:extLst>
          </p:nvPr>
        </p:nvGraphicFramePr>
        <p:xfrm>
          <a:off x="8613507" y="7699248"/>
          <a:ext cx="4188094" cy="1173480"/>
        </p:xfrm>
        <a:graphic>
          <a:graphicData uri="http://schemas.openxmlformats.org/drawingml/2006/table">
            <a:tbl>
              <a:tblPr firstRow="1" bandRow="1">
                <a:tableStyleId>{F5AB1C69-6EDB-4FF4-983F-18BD219EF322}</a:tableStyleId>
              </a:tblPr>
              <a:tblGrid>
                <a:gridCol w="3046008">
                  <a:extLst>
                    <a:ext uri="{9D8B030D-6E8A-4147-A177-3AD203B41FA5}">
                      <a16:colId xmlns:a16="http://schemas.microsoft.com/office/drawing/2014/main" val="3253637518"/>
                    </a:ext>
                  </a:extLst>
                </a:gridCol>
                <a:gridCol w="1142086">
                  <a:extLst>
                    <a:ext uri="{9D8B030D-6E8A-4147-A177-3AD203B41FA5}">
                      <a16:colId xmlns:a16="http://schemas.microsoft.com/office/drawing/2014/main" val="1852421655"/>
                    </a:ext>
                  </a:extLst>
                </a:gridCol>
              </a:tblGrid>
              <a:tr h="220251">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u="none" dirty="0"/>
                        <a:t>CASE STUDY: </a:t>
                      </a:r>
                      <a:r>
                        <a:rPr lang="en-GB" sz="900" u="none" kern="1200" dirty="0">
                          <a:effectLst/>
                        </a:rPr>
                        <a:t>Colorado Integrated River Management</a:t>
                      </a:r>
                      <a:endParaRPr lang="en-GB" sz="900" b="1" u="none" kern="1200" dirty="0">
                        <a:solidFill>
                          <a:schemeClr val="lt1"/>
                        </a:solidFill>
                        <a:effectLst/>
                        <a:latin typeface="+mn-lt"/>
                        <a:ea typeface="+mn-ea"/>
                        <a:cs typeface="+mn-cs"/>
                      </a:endParaRPr>
                    </a:p>
                  </a:txBody>
                  <a:tcPr/>
                </a:tc>
                <a:tc hMerge="1">
                  <a:txBody>
                    <a:bodyPr/>
                    <a:lstStyle/>
                    <a:p>
                      <a:endParaRPr lang="en-GB" sz="800" dirty="0"/>
                    </a:p>
                  </a:txBody>
                  <a:tcPr/>
                </a:tc>
                <a:extLst>
                  <a:ext uri="{0D108BD9-81ED-4DB2-BD59-A6C34878D82A}">
                    <a16:rowId xmlns:a16="http://schemas.microsoft.com/office/drawing/2014/main" val="421916914"/>
                  </a:ext>
                </a:extLst>
              </a:tr>
              <a:tr h="910369">
                <a:tc>
                  <a:txBody>
                    <a:bodyPr/>
                    <a:lstStyle/>
                    <a:p>
                      <a:pPr algn="ctr"/>
                      <a:r>
                        <a:rPr lang="en-GB" sz="700" dirty="0"/>
                        <a:t>The Colorado river flows </a:t>
                      </a:r>
                      <a:r>
                        <a:rPr lang="en-GB" sz="700" b="1" dirty="0"/>
                        <a:t>2,330km</a:t>
                      </a:r>
                      <a:r>
                        <a:rPr lang="en-GB" sz="700" dirty="0"/>
                        <a:t> from the </a:t>
                      </a:r>
                      <a:r>
                        <a:rPr lang="en-GB" sz="700" b="1" dirty="0"/>
                        <a:t>Rocky mountains </a:t>
                      </a:r>
                      <a:r>
                        <a:rPr lang="en-GB" sz="700" dirty="0"/>
                        <a:t>to the </a:t>
                      </a:r>
                      <a:r>
                        <a:rPr lang="en-GB" sz="700" b="1" dirty="0"/>
                        <a:t>Gulf of California</a:t>
                      </a:r>
                      <a:r>
                        <a:rPr lang="en-GB" sz="700" dirty="0"/>
                        <a:t>. However the river is prone to the effects </a:t>
                      </a:r>
                      <a:r>
                        <a:rPr lang="en-GB" sz="700" b="1" dirty="0"/>
                        <a:t>of drought, urbanisation, population growth and agricultural needs</a:t>
                      </a:r>
                      <a:r>
                        <a:rPr lang="en-GB" sz="700" dirty="0"/>
                        <a:t>. Despite some previous attempts for regulation, there </a:t>
                      </a:r>
                      <a:r>
                        <a:rPr lang="en-GB" sz="700" b="1" dirty="0"/>
                        <a:t>still isn’t enough</a:t>
                      </a:r>
                      <a:r>
                        <a:rPr lang="en-GB" sz="700" dirty="0"/>
                        <a:t>. This has therefore caused disputes.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Since the 1990s, there have been environmental protection laws, such as the </a:t>
                      </a:r>
                      <a:r>
                        <a:rPr lang="en-GB" sz="700" b="1" dirty="0"/>
                        <a:t>Grand Canyon Protection Act 1992</a:t>
                      </a:r>
                      <a:r>
                        <a:rPr lang="en-GB" sz="700" dirty="0"/>
                        <a:t>. Now individual states have been forced to explore alternatives. For example, Nevada has negotiated for </a:t>
                      </a:r>
                      <a:r>
                        <a:rPr lang="en-GB" sz="700" b="1" dirty="0"/>
                        <a:t>extra water allocation </a:t>
                      </a:r>
                      <a:r>
                        <a:rPr lang="en-GB" sz="700" b="0" dirty="0"/>
                        <a:t>(especially for Las Vegas) </a:t>
                      </a:r>
                      <a:r>
                        <a:rPr lang="en-GB" sz="700" dirty="0"/>
                        <a:t>and California is investing in </a:t>
                      </a:r>
                      <a:r>
                        <a:rPr lang="en-GB" sz="700" b="1" dirty="0"/>
                        <a:t>desalination</a:t>
                      </a:r>
                      <a:r>
                        <a:rPr lang="en-GB" sz="700" dirty="0"/>
                        <a:t>. </a:t>
                      </a:r>
                    </a:p>
                  </a:txBody>
                  <a:tcPr>
                    <a:solidFill>
                      <a:srgbClr val="E7F7F8"/>
                    </a:solidFill>
                  </a:tcPr>
                </a:tc>
                <a:tc>
                  <a:txBody>
                    <a:bodyPr/>
                    <a:lstStyle/>
                    <a:p>
                      <a:endParaRPr lang="en-GB" sz="800" dirty="0"/>
                    </a:p>
                  </a:txBody>
                  <a:tcPr/>
                </a:tc>
                <a:extLst>
                  <a:ext uri="{0D108BD9-81ED-4DB2-BD59-A6C34878D82A}">
                    <a16:rowId xmlns:a16="http://schemas.microsoft.com/office/drawing/2014/main" val="1865274888"/>
                  </a:ext>
                </a:extLst>
              </a:tr>
            </a:tbl>
          </a:graphicData>
        </a:graphic>
      </p:graphicFrame>
      <p:pic>
        <p:nvPicPr>
          <p:cNvPr id="49" name="Picture 48" descr="A close up of a canyon&#10;&#10;Description automatically generated">
            <a:extLst>
              <a:ext uri="{FF2B5EF4-FFF2-40B4-BE49-F238E27FC236}">
                <a16:creationId xmlns:a16="http://schemas.microsoft.com/office/drawing/2014/main" id="{169FC76A-CF49-4012-ADC7-7EC89A2BC25B}"/>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11674919" y="7942295"/>
            <a:ext cx="1120131" cy="887573"/>
          </a:xfrm>
          <a:prstGeom prst="rect">
            <a:avLst/>
          </a:prstGeom>
          <a:ln>
            <a:solidFill>
              <a:schemeClr val="bg1"/>
            </a:solidFill>
          </a:ln>
        </p:spPr>
      </p:pic>
      <p:graphicFrame>
        <p:nvGraphicFramePr>
          <p:cNvPr id="50" name="Table 50">
            <a:extLst>
              <a:ext uri="{FF2B5EF4-FFF2-40B4-BE49-F238E27FC236}">
                <a16:creationId xmlns:a16="http://schemas.microsoft.com/office/drawing/2014/main" id="{39EB7816-BCCB-467E-BF66-BC3F2DD2DE0D}"/>
              </a:ext>
            </a:extLst>
          </p:cNvPr>
          <p:cNvGraphicFramePr>
            <a:graphicFrameLocks noGrp="1"/>
          </p:cNvGraphicFramePr>
          <p:nvPr>
            <p:extLst>
              <p:ext uri="{D42A27DB-BD31-4B8C-83A1-F6EECF244321}">
                <p14:modId xmlns:p14="http://schemas.microsoft.com/office/powerpoint/2010/main" val="2198181992"/>
              </p:ext>
            </p:extLst>
          </p:nvPr>
        </p:nvGraphicFramePr>
        <p:xfrm>
          <a:off x="8629724" y="8829867"/>
          <a:ext cx="4171863" cy="765611"/>
        </p:xfrm>
        <a:graphic>
          <a:graphicData uri="http://schemas.openxmlformats.org/drawingml/2006/table">
            <a:tbl>
              <a:tblPr firstRow="1" bandRow="1">
                <a:tableStyleId>{F5AB1C69-6EDB-4FF4-983F-18BD219EF322}</a:tableStyleId>
              </a:tblPr>
              <a:tblGrid>
                <a:gridCol w="4171863">
                  <a:extLst>
                    <a:ext uri="{9D8B030D-6E8A-4147-A177-3AD203B41FA5}">
                      <a16:colId xmlns:a16="http://schemas.microsoft.com/office/drawing/2014/main" val="2450067330"/>
                    </a:ext>
                  </a:extLst>
                </a:gridCol>
              </a:tblGrid>
              <a:tr h="234371">
                <a:tc>
                  <a:txBody>
                    <a:bodyPr/>
                    <a:lstStyle/>
                    <a:p>
                      <a:pPr algn="ctr"/>
                      <a:r>
                        <a:rPr lang="en-GB" sz="900" dirty="0"/>
                        <a:t>Water Sharing Treaties and Frameworks</a:t>
                      </a:r>
                    </a:p>
                  </a:txBody>
                  <a:tcPr/>
                </a:tc>
                <a:extLst>
                  <a:ext uri="{0D108BD9-81ED-4DB2-BD59-A6C34878D82A}">
                    <a16:rowId xmlns:a16="http://schemas.microsoft.com/office/drawing/2014/main" val="511423228"/>
                  </a:ext>
                </a:extLst>
              </a:tr>
              <a:tr h="531240">
                <a:tc>
                  <a:txBody>
                    <a:bodyPr/>
                    <a:lstStyle/>
                    <a:p>
                      <a:r>
                        <a:rPr lang="en-GB" sz="700" dirty="0"/>
                        <a:t>Despite the threat of military conflict over water, there has actually been very few ‘water wars’. Instead there has been </a:t>
                      </a:r>
                      <a:r>
                        <a:rPr lang="en-GB" sz="700" b="1" dirty="0"/>
                        <a:t>far more international cooperation</a:t>
                      </a:r>
                      <a:r>
                        <a:rPr lang="en-GB" sz="700" dirty="0"/>
                        <a:t>. Examples of important international agreements includes;</a:t>
                      </a:r>
                    </a:p>
                    <a:p>
                      <a:pPr marL="171450" indent="-171450">
                        <a:buFont typeface="Arial" panose="020B0604020202020204" pitchFamily="34" charset="0"/>
                        <a:buChar char="•"/>
                      </a:pPr>
                      <a:r>
                        <a:rPr lang="en-GB" sz="700" b="1" dirty="0"/>
                        <a:t>The Helsinki Rules </a:t>
                      </a:r>
                      <a:r>
                        <a:rPr lang="en-GB" sz="700" dirty="0"/>
                        <a:t>with their equitable use and shares concepts.</a:t>
                      </a:r>
                    </a:p>
                    <a:p>
                      <a:pPr marL="171450" indent="-171450">
                        <a:buFont typeface="Arial" panose="020B0604020202020204" pitchFamily="34" charset="0"/>
                        <a:buChar char="•"/>
                      </a:pPr>
                      <a:r>
                        <a:rPr lang="en-GB" sz="700" b="1" dirty="0"/>
                        <a:t>UN Water Course Convection </a:t>
                      </a:r>
                      <a:r>
                        <a:rPr lang="en-GB" sz="700" dirty="0"/>
                        <a:t>which sets guidelines for the protection and use for transboundary rivers.</a:t>
                      </a:r>
                    </a:p>
                  </a:txBody>
                  <a:tcPr/>
                </a:tc>
                <a:extLst>
                  <a:ext uri="{0D108BD9-81ED-4DB2-BD59-A6C34878D82A}">
                    <a16:rowId xmlns:a16="http://schemas.microsoft.com/office/drawing/2014/main" val="3908550181"/>
                  </a:ext>
                </a:extLst>
              </a:tr>
            </a:tbl>
          </a:graphicData>
        </a:graphic>
      </p:graphicFrame>
      <p:pic>
        <p:nvPicPr>
          <p:cNvPr id="1026" name="Picture 2" descr="Image result for austrailia flag">
            <a:extLst>
              <a:ext uri="{FF2B5EF4-FFF2-40B4-BE49-F238E27FC236}">
                <a16:creationId xmlns:a16="http://schemas.microsoft.com/office/drawing/2014/main" id="{8FCEFD19-3F9C-40CC-906F-3C94B843F3A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802387">
            <a:off x="3846268" y="2798745"/>
            <a:ext cx="368897" cy="23393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28" name="Picture 4" descr="Image result for uk flag">
            <a:extLst>
              <a:ext uri="{FF2B5EF4-FFF2-40B4-BE49-F238E27FC236}">
                <a16:creationId xmlns:a16="http://schemas.microsoft.com/office/drawing/2014/main" id="{8E4CC7C4-9183-48AD-9F87-F82B4B99005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056060">
            <a:off x="4059307" y="7895839"/>
            <a:ext cx="256479" cy="16421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0" name="Picture 6" descr="Image result for egypt flag">
            <a:extLst>
              <a:ext uri="{FF2B5EF4-FFF2-40B4-BE49-F238E27FC236}">
                <a16:creationId xmlns:a16="http://schemas.microsoft.com/office/drawing/2014/main" id="{C8077DDA-AA29-401A-9077-421390B1FD3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886510">
            <a:off x="12342688" y="605148"/>
            <a:ext cx="373178" cy="26102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3" name="Picture 2" descr="A picture containing drawing&#10;&#10;Description automatically generated">
            <a:extLst>
              <a:ext uri="{FF2B5EF4-FFF2-40B4-BE49-F238E27FC236}">
                <a16:creationId xmlns:a16="http://schemas.microsoft.com/office/drawing/2014/main" id="{C7AB5E35-4B1C-4611-BBCA-CFA1067C6DA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856099">
            <a:off x="12079874" y="634473"/>
            <a:ext cx="341208" cy="236574"/>
          </a:xfrm>
          <a:prstGeom prst="rect">
            <a:avLst/>
          </a:prstGeom>
          <a:ln>
            <a:solidFill>
              <a:schemeClr val="tx1"/>
            </a:solidFill>
          </a:ln>
        </p:spPr>
      </p:pic>
      <p:pic>
        <p:nvPicPr>
          <p:cNvPr id="18" name="Picture 17" descr="A screenshot of a cell phone&#10;&#10;Description automatically generated">
            <a:extLst>
              <a:ext uri="{FF2B5EF4-FFF2-40B4-BE49-F238E27FC236}">
                <a16:creationId xmlns:a16="http://schemas.microsoft.com/office/drawing/2014/main" id="{BA93ED1F-96AB-4553-81B3-FE581370A249}"/>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588992">
            <a:off x="12376853" y="5872776"/>
            <a:ext cx="348855" cy="232570"/>
          </a:xfrm>
          <a:prstGeom prst="rect">
            <a:avLst/>
          </a:prstGeom>
          <a:ln>
            <a:solidFill>
              <a:schemeClr val="tx1"/>
            </a:solidFill>
          </a:ln>
        </p:spPr>
      </p:pic>
      <p:pic>
        <p:nvPicPr>
          <p:cNvPr id="25" name="Picture 24">
            <a:extLst>
              <a:ext uri="{FF2B5EF4-FFF2-40B4-BE49-F238E27FC236}">
                <a16:creationId xmlns:a16="http://schemas.microsoft.com/office/drawing/2014/main" id="{BA8CC9F2-186F-4863-849F-FCFA69DBB4C4}"/>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647758">
            <a:off x="12457546" y="7722145"/>
            <a:ext cx="288491" cy="212211"/>
          </a:xfrm>
          <a:prstGeom prst="rect">
            <a:avLst/>
          </a:prstGeom>
          <a:ln>
            <a:solidFill>
              <a:schemeClr val="tx1"/>
            </a:solidFill>
          </a:ln>
        </p:spPr>
      </p:pic>
      <p:pic>
        <p:nvPicPr>
          <p:cNvPr id="21" name="Picture 20" descr="A picture containing drawing&#10;&#10;Description automatically generated">
            <a:extLst>
              <a:ext uri="{FF2B5EF4-FFF2-40B4-BE49-F238E27FC236}">
                <a16:creationId xmlns:a16="http://schemas.microsoft.com/office/drawing/2014/main" id="{20CF4E22-855D-4DB7-974A-0FD589413A68}"/>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rot="658827">
            <a:off x="12267115" y="7786431"/>
            <a:ext cx="310810" cy="204687"/>
          </a:xfrm>
          <a:prstGeom prst="rect">
            <a:avLst/>
          </a:prstGeom>
          <a:ln>
            <a:solidFill>
              <a:schemeClr val="tx1"/>
            </a:solidFill>
          </a:ln>
        </p:spPr>
      </p:pic>
    </p:spTree>
    <p:extLst>
      <p:ext uri="{BB962C8B-B14F-4D97-AF65-F5344CB8AC3E}">
        <p14:creationId xmlns:p14="http://schemas.microsoft.com/office/powerpoint/2010/main" val="2838016032"/>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2354</TotalTime>
  <Words>4345</Words>
  <Application>Microsoft Office PowerPoint</Application>
  <PresentationFormat>A3 Paper (297x420 mm)</PresentationFormat>
  <Paragraphs>381</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Comic Neue</vt:lpstr>
      <vt:lpstr>Comic Neue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Newbury</dc:creator>
  <cp:lastModifiedBy>Benjamin S Newbury (17687975)</cp:lastModifiedBy>
  <cp:revision>134</cp:revision>
  <dcterms:created xsi:type="dcterms:W3CDTF">2020-04-06T15:29:00Z</dcterms:created>
  <dcterms:modified xsi:type="dcterms:W3CDTF">2020-04-18T19:31:51Z</dcterms:modified>
</cp:coreProperties>
</file>