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12801600" cy="96012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6E5"/>
    <a:srgbClr val="FFF1D9"/>
    <a:srgbClr val="F1F7A7"/>
    <a:srgbClr val="ACFAAC"/>
    <a:srgbClr val="BDBD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0" d="100"/>
          <a:sy n="60" d="100"/>
        </p:scale>
        <p:origin x="796" y="-1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63900D4-01A9-4DAA-97A9-D94B9C38FAC2}"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98256D-3511-45A5-B65B-A69DE714F0DB}" type="slidenum">
              <a:rPr lang="en-GB" smtClean="0"/>
              <a:t>‹#›</a:t>
            </a:fld>
            <a:endParaRPr lang="en-GB"/>
          </a:p>
        </p:txBody>
      </p:sp>
    </p:spTree>
    <p:extLst>
      <p:ext uri="{BB962C8B-B14F-4D97-AF65-F5344CB8AC3E}">
        <p14:creationId xmlns:p14="http://schemas.microsoft.com/office/powerpoint/2010/main" val="4078347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3900D4-01A9-4DAA-97A9-D94B9C38FAC2}"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98256D-3511-45A5-B65B-A69DE714F0DB}" type="slidenum">
              <a:rPr lang="en-GB" smtClean="0"/>
              <a:t>‹#›</a:t>
            </a:fld>
            <a:endParaRPr lang="en-GB"/>
          </a:p>
        </p:txBody>
      </p:sp>
    </p:spTree>
    <p:extLst>
      <p:ext uri="{BB962C8B-B14F-4D97-AF65-F5344CB8AC3E}">
        <p14:creationId xmlns:p14="http://schemas.microsoft.com/office/powerpoint/2010/main" val="2430865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3900D4-01A9-4DAA-97A9-D94B9C38FAC2}"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98256D-3511-45A5-B65B-A69DE714F0DB}" type="slidenum">
              <a:rPr lang="en-GB" smtClean="0"/>
              <a:t>‹#›</a:t>
            </a:fld>
            <a:endParaRPr lang="en-GB"/>
          </a:p>
        </p:txBody>
      </p:sp>
    </p:spTree>
    <p:extLst>
      <p:ext uri="{BB962C8B-B14F-4D97-AF65-F5344CB8AC3E}">
        <p14:creationId xmlns:p14="http://schemas.microsoft.com/office/powerpoint/2010/main" val="2435104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63900D4-01A9-4DAA-97A9-D94B9C38FAC2}"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98256D-3511-45A5-B65B-A69DE714F0DB}" type="slidenum">
              <a:rPr lang="en-GB" smtClean="0"/>
              <a:t>‹#›</a:t>
            </a:fld>
            <a:endParaRPr lang="en-GB"/>
          </a:p>
        </p:txBody>
      </p:sp>
    </p:spTree>
    <p:extLst>
      <p:ext uri="{BB962C8B-B14F-4D97-AF65-F5344CB8AC3E}">
        <p14:creationId xmlns:p14="http://schemas.microsoft.com/office/powerpoint/2010/main" val="1138624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63900D4-01A9-4DAA-97A9-D94B9C38FAC2}" type="datetimeFigureOut">
              <a:rPr lang="en-GB" smtClean="0"/>
              <a:t>18/04/2020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598256D-3511-45A5-B65B-A69DE714F0DB}" type="slidenum">
              <a:rPr lang="en-GB" smtClean="0"/>
              <a:t>‹#›</a:t>
            </a:fld>
            <a:endParaRPr lang="en-GB"/>
          </a:p>
        </p:txBody>
      </p:sp>
    </p:spTree>
    <p:extLst>
      <p:ext uri="{BB962C8B-B14F-4D97-AF65-F5344CB8AC3E}">
        <p14:creationId xmlns:p14="http://schemas.microsoft.com/office/powerpoint/2010/main" val="2475732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63900D4-01A9-4DAA-97A9-D94B9C38FAC2}" type="datetimeFigureOut">
              <a:rPr lang="en-GB" smtClean="0"/>
              <a:t>18/04/2020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98256D-3511-45A5-B65B-A69DE714F0DB}" type="slidenum">
              <a:rPr lang="en-GB" smtClean="0"/>
              <a:t>‹#›</a:t>
            </a:fld>
            <a:endParaRPr lang="en-GB"/>
          </a:p>
        </p:txBody>
      </p:sp>
    </p:spTree>
    <p:extLst>
      <p:ext uri="{BB962C8B-B14F-4D97-AF65-F5344CB8AC3E}">
        <p14:creationId xmlns:p14="http://schemas.microsoft.com/office/powerpoint/2010/main" val="107719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3900D4-01A9-4DAA-97A9-D94B9C38FAC2}" type="datetimeFigureOut">
              <a:rPr lang="en-GB" smtClean="0"/>
              <a:t>18/04/2020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598256D-3511-45A5-B65B-A69DE714F0DB}" type="slidenum">
              <a:rPr lang="en-GB" smtClean="0"/>
              <a:t>‹#›</a:t>
            </a:fld>
            <a:endParaRPr lang="en-GB"/>
          </a:p>
        </p:txBody>
      </p:sp>
    </p:spTree>
    <p:extLst>
      <p:ext uri="{BB962C8B-B14F-4D97-AF65-F5344CB8AC3E}">
        <p14:creationId xmlns:p14="http://schemas.microsoft.com/office/powerpoint/2010/main" val="4250288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63900D4-01A9-4DAA-97A9-D94B9C38FAC2}" type="datetimeFigureOut">
              <a:rPr lang="en-GB" smtClean="0"/>
              <a:t>18/04/2020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598256D-3511-45A5-B65B-A69DE714F0DB}" type="slidenum">
              <a:rPr lang="en-GB" smtClean="0"/>
              <a:t>‹#›</a:t>
            </a:fld>
            <a:endParaRPr lang="en-GB"/>
          </a:p>
        </p:txBody>
      </p:sp>
    </p:spTree>
    <p:extLst>
      <p:ext uri="{BB962C8B-B14F-4D97-AF65-F5344CB8AC3E}">
        <p14:creationId xmlns:p14="http://schemas.microsoft.com/office/powerpoint/2010/main" val="585161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3900D4-01A9-4DAA-97A9-D94B9C38FAC2}" type="datetimeFigureOut">
              <a:rPr lang="en-GB" smtClean="0"/>
              <a:t>18/04/2020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598256D-3511-45A5-B65B-A69DE714F0DB}" type="slidenum">
              <a:rPr lang="en-GB" smtClean="0"/>
              <a:t>‹#›</a:t>
            </a:fld>
            <a:endParaRPr lang="en-GB"/>
          </a:p>
        </p:txBody>
      </p:sp>
    </p:spTree>
    <p:extLst>
      <p:ext uri="{BB962C8B-B14F-4D97-AF65-F5344CB8AC3E}">
        <p14:creationId xmlns:p14="http://schemas.microsoft.com/office/powerpoint/2010/main" val="230132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E63900D4-01A9-4DAA-97A9-D94B9C38FAC2}" type="datetimeFigureOut">
              <a:rPr lang="en-GB" smtClean="0"/>
              <a:t>18/04/2020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98256D-3511-45A5-B65B-A69DE714F0DB}" type="slidenum">
              <a:rPr lang="en-GB" smtClean="0"/>
              <a:t>‹#›</a:t>
            </a:fld>
            <a:endParaRPr lang="en-GB"/>
          </a:p>
        </p:txBody>
      </p:sp>
    </p:spTree>
    <p:extLst>
      <p:ext uri="{BB962C8B-B14F-4D97-AF65-F5344CB8AC3E}">
        <p14:creationId xmlns:p14="http://schemas.microsoft.com/office/powerpoint/2010/main" val="4277938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E63900D4-01A9-4DAA-97A9-D94B9C38FAC2}" type="datetimeFigureOut">
              <a:rPr lang="en-GB" smtClean="0"/>
              <a:t>18/04/2020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598256D-3511-45A5-B65B-A69DE714F0DB}" type="slidenum">
              <a:rPr lang="en-GB" smtClean="0"/>
              <a:t>‹#›</a:t>
            </a:fld>
            <a:endParaRPr lang="en-GB"/>
          </a:p>
        </p:txBody>
      </p:sp>
    </p:spTree>
    <p:extLst>
      <p:ext uri="{BB962C8B-B14F-4D97-AF65-F5344CB8AC3E}">
        <p14:creationId xmlns:p14="http://schemas.microsoft.com/office/powerpoint/2010/main" val="276723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63900D4-01A9-4DAA-97A9-D94B9C38FAC2}" type="datetimeFigureOut">
              <a:rPr lang="en-GB" smtClean="0"/>
              <a:t>18/04/2020</a:t>
            </a:fld>
            <a:endParaRPr lang="en-GB"/>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3598256D-3511-45A5-B65B-A69DE714F0DB}" type="slidenum">
              <a:rPr lang="en-GB" smtClean="0"/>
              <a:t>‹#›</a:t>
            </a:fld>
            <a:endParaRPr lang="en-GB"/>
          </a:p>
        </p:txBody>
      </p:sp>
    </p:spTree>
    <p:extLst>
      <p:ext uri="{BB962C8B-B14F-4D97-AF65-F5344CB8AC3E}">
        <p14:creationId xmlns:p14="http://schemas.microsoft.com/office/powerpoint/2010/main" val="9587107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gif"/><Relationship Id="rId5" Type="http://schemas.openxmlformats.org/officeDocument/2006/relationships/image" Target="../media/image4.png"/><Relationship Id="rId10" Type="http://schemas.openxmlformats.org/officeDocument/2006/relationships/image" Target="../media/image9.jpg"/><Relationship Id="rId4" Type="http://schemas.openxmlformats.org/officeDocument/2006/relationships/image" Target="../media/image3.jpe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1.jpeg"/><Relationship Id="rId7" Type="http://schemas.openxmlformats.org/officeDocument/2006/relationships/image" Target="../media/image8.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10" Type="http://schemas.openxmlformats.org/officeDocument/2006/relationships/image" Target="../media/image17.jpeg"/><Relationship Id="rId4" Type="http://schemas.openxmlformats.org/officeDocument/2006/relationships/image" Target="../media/image12.jpeg"/><Relationship Id="rId9"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D15EB45-904F-48B3-8A75-A424A0F35834}"/>
              </a:ext>
            </a:extLst>
          </p:cNvPr>
          <p:cNvSpPr txBox="1"/>
          <p:nvPr/>
        </p:nvSpPr>
        <p:spPr>
          <a:xfrm>
            <a:off x="4237057" y="4385101"/>
            <a:ext cx="4325287" cy="800219"/>
          </a:xfrm>
          <a:prstGeom prst="rect">
            <a:avLst/>
          </a:prstGeom>
          <a:noFill/>
        </p:spPr>
        <p:txBody>
          <a:bodyPr wrap="square" rtlCol="0">
            <a:spAutoFit/>
          </a:bodyPr>
          <a:lstStyle/>
          <a:p>
            <a:pPr algn="ctr"/>
            <a:r>
              <a:rPr lang="en-GB" sz="2300" b="1" dirty="0">
                <a:ln>
                  <a:solidFill>
                    <a:schemeClr val="tx1"/>
                  </a:solidFill>
                </a:ln>
                <a:solidFill>
                  <a:schemeClr val="accent3"/>
                </a:solidFill>
                <a:effectLst>
                  <a:outerShdw blurRad="38100" dist="38100" dir="2700000" algn="tl">
                    <a:srgbClr val="000000">
                      <a:alpha val="43137"/>
                    </a:srgbClr>
                  </a:outerShdw>
                </a:effectLst>
              </a:rPr>
              <a:t>Physical Systems and Suitability: Carbon Cycle and Energy Security</a:t>
            </a:r>
          </a:p>
        </p:txBody>
      </p:sp>
      <p:graphicFrame>
        <p:nvGraphicFramePr>
          <p:cNvPr id="5" name="Table 5">
            <a:extLst>
              <a:ext uri="{FF2B5EF4-FFF2-40B4-BE49-F238E27FC236}">
                <a16:creationId xmlns:a16="http://schemas.microsoft.com/office/drawing/2014/main" id="{C67D1CB7-4331-4017-9260-9C7126B658D3}"/>
              </a:ext>
            </a:extLst>
          </p:cNvPr>
          <p:cNvGraphicFramePr>
            <a:graphicFrameLocks noGrp="1"/>
          </p:cNvGraphicFramePr>
          <p:nvPr>
            <p:extLst>
              <p:ext uri="{D42A27DB-BD31-4B8C-83A1-F6EECF244321}">
                <p14:modId xmlns:p14="http://schemas.microsoft.com/office/powerpoint/2010/main" val="3844975291"/>
              </p:ext>
            </p:extLst>
          </p:nvPr>
        </p:nvGraphicFramePr>
        <p:xfrm>
          <a:off x="0" y="0"/>
          <a:ext cx="4334442" cy="440635"/>
        </p:xfrm>
        <a:graphic>
          <a:graphicData uri="http://schemas.openxmlformats.org/drawingml/2006/table">
            <a:tbl>
              <a:tblPr firstRow="1" bandRow="1">
                <a:tableStyleId>{5C22544A-7EE6-4342-B048-85BDC9FD1C3A}</a:tableStyleId>
              </a:tblPr>
              <a:tblGrid>
                <a:gridCol w="4334442">
                  <a:extLst>
                    <a:ext uri="{9D8B030D-6E8A-4147-A177-3AD203B41FA5}">
                      <a16:colId xmlns:a16="http://schemas.microsoft.com/office/drawing/2014/main" val="192870702"/>
                    </a:ext>
                  </a:extLst>
                </a:gridCol>
              </a:tblGrid>
              <a:tr h="212035">
                <a:tc>
                  <a:txBody>
                    <a:bodyPr/>
                    <a:lstStyle/>
                    <a:p>
                      <a:pPr algn="ctr"/>
                      <a:r>
                        <a:rPr lang="en-GB" sz="900" dirty="0">
                          <a:solidFill>
                            <a:schemeClr val="tx1"/>
                          </a:solidFill>
                          <a:latin typeface="+mn-lt"/>
                        </a:rPr>
                        <a:t>The Carbon Cycle</a:t>
                      </a:r>
                    </a:p>
                  </a:txBody>
                  <a:tcPr>
                    <a:solidFill>
                      <a:srgbClr val="FFC000"/>
                    </a:solidFill>
                  </a:tcPr>
                </a:tc>
                <a:extLst>
                  <a:ext uri="{0D108BD9-81ED-4DB2-BD59-A6C34878D82A}">
                    <a16:rowId xmlns:a16="http://schemas.microsoft.com/office/drawing/2014/main" val="3346913941"/>
                  </a:ext>
                </a:extLst>
              </a:tr>
              <a:tr h="212035">
                <a:tc>
                  <a:txBody>
                    <a:bodyPr/>
                    <a:lstStyle/>
                    <a:p>
                      <a:pPr marL="0" indent="0" algn="ctr">
                        <a:lnSpc>
                          <a:spcPct val="100000"/>
                        </a:lnSpc>
                        <a:spcBef>
                          <a:spcPts val="0"/>
                        </a:spcBef>
                        <a:buNone/>
                        <a:defRPr/>
                      </a:pPr>
                      <a:r>
                        <a:rPr lang="en-US" sz="700" b="1" dirty="0">
                          <a:latin typeface="+mn-lt"/>
                          <a:ea typeface="Comic Neue Light" charset="0"/>
                          <a:cs typeface="MV Boli" panose="02000500030200090000" pitchFamily="2" charset="0"/>
                        </a:rPr>
                        <a:t>The exchange of carbon between the atmosphere, terrestrial biosphere, oceans and sediments. </a:t>
                      </a:r>
                    </a:p>
                  </a:txBody>
                  <a:tcPr>
                    <a:solidFill>
                      <a:schemeClr val="accent1">
                        <a:lumMod val="40000"/>
                        <a:lumOff val="60000"/>
                      </a:schemeClr>
                    </a:solidFill>
                  </a:tcPr>
                </a:tc>
                <a:extLst>
                  <a:ext uri="{0D108BD9-81ED-4DB2-BD59-A6C34878D82A}">
                    <a16:rowId xmlns:a16="http://schemas.microsoft.com/office/drawing/2014/main" val="2112824079"/>
                  </a:ext>
                </a:extLst>
              </a:tr>
            </a:tbl>
          </a:graphicData>
        </a:graphic>
      </p:graphicFrame>
      <p:graphicFrame>
        <p:nvGraphicFramePr>
          <p:cNvPr id="8" name="Table 5">
            <a:extLst>
              <a:ext uri="{FF2B5EF4-FFF2-40B4-BE49-F238E27FC236}">
                <a16:creationId xmlns:a16="http://schemas.microsoft.com/office/drawing/2014/main" id="{EE8AB940-6730-4BD3-812C-E0558C251C89}"/>
              </a:ext>
            </a:extLst>
          </p:cNvPr>
          <p:cNvGraphicFramePr>
            <a:graphicFrameLocks noGrp="1"/>
          </p:cNvGraphicFramePr>
          <p:nvPr>
            <p:extLst>
              <p:ext uri="{D42A27DB-BD31-4B8C-83A1-F6EECF244321}">
                <p14:modId xmlns:p14="http://schemas.microsoft.com/office/powerpoint/2010/main" val="3002801536"/>
              </p:ext>
            </p:extLst>
          </p:nvPr>
        </p:nvGraphicFramePr>
        <p:xfrm>
          <a:off x="-1" y="440635"/>
          <a:ext cx="4334444" cy="2407920"/>
        </p:xfrm>
        <a:graphic>
          <a:graphicData uri="http://schemas.openxmlformats.org/drawingml/2006/table">
            <a:tbl>
              <a:tblPr firstRow="1" bandRow="1">
                <a:tableStyleId>{5C22544A-7EE6-4342-B048-85BDC9FD1C3A}</a:tableStyleId>
              </a:tblPr>
              <a:tblGrid>
                <a:gridCol w="387290">
                  <a:extLst>
                    <a:ext uri="{9D8B030D-6E8A-4147-A177-3AD203B41FA5}">
                      <a16:colId xmlns:a16="http://schemas.microsoft.com/office/drawing/2014/main" val="192870702"/>
                    </a:ext>
                  </a:extLst>
                </a:gridCol>
                <a:gridCol w="336774">
                  <a:extLst>
                    <a:ext uri="{9D8B030D-6E8A-4147-A177-3AD203B41FA5}">
                      <a16:colId xmlns:a16="http://schemas.microsoft.com/office/drawing/2014/main" val="759502963"/>
                    </a:ext>
                  </a:extLst>
                </a:gridCol>
                <a:gridCol w="1443159">
                  <a:extLst>
                    <a:ext uri="{9D8B030D-6E8A-4147-A177-3AD203B41FA5}">
                      <a16:colId xmlns:a16="http://schemas.microsoft.com/office/drawing/2014/main" val="3189210660"/>
                    </a:ext>
                  </a:extLst>
                </a:gridCol>
                <a:gridCol w="324904">
                  <a:extLst>
                    <a:ext uri="{9D8B030D-6E8A-4147-A177-3AD203B41FA5}">
                      <a16:colId xmlns:a16="http://schemas.microsoft.com/office/drawing/2014/main" val="3086173847"/>
                    </a:ext>
                  </a:extLst>
                </a:gridCol>
                <a:gridCol w="968226">
                  <a:extLst>
                    <a:ext uri="{9D8B030D-6E8A-4147-A177-3AD203B41FA5}">
                      <a16:colId xmlns:a16="http://schemas.microsoft.com/office/drawing/2014/main" val="15049684"/>
                    </a:ext>
                  </a:extLst>
                </a:gridCol>
                <a:gridCol w="874091">
                  <a:extLst>
                    <a:ext uri="{9D8B030D-6E8A-4147-A177-3AD203B41FA5}">
                      <a16:colId xmlns:a16="http://schemas.microsoft.com/office/drawing/2014/main" val="1273658398"/>
                    </a:ext>
                  </a:extLst>
                </a:gridCol>
              </a:tblGrid>
              <a:tr h="175164">
                <a:tc gridSpan="6">
                  <a:txBody>
                    <a:bodyPr/>
                    <a:lstStyle/>
                    <a:p>
                      <a:pPr algn="ctr"/>
                      <a:r>
                        <a:rPr lang="en-GB" sz="900" dirty="0">
                          <a:solidFill>
                            <a:schemeClr val="tx1"/>
                          </a:solidFill>
                          <a:latin typeface="+mn-lt"/>
                        </a:rPr>
                        <a:t>Carbon Stores and Fluxes</a:t>
                      </a:r>
                    </a:p>
                  </a:txBody>
                  <a:tcPr>
                    <a:solidFill>
                      <a:srgbClr val="FFC000"/>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346913941"/>
                  </a:ext>
                </a:extLst>
              </a:tr>
              <a:tr h="163487">
                <a:tc gridSpan="3">
                  <a:txBody>
                    <a:bodyPr/>
                    <a:lstStyle/>
                    <a:p>
                      <a:pPr algn="ctr"/>
                      <a:r>
                        <a:rPr lang="en-GB" sz="800" b="1" dirty="0">
                          <a:solidFill>
                            <a:srgbClr val="0070C0"/>
                          </a:solidFill>
                          <a:latin typeface="+mn-lt"/>
                        </a:rPr>
                        <a:t>Stores</a:t>
                      </a:r>
                    </a:p>
                  </a:txBody>
                  <a:tcPr>
                    <a:solidFill>
                      <a:schemeClr val="accent1">
                        <a:lumMod val="60000"/>
                        <a:lumOff val="40000"/>
                      </a:schemeClr>
                    </a:solidFill>
                  </a:tcPr>
                </a:tc>
                <a:tc hMerge="1">
                  <a:txBody>
                    <a:bodyPr/>
                    <a:lstStyle/>
                    <a:p>
                      <a:endParaRPr lang="en-GB"/>
                    </a:p>
                  </a:txBody>
                  <a:tcPr/>
                </a:tc>
                <a:tc hMerge="1">
                  <a:txBody>
                    <a:bodyPr/>
                    <a:lstStyle/>
                    <a:p>
                      <a:endParaRPr lang="en-GB"/>
                    </a:p>
                  </a:txBody>
                  <a:tcPr/>
                </a:tc>
                <a:tc gridSpan="3">
                  <a:txBody>
                    <a:bodyPr/>
                    <a:lstStyle/>
                    <a:p>
                      <a:pPr algn="ctr"/>
                      <a:r>
                        <a:rPr lang="en-GB" sz="800" b="1" dirty="0">
                          <a:solidFill>
                            <a:srgbClr val="7030A0"/>
                          </a:solidFill>
                          <a:latin typeface="+mn-lt"/>
                        </a:rPr>
                        <a:t>Fluxes</a:t>
                      </a:r>
                    </a:p>
                  </a:txBody>
                  <a:tcPr>
                    <a:solidFill>
                      <a:schemeClr val="accent1">
                        <a:lumMod val="60000"/>
                        <a:lumOff val="4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085865771"/>
                  </a:ext>
                </a:extLst>
              </a:tr>
              <a:tr h="233553">
                <a:tc gridSpan="3">
                  <a:txBody>
                    <a:bodyPr/>
                    <a:lstStyle/>
                    <a:p>
                      <a:pPr algn="ctr"/>
                      <a:r>
                        <a:rPr lang="en-GB" sz="700" b="1" i="0" u="none" strike="noStrike" kern="1200" dirty="0">
                          <a:solidFill>
                            <a:schemeClr val="dk1"/>
                          </a:solidFill>
                          <a:effectLst/>
                          <a:latin typeface="+mn-lt"/>
                          <a:ea typeface="+mn-ea"/>
                          <a:cs typeface="+mn-cs"/>
                        </a:rPr>
                        <a:t>Function as sources (adding to the atmosphere) and sinks (removing from the atmosphere).</a:t>
                      </a:r>
                      <a:endParaRPr lang="en-GB" sz="700" b="1" dirty="0">
                        <a:latin typeface="+mn-lt"/>
                      </a:endParaRPr>
                    </a:p>
                  </a:txBody>
                  <a:tcPr>
                    <a:solidFill>
                      <a:schemeClr val="accent1">
                        <a:lumMod val="40000"/>
                        <a:lumOff val="60000"/>
                      </a:schemeClr>
                    </a:solidFill>
                  </a:tcPr>
                </a:tc>
                <a:tc hMerge="1">
                  <a:txBody>
                    <a:bodyPr/>
                    <a:lstStyle/>
                    <a:p>
                      <a:endParaRPr lang="en-GB"/>
                    </a:p>
                  </a:txBody>
                  <a:tcPr/>
                </a:tc>
                <a:tc hMerge="1">
                  <a:txBody>
                    <a:bodyPr/>
                    <a:lstStyle/>
                    <a:p>
                      <a:endParaRPr lang="en-GB"/>
                    </a:p>
                  </a:txBody>
                  <a:tcPr/>
                </a:tc>
                <a:tc gridSpan="3">
                  <a:txBody>
                    <a:bodyPr/>
                    <a:lstStyle/>
                    <a:p>
                      <a:pPr algn="ctr"/>
                      <a:r>
                        <a:rPr lang="en-GB" sz="700" b="1" i="0" u="none" strike="noStrike" kern="1200" dirty="0">
                          <a:solidFill>
                            <a:schemeClr val="dk1"/>
                          </a:solidFill>
                          <a:effectLst/>
                          <a:latin typeface="+mn-lt"/>
                          <a:ea typeface="+mn-ea"/>
                          <a:cs typeface="+mn-cs"/>
                        </a:rPr>
                        <a:t>Movements of carbon from one store to another; provide the motion in the carbon cycle.</a:t>
                      </a:r>
                      <a:endParaRPr lang="en-GB" sz="700" b="1" dirty="0">
                        <a:latin typeface="+mn-lt"/>
                      </a:endParaRPr>
                    </a:p>
                  </a:txBody>
                  <a:tcPr>
                    <a:solidFill>
                      <a:schemeClr val="accent1">
                        <a:lumMod val="40000"/>
                        <a:lumOff val="6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277321493"/>
                  </a:ext>
                </a:extLst>
              </a:tr>
              <a:tr h="478783">
                <a:tc>
                  <a:txBody>
                    <a:bodyPr/>
                    <a:lstStyle/>
                    <a:p>
                      <a:pPr algn="ctr"/>
                      <a:r>
                        <a:rPr lang="en-GB" sz="700" b="1" dirty="0">
                          <a:latin typeface="+mn-lt"/>
                        </a:rPr>
                        <a:t>Examples</a:t>
                      </a:r>
                    </a:p>
                  </a:txBody>
                  <a:tcPr vert="vert270" anchor="ctr">
                    <a:solidFill>
                      <a:schemeClr val="accent1">
                        <a:lumMod val="60000"/>
                        <a:lumOff val="40000"/>
                      </a:schemeClr>
                    </a:solidFill>
                  </a:tcPr>
                </a:tc>
                <a:tc gridSpan="2">
                  <a:txBody>
                    <a:bodyPr/>
                    <a:lstStyle/>
                    <a:p>
                      <a:pPr algn="ctr"/>
                      <a:r>
                        <a:rPr lang="en-GB" sz="700" b="1" dirty="0">
                          <a:solidFill>
                            <a:srgbClr val="0070C0"/>
                          </a:solidFill>
                          <a:latin typeface="+mn-lt"/>
                        </a:rPr>
                        <a:t>Atmosphere</a:t>
                      </a:r>
                    </a:p>
                    <a:p>
                      <a:pPr algn="ctr"/>
                      <a:r>
                        <a:rPr lang="en-GB" sz="700" b="1" dirty="0">
                          <a:solidFill>
                            <a:srgbClr val="0070C0"/>
                          </a:solidFill>
                          <a:latin typeface="+mn-lt"/>
                        </a:rPr>
                        <a:t>Coal, Oil and Gas</a:t>
                      </a:r>
                    </a:p>
                    <a:p>
                      <a:pPr algn="ctr"/>
                      <a:r>
                        <a:rPr lang="en-GB" sz="700" b="1" dirty="0">
                          <a:solidFill>
                            <a:srgbClr val="0070C0"/>
                          </a:solidFill>
                          <a:latin typeface="+mn-lt"/>
                        </a:rPr>
                        <a:t>Sedimentary Rocks</a:t>
                      </a:r>
                    </a:p>
                    <a:p>
                      <a:pPr algn="ctr"/>
                      <a:r>
                        <a:rPr lang="en-GB" sz="700" b="1" dirty="0">
                          <a:solidFill>
                            <a:srgbClr val="0070C0"/>
                          </a:solidFill>
                          <a:latin typeface="+mn-lt"/>
                        </a:rPr>
                        <a:t>Surface and Deep Ocean </a:t>
                      </a:r>
                    </a:p>
                    <a:p>
                      <a:pPr algn="ctr"/>
                      <a:r>
                        <a:rPr lang="en-GB" sz="700" b="1" dirty="0">
                          <a:solidFill>
                            <a:srgbClr val="0070C0"/>
                          </a:solidFill>
                          <a:latin typeface="+mn-lt"/>
                        </a:rPr>
                        <a:t>Plants and soil</a:t>
                      </a:r>
                      <a:endParaRPr lang="en-GB" dirty="0">
                        <a:solidFill>
                          <a:srgbClr val="0070C0"/>
                        </a:solidFill>
                      </a:endParaRPr>
                    </a:p>
                  </a:txBody>
                  <a:tcPr>
                    <a:solidFill>
                      <a:srgbClr val="FFF6E5"/>
                    </a:solidFill>
                  </a:tcPr>
                </a:tc>
                <a:tc hMerge="1">
                  <a:txBody>
                    <a:bodyPr/>
                    <a:lstStyle/>
                    <a:p>
                      <a:endParaRPr lang="en-GB"/>
                    </a:p>
                  </a:txBody>
                  <a:tcPr/>
                </a:tc>
                <a:tc>
                  <a:txBody>
                    <a:bodyPr/>
                    <a:lstStyle/>
                    <a:p>
                      <a:pPr algn="ctr"/>
                      <a:r>
                        <a:rPr lang="en-GB" sz="700" b="1" dirty="0">
                          <a:latin typeface="+mn-lt"/>
                        </a:rPr>
                        <a:t>Examples</a:t>
                      </a:r>
                    </a:p>
                  </a:txBody>
                  <a:tcPr vert="vert270">
                    <a:solidFill>
                      <a:schemeClr val="accent1">
                        <a:lumMod val="60000"/>
                        <a:lumOff val="40000"/>
                      </a:schemeClr>
                    </a:solidFill>
                  </a:tcPr>
                </a:tc>
                <a:tc gridSpan="2">
                  <a:txBody>
                    <a:bodyPr/>
                    <a:lstStyle/>
                    <a:p>
                      <a:pPr algn="ctr"/>
                      <a:r>
                        <a:rPr lang="en-GB" sz="700" b="1" dirty="0">
                          <a:solidFill>
                            <a:srgbClr val="7030A0"/>
                          </a:solidFill>
                          <a:latin typeface="+mn-lt"/>
                        </a:rPr>
                        <a:t>Photosynthesis</a:t>
                      </a:r>
                    </a:p>
                    <a:p>
                      <a:pPr algn="ctr"/>
                      <a:r>
                        <a:rPr lang="en-GB" sz="700" b="1" dirty="0">
                          <a:solidFill>
                            <a:srgbClr val="7030A0"/>
                          </a:solidFill>
                          <a:latin typeface="+mn-lt"/>
                        </a:rPr>
                        <a:t>Erupting volcano</a:t>
                      </a:r>
                    </a:p>
                    <a:p>
                      <a:pPr algn="ctr"/>
                      <a:r>
                        <a:rPr lang="en-GB" sz="700" b="1" dirty="0">
                          <a:solidFill>
                            <a:srgbClr val="7030A0"/>
                          </a:solidFill>
                          <a:latin typeface="+mn-lt"/>
                        </a:rPr>
                        <a:t>Decomposition</a:t>
                      </a:r>
                    </a:p>
                    <a:p>
                      <a:pPr algn="ctr"/>
                      <a:r>
                        <a:rPr lang="en-GB" sz="700" b="1" dirty="0">
                          <a:solidFill>
                            <a:srgbClr val="7030A0"/>
                          </a:solidFill>
                          <a:latin typeface="+mn-lt"/>
                        </a:rPr>
                        <a:t>Respiration</a:t>
                      </a:r>
                    </a:p>
                    <a:p>
                      <a:pPr algn="ctr"/>
                      <a:r>
                        <a:rPr lang="en-GB" sz="700" b="1" dirty="0">
                          <a:solidFill>
                            <a:srgbClr val="7030A0"/>
                          </a:solidFill>
                          <a:latin typeface="+mn-lt"/>
                        </a:rPr>
                        <a:t>Burning Fossil Fuels.</a:t>
                      </a:r>
                    </a:p>
                  </a:txBody>
                  <a:tcPr anchor="ctr">
                    <a:solidFill>
                      <a:srgbClr val="FFF6E5"/>
                    </a:solidFill>
                  </a:tcPr>
                </a:tc>
                <a:tc hMerge="1">
                  <a:txBody>
                    <a:bodyPr/>
                    <a:lstStyle/>
                    <a:p>
                      <a:endParaRPr lang="en-GB"/>
                    </a:p>
                  </a:txBody>
                  <a:tcPr/>
                </a:tc>
                <a:extLst>
                  <a:ext uri="{0D108BD9-81ED-4DB2-BD59-A6C34878D82A}">
                    <a16:rowId xmlns:a16="http://schemas.microsoft.com/office/drawing/2014/main" val="2557834378"/>
                  </a:ext>
                </a:extLst>
              </a:tr>
              <a:tr h="163487">
                <a:tc gridSpan="3">
                  <a:txBody>
                    <a:bodyPr/>
                    <a:lstStyle/>
                    <a:p>
                      <a:pPr algn="ctr"/>
                      <a:r>
                        <a:rPr lang="en-GB" sz="800" b="1" dirty="0">
                          <a:solidFill>
                            <a:srgbClr val="FF0000"/>
                          </a:solidFill>
                          <a:latin typeface="+mn-lt"/>
                          <a:ea typeface="Comic Neue Light" charset="0"/>
                          <a:cs typeface="Comic Neue Light" charset="0"/>
                        </a:rPr>
                        <a:t>Slow Carbon Cycle</a:t>
                      </a:r>
                    </a:p>
                  </a:txBody>
                  <a:tcPr anchor="ctr">
                    <a:solidFill>
                      <a:schemeClr val="accent1">
                        <a:lumMod val="60000"/>
                        <a:lumOff val="40000"/>
                      </a:schemeClr>
                    </a:solidFill>
                  </a:tcPr>
                </a:tc>
                <a:tc hMerge="1">
                  <a:txBody>
                    <a:bodyPr/>
                    <a:lstStyle/>
                    <a:p>
                      <a:endParaRPr lang="en-GB"/>
                    </a:p>
                  </a:txBody>
                  <a:tcPr/>
                </a:tc>
                <a:tc hMerge="1">
                  <a:txBody>
                    <a:bodyPr/>
                    <a:lstStyle/>
                    <a:p>
                      <a:endParaRPr lang="en-GB"/>
                    </a:p>
                  </a:txBody>
                  <a:tcPr/>
                </a:tc>
                <a:tc gridSpan="3">
                  <a:txBody>
                    <a:bodyPr/>
                    <a:lstStyle/>
                    <a:p>
                      <a:pPr algn="ctr"/>
                      <a:r>
                        <a:rPr lang="en-GB" sz="800" b="1" dirty="0">
                          <a:solidFill>
                            <a:srgbClr val="00B050"/>
                          </a:solidFill>
                          <a:latin typeface="+mn-lt"/>
                          <a:ea typeface="Comic Neue Light" charset="0"/>
                          <a:cs typeface="Comic Neue Light" charset="0"/>
                        </a:rPr>
                        <a:t>Fast Carbon Cycle</a:t>
                      </a:r>
                    </a:p>
                  </a:txBody>
                  <a:tcPr anchor="ctr">
                    <a:solidFill>
                      <a:schemeClr val="accent1">
                        <a:lumMod val="60000"/>
                        <a:lumOff val="4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717261415"/>
                  </a:ext>
                </a:extLst>
              </a:tr>
              <a:tr h="315296">
                <a:tc gridSpan="3">
                  <a:txBody>
                    <a:bodyPr/>
                    <a:lstStyle/>
                    <a:p>
                      <a:pPr algn="ctr"/>
                      <a:r>
                        <a:rPr lang="en-US" sz="700" b="0" dirty="0">
                          <a:solidFill>
                            <a:srgbClr val="FF0000"/>
                          </a:solidFill>
                          <a:ea typeface="Comic Neue Light" charset="0"/>
                          <a:cs typeface="Comic Neue Light" charset="0"/>
                        </a:rPr>
                        <a:t>Carbon held in sediment on the </a:t>
                      </a:r>
                      <a:r>
                        <a:rPr lang="en-US" sz="700" b="1" dirty="0">
                          <a:solidFill>
                            <a:srgbClr val="FF0000"/>
                          </a:solidFill>
                          <a:ea typeface="Comic Neue Light" charset="0"/>
                          <a:cs typeface="Comic Neue Light" charset="0"/>
                        </a:rPr>
                        <a:t>floor of the oceans </a:t>
                      </a:r>
                      <a:r>
                        <a:rPr lang="en-US" sz="700" b="0" dirty="0">
                          <a:solidFill>
                            <a:srgbClr val="FF0000"/>
                          </a:solidFill>
                          <a:ea typeface="Comic Neue Light" charset="0"/>
                          <a:cs typeface="Comic Neue Light" charset="0"/>
                        </a:rPr>
                        <a:t>can be stored for an extremely long time.</a:t>
                      </a:r>
                      <a:endParaRPr lang="en-GB" sz="600" b="0" dirty="0">
                        <a:solidFill>
                          <a:srgbClr val="FF0000"/>
                        </a:solidFill>
                        <a:latin typeface="+mn-lt"/>
                        <a:ea typeface="Comic Neue Light" charset="0"/>
                        <a:cs typeface="Comic Neue Light" charset="0"/>
                      </a:endParaRPr>
                    </a:p>
                  </a:txBody>
                  <a:tcPr anchor="ctr"/>
                </a:tc>
                <a:tc hMerge="1">
                  <a:txBody>
                    <a:bodyPr/>
                    <a:lstStyle/>
                    <a:p>
                      <a:endParaRPr lang="en-GB"/>
                    </a:p>
                  </a:txBody>
                  <a:tcPr/>
                </a:tc>
                <a:tc hMerge="1">
                  <a:txBody>
                    <a:bodyPr/>
                    <a:lstStyle/>
                    <a:p>
                      <a:endParaRPr lang="en-GB"/>
                    </a:p>
                  </a:txBody>
                  <a:tcPr/>
                </a:tc>
                <a:tc gridSpan="3">
                  <a:txBody>
                    <a:bodyPr/>
                    <a:lstStyle/>
                    <a:p>
                      <a:pPr algn="ctr"/>
                      <a:r>
                        <a:rPr lang="en-US" sz="700" b="0" dirty="0">
                          <a:solidFill>
                            <a:srgbClr val="00B050"/>
                          </a:solidFill>
                          <a:ea typeface="Comic Neue Light" charset="0"/>
                          <a:cs typeface="Comic Neue Light" charset="0"/>
                        </a:rPr>
                        <a:t>The </a:t>
                      </a:r>
                      <a:r>
                        <a:rPr lang="en-US" sz="700" b="1" dirty="0">
                          <a:solidFill>
                            <a:srgbClr val="00B050"/>
                          </a:solidFill>
                          <a:ea typeface="Comic Neue Light" charset="0"/>
                          <a:cs typeface="Comic Neue Light" charset="0"/>
                        </a:rPr>
                        <a:t>terrestrial part of </a:t>
                      </a:r>
                      <a:r>
                        <a:rPr lang="en-US" sz="700" b="0" dirty="0">
                          <a:solidFill>
                            <a:srgbClr val="00B050"/>
                          </a:solidFill>
                          <a:ea typeface="Comic Neue Light" charset="0"/>
                          <a:cs typeface="Comic Neue Light" charset="0"/>
                        </a:rPr>
                        <a:t>the carbon cycle involves photosynthesis, respiration and decomposition of plant matter. </a:t>
                      </a:r>
                      <a:endParaRPr lang="en-GB" sz="600" b="0" dirty="0">
                        <a:solidFill>
                          <a:srgbClr val="00B050"/>
                        </a:solidFill>
                        <a:latin typeface="+mn-lt"/>
                        <a:ea typeface="Comic Neue Light" charset="0"/>
                        <a:cs typeface="Comic Neue Light" charset="0"/>
                      </a:endParaRPr>
                    </a:p>
                  </a:txBody>
                  <a:tcPr anchor="ct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25446477"/>
                  </a:ext>
                </a:extLst>
              </a:tr>
              <a:tr h="315296">
                <a:tc gridSpan="2">
                  <a:txBody>
                    <a:bodyPr/>
                    <a:lstStyle/>
                    <a:p>
                      <a:pPr algn="ctr"/>
                      <a:r>
                        <a:rPr lang="en-GB" sz="700" b="1" dirty="0">
                          <a:solidFill>
                            <a:schemeClr val="tx1"/>
                          </a:solidFill>
                          <a:latin typeface="+mn-lt"/>
                          <a:ea typeface="Comic Neue Light" charset="0"/>
                          <a:cs typeface="Comic Neue Light" charset="0"/>
                        </a:rPr>
                        <a:t>Measuring Carbon</a:t>
                      </a:r>
                    </a:p>
                  </a:txBody>
                  <a:tcPr anchor="ctr">
                    <a:solidFill>
                      <a:schemeClr val="accent1">
                        <a:lumMod val="60000"/>
                        <a:lumOff val="40000"/>
                      </a:schemeClr>
                    </a:solidFill>
                  </a:tcPr>
                </a:tc>
                <a:tc hMerge="1">
                  <a:txBody>
                    <a:bodyPr/>
                    <a:lstStyle/>
                    <a:p>
                      <a:pPr algn="ctr"/>
                      <a:endParaRPr lang="en-GB" sz="700" b="1" dirty="0">
                        <a:solidFill>
                          <a:schemeClr val="tx1"/>
                        </a:solidFill>
                        <a:latin typeface="+mn-lt"/>
                        <a:ea typeface="Comic Neue Light" charset="0"/>
                        <a:cs typeface="Comic Neue Light" charset="0"/>
                      </a:endParaRPr>
                    </a:p>
                  </a:txBody>
                  <a:tcPr anchor="ctr">
                    <a:solidFill>
                      <a:schemeClr val="accent1">
                        <a:lumMod val="60000"/>
                        <a:lumOff val="40000"/>
                      </a:schemeClr>
                    </a:solidFill>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latin typeface="+mn-lt"/>
                          <a:ea typeface="Comic Neue Light" charset="0"/>
                          <a:cs typeface="Comic Neue Light" charset="0"/>
                        </a:rPr>
                        <a:t>The amount of carbon on Earth is colossal. Dealing with </a:t>
                      </a:r>
                      <a:br>
                        <a:rPr lang="en-GB" sz="700" b="1" dirty="0">
                          <a:latin typeface="+mn-lt"/>
                          <a:ea typeface="Comic Neue Light" charset="0"/>
                          <a:cs typeface="Comic Neue Light" charset="0"/>
                        </a:rPr>
                      </a:br>
                      <a:r>
                        <a:rPr lang="en-GB" sz="700" b="1" dirty="0">
                          <a:latin typeface="+mn-lt"/>
                          <a:ea typeface="Comic Neue Light" charset="0"/>
                          <a:cs typeface="Comic Neue Light" charset="0"/>
                        </a:rPr>
                        <a:t>units such as grams and kilograms is far too complicated, </a:t>
                      </a:r>
                      <a:br>
                        <a:rPr lang="en-GB" sz="700" b="1" dirty="0">
                          <a:latin typeface="+mn-lt"/>
                          <a:ea typeface="Comic Neue Light" charset="0"/>
                          <a:cs typeface="Comic Neue Light" charset="0"/>
                        </a:rPr>
                      </a:br>
                      <a:r>
                        <a:rPr lang="en-GB" sz="700" b="1" dirty="0">
                          <a:latin typeface="+mn-lt"/>
                          <a:ea typeface="Comic Neue Light" charset="0"/>
                          <a:cs typeface="Comic Neue Light" charset="0"/>
                        </a:rPr>
                        <a:t>so carbon is measured in a unit called </a:t>
                      </a:r>
                      <a:r>
                        <a:rPr lang="en-GB" sz="700" b="1" u="sng" dirty="0">
                          <a:solidFill>
                            <a:srgbClr val="FF0000"/>
                          </a:solidFill>
                          <a:latin typeface="+mn-lt"/>
                          <a:ea typeface="Comic Neue Light" charset="0"/>
                          <a:cs typeface="Comic Neue Light" charset="0"/>
                        </a:rPr>
                        <a:t>Pentagrams (</a:t>
                      </a:r>
                      <a:r>
                        <a:rPr lang="en-GB" sz="700" b="1" u="sng" dirty="0" err="1">
                          <a:solidFill>
                            <a:srgbClr val="FF0000"/>
                          </a:solidFill>
                          <a:latin typeface="+mn-lt"/>
                          <a:ea typeface="Comic Neue Light" charset="0"/>
                          <a:cs typeface="Comic Neue Light" charset="0"/>
                        </a:rPr>
                        <a:t>Pg</a:t>
                      </a:r>
                      <a:r>
                        <a:rPr lang="en-GB" sz="700" b="1" u="sng" dirty="0">
                          <a:solidFill>
                            <a:srgbClr val="FF0000"/>
                          </a:solidFill>
                          <a:latin typeface="+mn-lt"/>
                          <a:ea typeface="Comic Neue Light" charset="0"/>
                          <a:cs typeface="Comic Neue Light" charset="0"/>
                        </a:rPr>
                        <a:t>)</a:t>
                      </a:r>
                      <a:endParaRPr lang="en-GB" sz="700" b="1" dirty="0">
                        <a:solidFill>
                          <a:srgbClr val="FF0000"/>
                        </a:solidFill>
                        <a:latin typeface="+mn-lt"/>
                        <a:ea typeface="Comic Neue Light" charset="0"/>
                        <a:cs typeface="Comic Neue Light" charset="0"/>
                      </a:endParaRPr>
                    </a:p>
                  </a:txBody>
                  <a:tcPr anchor="ctr"/>
                </a:tc>
                <a:tc hMerge="1">
                  <a:txBody>
                    <a:bodyPr/>
                    <a:lstStyle/>
                    <a:p>
                      <a:pPr algn="ctr"/>
                      <a:endParaRPr lang="en-GB" sz="700" dirty="0">
                        <a:latin typeface="+mn-lt"/>
                      </a:endParaRPr>
                    </a:p>
                  </a:txBody>
                  <a:tcPr/>
                </a:tc>
                <a:tc hMerge="1">
                  <a:txBody>
                    <a:bodyPr/>
                    <a:lstStyle/>
                    <a:p>
                      <a:endParaRPr lang="en-GB"/>
                    </a:p>
                  </a:txBody>
                  <a:tcPr/>
                </a:tc>
                <a:tc>
                  <a:txBody>
                    <a:bodyPr/>
                    <a:lstStyle/>
                    <a:p>
                      <a:pPr marL="0" indent="0" algn="ctr" defTabSz="914400">
                        <a:buFont typeface="Wingdings" charset="2"/>
                        <a:buNone/>
                        <a:defRPr/>
                      </a:pPr>
                      <a:r>
                        <a:rPr lang="en-GB" sz="700" b="1" dirty="0">
                          <a:solidFill>
                            <a:srgbClr val="FF0000"/>
                          </a:solidFill>
                          <a:latin typeface="+mn-lt"/>
                          <a:ea typeface="Comic Neue Light" charset="0"/>
                          <a:cs typeface="Comic Neue Light" charset="0"/>
                        </a:rPr>
                        <a:t>= A billion tonnes (1,000,000,000t) </a:t>
                      </a:r>
                    </a:p>
                  </a:txBody>
                  <a:tcPr anchor="ctr">
                    <a:solidFill>
                      <a:srgbClr val="FFF1D9"/>
                    </a:solidFill>
                  </a:tcPr>
                </a:tc>
                <a:extLst>
                  <a:ext uri="{0D108BD9-81ED-4DB2-BD59-A6C34878D82A}">
                    <a16:rowId xmlns:a16="http://schemas.microsoft.com/office/drawing/2014/main" val="2491358671"/>
                  </a:ext>
                </a:extLst>
              </a:tr>
            </a:tbl>
          </a:graphicData>
        </a:graphic>
      </p:graphicFrame>
      <p:graphicFrame>
        <p:nvGraphicFramePr>
          <p:cNvPr id="12" name="Table 12">
            <a:extLst>
              <a:ext uri="{FF2B5EF4-FFF2-40B4-BE49-F238E27FC236}">
                <a16:creationId xmlns:a16="http://schemas.microsoft.com/office/drawing/2014/main" id="{ED66788F-A616-43E5-9E8E-6A1A3268B37F}"/>
              </a:ext>
            </a:extLst>
          </p:cNvPr>
          <p:cNvGraphicFramePr>
            <a:graphicFrameLocks noGrp="1"/>
          </p:cNvGraphicFramePr>
          <p:nvPr>
            <p:extLst>
              <p:ext uri="{D42A27DB-BD31-4B8C-83A1-F6EECF244321}">
                <p14:modId xmlns:p14="http://schemas.microsoft.com/office/powerpoint/2010/main" val="3948529633"/>
              </p:ext>
            </p:extLst>
          </p:nvPr>
        </p:nvGraphicFramePr>
        <p:xfrm>
          <a:off x="9155" y="2848554"/>
          <a:ext cx="4316128" cy="2499360"/>
        </p:xfrm>
        <a:graphic>
          <a:graphicData uri="http://schemas.openxmlformats.org/drawingml/2006/table">
            <a:tbl>
              <a:tblPr firstRow="1" bandRow="1">
                <a:tableStyleId>{5C22544A-7EE6-4342-B048-85BDC9FD1C3A}</a:tableStyleId>
              </a:tblPr>
              <a:tblGrid>
                <a:gridCol w="2577468">
                  <a:extLst>
                    <a:ext uri="{9D8B030D-6E8A-4147-A177-3AD203B41FA5}">
                      <a16:colId xmlns:a16="http://schemas.microsoft.com/office/drawing/2014/main" val="1493752381"/>
                    </a:ext>
                  </a:extLst>
                </a:gridCol>
                <a:gridCol w="1738660">
                  <a:extLst>
                    <a:ext uri="{9D8B030D-6E8A-4147-A177-3AD203B41FA5}">
                      <a16:colId xmlns:a16="http://schemas.microsoft.com/office/drawing/2014/main" val="769660541"/>
                    </a:ext>
                  </a:extLst>
                </a:gridCol>
              </a:tblGrid>
              <a:tr h="164799">
                <a:tc gridSpan="2">
                  <a:txBody>
                    <a:bodyPr/>
                    <a:lstStyle/>
                    <a:p>
                      <a:pPr algn="ctr"/>
                      <a:r>
                        <a:rPr lang="en-GB" sz="900" dirty="0">
                          <a:solidFill>
                            <a:schemeClr val="tx1"/>
                          </a:solidFill>
                        </a:rPr>
                        <a:t>The Geological Carbon Cycle</a:t>
                      </a:r>
                    </a:p>
                  </a:txBody>
                  <a:tcPr>
                    <a:solidFill>
                      <a:srgbClr val="FFC000"/>
                    </a:solidFill>
                  </a:tcPr>
                </a:tc>
                <a:tc hMerge="1">
                  <a:txBody>
                    <a:bodyPr/>
                    <a:lstStyle/>
                    <a:p>
                      <a:endParaRPr lang="en-GB"/>
                    </a:p>
                  </a:txBody>
                  <a:tcPr/>
                </a:tc>
                <a:extLst>
                  <a:ext uri="{0D108BD9-81ED-4DB2-BD59-A6C34878D82A}">
                    <a16:rowId xmlns:a16="http://schemas.microsoft.com/office/drawing/2014/main" val="4276588729"/>
                  </a:ext>
                </a:extLst>
              </a:tr>
              <a:tr h="241706">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Carbon that moves between rocks and minerals, seawater, and the atmosphere can create rock formations such as limestone and chalk.</a:t>
                      </a:r>
                    </a:p>
                  </a:txBody>
                  <a:tcPr>
                    <a:solidFill>
                      <a:schemeClr val="accent1">
                        <a:lumMod val="40000"/>
                        <a:lumOff val="60000"/>
                      </a:schemeClr>
                    </a:solidFill>
                  </a:tcPr>
                </a:tc>
                <a:tc hMerge="1">
                  <a:txBody>
                    <a:bodyPr/>
                    <a:lstStyle/>
                    <a:p>
                      <a:endParaRPr lang="en-GB"/>
                    </a:p>
                  </a:txBody>
                  <a:tcPr/>
                </a:tc>
                <a:extLst>
                  <a:ext uri="{0D108BD9-81ED-4DB2-BD59-A6C34878D82A}">
                    <a16:rowId xmlns:a16="http://schemas.microsoft.com/office/drawing/2014/main" val="972461780"/>
                  </a:ext>
                </a:extLst>
              </a:tr>
              <a:tr h="21973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Acid rain dissolves rocks rich in carbon, causing </a:t>
                      </a:r>
                      <a:r>
                        <a:rPr lang="en-GB" sz="700" b="1" dirty="0">
                          <a:solidFill>
                            <a:srgbClr val="FF0000"/>
                          </a:solidFill>
                        </a:rPr>
                        <a:t>chemical weathering</a:t>
                      </a:r>
                      <a:r>
                        <a:rPr lang="en-GB" sz="700" dirty="0"/>
                        <a:t> and releasing bicarbonates.</a:t>
                      </a:r>
                    </a:p>
                  </a:txBody>
                  <a:tcPr/>
                </a:tc>
                <a:tc rowSpan="6">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dirty="0"/>
                    </a:p>
                  </a:txBody>
                  <a:tcPr>
                    <a:solidFill>
                      <a:schemeClr val="bg1"/>
                    </a:solidFill>
                  </a:tcPr>
                </a:tc>
                <a:extLst>
                  <a:ext uri="{0D108BD9-81ED-4DB2-BD59-A6C34878D82A}">
                    <a16:rowId xmlns:a16="http://schemas.microsoft.com/office/drawing/2014/main" val="3497605506"/>
                  </a:ext>
                </a:extLst>
              </a:tr>
              <a:tr h="21973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Carbon sediments are transported to the </a:t>
                      </a:r>
                      <a:r>
                        <a:rPr lang="en-GB" sz="700" b="1" dirty="0">
                          <a:solidFill>
                            <a:srgbClr val="FF0000"/>
                          </a:solidFill>
                        </a:rPr>
                        <a:t>oceans via rivers</a:t>
                      </a:r>
                      <a:r>
                        <a:rPr lang="en-GB" sz="700" dirty="0"/>
                        <a:t>. They are then deposited. </a:t>
                      </a:r>
                    </a:p>
                  </a:txBody>
                  <a:tcPr/>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dirty="0"/>
                    </a:p>
                  </a:txBody>
                  <a:tcPr/>
                </a:tc>
                <a:extLst>
                  <a:ext uri="{0D108BD9-81ED-4DB2-BD59-A6C34878D82A}">
                    <a16:rowId xmlns:a16="http://schemas.microsoft.com/office/drawing/2014/main" val="2608281946"/>
                  </a:ext>
                </a:extLst>
              </a:tr>
              <a:tr h="23678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Carbon in </a:t>
                      </a:r>
                      <a:r>
                        <a:rPr lang="en-GB" sz="700" b="1" dirty="0">
                          <a:solidFill>
                            <a:srgbClr val="FF0000"/>
                          </a:solidFill>
                        </a:rPr>
                        <a:t>organic matter</a:t>
                      </a:r>
                      <a:r>
                        <a:rPr lang="en-GB" sz="700" dirty="0">
                          <a:solidFill>
                            <a:srgbClr val="FF0000"/>
                          </a:solidFill>
                        </a:rPr>
                        <a:t> </a:t>
                      </a:r>
                      <a:r>
                        <a:rPr lang="en-GB" sz="700" dirty="0"/>
                        <a:t>(plants, animal shells and skeletons) sinks to the ocean floor, building up layers of chalk and limestone.</a:t>
                      </a:r>
                    </a:p>
                  </a:txBody>
                  <a:tcPr/>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dirty="0"/>
                    </a:p>
                  </a:txBody>
                  <a:tcPr/>
                </a:tc>
                <a:extLst>
                  <a:ext uri="{0D108BD9-81ED-4DB2-BD59-A6C34878D82A}">
                    <a16:rowId xmlns:a16="http://schemas.microsoft.com/office/drawing/2014/main" val="1532587412"/>
                  </a:ext>
                </a:extLst>
              </a:tr>
              <a:tr h="29663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Heating along subduction boundaries alters sedimentary rocks, creating </a:t>
                      </a:r>
                      <a:r>
                        <a:rPr lang="en-GB" sz="700" b="1" dirty="0">
                          <a:solidFill>
                            <a:srgbClr val="FF0000"/>
                          </a:solidFill>
                        </a:rPr>
                        <a:t>metamorphic rocks</a:t>
                      </a:r>
                      <a:r>
                        <a:rPr lang="en-GB" sz="700" dirty="0"/>
                        <a:t>. This releases CO</a:t>
                      </a:r>
                      <a:r>
                        <a:rPr lang="en-GB" sz="700" baseline="-25000" dirty="0"/>
                        <a:t>2 </a:t>
                      </a:r>
                      <a:r>
                        <a:rPr lang="en-GB" sz="700" dirty="0"/>
                        <a:t>from rocks which are carbon rich. </a:t>
                      </a:r>
                    </a:p>
                  </a:txBody>
                  <a:tcPr/>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dirty="0"/>
                    </a:p>
                  </a:txBody>
                  <a:tcPr/>
                </a:tc>
                <a:extLst>
                  <a:ext uri="{0D108BD9-81ED-4DB2-BD59-A6C34878D82A}">
                    <a16:rowId xmlns:a16="http://schemas.microsoft.com/office/drawing/2014/main" val="1547623378"/>
                  </a:ext>
                </a:extLst>
              </a:tr>
              <a:tr h="21973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Rocks containing carbon get subducted at boundaries and re-emerge in </a:t>
                      </a:r>
                      <a:r>
                        <a:rPr lang="en-GB" sz="700" b="1" dirty="0">
                          <a:solidFill>
                            <a:srgbClr val="FF0000"/>
                          </a:solidFill>
                        </a:rPr>
                        <a:t>volcanic eruptions</a:t>
                      </a:r>
                      <a:r>
                        <a:rPr lang="en-GB" sz="700" dirty="0"/>
                        <a:t>.</a:t>
                      </a:r>
                    </a:p>
                  </a:txBody>
                  <a:tcPr/>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dirty="0"/>
                    </a:p>
                  </a:txBody>
                  <a:tcPr anchor="ctr">
                    <a:solidFill>
                      <a:schemeClr val="accent1">
                        <a:lumMod val="60000"/>
                        <a:lumOff val="40000"/>
                      </a:schemeClr>
                    </a:solidFill>
                  </a:tcPr>
                </a:tc>
                <a:extLst>
                  <a:ext uri="{0D108BD9-81ED-4DB2-BD59-A6C34878D82A}">
                    <a16:rowId xmlns:a16="http://schemas.microsoft.com/office/drawing/2014/main" val="4122393340"/>
                  </a:ext>
                </a:extLst>
              </a:tr>
              <a:tr h="21973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Terrestrial carbon is released through volcanic eruptions as CO</a:t>
                      </a:r>
                      <a:r>
                        <a:rPr lang="en-GB" sz="700" baseline="-25000" dirty="0"/>
                        <a:t>2</a:t>
                      </a:r>
                      <a:r>
                        <a:rPr lang="en-GB" sz="700" dirty="0"/>
                        <a:t> – this is called </a:t>
                      </a:r>
                      <a:r>
                        <a:rPr lang="en-GB" sz="700" b="1" dirty="0">
                          <a:solidFill>
                            <a:srgbClr val="FF0000"/>
                          </a:solidFill>
                        </a:rPr>
                        <a:t>out-gassing</a:t>
                      </a:r>
                      <a:r>
                        <a:rPr lang="en-GB" sz="700" b="1" dirty="0"/>
                        <a:t>.</a:t>
                      </a:r>
                      <a:endParaRPr lang="en-GB" sz="700" dirty="0"/>
                    </a:p>
                  </a:txBody>
                  <a:tcPr/>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0" dirty="0"/>
                    </a:p>
                  </a:txBody>
                  <a:tcPr/>
                </a:tc>
                <a:extLst>
                  <a:ext uri="{0D108BD9-81ED-4DB2-BD59-A6C34878D82A}">
                    <a16:rowId xmlns:a16="http://schemas.microsoft.com/office/drawing/2014/main" val="2552331830"/>
                  </a:ext>
                </a:extLst>
              </a:tr>
            </a:tbl>
          </a:graphicData>
        </a:graphic>
      </p:graphicFrame>
      <p:graphicFrame>
        <p:nvGraphicFramePr>
          <p:cNvPr id="14" name="Table 12">
            <a:extLst>
              <a:ext uri="{FF2B5EF4-FFF2-40B4-BE49-F238E27FC236}">
                <a16:creationId xmlns:a16="http://schemas.microsoft.com/office/drawing/2014/main" id="{75FAD7CC-3DCD-4E08-B56E-CF6BB9C19777}"/>
              </a:ext>
            </a:extLst>
          </p:cNvPr>
          <p:cNvGraphicFramePr>
            <a:graphicFrameLocks noGrp="1"/>
          </p:cNvGraphicFramePr>
          <p:nvPr>
            <p:extLst>
              <p:ext uri="{D42A27DB-BD31-4B8C-83A1-F6EECF244321}">
                <p14:modId xmlns:p14="http://schemas.microsoft.com/office/powerpoint/2010/main" val="2249343991"/>
              </p:ext>
            </p:extLst>
          </p:nvPr>
        </p:nvGraphicFramePr>
        <p:xfrm>
          <a:off x="-3" y="5347916"/>
          <a:ext cx="4316128" cy="1280160"/>
        </p:xfrm>
        <a:graphic>
          <a:graphicData uri="http://schemas.openxmlformats.org/drawingml/2006/table">
            <a:tbl>
              <a:tblPr firstRow="1" bandRow="1">
                <a:tableStyleId>{5C22544A-7EE6-4342-B048-85BDC9FD1C3A}</a:tableStyleId>
              </a:tblPr>
              <a:tblGrid>
                <a:gridCol w="1826180">
                  <a:extLst>
                    <a:ext uri="{9D8B030D-6E8A-4147-A177-3AD203B41FA5}">
                      <a16:colId xmlns:a16="http://schemas.microsoft.com/office/drawing/2014/main" val="4006958683"/>
                    </a:ext>
                  </a:extLst>
                </a:gridCol>
                <a:gridCol w="2489948">
                  <a:extLst>
                    <a:ext uri="{9D8B030D-6E8A-4147-A177-3AD203B41FA5}">
                      <a16:colId xmlns:a16="http://schemas.microsoft.com/office/drawing/2014/main" val="1493752381"/>
                    </a:ext>
                  </a:extLst>
                </a:gridCol>
              </a:tblGrid>
              <a:tr h="212670">
                <a:tc>
                  <a:txBody>
                    <a:bodyPr/>
                    <a:lstStyle/>
                    <a:p>
                      <a:pPr algn="ctr"/>
                      <a:endParaRPr lang="en-GB" sz="900" dirty="0">
                        <a:solidFill>
                          <a:schemeClr val="tx1"/>
                        </a:solidFill>
                      </a:endParaRPr>
                    </a:p>
                  </a:txBody>
                  <a:tcPr>
                    <a:solidFill>
                      <a:srgbClr val="FFF6E5"/>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dirty="0">
                          <a:solidFill>
                            <a:schemeClr val="tx1"/>
                          </a:solidFill>
                        </a:rPr>
                        <a:t>The Bio-geochemical Carbon Cycle</a:t>
                      </a:r>
                    </a:p>
                  </a:txBody>
                  <a:tcPr/>
                </a:tc>
                <a:extLst>
                  <a:ext uri="{0D108BD9-81ED-4DB2-BD59-A6C34878D82A}">
                    <a16:rowId xmlns:a16="http://schemas.microsoft.com/office/drawing/2014/main" val="4276588729"/>
                  </a:ext>
                </a:extLst>
              </a:tr>
              <a:tr h="580786">
                <a:tc>
                  <a:txBody>
                    <a:bodyPr/>
                    <a:lstStyle/>
                    <a:p>
                      <a:pPr algn="ctr"/>
                      <a:endParaRPr lang="en-GB" sz="700" b="1" dirty="0"/>
                    </a:p>
                  </a:txBody>
                  <a:tcPr>
                    <a:solidFill>
                      <a:srgbClr val="FFF6E5"/>
                    </a:solidFill>
                  </a:tcPr>
                </a:tc>
                <a:tc rowSpan="2">
                  <a:txBody>
                    <a:bodyPr/>
                    <a:lstStyle/>
                    <a:p>
                      <a:pPr algn="ctr"/>
                      <a:r>
                        <a:rPr lang="en-GB" sz="700" b="1" dirty="0"/>
                        <a:t>This is carbon cycling through the process of photosynthesis, respiration, decomposition and combustion.  Here, carbon is stored in oil, coal and natural gas.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The amount of carbon released or stored is determined by these biological and chemical processes.</a:t>
                      </a:r>
                    </a:p>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dirty="0"/>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solidFill>
                            <a:srgbClr val="00B050"/>
                          </a:solidFill>
                        </a:rPr>
                        <a:t>Living organism </a:t>
                      </a:r>
                      <a:r>
                        <a:rPr lang="en-GB" sz="700" dirty="0"/>
                        <a:t>are critical in maintaining this system because they control the balance between storage, release, transfer and absorption of carbon.</a:t>
                      </a:r>
                    </a:p>
                  </a:txBody>
                  <a:tcPr>
                    <a:solidFill>
                      <a:srgbClr val="FFF1D9"/>
                    </a:solidFill>
                  </a:tcPr>
                </a:tc>
                <a:extLst>
                  <a:ext uri="{0D108BD9-81ED-4DB2-BD59-A6C34878D82A}">
                    <a16:rowId xmlns:a16="http://schemas.microsoft.com/office/drawing/2014/main" val="972461780"/>
                  </a:ext>
                </a:extLst>
              </a:tr>
              <a:tr h="437228">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dirty="0"/>
                    </a:p>
                  </a:txBody>
                  <a:tcPr anchor="ctr"/>
                </a:tc>
                <a:tc v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dirty="0"/>
                    </a:p>
                  </a:txBody>
                  <a:tcPr anchor="ctr">
                    <a:solidFill>
                      <a:srgbClr val="FFF1D9"/>
                    </a:solidFill>
                  </a:tcPr>
                </a:tc>
                <a:extLst>
                  <a:ext uri="{0D108BD9-81ED-4DB2-BD59-A6C34878D82A}">
                    <a16:rowId xmlns:a16="http://schemas.microsoft.com/office/drawing/2014/main" val="1907483048"/>
                  </a:ext>
                </a:extLst>
              </a:tr>
            </a:tbl>
          </a:graphicData>
        </a:graphic>
      </p:graphicFrame>
      <p:pic>
        <p:nvPicPr>
          <p:cNvPr id="15" name="Picture 14">
            <a:extLst>
              <a:ext uri="{FF2B5EF4-FFF2-40B4-BE49-F238E27FC236}">
                <a16:creationId xmlns:a16="http://schemas.microsoft.com/office/drawing/2014/main" id="{EC6E8CC9-4353-43B7-8F81-155B19E8C8DD}"/>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602237" y="3425332"/>
            <a:ext cx="1723046" cy="1922582"/>
          </a:xfrm>
          <a:prstGeom prst="rect">
            <a:avLst/>
          </a:prstGeom>
        </p:spPr>
      </p:pic>
      <p:pic>
        <p:nvPicPr>
          <p:cNvPr id="17" name="Picture 2" descr="Image result for biological carbon cycle&quot;">
            <a:extLst>
              <a:ext uri="{FF2B5EF4-FFF2-40B4-BE49-F238E27FC236}">
                <a16:creationId xmlns:a16="http://schemas.microsoft.com/office/drawing/2014/main" id="{AA9C6988-06DD-46FA-9F6F-403AE63B4C1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7421"/>
          <a:stretch/>
        </p:blipFill>
        <p:spPr bwMode="auto">
          <a:xfrm>
            <a:off x="18318" y="5347657"/>
            <a:ext cx="1810482" cy="1280160"/>
          </a:xfrm>
          <a:prstGeom prst="rect">
            <a:avLst/>
          </a:prstGeom>
          <a:noFill/>
          <a:ln w="19050">
            <a:solidFill>
              <a:schemeClr val="bg1"/>
            </a:solidFill>
          </a:ln>
          <a:extLst>
            <a:ext uri="{909E8E84-426E-40DD-AFC4-6F175D3DCCD1}">
              <a14:hiddenFill xmlns:a14="http://schemas.microsoft.com/office/drawing/2010/main">
                <a:solidFill>
                  <a:srgbClr val="FFFFFF"/>
                </a:solidFill>
              </a14:hiddenFill>
            </a:ext>
          </a:extLst>
        </p:spPr>
      </p:pic>
      <p:graphicFrame>
        <p:nvGraphicFramePr>
          <p:cNvPr id="21" name="Table 21">
            <a:extLst>
              <a:ext uri="{FF2B5EF4-FFF2-40B4-BE49-F238E27FC236}">
                <a16:creationId xmlns:a16="http://schemas.microsoft.com/office/drawing/2014/main" id="{1158B6DC-8742-4A83-BB55-001C6B43380B}"/>
              </a:ext>
            </a:extLst>
          </p:cNvPr>
          <p:cNvGraphicFramePr>
            <a:graphicFrameLocks noGrp="1"/>
          </p:cNvGraphicFramePr>
          <p:nvPr>
            <p:extLst>
              <p:ext uri="{D42A27DB-BD31-4B8C-83A1-F6EECF244321}">
                <p14:modId xmlns:p14="http://schemas.microsoft.com/office/powerpoint/2010/main" val="1866370340"/>
              </p:ext>
            </p:extLst>
          </p:nvPr>
        </p:nvGraphicFramePr>
        <p:xfrm>
          <a:off x="-1" y="7284720"/>
          <a:ext cx="4325284" cy="2316480"/>
        </p:xfrm>
        <a:graphic>
          <a:graphicData uri="http://schemas.openxmlformats.org/drawingml/2006/table">
            <a:tbl>
              <a:tblPr firstRow="1" bandRow="1">
                <a:tableStyleId>{5C22544A-7EE6-4342-B048-85BDC9FD1C3A}</a:tableStyleId>
              </a:tblPr>
              <a:tblGrid>
                <a:gridCol w="3054083">
                  <a:extLst>
                    <a:ext uri="{9D8B030D-6E8A-4147-A177-3AD203B41FA5}">
                      <a16:colId xmlns:a16="http://schemas.microsoft.com/office/drawing/2014/main" val="1876605768"/>
                    </a:ext>
                  </a:extLst>
                </a:gridCol>
                <a:gridCol w="1271201">
                  <a:extLst>
                    <a:ext uri="{9D8B030D-6E8A-4147-A177-3AD203B41FA5}">
                      <a16:colId xmlns:a16="http://schemas.microsoft.com/office/drawing/2014/main" val="1176483834"/>
                    </a:ext>
                  </a:extLst>
                </a:gridCol>
              </a:tblGrid>
              <a:tr h="212504">
                <a:tc gridSpan="2">
                  <a:txBody>
                    <a:bodyPr/>
                    <a:lstStyle/>
                    <a:p>
                      <a:pPr algn="ctr"/>
                      <a:r>
                        <a:rPr lang="en-GB" sz="900" dirty="0">
                          <a:solidFill>
                            <a:schemeClr val="tx1"/>
                          </a:solidFill>
                        </a:rPr>
                        <a:t>Oceanic Sequestering</a:t>
                      </a:r>
                    </a:p>
                  </a:txBody>
                  <a:tcPr/>
                </a:tc>
                <a:tc hMerge="1">
                  <a:txBody>
                    <a:bodyPr/>
                    <a:lstStyle/>
                    <a:p>
                      <a:endParaRPr lang="en-GB"/>
                    </a:p>
                  </a:txBody>
                  <a:tcPr/>
                </a:tc>
                <a:extLst>
                  <a:ext uri="{0D108BD9-81ED-4DB2-BD59-A6C34878D82A}">
                    <a16:rowId xmlns:a16="http://schemas.microsoft.com/office/drawing/2014/main" val="242886853"/>
                  </a:ext>
                </a:extLst>
              </a:tr>
              <a:tr h="283338">
                <a:tc gridSpan="2">
                  <a:txBody>
                    <a:bodyPr/>
                    <a:lstStyle/>
                    <a:p>
                      <a:pPr algn="ctr"/>
                      <a:r>
                        <a:rPr lang="en-GB" sz="700" b="1" dirty="0"/>
                        <a:t>Oceans are the Earth’s largest carbon store. They store 50 times more than that of the atmosphere. Most of the oceanic carbon is stored in marine algae, plants and coral. The rest occurs in dissolved form.</a:t>
                      </a:r>
                    </a:p>
                  </a:txBody>
                  <a:tcPr>
                    <a:solidFill>
                      <a:schemeClr val="accent1">
                        <a:lumMod val="40000"/>
                        <a:lumOff val="60000"/>
                      </a:schemeClr>
                    </a:solidFill>
                  </a:tcPr>
                </a:tc>
                <a:tc hMerge="1">
                  <a:txBody>
                    <a:bodyPr/>
                    <a:lstStyle/>
                    <a:p>
                      <a:endParaRPr lang="en-GB"/>
                    </a:p>
                  </a:txBody>
                  <a:tcPr/>
                </a:tc>
                <a:extLst>
                  <a:ext uri="{0D108BD9-81ED-4DB2-BD59-A6C34878D82A}">
                    <a16:rowId xmlns:a16="http://schemas.microsoft.com/office/drawing/2014/main" val="3096096636"/>
                  </a:ext>
                </a:extLst>
              </a:tr>
              <a:tr h="198337">
                <a:tc>
                  <a:txBody>
                    <a:bodyPr/>
                    <a:lstStyle/>
                    <a:p>
                      <a:pPr algn="ctr"/>
                      <a:r>
                        <a:rPr lang="en-GB" sz="800" b="1" i="0" u="none" strike="noStrike" kern="1200" dirty="0">
                          <a:solidFill>
                            <a:schemeClr val="dk1"/>
                          </a:solidFill>
                          <a:effectLst/>
                          <a:latin typeface="+mn-lt"/>
                          <a:ea typeface="+mn-ea"/>
                          <a:cs typeface="+mn-cs"/>
                        </a:rPr>
                        <a:t>The Biological Pump </a:t>
                      </a:r>
                      <a:endParaRPr lang="en-GB" sz="800" b="1" dirty="0"/>
                    </a:p>
                  </a:txBody>
                  <a:tcPr>
                    <a:solidFill>
                      <a:schemeClr val="accent1">
                        <a:lumMod val="60000"/>
                        <a:lumOff val="40000"/>
                      </a:schemeClr>
                    </a:solidFill>
                  </a:tcPr>
                </a:tc>
                <a:tc rowSpan="4">
                  <a:txBody>
                    <a:bodyPr/>
                    <a:lstStyle/>
                    <a:p>
                      <a:pPr algn="ctr"/>
                      <a:endParaRPr lang="en-GB" sz="800" b="1" dirty="0"/>
                    </a:p>
                  </a:txBody>
                  <a:tcPr>
                    <a:solidFill>
                      <a:schemeClr val="bg1"/>
                    </a:solidFill>
                  </a:tcPr>
                </a:tc>
                <a:extLst>
                  <a:ext uri="{0D108BD9-81ED-4DB2-BD59-A6C34878D82A}">
                    <a16:rowId xmlns:a16="http://schemas.microsoft.com/office/drawing/2014/main" val="2933646877"/>
                  </a:ext>
                </a:extLst>
              </a:tr>
              <a:tr h="580844">
                <a:tc>
                  <a:txBody>
                    <a:bodyPr/>
                    <a:lstStyle/>
                    <a:p>
                      <a:pPr algn="ctr"/>
                      <a:r>
                        <a:rPr lang="en-GB" sz="700" b="0" i="0" u="none" strike="noStrike" kern="1200" dirty="0">
                          <a:solidFill>
                            <a:schemeClr val="dk1"/>
                          </a:solidFill>
                          <a:effectLst/>
                          <a:latin typeface="+mn-lt"/>
                          <a:ea typeface="+mn-ea"/>
                          <a:cs typeface="+mn-cs"/>
                        </a:rPr>
                        <a:t>This is the ocean's biologically driven sequestration of carbon from the atmosphere to the </a:t>
                      </a:r>
                      <a:r>
                        <a:rPr lang="en-GB" sz="700" b="1" i="0" u="none" strike="noStrike" kern="1200" dirty="0">
                          <a:solidFill>
                            <a:schemeClr val="dk1"/>
                          </a:solidFill>
                          <a:effectLst/>
                          <a:latin typeface="+mn-lt"/>
                          <a:ea typeface="+mn-ea"/>
                          <a:cs typeface="+mn-cs"/>
                        </a:rPr>
                        <a:t>ocean interior </a:t>
                      </a:r>
                      <a:r>
                        <a:rPr lang="en-GB" sz="700" b="0" i="0" u="none" strike="noStrike" kern="1200" dirty="0">
                          <a:solidFill>
                            <a:schemeClr val="dk1"/>
                          </a:solidFill>
                          <a:effectLst/>
                          <a:latin typeface="+mn-lt"/>
                          <a:ea typeface="+mn-ea"/>
                          <a:cs typeface="+mn-cs"/>
                        </a:rPr>
                        <a:t>and </a:t>
                      </a:r>
                      <a:r>
                        <a:rPr lang="en-GB" sz="700" b="1" i="0" u="none" strike="noStrike" kern="1200" dirty="0">
                          <a:solidFill>
                            <a:schemeClr val="dk1"/>
                          </a:solidFill>
                          <a:effectLst/>
                          <a:latin typeface="+mn-lt"/>
                          <a:ea typeface="+mn-ea"/>
                          <a:cs typeface="+mn-cs"/>
                        </a:rPr>
                        <a:t>seafloor sediments</a:t>
                      </a:r>
                      <a:r>
                        <a:rPr lang="en-GB" sz="700" b="0" i="0" u="none" strike="noStrike" kern="1200" dirty="0">
                          <a:solidFill>
                            <a:schemeClr val="dk1"/>
                          </a:solidFill>
                          <a:effectLst/>
                          <a:latin typeface="+mn-lt"/>
                          <a:ea typeface="+mn-ea"/>
                          <a:cs typeface="+mn-cs"/>
                        </a:rPr>
                        <a:t>. It is the part of the oceanic carbon cycle responsible for the cycling of organic matter formed mainly by </a:t>
                      </a:r>
                      <a:r>
                        <a:rPr lang="en-GB" sz="700" b="1" i="0" u="none" strike="noStrike" kern="1200" dirty="0">
                          <a:solidFill>
                            <a:schemeClr val="dk1"/>
                          </a:solidFill>
                          <a:effectLst/>
                          <a:latin typeface="+mn-lt"/>
                          <a:ea typeface="+mn-ea"/>
                          <a:cs typeface="+mn-cs"/>
                        </a:rPr>
                        <a:t>phytoplankton</a:t>
                      </a:r>
                      <a:r>
                        <a:rPr lang="en-GB" sz="700" b="0" i="0" u="none" strike="noStrike" kern="1200" dirty="0">
                          <a:solidFill>
                            <a:schemeClr val="dk1"/>
                          </a:solidFill>
                          <a:effectLst/>
                          <a:latin typeface="+mn-lt"/>
                          <a:ea typeface="+mn-ea"/>
                          <a:cs typeface="+mn-cs"/>
                        </a:rPr>
                        <a:t> during photosynthesis, as well as the cycling of calcium carbonate formed into shells by certain organisms such as plankton. </a:t>
                      </a:r>
                      <a:endParaRPr lang="en-GB" sz="700" dirty="0"/>
                    </a:p>
                  </a:txBody>
                  <a:tcPr>
                    <a:solidFill>
                      <a:srgbClr val="FFF6E5"/>
                    </a:solidFill>
                  </a:tcPr>
                </a:tc>
                <a:tc vMerge="1">
                  <a:txBody>
                    <a:bodyPr/>
                    <a:lstStyle/>
                    <a:p>
                      <a:pPr algn="ctr"/>
                      <a:endParaRPr lang="en-GB" sz="700" dirty="0"/>
                    </a:p>
                  </a:txBody>
                  <a:tcPr/>
                </a:tc>
                <a:extLst>
                  <a:ext uri="{0D108BD9-81ED-4DB2-BD59-A6C34878D82A}">
                    <a16:rowId xmlns:a16="http://schemas.microsoft.com/office/drawing/2014/main" val="3601882462"/>
                  </a:ext>
                </a:extLst>
              </a:tr>
              <a:tr h="198337">
                <a:tc>
                  <a:txBody>
                    <a:bodyPr/>
                    <a:lstStyle/>
                    <a:p>
                      <a:pPr algn="ctr"/>
                      <a:r>
                        <a:rPr lang="en-GB" sz="800" b="1" dirty="0"/>
                        <a:t>The Thermohaline Circulation</a:t>
                      </a:r>
                    </a:p>
                  </a:txBody>
                  <a:tcPr>
                    <a:solidFill>
                      <a:schemeClr val="accent1">
                        <a:lumMod val="60000"/>
                        <a:lumOff val="40000"/>
                      </a:schemeClr>
                    </a:solidFill>
                  </a:tcPr>
                </a:tc>
                <a:tc vMerge="1">
                  <a:txBody>
                    <a:bodyPr/>
                    <a:lstStyle/>
                    <a:p>
                      <a:pPr algn="ctr"/>
                      <a:endParaRPr lang="en-GB" sz="800" b="1" dirty="0"/>
                    </a:p>
                  </a:txBody>
                  <a:tcPr>
                    <a:solidFill>
                      <a:schemeClr val="accent1">
                        <a:lumMod val="40000"/>
                        <a:lumOff val="60000"/>
                      </a:schemeClr>
                    </a:solidFill>
                  </a:tcPr>
                </a:tc>
                <a:extLst>
                  <a:ext uri="{0D108BD9-81ED-4DB2-BD59-A6C34878D82A}">
                    <a16:rowId xmlns:a16="http://schemas.microsoft.com/office/drawing/2014/main" val="3881451029"/>
                  </a:ext>
                </a:extLst>
              </a:tr>
              <a:tr h="680012">
                <a:tc>
                  <a:txBody>
                    <a:bodyPr/>
                    <a:lstStyle/>
                    <a:p>
                      <a:pPr algn="ctr"/>
                      <a:r>
                        <a:rPr lang="en-GB" sz="700" dirty="0"/>
                        <a:t>This is a </a:t>
                      </a:r>
                      <a:r>
                        <a:rPr lang="en-GB" sz="700" b="1" dirty="0"/>
                        <a:t>giant ocean conveyor belt </a:t>
                      </a:r>
                      <a:r>
                        <a:rPr lang="en-GB" sz="700" dirty="0"/>
                        <a:t>that keeps the carbonate pump working. This moves carbon compounds to different parts of the ocean in </a:t>
                      </a:r>
                      <a:r>
                        <a:rPr lang="en-GB" sz="700" b="1" dirty="0">
                          <a:solidFill>
                            <a:srgbClr val="0070C0"/>
                          </a:solidFill>
                        </a:rPr>
                        <a:t>downwelling</a:t>
                      </a:r>
                      <a:r>
                        <a:rPr lang="en-GB" sz="700" dirty="0"/>
                        <a:t> and </a:t>
                      </a:r>
                      <a:r>
                        <a:rPr lang="en-GB" sz="700" b="1" dirty="0">
                          <a:solidFill>
                            <a:srgbClr val="FF0000"/>
                          </a:solidFill>
                        </a:rPr>
                        <a:t>upwelling</a:t>
                      </a:r>
                      <a:r>
                        <a:rPr lang="en-GB" sz="700" dirty="0"/>
                        <a:t> currents. </a:t>
                      </a:r>
                      <a:r>
                        <a:rPr lang="en-GB" sz="700" b="1" dirty="0"/>
                        <a:t>Downwelling</a:t>
                      </a:r>
                      <a:r>
                        <a:rPr lang="en-GB" sz="700" dirty="0"/>
                        <a:t> occurs in ocean areas where the cold, dense water sinks. As the cold deep ocean water begins to increase in temperature, it </a:t>
                      </a:r>
                      <a:r>
                        <a:rPr lang="en-GB" sz="700" b="1" dirty="0"/>
                        <a:t>upwells </a:t>
                      </a:r>
                      <a:r>
                        <a:rPr lang="en-GB" sz="700" dirty="0"/>
                        <a:t>to the ocean surface, some of the dissolved carbon dioxide is released back into the atmosphere. </a:t>
                      </a:r>
                    </a:p>
                  </a:txBody>
                  <a:tcPr>
                    <a:solidFill>
                      <a:srgbClr val="FFF6E5"/>
                    </a:solidFill>
                  </a:tcPr>
                </a:tc>
                <a:tc vMerge="1">
                  <a:txBody>
                    <a:bodyPr/>
                    <a:lstStyle/>
                    <a:p>
                      <a:pPr algn="ctr"/>
                      <a:endParaRPr lang="en-GB" sz="700" dirty="0"/>
                    </a:p>
                  </a:txBody>
                  <a:tcPr/>
                </a:tc>
                <a:extLst>
                  <a:ext uri="{0D108BD9-81ED-4DB2-BD59-A6C34878D82A}">
                    <a16:rowId xmlns:a16="http://schemas.microsoft.com/office/drawing/2014/main" val="1690968894"/>
                  </a:ext>
                </a:extLst>
              </a:tr>
            </a:tbl>
          </a:graphicData>
        </a:graphic>
      </p:graphicFrame>
      <p:pic>
        <p:nvPicPr>
          <p:cNvPr id="27" name="Picture 26" descr="A screenshot of text&#10;&#10;Description automatically generated">
            <a:extLst>
              <a:ext uri="{FF2B5EF4-FFF2-40B4-BE49-F238E27FC236}">
                <a16:creationId xmlns:a16="http://schemas.microsoft.com/office/drawing/2014/main" id="{175E5F89-672E-4F51-93EE-11990638C4D7}"/>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3066625" y="7824716"/>
            <a:ext cx="1258658" cy="1776484"/>
          </a:xfrm>
          <a:prstGeom prst="rect">
            <a:avLst/>
          </a:prstGeom>
          <a:ln>
            <a:solidFill>
              <a:schemeClr val="bg1"/>
            </a:solidFill>
          </a:ln>
        </p:spPr>
      </p:pic>
      <p:graphicFrame>
        <p:nvGraphicFramePr>
          <p:cNvPr id="28" name="Table 19">
            <a:extLst>
              <a:ext uri="{FF2B5EF4-FFF2-40B4-BE49-F238E27FC236}">
                <a16:creationId xmlns:a16="http://schemas.microsoft.com/office/drawing/2014/main" id="{BCEA4952-38B7-4D16-AE88-83AB54E14378}"/>
              </a:ext>
            </a:extLst>
          </p:cNvPr>
          <p:cNvGraphicFramePr>
            <a:graphicFrameLocks noGrp="1"/>
          </p:cNvGraphicFramePr>
          <p:nvPr>
            <p:extLst>
              <p:ext uri="{D42A27DB-BD31-4B8C-83A1-F6EECF244321}">
                <p14:modId xmlns:p14="http://schemas.microsoft.com/office/powerpoint/2010/main" val="2558548214"/>
              </p:ext>
            </p:extLst>
          </p:nvPr>
        </p:nvGraphicFramePr>
        <p:xfrm>
          <a:off x="4342331" y="0"/>
          <a:ext cx="4124828" cy="2118360"/>
        </p:xfrm>
        <a:graphic>
          <a:graphicData uri="http://schemas.openxmlformats.org/drawingml/2006/table">
            <a:tbl>
              <a:tblPr firstRow="1" bandRow="1">
                <a:tableStyleId>{5C22544A-7EE6-4342-B048-85BDC9FD1C3A}</a:tableStyleId>
              </a:tblPr>
              <a:tblGrid>
                <a:gridCol w="2062414">
                  <a:extLst>
                    <a:ext uri="{9D8B030D-6E8A-4147-A177-3AD203B41FA5}">
                      <a16:colId xmlns:a16="http://schemas.microsoft.com/office/drawing/2014/main" val="773355600"/>
                    </a:ext>
                  </a:extLst>
                </a:gridCol>
                <a:gridCol w="2062414">
                  <a:extLst>
                    <a:ext uri="{9D8B030D-6E8A-4147-A177-3AD203B41FA5}">
                      <a16:colId xmlns:a16="http://schemas.microsoft.com/office/drawing/2014/main" val="2332851457"/>
                    </a:ext>
                  </a:extLst>
                </a:gridCol>
              </a:tblGrid>
              <a:tr h="199476">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900" b="1" u="none" dirty="0">
                          <a:solidFill>
                            <a:schemeClr val="tx1"/>
                          </a:solidFill>
                          <a:latin typeface="+mn-lt"/>
                          <a:ea typeface="Comic Neue Light" charset="0"/>
                          <a:cs typeface="Comic Neue Light" charset="0"/>
                        </a:rPr>
                        <a:t>Terrestrial Sequestering</a:t>
                      </a:r>
                      <a:endParaRPr lang="en-GB" sz="900" b="1" u="none" dirty="0">
                        <a:solidFill>
                          <a:schemeClr val="tx1"/>
                        </a:solidFill>
                        <a:latin typeface="+mn-lt"/>
                        <a:ea typeface="Comic Neue Light" charset="0"/>
                        <a:cs typeface="Comic Neue Light" charset="0"/>
                      </a:endParaRPr>
                    </a:p>
                  </a:txBody>
                  <a:tcPr/>
                </a:tc>
                <a:tc hMerge="1">
                  <a:txBody>
                    <a:bodyPr/>
                    <a:lstStyle/>
                    <a:p>
                      <a:endParaRPr lang="en-GB"/>
                    </a:p>
                  </a:txBody>
                  <a:tcPr/>
                </a:tc>
                <a:extLst>
                  <a:ext uri="{0D108BD9-81ED-4DB2-BD59-A6C34878D82A}">
                    <a16:rowId xmlns:a16="http://schemas.microsoft.com/office/drawing/2014/main" val="4193484552"/>
                  </a:ext>
                </a:extLst>
              </a:tr>
              <a:tr h="27187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700" b="0" u="none" dirty="0">
                          <a:solidFill>
                            <a:schemeClr val="tx1"/>
                          </a:solidFill>
                          <a:latin typeface="+mn-lt"/>
                          <a:ea typeface="Comic Neue Light" charset="0"/>
                          <a:cs typeface="Comic Neue Light" charset="0"/>
                        </a:rPr>
                        <a:t>Plants sequester carbon out of the atmosphere during photosynthesis. When animals eat plants, carbon sequestered in the plant becomes </a:t>
                      </a:r>
                      <a:r>
                        <a:rPr lang="en-US" sz="700" b="1" u="none" dirty="0">
                          <a:solidFill>
                            <a:schemeClr val="tx1"/>
                          </a:solidFill>
                          <a:latin typeface="+mn-lt"/>
                          <a:ea typeface="Comic Neue Light" charset="0"/>
                          <a:cs typeface="Comic Neue Light" charset="0"/>
                        </a:rPr>
                        <a:t>fat and protein</a:t>
                      </a:r>
                      <a:r>
                        <a:rPr lang="en-US" sz="700" b="0" u="none" dirty="0">
                          <a:solidFill>
                            <a:schemeClr val="tx1"/>
                          </a:solidFill>
                          <a:latin typeface="+mn-lt"/>
                          <a:ea typeface="Comic Neue Light" charset="0"/>
                          <a:cs typeface="Comic Neue Light" charset="0"/>
                        </a:rPr>
                        <a:t>. </a:t>
                      </a:r>
                      <a:r>
                        <a:rPr lang="en-US" sz="700" b="1" u="none" dirty="0">
                          <a:solidFill>
                            <a:schemeClr val="tx1"/>
                          </a:solidFill>
                          <a:latin typeface="+mn-lt"/>
                          <a:ea typeface="Comic Neue Light" charset="0"/>
                          <a:cs typeface="Comic Neue Light" charset="0"/>
                        </a:rPr>
                        <a:t>Respiration</a:t>
                      </a:r>
                      <a:r>
                        <a:rPr lang="en-US" sz="700" b="0" u="none" dirty="0">
                          <a:solidFill>
                            <a:schemeClr val="tx1"/>
                          </a:solidFill>
                          <a:latin typeface="+mn-lt"/>
                          <a:ea typeface="Comic Neue Light" charset="0"/>
                          <a:cs typeface="Comic Neue Light" charset="0"/>
                        </a:rPr>
                        <a:t> by animals will return some of this carbon back to the atmosphere.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latin typeface="+mn-lt"/>
                        </a:rPr>
                        <a:t>On land, </a:t>
                      </a:r>
                      <a:r>
                        <a:rPr lang="en-GB" sz="700" b="1" dirty="0">
                          <a:latin typeface="+mn-lt"/>
                        </a:rPr>
                        <a:t>soils are the </a:t>
                      </a:r>
                      <a:r>
                        <a:rPr lang="en-GB" sz="700" b="1" dirty="0">
                          <a:solidFill>
                            <a:schemeClr val="tx1"/>
                          </a:solidFill>
                          <a:latin typeface="+mn-lt"/>
                        </a:rPr>
                        <a:t>biggest carbon stores</a:t>
                      </a:r>
                      <a:r>
                        <a:rPr lang="en-GB" sz="700" b="0" dirty="0">
                          <a:solidFill>
                            <a:schemeClr val="tx1"/>
                          </a:solidFill>
                          <a:latin typeface="+mn-lt"/>
                        </a:rPr>
                        <a:t>. They </a:t>
                      </a:r>
                      <a:r>
                        <a:rPr lang="en-GB" sz="700" b="0" dirty="0">
                          <a:latin typeface="+mn-lt"/>
                        </a:rPr>
                        <a:t>are stored here as </a:t>
                      </a:r>
                      <a:r>
                        <a:rPr lang="en-GB" sz="700" b="1" dirty="0">
                          <a:latin typeface="+mn-lt"/>
                        </a:rPr>
                        <a:t>dead organic matter </a:t>
                      </a:r>
                      <a:r>
                        <a:rPr lang="en-GB" sz="700" b="0" dirty="0">
                          <a:latin typeface="+mn-lt"/>
                        </a:rPr>
                        <a:t>and can be </a:t>
                      </a:r>
                      <a:r>
                        <a:rPr lang="en-GB" sz="700" b="1" dirty="0">
                          <a:latin typeface="+mn-lt"/>
                        </a:rPr>
                        <a:t>stored for decades or longer</a:t>
                      </a:r>
                      <a:r>
                        <a:rPr lang="en-GB" sz="700" b="0" dirty="0">
                          <a:latin typeface="+mn-lt"/>
                        </a:rPr>
                        <a:t>, before being </a:t>
                      </a:r>
                      <a:r>
                        <a:rPr lang="en-GB" sz="700" b="1" dirty="0">
                          <a:latin typeface="+mn-lt"/>
                        </a:rPr>
                        <a:t>broken down by microbes </a:t>
                      </a:r>
                      <a:r>
                        <a:rPr lang="en-GB" sz="700" b="0" dirty="0">
                          <a:latin typeface="+mn-lt"/>
                        </a:rPr>
                        <a:t>and either </a:t>
                      </a:r>
                      <a:r>
                        <a:rPr lang="en-GB" sz="700" b="1" dirty="0">
                          <a:latin typeface="+mn-lt"/>
                        </a:rPr>
                        <a:t>used by plants </a:t>
                      </a:r>
                      <a:r>
                        <a:rPr lang="en-GB" sz="700" b="0" dirty="0">
                          <a:latin typeface="+mn-lt"/>
                        </a:rPr>
                        <a:t>or released into the atmosphere.</a:t>
                      </a:r>
                    </a:p>
                  </a:txBody>
                  <a:tcPr>
                    <a:solidFill>
                      <a:srgbClr val="FFF1D9"/>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dirty="0">
                        <a:latin typeface="+mn-lt"/>
                      </a:endParaRPr>
                    </a:p>
                  </a:txBody>
                  <a:tcPr>
                    <a:solidFill>
                      <a:schemeClr val="bg1"/>
                    </a:solidFill>
                  </a:tcPr>
                </a:tc>
                <a:extLst>
                  <a:ext uri="{0D108BD9-81ED-4DB2-BD59-A6C34878D82A}">
                    <a16:rowId xmlns:a16="http://schemas.microsoft.com/office/drawing/2014/main" val="132043681"/>
                  </a:ext>
                </a:extLst>
              </a:tr>
              <a:tr h="140714">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latin typeface="+mn-lt"/>
                        </a:rPr>
                        <a:t>Tropical Rainforest as Carbon Stores: </a:t>
                      </a:r>
                      <a:r>
                        <a:rPr lang="en-GB" sz="800" b="1" dirty="0">
                          <a:solidFill>
                            <a:srgbClr val="00B050"/>
                          </a:solidFill>
                          <a:latin typeface="+mn-lt"/>
                        </a:rPr>
                        <a:t>The Amazon Rainforest</a:t>
                      </a:r>
                    </a:p>
                  </a:txBody>
                  <a:tcPr>
                    <a:solidFill>
                      <a:schemeClr val="accent1"/>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dirty="0"/>
                    </a:p>
                  </a:txBody>
                  <a:tcPr>
                    <a:solidFill>
                      <a:schemeClr val="accent1">
                        <a:lumMod val="60000"/>
                        <a:lumOff val="40000"/>
                      </a:schemeClr>
                    </a:solidFill>
                  </a:tcPr>
                </a:tc>
                <a:extLst>
                  <a:ext uri="{0D108BD9-81ED-4DB2-BD59-A6C34878D82A}">
                    <a16:rowId xmlns:a16="http://schemas.microsoft.com/office/drawing/2014/main" val="8371305"/>
                  </a:ext>
                </a:extLst>
              </a:tr>
              <a:tr h="271870">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Tropical forests are very important stores of carbon. For instance, the Amazon forest covers an estimated 5.3 million </a:t>
                      </a:r>
                      <a:r>
                        <a:rPr lang="en-GB" sz="700" b="0" i="0" u="none" strike="noStrike" kern="1200" dirty="0" err="1">
                          <a:solidFill>
                            <a:schemeClr val="dk1"/>
                          </a:solidFill>
                          <a:effectLst/>
                          <a:latin typeface="+mn-lt"/>
                          <a:ea typeface="+mn-ea"/>
                          <a:cs typeface="+mn-cs"/>
                        </a:rPr>
                        <a:t>sq</a:t>
                      </a:r>
                      <a:r>
                        <a:rPr lang="en-GB" sz="700" b="0" i="0" u="none" strike="noStrike" kern="1200" dirty="0">
                          <a:solidFill>
                            <a:schemeClr val="dk1"/>
                          </a:solidFill>
                          <a:effectLst/>
                          <a:latin typeface="+mn-lt"/>
                          <a:ea typeface="+mn-ea"/>
                          <a:cs typeface="+mn-cs"/>
                        </a:rPr>
                        <a:t> km and holds </a:t>
                      </a:r>
                      <a:r>
                        <a:rPr lang="en-GB" sz="700" b="1" i="0" u="none" strike="noStrike" kern="1200" dirty="0">
                          <a:solidFill>
                            <a:srgbClr val="00B050"/>
                          </a:solidFill>
                          <a:effectLst/>
                          <a:latin typeface="+mn-lt"/>
                          <a:ea typeface="+mn-ea"/>
                          <a:cs typeface="+mn-cs"/>
                        </a:rPr>
                        <a:t>17% of the global terrestrial vegetation carbon stock</a:t>
                      </a:r>
                      <a:r>
                        <a:rPr lang="en-GB" sz="700" b="0" i="0" u="none" strike="noStrike" kern="1200" dirty="0">
                          <a:solidFill>
                            <a:schemeClr val="dk1"/>
                          </a:solidFill>
                          <a:effectLst/>
                          <a:latin typeface="+mn-lt"/>
                          <a:ea typeface="+mn-ea"/>
                          <a:cs typeface="+mn-cs"/>
                        </a:rPr>
                        <a:t>.</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If left untouched, the Amazon forest takes in more carbon dioxide than it puts back into the atmosphere.  However, due to the </a:t>
                      </a:r>
                      <a:r>
                        <a:rPr lang="en-GB" sz="700" b="1" i="0" u="none" strike="noStrike" kern="1200" dirty="0">
                          <a:solidFill>
                            <a:srgbClr val="FF0000"/>
                          </a:solidFill>
                          <a:effectLst/>
                          <a:latin typeface="+mn-lt"/>
                          <a:ea typeface="+mn-ea"/>
                          <a:cs typeface="+mn-cs"/>
                        </a:rPr>
                        <a:t>effects of deforestation</a:t>
                      </a:r>
                      <a:r>
                        <a:rPr lang="en-GB" sz="700" b="0" i="0" u="none" strike="noStrike" kern="1200" dirty="0">
                          <a:solidFill>
                            <a:schemeClr val="dk1"/>
                          </a:solidFill>
                          <a:effectLst/>
                          <a:latin typeface="+mn-lt"/>
                          <a:ea typeface="+mn-ea"/>
                          <a:cs typeface="+mn-cs"/>
                        </a:rPr>
                        <a:t>, tropical forests are becoming </a:t>
                      </a:r>
                      <a:r>
                        <a:rPr lang="en-GB" sz="700" b="1" i="0" u="none" strike="noStrike" kern="1200" dirty="0">
                          <a:solidFill>
                            <a:srgbClr val="FF0000"/>
                          </a:solidFill>
                          <a:effectLst/>
                          <a:latin typeface="+mn-lt"/>
                          <a:ea typeface="+mn-ea"/>
                          <a:cs typeface="+mn-cs"/>
                        </a:rPr>
                        <a:t>less efficient </a:t>
                      </a:r>
                      <a:r>
                        <a:rPr lang="en-GB" sz="700" b="0" i="0" u="none" strike="noStrike" kern="1200" dirty="0">
                          <a:solidFill>
                            <a:schemeClr val="dk1"/>
                          </a:solidFill>
                          <a:effectLst/>
                          <a:latin typeface="+mn-lt"/>
                          <a:ea typeface="+mn-ea"/>
                          <a:cs typeface="+mn-cs"/>
                        </a:rPr>
                        <a:t>at trapping carbon.</a:t>
                      </a:r>
                      <a:endParaRPr lang="en-GB" sz="700" b="1" dirty="0">
                        <a:latin typeface="+mn-lt"/>
                      </a:endParaRPr>
                    </a:p>
                  </a:txBody>
                  <a:tcPr>
                    <a:solidFill>
                      <a:srgbClr val="FFF1D9"/>
                    </a:solidFill>
                  </a:tcPr>
                </a:tc>
                <a:tc hMerge="1">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endParaRPr lang="en-GB" sz="700" b="1" dirty="0">
                        <a:latin typeface="+mn-lt"/>
                      </a:endParaRPr>
                    </a:p>
                  </a:txBody>
                  <a:tcPr>
                    <a:solidFill>
                      <a:schemeClr val="bg1"/>
                    </a:solidFill>
                  </a:tcPr>
                </a:tc>
                <a:extLst>
                  <a:ext uri="{0D108BD9-81ED-4DB2-BD59-A6C34878D82A}">
                    <a16:rowId xmlns:a16="http://schemas.microsoft.com/office/drawing/2014/main" val="1383517113"/>
                  </a:ext>
                </a:extLst>
              </a:tr>
            </a:tbl>
          </a:graphicData>
        </a:graphic>
      </p:graphicFrame>
      <p:pic>
        <p:nvPicPr>
          <p:cNvPr id="30" name="Picture 29" descr="A picture containing text, boat, sitting, ocean&#10;&#10;Description automatically generated">
            <a:extLst>
              <a:ext uri="{FF2B5EF4-FFF2-40B4-BE49-F238E27FC236}">
                <a16:creationId xmlns:a16="http://schemas.microsoft.com/office/drawing/2014/main" id="{4FAD8B87-9114-42E0-943C-17AE91EC811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99700" y="237783"/>
            <a:ext cx="2067459" cy="1137984"/>
          </a:xfrm>
          <a:prstGeom prst="rect">
            <a:avLst/>
          </a:prstGeom>
          <a:ln>
            <a:solidFill>
              <a:schemeClr val="bg1"/>
            </a:solidFill>
          </a:ln>
        </p:spPr>
      </p:pic>
      <p:graphicFrame>
        <p:nvGraphicFramePr>
          <p:cNvPr id="19" name="Table 19">
            <a:extLst>
              <a:ext uri="{FF2B5EF4-FFF2-40B4-BE49-F238E27FC236}">
                <a16:creationId xmlns:a16="http://schemas.microsoft.com/office/drawing/2014/main" id="{2E85AC89-0FA8-45EF-BCF1-53E3AC4FD0F4}"/>
              </a:ext>
            </a:extLst>
          </p:cNvPr>
          <p:cNvGraphicFramePr>
            <a:graphicFrameLocks noGrp="1"/>
          </p:cNvGraphicFramePr>
          <p:nvPr>
            <p:extLst>
              <p:ext uri="{D42A27DB-BD31-4B8C-83A1-F6EECF244321}">
                <p14:modId xmlns:p14="http://schemas.microsoft.com/office/powerpoint/2010/main" val="3494295771"/>
              </p:ext>
            </p:extLst>
          </p:nvPr>
        </p:nvGraphicFramePr>
        <p:xfrm>
          <a:off x="-2" y="6627817"/>
          <a:ext cx="4325285" cy="683362"/>
        </p:xfrm>
        <a:graphic>
          <a:graphicData uri="http://schemas.openxmlformats.org/drawingml/2006/table">
            <a:tbl>
              <a:tblPr firstRow="1" bandRow="1">
                <a:tableStyleId>{5C22544A-7EE6-4342-B048-85BDC9FD1C3A}</a:tableStyleId>
              </a:tblPr>
              <a:tblGrid>
                <a:gridCol w="4325285">
                  <a:extLst>
                    <a:ext uri="{9D8B030D-6E8A-4147-A177-3AD203B41FA5}">
                      <a16:colId xmlns:a16="http://schemas.microsoft.com/office/drawing/2014/main" val="773355600"/>
                    </a:ext>
                  </a:extLst>
                </a:gridCol>
              </a:tblGrid>
              <a:tr h="244058">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900" b="1" u="none" dirty="0">
                          <a:solidFill>
                            <a:schemeClr val="tx1"/>
                          </a:solidFill>
                          <a:latin typeface="+mn-lt"/>
                          <a:ea typeface="Comic Neue Light" charset="0"/>
                          <a:cs typeface="Comic Neue Light" charset="0"/>
                        </a:rPr>
                        <a:t>Carbon Sequestration </a:t>
                      </a:r>
                      <a:endParaRPr lang="en-GB" sz="900" b="1" u="none" dirty="0">
                        <a:solidFill>
                          <a:schemeClr val="tx1"/>
                        </a:solidFill>
                        <a:latin typeface="+mn-lt"/>
                        <a:ea typeface="Comic Neue Light" charset="0"/>
                        <a:cs typeface="Comic Neue Light" charset="0"/>
                      </a:endParaRPr>
                    </a:p>
                  </a:txBody>
                  <a:tcPr/>
                </a:tc>
                <a:extLst>
                  <a:ext uri="{0D108BD9-81ED-4DB2-BD59-A6C34878D82A}">
                    <a16:rowId xmlns:a16="http://schemas.microsoft.com/office/drawing/2014/main" val="4193484552"/>
                  </a:ext>
                </a:extLst>
              </a:tr>
              <a:tr h="439304">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latin typeface="+mn-lt"/>
                          <a:ea typeface="Comic Neue Light" charset="0"/>
                          <a:cs typeface="Comic Neue Light" charset="0"/>
                        </a:rPr>
                        <a:t>T</a:t>
                      </a:r>
                      <a:r>
                        <a:rPr lang="en-US" sz="700" b="1" dirty="0">
                          <a:latin typeface="+mn-lt"/>
                          <a:ea typeface="Comic Neue Light" charset="0"/>
                          <a:cs typeface="Comic Neue Light" charset="0"/>
                        </a:rPr>
                        <a:t>he removal and storage of carbon from the atmosphere. It occurs through photosynthesis and is held in oceans, forests and soils. It is crucial because it prevents too much carbon being in the atmosphere and </a:t>
                      </a:r>
                      <a:r>
                        <a:rPr lang="en-US" sz="700" b="1" u="none" dirty="0">
                          <a:solidFill>
                            <a:schemeClr val="tx1"/>
                          </a:solidFill>
                          <a:latin typeface="+mn-lt"/>
                          <a:ea typeface="Comic Neue Light" charset="0"/>
                          <a:cs typeface="Comic Neue Light" charset="0"/>
                        </a:rPr>
                        <a:t>helps to regulate the planetary temperature balance. </a:t>
                      </a:r>
                    </a:p>
                  </a:txBody>
                  <a:tcPr>
                    <a:solidFill>
                      <a:schemeClr val="accent1">
                        <a:lumMod val="40000"/>
                        <a:lumOff val="60000"/>
                      </a:schemeClr>
                    </a:solidFill>
                  </a:tcPr>
                </a:tc>
                <a:extLst>
                  <a:ext uri="{0D108BD9-81ED-4DB2-BD59-A6C34878D82A}">
                    <a16:rowId xmlns:a16="http://schemas.microsoft.com/office/drawing/2014/main" val="132043681"/>
                  </a:ext>
                </a:extLst>
              </a:tr>
            </a:tbl>
          </a:graphicData>
        </a:graphic>
      </p:graphicFrame>
      <p:graphicFrame>
        <p:nvGraphicFramePr>
          <p:cNvPr id="39" name="Table 39">
            <a:extLst>
              <a:ext uri="{FF2B5EF4-FFF2-40B4-BE49-F238E27FC236}">
                <a16:creationId xmlns:a16="http://schemas.microsoft.com/office/drawing/2014/main" id="{C245E9CC-C7F8-43C9-972B-87CFCAE1447C}"/>
              </a:ext>
            </a:extLst>
          </p:cNvPr>
          <p:cNvGraphicFramePr>
            <a:graphicFrameLocks noGrp="1"/>
          </p:cNvGraphicFramePr>
          <p:nvPr>
            <p:extLst>
              <p:ext uri="{D42A27DB-BD31-4B8C-83A1-F6EECF244321}">
                <p14:modId xmlns:p14="http://schemas.microsoft.com/office/powerpoint/2010/main" val="95596832"/>
              </p:ext>
            </p:extLst>
          </p:nvPr>
        </p:nvGraphicFramePr>
        <p:xfrm>
          <a:off x="4349714" y="2118360"/>
          <a:ext cx="4117445" cy="2316480"/>
        </p:xfrm>
        <a:graphic>
          <a:graphicData uri="http://schemas.openxmlformats.org/drawingml/2006/table">
            <a:tbl>
              <a:tblPr firstRow="1" bandRow="1">
                <a:tableStyleId>{5C22544A-7EE6-4342-B048-85BDC9FD1C3A}</a:tableStyleId>
              </a:tblPr>
              <a:tblGrid>
                <a:gridCol w="3115341">
                  <a:extLst>
                    <a:ext uri="{9D8B030D-6E8A-4147-A177-3AD203B41FA5}">
                      <a16:colId xmlns:a16="http://schemas.microsoft.com/office/drawing/2014/main" val="1074961200"/>
                    </a:ext>
                  </a:extLst>
                </a:gridCol>
                <a:gridCol w="1002104">
                  <a:extLst>
                    <a:ext uri="{9D8B030D-6E8A-4147-A177-3AD203B41FA5}">
                      <a16:colId xmlns:a16="http://schemas.microsoft.com/office/drawing/2014/main" val="931737466"/>
                    </a:ext>
                  </a:extLst>
                </a:gridCol>
              </a:tblGrid>
              <a:tr h="176145">
                <a:tc gridSpan="2">
                  <a:txBody>
                    <a:bodyPr/>
                    <a:lstStyle/>
                    <a:p>
                      <a:pPr algn="ctr"/>
                      <a:r>
                        <a:rPr lang="en-GB" sz="900" dirty="0">
                          <a:solidFill>
                            <a:schemeClr val="tx1"/>
                          </a:solidFill>
                          <a:latin typeface="+mn-lt"/>
                        </a:rPr>
                        <a:t>The Greenhouse Effect</a:t>
                      </a:r>
                    </a:p>
                  </a:txBody>
                  <a:tcPr/>
                </a:tc>
                <a:tc hMerge="1">
                  <a:txBody>
                    <a:bodyPr/>
                    <a:lstStyle/>
                    <a:p>
                      <a:endParaRPr lang="en-GB" dirty="0"/>
                    </a:p>
                  </a:txBody>
                  <a:tcPr/>
                </a:tc>
                <a:extLst>
                  <a:ext uri="{0D108BD9-81ED-4DB2-BD59-A6C34878D82A}">
                    <a16:rowId xmlns:a16="http://schemas.microsoft.com/office/drawing/2014/main" val="2491741941"/>
                  </a:ext>
                </a:extLst>
              </a:tr>
              <a:tr h="16440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solidFill>
                            <a:schemeClr val="tx1"/>
                          </a:solidFill>
                          <a:latin typeface="+mn-lt"/>
                          <a:cs typeface="Arial" panose="020B0604020202020204" pitchFamily="34" charset="0"/>
                        </a:rPr>
                        <a:t>Natural</a:t>
                      </a:r>
                      <a:r>
                        <a:rPr lang="en-GB" sz="800" b="1" baseline="0" dirty="0">
                          <a:solidFill>
                            <a:schemeClr val="tx1"/>
                          </a:solidFill>
                          <a:latin typeface="+mn-lt"/>
                          <a:cs typeface="Arial" panose="020B0604020202020204" pitchFamily="34" charset="0"/>
                        </a:rPr>
                        <a:t> Greenhouse Effect</a:t>
                      </a:r>
                      <a:endParaRPr lang="en-GB" sz="800" b="1" dirty="0">
                        <a:solidFill>
                          <a:schemeClr val="tx1"/>
                        </a:solidFill>
                        <a:latin typeface="+mn-lt"/>
                        <a:cs typeface="Arial" panose="020B0604020202020204" pitchFamily="34" charset="0"/>
                      </a:endParaRPr>
                    </a:p>
                  </a:txBody>
                  <a:tcPr>
                    <a:solidFill>
                      <a:schemeClr val="accent1">
                        <a:lumMod val="60000"/>
                        <a:lumOff val="40000"/>
                      </a:schemeClr>
                    </a:solidFill>
                  </a:tcPr>
                </a:tc>
                <a:tc rowSpan="2">
                  <a:txBody>
                    <a:bodyPr/>
                    <a:lstStyle/>
                    <a:p>
                      <a:endParaRPr lang="en-GB" sz="700" dirty="0">
                        <a:latin typeface="+mn-lt"/>
                      </a:endParaRPr>
                    </a:p>
                  </a:txBody>
                  <a:tcPr>
                    <a:solidFill>
                      <a:schemeClr val="bg1"/>
                    </a:solidFill>
                  </a:tcPr>
                </a:tc>
                <a:extLst>
                  <a:ext uri="{0D108BD9-81ED-4DB2-BD59-A6C34878D82A}">
                    <a16:rowId xmlns:a16="http://schemas.microsoft.com/office/drawing/2014/main" val="51627734"/>
                  </a:ext>
                </a:extLst>
              </a:tr>
              <a:tr h="399263">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effectLst/>
                          <a:latin typeface="+mn-lt"/>
                          <a:ea typeface="Times New Roman" panose="02020603050405020304" pitchFamily="18" charset="0"/>
                          <a:cs typeface="Arial" panose="020B0604020202020204" pitchFamily="34" charset="0"/>
                        </a:rPr>
                        <a:t>The Earth is kept warm by a </a:t>
                      </a:r>
                      <a:r>
                        <a:rPr lang="en-GB" sz="700" b="1" dirty="0">
                          <a:solidFill>
                            <a:srgbClr val="00B050"/>
                          </a:solidFill>
                          <a:effectLst/>
                          <a:latin typeface="+mn-lt"/>
                          <a:ea typeface="Times New Roman" panose="02020603050405020304" pitchFamily="18" charset="0"/>
                          <a:cs typeface="Arial" panose="020B0604020202020204" pitchFamily="34" charset="0"/>
                        </a:rPr>
                        <a:t>natural process </a:t>
                      </a:r>
                      <a:r>
                        <a:rPr lang="en-GB" sz="700" dirty="0">
                          <a:effectLst/>
                          <a:latin typeface="+mn-lt"/>
                          <a:ea typeface="Times New Roman" panose="02020603050405020304" pitchFamily="18" charset="0"/>
                          <a:cs typeface="Arial" panose="020B0604020202020204" pitchFamily="34" charset="0"/>
                        </a:rPr>
                        <a:t>called</a:t>
                      </a:r>
                      <a:r>
                        <a:rPr lang="en-GB" sz="700" baseline="0" dirty="0">
                          <a:effectLst/>
                          <a:latin typeface="+mn-lt"/>
                          <a:ea typeface="Times New Roman" panose="02020603050405020304" pitchFamily="18" charset="0"/>
                          <a:cs typeface="Arial" panose="020B0604020202020204" pitchFamily="34" charset="0"/>
                        </a:rPr>
                        <a:t> the Greenhouse Effect. As </a:t>
                      </a:r>
                      <a:r>
                        <a:rPr lang="en-GB" sz="700" dirty="0">
                          <a:effectLst/>
                          <a:latin typeface="+mn-lt"/>
                          <a:ea typeface="Times New Roman" panose="02020603050405020304" pitchFamily="18" charset="0"/>
                          <a:cs typeface="Arial" panose="020B0604020202020204" pitchFamily="34" charset="0"/>
                        </a:rPr>
                        <a:t>solar radiation hits the Earth, some is reflected back into space. </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effectLst/>
                          <a:latin typeface="+mn-lt"/>
                          <a:ea typeface="Times New Roman" panose="02020603050405020304" pitchFamily="18" charset="0"/>
                          <a:cs typeface="Arial" panose="020B0604020202020204" pitchFamily="34" charset="0"/>
                        </a:rPr>
                        <a:t>However, greenhouse gases help trap</a:t>
                      </a:r>
                      <a:r>
                        <a:rPr lang="en-GB" sz="700" baseline="0" dirty="0">
                          <a:effectLst/>
                          <a:latin typeface="+mn-lt"/>
                          <a:ea typeface="Times New Roman" panose="02020603050405020304" pitchFamily="18" charset="0"/>
                          <a:cs typeface="Arial" panose="020B0604020202020204" pitchFamily="34" charset="0"/>
                        </a:rPr>
                        <a:t> the sun’s radiation. Without this process, the Earth would be too cold to support life. This is because average temperature would be -</a:t>
                      </a:r>
                      <a:r>
                        <a:rPr lang="en-GB" sz="700" b="1" baseline="0" dirty="0">
                          <a:solidFill>
                            <a:srgbClr val="0070C0"/>
                          </a:solidFill>
                          <a:effectLst/>
                          <a:latin typeface="+mn-lt"/>
                          <a:ea typeface="Times New Roman" panose="02020603050405020304" pitchFamily="18" charset="0"/>
                          <a:cs typeface="Arial" panose="020B0604020202020204" pitchFamily="34" charset="0"/>
                        </a:rPr>
                        <a:t>18°C </a:t>
                      </a:r>
                      <a:r>
                        <a:rPr lang="en-GB" sz="700" baseline="0" dirty="0">
                          <a:effectLst/>
                          <a:latin typeface="+mn-lt"/>
                          <a:ea typeface="Times New Roman" panose="02020603050405020304" pitchFamily="18" charset="0"/>
                          <a:cs typeface="Arial" panose="020B0604020202020204" pitchFamily="34" charset="0"/>
                        </a:rPr>
                        <a:t>instead of the current </a:t>
                      </a:r>
                      <a:r>
                        <a:rPr lang="en-GB" sz="700" b="1" baseline="0" dirty="0">
                          <a:solidFill>
                            <a:srgbClr val="00B050"/>
                          </a:solidFill>
                          <a:effectLst/>
                          <a:latin typeface="+mn-lt"/>
                          <a:ea typeface="Times New Roman" panose="02020603050405020304" pitchFamily="18" charset="0"/>
                          <a:cs typeface="Arial" panose="020B0604020202020204" pitchFamily="34" charset="0"/>
                        </a:rPr>
                        <a:t>+15°C</a:t>
                      </a:r>
                      <a:r>
                        <a:rPr lang="en-GB" sz="700" baseline="0" dirty="0">
                          <a:effectLst/>
                          <a:latin typeface="+mn-lt"/>
                          <a:ea typeface="Times New Roman" panose="02020603050405020304" pitchFamily="18" charset="0"/>
                          <a:cs typeface="Arial" panose="020B0604020202020204" pitchFamily="34" charset="0"/>
                        </a:rPr>
                        <a:t>.</a:t>
                      </a:r>
                      <a:endParaRPr lang="en-GB" sz="700" dirty="0">
                        <a:latin typeface="+mn-lt"/>
                        <a:cs typeface="Arial" panose="020B0604020202020204" pitchFamily="34" charset="0"/>
                      </a:endParaRPr>
                    </a:p>
                  </a:txBody>
                  <a:tcPr/>
                </a:tc>
                <a:tc vMerge="1">
                  <a:txBody>
                    <a:bodyPr/>
                    <a:lstStyle/>
                    <a:p>
                      <a:endParaRPr lang="en-GB" sz="700" dirty="0">
                        <a:latin typeface="+mn-lt"/>
                      </a:endParaRPr>
                    </a:p>
                  </a:txBody>
                  <a:tcPr/>
                </a:tc>
                <a:extLst>
                  <a:ext uri="{0D108BD9-81ED-4DB2-BD59-A6C34878D82A}">
                    <a16:rowId xmlns:a16="http://schemas.microsoft.com/office/drawing/2014/main" val="3294791619"/>
                  </a:ext>
                </a:extLst>
              </a:tr>
              <a:tr h="16440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baseline="0" dirty="0">
                          <a:latin typeface="+mn-lt"/>
                          <a:cs typeface="Arial" panose="020B0604020202020204" pitchFamily="34" charset="0"/>
                        </a:rPr>
                        <a:t>Enhanced Greenhouse Effect</a:t>
                      </a:r>
                      <a:endParaRPr lang="en-GB" sz="800" b="1" dirty="0">
                        <a:latin typeface="+mn-lt"/>
                        <a:cs typeface="Arial" panose="020B0604020202020204" pitchFamily="34" charset="0"/>
                      </a:endParaRPr>
                    </a:p>
                  </a:txBody>
                  <a:tcPr>
                    <a:solidFill>
                      <a:schemeClr val="accent1">
                        <a:lumMod val="60000"/>
                        <a:lumOff val="40000"/>
                      </a:schemeClr>
                    </a:solidFill>
                  </a:tcPr>
                </a:tc>
                <a:tc rowSpan="2">
                  <a:txBody>
                    <a:bodyPr/>
                    <a:lstStyle/>
                    <a:p>
                      <a:endParaRPr lang="en-GB" sz="700" dirty="0">
                        <a:latin typeface="+mn-lt"/>
                      </a:endParaRPr>
                    </a:p>
                  </a:txBody>
                  <a:tcPr>
                    <a:solidFill>
                      <a:schemeClr val="bg1"/>
                    </a:solidFill>
                  </a:tcPr>
                </a:tc>
                <a:extLst>
                  <a:ext uri="{0D108BD9-81ED-4DB2-BD59-A6C34878D82A}">
                    <a16:rowId xmlns:a16="http://schemas.microsoft.com/office/drawing/2014/main" val="1322717709"/>
                  </a:ext>
                </a:extLst>
              </a:tr>
              <a:tr h="399263">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effectLst/>
                          <a:latin typeface="+mn-lt"/>
                          <a:ea typeface="Times New Roman" panose="02020603050405020304" pitchFamily="18" charset="0"/>
                          <a:cs typeface="Arial" panose="020B0604020202020204" pitchFamily="34" charset="0"/>
                        </a:rPr>
                        <a:t>Since the industrial revolution, there has been an increase in humans burning </a:t>
                      </a:r>
                      <a:r>
                        <a:rPr lang="en-GB" sz="700" b="1" dirty="0">
                          <a:solidFill>
                            <a:srgbClr val="FF0000"/>
                          </a:solidFill>
                          <a:effectLst/>
                          <a:latin typeface="+mn-lt"/>
                          <a:ea typeface="Times New Roman" panose="02020603050405020304" pitchFamily="18" charset="0"/>
                          <a:cs typeface="Arial" panose="020B0604020202020204" pitchFamily="34" charset="0"/>
                        </a:rPr>
                        <a:t>fossil fuels </a:t>
                      </a:r>
                      <a:r>
                        <a:rPr lang="en-GB" sz="700" dirty="0">
                          <a:effectLst/>
                          <a:latin typeface="+mn-lt"/>
                          <a:ea typeface="Times New Roman" panose="02020603050405020304" pitchFamily="18" charset="0"/>
                          <a:cs typeface="Arial" panose="020B0604020202020204" pitchFamily="34" charset="0"/>
                        </a:rPr>
                        <a:t>for energy. Burning these fuels </a:t>
                      </a:r>
                      <a:r>
                        <a:rPr lang="en-GB" sz="700" b="1" dirty="0">
                          <a:solidFill>
                            <a:srgbClr val="FF0000"/>
                          </a:solidFill>
                          <a:effectLst/>
                          <a:latin typeface="+mn-lt"/>
                          <a:ea typeface="Times New Roman" panose="02020603050405020304" pitchFamily="18" charset="0"/>
                          <a:cs typeface="Arial" panose="020B0604020202020204" pitchFamily="34" charset="0"/>
                        </a:rPr>
                        <a:t>emit extra greenhouse gases</a:t>
                      </a:r>
                      <a:r>
                        <a:rPr lang="en-GB" sz="700" dirty="0">
                          <a:effectLst/>
                          <a:latin typeface="+mn-lt"/>
                          <a:ea typeface="Times New Roman" panose="02020603050405020304" pitchFamily="18" charset="0"/>
                          <a:cs typeface="Arial" panose="020B0604020202020204" pitchFamily="34" charset="0"/>
                        </a:rPr>
                        <a:t>. This is making the </a:t>
                      </a:r>
                      <a:r>
                        <a:rPr lang="en-GB" sz="700" b="1" dirty="0">
                          <a:effectLst/>
                          <a:latin typeface="+mn-lt"/>
                          <a:ea typeface="Times New Roman" panose="02020603050405020304" pitchFamily="18" charset="0"/>
                          <a:cs typeface="Arial" panose="020B0604020202020204" pitchFamily="34" charset="0"/>
                        </a:rPr>
                        <a:t>Earth’s atmosphere thicker</a:t>
                      </a:r>
                      <a:r>
                        <a:rPr lang="en-GB" sz="700" dirty="0">
                          <a:effectLst/>
                          <a:latin typeface="+mn-lt"/>
                          <a:ea typeface="Times New Roman" panose="02020603050405020304" pitchFamily="18" charset="0"/>
                          <a:cs typeface="Arial" panose="020B0604020202020204" pitchFamily="34" charset="0"/>
                        </a:rPr>
                        <a:t>, therefore trapping more solar radiation and causing less to be reflected. As a result, our Earth is </a:t>
                      </a:r>
                      <a:r>
                        <a:rPr lang="en-GB" sz="700" b="1" dirty="0">
                          <a:solidFill>
                            <a:srgbClr val="FF0000"/>
                          </a:solidFill>
                          <a:effectLst/>
                          <a:latin typeface="+mn-lt"/>
                          <a:ea typeface="Times New Roman" panose="02020603050405020304" pitchFamily="18" charset="0"/>
                          <a:cs typeface="Arial" panose="020B0604020202020204" pitchFamily="34" charset="0"/>
                        </a:rPr>
                        <a:t>becoming warmer</a:t>
                      </a:r>
                      <a:r>
                        <a:rPr lang="en-GB" sz="700" dirty="0">
                          <a:effectLst/>
                          <a:latin typeface="+mn-lt"/>
                          <a:ea typeface="Times New Roman" panose="02020603050405020304" pitchFamily="18" charset="0"/>
                          <a:cs typeface="Arial" panose="020B0604020202020204" pitchFamily="34" charset="0"/>
                        </a:rPr>
                        <a:t>.</a:t>
                      </a:r>
                      <a:endParaRPr lang="en-GB" sz="700" dirty="0">
                        <a:latin typeface="+mn-lt"/>
                        <a:cs typeface="Arial" panose="020B0604020202020204" pitchFamily="34" charset="0"/>
                      </a:endParaRPr>
                    </a:p>
                  </a:txBody>
                  <a:tcPr/>
                </a:tc>
                <a:tc vMerge="1">
                  <a:txBody>
                    <a:bodyPr/>
                    <a:lstStyle/>
                    <a:p>
                      <a:endParaRPr lang="en-GB" sz="700" dirty="0">
                        <a:latin typeface="+mn-lt"/>
                      </a:endParaRPr>
                    </a:p>
                  </a:txBody>
                  <a:tcPr/>
                </a:tc>
                <a:extLst>
                  <a:ext uri="{0D108BD9-81ED-4DB2-BD59-A6C34878D82A}">
                    <a16:rowId xmlns:a16="http://schemas.microsoft.com/office/drawing/2014/main" val="2478496313"/>
                  </a:ext>
                </a:extLst>
              </a:tr>
              <a:tr h="152659">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latin typeface="+mn-lt"/>
                          <a:cs typeface="Arial" panose="020B0604020202020204" pitchFamily="34" charset="0"/>
                        </a:rPr>
                        <a:t>Effects on Precipitation and Temperature</a:t>
                      </a:r>
                    </a:p>
                  </a:txBody>
                  <a:tcPr>
                    <a:solidFill>
                      <a:schemeClr val="accent1">
                        <a:lumMod val="60000"/>
                        <a:lumOff val="40000"/>
                      </a:schemeClr>
                    </a:solidFill>
                  </a:tcPr>
                </a:tc>
                <a:tc hMerge="1">
                  <a:txBody>
                    <a:bodyPr/>
                    <a:lstStyle/>
                    <a:p>
                      <a:endParaRPr lang="en-GB" sz="700" dirty="0">
                        <a:latin typeface="+mn-lt"/>
                      </a:endParaRPr>
                    </a:p>
                  </a:txBody>
                  <a:tcPr>
                    <a:solidFill>
                      <a:schemeClr val="bg1"/>
                    </a:solidFill>
                  </a:tcPr>
                </a:tc>
                <a:extLst>
                  <a:ext uri="{0D108BD9-81ED-4DB2-BD59-A6C34878D82A}">
                    <a16:rowId xmlns:a16="http://schemas.microsoft.com/office/drawing/2014/main" val="753165629"/>
                  </a:ext>
                </a:extLst>
              </a:tr>
              <a:tr h="234860">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latin typeface="+mn-lt"/>
                          <a:cs typeface="Arial" panose="020B0604020202020204" pitchFamily="34" charset="0"/>
                        </a:rPr>
                        <a:t>Greenhouse gases naturally help to maintain the Earth’s temperature, and therefore determines the distribution of temperature and precipitation. Changing their concentration is likely to alter these patterns. </a:t>
                      </a:r>
                    </a:p>
                  </a:txBody>
                  <a:tcPr/>
                </a:tc>
                <a:tc hMerge="1">
                  <a:txBody>
                    <a:bodyPr/>
                    <a:lstStyle/>
                    <a:p>
                      <a:endParaRPr lang="en-GB" sz="700" dirty="0">
                        <a:latin typeface="+mn-lt"/>
                      </a:endParaRPr>
                    </a:p>
                  </a:txBody>
                  <a:tcPr>
                    <a:solidFill>
                      <a:schemeClr val="bg1"/>
                    </a:solidFill>
                  </a:tcPr>
                </a:tc>
                <a:extLst>
                  <a:ext uri="{0D108BD9-81ED-4DB2-BD59-A6C34878D82A}">
                    <a16:rowId xmlns:a16="http://schemas.microsoft.com/office/drawing/2014/main" val="357657352"/>
                  </a:ext>
                </a:extLst>
              </a:tr>
            </a:tbl>
          </a:graphicData>
        </a:graphic>
      </p:graphicFrame>
      <p:pic>
        <p:nvPicPr>
          <p:cNvPr id="33" name="Picture 32">
            <a:extLst>
              <a:ext uri="{FF2B5EF4-FFF2-40B4-BE49-F238E27FC236}">
                <a16:creationId xmlns:a16="http://schemas.microsoft.com/office/drawing/2014/main" id="{31FA22FC-108B-43F8-954E-C5425EA353B1}"/>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r="55830"/>
          <a:stretch/>
        </p:blipFill>
        <p:spPr>
          <a:xfrm>
            <a:off x="7415991" y="2375011"/>
            <a:ext cx="1051168" cy="800218"/>
          </a:xfrm>
          <a:prstGeom prst="rect">
            <a:avLst/>
          </a:prstGeom>
          <a:ln>
            <a:solidFill>
              <a:schemeClr val="bg1"/>
            </a:solidFill>
          </a:ln>
        </p:spPr>
      </p:pic>
      <p:pic>
        <p:nvPicPr>
          <p:cNvPr id="34" name="Picture 33">
            <a:extLst>
              <a:ext uri="{FF2B5EF4-FFF2-40B4-BE49-F238E27FC236}">
                <a16:creationId xmlns:a16="http://schemas.microsoft.com/office/drawing/2014/main" id="{A8C0B3D8-7815-4684-8C09-DA8FDB43E141}"/>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l="56000" t="490" r="-170" b="-490"/>
          <a:stretch/>
        </p:blipFill>
        <p:spPr>
          <a:xfrm>
            <a:off x="7415991" y="3190221"/>
            <a:ext cx="1051167" cy="727601"/>
          </a:xfrm>
          <a:prstGeom prst="rect">
            <a:avLst/>
          </a:prstGeom>
          <a:ln>
            <a:solidFill>
              <a:schemeClr val="bg1"/>
            </a:solidFill>
          </a:ln>
        </p:spPr>
      </p:pic>
      <p:graphicFrame>
        <p:nvGraphicFramePr>
          <p:cNvPr id="41" name="Table 41">
            <a:extLst>
              <a:ext uri="{FF2B5EF4-FFF2-40B4-BE49-F238E27FC236}">
                <a16:creationId xmlns:a16="http://schemas.microsoft.com/office/drawing/2014/main" id="{0F44B90D-8DE1-4168-946C-9E3185E65B50}"/>
              </a:ext>
            </a:extLst>
          </p:cNvPr>
          <p:cNvGraphicFramePr>
            <a:graphicFrameLocks noGrp="1"/>
          </p:cNvGraphicFramePr>
          <p:nvPr>
            <p:extLst>
              <p:ext uri="{D42A27DB-BD31-4B8C-83A1-F6EECF244321}">
                <p14:modId xmlns:p14="http://schemas.microsoft.com/office/powerpoint/2010/main" val="3210522858"/>
              </p:ext>
            </p:extLst>
          </p:nvPr>
        </p:nvGraphicFramePr>
        <p:xfrm>
          <a:off x="4342331" y="5151474"/>
          <a:ext cx="4124826" cy="1584960"/>
        </p:xfrm>
        <a:graphic>
          <a:graphicData uri="http://schemas.openxmlformats.org/drawingml/2006/table">
            <a:tbl>
              <a:tblPr firstRow="1" bandRow="1">
                <a:tableStyleId>{5C22544A-7EE6-4342-B048-85BDC9FD1C3A}</a:tableStyleId>
              </a:tblPr>
              <a:tblGrid>
                <a:gridCol w="2069102">
                  <a:extLst>
                    <a:ext uri="{9D8B030D-6E8A-4147-A177-3AD203B41FA5}">
                      <a16:colId xmlns:a16="http://schemas.microsoft.com/office/drawing/2014/main" val="1992627788"/>
                    </a:ext>
                  </a:extLst>
                </a:gridCol>
                <a:gridCol w="2055724">
                  <a:extLst>
                    <a:ext uri="{9D8B030D-6E8A-4147-A177-3AD203B41FA5}">
                      <a16:colId xmlns:a16="http://schemas.microsoft.com/office/drawing/2014/main" val="1639099532"/>
                    </a:ext>
                  </a:extLst>
                </a:gridCol>
              </a:tblGrid>
              <a:tr h="0">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dirty="0">
                          <a:solidFill>
                            <a:schemeClr val="tx1"/>
                          </a:solidFill>
                        </a:rPr>
                        <a:t>Carbon Regulation </a:t>
                      </a:r>
                    </a:p>
                  </a:txBody>
                  <a:tcPr/>
                </a:tc>
                <a:tc hMerge="1">
                  <a:txBody>
                    <a:bodyPr/>
                    <a:lstStyle/>
                    <a:p>
                      <a:endParaRPr lang="en-GB" dirty="0"/>
                    </a:p>
                  </a:txBody>
                  <a:tcPr/>
                </a:tc>
                <a:extLst>
                  <a:ext uri="{0D108BD9-81ED-4DB2-BD59-A6C34878D82A}">
                    <a16:rowId xmlns:a16="http://schemas.microsoft.com/office/drawing/2014/main" val="1785243719"/>
                  </a:ext>
                </a:extLst>
              </a:tr>
              <a:tr h="0">
                <a:tc gridSpan="2">
                  <a:txBody>
                    <a:bodyPr/>
                    <a:lstStyle/>
                    <a:p>
                      <a:pPr marL="0" indent="0" algn="ctr">
                        <a:buNone/>
                      </a:pPr>
                      <a:r>
                        <a:rPr lang="en-GB" sz="700" b="1" dirty="0"/>
                        <a:t>Oceanic </a:t>
                      </a:r>
                      <a:r>
                        <a:rPr lang="en-GB" sz="700" dirty="0"/>
                        <a:t>and </a:t>
                      </a:r>
                      <a:r>
                        <a:rPr lang="en-GB" sz="700" b="1" dirty="0"/>
                        <a:t>terrestrial photosynthesis </a:t>
                      </a:r>
                      <a:r>
                        <a:rPr lang="en-GB" sz="700" dirty="0"/>
                        <a:t>plays an important role in regulating the composition of the atmosphere. On land, a key factor is </a:t>
                      </a:r>
                      <a:r>
                        <a:rPr lang="en-GB" sz="700" b="1" u="sng" dirty="0"/>
                        <a:t>soil health</a:t>
                      </a:r>
                      <a:r>
                        <a:rPr lang="en-GB" sz="700" dirty="0"/>
                        <a:t> which in turn will create more </a:t>
                      </a:r>
                      <a:r>
                        <a:rPr lang="en-GB" sz="700" b="1" u="sng" dirty="0"/>
                        <a:t>biomass</a:t>
                      </a:r>
                      <a:r>
                        <a:rPr lang="en-GB" sz="700" dirty="0"/>
                        <a:t> to support more carbon being sequestered from the </a:t>
                      </a:r>
                      <a:r>
                        <a:rPr lang="en-GB" sz="700" b="1" u="sng" dirty="0"/>
                        <a:t>atmosphere</a:t>
                      </a:r>
                      <a:r>
                        <a:rPr lang="en-GB" sz="700" dirty="0"/>
                        <a:t>. </a:t>
                      </a:r>
                    </a:p>
                  </a:txBody>
                  <a:tcPr anchor="ctr">
                    <a:solidFill>
                      <a:schemeClr val="accent1">
                        <a:lumMod val="40000"/>
                        <a:lumOff val="60000"/>
                      </a:schemeClr>
                    </a:solidFill>
                  </a:tcPr>
                </a:tc>
                <a:tc hMerge="1">
                  <a:txBody>
                    <a:bodyPr/>
                    <a:lstStyle/>
                    <a:p>
                      <a:pPr algn="ctr"/>
                      <a:endParaRPr lang="en-GB" sz="700" dirty="0"/>
                    </a:p>
                  </a:txBody>
                  <a:tcPr anchor="ctr"/>
                </a:tc>
                <a:extLst>
                  <a:ext uri="{0D108BD9-81ED-4DB2-BD59-A6C34878D82A}">
                    <a16:rowId xmlns:a16="http://schemas.microsoft.com/office/drawing/2014/main" val="4085653822"/>
                  </a:ext>
                </a:extLst>
              </a:tr>
              <a:tr h="0">
                <a:tc>
                  <a:txBody>
                    <a:bodyPr/>
                    <a:lstStyle/>
                    <a:p>
                      <a:pPr algn="ctr"/>
                      <a:r>
                        <a:rPr lang="en-GB" sz="800" b="1" dirty="0">
                          <a:solidFill>
                            <a:srgbClr val="00B050"/>
                          </a:solidFill>
                        </a:rPr>
                        <a:t>Soil Health</a:t>
                      </a:r>
                    </a:p>
                  </a:txBody>
                  <a:tcPr anchor="ctr">
                    <a:solidFill>
                      <a:schemeClr val="accent1">
                        <a:lumMod val="60000"/>
                        <a:lumOff val="40000"/>
                      </a:schemeClr>
                    </a:solidFill>
                  </a:tcPr>
                </a:tc>
                <a:tc>
                  <a:txBody>
                    <a:bodyPr/>
                    <a:lstStyle/>
                    <a:p>
                      <a:pPr algn="ctr"/>
                      <a:r>
                        <a:rPr lang="en-GB" sz="800" b="1" dirty="0">
                          <a:solidFill>
                            <a:srgbClr val="0070C0"/>
                          </a:solidFill>
                        </a:rPr>
                        <a:t>Atmosphere</a:t>
                      </a:r>
                    </a:p>
                  </a:txBody>
                  <a:tcPr anchor="ctr">
                    <a:solidFill>
                      <a:schemeClr val="accent1">
                        <a:lumMod val="60000"/>
                        <a:lumOff val="40000"/>
                      </a:schemeClr>
                    </a:solidFill>
                  </a:tcPr>
                </a:tc>
                <a:extLst>
                  <a:ext uri="{0D108BD9-81ED-4DB2-BD59-A6C34878D82A}">
                    <a16:rowId xmlns:a16="http://schemas.microsoft.com/office/drawing/2014/main" val="2185927695"/>
                  </a:ext>
                </a:extLst>
              </a:tr>
              <a:tr h="0">
                <a:tc>
                  <a:txBody>
                    <a:bodyPr/>
                    <a:lstStyle/>
                    <a:p>
                      <a:pPr marL="0" indent="0" algn="ctr">
                        <a:buNone/>
                      </a:pPr>
                      <a:r>
                        <a:rPr lang="en-GB" sz="700" dirty="0"/>
                        <a:t>Healthy soil will enhance </a:t>
                      </a:r>
                      <a:r>
                        <a:rPr lang="en-GB" sz="700" b="1" dirty="0">
                          <a:solidFill>
                            <a:srgbClr val="00B050"/>
                          </a:solidFill>
                        </a:rPr>
                        <a:t>ecosystem productivity</a:t>
                      </a:r>
                      <a:r>
                        <a:rPr lang="en-GB" sz="700" dirty="0"/>
                        <a:t>. This will increase the storage of carbon within biomass and ensure </a:t>
                      </a:r>
                      <a:r>
                        <a:rPr lang="en-GB" sz="700" b="1" dirty="0">
                          <a:solidFill>
                            <a:srgbClr val="00B050"/>
                          </a:solidFill>
                        </a:rPr>
                        <a:t>more carbon is sequestered </a:t>
                      </a:r>
                      <a:r>
                        <a:rPr lang="en-GB" sz="700" dirty="0"/>
                        <a:t>from the atmosphere. Once plant residue is added to the soil, organisms will convert it into </a:t>
                      </a:r>
                      <a:r>
                        <a:rPr lang="en-GB" sz="700" b="0" i="0" u="none" strike="noStrike" kern="1200" dirty="0">
                          <a:solidFill>
                            <a:schemeClr val="dk1"/>
                          </a:solidFill>
                          <a:effectLst/>
                          <a:latin typeface="+mn-lt"/>
                          <a:ea typeface="+mn-ea"/>
                          <a:cs typeface="+mn-cs"/>
                        </a:rPr>
                        <a:t>CO</a:t>
                      </a:r>
                      <a:r>
                        <a:rPr lang="en-GB" sz="700" b="0" i="0" u="none" strike="noStrike" kern="1200" baseline="-25000" dirty="0">
                          <a:solidFill>
                            <a:schemeClr val="dk1"/>
                          </a:solidFill>
                          <a:effectLst/>
                          <a:latin typeface="+mn-lt"/>
                          <a:ea typeface="+mn-ea"/>
                          <a:cs typeface="+mn-cs"/>
                        </a:rPr>
                        <a:t>2.</a:t>
                      </a:r>
                      <a:r>
                        <a:rPr lang="en-GB" sz="700" dirty="0"/>
                        <a:t>. This will gradually remove it from the atmosphere. </a:t>
                      </a:r>
                    </a:p>
                  </a:txBody>
                  <a:tcPr>
                    <a:solidFill>
                      <a:srgbClr val="FFF6E5"/>
                    </a:solidFill>
                  </a:tcPr>
                </a:tc>
                <a:tc>
                  <a:txBody>
                    <a:bodyPr/>
                    <a:lstStyle/>
                    <a:p>
                      <a:pPr marL="0" indent="0" algn="ctr">
                        <a:buNone/>
                      </a:pPr>
                      <a:r>
                        <a:rPr lang="en-GB" sz="700" b="1" dirty="0">
                          <a:solidFill>
                            <a:srgbClr val="0070C0"/>
                          </a:solidFill>
                        </a:rPr>
                        <a:t>Greenhouse gases absorb radiation</a:t>
                      </a:r>
                      <a:r>
                        <a:rPr lang="en-GB" sz="700" dirty="0"/>
                        <a:t> from the sun and help the Earth to maintain its temperature. </a:t>
                      </a:r>
                    </a:p>
                    <a:p>
                      <a:pPr marL="0" indent="0" algn="ctr">
                        <a:buNone/>
                      </a:pPr>
                      <a:r>
                        <a:rPr lang="en-GB" sz="700" b="1" dirty="0">
                          <a:solidFill>
                            <a:srgbClr val="0070C0"/>
                          </a:solidFill>
                        </a:rPr>
                        <a:t>Photosynthesis organisms </a:t>
                      </a:r>
                      <a:r>
                        <a:rPr lang="en-GB" sz="700" dirty="0"/>
                        <a:t>play an essential role in helping to </a:t>
                      </a:r>
                      <a:r>
                        <a:rPr lang="en-GB" sz="700" b="1" dirty="0">
                          <a:solidFill>
                            <a:srgbClr val="0070C0"/>
                          </a:solidFill>
                        </a:rPr>
                        <a:t>keep CO2 levels relatively constant</a:t>
                      </a:r>
                      <a:r>
                        <a:rPr lang="en-GB" sz="700" dirty="0"/>
                        <a:t>, thereby regulating global average temperatures. Photosynthesis is highest where it is </a:t>
                      </a:r>
                      <a:r>
                        <a:rPr lang="en-GB" sz="700" b="1" dirty="0">
                          <a:solidFill>
                            <a:srgbClr val="0070C0"/>
                          </a:solidFill>
                        </a:rPr>
                        <a:t>warm &amp; wet</a:t>
                      </a:r>
                      <a:r>
                        <a:rPr lang="en-GB" sz="700" dirty="0"/>
                        <a:t>.</a:t>
                      </a:r>
                    </a:p>
                  </a:txBody>
                  <a:tcPr>
                    <a:solidFill>
                      <a:srgbClr val="FFF6E5"/>
                    </a:solidFill>
                  </a:tcPr>
                </a:tc>
                <a:extLst>
                  <a:ext uri="{0D108BD9-81ED-4DB2-BD59-A6C34878D82A}">
                    <a16:rowId xmlns:a16="http://schemas.microsoft.com/office/drawing/2014/main" val="2671390558"/>
                  </a:ext>
                </a:extLst>
              </a:tr>
            </a:tbl>
          </a:graphicData>
        </a:graphic>
      </p:graphicFrame>
      <p:graphicFrame>
        <p:nvGraphicFramePr>
          <p:cNvPr id="44" name="Table 44">
            <a:extLst>
              <a:ext uri="{FF2B5EF4-FFF2-40B4-BE49-F238E27FC236}">
                <a16:creationId xmlns:a16="http://schemas.microsoft.com/office/drawing/2014/main" id="{B1846B7E-339C-4EF1-857F-C80D3AD486EE}"/>
              </a:ext>
            </a:extLst>
          </p:cNvPr>
          <p:cNvGraphicFramePr>
            <a:graphicFrameLocks noGrp="1"/>
          </p:cNvGraphicFramePr>
          <p:nvPr>
            <p:extLst>
              <p:ext uri="{D42A27DB-BD31-4B8C-83A1-F6EECF244321}">
                <p14:modId xmlns:p14="http://schemas.microsoft.com/office/powerpoint/2010/main" val="1187485218"/>
              </p:ext>
            </p:extLst>
          </p:nvPr>
        </p:nvGraphicFramePr>
        <p:xfrm>
          <a:off x="4349714" y="6721866"/>
          <a:ext cx="4117444" cy="2875822"/>
        </p:xfrm>
        <a:graphic>
          <a:graphicData uri="http://schemas.openxmlformats.org/drawingml/2006/table">
            <a:tbl>
              <a:tblPr firstRow="1" bandRow="1">
                <a:tableStyleId>{5C22544A-7EE6-4342-B048-85BDC9FD1C3A}</a:tableStyleId>
              </a:tblPr>
              <a:tblGrid>
                <a:gridCol w="2058722">
                  <a:extLst>
                    <a:ext uri="{9D8B030D-6E8A-4147-A177-3AD203B41FA5}">
                      <a16:colId xmlns:a16="http://schemas.microsoft.com/office/drawing/2014/main" val="3024826197"/>
                    </a:ext>
                  </a:extLst>
                </a:gridCol>
                <a:gridCol w="2058722">
                  <a:extLst>
                    <a:ext uri="{9D8B030D-6E8A-4147-A177-3AD203B41FA5}">
                      <a16:colId xmlns:a16="http://schemas.microsoft.com/office/drawing/2014/main" val="363589950"/>
                    </a:ext>
                  </a:extLst>
                </a:gridCol>
              </a:tblGrid>
              <a:tr h="230681">
                <a:tc gridSpan="2">
                  <a:txBody>
                    <a:bodyPr/>
                    <a:lstStyle/>
                    <a:p>
                      <a:pPr algn="ctr"/>
                      <a:r>
                        <a:rPr lang="en-US" sz="900" b="1" u="none" dirty="0">
                          <a:solidFill>
                            <a:schemeClr val="tx1"/>
                          </a:solidFill>
                          <a:latin typeface="Comic Neue Light" charset="0"/>
                          <a:ea typeface="Comic Neue Light" charset="0"/>
                          <a:cs typeface="Comic Neue Light" charset="0"/>
                        </a:rPr>
                        <a:t>Fossil Fuel Implications </a:t>
                      </a:r>
                    </a:p>
                  </a:txBody>
                  <a:tcPr/>
                </a:tc>
                <a:tc hMerge="1">
                  <a:txBody>
                    <a:bodyPr/>
                    <a:lstStyle/>
                    <a:p>
                      <a:endParaRPr lang="en-GB" dirty="0"/>
                    </a:p>
                  </a:txBody>
                  <a:tcPr/>
                </a:tc>
                <a:extLst>
                  <a:ext uri="{0D108BD9-81ED-4DB2-BD59-A6C34878D82A}">
                    <a16:rowId xmlns:a16="http://schemas.microsoft.com/office/drawing/2014/main" val="3398028850"/>
                  </a:ext>
                </a:extLst>
              </a:tr>
              <a:tr h="415226">
                <a:tc gridSpan="2">
                  <a:txBody>
                    <a:bodyPr/>
                    <a:lstStyle/>
                    <a:p>
                      <a:pPr algn="ctr"/>
                      <a:r>
                        <a:rPr lang="en-GB" sz="700" b="0" i="0" u="none" strike="noStrike" kern="1200" dirty="0">
                          <a:solidFill>
                            <a:schemeClr val="dk1"/>
                          </a:solidFill>
                          <a:effectLst/>
                          <a:latin typeface="+mn-lt"/>
                          <a:ea typeface="+mn-ea"/>
                          <a:cs typeface="+mn-cs"/>
                        </a:rPr>
                        <a:t>Fossil fuels (oil and gas) have been burnt to provide energy and power at increasing rates since the beginning of the Industrial Revolution. </a:t>
                      </a:r>
                      <a:r>
                        <a:rPr lang="en-GB" sz="700" b="1" i="0" u="none" strike="noStrike" kern="1200" dirty="0">
                          <a:solidFill>
                            <a:schemeClr val="dk1"/>
                          </a:solidFill>
                          <a:effectLst/>
                          <a:latin typeface="+mn-lt"/>
                          <a:ea typeface="+mn-ea"/>
                          <a:cs typeface="+mn-cs"/>
                        </a:rPr>
                        <a:t>Fossil fuel combustion </a:t>
                      </a:r>
                      <a:r>
                        <a:rPr lang="en-GB" sz="700" b="0" i="0" u="none" strike="noStrike" kern="1200" dirty="0">
                          <a:solidFill>
                            <a:schemeClr val="dk1"/>
                          </a:solidFill>
                          <a:effectLst/>
                          <a:latin typeface="+mn-lt"/>
                          <a:ea typeface="+mn-ea"/>
                          <a:cs typeface="+mn-cs"/>
                        </a:rPr>
                        <a:t>is the number one threat to the global carbon cycle. It is changing the balance of both the </a:t>
                      </a:r>
                      <a:r>
                        <a:rPr lang="en-GB" sz="700" b="1" i="0" u="none" strike="noStrike" kern="1200" dirty="0">
                          <a:solidFill>
                            <a:schemeClr val="dk1"/>
                          </a:solidFill>
                          <a:effectLst/>
                          <a:latin typeface="+mn-lt"/>
                          <a:ea typeface="+mn-ea"/>
                          <a:cs typeface="+mn-cs"/>
                        </a:rPr>
                        <a:t>carbon stores </a:t>
                      </a:r>
                      <a:r>
                        <a:rPr lang="en-GB" sz="700" b="0" i="0" u="none" strike="noStrike" kern="1200" dirty="0">
                          <a:solidFill>
                            <a:schemeClr val="dk1"/>
                          </a:solidFill>
                          <a:effectLst/>
                          <a:latin typeface="+mn-lt"/>
                          <a:ea typeface="+mn-ea"/>
                          <a:cs typeface="+mn-cs"/>
                        </a:rPr>
                        <a:t>and </a:t>
                      </a:r>
                      <a:r>
                        <a:rPr lang="en-GB" sz="700" b="1" i="0" u="none" strike="noStrike" kern="1200" dirty="0">
                          <a:solidFill>
                            <a:schemeClr val="dk1"/>
                          </a:solidFill>
                          <a:effectLst/>
                          <a:latin typeface="+mn-lt"/>
                          <a:ea typeface="+mn-ea"/>
                          <a:cs typeface="+mn-cs"/>
                        </a:rPr>
                        <a:t>fluxes</a:t>
                      </a:r>
                      <a:r>
                        <a:rPr lang="en-GB" sz="700" b="0" i="0" u="none" strike="noStrike" kern="1200" dirty="0">
                          <a:solidFill>
                            <a:schemeClr val="dk1"/>
                          </a:solidFill>
                          <a:effectLst/>
                          <a:latin typeface="+mn-lt"/>
                          <a:ea typeface="+mn-ea"/>
                          <a:cs typeface="+mn-cs"/>
                        </a:rPr>
                        <a:t>.</a:t>
                      </a:r>
                      <a:endParaRPr lang="en-GB" sz="700" b="1" u="none" dirty="0">
                        <a:latin typeface="+mn-lt"/>
                      </a:endParaRPr>
                    </a:p>
                  </a:txBody>
                  <a:tcPr>
                    <a:solidFill>
                      <a:schemeClr val="accent1">
                        <a:lumMod val="40000"/>
                        <a:lumOff val="60000"/>
                      </a:schemeClr>
                    </a:solidFill>
                  </a:tcPr>
                </a:tc>
                <a:tc hMerge="1">
                  <a:txBody>
                    <a:bodyPr/>
                    <a:lstStyle/>
                    <a:p>
                      <a:pPr algn="ctr"/>
                      <a:endParaRPr lang="en-GB" sz="800" b="1" u="none" dirty="0">
                        <a:latin typeface="+mn-lt"/>
                      </a:endParaRPr>
                    </a:p>
                  </a:txBody>
                  <a:tcPr/>
                </a:tc>
                <a:extLst>
                  <a:ext uri="{0D108BD9-81ED-4DB2-BD59-A6C34878D82A}">
                    <a16:rowId xmlns:a16="http://schemas.microsoft.com/office/drawing/2014/main" val="2228937531"/>
                  </a:ext>
                </a:extLst>
              </a:tr>
              <a:tr h="215302">
                <a:tc>
                  <a:txBody>
                    <a:bodyPr/>
                    <a:lstStyle/>
                    <a:p>
                      <a:pPr algn="ctr"/>
                      <a:r>
                        <a:rPr lang="en-US" sz="800" b="1" u="none" dirty="0">
                          <a:solidFill>
                            <a:srgbClr val="00B050"/>
                          </a:solidFill>
                          <a:latin typeface="+mn-lt"/>
                          <a:ea typeface="Comic Neue Light" charset="0"/>
                          <a:cs typeface="Comic Neue Light" charset="0"/>
                        </a:rPr>
                        <a:t>Ecosystems</a:t>
                      </a:r>
                      <a:endParaRPr lang="en-GB" sz="800" b="1" u="none" dirty="0">
                        <a:solidFill>
                          <a:srgbClr val="00B050"/>
                        </a:solidFill>
                        <a:latin typeface="+mn-lt"/>
                      </a:endParaRPr>
                    </a:p>
                  </a:txBody>
                  <a:tcPr>
                    <a:solidFill>
                      <a:schemeClr val="accent1">
                        <a:lumMod val="60000"/>
                        <a:lumOff val="40000"/>
                      </a:schemeClr>
                    </a:solidFill>
                  </a:tcPr>
                </a:tc>
                <a:tc>
                  <a:txBody>
                    <a:bodyPr/>
                    <a:lstStyle/>
                    <a:p>
                      <a:pPr algn="ctr"/>
                      <a:r>
                        <a:rPr lang="en-US" sz="800" b="1" u="none" dirty="0">
                          <a:solidFill>
                            <a:srgbClr val="FF0000"/>
                          </a:solidFill>
                          <a:latin typeface="+mn-lt"/>
                          <a:ea typeface="Comic Neue Light" charset="0"/>
                          <a:cs typeface="Comic Neue Light" charset="0"/>
                        </a:rPr>
                        <a:t>Climate</a:t>
                      </a:r>
                      <a:endParaRPr lang="en-GB" sz="800" b="1" u="none" dirty="0">
                        <a:solidFill>
                          <a:srgbClr val="FF0000"/>
                        </a:solidFill>
                        <a:latin typeface="+mn-lt"/>
                      </a:endParaRPr>
                    </a:p>
                  </a:txBody>
                  <a:tcPr>
                    <a:solidFill>
                      <a:schemeClr val="accent1">
                        <a:lumMod val="60000"/>
                        <a:lumOff val="40000"/>
                      </a:schemeClr>
                    </a:solidFill>
                  </a:tcPr>
                </a:tc>
                <a:extLst>
                  <a:ext uri="{0D108BD9-81ED-4DB2-BD59-A6C34878D82A}">
                    <a16:rowId xmlns:a16="http://schemas.microsoft.com/office/drawing/2014/main" val="36769387"/>
                  </a:ext>
                </a:extLst>
              </a:tr>
              <a:tr h="845830">
                <a:tc>
                  <a:txBody>
                    <a:bodyPr/>
                    <a:lstStyle/>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Ecosystems will see a </a:t>
                      </a:r>
                      <a:r>
                        <a:rPr lang="en-GB" sz="700" b="1" i="0" u="none" strike="noStrike" kern="1200" dirty="0">
                          <a:solidFill>
                            <a:srgbClr val="00B050"/>
                          </a:solidFill>
                          <a:effectLst/>
                          <a:latin typeface="+mn-lt"/>
                          <a:ea typeface="+mn-ea"/>
                          <a:cs typeface="+mn-cs"/>
                        </a:rPr>
                        <a:t>decline</a:t>
                      </a:r>
                      <a:r>
                        <a:rPr lang="en-GB" sz="700" b="0" i="0" u="none" strike="noStrike" kern="1200" dirty="0">
                          <a:solidFill>
                            <a:schemeClr val="dk1"/>
                          </a:solidFill>
                          <a:effectLst/>
                          <a:latin typeface="+mn-lt"/>
                          <a:ea typeface="+mn-ea"/>
                          <a:cs typeface="+mn-cs"/>
                        </a:rPr>
                        <a:t> in the </a:t>
                      </a:r>
                      <a:r>
                        <a:rPr lang="en-GB" sz="700" b="1" i="0" u="none" strike="noStrike" kern="1200" dirty="0">
                          <a:solidFill>
                            <a:srgbClr val="00B050"/>
                          </a:solidFill>
                          <a:effectLst/>
                          <a:latin typeface="+mn-lt"/>
                          <a:ea typeface="+mn-ea"/>
                          <a:cs typeface="+mn-cs"/>
                        </a:rPr>
                        <a:t>goods and services</a:t>
                      </a:r>
                      <a:r>
                        <a:rPr lang="en-GB" sz="700" b="0" i="0" u="none" strike="noStrike" kern="1200" dirty="0">
                          <a:solidFill>
                            <a:srgbClr val="00B050"/>
                          </a:solidFill>
                          <a:effectLst/>
                          <a:latin typeface="+mn-lt"/>
                          <a:ea typeface="+mn-ea"/>
                          <a:cs typeface="+mn-cs"/>
                        </a:rPr>
                        <a:t> </a:t>
                      </a:r>
                      <a:r>
                        <a:rPr lang="en-GB" sz="700" b="0" i="0" u="none" strike="noStrike" kern="1200" dirty="0">
                          <a:solidFill>
                            <a:schemeClr val="dk1"/>
                          </a:solidFill>
                          <a:effectLst/>
                          <a:latin typeface="+mn-lt"/>
                          <a:ea typeface="+mn-ea"/>
                          <a:cs typeface="+mn-cs"/>
                        </a:rPr>
                        <a:t>they provide.</a:t>
                      </a:r>
                    </a:p>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There will be a </a:t>
                      </a:r>
                      <a:r>
                        <a:rPr lang="en-GB" sz="700" b="1" i="0" u="none" strike="noStrike" kern="1200" dirty="0">
                          <a:solidFill>
                            <a:srgbClr val="00B050"/>
                          </a:solidFill>
                          <a:effectLst/>
                          <a:latin typeface="+mn-lt"/>
                          <a:ea typeface="+mn-ea"/>
                          <a:cs typeface="+mn-cs"/>
                        </a:rPr>
                        <a:t>decline</a:t>
                      </a:r>
                      <a:r>
                        <a:rPr lang="en-GB" sz="700" b="0" i="0" u="none" strike="noStrike" kern="1200" dirty="0">
                          <a:solidFill>
                            <a:srgbClr val="00B050"/>
                          </a:solidFill>
                          <a:effectLst/>
                          <a:latin typeface="+mn-lt"/>
                          <a:ea typeface="+mn-ea"/>
                          <a:cs typeface="+mn-cs"/>
                        </a:rPr>
                        <a:t> </a:t>
                      </a:r>
                      <a:r>
                        <a:rPr lang="en-GB" sz="700" b="1" i="0" u="none" strike="noStrike" kern="1200" dirty="0">
                          <a:solidFill>
                            <a:srgbClr val="00B050"/>
                          </a:solidFill>
                          <a:effectLst/>
                          <a:latin typeface="+mn-lt"/>
                          <a:ea typeface="+mn-ea"/>
                          <a:cs typeface="+mn-cs"/>
                        </a:rPr>
                        <a:t>in biodiversity </a:t>
                      </a:r>
                      <a:r>
                        <a:rPr lang="en-GB" sz="700" b="0" i="0" u="none" strike="noStrike" kern="1200" dirty="0">
                          <a:solidFill>
                            <a:schemeClr val="dk1"/>
                          </a:solidFill>
                          <a:effectLst/>
                          <a:latin typeface="+mn-lt"/>
                          <a:ea typeface="+mn-ea"/>
                          <a:cs typeface="+mn-cs"/>
                        </a:rPr>
                        <a:t>and a rapid change in the distributions of species.</a:t>
                      </a:r>
                    </a:p>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Marine organisms threatened by </a:t>
                      </a:r>
                      <a:r>
                        <a:rPr lang="en-GB" sz="700" b="1" i="0" u="none" strike="noStrike" kern="1200" dirty="0">
                          <a:solidFill>
                            <a:srgbClr val="00B050"/>
                          </a:solidFill>
                          <a:effectLst/>
                          <a:latin typeface="+mn-lt"/>
                          <a:ea typeface="+mn-ea"/>
                          <a:cs typeface="+mn-cs"/>
                        </a:rPr>
                        <a:t>lower oxygen levels </a:t>
                      </a:r>
                      <a:r>
                        <a:rPr lang="en-GB" sz="700" b="0" i="0" u="none" strike="noStrike" kern="1200" dirty="0">
                          <a:solidFill>
                            <a:schemeClr val="tx1"/>
                          </a:solidFill>
                          <a:effectLst/>
                          <a:latin typeface="+mn-lt"/>
                          <a:ea typeface="+mn-ea"/>
                          <a:cs typeface="+mn-cs"/>
                        </a:rPr>
                        <a:t>and </a:t>
                      </a:r>
                      <a:r>
                        <a:rPr lang="en-GB" sz="700" b="1" i="0" u="none" strike="noStrike" kern="1200" dirty="0">
                          <a:solidFill>
                            <a:srgbClr val="00B050"/>
                          </a:solidFill>
                          <a:effectLst/>
                          <a:latin typeface="+mn-lt"/>
                          <a:ea typeface="+mn-ea"/>
                          <a:cs typeface="+mn-cs"/>
                        </a:rPr>
                        <a:t>ocean acidification</a:t>
                      </a:r>
                      <a:r>
                        <a:rPr lang="en-GB" sz="700" b="0" i="0" u="none" strike="noStrike" kern="1200" dirty="0">
                          <a:solidFill>
                            <a:schemeClr val="dk1"/>
                          </a:solidFill>
                          <a:effectLst/>
                          <a:latin typeface="+mn-lt"/>
                          <a:ea typeface="+mn-ea"/>
                          <a:cs typeface="+mn-cs"/>
                        </a:rPr>
                        <a:t>. E.g. bleaching of corals at the Great Barrier Reef.</a:t>
                      </a:r>
                    </a:p>
                  </a:txBody>
                  <a:tcPr>
                    <a:solidFill>
                      <a:srgbClr val="FFF6E5"/>
                    </a:solidFill>
                  </a:tcPr>
                </a:tc>
                <a:tc>
                  <a:txBody>
                    <a:bodyPr/>
                    <a:lstStyle/>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A </a:t>
                      </a:r>
                      <a:r>
                        <a:rPr lang="en-GB" sz="700" b="1" i="0" u="none" strike="noStrike" kern="1200" dirty="0">
                          <a:solidFill>
                            <a:srgbClr val="FF0000"/>
                          </a:solidFill>
                          <a:effectLst/>
                          <a:latin typeface="+mn-lt"/>
                          <a:ea typeface="+mn-ea"/>
                          <a:cs typeface="+mn-cs"/>
                        </a:rPr>
                        <a:t>rise</a:t>
                      </a:r>
                      <a:r>
                        <a:rPr lang="en-GB" sz="700" b="0" i="0" u="none" strike="noStrike" kern="1200" dirty="0">
                          <a:solidFill>
                            <a:schemeClr val="dk1"/>
                          </a:solidFill>
                          <a:effectLst/>
                          <a:latin typeface="+mn-lt"/>
                          <a:ea typeface="+mn-ea"/>
                          <a:cs typeface="+mn-cs"/>
                        </a:rPr>
                        <a:t> in the </a:t>
                      </a:r>
                      <a:r>
                        <a:rPr lang="en-GB" sz="700" b="1" i="0" u="none" strike="noStrike" kern="1200" dirty="0">
                          <a:solidFill>
                            <a:srgbClr val="FF0000"/>
                          </a:solidFill>
                          <a:effectLst/>
                          <a:latin typeface="+mn-lt"/>
                          <a:ea typeface="+mn-ea"/>
                          <a:cs typeface="+mn-cs"/>
                        </a:rPr>
                        <a:t>mean global temperature.</a:t>
                      </a:r>
                    </a:p>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Sudden </a:t>
                      </a:r>
                      <a:r>
                        <a:rPr lang="en-GB" sz="700" b="1" i="0" u="none" strike="noStrike" kern="1200" dirty="0">
                          <a:solidFill>
                            <a:srgbClr val="FF0000"/>
                          </a:solidFill>
                          <a:effectLst/>
                          <a:latin typeface="+mn-lt"/>
                          <a:ea typeface="+mn-ea"/>
                          <a:cs typeface="+mn-cs"/>
                        </a:rPr>
                        <a:t>shifts in weather patterns </a:t>
                      </a:r>
                      <a:r>
                        <a:rPr lang="en-GB" sz="700" b="0" i="0" u="none" strike="noStrike" kern="1200" dirty="0">
                          <a:solidFill>
                            <a:schemeClr val="dk1"/>
                          </a:solidFill>
                          <a:effectLst/>
                          <a:latin typeface="+mn-lt"/>
                          <a:ea typeface="+mn-ea"/>
                          <a:cs typeface="+mn-cs"/>
                        </a:rPr>
                        <a:t>and </a:t>
                      </a:r>
                      <a:r>
                        <a:rPr lang="en-GB" sz="700" b="1" i="0" u="none" strike="noStrike" kern="1200" dirty="0">
                          <a:solidFill>
                            <a:srgbClr val="FF0000"/>
                          </a:solidFill>
                          <a:effectLst/>
                          <a:latin typeface="+mn-lt"/>
                          <a:ea typeface="+mn-ea"/>
                          <a:cs typeface="+mn-cs"/>
                        </a:rPr>
                        <a:t>more extreme weather events</a:t>
                      </a:r>
                      <a:r>
                        <a:rPr lang="en-GB" sz="700" b="0" i="0" u="none" strike="noStrike" kern="1200" dirty="0">
                          <a:solidFill>
                            <a:schemeClr val="dk1"/>
                          </a:solidFill>
                          <a:effectLst/>
                          <a:latin typeface="+mn-lt"/>
                          <a:ea typeface="+mn-ea"/>
                          <a:cs typeface="+mn-cs"/>
                        </a:rPr>
                        <a:t>, such as floods, storm surges and droughts.</a:t>
                      </a:r>
                    </a:p>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Climate change will vary  from region to region - some areas are becoming </a:t>
                      </a:r>
                      <a:r>
                        <a:rPr lang="en-GB" sz="700" b="1" i="0" u="none" strike="noStrike" kern="1200" dirty="0">
                          <a:solidFill>
                            <a:srgbClr val="FF0000"/>
                          </a:solidFill>
                          <a:effectLst/>
                          <a:latin typeface="+mn-lt"/>
                          <a:ea typeface="+mn-ea"/>
                          <a:cs typeface="+mn-cs"/>
                        </a:rPr>
                        <a:t>warmer and drier </a:t>
                      </a:r>
                      <a:r>
                        <a:rPr lang="en-GB" sz="700" b="0" i="0" u="none" strike="noStrike" kern="1200" dirty="0">
                          <a:solidFill>
                            <a:schemeClr val="dk1"/>
                          </a:solidFill>
                          <a:effectLst/>
                          <a:latin typeface="+mn-lt"/>
                          <a:ea typeface="+mn-ea"/>
                          <a:cs typeface="+mn-cs"/>
                        </a:rPr>
                        <a:t>and </a:t>
                      </a:r>
                      <a:r>
                        <a:rPr lang="en-GB" sz="700" b="1" i="0" u="none" strike="noStrike" kern="1200" dirty="0">
                          <a:solidFill>
                            <a:srgbClr val="FF0000"/>
                          </a:solidFill>
                          <a:effectLst/>
                          <a:latin typeface="+mn-lt"/>
                          <a:ea typeface="+mn-ea"/>
                          <a:cs typeface="+mn-cs"/>
                        </a:rPr>
                        <a:t>others wetter</a:t>
                      </a:r>
                      <a:r>
                        <a:rPr lang="en-GB" sz="700" b="1" i="0" u="none" strike="noStrike" kern="1200" dirty="0">
                          <a:solidFill>
                            <a:schemeClr val="dk1"/>
                          </a:solidFill>
                          <a:effectLst/>
                          <a:latin typeface="+mn-lt"/>
                          <a:ea typeface="+mn-ea"/>
                          <a:cs typeface="+mn-cs"/>
                        </a:rPr>
                        <a:t>.</a:t>
                      </a:r>
                      <a:endParaRPr lang="en-GB" sz="700" b="0" i="0" u="none" strike="noStrike" kern="1200" dirty="0">
                        <a:solidFill>
                          <a:schemeClr val="dk1"/>
                        </a:solidFill>
                        <a:effectLst/>
                        <a:latin typeface="+mn-lt"/>
                        <a:ea typeface="+mn-ea"/>
                        <a:cs typeface="+mn-cs"/>
                      </a:endParaRPr>
                    </a:p>
                  </a:txBody>
                  <a:tcPr>
                    <a:solidFill>
                      <a:srgbClr val="FFF6E5"/>
                    </a:solidFill>
                  </a:tcPr>
                </a:tc>
                <a:extLst>
                  <a:ext uri="{0D108BD9-81ED-4DB2-BD59-A6C34878D82A}">
                    <a16:rowId xmlns:a16="http://schemas.microsoft.com/office/drawing/2014/main" val="3459709822"/>
                  </a:ext>
                </a:extLst>
              </a:tr>
              <a:tr h="215302">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800" b="1" u="none" dirty="0">
                          <a:solidFill>
                            <a:srgbClr val="7030A0"/>
                          </a:solidFill>
                          <a:latin typeface="+mn-lt"/>
                          <a:ea typeface="Comic Neue Light" charset="0"/>
                          <a:cs typeface="Comic Neue Light" charset="0"/>
                        </a:rPr>
                        <a:t>Hydrological cycle</a:t>
                      </a:r>
                    </a:p>
                  </a:txBody>
                  <a:tcPr>
                    <a:solidFill>
                      <a:schemeClr val="accent1">
                        <a:lumMod val="60000"/>
                        <a:lumOff val="40000"/>
                      </a:schemeClr>
                    </a:solidFill>
                  </a:tcPr>
                </a:tc>
                <a:tc>
                  <a:txBody>
                    <a:bodyPr/>
                    <a:lstStyle/>
                    <a:p>
                      <a:pPr algn="ctr"/>
                      <a:r>
                        <a:rPr lang="en-GB" sz="800" b="1" u="none" dirty="0">
                          <a:solidFill>
                            <a:srgbClr val="00B0F0"/>
                          </a:solidFill>
                          <a:latin typeface="+mn-lt"/>
                        </a:rPr>
                        <a:t>Arctic</a:t>
                      </a:r>
                    </a:p>
                  </a:txBody>
                  <a:tcPr>
                    <a:solidFill>
                      <a:schemeClr val="accent1">
                        <a:lumMod val="60000"/>
                        <a:lumOff val="40000"/>
                      </a:schemeClr>
                    </a:solidFill>
                  </a:tcPr>
                </a:tc>
                <a:extLst>
                  <a:ext uri="{0D108BD9-81ED-4DB2-BD59-A6C34878D82A}">
                    <a16:rowId xmlns:a16="http://schemas.microsoft.com/office/drawing/2014/main" val="1175300870"/>
                  </a:ext>
                </a:extLst>
              </a:tr>
              <a:tr h="953481">
                <a:tc>
                  <a:txBody>
                    <a:bodyPr/>
                    <a:lstStyle/>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Increased temperatures and evaporation rates will cause </a:t>
                      </a:r>
                      <a:r>
                        <a:rPr lang="en-GB" sz="700" b="1" i="0" u="none" strike="noStrike" kern="1200" dirty="0">
                          <a:solidFill>
                            <a:srgbClr val="7030A0"/>
                          </a:solidFill>
                          <a:effectLst/>
                          <a:latin typeface="+mn-lt"/>
                          <a:ea typeface="+mn-ea"/>
                          <a:cs typeface="+mn-cs"/>
                        </a:rPr>
                        <a:t>more moisture </a:t>
                      </a:r>
                      <a:r>
                        <a:rPr lang="en-GB" sz="700" b="0" i="0" u="none" strike="noStrike" kern="1200" dirty="0">
                          <a:solidFill>
                            <a:schemeClr val="dk1"/>
                          </a:solidFill>
                          <a:effectLst/>
                          <a:latin typeface="+mn-lt"/>
                          <a:ea typeface="+mn-ea"/>
                          <a:cs typeface="+mn-cs"/>
                        </a:rPr>
                        <a:t>to circulate around the hydrological cycle. </a:t>
                      </a:r>
                    </a:p>
                    <a:p>
                      <a:pPr marL="171450" indent="-171450">
                        <a:buFont typeface="Arial" panose="020B0604020202020204" pitchFamily="34" charset="0"/>
                        <a:buChar char="•"/>
                      </a:pPr>
                      <a:r>
                        <a:rPr lang="en-GB" sz="700" b="1" i="0" u="none" strike="noStrike" kern="1200" dirty="0">
                          <a:solidFill>
                            <a:srgbClr val="7030A0"/>
                          </a:solidFill>
                          <a:effectLst/>
                          <a:latin typeface="+mn-lt"/>
                          <a:ea typeface="+mn-ea"/>
                          <a:cs typeface="+mn-cs"/>
                        </a:rPr>
                        <a:t>Less winter snowfall and rainfall</a:t>
                      </a:r>
                      <a:r>
                        <a:rPr lang="en-GB" sz="700" b="0" i="0" u="none" strike="noStrike" kern="1200" dirty="0">
                          <a:solidFill>
                            <a:schemeClr val="dk1"/>
                          </a:solidFill>
                          <a:effectLst/>
                          <a:latin typeface="+mn-lt"/>
                          <a:ea typeface="+mn-ea"/>
                          <a:cs typeface="+mn-cs"/>
                        </a:rPr>
                        <a:t>. River discharge patterns could change, with greater flooding in winter and drought in summer. </a:t>
                      </a:r>
                    </a:p>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As glaciers melt, water flows would result in </a:t>
                      </a:r>
                      <a:r>
                        <a:rPr lang="en-GB" sz="700" b="1" i="0" u="none" strike="noStrike" kern="1200" dirty="0">
                          <a:solidFill>
                            <a:srgbClr val="7030A0"/>
                          </a:solidFill>
                          <a:effectLst/>
                          <a:latin typeface="+mn-lt"/>
                          <a:ea typeface="+mn-ea"/>
                          <a:cs typeface="+mn-cs"/>
                        </a:rPr>
                        <a:t>increased sediment yield</a:t>
                      </a:r>
                      <a:r>
                        <a:rPr lang="en-GB" sz="700" b="0" i="0" u="none" strike="noStrike" kern="1200" dirty="0">
                          <a:solidFill>
                            <a:schemeClr val="dk1"/>
                          </a:solidFill>
                          <a:effectLst/>
                          <a:latin typeface="+mn-lt"/>
                          <a:ea typeface="+mn-ea"/>
                          <a:cs typeface="+mn-cs"/>
                        </a:rPr>
                        <a:t>. </a:t>
                      </a:r>
                      <a:endParaRPr lang="en-GB" sz="700" dirty="0"/>
                    </a:p>
                  </a:txBody>
                  <a:tcPr>
                    <a:solidFill>
                      <a:srgbClr val="FFF6E5"/>
                    </a:solidFill>
                  </a:tcPr>
                </a:tc>
                <a:tc>
                  <a:txBody>
                    <a:bodyPr/>
                    <a:lstStyle/>
                    <a:p>
                      <a:pPr marL="171450" indent="-171450">
                        <a:buFont typeface="Arial" panose="020B0604020202020204" pitchFamily="34" charset="0"/>
                        <a:buChar char="•"/>
                      </a:pPr>
                      <a:r>
                        <a:rPr lang="en-GB" sz="700" dirty="0"/>
                        <a:t>Melting </a:t>
                      </a:r>
                      <a:r>
                        <a:rPr lang="en-GB" sz="700" b="1" dirty="0">
                          <a:solidFill>
                            <a:srgbClr val="00B0F0"/>
                          </a:solidFill>
                        </a:rPr>
                        <a:t>permafrost releases carbon dioxide and methane</a:t>
                      </a:r>
                      <a:r>
                        <a:rPr lang="en-GB" sz="700" dirty="0"/>
                        <a:t>. This will increase greenhouse concentration in the atmosphere, leading to further temperatures rises and melting. </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i="0" u="none" strike="noStrike" kern="1200" dirty="0">
                          <a:solidFill>
                            <a:schemeClr val="dk1"/>
                          </a:solidFill>
                          <a:effectLst/>
                          <a:latin typeface="+mn-lt"/>
                          <a:ea typeface="+mn-ea"/>
                          <a:cs typeface="+mn-cs"/>
                        </a:rPr>
                        <a:t>Melting Arctic (and Antarctica) ice sheets and glaciers, will cause many major coastal cities (e.g. New York) around the world to </a:t>
                      </a:r>
                      <a:r>
                        <a:rPr lang="en-GB" sz="700" b="1" i="0" u="none" strike="noStrike" kern="1200" dirty="0">
                          <a:solidFill>
                            <a:srgbClr val="00B0F0"/>
                          </a:solidFill>
                          <a:effectLst/>
                          <a:latin typeface="+mn-lt"/>
                          <a:ea typeface="+mn-ea"/>
                          <a:cs typeface="+mn-cs"/>
                        </a:rPr>
                        <a:t>threaten from severe flooding </a:t>
                      </a:r>
                      <a:r>
                        <a:rPr lang="en-GB" sz="700" b="0" i="0" u="none" strike="noStrike" kern="1200" dirty="0">
                          <a:solidFill>
                            <a:schemeClr val="tx1"/>
                          </a:solidFill>
                          <a:effectLst/>
                          <a:latin typeface="+mn-lt"/>
                          <a:ea typeface="+mn-ea"/>
                          <a:cs typeface="+mn-cs"/>
                        </a:rPr>
                        <a:t>due to sea level rises</a:t>
                      </a:r>
                      <a:r>
                        <a:rPr lang="en-GB" sz="700" b="1" i="0" u="none" strike="noStrike" kern="1200" dirty="0">
                          <a:solidFill>
                            <a:srgbClr val="00B0F0"/>
                          </a:solidFill>
                          <a:effectLst/>
                          <a:latin typeface="+mn-lt"/>
                          <a:ea typeface="+mn-ea"/>
                          <a:cs typeface="+mn-cs"/>
                        </a:rPr>
                        <a:t>.</a:t>
                      </a:r>
                      <a:endParaRPr lang="en-GB" sz="700" b="0" i="0" u="none" strike="noStrike" kern="1200" dirty="0">
                        <a:solidFill>
                          <a:schemeClr val="dk1"/>
                        </a:solidFill>
                        <a:effectLst/>
                        <a:latin typeface="+mn-lt"/>
                        <a:ea typeface="+mn-ea"/>
                        <a:cs typeface="+mn-cs"/>
                      </a:endParaRPr>
                    </a:p>
                  </a:txBody>
                  <a:tcPr>
                    <a:solidFill>
                      <a:srgbClr val="FFF6E5"/>
                    </a:solidFill>
                  </a:tcPr>
                </a:tc>
                <a:extLst>
                  <a:ext uri="{0D108BD9-81ED-4DB2-BD59-A6C34878D82A}">
                    <a16:rowId xmlns:a16="http://schemas.microsoft.com/office/drawing/2014/main" val="113198256"/>
                  </a:ext>
                </a:extLst>
              </a:tr>
            </a:tbl>
          </a:graphicData>
        </a:graphic>
      </p:graphicFrame>
      <p:graphicFrame>
        <p:nvGraphicFramePr>
          <p:cNvPr id="46" name="Table 46">
            <a:extLst>
              <a:ext uri="{FF2B5EF4-FFF2-40B4-BE49-F238E27FC236}">
                <a16:creationId xmlns:a16="http://schemas.microsoft.com/office/drawing/2014/main" id="{1524CAE3-AFF5-41CC-8D35-1059B3BE63A3}"/>
              </a:ext>
            </a:extLst>
          </p:cNvPr>
          <p:cNvGraphicFramePr>
            <a:graphicFrameLocks noGrp="1"/>
          </p:cNvGraphicFramePr>
          <p:nvPr>
            <p:extLst>
              <p:ext uri="{D42A27DB-BD31-4B8C-83A1-F6EECF244321}">
                <p14:modId xmlns:p14="http://schemas.microsoft.com/office/powerpoint/2010/main" val="762000186"/>
              </p:ext>
            </p:extLst>
          </p:nvPr>
        </p:nvGraphicFramePr>
        <p:xfrm>
          <a:off x="8475047" y="0"/>
          <a:ext cx="4326553" cy="1173480"/>
        </p:xfrm>
        <a:graphic>
          <a:graphicData uri="http://schemas.openxmlformats.org/drawingml/2006/table">
            <a:tbl>
              <a:tblPr firstRow="1" bandRow="1">
                <a:tableStyleId>{5C22544A-7EE6-4342-B048-85BDC9FD1C3A}</a:tableStyleId>
              </a:tblPr>
              <a:tblGrid>
                <a:gridCol w="4326553">
                  <a:extLst>
                    <a:ext uri="{9D8B030D-6E8A-4147-A177-3AD203B41FA5}">
                      <a16:colId xmlns:a16="http://schemas.microsoft.com/office/drawing/2014/main" val="548741491"/>
                    </a:ext>
                  </a:extLst>
                </a:gridCol>
              </a:tblGrid>
              <a:tr h="137160">
                <a:tc>
                  <a:txBody>
                    <a:bodyPr/>
                    <a:lstStyle/>
                    <a:p>
                      <a:pPr algn="ctr"/>
                      <a:r>
                        <a:rPr lang="en-GB" sz="900" b="1" i="0" u="none" strike="noStrike" kern="1200" dirty="0">
                          <a:solidFill>
                            <a:schemeClr val="dk1"/>
                          </a:solidFill>
                          <a:effectLst/>
                          <a:latin typeface="+mn-lt"/>
                          <a:ea typeface="+mn-ea"/>
                          <a:cs typeface="+mn-cs"/>
                        </a:rPr>
                        <a:t>Energy Consumption</a:t>
                      </a:r>
                      <a:r>
                        <a:rPr lang="en-GB" sz="900" b="0" i="0" u="none" strike="noStrike" kern="1200" dirty="0">
                          <a:solidFill>
                            <a:schemeClr val="dk1"/>
                          </a:solidFill>
                          <a:effectLst/>
                          <a:latin typeface="+mn-lt"/>
                          <a:ea typeface="+mn-ea"/>
                          <a:cs typeface="+mn-cs"/>
                        </a:rPr>
                        <a:t> </a:t>
                      </a:r>
                      <a:r>
                        <a:rPr lang="en-GB" sz="900" b="1" i="0" u="none" strike="noStrike" kern="1200" dirty="0">
                          <a:solidFill>
                            <a:schemeClr val="dk1"/>
                          </a:solidFill>
                          <a:effectLst/>
                          <a:latin typeface="+mn-lt"/>
                          <a:ea typeface="+mn-ea"/>
                          <a:cs typeface="+mn-cs"/>
                        </a:rPr>
                        <a:t>and Demands</a:t>
                      </a:r>
                      <a:endParaRPr lang="en-GB" sz="900" b="1" dirty="0"/>
                    </a:p>
                  </a:txBody>
                  <a:tcPr/>
                </a:tc>
                <a:extLst>
                  <a:ext uri="{0D108BD9-81ED-4DB2-BD59-A6C34878D82A}">
                    <a16:rowId xmlns:a16="http://schemas.microsoft.com/office/drawing/2014/main" val="1500878888"/>
                  </a:ext>
                </a:extLst>
              </a:tr>
              <a:tr h="182880">
                <a:tc>
                  <a:txBody>
                    <a:bodyPr/>
                    <a:lstStyle/>
                    <a:p>
                      <a:pPr algn="ctr" rtl="0"/>
                      <a:r>
                        <a:rPr lang="en-GB" sz="800" b="1" i="0" u="none" strike="noStrike" kern="1200" dirty="0">
                          <a:solidFill>
                            <a:schemeClr val="dk1"/>
                          </a:solidFill>
                          <a:effectLst/>
                          <a:latin typeface="+mn-lt"/>
                          <a:ea typeface="+mn-ea"/>
                          <a:cs typeface="+mn-cs"/>
                        </a:rPr>
                        <a:t>This is the amount of energy or power used. However, the amount of energy consumed depends on things such as </a:t>
                      </a:r>
                      <a:r>
                        <a:rPr lang="en-GB" sz="800" b="1" i="0" u="none" strike="noStrike" kern="1200" dirty="0">
                          <a:solidFill>
                            <a:srgbClr val="00B050"/>
                          </a:solidFill>
                          <a:effectLst/>
                          <a:latin typeface="+mn-lt"/>
                          <a:ea typeface="+mn-ea"/>
                          <a:cs typeface="+mn-cs"/>
                        </a:rPr>
                        <a:t>lifestyle</a:t>
                      </a:r>
                      <a:r>
                        <a:rPr lang="en-GB" sz="800" b="1" i="0" u="none" strike="noStrike" kern="1200" dirty="0">
                          <a:solidFill>
                            <a:schemeClr val="dk1"/>
                          </a:solidFill>
                          <a:effectLst/>
                          <a:latin typeface="+mn-lt"/>
                          <a:ea typeface="+mn-ea"/>
                          <a:cs typeface="+mn-cs"/>
                        </a:rPr>
                        <a:t>, </a:t>
                      </a:r>
                      <a:r>
                        <a:rPr lang="en-GB" sz="800" b="1" i="0" u="none" strike="noStrike" kern="1200" dirty="0">
                          <a:solidFill>
                            <a:srgbClr val="FF0000"/>
                          </a:solidFill>
                          <a:effectLst/>
                          <a:latin typeface="+mn-lt"/>
                          <a:ea typeface="+mn-ea"/>
                          <a:cs typeface="+mn-cs"/>
                        </a:rPr>
                        <a:t>climate</a:t>
                      </a:r>
                      <a:r>
                        <a:rPr lang="en-GB" sz="800" b="1" i="0" u="none" strike="noStrike" kern="1200" dirty="0">
                          <a:solidFill>
                            <a:schemeClr val="dk1"/>
                          </a:solidFill>
                          <a:effectLst/>
                          <a:latin typeface="+mn-lt"/>
                          <a:ea typeface="+mn-ea"/>
                          <a:cs typeface="+mn-cs"/>
                        </a:rPr>
                        <a:t>, </a:t>
                      </a:r>
                      <a:r>
                        <a:rPr lang="en-GB" sz="800" b="1" i="0" u="none" strike="noStrike" kern="1200" dirty="0">
                          <a:solidFill>
                            <a:srgbClr val="002060"/>
                          </a:solidFill>
                          <a:effectLst/>
                          <a:latin typeface="+mn-lt"/>
                          <a:ea typeface="+mn-ea"/>
                          <a:cs typeface="+mn-cs"/>
                        </a:rPr>
                        <a:t>technology</a:t>
                      </a:r>
                      <a:r>
                        <a:rPr lang="en-GB" sz="800" b="1" i="0" u="none" strike="noStrike" kern="1200" dirty="0">
                          <a:solidFill>
                            <a:schemeClr val="dk1"/>
                          </a:solidFill>
                          <a:effectLst/>
                          <a:latin typeface="+mn-lt"/>
                          <a:ea typeface="+mn-ea"/>
                          <a:cs typeface="+mn-cs"/>
                        </a:rPr>
                        <a:t>, </a:t>
                      </a:r>
                      <a:r>
                        <a:rPr lang="en-GB" sz="800" b="1" i="0" u="none" strike="noStrike" kern="1200" dirty="0">
                          <a:solidFill>
                            <a:srgbClr val="7030A0"/>
                          </a:solidFill>
                          <a:effectLst/>
                          <a:latin typeface="+mn-lt"/>
                          <a:ea typeface="+mn-ea"/>
                          <a:cs typeface="+mn-cs"/>
                        </a:rPr>
                        <a:t>availability and demand</a:t>
                      </a:r>
                      <a:r>
                        <a:rPr lang="en-GB" sz="800" b="1" i="0" u="none" strike="noStrike" kern="1200" dirty="0">
                          <a:solidFill>
                            <a:schemeClr val="dk1"/>
                          </a:solidFill>
                          <a:effectLst/>
                          <a:latin typeface="+mn-lt"/>
                          <a:ea typeface="+mn-ea"/>
                          <a:cs typeface="+mn-cs"/>
                        </a:rPr>
                        <a:t>. </a:t>
                      </a:r>
                    </a:p>
                  </a:txBody>
                  <a:tcPr>
                    <a:solidFill>
                      <a:schemeClr val="accent1">
                        <a:lumMod val="40000"/>
                        <a:lumOff val="60000"/>
                      </a:schemeClr>
                    </a:solidFill>
                  </a:tcPr>
                </a:tc>
                <a:extLst>
                  <a:ext uri="{0D108BD9-81ED-4DB2-BD59-A6C34878D82A}">
                    <a16:rowId xmlns:a16="http://schemas.microsoft.com/office/drawing/2014/main" val="3736873023"/>
                  </a:ext>
                </a:extLst>
              </a:tr>
              <a:tr h="182880">
                <a:tc>
                  <a:txBody>
                    <a:bodyPr/>
                    <a:lstStyle/>
                    <a:p>
                      <a:pPr algn="ctr"/>
                      <a:r>
                        <a:rPr lang="en-GB" sz="700" b="0" i="0" u="none" strike="noStrike" kern="1200" dirty="0">
                          <a:solidFill>
                            <a:schemeClr val="tx1"/>
                          </a:solidFill>
                          <a:effectLst/>
                          <a:latin typeface="+mn-lt"/>
                          <a:ea typeface="+mn-ea"/>
                          <a:cs typeface="+mn-cs"/>
                        </a:rPr>
                        <a:t>The demand for energy has risen due to </a:t>
                      </a:r>
                      <a:r>
                        <a:rPr lang="en-GB" sz="700" b="1" i="0" u="none" strike="noStrike" kern="1200" dirty="0">
                          <a:solidFill>
                            <a:srgbClr val="7030A0"/>
                          </a:solidFill>
                          <a:effectLst/>
                          <a:latin typeface="+mn-lt"/>
                          <a:ea typeface="+mn-ea"/>
                          <a:cs typeface="+mn-cs"/>
                        </a:rPr>
                        <a:t>increasing population</a:t>
                      </a:r>
                      <a:r>
                        <a:rPr lang="en-GB" sz="700" b="0" i="0" u="none" strike="noStrike" kern="1200" dirty="0">
                          <a:solidFill>
                            <a:schemeClr val="tx1"/>
                          </a:solidFill>
                          <a:effectLst/>
                          <a:latin typeface="+mn-lt"/>
                          <a:ea typeface="+mn-ea"/>
                          <a:cs typeface="+mn-cs"/>
                        </a:rPr>
                        <a:t>, </a:t>
                      </a:r>
                      <a:r>
                        <a:rPr lang="en-GB" sz="700" b="1" i="0" u="none" strike="noStrike" kern="1200" dirty="0">
                          <a:solidFill>
                            <a:srgbClr val="002060"/>
                          </a:solidFill>
                          <a:effectLst/>
                          <a:latin typeface="+mn-lt"/>
                          <a:ea typeface="+mn-ea"/>
                          <a:cs typeface="+mn-cs"/>
                        </a:rPr>
                        <a:t>economic development </a:t>
                      </a:r>
                      <a:r>
                        <a:rPr lang="en-GB" sz="700" b="0" i="0" u="none" strike="noStrike" kern="1200" dirty="0">
                          <a:solidFill>
                            <a:schemeClr val="tx1"/>
                          </a:solidFill>
                          <a:effectLst/>
                          <a:latin typeface="+mn-lt"/>
                          <a:ea typeface="+mn-ea"/>
                          <a:cs typeface="+mn-cs"/>
                        </a:rPr>
                        <a:t>and </a:t>
                      </a:r>
                      <a:r>
                        <a:rPr lang="en-GB" sz="700" b="1" i="0" u="none" strike="noStrike" kern="1200" dirty="0">
                          <a:solidFill>
                            <a:srgbClr val="00B050"/>
                          </a:solidFill>
                          <a:effectLst/>
                          <a:latin typeface="+mn-lt"/>
                          <a:ea typeface="+mn-ea"/>
                          <a:cs typeface="+mn-cs"/>
                        </a:rPr>
                        <a:t>rising living standards</a:t>
                      </a:r>
                      <a:r>
                        <a:rPr lang="en-GB" sz="700" b="0" i="0" u="none" strike="noStrike" kern="1200" dirty="0">
                          <a:solidFill>
                            <a:schemeClr val="tx1"/>
                          </a:solidFill>
                          <a:effectLst/>
                          <a:latin typeface="+mn-lt"/>
                          <a:ea typeface="+mn-ea"/>
                          <a:cs typeface="+mn-cs"/>
                        </a:rPr>
                        <a:t>. This demand has been largely met by the </a:t>
                      </a:r>
                      <a:r>
                        <a:rPr lang="en-GB" sz="700" b="1" i="0" u="none" strike="noStrike" kern="1200" dirty="0">
                          <a:solidFill>
                            <a:schemeClr val="tx1"/>
                          </a:solidFill>
                          <a:effectLst/>
                          <a:latin typeface="+mn-lt"/>
                          <a:ea typeface="+mn-ea"/>
                          <a:cs typeface="+mn-cs"/>
                        </a:rPr>
                        <a:t>burning of fossil fuels</a:t>
                      </a:r>
                      <a:r>
                        <a:rPr lang="en-GB" sz="700" b="0" i="0" u="none" strike="noStrike" kern="1200" dirty="0">
                          <a:solidFill>
                            <a:schemeClr val="tx1"/>
                          </a:solidFill>
                          <a:effectLst/>
                          <a:latin typeface="+mn-lt"/>
                          <a:ea typeface="+mn-ea"/>
                          <a:cs typeface="+mn-cs"/>
                        </a:rPr>
                        <a:t>.</a:t>
                      </a:r>
                      <a:endParaRPr lang="en-GB" sz="700" dirty="0">
                        <a:solidFill>
                          <a:schemeClr val="tx1"/>
                        </a:solidFill>
                      </a:endParaRPr>
                    </a:p>
                  </a:txBody>
                  <a:tcPr/>
                </a:tc>
                <a:extLst>
                  <a:ext uri="{0D108BD9-81ED-4DB2-BD59-A6C34878D82A}">
                    <a16:rowId xmlns:a16="http://schemas.microsoft.com/office/drawing/2014/main" val="1749027119"/>
                  </a:ext>
                </a:extLst>
              </a:tr>
              <a:tr h="18288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dirty="0"/>
                        <a:t>There is a very close relationship between </a:t>
                      </a:r>
                      <a:r>
                        <a:rPr lang="en-GB" sz="700" b="1" dirty="0"/>
                        <a:t>GDP per capital </a:t>
                      </a:r>
                      <a:r>
                        <a:rPr lang="en-GB" sz="700" b="0" dirty="0"/>
                        <a:t>and </a:t>
                      </a:r>
                      <a:r>
                        <a:rPr lang="en-GB" sz="700" b="1" dirty="0"/>
                        <a:t>energy consumption</a:t>
                      </a:r>
                      <a:r>
                        <a:rPr lang="en-GB" sz="700" b="0" dirty="0"/>
                        <a:t>. This is due to energy being necessary for countries to become economically successful. </a:t>
                      </a:r>
                    </a:p>
                  </a:txBody>
                  <a:tcPr/>
                </a:tc>
                <a:extLst>
                  <a:ext uri="{0D108BD9-81ED-4DB2-BD59-A6C34878D82A}">
                    <a16:rowId xmlns:a16="http://schemas.microsoft.com/office/drawing/2014/main" val="1302991589"/>
                  </a:ext>
                </a:extLst>
              </a:tr>
            </a:tbl>
          </a:graphicData>
        </a:graphic>
      </p:graphicFrame>
      <p:graphicFrame>
        <p:nvGraphicFramePr>
          <p:cNvPr id="48" name="Table 48">
            <a:extLst>
              <a:ext uri="{FF2B5EF4-FFF2-40B4-BE49-F238E27FC236}">
                <a16:creationId xmlns:a16="http://schemas.microsoft.com/office/drawing/2014/main" id="{98D851A8-5039-48D4-B988-80D788E24C94}"/>
              </a:ext>
            </a:extLst>
          </p:cNvPr>
          <p:cNvGraphicFramePr>
            <a:graphicFrameLocks noGrp="1"/>
          </p:cNvGraphicFramePr>
          <p:nvPr>
            <p:extLst>
              <p:ext uri="{D42A27DB-BD31-4B8C-83A1-F6EECF244321}">
                <p14:modId xmlns:p14="http://schemas.microsoft.com/office/powerpoint/2010/main" val="364040099"/>
              </p:ext>
            </p:extLst>
          </p:nvPr>
        </p:nvGraphicFramePr>
        <p:xfrm>
          <a:off x="8475047" y="1160251"/>
          <a:ext cx="4326555" cy="1996440"/>
        </p:xfrm>
        <a:graphic>
          <a:graphicData uri="http://schemas.openxmlformats.org/drawingml/2006/table">
            <a:tbl>
              <a:tblPr firstRow="1" bandRow="1">
                <a:tableStyleId>{5C22544A-7EE6-4342-B048-85BDC9FD1C3A}</a:tableStyleId>
              </a:tblPr>
              <a:tblGrid>
                <a:gridCol w="1442185">
                  <a:extLst>
                    <a:ext uri="{9D8B030D-6E8A-4147-A177-3AD203B41FA5}">
                      <a16:colId xmlns:a16="http://schemas.microsoft.com/office/drawing/2014/main" val="1639435956"/>
                    </a:ext>
                  </a:extLst>
                </a:gridCol>
                <a:gridCol w="1442185">
                  <a:extLst>
                    <a:ext uri="{9D8B030D-6E8A-4147-A177-3AD203B41FA5}">
                      <a16:colId xmlns:a16="http://schemas.microsoft.com/office/drawing/2014/main" val="3256242417"/>
                    </a:ext>
                  </a:extLst>
                </a:gridCol>
                <a:gridCol w="1442185">
                  <a:extLst>
                    <a:ext uri="{9D8B030D-6E8A-4147-A177-3AD203B41FA5}">
                      <a16:colId xmlns:a16="http://schemas.microsoft.com/office/drawing/2014/main" val="1877616287"/>
                    </a:ext>
                  </a:extLst>
                </a:gridCol>
              </a:tblGrid>
              <a:tr h="0">
                <a:tc gridSpan="3">
                  <a:txBody>
                    <a:bodyPr/>
                    <a:lstStyle/>
                    <a:p>
                      <a:pPr algn="ctr"/>
                      <a:r>
                        <a:rPr lang="en-GB" sz="900" dirty="0">
                          <a:solidFill>
                            <a:schemeClr val="tx1"/>
                          </a:solidFill>
                        </a:rPr>
                        <a:t>Energy Security</a:t>
                      </a:r>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823056328"/>
                  </a:ext>
                </a:extLst>
              </a:tr>
              <a:tr h="0">
                <a:tc gridSpan="3">
                  <a:txBody>
                    <a:bodyPr/>
                    <a:lstStyle/>
                    <a:p>
                      <a:pPr algn="ctr"/>
                      <a:r>
                        <a:rPr lang="en-GB" sz="800" b="1" i="0" u="none" strike="noStrike" kern="1200" dirty="0">
                          <a:solidFill>
                            <a:schemeClr val="dk1"/>
                          </a:solidFill>
                          <a:effectLst/>
                          <a:latin typeface="+mn-lt"/>
                          <a:ea typeface="+mn-ea"/>
                          <a:cs typeface="+mn-cs"/>
                        </a:rPr>
                        <a:t>Energy security describes access to reliable and affordable sources of energy. Countries like Russia and Canada, with </a:t>
                      </a:r>
                      <a:r>
                        <a:rPr lang="en-GB" sz="800" b="1" i="0" u="none" strike="noStrike" kern="1200" dirty="0">
                          <a:solidFill>
                            <a:srgbClr val="00B050"/>
                          </a:solidFill>
                          <a:effectLst/>
                          <a:latin typeface="+mn-lt"/>
                          <a:ea typeface="+mn-ea"/>
                          <a:cs typeface="+mn-cs"/>
                        </a:rPr>
                        <a:t>surplus energy</a:t>
                      </a:r>
                      <a:r>
                        <a:rPr lang="en-GB" sz="800" b="1" i="0" u="none" strike="noStrike" kern="1200" dirty="0">
                          <a:solidFill>
                            <a:schemeClr val="dk1"/>
                          </a:solidFill>
                          <a:effectLst/>
                          <a:latin typeface="+mn-lt"/>
                          <a:ea typeface="+mn-ea"/>
                          <a:cs typeface="+mn-cs"/>
                        </a:rPr>
                        <a:t>, are </a:t>
                      </a:r>
                      <a:r>
                        <a:rPr lang="en-GB" sz="800" b="1" i="0" u="none" strike="noStrike" kern="1200" dirty="0">
                          <a:solidFill>
                            <a:srgbClr val="00B050"/>
                          </a:solidFill>
                          <a:effectLst/>
                          <a:latin typeface="+mn-lt"/>
                          <a:ea typeface="+mn-ea"/>
                          <a:cs typeface="+mn-cs"/>
                        </a:rPr>
                        <a:t>more energy secure</a:t>
                      </a:r>
                      <a:r>
                        <a:rPr lang="en-GB" sz="800" b="1" i="0" u="none" strike="noStrike" kern="1200" dirty="0">
                          <a:solidFill>
                            <a:schemeClr val="dk1"/>
                          </a:solidFill>
                          <a:effectLst/>
                          <a:latin typeface="+mn-lt"/>
                          <a:ea typeface="+mn-ea"/>
                          <a:cs typeface="+mn-cs"/>
                        </a:rPr>
                        <a:t>. Those with an </a:t>
                      </a:r>
                      <a:r>
                        <a:rPr lang="en-GB" sz="800" b="1" i="0" u="none" strike="noStrike" kern="1200" dirty="0">
                          <a:solidFill>
                            <a:srgbClr val="FF0000"/>
                          </a:solidFill>
                          <a:effectLst/>
                          <a:latin typeface="+mn-lt"/>
                          <a:ea typeface="+mn-ea"/>
                          <a:cs typeface="+mn-cs"/>
                        </a:rPr>
                        <a:t>energy deficit</a:t>
                      </a:r>
                      <a:r>
                        <a:rPr lang="en-GB" sz="800" b="1" i="0" u="none" strike="noStrike" kern="1200" dirty="0">
                          <a:solidFill>
                            <a:schemeClr val="dk1"/>
                          </a:solidFill>
                          <a:effectLst/>
                          <a:latin typeface="+mn-lt"/>
                          <a:ea typeface="+mn-ea"/>
                          <a:cs typeface="+mn-cs"/>
                        </a:rPr>
                        <a:t>, like the USA and UK, suffer </a:t>
                      </a:r>
                      <a:r>
                        <a:rPr lang="en-GB" sz="800" b="1" i="0" u="none" strike="noStrike" kern="1200" dirty="0">
                          <a:solidFill>
                            <a:srgbClr val="FF0000"/>
                          </a:solidFill>
                          <a:effectLst/>
                          <a:latin typeface="+mn-lt"/>
                          <a:ea typeface="+mn-ea"/>
                          <a:cs typeface="+mn-cs"/>
                        </a:rPr>
                        <a:t>energy insecurity</a:t>
                      </a:r>
                      <a:r>
                        <a:rPr lang="en-GB" sz="800" b="1" i="0" u="none" strike="noStrike" kern="1200" dirty="0">
                          <a:solidFill>
                            <a:schemeClr val="dk1"/>
                          </a:solidFill>
                          <a:effectLst/>
                          <a:latin typeface="+mn-lt"/>
                          <a:ea typeface="+mn-ea"/>
                          <a:cs typeface="+mn-cs"/>
                        </a:rPr>
                        <a:t>.</a:t>
                      </a:r>
                    </a:p>
                  </a:txBody>
                  <a:tcPr>
                    <a:solidFill>
                      <a:schemeClr val="accent1">
                        <a:lumMod val="40000"/>
                        <a:lumOff val="6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4945175"/>
                  </a:ext>
                </a:extLst>
              </a:tr>
              <a:tr h="0">
                <a:tc gridSpan="3">
                  <a:txBody>
                    <a:bodyPr/>
                    <a:lstStyle/>
                    <a:p>
                      <a:pPr algn="ctr"/>
                      <a:r>
                        <a:rPr lang="en-GB" sz="800" b="1" i="0" u="none" strike="noStrike" kern="1200" dirty="0">
                          <a:solidFill>
                            <a:schemeClr val="dk1"/>
                          </a:solidFill>
                          <a:effectLst/>
                          <a:latin typeface="+mn-lt"/>
                          <a:ea typeface="+mn-ea"/>
                          <a:cs typeface="+mn-cs"/>
                        </a:rPr>
                        <a:t>The 4 key aspects of energy security are </a:t>
                      </a:r>
                      <a:r>
                        <a:rPr lang="en-GB" sz="800" b="1" i="0" u="none" strike="noStrike" kern="1200" dirty="0">
                          <a:solidFill>
                            <a:srgbClr val="7030A0"/>
                          </a:solidFill>
                          <a:effectLst/>
                          <a:latin typeface="+mn-lt"/>
                          <a:ea typeface="+mn-ea"/>
                          <a:cs typeface="+mn-cs"/>
                        </a:rPr>
                        <a:t>Availability</a:t>
                      </a:r>
                      <a:r>
                        <a:rPr lang="en-GB" sz="800" b="1" i="0" u="none" strike="noStrike" kern="1200" dirty="0">
                          <a:solidFill>
                            <a:schemeClr val="dk1"/>
                          </a:solidFill>
                          <a:effectLst/>
                          <a:latin typeface="+mn-lt"/>
                          <a:ea typeface="+mn-ea"/>
                          <a:cs typeface="+mn-cs"/>
                        </a:rPr>
                        <a:t>, </a:t>
                      </a:r>
                      <a:r>
                        <a:rPr lang="en-GB" sz="800" b="1" i="0" u="none" strike="noStrike" kern="1200" dirty="0">
                          <a:solidFill>
                            <a:schemeClr val="accent2">
                              <a:lumMod val="75000"/>
                            </a:schemeClr>
                          </a:solidFill>
                          <a:effectLst/>
                          <a:latin typeface="+mn-lt"/>
                          <a:ea typeface="+mn-ea"/>
                          <a:cs typeface="+mn-cs"/>
                        </a:rPr>
                        <a:t>Accessibility</a:t>
                      </a:r>
                      <a:r>
                        <a:rPr lang="en-GB" sz="800" b="1" i="0" u="none" strike="noStrike" kern="1200" dirty="0">
                          <a:solidFill>
                            <a:schemeClr val="dk1"/>
                          </a:solidFill>
                          <a:effectLst/>
                          <a:latin typeface="+mn-lt"/>
                          <a:ea typeface="+mn-ea"/>
                          <a:cs typeface="+mn-cs"/>
                        </a:rPr>
                        <a:t>, </a:t>
                      </a:r>
                      <a:r>
                        <a:rPr lang="en-GB" sz="800" b="1" i="0" u="none" strike="noStrike" kern="1200" dirty="0">
                          <a:solidFill>
                            <a:schemeClr val="accent5">
                              <a:lumMod val="75000"/>
                            </a:schemeClr>
                          </a:solidFill>
                          <a:effectLst/>
                          <a:latin typeface="+mn-lt"/>
                          <a:ea typeface="+mn-ea"/>
                          <a:cs typeface="+mn-cs"/>
                        </a:rPr>
                        <a:t>Affordability</a:t>
                      </a:r>
                      <a:r>
                        <a:rPr lang="en-GB" sz="800" b="1" i="0" u="none" strike="noStrike" kern="1200" dirty="0">
                          <a:solidFill>
                            <a:schemeClr val="dk1"/>
                          </a:solidFill>
                          <a:effectLst/>
                          <a:latin typeface="+mn-lt"/>
                          <a:ea typeface="+mn-ea"/>
                          <a:cs typeface="+mn-cs"/>
                        </a:rPr>
                        <a:t> and </a:t>
                      </a:r>
                      <a:r>
                        <a:rPr lang="en-GB" sz="800" b="1" i="0" u="none" strike="noStrike" kern="1200" dirty="0">
                          <a:solidFill>
                            <a:srgbClr val="00B050"/>
                          </a:solidFill>
                          <a:effectLst/>
                          <a:latin typeface="+mn-lt"/>
                          <a:ea typeface="+mn-ea"/>
                          <a:cs typeface="+mn-cs"/>
                        </a:rPr>
                        <a:t>Reliability</a:t>
                      </a:r>
                      <a:r>
                        <a:rPr lang="en-GB" sz="800" b="1" i="0" u="none" strike="noStrike" kern="1200" dirty="0">
                          <a:solidFill>
                            <a:schemeClr val="dk1"/>
                          </a:solidFill>
                          <a:effectLst/>
                          <a:latin typeface="+mn-lt"/>
                          <a:ea typeface="+mn-ea"/>
                          <a:cs typeface="+mn-cs"/>
                        </a:rPr>
                        <a:t>.</a:t>
                      </a:r>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98022572"/>
                  </a:ext>
                </a:extLst>
              </a:tr>
              <a:tr h="0">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mn-lt"/>
                        </a:rPr>
                        <a:t>Affordable and competitively priced energy supply </a:t>
                      </a:r>
                    </a:p>
                  </a:txBody>
                  <a:tcPr>
                    <a:solidFill>
                      <a:schemeClr val="accent5">
                        <a:lumMod val="40000"/>
                        <a:lumOff val="60000"/>
                      </a:schemeClr>
                    </a:solidFill>
                  </a:tcPr>
                </a:tc>
                <a:tc hMerge="1">
                  <a:txBody>
                    <a:bodyPr/>
                    <a:lstStyle/>
                    <a:p>
                      <a:pPr algn="ctr"/>
                      <a:endParaRPr lang="en-GB" sz="800" b="0" i="0" u="none" strike="noStrike" kern="1200" dirty="0">
                        <a:solidFill>
                          <a:schemeClr val="dk1"/>
                        </a:solidFill>
                        <a:effectLst/>
                        <a:latin typeface="+mn-lt"/>
                        <a:ea typeface="+mn-ea"/>
                        <a:cs typeface="+mn-cs"/>
                      </a:endParaRPr>
                    </a:p>
                  </a:txBody>
                  <a:tcPr/>
                </a:tc>
                <a:tc hMerge="1">
                  <a:txBody>
                    <a:bodyPr/>
                    <a:lstStyle/>
                    <a:p>
                      <a:pPr algn="ctr"/>
                      <a:endParaRPr lang="en-GB" sz="800" b="0" i="0" u="none" strike="noStrike" kern="1200" dirty="0">
                        <a:solidFill>
                          <a:schemeClr val="dk1"/>
                        </a:solidFill>
                        <a:effectLst/>
                        <a:latin typeface="+mn-lt"/>
                        <a:ea typeface="+mn-ea"/>
                        <a:cs typeface="+mn-cs"/>
                      </a:endParaRPr>
                    </a:p>
                  </a:txBody>
                  <a:tcPr/>
                </a:tc>
                <a:extLst>
                  <a:ext uri="{0D108BD9-81ED-4DB2-BD59-A6C34878D82A}">
                    <a16:rowId xmlns:a16="http://schemas.microsoft.com/office/drawing/2014/main" val="132839307"/>
                  </a:ext>
                </a:extLst>
              </a:tr>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mn-lt"/>
                        </a:rPr>
                        <a:t>Reliable and uninterrupted energy supply </a:t>
                      </a:r>
                    </a:p>
                  </a:txBody>
                  <a:tcPr>
                    <a:solidFill>
                      <a:srgbClr val="ACFAAC"/>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900" b="1" dirty="0">
                          <a:solidFill>
                            <a:srgbClr val="FF0000"/>
                          </a:solidFill>
                          <a:highlight>
                            <a:srgbClr val="FFFF00"/>
                          </a:highlight>
                          <a:latin typeface="+mn-lt"/>
                        </a:rPr>
                        <a:t>ENERGY SECURITY</a:t>
                      </a:r>
                    </a:p>
                  </a:txBody>
                  <a:tcPr anchor="ctr">
                    <a:solidFill>
                      <a:srgbClr val="F1F7A7"/>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Century Gothic" panose="020B0502020202020204" pitchFamily="34" charset="0"/>
                        </a:rPr>
                        <a:t>Accessible and available energy supply </a:t>
                      </a:r>
                    </a:p>
                  </a:txBody>
                  <a:tcPr>
                    <a:solidFill>
                      <a:schemeClr val="accent2">
                        <a:lumMod val="60000"/>
                        <a:lumOff val="40000"/>
                      </a:schemeClr>
                    </a:solidFill>
                  </a:tcPr>
                </a:tc>
                <a:extLst>
                  <a:ext uri="{0D108BD9-81ED-4DB2-BD59-A6C34878D82A}">
                    <a16:rowId xmlns:a16="http://schemas.microsoft.com/office/drawing/2014/main" val="1087704263"/>
                  </a:ext>
                </a:extLst>
              </a:tr>
              <a:tr h="0">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800" b="1" dirty="0">
                          <a:solidFill>
                            <a:schemeClr val="tx1"/>
                          </a:solidFill>
                          <a:latin typeface="+mn-lt"/>
                        </a:rPr>
                        <a:t>Energy mix dependent on domestic rather than imported sources of energy </a:t>
                      </a:r>
                    </a:p>
                  </a:txBody>
                  <a:tcPr>
                    <a:solidFill>
                      <a:srgbClr val="BDBDFB"/>
                    </a:solidFill>
                  </a:tcPr>
                </a:tc>
                <a:tc hMerge="1">
                  <a:txBody>
                    <a:bodyPr/>
                    <a:lstStyle/>
                    <a:p>
                      <a:pPr algn="ctr"/>
                      <a:endParaRPr lang="en-GB" sz="800" b="0" i="0" u="none" strike="noStrike" kern="1200" dirty="0">
                        <a:solidFill>
                          <a:schemeClr val="dk1"/>
                        </a:solidFill>
                        <a:effectLst/>
                        <a:latin typeface="+mn-lt"/>
                        <a:ea typeface="+mn-ea"/>
                        <a:cs typeface="+mn-cs"/>
                      </a:endParaRPr>
                    </a:p>
                  </a:txBody>
                  <a:tcPr/>
                </a:tc>
                <a:tc hMerge="1">
                  <a:txBody>
                    <a:bodyPr/>
                    <a:lstStyle/>
                    <a:p>
                      <a:pPr algn="ctr"/>
                      <a:endParaRPr lang="en-GB" sz="800" b="0" i="0" u="none" strike="noStrike" kern="1200" dirty="0">
                        <a:solidFill>
                          <a:schemeClr val="dk1"/>
                        </a:solidFill>
                        <a:effectLst/>
                        <a:latin typeface="+mn-lt"/>
                        <a:ea typeface="+mn-ea"/>
                        <a:cs typeface="+mn-cs"/>
                      </a:endParaRPr>
                    </a:p>
                  </a:txBody>
                  <a:tcPr/>
                </a:tc>
                <a:extLst>
                  <a:ext uri="{0D108BD9-81ED-4DB2-BD59-A6C34878D82A}">
                    <a16:rowId xmlns:a16="http://schemas.microsoft.com/office/drawing/2014/main" val="3212443804"/>
                  </a:ext>
                </a:extLst>
              </a:tr>
              <a:tr h="0">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US" sz="800" b="0" dirty="0">
                          <a:solidFill>
                            <a:schemeClr val="tx1"/>
                          </a:solidFill>
                          <a:latin typeface="+mn-lt"/>
                        </a:rPr>
                        <a:t>Having </a:t>
                      </a:r>
                      <a:r>
                        <a:rPr lang="en-US" sz="800" b="1" dirty="0">
                          <a:solidFill>
                            <a:srgbClr val="00B050"/>
                          </a:solidFill>
                          <a:latin typeface="+mn-lt"/>
                        </a:rPr>
                        <a:t>energy security </a:t>
                      </a:r>
                      <a:r>
                        <a:rPr lang="en-US" sz="800" b="0" dirty="0">
                          <a:solidFill>
                            <a:schemeClr val="tx1"/>
                          </a:solidFill>
                          <a:latin typeface="+mn-lt"/>
                        </a:rPr>
                        <a:t>is fundamental for </a:t>
                      </a:r>
                      <a:r>
                        <a:rPr lang="en-US" sz="800" b="1" dirty="0">
                          <a:solidFill>
                            <a:schemeClr val="tx1"/>
                          </a:solidFill>
                          <a:latin typeface="+mn-lt"/>
                        </a:rPr>
                        <a:t>transportation, lighting, agriculture, domestic appliances, communication and manufacturing</a:t>
                      </a:r>
                      <a:r>
                        <a:rPr lang="en-US" sz="800" b="0" dirty="0">
                          <a:solidFill>
                            <a:schemeClr val="tx1"/>
                          </a:solidFill>
                          <a:latin typeface="+mn-lt"/>
                        </a:rPr>
                        <a:t>.</a:t>
                      </a:r>
                    </a:p>
                  </a:txBody>
                  <a:tcPr>
                    <a:solidFill>
                      <a:srgbClr val="FFF1D9"/>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193021606"/>
                  </a:ext>
                </a:extLst>
              </a:tr>
            </a:tbl>
          </a:graphicData>
        </a:graphic>
      </p:graphicFrame>
      <p:graphicFrame>
        <p:nvGraphicFramePr>
          <p:cNvPr id="50" name="Table 50">
            <a:extLst>
              <a:ext uri="{FF2B5EF4-FFF2-40B4-BE49-F238E27FC236}">
                <a16:creationId xmlns:a16="http://schemas.microsoft.com/office/drawing/2014/main" id="{DCA58F87-0666-49DF-A076-4D2C0988033C}"/>
              </a:ext>
            </a:extLst>
          </p:cNvPr>
          <p:cNvGraphicFramePr>
            <a:graphicFrameLocks noGrp="1"/>
          </p:cNvGraphicFramePr>
          <p:nvPr>
            <p:extLst>
              <p:ext uri="{D42A27DB-BD31-4B8C-83A1-F6EECF244321}">
                <p14:modId xmlns:p14="http://schemas.microsoft.com/office/powerpoint/2010/main" val="257806491"/>
              </p:ext>
            </p:extLst>
          </p:nvPr>
        </p:nvGraphicFramePr>
        <p:xfrm>
          <a:off x="8465890" y="3134666"/>
          <a:ext cx="4326555" cy="1280160"/>
        </p:xfrm>
        <a:graphic>
          <a:graphicData uri="http://schemas.openxmlformats.org/drawingml/2006/table">
            <a:tbl>
              <a:tblPr firstRow="1" bandRow="1">
                <a:tableStyleId>{5C22544A-7EE6-4342-B048-85BDC9FD1C3A}</a:tableStyleId>
              </a:tblPr>
              <a:tblGrid>
                <a:gridCol w="4326555">
                  <a:extLst>
                    <a:ext uri="{9D8B030D-6E8A-4147-A177-3AD203B41FA5}">
                      <a16:colId xmlns:a16="http://schemas.microsoft.com/office/drawing/2014/main" val="1537863088"/>
                    </a:ext>
                  </a:extLst>
                </a:gridCol>
              </a:tblGrid>
              <a:tr h="226602">
                <a:tc>
                  <a:txBody>
                    <a:bodyPr/>
                    <a:lstStyle/>
                    <a:p>
                      <a:pPr algn="ctr"/>
                      <a:r>
                        <a:rPr lang="en-GB" sz="900" dirty="0">
                          <a:solidFill>
                            <a:schemeClr val="tx1"/>
                          </a:solidFill>
                        </a:rPr>
                        <a:t>Energy Mix</a:t>
                      </a:r>
                    </a:p>
                  </a:txBody>
                  <a:tcPr/>
                </a:tc>
                <a:extLst>
                  <a:ext uri="{0D108BD9-81ED-4DB2-BD59-A6C34878D82A}">
                    <a16:rowId xmlns:a16="http://schemas.microsoft.com/office/drawing/2014/main" val="2245547177"/>
                  </a:ext>
                </a:extLst>
              </a:tr>
              <a:tr h="332350">
                <a:tc>
                  <a:txBody>
                    <a:bodyPr/>
                    <a:lstStyle/>
                    <a:p>
                      <a:pPr algn="ctr"/>
                      <a:r>
                        <a:rPr lang="en-GB" sz="800" b="1" i="0" u="none" strike="noStrike" kern="1200" dirty="0">
                          <a:solidFill>
                            <a:schemeClr val="dk1"/>
                          </a:solidFill>
                          <a:effectLst/>
                          <a:latin typeface="+mn-lt"/>
                          <a:ea typeface="+mn-ea"/>
                          <a:cs typeface="+mn-cs"/>
                        </a:rPr>
                        <a:t>This is a combination of the various primary energy sources (those that are consumed in their raw form) used to meet energy needs in a given geographic region. </a:t>
                      </a:r>
                    </a:p>
                  </a:txBody>
                  <a:tcPr>
                    <a:solidFill>
                      <a:schemeClr val="accent1">
                        <a:lumMod val="40000"/>
                        <a:lumOff val="60000"/>
                      </a:schemeClr>
                    </a:solidFill>
                  </a:tcPr>
                </a:tc>
                <a:extLst>
                  <a:ext uri="{0D108BD9-81ED-4DB2-BD59-A6C34878D82A}">
                    <a16:rowId xmlns:a16="http://schemas.microsoft.com/office/drawing/2014/main" val="2497133727"/>
                  </a:ext>
                </a:extLst>
              </a:tr>
              <a:tr h="407884">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Most energy today is consumed in the form of </a:t>
                      </a:r>
                      <a:r>
                        <a:rPr lang="en-GB" sz="700" b="1" i="0" u="none" strike="noStrike" kern="1200" dirty="0">
                          <a:solidFill>
                            <a:schemeClr val="dk1"/>
                          </a:solidFill>
                          <a:effectLst/>
                          <a:latin typeface="+mn-lt"/>
                          <a:ea typeface="+mn-ea"/>
                          <a:cs typeface="+mn-cs"/>
                        </a:rPr>
                        <a:t>electricity</a:t>
                      </a:r>
                      <a:r>
                        <a:rPr lang="en-GB" sz="700" b="0" i="0" u="none" strike="noStrike" kern="1200" dirty="0">
                          <a:solidFill>
                            <a:schemeClr val="dk1"/>
                          </a:solidFill>
                          <a:effectLst/>
                          <a:latin typeface="+mn-lt"/>
                          <a:ea typeface="+mn-ea"/>
                          <a:cs typeface="+mn-cs"/>
                        </a:rPr>
                        <a:t> (secondary source). The main </a:t>
                      </a:r>
                      <a:r>
                        <a:rPr lang="en-GB" sz="700" b="1" i="0" u="none" strike="noStrike" kern="1200" dirty="0">
                          <a:solidFill>
                            <a:schemeClr val="dk1"/>
                          </a:solidFill>
                          <a:effectLst/>
                          <a:latin typeface="+mn-lt"/>
                          <a:ea typeface="+mn-ea"/>
                          <a:cs typeface="+mn-cs"/>
                        </a:rPr>
                        <a:t>primary energy sources </a:t>
                      </a:r>
                      <a:r>
                        <a:rPr lang="en-GB" sz="700" b="0" i="0" u="none" strike="noStrike" kern="1200" dirty="0">
                          <a:solidFill>
                            <a:schemeClr val="dk1"/>
                          </a:solidFill>
                          <a:effectLst/>
                          <a:latin typeface="+mn-lt"/>
                          <a:ea typeface="+mn-ea"/>
                          <a:cs typeface="+mn-cs"/>
                        </a:rPr>
                        <a:t>in the generation of this electricity include fossil fuels (oil, natural gas and coal ), nuclear energy and the many sources of renewable energy (biofuel , hydro, wind, solar and etc). </a:t>
                      </a:r>
                      <a:endParaRPr lang="en-GB" sz="700" dirty="0"/>
                    </a:p>
                  </a:txBody>
                  <a:tcPr>
                    <a:solidFill>
                      <a:srgbClr val="FFF1D9"/>
                    </a:solidFill>
                  </a:tcPr>
                </a:tc>
                <a:extLst>
                  <a:ext uri="{0D108BD9-81ED-4DB2-BD59-A6C34878D82A}">
                    <a16:rowId xmlns:a16="http://schemas.microsoft.com/office/drawing/2014/main" val="4032751473"/>
                  </a:ext>
                </a:extLst>
              </a:tr>
              <a:tr h="302136">
                <a:tc>
                  <a:txBody>
                    <a:bodyPr/>
                    <a:lstStyle/>
                    <a:p>
                      <a:pPr algn="ctr"/>
                      <a:r>
                        <a:rPr lang="en-GB" sz="700" dirty="0"/>
                        <a:t>In countries (such as the UK) where there </a:t>
                      </a:r>
                      <a:r>
                        <a:rPr lang="en-GB" sz="700" b="1" dirty="0"/>
                        <a:t>isn’t enough energy domestically</a:t>
                      </a:r>
                      <a:r>
                        <a:rPr lang="en-GB" sz="700" dirty="0"/>
                        <a:t>, they need to </a:t>
                      </a:r>
                      <a:r>
                        <a:rPr lang="en-GB" sz="700" b="1" dirty="0"/>
                        <a:t>import energy </a:t>
                      </a:r>
                      <a:r>
                        <a:rPr lang="en-GB" sz="700" dirty="0"/>
                        <a:t>from overseas sources who are energy secured (such as Russia).</a:t>
                      </a:r>
                    </a:p>
                  </a:txBody>
                  <a:tcPr>
                    <a:solidFill>
                      <a:srgbClr val="FFF1D9"/>
                    </a:solidFill>
                  </a:tcPr>
                </a:tc>
                <a:extLst>
                  <a:ext uri="{0D108BD9-81ED-4DB2-BD59-A6C34878D82A}">
                    <a16:rowId xmlns:a16="http://schemas.microsoft.com/office/drawing/2014/main" val="2116420749"/>
                  </a:ext>
                </a:extLst>
              </a:tr>
            </a:tbl>
          </a:graphicData>
        </a:graphic>
      </p:graphicFrame>
      <p:graphicFrame>
        <p:nvGraphicFramePr>
          <p:cNvPr id="52" name="Table 52">
            <a:extLst>
              <a:ext uri="{FF2B5EF4-FFF2-40B4-BE49-F238E27FC236}">
                <a16:creationId xmlns:a16="http://schemas.microsoft.com/office/drawing/2014/main" id="{3CF75B88-0283-47DD-A1CE-CC8F7C84ADA2}"/>
              </a:ext>
            </a:extLst>
          </p:cNvPr>
          <p:cNvGraphicFramePr>
            <a:graphicFrameLocks noGrp="1"/>
          </p:cNvGraphicFramePr>
          <p:nvPr>
            <p:extLst>
              <p:ext uri="{D42A27DB-BD31-4B8C-83A1-F6EECF244321}">
                <p14:modId xmlns:p14="http://schemas.microsoft.com/office/powerpoint/2010/main" val="3600067485"/>
              </p:ext>
            </p:extLst>
          </p:nvPr>
        </p:nvGraphicFramePr>
        <p:xfrm>
          <a:off x="8465890" y="4393029"/>
          <a:ext cx="4317392" cy="3244873"/>
        </p:xfrm>
        <a:graphic>
          <a:graphicData uri="http://schemas.openxmlformats.org/drawingml/2006/table">
            <a:tbl>
              <a:tblPr firstRow="1" bandRow="1">
                <a:tableStyleId>{5C22544A-7EE6-4342-B048-85BDC9FD1C3A}</a:tableStyleId>
              </a:tblPr>
              <a:tblGrid>
                <a:gridCol w="2158696">
                  <a:extLst>
                    <a:ext uri="{9D8B030D-6E8A-4147-A177-3AD203B41FA5}">
                      <a16:colId xmlns:a16="http://schemas.microsoft.com/office/drawing/2014/main" val="3133368062"/>
                    </a:ext>
                  </a:extLst>
                </a:gridCol>
                <a:gridCol w="2158696">
                  <a:extLst>
                    <a:ext uri="{9D8B030D-6E8A-4147-A177-3AD203B41FA5}">
                      <a16:colId xmlns:a16="http://schemas.microsoft.com/office/drawing/2014/main" val="557932524"/>
                    </a:ext>
                  </a:extLst>
                </a:gridCol>
              </a:tblGrid>
              <a:tr h="226514">
                <a:tc gridSpan="2">
                  <a:txBody>
                    <a:bodyPr/>
                    <a:lstStyle/>
                    <a:p>
                      <a:pPr algn="ctr"/>
                      <a:r>
                        <a:rPr lang="en-GB" sz="900" dirty="0">
                          <a:solidFill>
                            <a:schemeClr val="tx1"/>
                          </a:solidFill>
                        </a:rPr>
                        <a:t>Case Studies: UK and Norway Energy Mix</a:t>
                      </a:r>
                    </a:p>
                  </a:txBody>
                  <a:tcPr/>
                </a:tc>
                <a:tc hMerge="1">
                  <a:txBody>
                    <a:bodyPr/>
                    <a:lstStyle/>
                    <a:p>
                      <a:endParaRPr lang="en-GB" dirty="0"/>
                    </a:p>
                  </a:txBody>
                  <a:tcPr/>
                </a:tc>
                <a:extLst>
                  <a:ext uri="{0D108BD9-81ED-4DB2-BD59-A6C34878D82A}">
                    <a16:rowId xmlns:a16="http://schemas.microsoft.com/office/drawing/2014/main" val="3638949512"/>
                  </a:ext>
                </a:extLst>
              </a:tr>
              <a:tr h="211413">
                <a:tc>
                  <a:txBody>
                    <a:bodyPr/>
                    <a:lstStyle/>
                    <a:p>
                      <a:pPr algn="ctr"/>
                      <a:r>
                        <a:rPr lang="en-GB" sz="800" b="1" dirty="0">
                          <a:solidFill>
                            <a:srgbClr val="0070C0"/>
                          </a:solidFill>
                        </a:rPr>
                        <a:t>United Kingdom</a:t>
                      </a:r>
                    </a:p>
                  </a:txBody>
                  <a:tcPr>
                    <a:solidFill>
                      <a:schemeClr val="accent1">
                        <a:lumMod val="60000"/>
                        <a:lumOff val="40000"/>
                      </a:schemeClr>
                    </a:solidFill>
                  </a:tcPr>
                </a:tc>
                <a:tc>
                  <a:txBody>
                    <a:bodyPr/>
                    <a:lstStyle/>
                    <a:p>
                      <a:pPr algn="ctr"/>
                      <a:r>
                        <a:rPr lang="en-GB" sz="800" b="1" dirty="0">
                          <a:solidFill>
                            <a:srgbClr val="FF0000"/>
                          </a:solidFill>
                        </a:rPr>
                        <a:t>Norway</a:t>
                      </a:r>
                    </a:p>
                  </a:txBody>
                  <a:tcPr>
                    <a:solidFill>
                      <a:schemeClr val="accent1">
                        <a:lumMod val="60000"/>
                        <a:lumOff val="40000"/>
                      </a:schemeClr>
                    </a:solidFill>
                  </a:tcPr>
                </a:tc>
                <a:extLst>
                  <a:ext uri="{0D108BD9-81ED-4DB2-BD59-A6C34878D82A}">
                    <a16:rowId xmlns:a16="http://schemas.microsoft.com/office/drawing/2014/main" val="905895016"/>
                  </a:ext>
                </a:extLst>
              </a:tr>
              <a:tr h="1359086">
                <a:tc>
                  <a:txBody>
                    <a:bodyPr/>
                    <a:lstStyle/>
                    <a:p>
                      <a:pPr marL="171450" indent="-171450">
                        <a:buFont typeface="Arial" panose="020B0604020202020204" pitchFamily="34" charset="0"/>
                        <a:buChar char="•"/>
                      </a:pPr>
                      <a:r>
                        <a:rPr lang="en-GB" sz="700" dirty="0"/>
                        <a:t>Dependent on domestic coal since the 1970s. Although this has been recently declining. </a:t>
                      </a:r>
                    </a:p>
                    <a:p>
                      <a:pPr marL="171450" indent="-171450">
                        <a:buFont typeface="Arial" panose="020B0604020202020204" pitchFamily="34" charset="0"/>
                        <a:buChar char="•"/>
                      </a:pPr>
                      <a:r>
                        <a:rPr lang="en-GB" sz="700" dirty="0"/>
                        <a:t>An increasing use of </a:t>
                      </a:r>
                      <a:r>
                        <a:rPr lang="en-GB" sz="700" b="1" dirty="0">
                          <a:solidFill>
                            <a:srgbClr val="0070C0"/>
                          </a:solidFill>
                        </a:rPr>
                        <a:t>North Sea oil and gas </a:t>
                      </a:r>
                      <a:r>
                        <a:rPr lang="en-GB" sz="700" dirty="0"/>
                        <a:t>after 1970s. Although expensive, this was seen as a </a:t>
                      </a:r>
                      <a:r>
                        <a:rPr lang="en-GB" sz="700" b="1" dirty="0">
                          <a:solidFill>
                            <a:srgbClr val="0070C0"/>
                          </a:solidFill>
                        </a:rPr>
                        <a:t>more secure alternative </a:t>
                      </a:r>
                      <a:r>
                        <a:rPr lang="en-GB" sz="700" dirty="0"/>
                        <a:t>to the rising price of Middle Eastern Oil.</a:t>
                      </a:r>
                    </a:p>
                    <a:p>
                      <a:pPr marL="171450" indent="-171450">
                        <a:buFont typeface="Arial" panose="020B0604020202020204" pitchFamily="34" charset="0"/>
                        <a:buChar char="•"/>
                      </a:pPr>
                      <a:r>
                        <a:rPr lang="en-GB" sz="700" b="1" dirty="0">
                          <a:solidFill>
                            <a:srgbClr val="0070C0"/>
                          </a:solidFill>
                        </a:rPr>
                        <a:t>‘Clean coal’ technology </a:t>
                      </a:r>
                      <a:r>
                        <a:rPr lang="en-GB" sz="700" dirty="0"/>
                        <a:t>exists but </a:t>
                      </a:r>
                      <a:r>
                        <a:rPr lang="en-GB" sz="700" b="1" dirty="0">
                          <a:solidFill>
                            <a:srgbClr val="0070C0"/>
                          </a:solidFill>
                        </a:rPr>
                        <a:t>lacks political &amp; public support </a:t>
                      </a:r>
                      <a:r>
                        <a:rPr lang="en-GB" sz="700" dirty="0"/>
                        <a:t>due to climate change concerns</a:t>
                      </a:r>
                    </a:p>
                    <a:p>
                      <a:pPr marL="171450" indent="-171450">
                        <a:buFont typeface="Arial" panose="020B0604020202020204" pitchFamily="34" charset="0"/>
                        <a:buChar char="•"/>
                      </a:pPr>
                      <a:r>
                        <a:rPr lang="en-GB" sz="700" dirty="0"/>
                        <a:t>Becoming more </a:t>
                      </a:r>
                      <a:r>
                        <a:rPr lang="en-GB" sz="700" b="1" dirty="0">
                          <a:solidFill>
                            <a:srgbClr val="0070C0"/>
                          </a:solidFill>
                        </a:rPr>
                        <a:t>reliant on imported energy </a:t>
                      </a:r>
                      <a:r>
                        <a:rPr lang="en-GB" sz="700" dirty="0"/>
                        <a:t>and privatisation of its energy supply industry. </a:t>
                      </a:r>
                    </a:p>
                    <a:p>
                      <a:pPr marL="171450" indent="-171450">
                        <a:buFont typeface="Arial" panose="020B0604020202020204" pitchFamily="34" charset="0"/>
                        <a:buChar char="•"/>
                      </a:pPr>
                      <a:r>
                        <a:rPr lang="en-GB" sz="700" dirty="0"/>
                        <a:t>Public concerns over using </a:t>
                      </a:r>
                      <a:r>
                        <a:rPr lang="en-GB" sz="700" b="1" dirty="0">
                          <a:solidFill>
                            <a:srgbClr val="0070C0"/>
                          </a:solidFill>
                        </a:rPr>
                        <a:t>fracking</a:t>
                      </a:r>
                      <a:r>
                        <a:rPr lang="en-GB" sz="700" dirty="0"/>
                        <a:t> (earthquakes &amp; water pollution) and nuclear energy.</a:t>
                      </a:r>
                    </a:p>
                  </a:txBody>
                  <a:tcPr/>
                </a:tc>
                <a:tc>
                  <a:txBody>
                    <a:bodyPr/>
                    <a:lstStyle/>
                    <a:p>
                      <a:pPr marL="171450" indent="-171450">
                        <a:buFont typeface="Arial" panose="020B0604020202020204" pitchFamily="34" charset="0"/>
                        <a:buChar char="•"/>
                      </a:pPr>
                      <a:r>
                        <a:rPr lang="en-GB" sz="700" dirty="0"/>
                        <a:t>Norway still has </a:t>
                      </a:r>
                      <a:r>
                        <a:rPr lang="en-GB" sz="700" b="1" dirty="0">
                          <a:solidFill>
                            <a:srgbClr val="FF0000"/>
                          </a:solidFill>
                        </a:rPr>
                        <a:t>huge oil and gas potential</a:t>
                      </a:r>
                      <a:r>
                        <a:rPr lang="en-GB" sz="700" dirty="0"/>
                        <a:t>. It currently exports oil and gas to other European countries (the UK being the prominent importer). </a:t>
                      </a:r>
                    </a:p>
                    <a:p>
                      <a:pPr marL="171450" indent="-171450">
                        <a:buFont typeface="Arial" panose="020B0604020202020204" pitchFamily="34" charset="0"/>
                        <a:buChar char="•"/>
                      </a:pPr>
                      <a:r>
                        <a:rPr lang="en-GB" sz="700" dirty="0"/>
                        <a:t>Norway also has </a:t>
                      </a:r>
                      <a:r>
                        <a:rPr lang="en-GB" sz="700" b="1" dirty="0">
                          <a:solidFill>
                            <a:srgbClr val="FF0000"/>
                          </a:solidFill>
                        </a:rPr>
                        <a:t>huge renewable energy potential</a:t>
                      </a:r>
                      <a:r>
                        <a:rPr lang="en-GB" sz="700" dirty="0"/>
                        <a:t>. Hydroelectric power supplies 98% of its renewable electricity energy. </a:t>
                      </a:r>
                    </a:p>
                    <a:p>
                      <a:pPr marL="171450" indent="-171450">
                        <a:buFont typeface="Arial" panose="020B0604020202020204" pitchFamily="34" charset="0"/>
                        <a:buChar char="•"/>
                      </a:pPr>
                      <a:r>
                        <a:rPr lang="en-GB" sz="700" dirty="0"/>
                        <a:t>Norway has some of the best technology in the world when it comes to Deepwater drilling. </a:t>
                      </a:r>
                    </a:p>
                    <a:p>
                      <a:pPr marL="171450" indent="-171450">
                        <a:buFont typeface="Arial" panose="020B0604020202020204" pitchFamily="34" charset="0"/>
                        <a:buChar char="•"/>
                      </a:pPr>
                      <a:r>
                        <a:rPr lang="en-GB" sz="700" dirty="0"/>
                        <a:t>Government </a:t>
                      </a:r>
                      <a:r>
                        <a:rPr lang="en-GB" sz="700" b="1" dirty="0">
                          <a:solidFill>
                            <a:srgbClr val="FF0000"/>
                          </a:solidFill>
                        </a:rPr>
                        <a:t>restricts foreign companies </a:t>
                      </a:r>
                      <a:r>
                        <a:rPr lang="en-GB" sz="700" dirty="0"/>
                        <a:t>from owning its primary energy sources.</a:t>
                      </a:r>
                    </a:p>
                    <a:p>
                      <a:pPr marL="171450" indent="-171450">
                        <a:buFont typeface="Arial" panose="020B0604020202020204" pitchFamily="34" charset="0"/>
                        <a:buChar char="•"/>
                      </a:pPr>
                      <a:r>
                        <a:rPr lang="en-GB" sz="700" dirty="0"/>
                        <a:t>Profits from Norway's energy sector goes towards a </a:t>
                      </a:r>
                      <a:r>
                        <a:rPr lang="en-GB" sz="700" b="1" dirty="0">
                          <a:solidFill>
                            <a:srgbClr val="FF0000"/>
                          </a:solidFill>
                        </a:rPr>
                        <a:t>wealth fund </a:t>
                      </a:r>
                      <a:r>
                        <a:rPr lang="en-GB" sz="700" dirty="0"/>
                        <a:t>to support future needs. </a:t>
                      </a:r>
                    </a:p>
                  </a:txBody>
                  <a:tcPr/>
                </a:tc>
                <a:extLst>
                  <a:ext uri="{0D108BD9-81ED-4DB2-BD59-A6C34878D82A}">
                    <a16:rowId xmlns:a16="http://schemas.microsoft.com/office/drawing/2014/main" val="2174762734"/>
                  </a:ext>
                </a:extLst>
              </a:tr>
              <a:tr h="699793">
                <a:tc>
                  <a:txBody>
                    <a:bodyPr/>
                    <a:lstStyle/>
                    <a:p>
                      <a:pPr marL="171450" indent="-171450">
                        <a:buFont typeface="Arial" panose="020B0604020202020204" pitchFamily="34" charset="0"/>
                        <a:buChar char="•"/>
                      </a:pPr>
                      <a:endParaRPr lang="en-GB" sz="700" dirty="0"/>
                    </a:p>
                  </a:txBody>
                  <a:tcPr/>
                </a:tc>
                <a:tc>
                  <a:txBody>
                    <a:bodyPr/>
                    <a:lstStyle/>
                    <a:p>
                      <a:pPr marL="171450" indent="-171450">
                        <a:buFont typeface="Arial" panose="020B0604020202020204" pitchFamily="34" charset="0"/>
                        <a:buChar char="•"/>
                      </a:pPr>
                      <a:endParaRPr lang="en-GB" sz="700" dirty="0"/>
                    </a:p>
                  </a:txBody>
                  <a:tcPr/>
                </a:tc>
                <a:extLst>
                  <a:ext uri="{0D108BD9-81ED-4DB2-BD59-A6C34878D82A}">
                    <a16:rowId xmlns:a16="http://schemas.microsoft.com/office/drawing/2014/main" val="725756931"/>
                  </a:ext>
                </a:extLst>
              </a:tr>
              <a:tr h="724846">
                <a:tc>
                  <a:txBody>
                    <a:bodyPr/>
                    <a:lstStyle/>
                    <a:p>
                      <a:pPr marL="171450" indent="-171450">
                        <a:buFont typeface="Arial" panose="020B0604020202020204" pitchFamily="34" charset="0"/>
                        <a:buChar char="•"/>
                      </a:pPr>
                      <a:r>
                        <a:rPr lang="en-GB" sz="700" dirty="0"/>
                        <a:t>UK aims to broaden energy mix in the future, with a </a:t>
                      </a:r>
                      <a:r>
                        <a:rPr lang="en-GB" sz="700" b="1" dirty="0">
                          <a:solidFill>
                            <a:srgbClr val="0070C0"/>
                          </a:solidFill>
                        </a:rPr>
                        <a:t>greater emphasis on renewable sources </a:t>
                      </a:r>
                      <a:r>
                        <a:rPr lang="en-GB" sz="700" dirty="0"/>
                        <a:t>(particularly offshore wind) and </a:t>
                      </a:r>
                      <a:r>
                        <a:rPr lang="en-GB" sz="700" b="1" dirty="0">
                          <a:solidFill>
                            <a:srgbClr val="0070C0"/>
                          </a:solidFill>
                        </a:rPr>
                        <a:t>nuclear energy </a:t>
                      </a:r>
                      <a:r>
                        <a:rPr lang="en-GB" sz="700" dirty="0"/>
                        <a:t>(Hinkley Point C near Bristol).</a:t>
                      </a:r>
                    </a:p>
                    <a:p>
                      <a:pPr marL="171450" indent="-171450">
                        <a:buFont typeface="Arial" panose="020B0604020202020204" pitchFamily="34" charset="0"/>
                        <a:buChar char="•"/>
                      </a:pPr>
                      <a:r>
                        <a:rPr lang="en-GB" sz="700" b="1" dirty="0">
                          <a:solidFill>
                            <a:srgbClr val="0070C0"/>
                          </a:solidFill>
                        </a:rPr>
                        <a:t>Carbon dioxide levels have decreased </a:t>
                      </a:r>
                      <a:r>
                        <a:rPr lang="en-GB" sz="700" dirty="0"/>
                        <a:t>from 11.5 tonnes in 1980 to 7.13 tonnes per capita in 2015.</a:t>
                      </a:r>
                    </a:p>
                  </a:txBody>
                  <a:tcPr/>
                </a:tc>
                <a:tc>
                  <a:txBody>
                    <a:bodyPr/>
                    <a:lstStyle/>
                    <a:p>
                      <a:pPr marL="171450" indent="-171450">
                        <a:buFont typeface="Arial" panose="020B0604020202020204" pitchFamily="34" charset="0"/>
                        <a:buChar char="•"/>
                      </a:pPr>
                      <a:r>
                        <a:rPr lang="en-GB" sz="700" dirty="0"/>
                        <a:t>Norway intends to be </a:t>
                      </a:r>
                      <a:r>
                        <a:rPr lang="en-GB" sz="700" b="1" dirty="0">
                          <a:solidFill>
                            <a:srgbClr val="FF0000"/>
                          </a:solidFill>
                        </a:rPr>
                        <a:t>carbon neutral by 2050</a:t>
                      </a:r>
                      <a:r>
                        <a:rPr lang="en-GB" sz="700" dirty="0"/>
                        <a:t>. </a:t>
                      </a:r>
                    </a:p>
                    <a:p>
                      <a:pPr marL="171450" indent="-171450">
                        <a:buFont typeface="Arial" panose="020B0604020202020204" pitchFamily="34" charset="0"/>
                        <a:buChar char="•"/>
                      </a:pPr>
                      <a:r>
                        <a:rPr lang="en-GB" sz="700" b="1" dirty="0">
                          <a:solidFill>
                            <a:srgbClr val="FF0000"/>
                          </a:solidFill>
                        </a:rPr>
                        <a:t>Carbon emissions </a:t>
                      </a:r>
                      <a:r>
                        <a:rPr lang="en-GB" sz="700" dirty="0"/>
                        <a:t>have actually </a:t>
                      </a:r>
                      <a:r>
                        <a:rPr lang="en-GB" sz="700" b="1" dirty="0">
                          <a:solidFill>
                            <a:srgbClr val="FF0000"/>
                          </a:solidFill>
                        </a:rPr>
                        <a:t>slightly increased </a:t>
                      </a:r>
                      <a:r>
                        <a:rPr lang="en-GB" sz="700" dirty="0"/>
                        <a:t>from 11.6 tonnes in 1986 to 11.74 tonnes per capita in 2015.</a:t>
                      </a:r>
                    </a:p>
                    <a:p>
                      <a:pPr marL="171450" indent="-171450">
                        <a:buFont typeface="Arial" panose="020B0604020202020204" pitchFamily="34" charset="0"/>
                        <a:buChar char="•"/>
                      </a:pPr>
                      <a:r>
                        <a:rPr lang="en-GB" sz="700" dirty="0"/>
                        <a:t>Norway has heavily </a:t>
                      </a:r>
                      <a:r>
                        <a:rPr lang="en-GB" sz="700" b="1" dirty="0">
                          <a:solidFill>
                            <a:srgbClr val="FF0000"/>
                          </a:solidFill>
                        </a:rPr>
                        <a:t>invested in infrastructure </a:t>
                      </a:r>
                      <a:r>
                        <a:rPr lang="en-GB" sz="700" dirty="0"/>
                        <a:t>that supports the use of </a:t>
                      </a:r>
                      <a:r>
                        <a:rPr lang="en-GB" sz="700" b="1" dirty="0">
                          <a:solidFill>
                            <a:srgbClr val="FF0000"/>
                          </a:solidFill>
                        </a:rPr>
                        <a:t>electric cars.</a:t>
                      </a:r>
                    </a:p>
                  </a:txBody>
                  <a:tcPr/>
                </a:tc>
                <a:extLst>
                  <a:ext uri="{0D108BD9-81ED-4DB2-BD59-A6C34878D82A}">
                    <a16:rowId xmlns:a16="http://schemas.microsoft.com/office/drawing/2014/main" val="1265992444"/>
                  </a:ext>
                </a:extLst>
              </a:tr>
            </a:tbl>
          </a:graphicData>
        </a:graphic>
      </p:graphicFrame>
      <p:graphicFrame>
        <p:nvGraphicFramePr>
          <p:cNvPr id="56" name="Table 56">
            <a:extLst>
              <a:ext uri="{FF2B5EF4-FFF2-40B4-BE49-F238E27FC236}">
                <a16:creationId xmlns:a16="http://schemas.microsoft.com/office/drawing/2014/main" id="{DA8E24EB-DC9E-4B57-B964-78F0E2F0F50B}"/>
              </a:ext>
            </a:extLst>
          </p:cNvPr>
          <p:cNvGraphicFramePr>
            <a:graphicFrameLocks noGrp="1"/>
          </p:cNvGraphicFramePr>
          <p:nvPr>
            <p:extLst>
              <p:ext uri="{D42A27DB-BD31-4B8C-83A1-F6EECF244321}">
                <p14:modId xmlns:p14="http://schemas.microsoft.com/office/powerpoint/2010/main" val="1827821867"/>
              </p:ext>
            </p:extLst>
          </p:nvPr>
        </p:nvGraphicFramePr>
        <p:xfrm>
          <a:off x="8457994" y="7623362"/>
          <a:ext cx="4325288" cy="1965644"/>
        </p:xfrm>
        <a:graphic>
          <a:graphicData uri="http://schemas.openxmlformats.org/drawingml/2006/table">
            <a:tbl>
              <a:tblPr firstRow="1" bandRow="1">
                <a:tableStyleId>{5C22544A-7EE6-4342-B048-85BDC9FD1C3A}</a:tableStyleId>
              </a:tblPr>
              <a:tblGrid>
                <a:gridCol w="2162644">
                  <a:extLst>
                    <a:ext uri="{9D8B030D-6E8A-4147-A177-3AD203B41FA5}">
                      <a16:colId xmlns:a16="http://schemas.microsoft.com/office/drawing/2014/main" val="398522874"/>
                    </a:ext>
                  </a:extLst>
                </a:gridCol>
                <a:gridCol w="2162644">
                  <a:extLst>
                    <a:ext uri="{9D8B030D-6E8A-4147-A177-3AD203B41FA5}">
                      <a16:colId xmlns:a16="http://schemas.microsoft.com/office/drawing/2014/main" val="855262465"/>
                    </a:ext>
                  </a:extLst>
                </a:gridCol>
              </a:tblGrid>
              <a:tr h="0">
                <a:tc gridSpan="2">
                  <a:txBody>
                    <a:bodyPr/>
                    <a:lstStyle/>
                    <a:p>
                      <a:pPr algn="ctr"/>
                      <a:r>
                        <a:rPr lang="en-GB" sz="900" dirty="0">
                          <a:solidFill>
                            <a:schemeClr val="tx1"/>
                          </a:solidFill>
                        </a:rPr>
                        <a:t>Energy Players</a:t>
                      </a:r>
                    </a:p>
                  </a:txBody>
                  <a:tcPr/>
                </a:tc>
                <a:tc hMerge="1">
                  <a:txBody>
                    <a:bodyPr/>
                    <a:lstStyle/>
                    <a:p>
                      <a:endParaRPr lang="en-GB" dirty="0"/>
                    </a:p>
                  </a:txBody>
                  <a:tcPr/>
                </a:tc>
                <a:extLst>
                  <a:ext uri="{0D108BD9-81ED-4DB2-BD59-A6C34878D82A}">
                    <a16:rowId xmlns:a16="http://schemas.microsoft.com/office/drawing/2014/main" val="2497871668"/>
                  </a:ext>
                </a:extLst>
              </a:tr>
              <a:tr h="0">
                <a:tc>
                  <a:txBody>
                    <a:bodyPr/>
                    <a:lstStyle/>
                    <a:p>
                      <a:pPr algn="ctr"/>
                      <a:r>
                        <a:rPr lang="en-GB" sz="700" b="1" dirty="0">
                          <a:solidFill>
                            <a:srgbClr val="00B050"/>
                          </a:solidFill>
                          <a:latin typeface="+mn-lt"/>
                          <a:ea typeface="Calibri" panose="020F0502020204030204" pitchFamily="34" charset="0"/>
                          <a:cs typeface="Times New Roman" panose="02020603050405020304" pitchFamily="18" charset="0"/>
                        </a:rPr>
                        <a:t>Transnational Corporations (TNC’s)</a:t>
                      </a:r>
                      <a:endParaRPr lang="en-GB" sz="700" dirty="0">
                        <a:solidFill>
                          <a:srgbClr val="00B050"/>
                        </a:solidFill>
                        <a:latin typeface="+mn-lt"/>
                      </a:endParaRPr>
                    </a:p>
                  </a:txBody>
                  <a:tcPr anchor="ctr">
                    <a:solidFill>
                      <a:schemeClr val="accent1">
                        <a:lumMod val="60000"/>
                        <a:lumOff val="4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u="sng" dirty="0">
                          <a:solidFill>
                            <a:srgbClr val="FF0000"/>
                          </a:solidFill>
                          <a:latin typeface="+mn-lt"/>
                          <a:ea typeface="Calibri" panose="020F0502020204030204" pitchFamily="34" charset="0"/>
                          <a:cs typeface="Times New Roman" panose="02020603050405020304" pitchFamily="18" charset="0"/>
                        </a:rPr>
                        <a:t>O</a:t>
                      </a:r>
                      <a:r>
                        <a:rPr lang="en-GB" sz="700" b="1" dirty="0">
                          <a:solidFill>
                            <a:srgbClr val="FF0000"/>
                          </a:solidFill>
                          <a:latin typeface="+mn-lt"/>
                          <a:ea typeface="Calibri" panose="020F0502020204030204" pitchFamily="34" charset="0"/>
                          <a:cs typeface="Times New Roman" panose="02020603050405020304" pitchFamily="18" charset="0"/>
                        </a:rPr>
                        <a:t>rganization of </a:t>
                      </a:r>
                      <a:r>
                        <a:rPr lang="en-GB" sz="700" b="1" u="sng" dirty="0">
                          <a:solidFill>
                            <a:srgbClr val="FF0000"/>
                          </a:solidFill>
                          <a:latin typeface="+mn-lt"/>
                          <a:ea typeface="Calibri" panose="020F0502020204030204" pitchFamily="34" charset="0"/>
                          <a:cs typeface="Times New Roman" panose="02020603050405020304" pitchFamily="18" charset="0"/>
                        </a:rPr>
                        <a:t>P</a:t>
                      </a:r>
                      <a:r>
                        <a:rPr lang="en-GB" sz="700" b="1" dirty="0">
                          <a:solidFill>
                            <a:srgbClr val="FF0000"/>
                          </a:solidFill>
                          <a:latin typeface="+mn-lt"/>
                          <a:ea typeface="Calibri" panose="020F0502020204030204" pitchFamily="34" charset="0"/>
                          <a:cs typeface="Times New Roman" panose="02020603050405020304" pitchFamily="18" charset="0"/>
                        </a:rPr>
                        <a:t>etroleum </a:t>
                      </a:r>
                      <a:r>
                        <a:rPr lang="en-GB" sz="700" b="1" u="sng" dirty="0">
                          <a:solidFill>
                            <a:srgbClr val="FF0000"/>
                          </a:solidFill>
                          <a:latin typeface="+mn-lt"/>
                          <a:ea typeface="Calibri" panose="020F0502020204030204" pitchFamily="34" charset="0"/>
                          <a:cs typeface="Times New Roman" panose="02020603050405020304" pitchFamily="18" charset="0"/>
                        </a:rPr>
                        <a:t>E</a:t>
                      </a:r>
                      <a:r>
                        <a:rPr lang="en-GB" sz="700" b="1" dirty="0">
                          <a:solidFill>
                            <a:srgbClr val="FF0000"/>
                          </a:solidFill>
                          <a:latin typeface="+mn-lt"/>
                          <a:ea typeface="Calibri" panose="020F0502020204030204" pitchFamily="34" charset="0"/>
                          <a:cs typeface="Times New Roman" panose="02020603050405020304" pitchFamily="18" charset="0"/>
                        </a:rPr>
                        <a:t>xporting </a:t>
                      </a:r>
                      <a:r>
                        <a:rPr lang="en-GB" sz="700" b="1" u="sng" dirty="0">
                          <a:solidFill>
                            <a:srgbClr val="FF0000"/>
                          </a:solidFill>
                          <a:latin typeface="+mn-lt"/>
                          <a:ea typeface="Calibri" panose="020F0502020204030204" pitchFamily="34" charset="0"/>
                          <a:cs typeface="Times New Roman" panose="02020603050405020304" pitchFamily="18" charset="0"/>
                        </a:rPr>
                        <a:t>C</a:t>
                      </a:r>
                      <a:r>
                        <a:rPr lang="en-GB" sz="700" b="1" dirty="0">
                          <a:solidFill>
                            <a:srgbClr val="FF0000"/>
                          </a:solidFill>
                          <a:latin typeface="+mn-lt"/>
                          <a:ea typeface="Calibri" panose="020F0502020204030204" pitchFamily="34" charset="0"/>
                          <a:cs typeface="Times New Roman" panose="02020603050405020304" pitchFamily="18" charset="0"/>
                        </a:rPr>
                        <a:t>ountries </a:t>
                      </a:r>
                    </a:p>
                  </a:txBody>
                  <a:tcPr anchor="ctr">
                    <a:solidFill>
                      <a:schemeClr val="accent1">
                        <a:lumMod val="60000"/>
                        <a:lumOff val="40000"/>
                      </a:schemeClr>
                    </a:solidFill>
                  </a:tcPr>
                </a:tc>
                <a:extLst>
                  <a:ext uri="{0D108BD9-81ED-4DB2-BD59-A6C34878D82A}">
                    <a16:rowId xmlns:a16="http://schemas.microsoft.com/office/drawing/2014/main" val="3553920018"/>
                  </a:ext>
                </a:extLst>
              </a:tr>
              <a:tr h="187078">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latin typeface="+mn-lt"/>
                          <a:ea typeface="Calibri" panose="020F0502020204030204" pitchFamily="34" charset="0"/>
                          <a:cs typeface="Times New Roman" panose="02020603050405020304" pitchFamily="18" charset="0"/>
                        </a:rPr>
                        <a:t>Often state owned or part state owned companies involved in exploring, extracting, transporting, refining and producing petrochemicals. Includes Shell and BP.</a:t>
                      </a: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latin typeface="+mn-lt"/>
                          <a:ea typeface="Calibri" panose="020F0502020204030204" pitchFamily="34" charset="0"/>
                          <a:cs typeface="Times New Roman" panose="02020603050405020304" pitchFamily="18" charset="0"/>
                        </a:rPr>
                        <a:t>A 12 member organisation that owns two thirds of the world’s oil. It controls oil and gas prices by holding back reserves. Includes Saudi Arabia and Angola.</a:t>
                      </a:r>
                    </a:p>
                  </a:txBody>
                  <a:tcPr/>
                </a:tc>
                <a:extLst>
                  <a:ext uri="{0D108BD9-81ED-4DB2-BD59-A6C34878D82A}">
                    <a16:rowId xmlns:a16="http://schemas.microsoft.com/office/drawing/2014/main" val="3795800933"/>
                  </a:ext>
                </a:extLst>
              </a:tr>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solidFill>
                            <a:srgbClr val="7030A0"/>
                          </a:solidFill>
                          <a:latin typeface="+mn-lt"/>
                          <a:ea typeface="Calibri" panose="020F0502020204030204" pitchFamily="34" charset="0"/>
                          <a:cs typeface="Times New Roman" panose="02020603050405020304" pitchFamily="18" charset="0"/>
                        </a:rPr>
                        <a:t>Consumers</a:t>
                      </a:r>
                    </a:p>
                  </a:txBody>
                  <a:tcPr>
                    <a:solidFill>
                      <a:schemeClr val="accent1">
                        <a:lumMod val="60000"/>
                        <a:lumOff val="40000"/>
                      </a:schemeClr>
                    </a:solidFill>
                  </a:tcPr>
                </a:tc>
                <a:tc>
                  <a:txBody>
                    <a:bodyPr/>
                    <a:lstStyle/>
                    <a:p>
                      <a:pPr algn="ctr">
                        <a:lnSpc>
                          <a:spcPct val="107000"/>
                        </a:lnSpc>
                        <a:spcAft>
                          <a:spcPts val="0"/>
                        </a:spcAft>
                      </a:pPr>
                      <a:r>
                        <a:rPr lang="en-GB" sz="700" b="1" dirty="0">
                          <a:solidFill>
                            <a:srgbClr val="0070C0"/>
                          </a:solidFill>
                          <a:latin typeface="+mn-lt"/>
                          <a:ea typeface="Calibri" panose="020F0502020204030204" pitchFamily="34" charset="0"/>
                          <a:cs typeface="Times New Roman" panose="02020603050405020304" pitchFamily="18" charset="0"/>
                        </a:rPr>
                        <a:t>Energy Companies</a:t>
                      </a:r>
                    </a:p>
                  </a:txBody>
                  <a:tcPr>
                    <a:solidFill>
                      <a:schemeClr val="accent1">
                        <a:lumMod val="60000"/>
                        <a:lumOff val="40000"/>
                      </a:schemeClr>
                    </a:solidFill>
                  </a:tcPr>
                </a:tc>
                <a:extLst>
                  <a:ext uri="{0D108BD9-81ED-4DB2-BD59-A6C34878D82A}">
                    <a16:rowId xmlns:a16="http://schemas.microsoft.com/office/drawing/2014/main" val="508049523"/>
                  </a:ext>
                </a:extLst>
              </a:tr>
              <a:tr h="187078">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latin typeface="+mn-lt"/>
                          <a:ea typeface="Calibri" panose="020F0502020204030204" pitchFamily="34" charset="0"/>
                          <a:cs typeface="Times New Roman" panose="02020603050405020304" pitchFamily="18" charset="0"/>
                        </a:rPr>
                        <a:t>An all embracing term but the most influential consumers are transport, industry and domestic users. Largely passive when it comes to fixing energy prices.</a:t>
                      </a: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latin typeface="+mn-lt"/>
                          <a:ea typeface="Calibri" panose="020F0502020204030204" pitchFamily="34" charset="0"/>
                          <a:cs typeface="Times New Roman" panose="02020603050405020304" pitchFamily="18" charset="0"/>
                        </a:rPr>
                        <a:t>Companies that convert the primary energy (oil, gas etc) into electricity and then distribute it. They set consumer tariffs. For example EDF and British Gas</a:t>
                      </a:r>
                    </a:p>
                  </a:txBody>
                  <a:tcPr/>
                </a:tc>
                <a:extLst>
                  <a:ext uri="{0D108BD9-81ED-4DB2-BD59-A6C34878D82A}">
                    <a16:rowId xmlns:a16="http://schemas.microsoft.com/office/drawing/2014/main" val="847043086"/>
                  </a:ext>
                </a:extLst>
              </a:tr>
              <a:tr h="0">
                <a:tc gridSpan="2">
                  <a:txBody>
                    <a:bodyPr/>
                    <a:lstStyle/>
                    <a:p>
                      <a:pPr algn="ctr">
                        <a:lnSpc>
                          <a:spcPct val="107000"/>
                        </a:lnSpc>
                        <a:spcAft>
                          <a:spcPts val="0"/>
                        </a:spcAft>
                      </a:pPr>
                      <a:r>
                        <a:rPr lang="en-GB" sz="700" b="1" dirty="0">
                          <a:solidFill>
                            <a:schemeClr val="accent6">
                              <a:lumMod val="75000"/>
                            </a:schemeClr>
                          </a:solidFill>
                          <a:latin typeface="+mn-lt"/>
                          <a:ea typeface="Calibri" panose="020F0502020204030204" pitchFamily="34" charset="0"/>
                          <a:cs typeface="Times New Roman" panose="02020603050405020304" pitchFamily="18" charset="0"/>
                        </a:rPr>
                        <a:t>National Governments</a:t>
                      </a:r>
                    </a:p>
                  </a:txBody>
                  <a:tcPr>
                    <a:solidFill>
                      <a:schemeClr val="accent1">
                        <a:lumMod val="60000"/>
                        <a:lumOff val="40000"/>
                      </a:schemeClr>
                    </a:solidFill>
                  </a:tcPr>
                </a:tc>
                <a:tc h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800" dirty="0">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993490762"/>
                  </a:ext>
                </a:extLst>
              </a:tr>
              <a:tr h="143109">
                <a:tc gridSpan="2">
                  <a:txBody>
                    <a:bodyPr/>
                    <a:lstStyle/>
                    <a:p>
                      <a:pPr marL="0" marR="0" lvl="0" indent="0" algn="ctr" defTabSz="1280160" rtl="0" eaLnBrk="1" fontAlgn="auto" latinLnBrk="0" hangingPunct="1">
                        <a:lnSpc>
                          <a:spcPct val="107000"/>
                        </a:lnSpc>
                        <a:spcBef>
                          <a:spcPts val="0"/>
                        </a:spcBef>
                        <a:spcAft>
                          <a:spcPts val="0"/>
                        </a:spcAft>
                        <a:buClrTx/>
                        <a:buSzTx/>
                        <a:buFontTx/>
                        <a:buNone/>
                        <a:tabLst/>
                        <a:defRPr/>
                      </a:pPr>
                      <a:r>
                        <a:rPr lang="en-GB" sz="700" dirty="0">
                          <a:latin typeface="+mn-lt"/>
                          <a:ea typeface="Calibri" panose="020F0502020204030204" pitchFamily="34" charset="0"/>
                          <a:cs typeface="Times New Roman" panose="02020603050405020304" pitchFamily="18" charset="0"/>
                        </a:rPr>
                        <a:t>They can play a number of different roles; they are the guardians of national energy security and can influence the sourcing of energy for geopolitical reasons. For example, the UK and Norway Energy Partnership.</a:t>
                      </a:r>
                    </a:p>
                  </a:txBody>
                  <a:tcPr/>
                </a:tc>
                <a:tc h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en-GB" sz="800" dirty="0">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140211127"/>
                  </a:ext>
                </a:extLst>
              </a:tr>
            </a:tbl>
          </a:graphicData>
        </a:graphic>
      </p:graphicFrame>
      <p:pic>
        <p:nvPicPr>
          <p:cNvPr id="7" name="Picture 6" descr="A bridge over a body of water&#10;&#10;Description automatically generated">
            <a:extLst>
              <a:ext uri="{FF2B5EF4-FFF2-40B4-BE49-F238E27FC236}">
                <a16:creationId xmlns:a16="http://schemas.microsoft.com/office/drawing/2014/main" id="{1F43B6DE-0C8A-42ED-B697-A15BE281ACDA}"/>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10638322" y="6214729"/>
            <a:ext cx="2144960" cy="707065"/>
          </a:xfrm>
          <a:prstGeom prst="rect">
            <a:avLst/>
          </a:prstGeom>
          <a:ln w="19050">
            <a:solidFill>
              <a:schemeClr val="bg1"/>
            </a:solidFill>
          </a:ln>
        </p:spPr>
      </p:pic>
      <p:pic>
        <p:nvPicPr>
          <p:cNvPr id="13" name="Picture 12" descr="A picture containing outdoor, grass, train, track&#10;&#10;Description automatically generated">
            <a:extLst>
              <a:ext uri="{FF2B5EF4-FFF2-40B4-BE49-F238E27FC236}">
                <a16:creationId xmlns:a16="http://schemas.microsoft.com/office/drawing/2014/main" id="{743865B9-18B9-400E-A27D-BE67B3754757}"/>
              </a:ext>
            </a:extLst>
          </p:cNvPr>
          <p:cNvPicPr>
            <a:picLocks noChangeAspect="1"/>
          </p:cNvPicPr>
          <p:nvPr/>
        </p:nvPicPr>
        <p:blipFill rotWithShape="1">
          <a:blip r:embed="rId8" cstate="screen">
            <a:extLst>
              <a:ext uri="{28A0092B-C50C-407E-A947-70E740481C1C}">
                <a14:useLocalDpi xmlns:a14="http://schemas.microsoft.com/office/drawing/2010/main"/>
              </a:ext>
            </a:extLst>
          </a:blip>
          <a:srcRect/>
          <a:stretch/>
        </p:blipFill>
        <p:spPr>
          <a:xfrm>
            <a:off x="8474541" y="6213390"/>
            <a:ext cx="2144960" cy="707065"/>
          </a:xfrm>
          <a:prstGeom prst="rect">
            <a:avLst/>
          </a:prstGeom>
          <a:ln w="19050">
            <a:solidFill>
              <a:schemeClr val="bg1"/>
            </a:solidFill>
          </a:ln>
        </p:spPr>
      </p:pic>
      <p:pic>
        <p:nvPicPr>
          <p:cNvPr id="18" name="Picture 17" descr="A picture containing drawing&#10;&#10;Description automatically generated">
            <a:extLst>
              <a:ext uri="{FF2B5EF4-FFF2-40B4-BE49-F238E27FC236}">
                <a16:creationId xmlns:a16="http://schemas.microsoft.com/office/drawing/2014/main" id="{9F502911-B843-465F-BAFF-C422BC42F75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20624481">
            <a:off x="8593944" y="4509736"/>
            <a:ext cx="385830" cy="224441"/>
          </a:xfrm>
          <a:prstGeom prst="rect">
            <a:avLst/>
          </a:prstGeom>
          <a:ln>
            <a:solidFill>
              <a:schemeClr val="tx1"/>
            </a:solidFill>
          </a:ln>
        </p:spPr>
      </p:pic>
      <p:pic>
        <p:nvPicPr>
          <p:cNvPr id="22" name="Picture 21" descr="A drawing of a person&#10;&#10;Description automatically generated">
            <a:extLst>
              <a:ext uri="{FF2B5EF4-FFF2-40B4-BE49-F238E27FC236}">
                <a16:creationId xmlns:a16="http://schemas.microsoft.com/office/drawing/2014/main" id="{94D03868-9D69-4254-B28E-0A14199298CC}"/>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941413">
            <a:off x="12288607" y="4497336"/>
            <a:ext cx="373666" cy="226250"/>
          </a:xfrm>
          <a:prstGeom prst="rect">
            <a:avLst/>
          </a:prstGeom>
          <a:ln>
            <a:solidFill>
              <a:schemeClr val="tx1"/>
            </a:solidFill>
          </a:ln>
        </p:spPr>
      </p:pic>
    </p:spTree>
    <p:extLst>
      <p:ext uri="{BB962C8B-B14F-4D97-AF65-F5344CB8AC3E}">
        <p14:creationId xmlns:p14="http://schemas.microsoft.com/office/powerpoint/2010/main" val="306022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7773C908-18B3-44F6-A52E-E222351D3D7D}"/>
              </a:ext>
            </a:extLst>
          </p:cNvPr>
          <p:cNvGraphicFramePr>
            <a:graphicFrameLocks noGrp="1"/>
          </p:cNvGraphicFramePr>
          <p:nvPr>
            <p:extLst>
              <p:ext uri="{D42A27DB-BD31-4B8C-83A1-F6EECF244321}">
                <p14:modId xmlns:p14="http://schemas.microsoft.com/office/powerpoint/2010/main" val="2121729788"/>
              </p:ext>
            </p:extLst>
          </p:nvPr>
        </p:nvGraphicFramePr>
        <p:xfrm>
          <a:off x="0" y="1830999"/>
          <a:ext cx="4227444" cy="2316480"/>
        </p:xfrm>
        <a:graphic>
          <a:graphicData uri="http://schemas.openxmlformats.org/drawingml/2006/table">
            <a:tbl>
              <a:tblPr firstRow="1" bandRow="1">
                <a:tableStyleId>{5C22544A-7EE6-4342-B048-85BDC9FD1C3A}</a:tableStyleId>
              </a:tblPr>
              <a:tblGrid>
                <a:gridCol w="2113722">
                  <a:extLst>
                    <a:ext uri="{9D8B030D-6E8A-4147-A177-3AD203B41FA5}">
                      <a16:colId xmlns:a16="http://schemas.microsoft.com/office/drawing/2014/main" val="1327186430"/>
                    </a:ext>
                  </a:extLst>
                </a:gridCol>
                <a:gridCol w="2113722">
                  <a:extLst>
                    <a:ext uri="{9D8B030D-6E8A-4147-A177-3AD203B41FA5}">
                      <a16:colId xmlns:a16="http://schemas.microsoft.com/office/drawing/2014/main" val="939597066"/>
                    </a:ext>
                  </a:extLst>
                </a:gridCol>
              </a:tblGrid>
              <a:tr h="0">
                <a:tc gridSpan="2">
                  <a:txBody>
                    <a:bodyPr/>
                    <a:lstStyle/>
                    <a:p>
                      <a:pPr algn="ctr"/>
                      <a:r>
                        <a:rPr lang="en-GB" sz="900" dirty="0">
                          <a:solidFill>
                            <a:schemeClr val="tx1"/>
                          </a:solidFill>
                        </a:rPr>
                        <a:t>Energy Pathways</a:t>
                      </a:r>
                    </a:p>
                  </a:txBody>
                  <a:tcPr/>
                </a:tc>
                <a:tc hMerge="1">
                  <a:txBody>
                    <a:bodyPr/>
                    <a:lstStyle/>
                    <a:p>
                      <a:endParaRPr lang="en-GB" dirty="0"/>
                    </a:p>
                  </a:txBody>
                  <a:tcPr/>
                </a:tc>
                <a:extLst>
                  <a:ext uri="{0D108BD9-81ED-4DB2-BD59-A6C34878D82A}">
                    <a16:rowId xmlns:a16="http://schemas.microsoft.com/office/drawing/2014/main" val="3448764313"/>
                  </a:ext>
                </a:extLst>
              </a:tr>
              <a:tr h="289610">
                <a:tc>
                  <a:txBody>
                    <a:bodyPr/>
                    <a:lstStyle/>
                    <a:p>
                      <a:pPr marL="0" indent="0" algn="ctr">
                        <a:buNone/>
                      </a:pPr>
                      <a:r>
                        <a:rPr lang="en-GB" sz="700" dirty="0"/>
                        <a:t>There are several major energy pathways which carry huge amounts of fossil fuels. These pathways depend on </a:t>
                      </a:r>
                      <a:r>
                        <a:rPr lang="en-GB" sz="700" b="1" dirty="0">
                          <a:solidFill>
                            <a:srgbClr val="0070C0"/>
                          </a:solidFill>
                        </a:rPr>
                        <a:t>multilateral</a:t>
                      </a:r>
                      <a:r>
                        <a:rPr lang="en-GB" sz="700" dirty="0"/>
                        <a:t> (between many countries) and </a:t>
                      </a:r>
                      <a:r>
                        <a:rPr lang="en-GB" sz="700" b="1" dirty="0">
                          <a:solidFill>
                            <a:srgbClr val="7030A0"/>
                          </a:solidFill>
                        </a:rPr>
                        <a:t>bilateral </a:t>
                      </a:r>
                      <a:r>
                        <a:rPr lang="en-GB" sz="700" dirty="0"/>
                        <a:t>(between two countries) agreements. </a:t>
                      </a:r>
                    </a:p>
                    <a:p>
                      <a:pPr marL="0" indent="0" algn="ctr">
                        <a:buNone/>
                      </a:pPr>
                      <a:r>
                        <a:rPr lang="en-GB" sz="700" dirty="0"/>
                        <a:t>Some countries/companies build energy pathways which avoid </a:t>
                      </a:r>
                      <a:r>
                        <a:rPr lang="en-GB" sz="700" b="1" dirty="0">
                          <a:solidFill>
                            <a:srgbClr val="FF0000"/>
                          </a:solidFill>
                        </a:rPr>
                        <a:t>transit states</a:t>
                      </a:r>
                      <a:r>
                        <a:rPr lang="en-GB" sz="700" dirty="0">
                          <a:solidFill>
                            <a:srgbClr val="FF0000"/>
                          </a:solidFill>
                        </a:rPr>
                        <a:t> </a:t>
                      </a:r>
                      <a:r>
                        <a:rPr lang="en-GB" sz="700" dirty="0"/>
                        <a:t>(a place through which energy flows) in order to make them more secure. </a:t>
                      </a:r>
                    </a:p>
                  </a:txBody>
                  <a:tcPr>
                    <a:solidFill>
                      <a:srgbClr val="FFF6E5"/>
                    </a:solidFill>
                  </a:tcPr>
                </a:tc>
                <a:tc>
                  <a:txBody>
                    <a:bodyPr/>
                    <a:lstStyle/>
                    <a:p>
                      <a:endParaRPr lang="en-GB" dirty="0"/>
                    </a:p>
                  </a:txBody>
                  <a:tcPr>
                    <a:solidFill>
                      <a:schemeClr val="bg1"/>
                    </a:solidFill>
                  </a:tcPr>
                </a:tc>
                <a:extLst>
                  <a:ext uri="{0D108BD9-81ED-4DB2-BD59-A6C34878D82A}">
                    <a16:rowId xmlns:a16="http://schemas.microsoft.com/office/drawing/2014/main" val="3487551145"/>
                  </a:ext>
                </a:extLst>
              </a:tr>
              <a:tr h="0">
                <a:tc gridSpan="2">
                  <a:txBody>
                    <a:bodyPr/>
                    <a:lstStyle/>
                    <a:p>
                      <a:pPr marL="0" marR="0" lvl="0" indent="0" algn="l" defTabSz="128016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1" u="none" dirty="0">
                          <a:latin typeface="+mn-lt"/>
                        </a:rPr>
                        <a:t>Examples of major pathways include</a:t>
                      </a:r>
                      <a:r>
                        <a:rPr lang="en-GB" sz="800" u="none" dirty="0">
                          <a:latin typeface="+mn-lt"/>
                        </a:rPr>
                        <a:t>:</a:t>
                      </a:r>
                    </a:p>
                  </a:txBody>
                  <a:tcPr>
                    <a:solidFill>
                      <a:schemeClr val="accent1">
                        <a:lumMod val="60000"/>
                        <a:lumOff val="40000"/>
                      </a:schemeClr>
                    </a:solidFill>
                  </a:tcPr>
                </a:tc>
                <a:tc hMerge="1">
                  <a:txBody>
                    <a:bodyPr/>
                    <a:lstStyle/>
                    <a:p>
                      <a:endParaRPr lang="en-GB"/>
                    </a:p>
                  </a:txBody>
                  <a:tcPr/>
                </a:tc>
                <a:extLst>
                  <a:ext uri="{0D108BD9-81ED-4DB2-BD59-A6C34878D82A}">
                    <a16:rowId xmlns:a16="http://schemas.microsoft.com/office/drawing/2014/main" val="3519445853"/>
                  </a:ext>
                </a:extLst>
              </a:tr>
              <a:tr h="0">
                <a:tc gridSpan="2">
                  <a:txBody>
                    <a:bodyPr/>
                    <a:lstStyle/>
                    <a:p>
                      <a:pPr marL="171450" indent="-171450">
                        <a:buFont typeface="Arial" panose="020B0604020202020204" pitchFamily="34" charset="0"/>
                        <a:buChar char="•"/>
                      </a:pPr>
                      <a:r>
                        <a:rPr lang="en-GB" sz="700" b="1" dirty="0">
                          <a:latin typeface="+mn-lt"/>
                        </a:rPr>
                        <a:t>Nord Stream </a:t>
                      </a:r>
                      <a:r>
                        <a:rPr lang="en-GB" sz="700" dirty="0">
                          <a:latin typeface="+mn-lt"/>
                        </a:rPr>
                        <a:t>- connects Russia to Europe via pipelines on the bed of the Baltic Sea</a:t>
                      </a:r>
                    </a:p>
                    <a:p>
                      <a:pPr marL="171450" indent="-171450">
                        <a:buFont typeface="Arial" panose="020B0604020202020204" pitchFamily="34" charset="0"/>
                        <a:buChar char="•"/>
                      </a:pPr>
                      <a:r>
                        <a:rPr lang="en-GB" sz="700" b="1" dirty="0">
                          <a:latin typeface="+mn-lt"/>
                        </a:rPr>
                        <a:t>The Yamal-Europe pipeline </a:t>
                      </a:r>
                      <a:r>
                        <a:rPr lang="en-GB" sz="700" dirty="0">
                          <a:latin typeface="+mn-lt"/>
                        </a:rPr>
                        <a:t>– runs from Russia, through Belarus and Poland and into Germany </a:t>
                      </a:r>
                    </a:p>
                    <a:p>
                      <a:pPr marL="171450" indent="-171450">
                        <a:buFont typeface="Arial" panose="020B0604020202020204" pitchFamily="34" charset="0"/>
                        <a:buChar char="•"/>
                      </a:pPr>
                      <a:r>
                        <a:rPr lang="en-GB" sz="700" b="1" dirty="0">
                          <a:latin typeface="+mn-lt"/>
                        </a:rPr>
                        <a:t>Kazakhstan-China</a:t>
                      </a:r>
                      <a:r>
                        <a:rPr lang="en-GB" sz="700" dirty="0">
                          <a:latin typeface="+mn-lt"/>
                        </a:rPr>
                        <a:t> – a 2,800km long pipeline taking crude oil to Xinjiang in China .</a:t>
                      </a:r>
                    </a:p>
                  </a:txBody>
                  <a:tcPr>
                    <a:solidFill>
                      <a:srgbClr val="FFF6E5"/>
                    </a:solidFill>
                  </a:tcPr>
                </a:tc>
                <a:tc hMerge="1">
                  <a:txBody>
                    <a:bodyPr/>
                    <a:lstStyle/>
                    <a:p>
                      <a:endParaRPr lang="en-GB" dirty="0"/>
                    </a:p>
                  </a:txBody>
                  <a:tcPr/>
                </a:tc>
                <a:extLst>
                  <a:ext uri="{0D108BD9-81ED-4DB2-BD59-A6C34878D82A}">
                    <a16:rowId xmlns:a16="http://schemas.microsoft.com/office/drawing/2014/main" val="1563117673"/>
                  </a:ext>
                </a:extLst>
              </a:tr>
              <a:tr h="0">
                <a:tc gridSpan="2">
                  <a:txBody>
                    <a:bodyPr/>
                    <a:lstStyle/>
                    <a:p>
                      <a:pPr marL="0" indent="0">
                        <a:buFont typeface="Arial" panose="020B0604020202020204" pitchFamily="34" charset="0"/>
                        <a:buNone/>
                      </a:pPr>
                      <a:r>
                        <a:rPr lang="en-GB" sz="800" b="1" dirty="0">
                          <a:latin typeface="+mn-lt"/>
                        </a:rPr>
                        <a:t>Threats to Energy Pathways</a:t>
                      </a:r>
                    </a:p>
                  </a:txBody>
                  <a:tcPr>
                    <a:solidFill>
                      <a:schemeClr val="accent1">
                        <a:lumMod val="60000"/>
                        <a:lumOff val="40000"/>
                      </a:schemeClr>
                    </a:solidFill>
                  </a:tcPr>
                </a:tc>
                <a:tc hMerge="1">
                  <a:txBody>
                    <a:bodyPr/>
                    <a:lstStyle/>
                    <a:p>
                      <a:endParaRPr lang="en-GB"/>
                    </a:p>
                  </a:txBody>
                  <a:tcPr/>
                </a:tc>
                <a:extLst>
                  <a:ext uri="{0D108BD9-81ED-4DB2-BD59-A6C34878D82A}">
                    <a16:rowId xmlns:a16="http://schemas.microsoft.com/office/drawing/2014/main" val="767038042"/>
                  </a:ext>
                </a:extLst>
              </a:tr>
              <a:tr h="0">
                <a:tc gridSpan="2">
                  <a:txBody>
                    <a:bodyPr/>
                    <a:lstStyle/>
                    <a:p>
                      <a:pPr marL="171450" indent="-171450">
                        <a:buFont typeface="Arial" panose="020B0604020202020204" pitchFamily="34" charset="0"/>
                        <a:buChar char="•"/>
                      </a:pPr>
                      <a:r>
                        <a:rPr lang="en-GB" sz="700" dirty="0">
                          <a:latin typeface="+mn-lt"/>
                        </a:rPr>
                        <a:t>Shipping lanes that carry gas and oil are prone to </a:t>
                      </a:r>
                      <a:r>
                        <a:rPr lang="en-GB" sz="700" b="1" dirty="0">
                          <a:latin typeface="+mn-lt"/>
                        </a:rPr>
                        <a:t>piracy attacks</a:t>
                      </a:r>
                      <a:r>
                        <a:rPr lang="en-GB" sz="700" dirty="0">
                          <a:latin typeface="+mn-lt"/>
                        </a:rPr>
                        <a:t>. For example the Strait of Malacca. </a:t>
                      </a:r>
                    </a:p>
                    <a:p>
                      <a:pPr marL="171450" indent="-171450">
                        <a:buFont typeface="Arial" panose="020B0604020202020204" pitchFamily="34" charset="0"/>
                        <a:buChar char="•"/>
                      </a:pPr>
                      <a:r>
                        <a:rPr lang="en-GB" sz="700" dirty="0">
                          <a:latin typeface="+mn-lt"/>
                        </a:rPr>
                        <a:t>Pipelines are vulnerable to </a:t>
                      </a:r>
                      <a:r>
                        <a:rPr lang="en-GB" sz="700" b="1" dirty="0">
                          <a:latin typeface="+mn-lt"/>
                        </a:rPr>
                        <a:t>physical and cyber attacks </a:t>
                      </a:r>
                      <a:r>
                        <a:rPr lang="en-GB" sz="700" dirty="0">
                          <a:latin typeface="+mn-lt"/>
                        </a:rPr>
                        <a:t>from militants, terrorist or state sponsored hackers.  </a:t>
                      </a:r>
                    </a:p>
                    <a:p>
                      <a:pPr marL="171450" indent="-171450">
                        <a:buFont typeface="Arial" panose="020B0604020202020204" pitchFamily="34" charset="0"/>
                        <a:buChar char="•"/>
                      </a:pPr>
                      <a:r>
                        <a:rPr lang="en-GB" sz="700" dirty="0">
                          <a:latin typeface="+mn-lt"/>
                        </a:rPr>
                        <a:t>Pipelines can be damaged due to </a:t>
                      </a:r>
                      <a:r>
                        <a:rPr lang="en-GB" sz="700" b="1" dirty="0">
                          <a:latin typeface="+mn-lt"/>
                        </a:rPr>
                        <a:t>climatic</a:t>
                      </a:r>
                      <a:r>
                        <a:rPr lang="en-GB" sz="700" dirty="0">
                          <a:latin typeface="+mn-lt"/>
                        </a:rPr>
                        <a:t> or </a:t>
                      </a:r>
                      <a:r>
                        <a:rPr lang="en-GB" sz="700" b="1" dirty="0">
                          <a:latin typeface="+mn-lt"/>
                        </a:rPr>
                        <a:t>environmental conditions</a:t>
                      </a:r>
                      <a:r>
                        <a:rPr lang="en-GB" sz="700" dirty="0">
                          <a:latin typeface="+mn-lt"/>
                        </a:rPr>
                        <a:t>. E.g. Trans-Alaska Pipeline.</a:t>
                      </a:r>
                    </a:p>
                  </a:txBody>
                  <a:tcPr>
                    <a:solidFill>
                      <a:srgbClr val="FFF6E5"/>
                    </a:solidFill>
                  </a:tcPr>
                </a:tc>
                <a:tc hMerge="1">
                  <a:txBody>
                    <a:bodyPr/>
                    <a:lstStyle/>
                    <a:p>
                      <a:endParaRPr lang="en-GB"/>
                    </a:p>
                  </a:txBody>
                  <a:tcPr/>
                </a:tc>
                <a:extLst>
                  <a:ext uri="{0D108BD9-81ED-4DB2-BD59-A6C34878D82A}">
                    <a16:rowId xmlns:a16="http://schemas.microsoft.com/office/drawing/2014/main" val="2498734605"/>
                  </a:ext>
                </a:extLst>
              </a:tr>
            </a:tbl>
          </a:graphicData>
        </a:graphic>
      </p:graphicFrame>
      <p:graphicFrame>
        <p:nvGraphicFramePr>
          <p:cNvPr id="4" name="Table 58">
            <a:extLst>
              <a:ext uri="{FF2B5EF4-FFF2-40B4-BE49-F238E27FC236}">
                <a16:creationId xmlns:a16="http://schemas.microsoft.com/office/drawing/2014/main" id="{58916C90-9D60-46AE-872A-B7B7F647D98F}"/>
              </a:ext>
            </a:extLst>
          </p:cNvPr>
          <p:cNvGraphicFramePr>
            <a:graphicFrameLocks noGrp="1"/>
          </p:cNvGraphicFramePr>
          <p:nvPr>
            <p:extLst>
              <p:ext uri="{D42A27DB-BD31-4B8C-83A1-F6EECF244321}">
                <p14:modId xmlns:p14="http://schemas.microsoft.com/office/powerpoint/2010/main" val="4275568047"/>
              </p:ext>
            </p:extLst>
          </p:nvPr>
        </p:nvGraphicFramePr>
        <p:xfrm>
          <a:off x="0" y="0"/>
          <a:ext cx="4227443" cy="1830999"/>
        </p:xfrm>
        <a:graphic>
          <a:graphicData uri="http://schemas.openxmlformats.org/drawingml/2006/table">
            <a:tbl>
              <a:tblPr firstRow="1" bandRow="1">
                <a:tableStyleId>{5C22544A-7EE6-4342-B048-85BDC9FD1C3A}</a:tableStyleId>
              </a:tblPr>
              <a:tblGrid>
                <a:gridCol w="2299586">
                  <a:extLst>
                    <a:ext uri="{9D8B030D-6E8A-4147-A177-3AD203B41FA5}">
                      <a16:colId xmlns:a16="http://schemas.microsoft.com/office/drawing/2014/main" val="1478366849"/>
                    </a:ext>
                  </a:extLst>
                </a:gridCol>
                <a:gridCol w="1927857">
                  <a:extLst>
                    <a:ext uri="{9D8B030D-6E8A-4147-A177-3AD203B41FA5}">
                      <a16:colId xmlns:a16="http://schemas.microsoft.com/office/drawing/2014/main" val="286341304"/>
                    </a:ext>
                  </a:extLst>
                </a:gridCol>
              </a:tblGrid>
              <a:tr h="230799">
                <a:tc gridSpan="2">
                  <a:txBody>
                    <a:bodyPr/>
                    <a:lstStyle/>
                    <a:p>
                      <a:pPr algn="ctr"/>
                      <a:r>
                        <a:rPr lang="en-GB" sz="900" b="1" u="none" dirty="0">
                          <a:solidFill>
                            <a:schemeClr val="tx1"/>
                          </a:solidFill>
                          <a:latin typeface="+mn-lt"/>
                        </a:rPr>
                        <a:t>Fossil Fuel Demand &amp; Mismatch</a:t>
                      </a:r>
                      <a:endParaRPr lang="en-GB" sz="800" u="none" dirty="0">
                        <a:solidFill>
                          <a:schemeClr val="tx1"/>
                        </a:solidFill>
                        <a:latin typeface="+mn-lt"/>
                      </a:endParaRPr>
                    </a:p>
                  </a:txBody>
                  <a:tcPr anchor="ctr"/>
                </a:tc>
                <a:tc hMerge="1">
                  <a:txBody>
                    <a:bodyPr/>
                    <a:lstStyle/>
                    <a:p>
                      <a:endParaRPr lang="en-GB" dirty="0"/>
                    </a:p>
                  </a:txBody>
                  <a:tcPr/>
                </a:tc>
                <a:extLst>
                  <a:ext uri="{0D108BD9-81ED-4DB2-BD59-A6C34878D82A}">
                    <a16:rowId xmlns:a16="http://schemas.microsoft.com/office/drawing/2014/main" val="3414901277"/>
                  </a:ext>
                </a:extLst>
              </a:tr>
              <a:tr h="230799">
                <a:tc gridSpan="2">
                  <a:txBody>
                    <a:bodyPr/>
                    <a:lstStyle/>
                    <a:p>
                      <a:pPr algn="ctr"/>
                      <a:r>
                        <a:rPr lang="en-GB" sz="800" b="1" i="1" u="none" strike="noStrike" kern="1200" dirty="0">
                          <a:solidFill>
                            <a:schemeClr val="dk1"/>
                          </a:solidFill>
                          <a:effectLst/>
                          <a:latin typeface="+mn-lt"/>
                          <a:ea typeface="+mn-ea"/>
                          <a:cs typeface="+mn-cs"/>
                        </a:rPr>
                        <a:t>There is a mismatch between locations of conventional fossil fuel supply (oil, gas, coal) and regions where demand is the highest.</a:t>
                      </a:r>
                      <a:endParaRPr lang="en-GB" sz="800" b="1" u="none" dirty="0">
                        <a:solidFill>
                          <a:schemeClr val="tx1"/>
                        </a:solidFill>
                        <a:latin typeface="+mn-lt"/>
                      </a:endParaRPr>
                    </a:p>
                  </a:txBody>
                  <a:tcPr anchor="ctr">
                    <a:solidFill>
                      <a:schemeClr val="accent1">
                        <a:lumMod val="40000"/>
                        <a:lumOff val="60000"/>
                      </a:schemeClr>
                    </a:solidFill>
                  </a:tcPr>
                </a:tc>
                <a:tc hMerge="1">
                  <a:txBody>
                    <a:bodyPr/>
                    <a:lstStyle/>
                    <a:p>
                      <a:endParaRPr lang="en-GB"/>
                    </a:p>
                  </a:txBody>
                  <a:tcPr/>
                </a:tc>
                <a:extLst>
                  <a:ext uri="{0D108BD9-81ED-4DB2-BD59-A6C34878D82A}">
                    <a16:rowId xmlns:a16="http://schemas.microsoft.com/office/drawing/2014/main" val="4207739343"/>
                  </a:ext>
                </a:extLst>
              </a:tr>
              <a:tr h="1169383">
                <a:tc>
                  <a:txBody>
                    <a:bodyPr/>
                    <a:lstStyle/>
                    <a:p>
                      <a:pPr marL="171450" indent="-171450" algn="l">
                        <a:buFont typeface="Arial" panose="020B0604020202020204" pitchFamily="34" charset="0"/>
                        <a:buChar char="•"/>
                      </a:pPr>
                      <a:r>
                        <a:rPr lang="en-GB" sz="700" dirty="0"/>
                        <a:t>The </a:t>
                      </a:r>
                      <a:r>
                        <a:rPr lang="en-GB" sz="700" b="1" dirty="0">
                          <a:solidFill>
                            <a:srgbClr val="FF0000"/>
                          </a:solidFill>
                        </a:rPr>
                        <a:t>growth of development</a:t>
                      </a:r>
                      <a:r>
                        <a:rPr lang="en-GB" sz="700" dirty="0"/>
                        <a:t> around the world has meant </a:t>
                      </a:r>
                      <a:r>
                        <a:rPr lang="en-GB" sz="700" b="1" dirty="0">
                          <a:solidFill>
                            <a:srgbClr val="FF0000"/>
                          </a:solidFill>
                        </a:rPr>
                        <a:t>global demand for energy</a:t>
                      </a:r>
                      <a:r>
                        <a:rPr lang="en-GB" sz="700" dirty="0"/>
                        <a:t> is increasing. </a:t>
                      </a:r>
                    </a:p>
                    <a:p>
                      <a:pPr marL="171450" indent="-171450" algn="l">
                        <a:buFont typeface="Arial" panose="020B0604020202020204" pitchFamily="34" charset="0"/>
                        <a:buChar char="•"/>
                      </a:pPr>
                      <a:r>
                        <a:rPr lang="en-GB" sz="700" dirty="0"/>
                        <a:t>Fossil fuels (oil, gas and coal) still </a:t>
                      </a:r>
                      <a:r>
                        <a:rPr lang="en-GB" sz="700" b="1" dirty="0">
                          <a:solidFill>
                            <a:srgbClr val="FF0000"/>
                          </a:solidFill>
                        </a:rPr>
                        <a:t>make up 86% </a:t>
                      </a:r>
                      <a:r>
                        <a:rPr lang="en-GB" sz="700" dirty="0"/>
                        <a:t>of the global energy mix. </a:t>
                      </a:r>
                    </a:p>
                    <a:p>
                      <a:pPr marL="171450" indent="-171450" algn="l">
                        <a:buFont typeface="Arial" panose="020B0604020202020204" pitchFamily="34" charset="0"/>
                        <a:buChar char="•"/>
                      </a:pPr>
                      <a:r>
                        <a:rPr lang="en-GB" sz="700" dirty="0"/>
                        <a:t>The global consumption of different energy sources has </a:t>
                      </a:r>
                      <a:r>
                        <a:rPr lang="en-GB" sz="700" b="1" dirty="0">
                          <a:solidFill>
                            <a:srgbClr val="FF0000"/>
                          </a:solidFill>
                        </a:rPr>
                        <a:t>nearly doubled since 1990</a:t>
                      </a:r>
                      <a:r>
                        <a:rPr lang="en-GB" sz="700" dirty="0"/>
                        <a:t>, mainly due to the rapid growth of China.</a:t>
                      </a:r>
                    </a:p>
                    <a:p>
                      <a:pPr marL="171450" indent="-171450" algn="l">
                        <a:buFont typeface="Arial" panose="020B0604020202020204" pitchFamily="34" charset="0"/>
                        <a:buChar char="•"/>
                      </a:pPr>
                      <a:r>
                        <a:rPr lang="en-GB" sz="700" dirty="0"/>
                        <a:t>It is estimated that by 2035, </a:t>
                      </a:r>
                      <a:r>
                        <a:rPr lang="en-GB" sz="700" b="1" dirty="0">
                          <a:solidFill>
                            <a:srgbClr val="FF0000"/>
                          </a:solidFill>
                        </a:rPr>
                        <a:t>China will be the world’s largest energy importer</a:t>
                      </a:r>
                      <a:r>
                        <a:rPr lang="en-GB" sz="700" dirty="0"/>
                        <a:t>. </a:t>
                      </a:r>
                    </a:p>
                    <a:p>
                      <a:pPr marL="171450" indent="-171450" algn="l">
                        <a:buFont typeface="Arial" panose="020B0604020202020204" pitchFamily="34" charset="0"/>
                        <a:buChar char="•"/>
                      </a:pPr>
                      <a:r>
                        <a:rPr lang="en-GB" sz="700" dirty="0"/>
                        <a:t>They will have to import energy because there will be a </a:t>
                      </a:r>
                      <a:r>
                        <a:rPr lang="en-GB" sz="700" b="1" dirty="0">
                          <a:solidFill>
                            <a:srgbClr val="FF0000"/>
                          </a:solidFill>
                        </a:rPr>
                        <a:t>mismatch</a:t>
                      </a:r>
                      <a:r>
                        <a:rPr lang="en-GB" sz="700" dirty="0"/>
                        <a:t> between </a:t>
                      </a:r>
                      <a:r>
                        <a:rPr lang="en-GB" sz="700" b="1" dirty="0">
                          <a:solidFill>
                            <a:srgbClr val="FF0000"/>
                          </a:solidFill>
                        </a:rPr>
                        <a:t>domestic supply &amp; demand</a:t>
                      </a:r>
                      <a:r>
                        <a:rPr lang="en-GB" sz="700" dirty="0"/>
                        <a:t>. </a:t>
                      </a:r>
                    </a:p>
                  </a:txBody>
                  <a:tcPr anchor="ctr">
                    <a:solidFill>
                      <a:srgbClr val="FFF6E5"/>
                    </a:solidFill>
                  </a:tcPr>
                </a:tc>
                <a:tc>
                  <a:txBody>
                    <a:bodyPr/>
                    <a:lstStyle/>
                    <a:p>
                      <a:pPr algn="ctr"/>
                      <a:endParaRPr lang="en-GB" sz="600" b="1" dirty="0">
                        <a:latin typeface="+mn-lt"/>
                      </a:endParaRPr>
                    </a:p>
                    <a:p>
                      <a:pPr algn="ctr"/>
                      <a:endParaRPr lang="en-GB" sz="600" b="1" dirty="0">
                        <a:latin typeface="+mn-lt"/>
                      </a:endParaRPr>
                    </a:p>
                    <a:p>
                      <a:pPr algn="ctr"/>
                      <a:endParaRPr lang="en-GB" sz="600" b="1" dirty="0">
                        <a:latin typeface="+mn-lt"/>
                      </a:endParaRPr>
                    </a:p>
                    <a:p>
                      <a:pPr algn="ctr"/>
                      <a:endParaRPr lang="en-GB" sz="600" b="1" dirty="0">
                        <a:latin typeface="+mn-lt"/>
                      </a:endParaRPr>
                    </a:p>
                    <a:p>
                      <a:pPr algn="ctr"/>
                      <a:endParaRPr lang="en-GB" sz="600" b="1" dirty="0">
                        <a:latin typeface="+mn-lt"/>
                      </a:endParaRPr>
                    </a:p>
                    <a:p>
                      <a:pPr algn="ctr"/>
                      <a:endParaRPr lang="en-GB" sz="600" b="1" dirty="0">
                        <a:latin typeface="+mn-lt"/>
                      </a:endParaRPr>
                    </a:p>
                    <a:p>
                      <a:pPr algn="ctr"/>
                      <a:endParaRPr lang="en-GB" sz="600" b="1" dirty="0">
                        <a:latin typeface="+mn-lt"/>
                      </a:endParaRPr>
                    </a:p>
                    <a:p>
                      <a:pPr algn="ctr"/>
                      <a:endParaRPr lang="en-GB" sz="600" b="1" dirty="0">
                        <a:latin typeface="+mn-lt"/>
                      </a:endParaRPr>
                    </a:p>
                    <a:p>
                      <a:pPr algn="ctr"/>
                      <a:endParaRPr lang="en-GB" sz="600" b="1" dirty="0">
                        <a:latin typeface="+mn-lt"/>
                      </a:endParaRPr>
                    </a:p>
                    <a:p>
                      <a:pPr algn="ctr"/>
                      <a:endParaRPr lang="en-GB" sz="600" b="1" dirty="0">
                        <a:latin typeface="+mn-lt"/>
                      </a:endParaRPr>
                    </a:p>
                    <a:p>
                      <a:pPr algn="ctr"/>
                      <a:endParaRPr lang="en-GB" sz="500" b="1" dirty="0">
                        <a:latin typeface="+mn-lt"/>
                      </a:endParaRPr>
                    </a:p>
                  </a:txBody>
                  <a:tcPr>
                    <a:solidFill>
                      <a:schemeClr val="bg1"/>
                    </a:solidFill>
                  </a:tcPr>
                </a:tc>
                <a:extLst>
                  <a:ext uri="{0D108BD9-81ED-4DB2-BD59-A6C34878D82A}">
                    <a16:rowId xmlns:a16="http://schemas.microsoft.com/office/drawing/2014/main" val="2683544925"/>
                  </a:ext>
                </a:extLst>
              </a:tr>
            </a:tbl>
          </a:graphicData>
        </a:graphic>
      </p:graphicFrame>
      <p:pic>
        <p:nvPicPr>
          <p:cNvPr id="5" name="Picture 4" descr="A screenshot of a cell phone&#10;&#10;Description automatically generated">
            <a:extLst>
              <a:ext uri="{FF2B5EF4-FFF2-40B4-BE49-F238E27FC236}">
                <a16:creationId xmlns:a16="http://schemas.microsoft.com/office/drawing/2014/main" id="{1AA9B321-2D53-4236-8CB6-8DED16E68217}"/>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2281789" y="605163"/>
            <a:ext cx="1945654" cy="1225836"/>
          </a:xfrm>
          <a:prstGeom prst="rect">
            <a:avLst/>
          </a:prstGeom>
        </p:spPr>
      </p:pic>
      <p:sp>
        <p:nvSpPr>
          <p:cNvPr id="6" name="TextBox 5">
            <a:extLst>
              <a:ext uri="{FF2B5EF4-FFF2-40B4-BE49-F238E27FC236}">
                <a16:creationId xmlns:a16="http://schemas.microsoft.com/office/drawing/2014/main" id="{F52F0BDB-A2C7-452D-992B-DA7A811469CB}"/>
              </a:ext>
            </a:extLst>
          </p:cNvPr>
          <p:cNvSpPr txBox="1"/>
          <p:nvPr/>
        </p:nvSpPr>
        <p:spPr>
          <a:xfrm>
            <a:off x="2228093" y="550641"/>
            <a:ext cx="1896398" cy="184666"/>
          </a:xfrm>
          <a:prstGeom prst="rect">
            <a:avLst/>
          </a:prstGeom>
          <a:noFill/>
        </p:spPr>
        <p:txBody>
          <a:bodyPr wrap="square" rtlCol="0">
            <a:spAutoFit/>
          </a:bodyPr>
          <a:lstStyle/>
          <a:p>
            <a:r>
              <a:rPr lang="en-GB" sz="600" b="1" i="1" dirty="0"/>
              <a:t>World Fossil Fuel Consumption by Fuel type</a:t>
            </a:r>
          </a:p>
        </p:txBody>
      </p:sp>
      <p:pic>
        <p:nvPicPr>
          <p:cNvPr id="1026" name="Picture 2" descr="Image result for nord stream">
            <a:extLst>
              <a:ext uri="{FF2B5EF4-FFF2-40B4-BE49-F238E27FC236}">
                <a16:creationId xmlns:a16="http://schemas.microsoft.com/office/drawing/2014/main" id="{9FD8AD2C-F48A-4F64-81AD-EB21484727AC}"/>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2113721" y="2063750"/>
            <a:ext cx="2113722" cy="1034360"/>
          </a:xfrm>
          <a:prstGeom prst="rect">
            <a:avLst/>
          </a:prstGeom>
          <a:solidFill>
            <a:schemeClr val="bg1"/>
          </a:solidFill>
          <a:ln w="19050">
            <a:solidFill>
              <a:schemeClr val="bg1"/>
            </a:solidFill>
          </a:ln>
        </p:spPr>
      </p:pic>
      <p:sp>
        <p:nvSpPr>
          <p:cNvPr id="14" name="TextBox 13">
            <a:extLst>
              <a:ext uri="{FF2B5EF4-FFF2-40B4-BE49-F238E27FC236}">
                <a16:creationId xmlns:a16="http://schemas.microsoft.com/office/drawing/2014/main" id="{E98F3DCB-E1D7-4F3F-A93C-EF6DBF51113A}"/>
              </a:ext>
            </a:extLst>
          </p:cNvPr>
          <p:cNvSpPr txBox="1"/>
          <p:nvPr/>
        </p:nvSpPr>
        <p:spPr>
          <a:xfrm>
            <a:off x="3254616" y="2872169"/>
            <a:ext cx="919093" cy="184666"/>
          </a:xfrm>
          <a:prstGeom prst="rect">
            <a:avLst/>
          </a:prstGeom>
          <a:solidFill>
            <a:schemeClr val="bg1"/>
          </a:solidFill>
        </p:spPr>
        <p:txBody>
          <a:bodyPr wrap="square" rtlCol="0">
            <a:spAutoFit/>
          </a:bodyPr>
          <a:lstStyle/>
          <a:p>
            <a:pPr algn="ctr"/>
            <a:r>
              <a:rPr lang="en-GB" sz="600" b="1" i="1" dirty="0"/>
              <a:t>Map of Nord Stream</a:t>
            </a:r>
          </a:p>
        </p:txBody>
      </p:sp>
      <p:graphicFrame>
        <p:nvGraphicFramePr>
          <p:cNvPr id="13" name="Table 14">
            <a:extLst>
              <a:ext uri="{FF2B5EF4-FFF2-40B4-BE49-F238E27FC236}">
                <a16:creationId xmlns:a16="http://schemas.microsoft.com/office/drawing/2014/main" id="{F81B4DE2-7361-4B85-9FC4-090624371BB1}"/>
              </a:ext>
            </a:extLst>
          </p:cNvPr>
          <p:cNvGraphicFramePr>
            <a:graphicFrameLocks noGrp="1"/>
          </p:cNvGraphicFramePr>
          <p:nvPr>
            <p:extLst>
              <p:ext uri="{D42A27DB-BD31-4B8C-83A1-F6EECF244321}">
                <p14:modId xmlns:p14="http://schemas.microsoft.com/office/powerpoint/2010/main" val="3028750502"/>
              </p:ext>
            </p:extLst>
          </p:nvPr>
        </p:nvGraphicFramePr>
        <p:xfrm>
          <a:off x="0" y="4147480"/>
          <a:ext cx="4227444" cy="1371600"/>
        </p:xfrm>
        <a:graphic>
          <a:graphicData uri="http://schemas.openxmlformats.org/drawingml/2006/table">
            <a:tbl>
              <a:tblPr firstRow="1" bandRow="1">
                <a:tableStyleId>{5C22544A-7EE6-4342-B048-85BDC9FD1C3A}</a:tableStyleId>
              </a:tblPr>
              <a:tblGrid>
                <a:gridCol w="1056861">
                  <a:extLst>
                    <a:ext uri="{9D8B030D-6E8A-4147-A177-3AD203B41FA5}">
                      <a16:colId xmlns:a16="http://schemas.microsoft.com/office/drawing/2014/main" val="880579366"/>
                    </a:ext>
                  </a:extLst>
                </a:gridCol>
                <a:gridCol w="1056861">
                  <a:extLst>
                    <a:ext uri="{9D8B030D-6E8A-4147-A177-3AD203B41FA5}">
                      <a16:colId xmlns:a16="http://schemas.microsoft.com/office/drawing/2014/main" val="3243395649"/>
                    </a:ext>
                  </a:extLst>
                </a:gridCol>
                <a:gridCol w="1056861">
                  <a:extLst>
                    <a:ext uri="{9D8B030D-6E8A-4147-A177-3AD203B41FA5}">
                      <a16:colId xmlns:a16="http://schemas.microsoft.com/office/drawing/2014/main" val="3959789527"/>
                    </a:ext>
                  </a:extLst>
                </a:gridCol>
                <a:gridCol w="1056861">
                  <a:extLst>
                    <a:ext uri="{9D8B030D-6E8A-4147-A177-3AD203B41FA5}">
                      <a16:colId xmlns:a16="http://schemas.microsoft.com/office/drawing/2014/main" val="4096277460"/>
                    </a:ext>
                  </a:extLst>
                </a:gridCol>
              </a:tblGrid>
              <a:tr h="144422">
                <a:tc gridSpan="4">
                  <a:txBody>
                    <a:bodyPr/>
                    <a:lstStyle/>
                    <a:p>
                      <a:pPr algn="ctr"/>
                      <a:r>
                        <a:rPr lang="en-GB" sz="900" b="1" u="none" dirty="0">
                          <a:solidFill>
                            <a:schemeClr val="tx1"/>
                          </a:solidFill>
                          <a:latin typeface="+mn-lt"/>
                        </a:rPr>
                        <a:t>Unconventional Fossil Fuels</a:t>
                      </a:r>
                      <a:endParaRPr lang="en-GB" sz="900" u="none" dirty="0">
                        <a:solidFill>
                          <a:schemeClr val="tx1"/>
                        </a:solidFill>
                      </a:endParaRPr>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3372355203"/>
                  </a:ext>
                </a:extLst>
              </a:tr>
              <a:tr h="299954">
                <a:tc gridSpan="4">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none" strike="noStrike" kern="1200" dirty="0">
                          <a:solidFill>
                            <a:schemeClr val="dk1"/>
                          </a:solidFill>
                          <a:effectLst/>
                          <a:latin typeface="+mn-lt"/>
                          <a:ea typeface="+mn-ea"/>
                          <a:cs typeface="+mn-cs"/>
                        </a:rPr>
                        <a:t>Coal, petroleum, and natural gas that have historically been economically or technically infeasible to produce. This may have been due to the geologic location of the fuel source, host rock composition, and the technology/methods necessary to actually acquire or refine it.</a:t>
                      </a:r>
                      <a:endParaRPr lang="en-GB" sz="700" b="1" dirty="0"/>
                    </a:p>
                  </a:txBody>
                  <a:tcPr/>
                </a:tc>
                <a:tc hMerge="1">
                  <a:txBody>
                    <a:bodyPr/>
                    <a:lstStyle/>
                    <a:p>
                      <a:endParaRPr lang="en-GB"/>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3484106870"/>
                  </a:ext>
                </a:extLst>
              </a:tr>
              <a:tr h="144422">
                <a:tc>
                  <a:txBody>
                    <a:bodyPr/>
                    <a:lstStyle/>
                    <a:p>
                      <a:pPr algn="ctr"/>
                      <a:r>
                        <a:rPr lang="en-GB" sz="800" b="1" dirty="0">
                          <a:solidFill>
                            <a:srgbClr val="FF0000"/>
                          </a:solidFill>
                        </a:rPr>
                        <a:t>Tar Sands </a:t>
                      </a:r>
                    </a:p>
                  </a:txBody>
                  <a:tcPr>
                    <a:solidFill>
                      <a:schemeClr val="accent1">
                        <a:lumMod val="60000"/>
                        <a:lumOff val="40000"/>
                      </a:schemeClr>
                    </a:solidFill>
                  </a:tcPr>
                </a:tc>
                <a:tc>
                  <a:txBody>
                    <a:bodyPr/>
                    <a:lstStyle/>
                    <a:p>
                      <a:pPr algn="ctr"/>
                      <a:r>
                        <a:rPr lang="en-GB" sz="800" b="1" dirty="0">
                          <a:solidFill>
                            <a:srgbClr val="00B050"/>
                          </a:solidFill>
                        </a:rPr>
                        <a:t>Shale Gas </a:t>
                      </a:r>
                    </a:p>
                  </a:txBody>
                  <a:tcPr>
                    <a:solidFill>
                      <a:schemeClr val="accent1">
                        <a:lumMod val="60000"/>
                        <a:lumOff val="40000"/>
                      </a:schemeClr>
                    </a:solidFill>
                  </a:tcPr>
                </a:tc>
                <a:tc>
                  <a:txBody>
                    <a:bodyPr/>
                    <a:lstStyle/>
                    <a:p>
                      <a:pPr algn="ctr"/>
                      <a:r>
                        <a:rPr lang="en-GB" sz="800" b="1" dirty="0">
                          <a:solidFill>
                            <a:srgbClr val="7030A0"/>
                          </a:solidFill>
                        </a:rPr>
                        <a:t>Oil Shale </a:t>
                      </a:r>
                    </a:p>
                  </a:txBody>
                  <a:tcPr>
                    <a:solidFill>
                      <a:schemeClr val="accent1">
                        <a:lumMod val="60000"/>
                        <a:lumOff val="40000"/>
                      </a:schemeClr>
                    </a:solidFill>
                  </a:tcPr>
                </a:tc>
                <a:tc>
                  <a:txBody>
                    <a:bodyPr/>
                    <a:lstStyle/>
                    <a:p>
                      <a:pPr algn="ctr"/>
                      <a:r>
                        <a:rPr lang="en-GB" sz="800" b="1" dirty="0">
                          <a:solidFill>
                            <a:srgbClr val="0070C0"/>
                          </a:solidFill>
                        </a:rPr>
                        <a:t>Deep Water Oil </a:t>
                      </a:r>
                    </a:p>
                  </a:txBody>
                  <a:tcPr>
                    <a:solidFill>
                      <a:schemeClr val="accent1">
                        <a:lumMod val="60000"/>
                        <a:lumOff val="40000"/>
                      </a:schemeClr>
                    </a:solidFill>
                  </a:tcPr>
                </a:tc>
                <a:extLst>
                  <a:ext uri="{0D108BD9-81ED-4DB2-BD59-A6C34878D82A}">
                    <a16:rowId xmlns:a16="http://schemas.microsoft.com/office/drawing/2014/main" val="1517762352"/>
                  </a:ext>
                </a:extLst>
              </a:tr>
              <a:tr h="506894">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Also known as oil sands. This is a mixtures of sand, clay, water and bitumen (heavy oil). </a:t>
                      </a:r>
                      <a:endParaRPr lang="en-GB" sz="700" b="1" dirty="0"/>
                    </a:p>
                  </a:txBody>
                  <a:tcPr>
                    <a:solidFill>
                      <a:srgbClr val="FFF6E5"/>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Methane or natural gas which is held in underground sandstone and shale.</a:t>
                      </a:r>
                      <a:endParaRPr lang="en-GB" sz="700" b="1" dirty="0"/>
                    </a:p>
                  </a:txBody>
                  <a:tcPr/>
                </a:tc>
                <a:tc>
                  <a:txBody>
                    <a:bodyPr/>
                    <a:lstStyle/>
                    <a:p>
                      <a:pPr algn="ctr"/>
                      <a:r>
                        <a:rPr lang="en-GB" sz="700" dirty="0"/>
                        <a:t>Deposits of kerogen within sedimentary rocks that haven’t yet become oil. </a:t>
                      </a:r>
                    </a:p>
                  </a:txBody>
                  <a:tcPr>
                    <a:solidFill>
                      <a:srgbClr val="FFF6E5"/>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Companies are looking into deeper ocean waters. This is more risky and expensive.</a:t>
                      </a:r>
                      <a:endParaRPr lang="en-GB" sz="700" b="1" dirty="0"/>
                    </a:p>
                  </a:txBody>
                  <a:tcPr/>
                </a:tc>
                <a:extLst>
                  <a:ext uri="{0D108BD9-81ED-4DB2-BD59-A6C34878D82A}">
                    <a16:rowId xmlns:a16="http://schemas.microsoft.com/office/drawing/2014/main" val="1938078381"/>
                  </a:ext>
                </a:extLst>
              </a:tr>
            </a:tbl>
          </a:graphicData>
        </a:graphic>
      </p:graphicFrame>
      <p:graphicFrame>
        <p:nvGraphicFramePr>
          <p:cNvPr id="16" name="Table 16">
            <a:extLst>
              <a:ext uri="{FF2B5EF4-FFF2-40B4-BE49-F238E27FC236}">
                <a16:creationId xmlns:a16="http://schemas.microsoft.com/office/drawing/2014/main" id="{BE449B46-C04C-4A9C-B11B-3BD301E1D3D9}"/>
              </a:ext>
            </a:extLst>
          </p:cNvPr>
          <p:cNvGraphicFramePr>
            <a:graphicFrameLocks noGrp="1"/>
          </p:cNvGraphicFramePr>
          <p:nvPr>
            <p:extLst>
              <p:ext uri="{D42A27DB-BD31-4B8C-83A1-F6EECF244321}">
                <p14:modId xmlns:p14="http://schemas.microsoft.com/office/powerpoint/2010/main" val="3095739352"/>
              </p:ext>
            </p:extLst>
          </p:nvPr>
        </p:nvGraphicFramePr>
        <p:xfrm>
          <a:off x="0" y="5503839"/>
          <a:ext cx="4227444" cy="2916467"/>
        </p:xfrm>
        <a:graphic>
          <a:graphicData uri="http://schemas.openxmlformats.org/drawingml/2006/table">
            <a:tbl>
              <a:tblPr firstRow="1" bandRow="1">
                <a:tableStyleId>{5C22544A-7EE6-4342-B048-85BDC9FD1C3A}</a:tableStyleId>
              </a:tblPr>
              <a:tblGrid>
                <a:gridCol w="2113722">
                  <a:extLst>
                    <a:ext uri="{9D8B030D-6E8A-4147-A177-3AD203B41FA5}">
                      <a16:colId xmlns:a16="http://schemas.microsoft.com/office/drawing/2014/main" val="388524955"/>
                    </a:ext>
                  </a:extLst>
                </a:gridCol>
                <a:gridCol w="2113722">
                  <a:extLst>
                    <a:ext uri="{9D8B030D-6E8A-4147-A177-3AD203B41FA5}">
                      <a16:colId xmlns:a16="http://schemas.microsoft.com/office/drawing/2014/main" val="2677686900"/>
                    </a:ext>
                  </a:extLst>
                </a:gridCol>
              </a:tblGrid>
              <a:tr h="233941">
                <a:tc gridSpan="2">
                  <a:txBody>
                    <a:bodyPr/>
                    <a:lstStyle/>
                    <a:p>
                      <a:pPr algn="ctr"/>
                      <a:r>
                        <a:rPr lang="en-GB" sz="900" dirty="0">
                          <a:solidFill>
                            <a:schemeClr val="tx1"/>
                          </a:solidFill>
                        </a:rPr>
                        <a:t>Case Study: Canadian Tar Sands</a:t>
                      </a:r>
                    </a:p>
                  </a:txBody>
                  <a:tcPr/>
                </a:tc>
                <a:tc hMerge="1">
                  <a:txBody>
                    <a:bodyPr/>
                    <a:lstStyle/>
                    <a:p>
                      <a:endParaRPr lang="en-GB" dirty="0"/>
                    </a:p>
                  </a:txBody>
                  <a:tcPr/>
                </a:tc>
                <a:extLst>
                  <a:ext uri="{0D108BD9-81ED-4DB2-BD59-A6C34878D82A}">
                    <a16:rowId xmlns:a16="http://schemas.microsoft.com/office/drawing/2014/main" val="4102255700"/>
                  </a:ext>
                </a:extLst>
              </a:tr>
              <a:tr h="218345">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Location and Background</a:t>
                      </a:r>
                    </a:p>
                  </a:txBody>
                  <a:tcPr>
                    <a:solidFill>
                      <a:schemeClr val="accent1">
                        <a:lumMod val="60000"/>
                        <a:lumOff val="40000"/>
                      </a:schemeClr>
                    </a:solidFill>
                  </a:tcPr>
                </a:tc>
                <a:tc rowSpan="2">
                  <a:txBody>
                    <a:bodyPr/>
                    <a:lstStyle/>
                    <a:p>
                      <a:endParaRPr lang="en-GB" sz="800" b="1" dirty="0"/>
                    </a:p>
                  </a:txBody>
                  <a:tcPr>
                    <a:solidFill>
                      <a:schemeClr val="bg1"/>
                    </a:solidFill>
                  </a:tcPr>
                </a:tc>
                <a:extLst>
                  <a:ext uri="{0D108BD9-81ED-4DB2-BD59-A6C34878D82A}">
                    <a16:rowId xmlns:a16="http://schemas.microsoft.com/office/drawing/2014/main" val="4185640379"/>
                  </a:ext>
                </a:extLst>
              </a:tr>
              <a:tr h="639439">
                <a:tc>
                  <a:txBody>
                    <a:bodyPr/>
                    <a:lstStyle/>
                    <a:p>
                      <a:pPr marL="0" indent="0" algn="ctr">
                        <a:buNone/>
                      </a:pPr>
                      <a:r>
                        <a:rPr lang="en-GB" sz="700" b="0" dirty="0"/>
                        <a:t>Canada holds the </a:t>
                      </a:r>
                      <a:r>
                        <a:rPr lang="en-GB" sz="700" b="1" dirty="0"/>
                        <a:t>world’s largest reserves of tar sands</a:t>
                      </a:r>
                      <a:r>
                        <a:rPr lang="en-GB" sz="700" b="0" dirty="0"/>
                        <a:t>, with three major deposits in </a:t>
                      </a:r>
                      <a:r>
                        <a:rPr lang="en-GB" sz="700" b="1" dirty="0"/>
                        <a:t>Alberta</a:t>
                      </a:r>
                      <a:r>
                        <a:rPr lang="en-GB" sz="700" b="0" dirty="0"/>
                        <a:t>. The </a:t>
                      </a:r>
                      <a:r>
                        <a:rPr lang="en-GB" sz="700" b="0" dirty="0">
                          <a:solidFill>
                            <a:schemeClr val="tx1"/>
                          </a:solidFill>
                        </a:rPr>
                        <a:t>area is larger than England.  The tar sands increase </a:t>
                      </a:r>
                      <a:r>
                        <a:rPr lang="en-GB" sz="700" b="1" dirty="0">
                          <a:solidFill>
                            <a:schemeClr val="tx1"/>
                          </a:solidFill>
                        </a:rPr>
                        <a:t>Canada’s energy security</a:t>
                      </a:r>
                      <a:r>
                        <a:rPr lang="en-GB" sz="700" b="0" dirty="0">
                          <a:solidFill>
                            <a:schemeClr val="tx1"/>
                          </a:solidFill>
                        </a:rPr>
                        <a:t>. R</a:t>
                      </a:r>
                      <a:r>
                        <a:rPr lang="en-GB" sz="700" b="0" dirty="0"/>
                        <a:t>egional and national governments </a:t>
                      </a:r>
                      <a:r>
                        <a:rPr lang="en-GB" sz="700" b="1" dirty="0"/>
                        <a:t>promote for economic purposes</a:t>
                      </a:r>
                      <a:r>
                        <a:rPr lang="en-GB" sz="700" b="0" dirty="0"/>
                        <a:t>. </a:t>
                      </a:r>
                    </a:p>
                  </a:txBody>
                  <a:tcPr/>
                </a:tc>
                <a:tc vMerge="1">
                  <a:txBody>
                    <a:bodyPr/>
                    <a:lstStyle/>
                    <a:p>
                      <a:endParaRPr lang="en-GB" sz="800" dirty="0"/>
                    </a:p>
                  </a:txBody>
                  <a:tcPr/>
                </a:tc>
                <a:extLst>
                  <a:ext uri="{0D108BD9-81ED-4DB2-BD59-A6C34878D82A}">
                    <a16:rowId xmlns:a16="http://schemas.microsoft.com/office/drawing/2014/main" val="2311262228"/>
                  </a:ext>
                </a:extLst>
              </a:tr>
              <a:tr h="218345">
                <a:tc>
                  <a:txBody>
                    <a:bodyPr/>
                    <a:lstStyle/>
                    <a:p>
                      <a:pPr marL="0" indent="0" algn="ctr">
                        <a:buNone/>
                      </a:pPr>
                      <a:r>
                        <a:rPr lang="en-GB" sz="800" b="1" dirty="0">
                          <a:solidFill>
                            <a:srgbClr val="00B050"/>
                          </a:solidFill>
                        </a:rPr>
                        <a:t>Benefits</a:t>
                      </a:r>
                    </a:p>
                  </a:txBody>
                  <a:tcPr>
                    <a:solidFill>
                      <a:schemeClr val="accent1">
                        <a:lumMod val="60000"/>
                        <a:lumOff val="40000"/>
                      </a:schemeClr>
                    </a:solidFill>
                  </a:tcPr>
                </a:tc>
                <a:tc>
                  <a:txBody>
                    <a:bodyPr/>
                    <a:lstStyle/>
                    <a:p>
                      <a:pPr algn="ctr"/>
                      <a:r>
                        <a:rPr lang="en-GB" sz="800" b="1" dirty="0">
                          <a:solidFill>
                            <a:srgbClr val="7030A0"/>
                          </a:solidFill>
                        </a:rPr>
                        <a:t>Players</a:t>
                      </a:r>
                    </a:p>
                  </a:txBody>
                  <a:tcPr>
                    <a:solidFill>
                      <a:schemeClr val="accent1">
                        <a:lumMod val="60000"/>
                        <a:lumOff val="40000"/>
                      </a:schemeClr>
                    </a:solidFill>
                  </a:tcPr>
                </a:tc>
                <a:extLst>
                  <a:ext uri="{0D108BD9-81ED-4DB2-BD59-A6C34878D82A}">
                    <a16:rowId xmlns:a16="http://schemas.microsoft.com/office/drawing/2014/main" val="1922739846"/>
                  </a:ext>
                </a:extLst>
              </a:tr>
              <a:tr h="966957">
                <a:tc>
                  <a:txBody>
                    <a:bodyPr/>
                    <a:lstStyle/>
                    <a:p>
                      <a:pPr marL="171450" indent="-171450" algn="l">
                        <a:buFont typeface="Arial" panose="020B0604020202020204" pitchFamily="34" charset="0"/>
                        <a:buChar char="•"/>
                      </a:pPr>
                      <a:r>
                        <a:rPr lang="en-GB" sz="700" b="0" i="0" u="none" strike="noStrike" kern="1200" dirty="0">
                          <a:solidFill>
                            <a:schemeClr val="dk1"/>
                          </a:solidFill>
                          <a:effectLst/>
                          <a:latin typeface="+mn-lt"/>
                          <a:ea typeface="+mn-ea"/>
                          <a:cs typeface="+mn-cs"/>
                        </a:rPr>
                        <a:t>Tar sands is a </a:t>
                      </a:r>
                      <a:r>
                        <a:rPr lang="en-GB" sz="700" b="1" i="0" u="none" strike="noStrike" kern="1200" dirty="0">
                          <a:solidFill>
                            <a:srgbClr val="00B050"/>
                          </a:solidFill>
                          <a:effectLst/>
                          <a:latin typeface="+mn-lt"/>
                          <a:ea typeface="+mn-ea"/>
                          <a:cs typeface="+mn-cs"/>
                        </a:rPr>
                        <a:t>relatively secure source of energy </a:t>
                      </a:r>
                      <a:r>
                        <a:rPr lang="en-GB" sz="700" b="0" i="0" u="none" strike="noStrike" kern="1200" dirty="0">
                          <a:solidFill>
                            <a:schemeClr val="dk1"/>
                          </a:solidFill>
                          <a:effectLst/>
                          <a:latin typeface="+mn-lt"/>
                          <a:ea typeface="+mn-ea"/>
                          <a:cs typeface="+mn-cs"/>
                        </a:rPr>
                        <a:t>in comparison to other sources.</a:t>
                      </a:r>
                    </a:p>
                    <a:p>
                      <a:pPr marL="171450" indent="-171450" algn="l">
                        <a:buFont typeface="Arial" panose="020B0604020202020204" pitchFamily="34" charset="0"/>
                        <a:buChar char="•"/>
                      </a:pPr>
                      <a:r>
                        <a:rPr lang="en-GB" sz="700" b="0" i="0" u="none" strike="noStrike" kern="1200" dirty="0">
                          <a:solidFill>
                            <a:schemeClr val="dk1"/>
                          </a:solidFill>
                          <a:effectLst/>
                          <a:latin typeface="+mn-lt"/>
                          <a:ea typeface="+mn-ea"/>
                          <a:cs typeface="+mn-cs"/>
                        </a:rPr>
                        <a:t>It provides a </a:t>
                      </a:r>
                      <a:r>
                        <a:rPr lang="en-GB" sz="700" b="1" i="0" u="none" strike="noStrike" kern="1200" dirty="0">
                          <a:solidFill>
                            <a:srgbClr val="00B050"/>
                          </a:solidFill>
                          <a:effectLst/>
                          <a:latin typeface="+mn-lt"/>
                          <a:ea typeface="+mn-ea"/>
                          <a:cs typeface="+mn-cs"/>
                        </a:rPr>
                        <a:t>localized economic benefit </a:t>
                      </a:r>
                      <a:r>
                        <a:rPr lang="en-GB" sz="700" b="0" i="0" u="none" strike="noStrike" kern="1200" dirty="0">
                          <a:solidFill>
                            <a:schemeClr val="dk1"/>
                          </a:solidFill>
                          <a:effectLst/>
                          <a:latin typeface="+mn-lt"/>
                          <a:ea typeface="+mn-ea"/>
                          <a:cs typeface="+mn-cs"/>
                        </a:rPr>
                        <a:t>such as jobs with huge wages. </a:t>
                      </a:r>
                    </a:p>
                    <a:p>
                      <a:pPr marL="171450" indent="-171450" algn="l">
                        <a:buFont typeface="Arial" panose="020B0604020202020204" pitchFamily="34" charset="0"/>
                        <a:buChar char="•"/>
                      </a:pPr>
                      <a:r>
                        <a:rPr lang="en-GB" sz="700" b="0" i="0" u="none" strike="noStrike" kern="1200" dirty="0">
                          <a:solidFill>
                            <a:schemeClr val="dk1"/>
                          </a:solidFill>
                          <a:effectLst/>
                          <a:latin typeface="+mn-lt"/>
                          <a:ea typeface="+mn-ea"/>
                          <a:cs typeface="+mn-cs"/>
                        </a:rPr>
                        <a:t>Some </a:t>
                      </a:r>
                      <a:r>
                        <a:rPr lang="en-GB" sz="700" b="1" i="0" u="none" strike="noStrike" kern="1200" dirty="0">
                          <a:solidFill>
                            <a:srgbClr val="00B050"/>
                          </a:solidFill>
                          <a:effectLst/>
                          <a:latin typeface="+mn-lt"/>
                          <a:ea typeface="+mn-ea"/>
                          <a:cs typeface="+mn-cs"/>
                        </a:rPr>
                        <a:t>land preservation and repair efforts </a:t>
                      </a:r>
                      <a:r>
                        <a:rPr lang="en-GB" sz="700" b="0" i="0" u="none" strike="noStrike" kern="1200" dirty="0">
                          <a:solidFill>
                            <a:schemeClr val="dk1"/>
                          </a:solidFill>
                          <a:effectLst/>
                          <a:latin typeface="+mn-lt"/>
                          <a:ea typeface="+mn-ea"/>
                          <a:cs typeface="+mn-cs"/>
                        </a:rPr>
                        <a:t>can occur simultaneously with tar sands operations. </a:t>
                      </a:r>
                    </a:p>
                    <a:p>
                      <a:pPr marL="171450" indent="-171450" algn="l">
                        <a:buFont typeface="Arial" panose="020B0604020202020204" pitchFamily="34" charset="0"/>
                        <a:buChar char="•"/>
                      </a:pPr>
                      <a:r>
                        <a:rPr lang="en-GB" sz="700" b="1" i="0" u="none" strike="noStrike" kern="1200" dirty="0">
                          <a:solidFill>
                            <a:srgbClr val="00B050"/>
                          </a:solidFill>
                          <a:effectLst/>
                          <a:latin typeface="+mn-lt"/>
                          <a:ea typeface="+mn-ea"/>
                          <a:cs typeface="+mn-cs"/>
                        </a:rPr>
                        <a:t>Earns revenues </a:t>
                      </a:r>
                      <a:r>
                        <a:rPr lang="en-GB" sz="700" b="0" i="0" u="none" strike="noStrike" kern="1200" dirty="0">
                          <a:solidFill>
                            <a:schemeClr val="dk1"/>
                          </a:solidFill>
                          <a:effectLst/>
                          <a:latin typeface="+mn-lt"/>
                          <a:ea typeface="+mn-ea"/>
                          <a:cs typeface="+mn-cs"/>
                        </a:rPr>
                        <a:t>for provisional and national governments in the form of taxation.</a:t>
                      </a:r>
                      <a:endParaRPr lang="en-GB" sz="700" b="0" dirty="0"/>
                    </a:p>
                  </a:txBody>
                  <a:tcPr/>
                </a:tc>
                <a:tc>
                  <a:txBody>
                    <a:bodyPr/>
                    <a:lstStyle/>
                    <a:p>
                      <a:r>
                        <a:rPr lang="en-GB" sz="700" b="1" dirty="0">
                          <a:solidFill>
                            <a:srgbClr val="7030A0"/>
                          </a:solidFill>
                        </a:rPr>
                        <a:t>Nation and Regional Governments: </a:t>
                      </a:r>
                      <a:r>
                        <a:rPr lang="en-GB" sz="700" dirty="0"/>
                        <a:t>Strongly in favour of exploiting tar sands reserves.</a:t>
                      </a:r>
                    </a:p>
                    <a:p>
                      <a:r>
                        <a:rPr lang="en-GB" sz="700" b="1" dirty="0">
                          <a:solidFill>
                            <a:srgbClr val="7030A0"/>
                          </a:solidFill>
                        </a:rPr>
                        <a:t>Oil companies: </a:t>
                      </a:r>
                      <a:r>
                        <a:rPr lang="en-GB" sz="700" dirty="0"/>
                        <a:t>Against any rigorous environmental regulations that might reduce profits.</a:t>
                      </a:r>
                    </a:p>
                    <a:p>
                      <a:r>
                        <a:rPr lang="en-GB" sz="700" b="1" dirty="0">
                          <a:solidFill>
                            <a:srgbClr val="7030A0"/>
                          </a:solidFill>
                        </a:rPr>
                        <a:t>Indigenous Communities</a:t>
                      </a:r>
                      <a:r>
                        <a:rPr lang="en-GB" sz="700" dirty="0">
                          <a:solidFill>
                            <a:srgbClr val="7030A0"/>
                          </a:solidFill>
                        </a:rPr>
                        <a:t>: </a:t>
                      </a:r>
                      <a:r>
                        <a:rPr lang="en-GB" sz="700" dirty="0"/>
                        <a:t>Concerned about traditional lands and incidences of cancer among community. Often not receiving economic benefits. </a:t>
                      </a:r>
                    </a:p>
                    <a:p>
                      <a:r>
                        <a:rPr lang="en-GB" sz="700" b="1" dirty="0">
                          <a:solidFill>
                            <a:srgbClr val="7030A0"/>
                          </a:solidFill>
                        </a:rPr>
                        <a:t>Greenpeace: </a:t>
                      </a:r>
                      <a:r>
                        <a:rPr lang="en-GB" sz="700" dirty="0"/>
                        <a:t>Refers to it as ‘environmental disaster’.</a:t>
                      </a:r>
                    </a:p>
                  </a:txBody>
                  <a:tcPr/>
                </a:tc>
                <a:extLst>
                  <a:ext uri="{0D108BD9-81ED-4DB2-BD59-A6C34878D82A}">
                    <a16:rowId xmlns:a16="http://schemas.microsoft.com/office/drawing/2014/main" val="1046234761"/>
                  </a:ext>
                </a:extLst>
              </a:tr>
              <a:tr h="218345">
                <a:tc gridSpan="2">
                  <a:txBody>
                    <a:bodyPr/>
                    <a:lstStyle/>
                    <a:p>
                      <a:pPr marL="0" indent="0" algn="ctr">
                        <a:buNone/>
                      </a:pPr>
                      <a:r>
                        <a:rPr lang="en-GB" sz="800" b="1" i="0" dirty="0">
                          <a:solidFill>
                            <a:srgbClr val="FF0000"/>
                          </a:solidFill>
                        </a:rPr>
                        <a:t>Negatives</a:t>
                      </a:r>
                    </a:p>
                  </a:txBody>
                  <a:tcPr>
                    <a:solidFill>
                      <a:schemeClr val="accent1">
                        <a:lumMod val="60000"/>
                        <a:lumOff val="40000"/>
                      </a:schemeClr>
                    </a:solidFill>
                  </a:tcPr>
                </a:tc>
                <a:tc hMerge="1">
                  <a:txBody>
                    <a:bodyPr/>
                    <a:lstStyle/>
                    <a:p>
                      <a:endParaRPr lang="en-GB" sz="800" dirty="0"/>
                    </a:p>
                  </a:txBody>
                  <a:tcPr/>
                </a:tc>
                <a:extLst>
                  <a:ext uri="{0D108BD9-81ED-4DB2-BD59-A6C34878D82A}">
                    <a16:rowId xmlns:a16="http://schemas.microsoft.com/office/drawing/2014/main" val="806923852"/>
                  </a:ext>
                </a:extLst>
              </a:tr>
              <a:tr h="421095">
                <a:tc gridSpan="2">
                  <a:txBody>
                    <a:bodyPr/>
                    <a:lstStyle/>
                    <a:p>
                      <a:pPr marL="0" indent="0" algn="ctr">
                        <a:buNone/>
                      </a:pPr>
                      <a:r>
                        <a:rPr lang="en-GB" sz="700" b="0" i="0" u="none" strike="noStrike" kern="1200" dirty="0">
                          <a:solidFill>
                            <a:schemeClr val="dk1"/>
                          </a:solidFill>
                          <a:effectLst/>
                          <a:latin typeface="+mn-lt"/>
                          <a:ea typeface="+mn-ea"/>
                          <a:cs typeface="+mn-cs"/>
                        </a:rPr>
                        <a:t>Tar sands oil creates </a:t>
                      </a:r>
                      <a:r>
                        <a:rPr lang="en-GB" sz="700" b="1" i="0" u="none" strike="noStrike" kern="1200" dirty="0">
                          <a:solidFill>
                            <a:srgbClr val="FF0000"/>
                          </a:solidFill>
                          <a:effectLst/>
                          <a:latin typeface="+mn-lt"/>
                          <a:ea typeface="+mn-ea"/>
                          <a:cs typeface="+mn-cs"/>
                        </a:rPr>
                        <a:t>three times the greenhouse gas of conventional oil production</a:t>
                      </a:r>
                      <a:r>
                        <a:rPr lang="en-GB" sz="700" b="0" i="0" u="none" strike="noStrike" kern="1200" dirty="0">
                          <a:solidFill>
                            <a:schemeClr val="dk1"/>
                          </a:solidFill>
                          <a:effectLst/>
                          <a:latin typeface="+mn-lt"/>
                          <a:ea typeface="+mn-ea"/>
                          <a:cs typeface="+mn-cs"/>
                        </a:rPr>
                        <a:t>. Their emissions have been linked to respiratory sickness, asthma, and even cancer. Environmentally, the tar sand extract and dump </a:t>
                      </a:r>
                      <a:r>
                        <a:rPr lang="en-GB" sz="700" b="1" i="0" u="none" strike="noStrike" kern="1200" dirty="0">
                          <a:solidFill>
                            <a:srgbClr val="FF0000"/>
                          </a:solidFill>
                          <a:effectLst/>
                          <a:latin typeface="+mn-lt"/>
                          <a:ea typeface="+mn-ea"/>
                          <a:cs typeface="+mn-cs"/>
                        </a:rPr>
                        <a:t>four tonnes of soil for every one barrel of oil</a:t>
                      </a:r>
                      <a:r>
                        <a:rPr lang="en-GB" sz="700" b="0" i="0" u="none" strike="noStrike" kern="1200" dirty="0">
                          <a:solidFill>
                            <a:schemeClr val="dk1"/>
                          </a:solidFill>
                          <a:effectLst/>
                          <a:latin typeface="+mn-lt"/>
                          <a:ea typeface="+mn-ea"/>
                          <a:cs typeface="+mn-cs"/>
                        </a:rPr>
                        <a:t>. This means destroying massive plots of land for small oil yield.</a:t>
                      </a:r>
                      <a:endParaRPr lang="en-GB" sz="700" dirty="0"/>
                    </a:p>
                  </a:txBody>
                  <a:tcPr/>
                </a:tc>
                <a:tc hMerge="1">
                  <a:txBody>
                    <a:bodyPr/>
                    <a:lstStyle/>
                    <a:p>
                      <a:endParaRPr lang="en-GB" sz="800" dirty="0"/>
                    </a:p>
                  </a:txBody>
                  <a:tcPr/>
                </a:tc>
                <a:extLst>
                  <a:ext uri="{0D108BD9-81ED-4DB2-BD59-A6C34878D82A}">
                    <a16:rowId xmlns:a16="http://schemas.microsoft.com/office/drawing/2014/main" val="2319268041"/>
                  </a:ext>
                </a:extLst>
              </a:tr>
            </a:tbl>
          </a:graphicData>
        </a:graphic>
      </p:graphicFrame>
      <p:pic>
        <p:nvPicPr>
          <p:cNvPr id="19" name="Picture 18" descr="A picture containing photo, different, water, board&#10;&#10;Description automatically generated">
            <a:extLst>
              <a:ext uri="{FF2B5EF4-FFF2-40B4-BE49-F238E27FC236}">
                <a16:creationId xmlns:a16="http://schemas.microsoft.com/office/drawing/2014/main" id="{2507CDF2-4567-4466-A03A-F266F4CD61ED}"/>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2125134" y="5761907"/>
            <a:ext cx="2113722" cy="810228"/>
          </a:xfrm>
          <a:prstGeom prst="rect">
            <a:avLst/>
          </a:prstGeom>
          <a:ln w="19050">
            <a:solidFill>
              <a:schemeClr val="bg1"/>
            </a:solidFill>
          </a:ln>
        </p:spPr>
      </p:pic>
      <p:pic>
        <p:nvPicPr>
          <p:cNvPr id="21" name="Picture 20" descr="A close up of a flag&#10;&#10;Description automatically generated">
            <a:extLst>
              <a:ext uri="{FF2B5EF4-FFF2-40B4-BE49-F238E27FC236}">
                <a16:creationId xmlns:a16="http://schemas.microsoft.com/office/drawing/2014/main" id="{7302DC03-1889-411F-B367-9E8E8AF4F9A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575509">
            <a:off x="3820889" y="5577411"/>
            <a:ext cx="337338" cy="214135"/>
          </a:xfrm>
          <a:prstGeom prst="rect">
            <a:avLst/>
          </a:prstGeom>
          <a:ln>
            <a:solidFill>
              <a:schemeClr val="tx1"/>
            </a:solidFill>
          </a:ln>
        </p:spPr>
      </p:pic>
      <p:graphicFrame>
        <p:nvGraphicFramePr>
          <p:cNvPr id="20" name="Table 21">
            <a:extLst>
              <a:ext uri="{FF2B5EF4-FFF2-40B4-BE49-F238E27FC236}">
                <a16:creationId xmlns:a16="http://schemas.microsoft.com/office/drawing/2014/main" id="{DE52EEDB-4228-416D-BAC8-EBC63EC96967}"/>
              </a:ext>
            </a:extLst>
          </p:cNvPr>
          <p:cNvGraphicFramePr>
            <a:graphicFrameLocks noGrp="1"/>
          </p:cNvGraphicFramePr>
          <p:nvPr>
            <p:extLst>
              <p:ext uri="{D42A27DB-BD31-4B8C-83A1-F6EECF244321}">
                <p14:modId xmlns:p14="http://schemas.microsoft.com/office/powerpoint/2010/main" val="2496347554"/>
              </p:ext>
            </p:extLst>
          </p:nvPr>
        </p:nvGraphicFramePr>
        <p:xfrm>
          <a:off x="11407" y="8411695"/>
          <a:ext cx="4227444" cy="1186083"/>
        </p:xfrm>
        <a:graphic>
          <a:graphicData uri="http://schemas.openxmlformats.org/drawingml/2006/table">
            <a:tbl>
              <a:tblPr firstRow="1" bandRow="1">
                <a:tableStyleId>{5C22544A-7EE6-4342-B048-85BDC9FD1C3A}</a:tableStyleId>
              </a:tblPr>
              <a:tblGrid>
                <a:gridCol w="2113722">
                  <a:extLst>
                    <a:ext uri="{9D8B030D-6E8A-4147-A177-3AD203B41FA5}">
                      <a16:colId xmlns:a16="http://schemas.microsoft.com/office/drawing/2014/main" val="2030587814"/>
                    </a:ext>
                  </a:extLst>
                </a:gridCol>
                <a:gridCol w="2113722">
                  <a:extLst>
                    <a:ext uri="{9D8B030D-6E8A-4147-A177-3AD203B41FA5}">
                      <a16:colId xmlns:a16="http://schemas.microsoft.com/office/drawing/2014/main" val="1966655720"/>
                    </a:ext>
                  </a:extLst>
                </a:gridCol>
              </a:tblGrid>
              <a:tr h="223412">
                <a:tc gridSpan="2">
                  <a:txBody>
                    <a:bodyPr/>
                    <a:lstStyle/>
                    <a:p>
                      <a:pPr algn="ctr"/>
                      <a:r>
                        <a:rPr lang="en-GB" sz="900" dirty="0">
                          <a:solidFill>
                            <a:schemeClr val="tx1"/>
                          </a:solidFill>
                        </a:rPr>
                        <a:t>Alternatives to Fossil Fuels</a:t>
                      </a:r>
                    </a:p>
                  </a:txBody>
                  <a:tcPr/>
                </a:tc>
                <a:tc hMerge="1">
                  <a:txBody>
                    <a:bodyPr/>
                    <a:lstStyle/>
                    <a:p>
                      <a:endParaRPr lang="en-GB" dirty="0"/>
                    </a:p>
                  </a:txBody>
                  <a:tcPr/>
                </a:tc>
                <a:extLst>
                  <a:ext uri="{0D108BD9-81ED-4DB2-BD59-A6C34878D82A}">
                    <a16:rowId xmlns:a16="http://schemas.microsoft.com/office/drawing/2014/main" val="3530604032"/>
                  </a:ext>
                </a:extLst>
              </a:tr>
              <a:tr h="207455">
                <a:tc>
                  <a:txBody>
                    <a:bodyPr/>
                    <a:lstStyle/>
                    <a:p>
                      <a:pPr algn="ctr"/>
                      <a:r>
                        <a:rPr lang="en-GB" sz="700" b="1" dirty="0">
                          <a:solidFill>
                            <a:srgbClr val="00B050"/>
                          </a:solidFill>
                        </a:rPr>
                        <a:t>Renewable Energy</a:t>
                      </a:r>
                    </a:p>
                  </a:txBody>
                  <a:tcPr>
                    <a:solidFill>
                      <a:schemeClr val="accent1">
                        <a:lumMod val="60000"/>
                        <a:lumOff val="40000"/>
                      </a:schemeClr>
                    </a:solidFill>
                  </a:tcPr>
                </a:tc>
                <a:tc>
                  <a:txBody>
                    <a:bodyPr/>
                    <a:lstStyle/>
                    <a:p>
                      <a:pPr algn="ctr"/>
                      <a:r>
                        <a:rPr lang="en-GB" sz="700" b="1" dirty="0">
                          <a:solidFill>
                            <a:srgbClr val="0070C0"/>
                          </a:solidFill>
                        </a:rPr>
                        <a:t>Recyclable Energy</a:t>
                      </a:r>
                    </a:p>
                  </a:txBody>
                  <a:tcPr>
                    <a:solidFill>
                      <a:schemeClr val="accent1">
                        <a:lumMod val="60000"/>
                        <a:lumOff val="40000"/>
                      </a:schemeClr>
                    </a:solidFill>
                  </a:tcPr>
                </a:tc>
                <a:extLst>
                  <a:ext uri="{0D108BD9-81ED-4DB2-BD59-A6C34878D82A}">
                    <a16:rowId xmlns:a16="http://schemas.microsoft.com/office/drawing/2014/main" val="276845345"/>
                  </a:ext>
                </a:extLst>
              </a:tr>
              <a:tr h="430867">
                <a:tc>
                  <a:txBody>
                    <a:bodyPr/>
                    <a:lstStyle/>
                    <a:p>
                      <a:pPr algn="ctr"/>
                      <a:r>
                        <a:rPr lang="en-GB" sz="700" b="0" i="0" u="none" strike="noStrike" kern="1200" dirty="0">
                          <a:solidFill>
                            <a:schemeClr val="tx1"/>
                          </a:solidFill>
                          <a:effectLst/>
                          <a:latin typeface="+mn-lt"/>
                          <a:ea typeface="+mn-ea"/>
                          <a:cs typeface="+mn-cs"/>
                        </a:rPr>
                        <a:t>Renewable energy is energy that is collected from renewable resources, which are naturally replenished on a human timescale.</a:t>
                      </a:r>
                    </a:p>
                  </a:txBody>
                  <a:tcPr/>
                </a:tc>
                <a:tc>
                  <a:txBody>
                    <a:bodyPr/>
                    <a:lstStyle/>
                    <a:p>
                      <a:pPr algn="ctr"/>
                      <a:r>
                        <a:rPr lang="en-GB" sz="700" b="0" i="0" u="none" strike="noStrike" kern="1200" dirty="0">
                          <a:solidFill>
                            <a:schemeClr val="tx1"/>
                          </a:solidFill>
                          <a:effectLst/>
                          <a:latin typeface="+mn-lt"/>
                          <a:ea typeface="+mn-ea"/>
                          <a:cs typeface="+mn-cs"/>
                        </a:rPr>
                        <a:t>Recyclable resource can be used over and over, but must first go through a process to prepare it for re-use. Can be human-driven or naturally occurring.</a:t>
                      </a:r>
                      <a:endParaRPr lang="en-GB" sz="700" b="0" dirty="0">
                        <a:solidFill>
                          <a:schemeClr val="tx1"/>
                        </a:solidFill>
                      </a:endParaRPr>
                    </a:p>
                  </a:txBody>
                  <a:tcPr/>
                </a:tc>
                <a:extLst>
                  <a:ext uri="{0D108BD9-81ED-4DB2-BD59-A6C34878D82A}">
                    <a16:rowId xmlns:a16="http://schemas.microsoft.com/office/drawing/2014/main" val="2894657040"/>
                  </a:ext>
                </a:extLst>
              </a:tr>
              <a:tr h="319161">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i="0" u="none" strike="noStrike" kern="1200" dirty="0">
                          <a:solidFill>
                            <a:srgbClr val="00B050"/>
                          </a:solidFill>
                          <a:effectLst/>
                          <a:latin typeface="+mn-lt"/>
                          <a:ea typeface="+mn-ea"/>
                          <a:cs typeface="+mn-cs"/>
                        </a:rPr>
                        <a:t>Biomass, Solar Power, Wind Energy, Wave and Tidal Energy, Hydroelectric Power (HEP)</a:t>
                      </a: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solidFill>
                            <a:srgbClr val="0070C0"/>
                          </a:solidFill>
                        </a:rPr>
                        <a:t>Nuclear Power, Biomass, Heat Recovery Systems, or ground source heat pump. </a:t>
                      </a:r>
                    </a:p>
                  </a:txBody>
                  <a:tcPr/>
                </a:tc>
                <a:extLst>
                  <a:ext uri="{0D108BD9-81ED-4DB2-BD59-A6C34878D82A}">
                    <a16:rowId xmlns:a16="http://schemas.microsoft.com/office/drawing/2014/main" val="1945716629"/>
                  </a:ext>
                </a:extLst>
              </a:tr>
            </a:tbl>
          </a:graphicData>
        </a:graphic>
      </p:graphicFrame>
      <p:graphicFrame>
        <p:nvGraphicFramePr>
          <p:cNvPr id="24" name="Table 24">
            <a:extLst>
              <a:ext uri="{FF2B5EF4-FFF2-40B4-BE49-F238E27FC236}">
                <a16:creationId xmlns:a16="http://schemas.microsoft.com/office/drawing/2014/main" id="{D7E3024B-C438-4C7A-A844-938C3AAC8AD8}"/>
              </a:ext>
            </a:extLst>
          </p:cNvPr>
          <p:cNvGraphicFramePr>
            <a:graphicFrameLocks noGrp="1"/>
          </p:cNvGraphicFramePr>
          <p:nvPr>
            <p:extLst>
              <p:ext uri="{D42A27DB-BD31-4B8C-83A1-F6EECF244321}">
                <p14:modId xmlns:p14="http://schemas.microsoft.com/office/powerpoint/2010/main" val="2997068055"/>
              </p:ext>
            </p:extLst>
          </p:nvPr>
        </p:nvGraphicFramePr>
        <p:xfrm>
          <a:off x="4238861" y="1996440"/>
          <a:ext cx="4335296" cy="1920240"/>
        </p:xfrm>
        <a:graphic>
          <a:graphicData uri="http://schemas.openxmlformats.org/drawingml/2006/table">
            <a:tbl>
              <a:tblPr firstRow="1" bandRow="1">
                <a:tableStyleId>{5C22544A-7EE6-4342-B048-85BDC9FD1C3A}</a:tableStyleId>
              </a:tblPr>
              <a:tblGrid>
                <a:gridCol w="2167648">
                  <a:extLst>
                    <a:ext uri="{9D8B030D-6E8A-4147-A177-3AD203B41FA5}">
                      <a16:colId xmlns:a16="http://schemas.microsoft.com/office/drawing/2014/main" val="2034567841"/>
                    </a:ext>
                  </a:extLst>
                </a:gridCol>
                <a:gridCol w="2167648">
                  <a:extLst>
                    <a:ext uri="{9D8B030D-6E8A-4147-A177-3AD203B41FA5}">
                      <a16:colId xmlns:a16="http://schemas.microsoft.com/office/drawing/2014/main" val="3377415723"/>
                    </a:ext>
                  </a:extLst>
                </a:gridCol>
              </a:tblGrid>
              <a:tr h="0">
                <a:tc gridSpan="2">
                  <a:txBody>
                    <a:bodyPr/>
                    <a:lstStyle/>
                    <a:p>
                      <a:pPr algn="ctr"/>
                      <a:r>
                        <a:rPr lang="en-GB" sz="900" dirty="0">
                          <a:solidFill>
                            <a:schemeClr val="tx1"/>
                          </a:solidFill>
                        </a:rPr>
                        <a:t>The UK’s Changing Energy Mix</a:t>
                      </a:r>
                    </a:p>
                  </a:txBody>
                  <a:tcPr/>
                </a:tc>
                <a:tc hMerge="1">
                  <a:txBody>
                    <a:bodyPr/>
                    <a:lstStyle/>
                    <a:p>
                      <a:endParaRPr lang="en-GB" dirty="0"/>
                    </a:p>
                  </a:txBody>
                  <a:tcPr/>
                </a:tc>
                <a:extLst>
                  <a:ext uri="{0D108BD9-81ED-4DB2-BD59-A6C34878D82A}">
                    <a16:rowId xmlns:a16="http://schemas.microsoft.com/office/drawing/2014/main" val="1723989220"/>
                  </a:ext>
                </a:extLst>
              </a:tr>
              <a:tr h="296743">
                <a:tc>
                  <a:txBody>
                    <a:bodyPr/>
                    <a:lstStyle/>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The UK consumes less energy today than it did in 1970, despite an extra </a:t>
                      </a:r>
                      <a:r>
                        <a:rPr lang="en-GB" sz="700" b="1" i="0" u="none" strike="noStrike" kern="1200" dirty="0">
                          <a:solidFill>
                            <a:schemeClr val="dk1"/>
                          </a:solidFill>
                          <a:effectLst/>
                          <a:latin typeface="+mn-lt"/>
                          <a:ea typeface="+mn-ea"/>
                          <a:cs typeface="+mn-cs"/>
                        </a:rPr>
                        <a:t>6.5 million people</a:t>
                      </a:r>
                      <a:r>
                        <a:rPr lang="en-GB" sz="700" b="0" i="0" u="none" strike="noStrike" kern="1200" dirty="0">
                          <a:solidFill>
                            <a:schemeClr val="dk1"/>
                          </a:solidFill>
                          <a:effectLst/>
                          <a:latin typeface="+mn-lt"/>
                          <a:ea typeface="+mn-ea"/>
                          <a:cs typeface="+mn-cs"/>
                        </a:rPr>
                        <a:t>.</a:t>
                      </a:r>
                    </a:p>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The major change in the make-up of UK energy consumption is the </a:t>
                      </a:r>
                      <a:r>
                        <a:rPr lang="en-GB" sz="700" b="1" i="0" u="none" strike="noStrike" kern="1200" dirty="0">
                          <a:solidFill>
                            <a:schemeClr val="dk1"/>
                          </a:solidFill>
                          <a:effectLst/>
                          <a:latin typeface="+mn-lt"/>
                          <a:ea typeface="+mn-ea"/>
                          <a:cs typeface="+mn-cs"/>
                        </a:rPr>
                        <a:t>rapid decline in coal use</a:t>
                      </a:r>
                      <a:r>
                        <a:rPr lang="en-GB" sz="700" b="0" i="0" u="none" strike="noStrike" kern="1200" dirty="0">
                          <a:solidFill>
                            <a:schemeClr val="dk1"/>
                          </a:solidFill>
                          <a:effectLst/>
                          <a:latin typeface="+mn-lt"/>
                          <a:ea typeface="+mn-ea"/>
                          <a:cs typeface="+mn-cs"/>
                        </a:rPr>
                        <a:t>.</a:t>
                      </a:r>
                    </a:p>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The void left by the fall in coal use has been filled largely by a </a:t>
                      </a:r>
                      <a:r>
                        <a:rPr lang="en-GB" sz="700" b="1" i="0" u="none" strike="noStrike" kern="1200" dirty="0">
                          <a:solidFill>
                            <a:schemeClr val="dk1"/>
                          </a:solidFill>
                          <a:effectLst/>
                          <a:latin typeface="+mn-lt"/>
                          <a:ea typeface="+mn-ea"/>
                          <a:cs typeface="+mn-cs"/>
                        </a:rPr>
                        <a:t>rapid rise in natural gas</a:t>
                      </a:r>
                      <a:r>
                        <a:rPr lang="en-GB" sz="700" b="0" i="0" u="none" strike="noStrike" kern="1200" dirty="0">
                          <a:solidFill>
                            <a:schemeClr val="dk1"/>
                          </a:solidFill>
                          <a:effectLst/>
                          <a:latin typeface="+mn-lt"/>
                          <a:ea typeface="+mn-ea"/>
                          <a:cs typeface="+mn-cs"/>
                        </a:rPr>
                        <a:t>.</a:t>
                      </a:r>
                    </a:p>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By 2030, it expects </a:t>
                      </a:r>
                      <a:r>
                        <a:rPr lang="en-GB" sz="700" b="1" i="0" u="none" strike="noStrike" kern="1200" dirty="0">
                          <a:solidFill>
                            <a:schemeClr val="dk1"/>
                          </a:solidFill>
                          <a:effectLst/>
                          <a:latin typeface="+mn-lt"/>
                          <a:ea typeface="+mn-ea"/>
                          <a:cs typeface="+mn-cs"/>
                        </a:rPr>
                        <a:t>renewables to be the biggest source of energy </a:t>
                      </a:r>
                      <a:r>
                        <a:rPr lang="en-GB" sz="700" b="0" i="0" u="none" strike="noStrike" kern="1200" dirty="0">
                          <a:solidFill>
                            <a:schemeClr val="dk1"/>
                          </a:solidFill>
                          <a:effectLst/>
                          <a:latin typeface="+mn-lt"/>
                          <a:ea typeface="+mn-ea"/>
                          <a:cs typeface="+mn-cs"/>
                        </a:rPr>
                        <a:t>used in electricity generation, making up 40% of the overall mix.</a:t>
                      </a:r>
                    </a:p>
                    <a:p>
                      <a:pPr marL="171450" indent="-171450">
                        <a:buFont typeface="Arial" panose="020B0604020202020204" pitchFamily="34" charset="0"/>
                        <a:buChar char="•"/>
                      </a:pPr>
                      <a:r>
                        <a:rPr lang="en-GB" sz="700" b="1" i="0" u="none" strike="noStrike" kern="1200" dirty="0">
                          <a:solidFill>
                            <a:schemeClr val="dk1"/>
                          </a:solidFill>
                          <a:effectLst/>
                          <a:latin typeface="+mn-lt"/>
                          <a:ea typeface="+mn-ea"/>
                          <a:cs typeface="+mn-cs"/>
                        </a:rPr>
                        <a:t>Nuclear</a:t>
                      </a:r>
                      <a:r>
                        <a:rPr lang="en-GB" sz="700" b="0" i="0" u="none" strike="noStrike" kern="1200" dirty="0">
                          <a:solidFill>
                            <a:schemeClr val="dk1"/>
                          </a:solidFill>
                          <a:effectLst/>
                          <a:latin typeface="+mn-lt"/>
                          <a:ea typeface="+mn-ea"/>
                          <a:cs typeface="+mn-cs"/>
                        </a:rPr>
                        <a:t> is also set to </a:t>
                      </a:r>
                      <a:r>
                        <a:rPr lang="en-GB" sz="700" b="1" i="0" u="none" strike="noStrike" kern="1200" dirty="0">
                          <a:solidFill>
                            <a:schemeClr val="dk1"/>
                          </a:solidFill>
                          <a:effectLst/>
                          <a:latin typeface="+mn-lt"/>
                          <a:ea typeface="+mn-ea"/>
                          <a:cs typeface="+mn-cs"/>
                        </a:rPr>
                        <a:t>contribute more </a:t>
                      </a:r>
                      <a:r>
                        <a:rPr lang="en-GB" sz="700" b="0" i="0" u="none" strike="noStrike" kern="1200" dirty="0">
                          <a:solidFill>
                            <a:schemeClr val="dk1"/>
                          </a:solidFill>
                          <a:effectLst/>
                          <a:latin typeface="+mn-lt"/>
                          <a:ea typeface="+mn-ea"/>
                          <a:cs typeface="+mn-cs"/>
                        </a:rPr>
                        <a:t>by the 2020s. This is because the UK's new generation of nuclear power stations comes online. </a:t>
                      </a:r>
                    </a:p>
                    <a:p>
                      <a:pPr marL="171450" indent="-171450">
                        <a:buFont typeface="Arial" panose="020B0604020202020204" pitchFamily="34" charset="0"/>
                        <a:buChar char="•"/>
                      </a:pPr>
                      <a:r>
                        <a:rPr lang="en-GB" sz="700" b="0" i="0" u="none" strike="noStrike" kern="1200" dirty="0">
                          <a:solidFill>
                            <a:schemeClr val="dk1"/>
                          </a:solidFill>
                          <a:effectLst/>
                          <a:latin typeface="+mn-lt"/>
                          <a:ea typeface="+mn-ea"/>
                          <a:cs typeface="+mn-cs"/>
                        </a:rPr>
                        <a:t>Overall, the UK may still be using the same amount of energy in 2030 as it was in 1970, but it will be generating it in very different ways. </a:t>
                      </a:r>
                    </a:p>
                  </a:txBody>
                  <a:tcPr>
                    <a:solidFill>
                      <a:srgbClr val="FFF6E5"/>
                    </a:solidFill>
                  </a:tcPr>
                </a:tc>
                <a:tc>
                  <a:txBody>
                    <a:bodyPr/>
                    <a:lstStyle/>
                    <a:p>
                      <a:endParaRPr lang="en-GB" sz="700" dirty="0"/>
                    </a:p>
                  </a:txBody>
                  <a:tcPr>
                    <a:solidFill>
                      <a:schemeClr val="bg1"/>
                    </a:solidFill>
                  </a:tcPr>
                </a:tc>
                <a:extLst>
                  <a:ext uri="{0D108BD9-81ED-4DB2-BD59-A6C34878D82A}">
                    <a16:rowId xmlns:a16="http://schemas.microsoft.com/office/drawing/2014/main" val="2841357514"/>
                  </a:ext>
                </a:extLst>
              </a:tr>
            </a:tbl>
          </a:graphicData>
        </a:graphic>
      </p:graphicFrame>
      <p:graphicFrame>
        <p:nvGraphicFramePr>
          <p:cNvPr id="27" name="Table 27">
            <a:extLst>
              <a:ext uri="{FF2B5EF4-FFF2-40B4-BE49-F238E27FC236}">
                <a16:creationId xmlns:a16="http://schemas.microsoft.com/office/drawing/2014/main" id="{259B8331-EBDB-4D06-B90D-A65610F87C11}"/>
              </a:ext>
            </a:extLst>
          </p:cNvPr>
          <p:cNvGraphicFramePr>
            <a:graphicFrameLocks noGrp="1"/>
          </p:cNvGraphicFramePr>
          <p:nvPr>
            <p:extLst>
              <p:ext uri="{D42A27DB-BD31-4B8C-83A1-F6EECF244321}">
                <p14:modId xmlns:p14="http://schemas.microsoft.com/office/powerpoint/2010/main" val="4054750569"/>
              </p:ext>
            </p:extLst>
          </p:nvPr>
        </p:nvGraphicFramePr>
        <p:xfrm>
          <a:off x="4238862" y="0"/>
          <a:ext cx="4335296" cy="1996440"/>
        </p:xfrm>
        <a:graphic>
          <a:graphicData uri="http://schemas.openxmlformats.org/drawingml/2006/table">
            <a:tbl>
              <a:tblPr firstRow="1" bandRow="1">
                <a:tableStyleId>{5C22544A-7EE6-4342-B048-85BDC9FD1C3A}</a:tableStyleId>
              </a:tblPr>
              <a:tblGrid>
                <a:gridCol w="2167648">
                  <a:extLst>
                    <a:ext uri="{9D8B030D-6E8A-4147-A177-3AD203B41FA5}">
                      <a16:colId xmlns:a16="http://schemas.microsoft.com/office/drawing/2014/main" val="1870698720"/>
                    </a:ext>
                  </a:extLst>
                </a:gridCol>
                <a:gridCol w="2167648">
                  <a:extLst>
                    <a:ext uri="{9D8B030D-6E8A-4147-A177-3AD203B41FA5}">
                      <a16:colId xmlns:a16="http://schemas.microsoft.com/office/drawing/2014/main" val="300305387"/>
                    </a:ext>
                  </a:extLst>
                </a:gridCol>
              </a:tblGrid>
              <a:tr h="135376">
                <a:tc gridSpan="2">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dirty="0">
                          <a:solidFill>
                            <a:schemeClr val="tx1"/>
                          </a:solidFill>
                          <a:latin typeface="+mn-lt"/>
                        </a:rPr>
                        <a:t>Alternatives to Fossil Fuels (continued)</a:t>
                      </a:r>
                    </a:p>
                  </a:txBody>
                  <a:tcPr/>
                </a:tc>
                <a:tc hMerge="1">
                  <a:txBody>
                    <a:bodyPr/>
                    <a:lstStyle/>
                    <a:p>
                      <a:endParaRPr lang="en-GB" dirty="0"/>
                    </a:p>
                  </a:txBody>
                  <a:tcPr/>
                </a:tc>
                <a:extLst>
                  <a:ext uri="{0D108BD9-81ED-4DB2-BD59-A6C34878D82A}">
                    <a16:rowId xmlns:a16="http://schemas.microsoft.com/office/drawing/2014/main" val="318630485"/>
                  </a:ext>
                </a:extLst>
              </a:tr>
              <a:tr h="126351">
                <a:tc>
                  <a:txBody>
                    <a:bodyPr/>
                    <a:lstStyle/>
                    <a:p>
                      <a:pPr algn="ctr"/>
                      <a:r>
                        <a:rPr lang="en-GB" sz="800" b="1" dirty="0">
                          <a:solidFill>
                            <a:srgbClr val="00B050"/>
                          </a:solidFill>
                          <a:latin typeface="+mn-lt"/>
                        </a:rPr>
                        <a:t>Renewable Energy</a:t>
                      </a:r>
                    </a:p>
                  </a:txBody>
                  <a:tcPr>
                    <a:solidFill>
                      <a:schemeClr val="accent1">
                        <a:lumMod val="60000"/>
                        <a:lumOff val="40000"/>
                      </a:schemeClr>
                    </a:solidFill>
                  </a:tcPr>
                </a:tc>
                <a:tc>
                  <a:txBody>
                    <a:bodyPr/>
                    <a:lstStyle/>
                    <a:p>
                      <a:pPr algn="ctr"/>
                      <a:r>
                        <a:rPr lang="en-GB" sz="800" b="1" dirty="0">
                          <a:solidFill>
                            <a:srgbClr val="0070C0"/>
                          </a:solidFill>
                          <a:latin typeface="+mn-lt"/>
                        </a:rPr>
                        <a:t>Recyclable Energy</a:t>
                      </a:r>
                    </a:p>
                  </a:txBody>
                  <a:tcPr>
                    <a:solidFill>
                      <a:schemeClr val="accent1">
                        <a:lumMod val="60000"/>
                        <a:lumOff val="40000"/>
                      </a:schemeClr>
                    </a:solidFill>
                  </a:tcPr>
                </a:tc>
                <a:extLst>
                  <a:ext uri="{0D108BD9-81ED-4DB2-BD59-A6C34878D82A}">
                    <a16:rowId xmlns:a16="http://schemas.microsoft.com/office/drawing/2014/main" val="916710992"/>
                  </a:ext>
                </a:extLst>
              </a:tr>
              <a:tr h="433203">
                <a:tc>
                  <a:txBody>
                    <a:bodyPr/>
                    <a:lstStyle/>
                    <a:p>
                      <a:pPr marL="171450" marR="0" lvl="0" indent="-171450" algn="l" defTabSz="914400" rtl="0" eaLnBrk="1" fontAlgn="base" latinLnBrk="0" hangingPunct="1">
                        <a:lnSpc>
                          <a:spcPct val="100000"/>
                        </a:lnSpc>
                        <a:spcBef>
                          <a:spcPct val="0"/>
                        </a:spcBef>
                        <a:spcAft>
                          <a:spcPct val="0"/>
                        </a:spcAft>
                        <a:buClr>
                          <a:srgbClr val="FF0000"/>
                        </a:buClr>
                        <a:buSzPct val="113000"/>
                        <a:buFont typeface="Calibri" panose="020F0502020204030204" pitchFamily="34" charset="0"/>
                        <a:buChar char="x"/>
                        <a:tabLst/>
                      </a:pPr>
                      <a:r>
                        <a:rPr kumimoji="0" lang="en-GB" sz="700" b="0" i="0" u="none" strike="noStrike" cap="none" normalizeH="0" baseline="0" dirty="0">
                          <a:ln>
                            <a:noFill/>
                          </a:ln>
                          <a:solidFill>
                            <a:srgbClr val="FF0000"/>
                          </a:solidFill>
                          <a:effectLst/>
                          <a:latin typeface="+mn-lt"/>
                          <a:cs typeface="Arial" charset="0"/>
                        </a:rPr>
                        <a:t>May require large areas (solar arrays, wind farms) for effective operation. </a:t>
                      </a:r>
                    </a:p>
                    <a:p>
                      <a:pPr marL="171450" marR="0" lvl="0" indent="-171450" algn="l" defTabSz="914400" rtl="0" eaLnBrk="1" fontAlgn="base" latinLnBrk="0" hangingPunct="1">
                        <a:lnSpc>
                          <a:spcPct val="100000"/>
                        </a:lnSpc>
                        <a:spcBef>
                          <a:spcPct val="0"/>
                        </a:spcBef>
                        <a:spcAft>
                          <a:spcPct val="0"/>
                        </a:spcAft>
                        <a:buClr>
                          <a:srgbClr val="FF0000"/>
                        </a:buClr>
                        <a:buSzPct val="113000"/>
                        <a:buFont typeface="Calibri" panose="020F0502020204030204" pitchFamily="34" charset="0"/>
                        <a:buChar char="x"/>
                        <a:tabLst/>
                      </a:pPr>
                      <a:r>
                        <a:rPr kumimoji="0" lang="en-GB" sz="700" b="0" i="0" u="none" strike="noStrike" cap="none" normalizeH="0" baseline="0" dirty="0">
                          <a:ln>
                            <a:noFill/>
                          </a:ln>
                          <a:solidFill>
                            <a:srgbClr val="FF0000"/>
                          </a:solidFill>
                          <a:effectLst/>
                          <a:latin typeface="+mn-lt"/>
                          <a:cs typeface="Arial" charset="0"/>
                        </a:rPr>
                        <a:t>NIMBY </a:t>
                      </a:r>
                      <a:r>
                        <a:rPr kumimoji="0" lang="en-GB" sz="700" b="0" i="0" u="none" strike="noStrike" kern="1200" cap="none" normalizeH="0" baseline="0" dirty="0">
                          <a:ln>
                            <a:noFill/>
                          </a:ln>
                          <a:solidFill>
                            <a:srgbClr val="FF0000"/>
                          </a:solidFill>
                          <a:effectLst/>
                          <a:latin typeface="+mn-lt"/>
                          <a:ea typeface="+mn-ea"/>
                          <a:cs typeface="+mn-cs"/>
                        </a:rPr>
                        <a:t>(</a:t>
                      </a:r>
                      <a:r>
                        <a:rPr lang="en-GB" sz="700" b="0" i="0" u="none" strike="noStrike" kern="1200" dirty="0">
                          <a:solidFill>
                            <a:srgbClr val="FF0000"/>
                          </a:solidFill>
                          <a:effectLst/>
                          <a:latin typeface="+mn-lt"/>
                          <a:ea typeface="+mn-ea"/>
                          <a:cs typeface="+mn-cs"/>
                        </a:rPr>
                        <a:t>not in my back yard) </a:t>
                      </a:r>
                      <a:r>
                        <a:rPr kumimoji="0" lang="en-GB" sz="700" b="0" i="0" u="none" strike="noStrike" cap="none" normalizeH="0" baseline="0" dirty="0">
                          <a:ln>
                            <a:noFill/>
                          </a:ln>
                          <a:solidFill>
                            <a:srgbClr val="FF0000"/>
                          </a:solidFill>
                          <a:effectLst/>
                          <a:latin typeface="+mn-lt"/>
                          <a:cs typeface="Arial" charset="0"/>
                        </a:rPr>
                        <a:t>issues.</a:t>
                      </a:r>
                    </a:p>
                    <a:p>
                      <a:pPr marL="171450" marR="0" lvl="0" indent="-171450" algn="l" defTabSz="914400" rtl="0" eaLnBrk="1" fontAlgn="base" latinLnBrk="0" hangingPunct="1">
                        <a:lnSpc>
                          <a:spcPct val="100000"/>
                        </a:lnSpc>
                        <a:spcBef>
                          <a:spcPct val="0"/>
                        </a:spcBef>
                        <a:spcAft>
                          <a:spcPct val="0"/>
                        </a:spcAft>
                        <a:buClrTx/>
                        <a:buSzTx/>
                        <a:buFont typeface="Wingdings" panose="05000000000000000000" pitchFamily="2" charset="2"/>
                        <a:buChar char="ü"/>
                        <a:tabLst/>
                      </a:pPr>
                      <a:r>
                        <a:rPr kumimoji="0" lang="en-GB" sz="700" b="0" i="0" u="none" strike="noStrike" cap="none" normalizeH="0" baseline="0" dirty="0">
                          <a:ln>
                            <a:noFill/>
                          </a:ln>
                          <a:solidFill>
                            <a:srgbClr val="00B050"/>
                          </a:solidFill>
                          <a:effectLst/>
                          <a:latin typeface="+mn-lt"/>
                          <a:cs typeface="Arial" charset="0"/>
                        </a:rPr>
                        <a:t>Limited to no greenhouse emissions. </a:t>
                      </a:r>
                    </a:p>
                    <a:p>
                      <a:pPr marL="171450" marR="0" lvl="0" indent="-171450" algn="l" defTabSz="914400" rtl="0" eaLnBrk="1" fontAlgn="base" latinLnBrk="0" hangingPunct="1">
                        <a:lnSpc>
                          <a:spcPct val="100000"/>
                        </a:lnSpc>
                        <a:spcBef>
                          <a:spcPct val="0"/>
                        </a:spcBef>
                        <a:spcAft>
                          <a:spcPct val="0"/>
                        </a:spcAft>
                        <a:buClr>
                          <a:srgbClr val="FF0000"/>
                        </a:buClr>
                        <a:buSzPct val="113000"/>
                        <a:buFont typeface="Calibri" panose="020F0502020204030204" pitchFamily="34" charset="0"/>
                        <a:buChar char="x"/>
                        <a:tabLst/>
                      </a:pPr>
                      <a:r>
                        <a:rPr kumimoji="0" lang="en-GB" sz="700" b="0" i="0" u="none" strike="noStrike" cap="none" normalizeH="0" baseline="0" dirty="0">
                          <a:ln>
                            <a:noFill/>
                          </a:ln>
                          <a:solidFill>
                            <a:srgbClr val="FF0000"/>
                          </a:solidFill>
                          <a:effectLst/>
                          <a:latin typeface="+mn-lt"/>
                          <a:cs typeface="Arial" charset="0"/>
                        </a:rPr>
                        <a:t>Gas, oil and coal are less expensive options. </a:t>
                      </a:r>
                    </a:p>
                    <a:p>
                      <a:pPr marL="171450" marR="0" lvl="0" indent="-171450" algn="l" defTabSz="914400" rtl="0" eaLnBrk="1" fontAlgn="base" latinLnBrk="0" hangingPunct="1">
                        <a:lnSpc>
                          <a:spcPct val="100000"/>
                        </a:lnSpc>
                        <a:spcBef>
                          <a:spcPct val="0"/>
                        </a:spcBef>
                        <a:spcAft>
                          <a:spcPct val="0"/>
                        </a:spcAft>
                        <a:buClr>
                          <a:srgbClr val="FF0000"/>
                        </a:buClr>
                        <a:buSzPct val="113000"/>
                        <a:buFont typeface="Calibri" panose="020F0502020204030204" pitchFamily="34" charset="0"/>
                        <a:buChar char="x"/>
                        <a:tabLst/>
                      </a:pPr>
                      <a:r>
                        <a:rPr kumimoji="0" lang="en-GB" sz="700" b="0" i="0" u="none" strike="noStrike" cap="none" normalizeH="0" baseline="0" dirty="0">
                          <a:ln>
                            <a:noFill/>
                          </a:ln>
                          <a:solidFill>
                            <a:srgbClr val="FF0000"/>
                          </a:solidFill>
                          <a:effectLst/>
                          <a:latin typeface="+mn-lt"/>
                          <a:cs typeface="Arial" charset="0"/>
                        </a:rPr>
                        <a:t>Dependent on geographical surrounding.</a:t>
                      </a:r>
                      <a:endParaRPr kumimoji="0" lang="en-US" sz="700" b="0" i="0" u="none" strike="noStrike" cap="none" normalizeH="0" baseline="0" dirty="0">
                        <a:ln>
                          <a:noFill/>
                        </a:ln>
                        <a:solidFill>
                          <a:srgbClr val="FF0000"/>
                        </a:solidFill>
                        <a:effectLst/>
                        <a:latin typeface="+mn-lt"/>
                        <a:cs typeface="Arial" charset="0"/>
                      </a:endParaRPr>
                    </a:p>
                  </a:txBody>
                  <a:tcPr marL="91430" marR="91430" marT="45717" marB="45717" horzOverflow="overflow"/>
                </a:tc>
                <a:tc>
                  <a:txBody>
                    <a:bodyPr/>
                    <a:lstStyle/>
                    <a:p>
                      <a:pPr marL="171450" marR="0" lvl="0" indent="-171450" algn="l" defTabSz="128016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GB" sz="700" b="0" i="0" u="none" strike="noStrike" cap="none" normalizeH="0" baseline="0" dirty="0">
                          <a:ln>
                            <a:noFill/>
                          </a:ln>
                          <a:solidFill>
                            <a:srgbClr val="00B050"/>
                          </a:solidFill>
                          <a:effectLst/>
                          <a:latin typeface="+mn-lt"/>
                          <a:cs typeface="Arial" charset="0"/>
                        </a:rPr>
                        <a:t>Can be used repeatedly, if managed carefully. </a:t>
                      </a:r>
                      <a:endParaRPr kumimoji="0" lang="en-US" sz="700" b="0" i="0" u="none" strike="noStrike" cap="none" normalizeH="0" baseline="0" dirty="0">
                        <a:ln>
                          <a:noFill/>
                        </a:ln>
                        <a:solidFill>
                          <a:srgbClr val="00B050"/>
                        </a:solidFill>
                        <a:effectLst/>
                        <a:latin typeface="+mn-lt"/>
                        <a:cs typeface="Arial" charset="0"/>
                      </a:endParaRPr>
                    </a:p>
                    <a:p>
                      <a:pPr marL="171450" marR="0" lvl="0" indent="-171450" algn="l" defTabSz="1280160" rtl="0" eaLnBrk="1" fontAlgn="auto" latinLnBrk="0" hangingPunct="1">
                        <a:lnSpc>
                          <a:spcPct val="100000"/>
                        </a:lnSpc>
                        <a:spcBef>
                          <a:spcPts val="0"/>
                        </a:spcBef>
                        <a:spcAft>
                          <a:spcPts val="0"/>
                        </a:spcAft>
                        <a:buClrTx/>
                        <a:buSzPct val="113000"/>
                        <a:buFont typeface="Calibri" panose="020F0502020204030204" pitchFamily="34" charset="0"/>
                        <a:buChar char="x"/>
                        <a:tabLst/>
                        <a:defRPr/>
                      </a:pPr>
                      <a:r>
                        <a:rPr kumimoji="0" lang="en-GB" sz="700" b="0" i="0" u="none" strike="noStrike" cap="none" normalizeH="0" baseline="0" dirty="0">
                          <a:ln>
                            <a:noFill/>
                          </a:ln>
                          <a:solidFill>
                            <a:srgbClr val="FF0000"/>
                          </a:solidFill>
                          <a:effectLst/>
                          <a:latin typeface="+mn-lt"/>
                          <a:cs typeface="Arial" charset="0"/>
                        </a:rPr>
                        <a:t>Large land area needed for biomass.</a:t>
                      </a:r>
                    </a:p>
                    <a:p>
                      <a:pPr marL="171450" marR="0" lvl="0" indent="-171450" algn="l" defTabSz="1280160" rtl="0" eaLnBrk="1" fontAlgn="auto" latinLnBrk="0" hangingPunct="1">
                        <a:lnSpc>
                          <a:spcPct val="100000"/>
                        </a:lnSpc>
                        <a:spcBef>
                          <a:spcPts val="0"/>
                        </a:spcBef>
                        <a:spcAft>
                          <a:spcPts val="0"/>
                        </a:spcAft>
                        <a:buClrTx/>
                        <a:buSzPct val="113000"/>
                        <a:buFont typeface="Calibri" panose="020F0502020204030204" pitchFamily="34" charset="0"/>
                        <a:buChar char="x"/>
                        <a:tabLst/>
                        <a:defRPr/>
                      </a:pPr>
                      <a:r>
                        <a:rPr kumimoji="0" lang="en-GB" sz="700" b="0" i="0" u="none" strike="noStrike" cap="none" normalizeH="0" baseline="0" dirty="0">
                          <a:ln>
                            <a:noFill/>
                          </a:ln>
                          <a:solidFill>
                            <a:srgbClr val="FF0000"/>
                          </a:solidFill>
                          <a:effectLst/>
                          <a:latin typeface="+mn-lt"/>
                          <a:cs typeface="Arial" charset="0"/>
                        </a:rPr>
                        <a:t>Largely unresolved issues of storing high level radioactive waste. </a:t>
                      </a:r>
                    </a:p>
                    <a:p>
                      <a:pPr marL="171450" marR="0" lvl="0" indent="-171450" algn="l" defTabSz="1280160" rtl="0" eaLnBrk="1" fontAlgn="auto" latinLnBrk="0" hangingPunct="1">
                        <a:lnSpc>
                          <a:spcPct val="100000"/>
                        </a:lnSpc>
                        <a:spcBef>
                          <a:spcPts val="0"/>
                        </a:spcBef>
                        <a:spcAft>
                          <a:spcPts val="0"/>
                        </a:spcAft>
                        <a:buClrTx/>
                        <a:buSzPct val="113000"/>
                        <a:buFont typeface="Calibri" panose="020F0502020204030204" pitchFamily="34" charset="0"/>
                        <a:buChar char="x"/>
                        <a:tabLst/>
                        <a:defRPr/>
                      </a:pPr>
                      <a:r>
                        <a:rPr lang="en-GB" sz="700" b="0" i="0" u="none" strike="noStrike" kern="1200" dirty="0">
                          <a:solidFill>
                            <a:srgbClr val="FF0000"/>
                          </a:solidFill>
                          <a:effectLst/>
                          <a:latin typeface="+mn-lt"/>
                          <a:ea typeface="+mn-ea"/>
                          <a:cs typeface="+mn-cs"/>
                        </a:rPr>
                        <a:t>Risks with safety and security of nuclear energy.</a:t>
                      </a:r>
                    </a:p>
                    <a:p>
                      <a:pPr marL="171450" marR="0" lvl="0" indent="-171450" algn="l" defTabSz="1280160" rtl="0" eaLnBrk="1" fontAlgn="auto" latinLnBrk="0" hangingPunct="1">
                        <a:lnSpc>
                          <a:spcPct val="100000"/>
                        </a:lnSpc>
                        <a:spcBef>
                          <a:spcPts val="0"/>
                        </a:spcBef>
                        <a:spcAft>
                          <a:spcPts val="0"/>
                        </a:spcAft>
                        <a:buClrTx/>
                        <a:buSzPct val="113000"/>
                        <a:buFont typeface="Calibri" panose="020F0502020204030204" pitchFamily="34" charset="0"/>
                        <a:buChar char="x"/>
                        <a:tabLst/>
                        <a:defRPr/>
                      </a:pPr>
                      <a:r>
                        <a:rPr lang="en-GB" sz="700" b="0" i="0" u="none" strike="noStrike" kern="1200" dirty="0">
                          <a:solidFill>
                            <a:srgbClr val="FF0000"/>
                          </a:solidFill>
                          <a:effectLst/>
                          <a:latin typeface="+mn-lt"/>
                          <a:ea typeface="+mn-ea"/>
                          <a:cs typeface="+mn-cs"/>
                        </a:rPr>
                        <a:t>High technological knowledge is required.</a:t>
                      </a:r>
                    </a:p>
                  </a:txBody>
                  <a:tcPr/>
                </a:tc>
                <a:extLst>
                  <a:ext uri="{0D108BD9-81ED-4DB2-BD59-A6C34878D82A}">
                    <a16:rowId xmlns:a16="http://schemas.microsoft.com/office/drawing/2014/main" val="195338348"/>
                  </a:ext>
                </a:extLst>
              </a:tr>
              <a:tr h="160879">
                <a:tc>
                  <a:txBody>
                    <a:bodyPr/>
                    <a:lstStyle/>
                    <a:p>
                      <a:pPr marL="0" marR="0" lvl="0" indent="0" algn="ctr" defTabSz="914400" rtl="0" eaLnBrk="1" fontAlgn="base" latinLnBrk="0" hangingPunct="1">
                        <a:lnSpc>
                          <a:spcPct val="100000"/>
                        </a:lnSpc>
                        <a:spcBef>
                          <a:spcPct val="0"/>
                        </a:spcBef>
                        <a:spcAft>
                          <a:spcPct val="0"/>
                        </a:spcAft>
                        <a:buClr>
                          <a:srgbClr val="FF0000"/>
                        </a:buClr>
                        <a:buSzPct val="113000"/>
                        <a:buFont typeface="Calibri" panose="020F0502020204030204" pitchFamily="34" charset="0"/>
                        <a:buNone/>
                        <a:tabLst/>
                      </a:pPr>
                      <a:r>
                        <a:rPr kumimoji="0" lang="en-US" sz="700" b="1" i="1" u="none" strike="noStrike" cap="none" normalizeH="0" baseline="0" dirty="0">
                          <a:ln>
                            <a:noFill/>
                          </a:ln>
                          <a:solidFill>
                            <a:schemeClr val="tx1"/>
                          </a:solidFill>
                          <a:effectLst/>
                          <a:latin typeface="+mn-lt"/>
                          <a:cs typeface="Arial" charset="0"/>
                        </a:rPr>
                        <a:t>Example: The UK – The Linc Wind Farm</a:t>
                      </a:r>
                    </a:p>
                  </a:txBody>
                  <a:tcPr marL="91430" marR="91430" marT="45717" marB="45717" horzOverflow="overflow">
                    <a:solidFill>
                      <a:schemeClr val="accent1">
                        <a:lumMod val="40000"/>
                        <a:lumOff val="6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Pct val="113000"/>
                        <a:buFont typeface="Calibri" panose="020F0502020204030204" pitchFamily="34" charset="0"/>
                        <a:buNone/>
                        <a:tabLst/>
                        <a:defRPr/>
                      </a:pPr>
                      <a:r>
                        <a:rPr lang="en-GB" sz="700" b="1" i="1" u="none" strike="noStrike" kern="1200" dirty="0">
                          <a:solidFill>
                            <a:schemeClr val="tx1"/>
                          </a:solidFill>
                          <a:effectLst/>
                          <a:latin typeface="+mn-lt"/>
                          <a:ea typeface="+mn-ea"/>
                          <a:cs typeface="+mn-cs"/>
                        </a:rPr>
                        <a:t>Example: The UK - Hinkley Point C </a:t>
                      </a:r>
                    </a:p>
                  </a:txBody>
                  <a:tcPr>
                    <a:solidFill>
                      <a:schemeClr val="accent1">
                        <a:lumMod val="40000"/>
                        <a:lumOff val="60000"/>
                      </a:schemeClr>
                    </a:solidFill>
                  </a:tcPr>
                </a:tc>
                <a:extLst>
                  <a:ext uri="{0D108BD9-81ED-4DB2-BD59-A6C34878D82A}">
                    <a16:rowId xmlns:a16="http://schemas.microsoft.com/office/drawing/2014/main" val="587185668"/>
                  </a:ext>
                </a:extLst>
              </a:tr>
              <a:tr h="370027">
                <a:tc>
                  <a:txBody>
                    <a:bodyPr/>
                    <a:lstStyle/>
                    <a:p>
                      <a:pPr marL="0" marR="0" lvl="0" indent="0" algn="ctr" defTabSz="914400" rtl="0" eaLnBrk="1" fontAlgn="base" latinLnBrk="0" hangingPunct="1">
                        <a:lnSpc>
                          <a:spcPct val="100000"/>
                        </a:lnSpc>
                        <a:spcBef>
                          <a:spcPct val="0"/>
                        </a:spcBef>
                        <a:spcAft>
                          <a:spcPct val="0"/>
                        </a:spcAft>
                        <a:buClr>
                          <a:srgbClr val="FF0000"/>
                        </a:buClr>
                        <a:buSzPct val="113000"/>
                        <a:buFont typeface="Calibri" panose="020F0502020204030204" pitchFamily="34" charset="0"/>
                        <a:buNone/>
                        <a:tabLst/>
                      </a:pPr>
                      <a:r>
                        <a:rPr lang="en-GB" sz="700" b="0" i="0" u="none" strike="noStrike" kern="1200" dirty="0">
                          <a:solidFill>
                            <a:schemeClr val="dk1"/>
                          </a:solidFill>
                          <a:effectLst/>
                          <a:latin typeface="+mn-lt"/>
                          <a:ea typeface="+mn-ea"/>
                          <a:cs typeface="+mn-cs"/>
                        </a:rPr>
                        <a:t>This is a 270 MW offshore wind farm 8 kilometres from Skegness in the east of England. The total cost of the project was estimated at £1 billion. The farm was completed in 2013. An additional offshore windfarm nearby at Triton Knoll, is near completion.</a:t>
                      </a:r>
                      <a:endParaRPr kumimoji="0" lang="en-US" sz="700" b="0" i="0" u="none" strike="noStrike" cap="none" normalizeH="0" baseline="0" dirty="0">
                        <a:ln>
                          <a:noFill/>
                        </a:ln>
                        <a:solidFill>
                          <a:srgbClr val="FF0000"/>
                        </a:solidFill>
                        <a:effectLst/>
                        <a:latin typeface="+mn-lt"/>
                        <a:cs typeface="Arial" charset="0"/>
                      </a:endParaRPr>
                    </a:p>
                  </a:txBody>
                  <a:tcPr marL="91430" marR="91430" marT="45717" marB="45717" horzOverflow="overflow"/>
                </a:tc>
                <a:tc>
                  <a:txBody>
                    <a:bodyPr/>
                    <a:lstStyle/>
                    <a:p>
                      <a:pPr marL="0" marR="0" lvl="0" indent="0" algn="ctr" defTabSz="1280160" rtl="0" eaLnBrk="1" fontAlgn="auto" latinLnBrk="0" hangingPunct="1">
                        <a:lnSpc>
                          <a:spcPct val="100000"/>
                        </a:lnSpc>
                        <a:spcBef>
                          <a:spcPts val="0"/>
                        </a:spcBef>
                        <a:spcAft>
                          <a:spcPts val="0"/>
                        </a:spcAft>
                        <a:buClrTx/>
                        <a:buSzPct val="113000"/>
                        <a:buFont typeface="Calibri" panose="020F0502020204030204" pitchFamily="34" charset="0"/>
                        <a:buNone/>
                        <a:tabLst/>
                        <a:defRPr/>
                      </a:pPr>
                      <a:r>
                        <a:rPr lang="en-GB" sz="700" b="0" i="0" u="none" strike="noStrike" kern="1200" dirty="0">
                          <a:solidFill>
                            <a:schemeClr val="dk1"/>
                          </a:solidFill>
                          <a:effectLst/>
                          <a:latin typeface="+mn-lt"/>
                          <a:ea typeface="+mn-ea"/>
                          <a:cs typeface="+mn-cs"/>
                        </a:rPr>
                        <a:t>Aim is to provide reliable energy at an affordable cost, powering nearly six million homes for around 60 years and creating more than 25,000 jobs. The project aim is to meet the country’s climate change commitments in a cost-effective way.</a:t>
                      </a:r>
                      <a:endParaRPr lang="en-GB" sz="700" b="0" i="0" u="none" strike="noStrike" kern="1200" dirty="0">
                        <a:solidFill>
                          <a:srgbClr val="FF0000"/>
                        </a:solidFill>
                        <a:effectLst/>
                        <a:latin typeface="+mn-lt"/>
                        <a:ea typeface="+mn-ea"/>
                        <a:cs typeface="+mn-cs"/>
                      </a:endParaRPr>
                    </a:p>
                  </a:txBody>
                  <a:tcPr/>
                </a:tc>
                <a:extLst>
                  <a:ext uri="{0D108BD9-81ED-4DB2-BD59-A6C34878D82A}">
                    <a16:rowId xmlns:a16="http://schemas.microsoft.com/office/drawing/2014/main" val="3856789156"/>
                  </a:ext>
                </a:extLst>
              </a:tr>
            </a:tbl>
          </a:graphicData>
        </a:graphic>
      </p:graphicFrame>
      <p:pic>
        <p:nvPicPr>
          <p:cNvPr id="30" name="Picture 29" descr="A picture containing screenshot&#10;&#10;Description automatically generated">
            <a:extLst>
              <a:ext uri="{FF2B5EF4-FFF2-40B4-BE49-F238E27FC236}">
                <a16:creationId xmlns:a16="http://schemas.microsoft.com/office/drawing/2014/main" id="{43E7F7CC-1587-4482-98E8-47D58C87C2B8}"/>
              </a:ext>
            </a:extLst>
          </p:cNvPr>
          <p:cNvPicPr>
            <a:picLocks noChangeAspect="1"/>
          </p:cNvPicPr>
          <p:nvPr/>
        </p:nvPicPr>
        <p:blipFill rotWithShape="1">
          <a:blip r:embed="rId6" cstate="screen">
            <a:extLst>
              <a:ext uri="{28A0092B-C50C-407E-A947-70E740481C1C}">
                <a14:useLocalDpi xmlns:a14="http://schemas.microsoft.com/office/drawing/2010/main"/>
              </a:ext>
            </a:extLst>
          </a:blip>
          <a:srcRect l="930" t="8075" r="3084" b="6269"/>
          <a:stretch/>
        </p:blipFill>
        <p:spPr>
          <a:xfrm>
            <a:off x="6362765" y="2227909"/>
            <a:ext cx="2211391" cy="1684804"/>
          </a:xfrm>
          <a:prstGeom prst="rect">
            <a:avLst/>
          </a:prstGeom>
        </p:spPr>
      </p:pic>
      <p:pic>
        <p:nvPicPr>
          <p:cNvPr id="32" name="Picture 31" descr="A picture containing drawing&#10;&#10;Description automatically generated">
            <a:extLst>
              <a:ext uri="{FF2B5EF4-FFF2-40B4-BE49-F238E27FC236}">
                <a16:creationId xmlns:a16="http://schemas.microsoft.com/office/drawing/2014/main" id="{876E2177-157A-4C13-B056-A69746D8B18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638336">
            <a:off x="8164353" y="2019658"/>
            <a:ext cx="311372" cy="181129"/>
          </a:xfrm>
          <a:prstGeom prst="rect">
            <a:avLst/>
          </a:prstGeom>
          <a:ln>
            <a:solidFill>
              <a:schemeClr val="tx1"/>
            </a:solidFill>
          </a:ln>
        </p:spPr>
      </p:pic>
      <p:graphicFrame>
        <p:nvGraphicFramePr>
          <p:cNvPr id="31" name="Table 32">
            <a:extLst>
              <a:ext uri="{FF2B5EF4-FFF2-40B4-BE49-F238E27FC236}">
                <a16:creationId xmlns:a16="http://schemas.microsoft.com/office/drawing/2014/main" id="{269C7184-4B8D-4452-B94D-102940ECE337}"/>
              </a:ext>
            </a:extLst>
          </p:cNvPr>
          <p:cNvGraphicFramePr>
            <a:graphicFrameLocks noGrp="1"/>
          </p:cNvGraphicFramePr>
          <p:nvPr>
            <p:extLst>
              <p:ext uri="{D42A27DB-BD31-4B8C-83A1-F6EECF244321}">
                <p14:modId xmlns:p14="http://schemas.microsoft.com/office/powerpoint/2010/main" val="1664258459"/>
              </p:ext>
            </p:extLst>
          </p:nvPr>
        </p:nvGraphicFramePr>
        <p:xfrm>
          <a:off x="4238861" y="3912713"/>
          <a:ext cx="4335295" cy="1600200"/>
        </p:xfrm>
        <a:graphic>
          <a:graphicData uri="http://schemas.openxmlformats.org/drawingml/2006/table">
            <a:tbl>
              <a:tblPr firstRow="1" bandRow="1">
                <a:tableStyleId>{5C22544A-7EE6-4342-B048-85BDC9FD1C3A}</a:tableStyleId>
              </a:tblPr>
              <a:tblGrid>
                <a:gridCol w="4335295">
                  <a:extLst>
                    <a:ext uri="{9D8B030D-6E8A-4147-A177-3AD203B41FA5}">
                      <a16:colId xmlns:a16="http://schemas.microsoft.com/office/drawing/2014/main" val="1771446403"/>
                    </a:ext>
                  </a:extLst>
                </a:gridCol>
              </a:tblGrid>
              <a:tr h="0">
                <a:tc>
                  <a:txBody>
                    <a:bodyPr/>
                    <a:lstStyle/>
                    <a:p>
                      <a:pPr algn="ctr"/>
                      <a:r>
                        <a:rPr lang="en-GB" sz="900" dirty="0">
                          <a:solidFill>
                            <a:schemeClr val="tx1"/>
                          </a:solidFill>
                        </a:rPr>
                        <a:t>Alternative Energy Source: Biofuels</a:t>
                      </a:r>
                    </a:p>
                  </a:txBody>
                  <a:tcPr/>
                </a:tc>
                <a:extLst>
                  <a:ext uri="{0D108BD9-81ED-4DB2-BD59-A6C34878D82A}">
                    <a16:rowId xmlns:a16="http://schemas.microsoft.com/office/drawing/2014/main" val="1444002696"/>
                  </a:ext>
                </a:extLst>
              </a:tr>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solidFill>
                            <a:schemeClr val="tx1"/>
                          </a:solidFill>
                        </a:rPr>
                        <a:t>Biofuels are fuels produced from organic matter (biomass). Biofuel includes bio-ethanol (from sugar beet, cane, maize and wheat), bio-diesel (from animal fat and vegetable oil) and bio-methane (from domestic and animal waster, sewage and organic waste). </a:t>
                      </a:r>
                    </a:p>
                  </a:txBody>
                  <a:tcPr>
                    <a:solidFill>
                      <a:schemeClr val="accent1">
                        <a:lumMod val="40000"/>
                        <a:lumOff val="60000"/>
                      </a:schemeClr>
                    </a:solidFill>
                  </a:tcPr>
                </a:tc>
                <a:extLst>
                  <a:ext uri="{0D108BD9-81ED-4DB2-BD59-A6C34878D82A}">
                    <a16:rowId xmlns:a16="http://schemas.microsoft.com/office/drawing/2014/main" val="933975794"/>
                  </a:ext>
                </a:extLst>
              </a:tr>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1" dirty="0">
                          <a:solidFill>
                            <a:schemeClr val="tx1"/>
                          </a:solidFill>
                        </a:rPr>
                        <a:t>CASE STUDY: Biofuels in Brazil</a:t>
                      </a:r>
                    </a:p>
                  </a:txBody>
                  <a:tcPr>
                    <a:solidFill>
                      <a:schemeClr val="accent1">
                        <a:lumMod val="60000"/>
                        <a:lumOff val="40000"/>
                      </a:schemeClr>
                    </a:solidFill>
                  </a:tcPr>
                </a:tc>
                <a:extLst>
                  <a:ext uri="{0D108BD9-81ED-4DB2-BD59-A6C34878D82A}">
                    <a16:rowId xmlns:a16="http://schemas.microsoft.com/office/drawing/2014/main" val="1405397534"/>
                  </a:ext>
                </a:extLst>
              </a:tr>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solidFill>
                            <a:schemeClr val="tx1"/>
                          </a:solidFill>
                        </a:rPr>
                        <a:t>Brazil took the lead when it diversified its energy sources in order to combat concerns about power supply security, investing in alternative energy sources such as </a:t>
                      </a:r>
                      <a:r>
                        <a:rPr lang="en-GB" sz="700" b="1" dirty="0">
                          <a:solidFill>
                            <a:schemeClr val="tx1"/>
                          </a:solidFill>
                        </a:rPr>
                        <a:t>hydroelectricity</a:t>
                      </a:r>
                      <a:r>
                        <a:rPr lang="en-GB" sz="700" b="0" dirty="0">
                          <a:solidFill>
                            <a:schemeClr val="tx1"/>
                          </a:solidFill>
                        </a:rPr>
                        <a:t> &amp; </a:t>
                      </a:r>
                      <a:r>
                        <a:rPr lang="en-GB" sz="700" b="1" dirty="0">
                          <a:solidFill>
                            <a:schemeClr val="tx1"/>
                          </a:solidFill>
                        </a:rPr>
                        <a:t>biofuels</a:t>
                      </a:r>
                      <a:r>
                        <a:rPr lang="en-GB" sz="700" dirty="0">
                          <a:solidFill>
                            <a:schemeClr val="tx1"/>
                          </a:solidFill>
                        </a:rPr>
                        <a:t>. Today, </a:t>
                      </a:r>
                      <a:r>
                        <a:rPr lang="en-GB" sz="700" b="1" dirty="0">
                          <a:solidFill>
                            <a:schemeClr val="tx1"/>
                          </a:solidFill>
                        </a:rPr>
                        <a:t>45% of its energy comes from renewable sources </a:t>
                      </a:r>
                      <a:r>
                        <a:rPr lang="en-GB" sz="700" dirty="0">
                          <a:solidFill>
                            <a:schemeClr val="tx1"/>
                          </a:solidFill>
                        </a:rPr>
                        <a:t>and approximately </a:t>
                      </a:r>
                      <a:r>
                        <a:rPr lang="en-GB" sz="700" b="1" dirty="0">
                          <a:solidFill>
                            <a:schemeClr val="tx1"/>
                          </a:solidFill>
                        </a:rPr>
                        <a:t>90% of new passenger vehicles sold in Brazil contain flex-fuel engines</a:t>
                      </a:r>
                      <a:r>
                        <a:rPr lang="en-GB" sz="700" dirty="0">
                          <a:solidFill>
                            <a:schemeClr val="tx1"/>
                          </a:solidFill>
                        </a:rPr>
                        <a:t>, which work using any combination of gasoline and sugarcane ethanol. This has led to a significant reduction in the country's C0₂ emissions, with </a:t>
                      </a:r>
                      <a:r>
                        <a:rPr lang="en-GB" sz="700" b="1" dirty="0">
                          <a:solidFill>
                            <a:schemeClr val="tx1"/>
                          </a:solidFill>
                        </a:rPr>
                        <a:t>600 million tons of CO2 being avoided since the 1970s</a:t>
                      </a:r>
                      <a:r>
                        <a:rPr lang="en-GB" sz="700" dirty="0">
                          <a:solidFill>
                            <a:schemeClr val="tx1"/>
                          </a:solidFill>
                        </a:rPr>
                        <a:t>.</a:t>
                      </a:r>
                    </a:p>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solidFill>
                            <a:schemeClr val="tx1"/>
                          </a:solidFill>
                        </a:rPr>
                        <a:t>However, the large-scale production of biofuels has led to </a:t>
                      </a:r>
                      <a:r>
                        <a:rPr lang="en-GB" sz="700" b="1" dirty="0">
                          <a:solidFill>
                            <a:schemeClr val="tx1"/>
                          </a:solidFill>
                        </a:rPr>
                        <a:t>large clearances of the Amazon Rainforest</a:t>
                      </a:r>
                      <a:r>
                        <a:rPr lang="en-GB" sz="700" dirty="0">
                          <a:solidFill>
                            <a:schemeClr val="tx1"/>
                          </a:solidFill>
                        </a:rPr>
                        <a:t>.</a:t>
                      </a:r>
                    </a:p>
                  </a:txBody>
                  <a:tcPr>
                    <a:solidFill>
                      <a:srgbClr val="FFF6E5"/>
                    </a:solidFill>
                  </a:tcPr>
                </a:tc>
                <a:extLst>
                  <a:ext uri="{0D108BD9-81ED-4DB2-BD59-A6C34878D82A}">
                    <a16:rowId xmlns:a16="http://schemas.microsoft.com/office/drawing/2014/main" val="1220083226"/>
                  </a:ext>
                </a:extLst>
              </a:tr>
            </a:tbl>
          </a:graphicData>
        </a:graphic>
      </p:graphicFrame>
      <p:pic>
        <p:nvPicPr>
          <p:cNvPr id="1028" name="Picture 4" descr="Image result for brazil flag">
            <a:extLst>
              <a:ext uri="{FF2B5EF4-FFF2-40B4-BE49-F238E27FC236}">
                <a16:creationId xmlns:a16="http://schemas.microsoft.com/office/drawing/2014/main" id="{DD12DBF3-A4BD-408F-8088-8D82F9934EA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526142">
            <a:off x="8161903" y="4561396"/>
            <a:ext cx="313185" cy="21659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graphicFrame>
        <p:nvGraphicFramePr>
          <p:cNvPr id="36" name="Table 32">
            <a:extLst>
              <a:ext uri="{FF2B5EF4-FFF2-40B4-BE49-F238E27FC236}">
                <a16:creationId xmlns:a16="http://schemas.microsoft.com/office/drawing/2014/main" id="{E969AB2C-8D3C-437F-9FC6-428D716A95F8}"/>
              </a:ext>
            </a:extLst>
          </p:cNvPr>
          <p:cNvGraphicFramePr>
            <a:graphicFrameLocks noGrp="1"/>
          </p:cNvGraphicFramePr>
          <p:nvPr>
            <p:extLst>
              <p:ext uri="{D42A27DB-BD31-4B8C-83A1-F6EECF244321}">
                <p14:modId xmlns:p14="http://schemas.microsoft.com/office/powerpoint/2010/main" val="328916789"/>
              </p:ext>
            </p:extLst>
          </p:nvPr>
        </p:nvGraphicFramePr>
        <p:xfrm>
          <a:off x="4238857" y="5512913"/>
          <a:ext cx="4335294" cy="1600200"/>
        </p:xfrm>
        <a:graphic>
          <a:graphicData uri="http://schemas.openxmlformats.org/drawingml/2006/table">
            <a:tbl>
              <a:tblPr firstRow="1" bandRow="1">
                <a:tableStyleId>{5C22544A-7EE6-4342-B048-85BDC9FD1C3A}</a:tableStyleId>
              </a:tblPr>
              <a:tblGrid>
                <a:gridCol w="2167647">
                  <a:extLst>
                    <a:ext uri="{9D8B030D-6E8A-4147-A177-3AD203B41FA5}">
                      <a16:colId xmlns:a16="http://schemas.microsoft.com/office/drawing/2014/main" val="1771446403"/>
                    </a:ext>
                  </a:extLst>
                </a:gridCol>
                <a:gridCol w="2167647">
                  <a:extLst>
                    <a:ext uri="{9D8B030D-6E8A-4147-A177-3AD203B41FA5}">
                      <a16:colId xmlns:a16="http://schemas.microsoft.com/office/drawing/2014/main" val="4285340838"/>
                    </a:ext>
                  </a:extLst>
                </a:gridCol>
              </a:tblGrid>
              <a:tr h="0">
                <a:tc gridSpan="2">
                  <a:txBody>
                    <a:bodyPr/>
                    <a:lstStyle/>
                    <a:p>
                      <a:pPr algn="ctr"/>
                      <a:r>
                        <a:rPr lang="en-GB" sz="900" dirty="0">
                          <a:solidFill>
                            <a:schemeClr val="tx1"/>
                          </a:solidFill>
                        </a:rPr>
                        <a:t>Alternative Energy Source: </a:t>
                      </a:r>
                      <a:r>
                        <a:rPr lang="en-GB" sz="900" b="1" i="0" u="none" strike="noStrike" kern="1200" dirty="0">
                          <a:solidFill>
                            <a:schemeClr val="tx1"/>
                          </a:solidFill>
                          <a:effectLst/>
                          <a:latin typeface="+mn-lt"/>
                          <a:ea typeface="+mn-ea"/>
                          <a:cs typeface="+mn-cs"/>
                        </a:rPr>
                        <a:t>Radical Technologies</a:t>
                      </a:r>
                      <a:endParaRPr lang="en-GB" sz="900" dirty="0">
                        <a:solidFill>
                          <a:schemeClr val="tx1"/>
                        </a:solidFill>
                      </a:endParaRPr>
                    </a:p>
                  </a:txBody>
                  <a:tcPr/>
                </a:tc>
                <a:tc hMerge="1">
                  <a:txBody>
                    <a:bodyPr/>
                    <a:lstStyle/>
                    <a:p>
                      <a:endParaRPr lang="en-GB"/>
                    </a:p>
                  </a:txBody>
                  <a:tcPr/>
                </a:tc>
                <a:extLst>
                  <a:ext uri="{0D108BD9-81ED-4DB2-BD59-A6C34878D82A}">
                    <a16:rowId xmlns:a16="http://schemas.microsoft.com/office/drawing/2014/main" val="1444002696"/>
                  </a:ext>
                </a:extLst>
              </a:tr>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i="0" u="none" strike="noStrike" kern="1200" dirty="0">
                          <a:solidFill>
                            <a:schemeClr val="dk1"/>
                          </a:solidFill>
                          <a:effectLst/>
                          <a:latin typeface="+mn-lt"/>
                          <a:ea typeface="+mn-ea"/>
                          <a:cs typeface="+mn-cs"/>
                        </a:rPr>
                        <a:t>Carbon Capture and Storage</a:t>
                      </a:r>
                      <a:endParaRPr lang="en-GB" sz="800" b="1" dirty="0">
                        <a:solidFill>
                          <a:schemeClr val="tx1"/>
                        </a:solidFill>
                      </a:endParaRPr>
                    </a:p>
                  </a:txBody>
                  <a:tcPr>
                    <a:solidFill>
                      <a:schemeClr val="accent1">
                        <a:lumMod val="60000"/>
                        <a:lumOff val="4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i="0" u="none" strike="noStrike" kern="1200" dirty="0">
                          <a:solidFill>
                            <a:schemeClr val="dk1"/>
                          </a:solidFill>
                          <a:effectLst/>
                          <a:latin typeface="+mn-lt"/>
                          <a:ea typeface="+mn-ea"/>
                          <a:cs typeface="+mn-cs"/>
                        </a:rPr>
                        <a:t>Hydrogen Fuel Cells</a:t>
                      </a:r>
                      <a:endParaRPr lang="en-GB" sz="800" b="1" dirty="0">
                        <a:solidFill>
                          <a:schemeClr val="tx1"/>
                        </a:solidFill>
                      </a:endParaRPr>
                    </a:p>
                  </a:txBody>
                  <a:tcPr>
                    <a:solidFill>
                      <a:schemeClr val="accent1">
                        <a:lumMod val="60000"/>
                        <a:lumOff val="40000"/>
                      </a:schemeClr>
                    </a:solidFill>
                  </a:tcPr>
                </a:tc>
                <a:extLst>
                  <a:ext uri="{0D108BD9-81ED-4DB2-BD59-A6C34878D82A}">
                    <a16:rowId xmlns:a16="http://schemas.microsoft.com/office/drawing/2014/main" val="1405397534"/>
                  </a:ext>
                </a:extLst>
              </a:tr>
              <a:tr h="0">
                <a:tc>
                  <a:txBody>
                    <a:bodyPr/>
                    <a:lstStyle/>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i="0" u="none" strike="noStrike" kern="1200" dirty="0">
                          <a:solidFill>
                            <a:schemeClr val="dk1"/>
                          </a:solidFill>
                          <a:effectLst/>
                          <a:latin typeface="+mn-lt"/>
                          <a:ea typeface="+mn-ea"/>
                          <a:cs typeface="+mn-cs"/>
                        </a:rPr>
                        <a:t>Involves 'capturing' the carbon dioxide released by the burning of fossil fuel, and burying it deep underground (i.e. disused gas reservoirs).</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i="0" u="none" strike="noStrike" kern="1200" dirty="0">
                          <a:solidFill>
                            <a:schemeClr val="dk1"/>
                          </a:solidFill>
                          <a:effectLst/>
                          <a:latin typeface="+mn-lt"/>
                          <a:ea typeface="+mn-ea"/>
                          <a:cs typeface="+mn-cs"/>
                        </a:rPr>
                        <a:t>Carbon capture is a very expensive process due to the complex technology involved. </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i="0" u="none" strike="noStrike" kern="1200" dirty="0">
                          <a:solidFill>
                            <a:schemeClr val="dk1"/>
                          </a:solidFill>
                          <a:effectLst/>
                          <a:latin typeface="+mn-lt"/>
                          <a:ea typeface="+mn-ea"/>
                          <a:cs typeface="+mn-cs"/>
                        </a:rPr>
                        <a:t>Uncertainty over whether the stored carbon will stay trapped underground or if it will slowly leak to the surface and into the atmosphere.  </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i="0" u="none" strike="noStrike" kern="1200" dirty="0">
                          <a:solidFill>
                            <a:schemeClr val="dk1"/>
                          </a:solidFill>
                          <a:effectLst/>
                          <a:latin typeface="+mn-lt"/>
                          <a:ea typeface="+mn-ea"/>
                          <a:cs typeface="+mn-cs"/>
                        </a:rPr>
                        <a:t>Has the potential to cut global carbon emissions by 19% if financially viable. </a:t>
                      </a:r>
                      <a:endParaRPr lang="en-GB" sz="700" dirty="0">
                        <a:solidFill>
                          <a:schemeClr val="tx1"/>
                        </a:solidFill>
                      </a:endParaRPr>
                    </a:p>
                  </a:txBody>
                  <a:tcPr/>
                </a:tc>
                <a:tc>
                  <a:txBody>
                    <a:bodyPr/>
                    <a:lstStyle/>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i="0" u="none" strike="noStrike" kern="1200" dirty="0">
                          <a:solidFill>
                            <a:schemeClr val="dk1"/>
                          </a:solidFill>
                          <a:effectLst/>
                          <a:latin typeface="+mn-lt"/>
                          <a:ea typeface="+mn-ea"/>
                          <a:cs typeface="+mn-cs"/>
                        </a:rPr>
                        <a:t>Combines hydrogen and oxygen to produce electricity, heat and water. </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i="0" u="none" strike="noStrike" kern="1200" dirty="0">
                          <a:solidFill>
                            <a:schemeClr val="dk1"/>
                          </a:solidFill>
                          <a:effectLst/>
                          <a:latin typeface="+mn-lt"/>
                          <a:ea typeface="+mn-ea"/>
                          <a:cs typeface="+mn-cs"/>
                        </a:rPr>
                        <a:t>A promising technology for powering buildings and electric vehicles. </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i="0" u="none" strike="noStrike" kern="1200" dirty="0">
                          <a:solidFill>
                            <a:schemeClr val="dk1"/>
                          </a:solidFill>
                          <a:effectLst/>
                          <a:latin typeface="+mn-lt"/>
                          <a:ea typeface="+mn-ea"/>
                          <a:cs typeface="+mn-cs"/>
                        </a:rPr>
                        <a:t>Sourcing hydrogen isn’t cheap or easy. </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i="0" u="none" strike="noStrike" kern="1200" dirty="0">
                          <a:solidFill>
                            <a:schemeClr val="dk1"/>
                          </a:solidFill>
                          <a:effectLst/>
                          <a:latin typeface="+mn-lt"/>
                          <a:ea typeface="+mn-ea"/>
                          <a:cs typeface="+mn-cs"/>
                        </a:rPr>
                        <a:t>Is the most abundant chemical element, but does not occur naturally as a gas. e.g. Water.</a:t>
                      </a:r>
                    </a:p>
                    <a:p>
                      <a:pPr marL="171450" marR="0" lvl="0" indent="-171450" algn="l" defTabSz="128016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b="0" i="0" u="none" strike="noStrike" kern="1200" dirty="0">
                          <a:solidFill>
                            <a:schemeClr val="dk1"/>
                          </a:solidFill>
                          <a:effectLst/>
                          <a:latin typeface="+mn-lt"/>
                          <a:ea typeface="+mn-ea"/>
                          <a:cs typeface="+mn-cs"/>
                        </a:rPr>
                        <a:t>Once hydrogen can be separated easily, these cells will be able to offer a real prospect of successfully reducing carbon emissions. </a:t>
                      </a:r>
                      <a:endParaRPr lang="en-GB" sz="700" dirty="0">
                        <a:solidFill>
                          <a:schemeClr val="tx1"/>
                        </a:solidFill>
                      </a:endParaRPr>
                    </a:p>
                  </a:txBody>
                  <a:tcPr/>
                </a:tc>
                <a:extLst>
                  <a:ext uri="{0D108BD9-81ED-4DB2-BD59-A6C34878D82A}">
                    <a16:rowId xmlns:a16="http://schemas.microsoft.com/office/drawing/2014/main" val="1220083226"/>
                  </a:ext>
                </a:extLst>
              </a:tr>
            </a:tbl>
          </a:graphicData>
        </a:graphic>
      </p:graphicFrame>
      <p:graphicFrame>
        <p:nvGraphicFramePr>
          <p:cNvPr id="3" name="Table 6">
            <a:extLst>
              <a:ext uri="{FF2B5EF4-FFF2-40B4-BE49-F238E27FC236}">
                <a16:creationId xmlns:a16="http://schemas.microsoft.com/office/drawing/2014/main" id="{36D07B7E-6C13-443F-97EC-F0EA6A3A3E44}"/>
              </a:ext>
            </a:extLst>
          </p:cNvPr>
          <p:cNvGraphicFramePr>
            <a:graphicFrameLocks noGrp="1"/>
          </p:cNvGraphicFramePr>
          <p:nvPr>
            <p:extLst>
              <p:ext uri="{D42A27DB-BD31-4B8C-83A1-F6EECF244321}">
                <p14:modId xmlns:p14="http://schemas.microsoft.com/office/powerpoint/2010/main" val="862576978"/>
              </p:ext>
            </p:extLst>
          </p:nvPr>
        </p:nvGraphicFramePr>
        <p:xfrm>
          <a:off x="4238853" y="7097873"/>
          <a:ext cx="4323898" cy="1630680"/>
        </p:xfrm>
        <a:graphic>
          <a:graphicData uri="http://schemas.openxmlformats.org/drawingml/2006/table">
            <a:tbl>
              <a:tblPr firstRow="1" bandRow="1">
                <a:tableStyleId>{5C22544A-7EE6-4342-B048-85BDC9FD1C3A}</a:tableStyleId>
              </a:tblPr>
              <a:tblGrid>
                <a:gridCol w="2161949">
                  <a:extLst>
                    <a:ext uri="{9D8B030D-6E8A-4147-A177-3AD203B41FA5}">
                      <a16:colId xmlns:a16="http://schemas.microsoft.com/office/drawing/2014/main" val="2051636921"/>
                    </a:ext>
                  </a:extLst>
                </a:gridCol>
                <a:gridCol w="2161949">
                  <a:extLst>
                    <a:ext uri="{9D8B030D-6E8A-4147-A177-3AD203B41FA5}">
                      <a16:colId xmlns:a16="http://schemas.microsoft.com/office/drawing/2014/main" val="4052012899"/>
                    </a:ext>
                  </a:extLst>
                </a:gridCol>
              </a:tblGrid>
              <a:tr h="0">
                <a:tc gridSpan="2">
                  <a:txBody>
                    <a:bodyPr/>
                    <a:lstStyle/>
                    <a:p>
                      <a:pPr algn="ctr"/>
                      <a:r>
                        <a:rPr lang="en-GB" sz="800" dirty="0">
                          <a:solidFill>
                            <a:schemeClr val="tx1"/>
                          </a:solidFill>
                        </a:rPr>
                        <a:t>Global Demand for Resources</a:t>
                      </a:r>
                    </a:p>
                  </a:txBody>
                  <a:tcPr/>
                </a:tc>
                <a:tc hMerge="1">
                  <a:txBody>
                    <a:bodyPr/>
                    <a:lstStyle/>
                    <a:p>
                      <a:endParaRPr lang="en-GB"/>
                    </a:p>
                  </a:txBody>
                  <a:tcPr/>
                </a:tc>
                <a:extLst>
                  <a:ext uri="{0D108BD9-81ED-4DB2-BD59-A6C34878D82A}">
                    <a16:rowId xmlns:a16="http://schemas.microsoft.com/office/drawing/2014/main" val="1791025202"/>
                  </a:ext>
                </a:extLst>
              </a:tr>
              <a:tr h="0">
                <a:tc gridSpan="2">
                  <a:txBody>
                    <a:bodyPr/>
                    <a:lstStyle/>
                    <a:p>
                      <a:pPr algn="ctr"/>
                      <a:r>
                        <a:rPr lang="en-GB" sz="700" b="1" dirty="0">
                          <a:solidFill>
                            <a:schemeClr val="tx1"/>
                          </a:solidFill>
                        </a:rPr>
                        <a:t>Global demand for food, fuel and other resources globally has led to contrasting regional trends in land-use cover. This is affecting the terrestrial carbon stores with wider implications for the water cycle &amp; soil health.</a:t>
                      </a:r>
                    </a:p>
                  </a:txBody>
                  <a:tcPr>
                    <a:solidFill>
                      <a:schemeClr val="accent1">
                        <a:lumMod val="40000"/>
                        <a:lumOff val="60000"/>
                      </a:schemeClr>
                    </a:solidFill>
                  </a:tcPr>
                </a:tc>
                <a:tc hMerge="1">
                  <a:txBody>
                    <a:bodyPr/>
                    <a:lstStyle/>
                    <a:p>
                      <a:endParaRPr lang="en-GB"/>
                    </a:p>
                  </a:txBody>
                  <a:tcPr/>
                </a:tc>
                <a:extLst>
                  <a:ext uri="{0D108BD9-81ED-4DB2-BD59-A6C34878D82A}">
                    <a16:rowId xmlns:a16="http://schemas.microsoft.com/office/drawing/2014/main" val="2364403271"/>
                  </a:ext>
                </a:extLst>
              </a:tr>
              <a:tr h="0">
                <a:tc>
                  <a:txBody>
                    <a:bodyPr/>
                    <a:lstStyle/>
                    <a:p>
                      <a:pPr algn="ctr"/>
                      <a:r>
                        <a:rPr lang="en-GB" sz="700" b="1" dirty="0">
                          <a:solidFill>
                            <a:srgbClr val="FF0000"/>
                          </a:solidFill>
                        </a:rPr>
                        <a:t>Deforestation</a:t>
                      </a:r>
                    </a:p>
                  </a:txBody>
                  <a:tcPr>
                    <a:solidFill>
                      <a:schemeClr val="accent1">
                        <a:lumMod val="60000"/>
                        <a:lumOff val="40000"/>
                      </a:schemeClr>
                    </a:solidFill>
                  </a:tcPr>
                </a:tc>
                <a:tc>
                  <a:txBody>
                    <a:bodyPr/>
                    <a:lstStyle/>
                    <a:p>
                      <a:pPr algn="ctr"/>
                      <a:r>
                        <a:rPr lang="en-GB" sz="700" b="1" dirty="0">
                          <a:solidFill>
                            <a:srgbClr val="00B050"/>
                          </a:solidFill>
                        </a:rPr>
                        <a:t>Grassland Conversion</a:t>
                      </a:r>
                    </a:p>
                  </a:txBody>
                  <a:tcPr>
                    <a:solidFill>
                      <a:schemeClr val="accent1">
                        <a:lumMod val="60000"/>
                        <a:lumOff val="40000"/>
                      </a:schemeClr>
                    </a:solidFill>
                  </a:tcPr>
                </a:tc>
                <a:extLst>
                  <a:ext uri="{0D108BD9-81ED-4DB2-BD59-A6C34878D82A}">
                    <a16:rowId xmlns:a16="http://schemas.microsoft.com/office/drawing/2014/main" val="3954897097"/>
                  </a:ext>
                </a:extLst>
              </a:tr>
              <a:tr h="0">
                <a:tc>
                  <a:txBody>
                    <a:bodyPr/>
                    <a:lstStyle/>
                    <a:p>
                      <a:pPr algn="ctr"/>
                      <a:r>
                        <a:rPr lang="en-GB" sz="700" dirty="0">
                          <a:solidFill>
                            <a:schemeClr val="tx1"/>
                          </a:solidFill>
                        </a:rPr>
                        <a:t>Clearance of forest has occurred for the timber and land they occupy. Land is often used for grazing or for cash crops, such as palm oil. </a:t>
                      </a:r>
                    </a:p>
                  </a:txBody>
                  <a:tcPr/>
                </a:tc>
                <a:tc>
                  <a:txBody>
                    <a:bodyPr/>
                    <a:lstStyle/>
                    <a:p>
                      <a:pPr algn="ctr"/>
                      <a:r>
                        <a:rPr lang="en-GB" sz="700" dirty="0">
                          <a:solidFill>
                            <a:schemeClr val="tx1"/>
                          </a:solidFill>
                        </a:rPr>
                        <a:t>Temperate and tropical grasslands have been heavily exploited by agriculture. Ploughing leads to a loss of carbon dioxide and moisture levels.</a:t>
                      </a:r>
                    </a:p>
                  </a:txBody>
                  <a:tcPr/>
                </a:tc>
                <a:extLst>
                  <a:ext uri="{0D108BD9-81ED-4DB2-BD59-A6C34878D82A}">
                    <a16:rowId xmlns:a16="http://schemas.microsoft.com/office/drawing/2014/main" val="4090688375"/>
                  </a:ext>
                </a:extLst>
              </a:tr>
              <a:tr h="0">
                <a:tc gridSpan="2">
                  <a:txBody>
                    <a:bodyPr/>
                    <a:lstStyle/>
                    <a:p>
                      <a:pPr algn="ctr"/>
                      <a:r>
                        <a:rPr lang="en-GB" sz="700" b="1" dirty="0">
                          <a:solidFill>
                            <a:srgbClr val="002060"/>
                          </a:solidFill>
                        </a:rPr>
                        <a:t>Urbanisation</a:t>
                      </a:r>
                    </a:p>
                  </a:txBody>
                  <a:tcPr>
                    <a:solidFill>
                      <a:schemeClr val="accent1">
                        <a:lumMod val="60000"/>
                        <a:lumOff val="40000"/>
                      </a:schemeClr>
                    </a:solidFill>
                  </a:tcPr>
                </a:tc>
                <a:tc hMerge="1">
                  <a:txBody>
                    <a:bodyPr/>
                    <a:lstStyle/>
                    <a:p>
                      <a:endParaRPr lang="en-GB" dirty="0">
                        <a:solidFill>
                          <a:schemeClr val="tx1"/>
                        </a:solidFill>
                      </a:endParaRPr>
                    </a:p>
                  </a:txBody>
                  <a:tcPr/>
                </a:tc>
                <a:extLst>
                  <a:ext uri="{0D108BD9-81ED-4DB2-BD59-A6C34878D82A}">
                    <a16:rowId xmlns:a16="http://schemas.microsoft.com/office/drawing/2014/main" val="584539476"/>
                  </a:ext>
                </a:extLst>
              </a:tr>
              <a:tr h="0">
                <a:tc gridSpan="2">
                  <a:txBody>
                    <a:bodyPr/>
                    <a:lstStyle/>
                    <a:p>
                      <a:pPr algn="ctr"/>
                      <a:r>
                        <a:rPr lang="en-GB" sz="700" dirty="0">
                          <a:solidFill>
                            <a:schemeClr val="tx1"/>
                          </a:solidFill>
                        </a:rPr>
                        <a:t>Many ecosystems have been destroyed by rapidly growing urban population and economic activities. This particular demand is the </a:t>
                      </a:r>
                      <a:r>
                        <a:rPr lang="en-GB" sz="700" b="1" dirty="0">
                          <a:solidFill>
                            <a:schemeClr val="tx1"/>
                          </a:solidFill>
                        </a:rPr>
                        <a:t>most disruptive impact </a:t>
                      </a:r>
                      <a:r>
                        <a:rPr lang="en-GB" sz="700" dirty="0">
                          <a:solidFill>
                            <a:schemeClr val="tx1"/>
                          </a:solidFill>
                        </a:rPr>
                        <a:t>due to their greenhouse emissions and thirst for water.</a:t>
                      </a:r>
                    </a:p>
                  </a:txBody>
                  <a:tcPr/>
                </a:tc>
                <a:tc hMerge="1">
                  <a:txBody>
                    <a:bodyPr/>
                    <a:lstStyle/>
                    <a:p>
                      <a:endParaRPr lang="en-GB" dirty="0">
                        <a:solidFill>
                          <a:schemeClr val="tx1"/>
                        </a:solidFill>
                      </a:endParaRPr>
                    </a:p>
                  </a:txBody>
                  <a:tcPr/>
                </a:tc>
                <a:extLst>
                  <a:ext uri="{0D108BD9-81ED-4DB2-BD59-A6C34878D82A}">
                    <a16:rowId xmlns:a16="http://schemas.microsoft.com/office/drawing/2014/main" val="4089253292"/>
                  </a:ext>
                </a:extLst>
              </a:tr>
            </a:tbl>
          </a:graphicData>
        </a:graphic>
      </p:graphicFrame>
      <p:graphicFrame>
        <p:nvGraphicFramePr>
          <p:cNvPr id="8" name="Table 8">
            <a:extLst>
              <a:ext uri="{FF2B5EF4-FFF2-40B4-BE49-F238E27FC236}">
                <a16:creationId xmlns:a16="http://schemas.microsoft.com/office/drawing/2014/main" id="{CF0190EE-AB93-4673-B717-D83D0BE7668B}"/>
              </a:ext>
            </a:extLst>
          </p:cNvPr>
          <p:cNvGraphicFramePr>
            <a:graphicFrameLocks noGrp="1"/>
          </p:cNvGraphicFramePr>
          <p:nvPr>
            <p:extLst>
              <p:ext uri="{D42A27DB-BD31-4B8C-83A1-F6EECF244321}">
                <p14:modId xmlns:p14="http://schemas.microsoft.com/office/powerpoint/2010/main" val="660280617"/>
              </p:ext>
            </p:extLst>
          </p:nvPr>
        </p:nvGraphicFramePr>
        <p:xfrm>
          <a:off x="4233142" y="8727541"/>
          <a:ext cx="4323898" cy="873659"/>
        </p:xfrm>
        <a:graphic>
          <a:graphicData uri="http://schemas.openxmlformats.org/drawingml/2006/table">
            <a:tbl>
              <a:tblPr firstRow="1" bandRow="1">
                <a:tableStyleId>{5C22544A-7EE6-4342-B048-85BDC9FD1C3A}</a:tableStyleId>
              </a:tblPr>
              <a:tblGrid>
                <a:gridCol w="4323898">
                  <a:extLst>
                    <a:ext uri="{9D8B030D-6E8A-4147-A177-3AD203B41FA5}">
                      <a16:colId xmlns:a16="http://schemas.microsoft.com/office/drawing/2014/main" val="1835021154"/>
                    </a:ext>
                  </a:extLst>
                </a:gridCol>
              </a:tblGrid>
              <a:tr h="234016">
                <a:tc>
                  <a:txBody>
                    <a:bodyPr/>
                    <a:lstStyle/>
                    <a:p>
                      <a:pPr algn="ctr"/>
                      <a:r>
                        <a:rPr lang="en-GB" sz="900" dirty="0">
                          <a:solidFill>
                            <a:schemeClr val="tx1"/>
                          </a:solidFill>
                        </a:rPr>
                        <a:t>Ocean Acidification</a:t>
                      </a:r>
                    </a:p>
                  </a:txBody>
                  <a:tcPr/>
                </a:tc>
                <a:extLst>
                  <a:ext uri="{0D108BD9-81ED-4DB2-BD59-A6C34878D82A}">
                    <a16:rowId xmlns:a16="http://schemas.microsoft.com/office/drawing/2014/main" val="2529673580"/>
                  </a:ext>
                </a:extLst>
              </a:tr>
              <a:tr h="639643">
                <a:tc>
                  <a:txBody>
                    <a:bodyPr/>
                    <a:lstStyle/>
                    <a:p>
                      <a:pPr algn="ctr"/>
                      <a:r>
                        <a:rPr lang="en-GB" sz="700" b="0" i="0" u="none" strike="noStrike" kern="1200" dirty="0">
                          <a:solidFill>
                            <a:schemeClr val="dk1"/>
                          </a:solidFill>
                          <a:effectLst/>
                          <a:latin typeface="+mn-lt"/>
                          <a:ea typeface="+mn-ea"/>
                          <a:cs typeface="+mn-cs"/>
                        </a:rPr>
                        <a:t>Ocean acidification is a </a:t>
                      </a:r>
                      <a:r>
                        <a:rPr lang="en-GB" sz="700" b="1" i="0" u="none" strike="noStrike" kern="1200" dirty="0">
                          <a:solidFill>
                            <a:schemeClr val="dk1"/>
                          </a:solidFill>
                          <a:effectLst/>
                          <a:latin typeface="+mn-lt"/>
                          <a:ea typeface="+mn-ea"/>
                          <a:cs typeface="+mn-cs"/>
                        </a:rPr>
                        <a:t>change in the chemistry (pH levels) of the world's seas</a:t>
                      </a:r>
                      <a:r>
                        <a:rPr lang="en-GB" sz="700" b="0" i="0" u="none" strike="noStrike" kern="1200" dirty="0">
                          <a:solidFill>
                            <a:schemeClr val="dk1"/>
                          </a:solidFill>
                          <a:effectLst/>
                          <a:latin typeface="+mn-lt"/>
                          <a:ea typeface="+mn-ea"/>
                          <a:cs typeface="+mn-cs"/>
                        </a:rPr>
                        <a:t>, primarily due to the </a:t>
                      </a:r>
                      <a:r>
                        <a:rPr lang="en-GB" sz="700" b="1" i="0" u="none" strike="noStrike" kern="1200" dirty="0">
                          <a:solidFill>
                            <a:schemeClr val="dk1"/>
                          </a:solidFill>
                          <a:effectLst/>
                          <a:latin typeface="+mn-lt"/>
                          <a:ea typeface="+mn-ea"/>
                          <a:cs typeface="+mn-cs"/>
                        </a:rPr>
                        <a:t>burning of fossil fuels</a:t>
                      </a:r>
                      <a:r>
                        <a:rPr lang="en-GB" sz="700" b="0" i="0" u="none" strike="noStrike" kern="1200" dirty="0">
                          <a:solidFill>
                            <a:schemeClr val="dk1"/>
                          </a:solidFill>
                          <a:effectLst/>
                          <a:latin typeface="+mn-lt"/>
                          <a:ea typeface="+mn-ea"/>
                          <a:cs typeface="+mn-cs"/>
                        </a:rPr>
                        <a:t>. This is having severe consequences for marine wildlife and ecosystems. For instance, coral reefs will have reduced calcification rates of up to 60%. A reduction could affect the </a:t>
                      </a:r>
                      <a:r>
                        <a:rPr lang="en-GB" sz="700" b="1" i="0" u="none" strike="noStrike" kern="1200" dirty="0">
                          <a:solidFill>
                            <a:schemeClr val="dk1"/>
                          </a:solidFill>
                          <a:effectLst/>
                          <a:latin typeface="+mn-lt"/>
                          <a:ea typeface="+mn-ea"/>
                          <a:cs typeface="+mn-cs"/>
                        </a:rPr>
                        <a:t>corals' ability to build faster than the skeleton is eroded</a:t>
                      </a:r>
                      <a:r>
                        <a:rPr lang="en-GB" sz="700" b="0" i="0" u="none" strike="noStrike" kern="1200" dirty="0">
                          <a:solidFill>
                            <a:schemeClr val="dk1"/>
                          </a:solidFill>
                          <a:effectLst/>
                          <a:latin typeface="+mn-lt"/>
                          <a:ea typeface="+mn-ea"/>
                          <a:cs typeface="+mn-cs"/>
                        </a:rPr>
                        <a:t>. Weaker structures are likely to be prone to </a:t>
                      </a:r>
                      <a:r>
                        <a:rPr lang="en-GB" sz="700" b="1" i="0" u="none" strike="noStrike" kern="1200" dirty="0">
                          <a:solidFill>
                            <a:schemeClr val="dk1"/>
                          </a:solidFill>
                          <a:effectLst/>
                          <a:latin typeface="+mn-lt"/>
                          <a:ea typeface="+mn-ea"/>
                          <a:cs typeface="+mn-cs"/>
                        </a:rPr>
                        <a:t>greater degrees of erosion from storms and heavy wave action</a:t>
                      </a:r>
                      <a:r>
                        <a:rPr lang="en-GB" sz="700" b="0" i="0" u="none" strike="noStrike" kern="1200" dirty="0">
                          <a:solidFill>
                            <a:schemeClr val="dk1"/>
                          </a:solidFill>
                          <a:effectLst/>
                          <a:latin typeface="+mn-lt"/>
                          <a:ea typeface="+mn-ea"/>
                          <a:cs typeface="+mn-cs"/>
                        </a:rPr>
                        <a:t>. A rise in ocean surface temperatures is also </a:t>
                      </a:r>
                      <a:r>
                        <a:rPr lang="en-GB" sz="700" b="1" i="0" u="none" strike="noStrike" kern="1200" dirty="0">
                          <a:solidFill>
                            <a:schemeClr val="dk1"/>
                          </a:solidFill>
                          <a:effectLst/>
                          <a:latin typeface="+mn-lt"/>
                          <a:ea typeface="+mn-ea"/>
                          <a:cs typeface="+mn-cs"/>
                        </a:rPr>
                        <a:t>causing widespread bleaching</a:t>
                      </a:r>
                      <a:r>
                        <a:rPr lang="en-GB" sz="700" b="0" i="0" u="none" strike="noStrike" kern="1200" dirty="0">
                          <a:solidFill>
                            <a:schemeClr val="dk1"/>
                          </a:solidFill>
                          <a:effectLst/>
                          <a:latin typeface="+mn-lt"/>
                          <a:ea typeface="+mn-ea"/>
                          <a:cs typeface="+mn-cs"/>
                        </a:rPr>
                        <a:t>.</a:t>
                      </a:r>
                    </a:p>
                  </a:txBody>
                  <a:tcPr>
                    <a:solidFill>
                      <a:srgbClr val="FFF6E5"/>
                    </a:solidFill>
                  </a:tcPr>
                </a:tc>
                <a:extLst>
                  <a:ext uri="{0D108BD9-81ED-4DB2-BD59-A6C34878D82A}">
                    <a16:rowId xmlns:a16="http://schemas.microsoft.com/office/drawing/2014/main" val="3598425925"/>
                  </a:ext>
                </a:extLst>
              </a:tr>
            </a:tbl>
          </a:graphicData>
        </a:graphic>
      </p:graphicFrame>
      <p:graphicFrame>
        <p:nvGraphicFramePr>
          <p:cNvPr id="10" name="Table 10">
            <a:extLst>
              <a:ext uri="{FF2B5EF4-FFF2-40B4-BE49-F238E27FC236}">
                <a16:creationId xmlns:a16="http://schemas.microsoft.com/office/drawing/2014/main" id="{BBC31525-4C0B-407B-B5E7-F9D50976FB73}"/>
              </a:ext>
            </a:extLst>
          </p:cNvPr>
          <p:cNvGraphicFramePr>
            <a:graphicFrameLocks noGrp="1"/>
          </p:cNvGraphicFramePr>
          <p:nvPr>
            <p:extLst>
              <p:ext uri="{D42A27DB-BD31-4B8C-83A1-F6EECF244321}">
                <p14:modId xmlns:p14="http://schemas.microsoft.com/office/powerpoint/2010/main" val="96777858"/>
              </p:ext>
            </p:extLst>
          </p:nvPr>
        </p:nvGraphicFramePr>
        <p:xfrm>
          <a:off x="8574151" y="0"/>
          <a:ext cx="4227450" cy="1158240"/>
        </p:xfrm>
        <a:graphic>
          <a:graphicData uri="http://schemas.openxmlformats.org/drawingml/2006/table">
            <a:tbl>
              <a:tblPr firstRow="1" bandRow="1">
                <a:tableStyleId>{5C22544A-7EE6-4342-B048-85BDC9FD1C3A}</a:tableStyleId>
              </a:tblPr>
              <a:tblGrid>
                <a:gridCol w="3116199">
                  <a:extLst>
                    <a:ext uri="{9D8B030D-6E8A-4147-A177-3AD203B41FA5}">
                      <a16:colId xmlns:a16="http://schemas.microsoft.com/office/drawing/2014/main" val="2611787474"/>
                    </a:ext>
                  </a:extLst>
                </a:gridCol>
                <a:gridCol w="1111251">
                  <a:extLst>
                    <a:ext uri="{9D8B030D-6E8A-4147-A177-3AD203B41FA5}">
                      <a16:colId xmlns:a16="http://schemas.microsoft.com/office/drawing/2014/main" val="2176955618"/>
                    </a:ext>
                  </a:extLst>
                </a:gridCol>
              </a:tblGrid>
              <a:tr h="0">
                <a:tc gridSpan="2">
                  <a:txBody>
                    <a:bodyPr/>
                    <a:lstStyle/>
                    <a:p>
                      <a:pPr algn="ctr"/>
                      <a:r>
                        <a:rPr lang="en-GB" sz="900" dirty="0">
                          <a:solidFill>
                            <a:schemeClr val="tx1"/>
                          </a:solidFill>
                        </a:rPr>
                        <a:t>CASE STUDY: The Health of the Amazon - Droughts</a:t>
                      </a:r>
                    </a:p>
                  </a:txBody>
                  <a:tcPr/>
                </a:tc>
                <a:tc hMerge="1">
                  <a:txBody>
                    <a:bodyPr/>
                    <a:lstStyle/>
                    <a:p>
                      <a:endParaRPr lang="en-GB"/>
                    </a:p>
                  </a:txBody>
                  <a:tcPr/>
                </a:tc>
                <a:extLst>
                  <a:ext uri="{0D108BD9-81ED-4DB2-BD59-A6C34878D82A}">
                    <a16:rowId xmlns:a16="http://schemas.microsoft.com/office/drawing/2014/main" val="1669118082"/>
                  </a:ext>
                </a:extLst>
              </a:tr>
              <a:tr h="0">
                <a:tc>
                  <a:txBody>
                    <a:bodyPr/>
                    <a:lstStyle/>
                    <a:p>
                      <a:pPr algn="ctr"/>
                      <a:r>
                        <a:rPr lang="en-GB" sz="700" dirty="0"/>
                        <a:t>The Amazon rainforest is a giant regulator. Everyday, it pumps </a:t>
                      </a:r>
                      <a:r>
                        <a:rPr lang="en-GB" sz="700" b="1" dirty="0"/>
                        <a:t>20 billion tonnes </a:t>
                      </a:r>
                      <a:r>
                        <a:rPr lang="en-GB" sz="700" dirty="0"/>
                        <a:t>of water into the atmosphere. The forests' uniform humidity lowers atmospheric pressure, allowing moisture from the Atlantic to reach the rest of the continent. </a:t>
                      </a:r>
                    </a:p>
                  </a:txBody>
                  <a:tcPr/>
                </a:tc>
                <a:tc rowSpan="2">
                  <a:txBody>
                    <a:bodyPr/>
                    <a:lstStyle/>
                    <a:p>
                      <a:pPr algn="ctr"/>
                      <a:endParaRPr lang="en-GB" sz="700" dirty="0"/>
                    </a:p>
                  </a:txBody>
                  <a:tcPr>
                    <a:solidFill>
                      <a:schemeClr val="bg1"/>
                    </a:solidFill>
                  </a:tcPr>
                </a:tc>
                <a:extLst>
                  <a:ext uri="{0D108BD9-81ED-4DB2-BD59-A6C34878D82A}">
                    <a16:rowId xmlns:a16="http://schemas.microsoft.com/office/drawing/2014/main" val="600090814"/>
                  </a:ext>
                </a:extLst>
              </a:tr>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t>Nonetheless, since 1990 there has been </a:t>
                      </a:r>
                      <a:r>
                        <a:rPr lang="en-GB" sz="700" b="1" dirty="0">
                          <a:solidFill>
                            <a:srgbClr val="FF0000"/>
                          </a:solidFill>
                        </a:rPr>
                        <a:t>extreme drought and flooding</a:t>
                      </a:r>
                      <a:r>
                        <a:rPr lang="en-GB" sz="700" dirty="0"/>
                        <a:t>. In 2005 and 2010, droughts alongside </a:t>
                      </a:r>
                      <a:r>
                        <a:rPr lang="en-GB" sz="700" b="1" dirty="0">
                          <a:solidFill>
                            <a:srgbClr val="FF0000"/>
                          </a:solidFill>
                        </a:rPr>
                        <a:t>large-scale deforestation </a:t>
                      </a:r>
                      <a:r>
                        <a:rPr lang="en-GB" sz="700" dirty="0"/>
                        <a:t>degraded most of the forest. As a result, the declining health of the rainforest </a:t>
                      </a:r>
                      <a:r>
                        <a:rPr lang="en-GB" sz="700" b="1" dirty="0">
                          <a:solidFill>
                            <a:srgbClr val="FF0000"/>
                          </a:solidFill>
                        </a:rPr>
                        <a:t>has reduced it as a carbon store</a:t>
                      </a:r>
                      <a:r>
                        <a:rPr lang="en-GB" sz="700" dirty="0"/>
                        <a:t>, its ability to </a:t>
                      </a:r>
                      <a:r>
                        <a:rPr lang="en-GB" sz="700" b="1" dirty="0">
                          <a:solidFill>
                            <a:srgbClr val="FF0000"/>
                          </a:solidFill>
                        </a:rPr>
                        <a:t>sequester CO</a:t>
                      </a:r>
                      <a:r>
                        <a:rPr lang="en-GB" sz="700" dirty="0"/>
                        <a:t>₂ and role within the </a:t>
                      </a:r>
                      <a:r>
                        <a:rPr lang="en-GB" sz="700" b="1" dirty="0">
                          <a:solidFill>
                            <a:srgbClr val="FF0000"/>
                          </a:solidFill>
                        </a:rPr>
                        <a:t>hydrological cycle</a:t>
                      </a:r>
                      <a:r>
                        <a:rPr lang="en-GB" sz="700" dirty="0"/>
                        <a:t>.</a:t>
                      </a:r>
                    </a:p>
                  </a:txBody>
                  <a:tcPr/>
                </a:tc>
                <a:tc vMerge="1">
                  <a:txBody>
                    <a:bodyPr/>
                    <a:lstStyle/>
                    <a:p>
                      <a:pPr algn="ctr"/>
                      <a:endParaRPr lang="en-GB" sz="700" dirty="0"/>
                    </a:p>
                  </a:txBody>
                  <a:tcPr/>
                </a:tc>
                <a:extLst>
                  <a:ext uri="{0D108BD9-81ED-4DB2-BD59-A6C34878D82A}">
                    <a16:rowId xmlns:a16="http://schemas.microsoft.com/office/drawing/2014/main" val="1314171994"/>
                  </a:ext>
                </a:extLst>
              </a:tr>
            </a:tbl>
          </a:graphicData>
        </a:graphic>
      </p:graphicFrame>
      <p:pic>
        <p:nvPicPr>
          <p:cNvPr id="28" name="Picture 27" descr="A river running through a grassy hill&#10;&#10;Description automatically generated">
            <a:extLst>
              <a:ext uri="{FF2B5EF4-FFF2-40B4-BE49-F238E27FC236}">
                <a16:creationId xmlns:a16="http://schemas.microsoft.com/office/drawing/2014/main" id="{E62D2DC3-59A7-4ABB-A44F-88AC10216238}"/>
              </a:ext>
            </a:extLst>
          </p:cNvPr>
          <p:cNvPicPr>
            <a:picLocks noChangeAspect="1"/>
          </p:cNvPicPr>
          <p:nvPr/>
        </p:nvPicPr>
        <p:blipFill rotWithShape="1">
          <a:blip r:embed="rId9" cstate="screen">
            <a:extLst>
              <a:ext uri="{28A0092B-C50C-407E-A947-70E740481C1C}">
                <a14:useLocalDpi xmlns:a14="http://schemas.microsoft.com/office/drawing/2010/main"/>
              </a:ext>
            </a:extLst>
          </a:blip>
          <a:srcRect/>
          <a:stretch/>
        </p:blipFill>
        <p:spPr>
          <a:xfrm>
            <a:off x="11716687" y="247943"/>
            <a:ext cx="1084913" cy="910297"/>
          </a:xfrm>
          <a:prstGeom prst="rect">
            <a:avLst/>
          </a:prstGeom>
        </p:spPr>
      </p:pic>
      <p:sp>
        <p:nvSpPr>
          <p:cNvPr id="29" name="TextBox 28">
            <a:extLst>
              <a:ext uri="{FF2B5EF4-FFF2-40B4-BE49-F238E27FC236}">
                <a16:creationId xmlns:a16="http://schemas.microsoft.com/office/drawing/2014/main" id="{975C33CB-E60C-4DD7-B300-21604958A996}"/>
              </a:ext>
            </a:extLst>
          </p:cNvPr>
          <p:cNvSpPr txBox="1"/>
          <p:nvPr/>
        </p:nvSpPr>
        <p:spPr>
          <a:xfrm>
            <a:off x="11716687" y="973574"/>
            <a:ext cx="1084913" cy="184666"/>
          </a:xfrm>
          <a:prstGeom prst="rect">
            <a:avLst/>
          </a:prstGeom>
          <a:solidFill>
            <a:schemeClr val="bg1"/>
          </a:solidFill>
        </p:spPr>
        <p:txBody>
          <a:bodyPr wrap="square" rtlCol="0">
            <a:spAutoFit/>
          </a:bodyPr>
          <a:lstStyle/>
          <a:p>
            <a:pPr algn="ctr"/>
            <a:r>
              <a:rPr lang="en-GB" sz="600" b="1" dirty="0"/>
              <a:t>Amazon Drought in 2010</a:t>
            </a:r>
          </a:p>
        </p:txBody>
      </p:sp>
      <p:graphicFrame>
        <p:nvGraphicFramePr>
          <p:cNvPr id="38" name="Table 38">
            <a:extLst>
              <a:ext uri="{FF2B5EF4-FFF2-40B4-BE49-F238E27FC236}">
                <a16:creationId xmlns:a16="http://schemas.microsoft.com/office/drawing/2014/main" id="{88D058CA-F0F4-463D-AF7A-436E712E4D48}"/>
              </a:ext>
            </a:extLst>
          </p:cNvPr>
          <p:cNvGraphicFramePr>
            <a:graphicFrameLocks noGrp="1"/>
          </p:cNvGraphicFramePr>
          <p:nvPr>
            <p:extLst>
              <p:ext uri="{D42A27DB-BD31-4B8C-83A1-F6EECF244321}">
                <p14:modId xmlns:p14="http://schemas.microsoft.com/office/powerpoint/2010/main" val="1947494450"/>
              </p:ext>
            </p:extLst>
          </p:nvPr>
        </p:nvGraphicFramePr>
        <p:xfrm>
          <a:off x="8585573" y="1159801"/>
          <a:ext cx="4216028" cy="1798320"/>
        </p:xfrm>
        <a:graphic>
          <a:graphicData uri="http://schemas.openxmlformats.org/drawingml/2006/table">
            <a:tbl>
              <a:tblPr firstRow="1" bandRow="1">
                <a:tableStyleId>{5C22544A-7EE6-4342-B048-85BDC9FD1C3A}</a:tableStyleId>
              </a:tblPr>
              <a:tblGrid>
                <a:gridCol w="330420">
                  <a:extLst>
                    <a:ext uri="{9D8B030D-6E8A-4147-A177-3AD203B41FA5}">
                      <a16:colId xmlns:a16="http://schemas.microsoft.com/office/drawing/2014/main" val="1576688394"/>
                    </a:ext>
                  </a:extLst>
                </a:gridCol>
                <a:gridCol w="1993491">
                  <a:extLst>
                    <a:ext uri="{9D8B030D-6E8A-4147-A177-3AD203B41FA5}">
                      <a16:colId xmlns:a16="http://schemas.microsoft.com/office/drawing/2014/main" val="251504670"/>
                    </a:ext>
                  </a:extLst>
                </a:gridCol>
                <a:gridCol w="1892117">
                  <a:extLst>
                    <a:ext uri="{9D8B030D-6E8A-4147-A177-3AD203B41FA5}">
                      <a16:colId xmlns:a16="http://schemas.microsoft.com/office/drawing/2014/main" val="3380596345"/>
                    </a:ext>
                  </a:extLst>
                </a:gridCol>
              </a:tblGrid>
              <a:tr h="138593">
                <a:tc gridSpan="3">
                  <a:txBody>
                    <a:bodyPr/>
                    <a:lstStyle/>
                    <a:p>
                      <a:pPr algn="ctr"/>
                      <a:r>
                        <a:rPr lang="en-GB" sz="900" dirty="0">
                          <a:solidFill>
                            <a:schemeClr val="tx1"/>
                          </a:solidFill>
                        </a:rPr>
                        <a:t>Implications for Human Wellbeing</a:t>
                      </a:r>
                    </a:p>
                  </a:txBody>
                  <a:tcPr/>
                </a:tc>
                <a:tc hMerge="1">
                  <a:txBody>
                    <a:bodyPr/>
                    <a:lstStyle/>
                    <a:p>
                      <a:pPr algn="ctr"/>
                      <a:endParaRPr lang="en-GB" sz="800" dirty="0"/>
                    </a:p>
                  </a:txBody>
                  <a:tcPr/>
                </a:tc>
                <a:tc hMerge="1">
                  <a:txBody>
                    <a:bodyPr/>
                    <a:lstStyle/>
                    <a:p>
                      <a:endParaRPr lang="en-GB"/>
                    </a:p>
                  </a:txBody>
                  <a:tcPr/>
                </a:tc>
                <a:extLst>
                  <a:ext uri="{0D108BD9-81ED-4DB2-BD59-A6C34878D82A}">
                    <a16:rowId xmlns:a16="http://schemas.microsoft.com/office/drawing/2014/main" val="4042638114"/>
                  </a:ext>
                </a:extLst>
              </a:tr>
              <a:tr h="138593">
                <a:tc rowSpan="2">
                  <a:txBody>
                    <a:bodyPr/>
                    <a:lstStyle/>
                    <a:p>
                      <a:pPr algn="ctr"/>
                      <a:r>
                        <a:rPr lang="en-GB" sz="800" b="1" dirty="0"/>
                        <a:t>Forest Loss</a:t>
                      </a:r>
                    </a:p>
                  </a:txBody>
                  <a:tcPr vert="vert270">
                    <a:solidFill>
                      <a:schemeClr val="accent1">
                        <a:lumMod val="60000"/>
                        <a:lumOff val="40000"/>
                      </a:schemeClr>
                    </a:solidFill>
                  </a:tcPr>
                </a:tc>
                <a:tc>
                  <a:txBody>
                    <a:bodyPr/>
                    <a:lstStyle/>
                    <a:p>
                      <a:pPr algn="ctr"/>
                      <a:r>
                        <a:rPr lang="en-GB" sz="800" b="1" dirty="0"/>
                        <a:t>Impacts</a:t>
                      </a:r>
                    </a:p>
                  </a:txBody>
                  <a:tcPr>
                    <a:solidFill>
                      <a:schemeClr val="accent1">
                        <a:lumMod val="60000"/>
                        <a:lumOff val="4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dirty="0"/>
                        <a:t>Recovery</a:t>
                      </a:r>
                    </a:p>
                  </a:txBody>
                  <a:tcPr>
                    <a:solidFill>
                      <a:schemeClr val="accent1">
                        <a:lumMod val="60000"/>
                        <a:lumOff val="40000"/>
                      </a:schemeClr>
                    </a:solidFill>
                  </a:tcPr>
                </a:tc>
                <a:extLst>
                  <a:ext uri="{0D108BD9-81ED-4DB2-BD59-A6C34878D82A}">
                    <a16:rowId xmlns:a16="http://schemas.microsoft.com/office/drawing/2014/main" val="1118859780"/>
                  </a:ext>
                </a:extLst>
              </a:tr>
              <a:tr h="475175">
                <a:tc vMerge="1">
                  <a:txBody>
                    <a:bodyPr/>
                    <a:lstStyle/>
                    <a:p>
                      <a:pPr algn="ctr"/>
                      <a:endParaRPr lang="en-GB" sz="800" b="1" dirty="0"/>
                    </a:p>
                  </a:txBody>
                  <a:tcPr vert="vert270" anchor="ctr">
                    <a:solidFill>
                      <a:schemeClr val="accent1">
                        <a:lumMod val="60000"/>
                        <a:lumOff val="40000"/>
                      </a:schemeClr>
                    </a:solidFill>
                  </a:tcPr>
                </a:tc>
                <a:tc>
                  <a:txBody>
                    <a:bodyPr/>
                    <a:lstStyle/>
                    <a:p>
                      <a:pPr algn="ctr"/>
                      <a:r>
                        <a:rPr lang="en-GB" sz="700" dirty="0"/>
                        <a:t>The vast amounts of carbon released into the atmosphere has resulted in </a:t>
                      </a:r>
                      <a:r>
                        <a:rPr lang="en-GB" sz="700" b="1" dirty="0"/>
                        <a:t>rapid loss of biodiversity</a:t>
                      </a:r>
                      <a:r>
                        <a:rPr lang="en-GB" sz="700" dirty="0"/>
                        <a:t>, </a:t>
                      </a:r>
                      <a:r>
                        <a:rPr lang="en-GB" sz="700" b="1" dirty="0"/>
                        <a:t>habitats</a:t>
                      </a:r>
                      <a:r>
                        <a:rPr lang="en-GB" sz="700" dirty="0"/>
                        <a:t> and </a:t>
                      </a:r>
                      <a:r>
                        <a:rPr lang="en-GB" sz="700" b="1" dirty="0"/>
                        <a:t>indigenous communities</a:t>
                      </a:r>
                      <a:r>
                        <a:rPr lang="en-GB" sz="700" dirty="0"/>
                        <a:t>. Forests will have lost their ability to sequester CO₂ and store carbon.</a:t>
                      </a:r>
                    </a:p>
                  </a:txBody>
                  <a:tcPr anchor="ctr"/>
                </a:tc>
                <a:tc>
                  <a:txBody>
                    <a:bodyPr/>
                    <a:lstStyle/>
                    <a:p>
                      <a:pPr marL="171450" indent="-171450" algn="l">
                        <a:buFont typeface="Arial" panose="020B0604020202020204" pitchFamily="34" charset="0"/>
                        <a:buChar char="•"/>
                      </a:pPr>
                      <a:r>
                        <a:rPr lang="en-GB" sz="700" b="1" dirty="0"/>
                        <a:t>7.6 million hectares </a:t>
                      </a:r>
                      <a:r>
                        <a:rPr lang="en-GB" sz="700" dirty="0"/>
                        <a:t>of forest were </a:t>
                      </a:r>
                      <a:r>
                        <a:rPr lang="en-GB" sz="700" b="1" dirty="0">
                          <a:solidFill>
                            <a:srgbClr val="FF0000"/>
                          </a:solidFill>
                        </a:rPr>
                        <a:t>lost</a:t>
                      </a:r>
                      <a:r>
                        <a:rPr lang="en-GB" sz="700" dirty="0"/>
                        <a:t> but </a:t>
                      </a:r>
                      <a:r>
                        <a:rPr lang="en-GB" sz="700" b="1" dirty="0"/>
                        <a:t>4.3 million hectares </a:t>
                      </a:r>
                      <a:r>
                        <a:rPr lang="en-GB" sz="700" dirty="0"/>
                        <a:t>were</a:t>
                      </a:r>
                      <a:r>
                        <a:rPr lang="en-GB" sz="700" b="1" dirty="0">
                          <a:solidFill>
                            <a:srgbClr val="00B050"/>
                          </a:solidFill>
                        </a:rPr>
                        <a:t> gained</a:t>
                      </a:r>
                      <a:r>
                        <a:rPr lang="en-GB" sz="700" dirty="0"/>
                        <a:t>.</a:t>
                      </a:r>
                    </a:p>
                    <a:p>
                      <a:pPr marL="171450" indent="-171450" algn="l">
                        <a:buFont typeface="Arial" panose="020B0604020202020204" pitchFamily="34" charset="0"/>
                        <a:buChar char="•"/>
                      </a:pPr>
                      <a:r>
                        <a:rPr lang="en-GB" sz="700" b="1" dirty="0"/>
                        <a:t>Temperate forests </a:t>
                      </a:r>
                      <a:r>
                        <a:rPr lang="en-GB" sz="700" dirty="0"/>
                        <a:t>have </a:t>
                      </a:r>
                      <a:r>
                        <a:rPr lang="en-GB" sz="700" b="1" dirty="0">
                          <a:solidFill>
                            <a:srgbClr val="00B050"/>
                          </a:solidFill>
                        </a:rPr>
                        <a:t>increased</a:t>
                      </a:r>
                      <a:r>
                        <a:rPr lang="en-GB" sz="700" dirty="0"/>
                        <a:t> but </a:t>
                      </a:r>
                      <a:r>
                        <a:rPr lang="en-GB" sz="700" b="1" dirty="0"/>
                        <a:t>tropical forests </a:t>
                      </a:r>
                      <a:r>
                        <a:rPr lang="en-GB" sz="700" dirty="0"/>
                        <a:t>have </a:t>
                      </a:r>
                      <a:r>
                        <a:rPr lang="en-GB" sz="700" b="1" dirty="0">
                          <a:solidFill>
                            <a:srgbClr val="FF0000"/>
                          </a:solidFill>
                        </a:rPr>
                        <a:t>declined</a:t>
                      </a:r>
                      <a:r>
                        <a:rPr lang="en-GB" sz="700" dirty="0"/>
                        <a:t>.</a:t>
                      </a:r>
                    </a:p>
                    <a:p>
                      <a:pPr marL="171450" indent="-171450" algn="l">
                        <a:buFont typeface="Arial" panose="020B0604020202020204" pitchFamily="34" charset="0"/>
                        <a:buChar char="•"/>
                      </a:pPr>
                      <a:r>
                        <a:rPr lang="en-GB" sz="700" dirty="0"/>
                        <a:t>Brazil </a:t>
                      </a:r>
                      <a:r>
                        <a:rPr lang="en-GB" sz="700" b="1" dirty="0"/>
                        <a:t>halved </a:t>
                      </a:r>
                      <a:r>
                        <a:rPr lang="en-GB" sz="700" dirty="0"/>
                        <a:t>its rate of </a:t>
                      </a:r>
                      <a:r>
                        <a:rPr lang="en-GB" sz="700" b="1" dirty="0"/>
                        <a:t>deforestation</a:t>
                      </a:r>
                      <a:r>
                        <a:rPr lang="en-GB" sz="700" dirty="0"/>
                        <a:t>.</a:t>
                      </a:r>
                    </a:p>
                  </a:txBody>
                  <a:tcPr anchor="ctr"/>
                </a:tc>
                <a:extLst>
                  <a:ext uri="{0D108BD9-81ED-4DB2-BD59-A6C34878D82A}">
                    <a16:rowId xmlns:a16="http://schemas.microsoft.com/office/drawing/2014/main" val="3778818804"/>
                  </a:ext>
                </a:extLst>
              </a:tr>
              <a:tr h="405879">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800" b="1" i="0" u="none" strike="noStrike" kern="1200" dirty="0">
                          <a:solidFill>
                            <a:schemeClr val="dk1"/>
                          </a:solidFill>
                          <a:effectLst/>
                          <a:latin typeface="+mn-lt"/>
                          <a:ea typeface="+mn-ea"/>
                          <a:cs typeface="+mn-cs"/>
                        </a:rPr>
                        <a:t>Environmental Kuznets Curve </a:t>
                      </a:r>
                      <a:endParaRPr lang="en-GB" sz="800" b="1" dirty="0"/>
                    </a:p>
                  </a:txBody>
                  <a:tcPr vert="vert270" anchor="ctr">
                    <a:solidFill>
                      <a:schemeClr val="accent1">
                        <a:lumMod val="60000"/>
                        <a:lumOff val="4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0" i="0" u="none" strike="noStrike" kern="1200" dirty="0">
                          <a:solidFill>
                            <a:schemeClr val="dk1"/>
                          </a:solidFill>
                          <a:effectLst/>
                          <a:latin typeface="+mn-lt"/>
                          <a:ea typeface="+mn-ea"/>
                          <a:cs typeface="+mn-cs"/>
                        </a:rPr>
                        <a:t>The </a:t>
                      </a:r>
                      <a:r>
                        <a:rPr lang="en-GB" sz="700" b="0" i="0" u="none" strike="noStrike" kern="1200" dirty="0" err="1">
                          <a:solidFill>
                            <a:schemeClr val="dk1"/>
                          </a:solidFill>
                          <a:effectLst/>
                          <a:latin typeface="+mn-lt"/>
                          <a:ea typeface="+mn-ea"/>
                          <a:cs typeface="+mn-cs"/>
                        </a:rPr>
                        <a:t>Kuznet</a:t>
                      </a:r>
                      <a:r>
                        <a:rPr lang="en-GB" sz="700" b="0" i="0" u="none" strike="noStrike" kern="1200" dirty="0">
                          <a:solidFill>
                            <a:schemeClr val="dk1"/>
                          </a:solidFill>
                          <a:effectLst/>
                          <a:latin typeface="+mn-lt"/>
                          <a:ea typeface="+mn-ea"/>
                          <a:cs typeface="+mn-cs"/>
                        </a:rPr>
                        <a:t> Curve suggests that economic development initially leads to a deterioration in the </a:t>
                      </a:r>
                      <a:r>
                        <a:rPr lang="en-GB" sz="700" b="1" i="0" u="none" strike="noStrike" kern="1200" dirty="0">
                          <a:solidFill>
                            <a:schemeClr val="dk1"/>
                          </a:solidFill>
                          <a:effectLst/>
                          <a:latin typeface="+mn-lt"/>
                          <a:ea typeface="+mn-ea"/>
                          <a:cs typeface="+mn-cs"/>
                        </a:rPr>
                        <a:t>environment</a:t>
                      </a:r>
                      <a:r>
                        <a:rPr lang="en-GB" sz="700" b="0" i="0" u="none" strike="noStrike" kern="1200" dirty="0">
                          <a:solidFill>
                            <a:schemeClr val="dk1"/>
                          </a:solidFill>
                          <a:effectLst/>
                          <a:latin typeface="+mn-lt"/>
                          <a:ea typeface="+mn-ea"/>
                          <a:cs typeface="+mn-cs"/>
                        </a:rPr>
                        <a:t>, but after a certain </a:t>
                      </a:r>
                      <a:r>
                        <a:rPr lang="en-GB" sz="700" b="1" i="0" u="none" strike="noStrike" kern="1200" dirty="0">
                          <a:solidFill>
                            <a:schemeClr val="dk1"/>
                          </a:solidFill>
                          <a:effectLst/>
                          <a:latin typeface="+mn-lt"/>
                          <a:ea typeface="+mn-ea"/>
                          <a:cs typeface="+mn-cs"/>
                        </a:rPr>
                        <a:t>level</a:t>
                      </a:r>
                      <a:r>
                        <a:rPr lang="en-GB" sz="700" b="0" i="0" u="none" strike="noStrike" kern="1200" dirty="0">
                          <a:solidFill>
                            <a:schemeClr val="dk1"/>
                          </a:solidFill>
                          <a:effectLst/>
                          <a:latin typeface="+mn-lt"/>
                          <a:ea typeface="+mn-ea"/>
                          <a:cs typeface="+mn-cs"/>
                        </a:rPr>
                        <a:t> of economic growth, a society begins to improve its relationship with the </a:t>
                      </a:r>
                      <a:r>
                        <a:rPr lang="en-GB" sz="700" b="1" i="0" u="none" strike="noStrike" kern="1200" dirty="0">
                          <a:solidFill>
                            <a:schemeClr val="dk1"/>
                          </a:solidFill>
                          <a:effectLst/>
                          <a:latin typeface="+mn-lt"/>
                          <a:ea typeface="+mn-ea"/>
                          <a:cs typeface="+mn-cs"/>
                        </a:rPr>
                        <a:t>environment</a:t>
                      </a:r>
                      <a:r>
                        <a:rPr lang="en-GB" sz="700" b="0" i="0" u="none" strike="noStrike" kern="1200" dirty="0">
                          <a:solidFill>
                            <a:schemeClr val="dk1"/>
                          </a:solidFill>
                          <a:effectLst/>
                          <a:latin typeface="+mn-lt"/>
                          <a:ea typeface="+mn-ea"/>
                          <a:cs typeface="+mn-cs"/>
                        </a:rPr>
                        <a:t> and </a:t>
                      </a:r>
                      <a:r>
                        <a:rPr lang="en-GB" sz="700" b="1" i="0" u="none" strike="noStrike" kern="1200" dirty="0">
                          <a:solidFill>
                            <a:schemeClr val="dk1"/>
                          </a:solidFill>
                          <a:effectLst/>
                          <a:latin typeface="+mn-lt"/>
                          <a:ea typeface="+mn-ea"/>
                          <a:cs typeface="+mn-cs"/>
                        </a:rPr>
                        <a:t>levels</a:t>
                      </a:r>
                      <a:r>
                        <a:rPr lang="en-GB" sz="700" b="0" i="0" u="none" strike="noStrike" kern="1200" dirty="0">
                          <a:solidFill>
                            <a:schemeClr val="dk1"/>
                          </a:solidFill>
                          <a:effectLst/>
                          <a:latin typeface="+mn-lt"/>
                          <a:ea typeface="+mn-ea"/>
                          <a:cs typeface="+mn-cs"/>
                        </a:rPr>
                        <a:t> of </a:t>
                      </a:r>
                      <a:r>
                        <a:rPr lang="en-GB" sz="700" b="1" i="0" u="none" strike="noStrike" kern="1200" dirty="0">
                          <a:solidFill>
                            <a:schemeClr val="dk1"/>
                          </a:solidFill>
                          <a:effectLst/>
                          <a:latin typeface="+mn-lt"/>
                          <a:ea typeface="+mn-ea"/>
                          <a:cs typeface="+mn-cs"/>
                        </a:rPr>
                        <a:t>environmental</a:t>
                      </a:r>
                      <a:r>
                        <a:rPr lang="en-GB" sz="700" b="0" i="0" u="none" strike="noStrike" kern="1200" dirty="0">
                          <a:solidFill>
                            <a:schemeClr val="dk1"/>
                          </a:solidFill>
                          <a:effectLst/>
                          <a:latin typeface="+mn-lt"/>
                          <a:ea typeface="+mn-ea"/>
                          <a:cs typeface="+mn-cs"/>
                        </a:rPr>
                        <a:t> degradation reduces.</a:t>
                      </a:r>
                      <a:endParaRPr lang="en-GB" sz="700" dirty="0"/>
                    </a:p>
                  </a:txBody>
                  <a:tcPr>
                    <a:solidFill>
                      <a:srgbClr val="FFF6E5"/>
                    </a:solidFill>
                  </a:tcPr>
                </a:tc>
                <a:tc>
                  <a:txBody>
                    <a:bodyPr/>
                    <a:lstStyle/>
                    <a:p>
                      <a:pPr algn="ctr"/>
                      <a:endParaRPr lang="en-GB" sz="700" dirty="0"/>
                    </a:p>
                  </a:txBody>
                  <a:tcPr anchor="ctr"/>
                </a:tc>
                <a:extLst>
                  <a:ext uri="{0D108BD9-81ED-4DB2-BD59-A6C34878D82A}">
                    <a16:rowId xmlns:a16="http://schemas.microsoft.com/office/drawing/2014/main" val="1150683566"/>
                  </a:ext>
                </a:extLst>
              </a:tr>
            </a:tbl>
          </a:graphicData>
        </a:graphic>
      </p:graphicFrame>
      <p:pic>
        <p:nvPicPr>
          <p:cNvPr id="43" name="Picture 42" descr="A close up of a map&#10;&#10;Description automatically generated">
            <a:extLst>
              <a:ext uri="{FF2B5EF4-FFF2-40B4-BE49-F238E27FC236}">
                <a16:creationId xmlns:a16="http://schemas.microsoft.com/office/drawing/2014/main" id="{D2DCD27D-816B-4FDE-B530-E387464CF23E}"/>
              </a:ext>
            </a:extLst>
          </p:cNvPr>
          <p:cNvPicPr>
            <a:picLocks noChangeAspect="1"/>
          </p:cNvPicPr>
          <p:nvPr/>
        </p:nvPicPr>
        <p:blipFill rotWithShape="1">
          <a:blip r:embed="rId10" cstate="screen">
            <a:extLst>
              <a:ext uri="{28A0092B-C50C-407E-A947-70E740481C1C}">
                <a14:useLocalDpi xmlns:a14="http://schemas.microsoft.com/office/drawing/2010/main"/>
              </a:ext>
            </a:extLst>
          </a:blip>
          <a:srcRect/>
          <a:stretch/>
        </p:blipFill>
        <p:spPr>
          <a:xfrm>
            <a:off x="10918209" y="2227909"/>
            <a:ext cx="1883391" cy="724244"/>
          </a:xfrm>
          <a:prstGeom prst="rect">
            <a:avLst/>
          </a:prstGeom>
        </p:spPr>
      </p:pic>
      <p:graphicFrame>
        <p:nvGraphicFramePr>
          <p:cNvPr id="46" name="Table 45">
            <a:extLst>
              <a:ext uri="{FF2B5EF4-FFF2-40B4-BE49-F238E27FC236}">
                <a16:creationId xmlns:a16="http://schemas.microsoft.com/office/drawing/2014/main" id="{CC883838-1B17-4D2D-AB4A-FBD5FD2FAE05}"/>
              </a:ext>
            </a:extLst>
          </p:cNvPr>
          <p:cNvGraphicFramePr>
            <a:graphicFrameLocks noGrp="1"/>
          </p:cNvGraphicFramePr>
          <p:nvPr>
            <p:extLst>
              <p:ext uri="{D42A27DB-BD31-4B8C-83A1-F6EECF244321}">
                <p14:modId xmlns:p14="http://schemas.microsoft.com/office/powerpoint/2010/main" val="2134835061"/>
              </p:ext>
            </p:extLst>
          </p:nvPr>
        </p:nvGraphicFramePr>
        <p:xfrm>
          <a:off x="8585572" y="2959682"/>
          <a:ext cx="4216028" cy="533400"/>
        </p:xfrm>
        <a:graphic>
          <a:graphicData uri="http://schemas.openxmlformats.org/drawingml/2006/table">
            <a:tbl>
              <a:tblPr firstRow="1" bandRow="1">
                <a:tableStyleId>{5C22544A-7EE6-4342-B048-85BDC9FD1C3A}</a:tableStyleId>
              </a:tblPr>
              <a:tblGrid>
                <a:gridCol w="4216028">
                  <a:extLst>
                    <a:ext uri="{9D8B030D-6E8A-4147-A177-3AD203B41FA5}">
                      <a16:colId xmlns:a16="http://schemas.microsoft.com/office/drawing/2014/main" val="1992905339"/>
                    </a:ext>
                  </a:extLst>
                </a:gridCol>
              </a:tblGrid>
              <a:tr h="188238">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900" b="1" dirty="0">
                          <a:solidFill>
                            <a:schemeClr val="tx1"/>
                          </a:solidFill>
                        </a:rPr>
                        <a:t>Rising Temperatures</a:t>
                      </a:r>
                    </a:p>
                  </a:txBody>
                  <a:tcPr>
                    <a:solidFill>
                      <a:schemeClr val="accent1"/>
                    </a:solidFill>
                  </a:tcPr>
                </a:tc>
                <a:extLst>
                  <a:ext uri="{0D108BD9-81ED-4DB2-BD59-A6C34878D82A}">
                    <a16:rowId xmlns:a16="http://schemas.microsoft.com/office/drawing/2014/main" val="3664264021"/>
                  </a:ext>
                </a:extLst>
              </a:tr>
              <a:tr h="188238">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dirty="0">
                          <a:solidFill>
                            <a:schemeClr val="tx1"/>
                          </a:solidFill>
                        </a:rPr>
                        <a:t>Rising temperatures from greenhouse gases are increasing rates of both evaporation and water vapour. As a result, this will change precipitation patterns, river regimes, the cryosphere and drainage basin stores.</a:t>
                      </a:r>
                    </a:p>
                  </a:txBody>
                  <a:tcPr/>
                </a:tc>
                <a:extLst>
                  <a:ext uri="{0D108BD9-81ED-4DB2-BD59-A6C34878D82A}">
                    <a16:rowId xmlns:a16="http://schemas.microsoft.com/office/drawing/2014/main" val="3227206609"/>
                  </a:ext>
                </a:extLst>
              </a:tr>
            </a:tbl>
          </a:graphicData>
        </a:graphic>
      </p:graphicFrame>
      <p:graphicFrame>
        <p:nvGraphicFramePr>
          <p:cNvPr id="44" name="Table 43">
            <a:extLst>
              <a:ext uri="{FF2B5EF4-FFF2-40B4-BE49-F238E27FC236}">
                <a16:creationId xmlns:a16="http://schemas.microsoft.com/office/drawing/2014/main" id="{0FCB32FA-8F0A-463A-8776-3B9E2A609FFB}"/>
              </a:ext>
            </a:extLst>
          </p:cNvPr>
          <p:cNvGraphicFramePr>
            <a:graphicFrameLocks noGrp="1"/>
          </p:cNvGraphicFramePr>
          <p:nvPr>
            <p:extLst>
              <p:ext uri="{D42A27DB-BD31-4B8C-83A1-F6EECF244321}">
                <p14:modId xmlns:p14="http://schemas.microsoft.com/office/powerpoint/2010/main" val="3404562513"/>
              </p:ext>
            </p:extLst>
          </p:nvPr>
        </p:nvGraphicFramePr>
        <p:xfrm>
          <a:off x="8579862" y="3465359"/>
          <a:ext cx="4216028" cy="1386840"/>
        </p:xfrm>
        <a:graphic>
          <a:graphicData uri="http://schemas.openxmlformats.org/drawingml/2006/table">
            <a:tbl>
              <a:tblPr firstRow="1" bandRow="1">
                <a:tableStyleId>{5C22544A-7EE6-4342-B048-85BDC9FD1C3A}</a:tableStyleId>
              </a:tblPr>
              <a:tblGrid>
                <a:gridCol w="4216028">
                  <a:extLst>
                    <a:ext uri="{9D8B030D-6E8A-4147-A177-3AD203B41FA5}">
                      <a16:colId xmlns:a16="http://schemas.microsoft.com/office/drawing/2014/main" val="446529598"/>
                    </a:ext>
                  </a:extLst>
                </a:gridCol>
              </a:tblGrid>
              <a:tr h="222015">
                <a:tc>
                  <a:txBody>
                    <a:bodyPr/>
                    <a:lstStyle/>
                    <a:p>
                      <a:pPr algn="ctr"/>
                      <a:r>
                        <a:rPr lang="en-GB" sz="900" b="1" dirty="0">
                          <a:solidFill>
                            <a:schemeClr val="tx1"/>
                          </a:solidFill>
                        </a:rPr>
                        <a:t>Declining Ocean Health </a:t>
                      </a:r>
                    </a:p>
                  </a:txBody>
                  <a:tcPr>
                    <a:solidFill>
                      <a:schemeClr val="accent1"/>
                    </a:solidFill>
                  </a:tcPr>
                </a:tc>
                <a:extLst>
                  <a:ext uri="{0D108BD9-81ED-4DB2-BD59-A6C34878D82A}">
                    <a16:rowId xmlns:a16="http://schemas.microsoft.com/office/drawing/2014/main" val="67996663"/>
                  </a:ext>
                </a:extLst>
              </a:tr>
              <a:tr h="399627">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solidFill>
                            <a:schemeClr val="tx1"/>
                          </a:solidFill>
                        </a:rPr>
                        <a:t>Acidification</a:t>
                      </a:r>
                      <a:r>
                        <a:rPr lang="en-GB" sz="700" dirty="0">
                          <a:solidFill>
                            <a:schemeClr val="tx1"/>
                          </a:solidFill>
                        </a:rPr>
                        <a:t> and </a:t>
                      </a:r>
                      <a:r>
                        <a:rPr lang="en-GB" sz="700" b="1" dirty="0">
                          <a:solidFill>
                            <a:schemeClr val="tx1"/>
                          </a:solidFill>
                        </a:rPr>
                        <a:t>bleaching</a:t>
                      </a:r>
                      <a:r>
                        <a:rPr lang="en-GB" sz="700" dirty="0">
                          <a:solidFill>
                            <a:schemeClr val="tx1"/>
                          </a:solidFill>
                        </a:rPr>
                        <a:t> have resulted in changes to marine food webs. This will effect people/countries who; depend on </a:t>
                      </a:r>
                      <a:r>
                        <a:rPr lang="en-GB" sz="700" b="1" u="sng" dirty="0">
                          <a:solidFill>
                            <a:schemeClr val="tx1"/>
                          </a:solidFill>
                        </a:rPr>
                        <a:t>fishing</a:t>
                      </a:r>
                      <a:r>
                        <a:rPr lang="en-GB" sz="700" b="1" u="none" dirty="0">
                          <a:solidFill>
                            <a:schemeClr val="tx1"/>
                          </a:solidFill>
                        </a:rPr>
                        <a:t> </a:t>
                      </a:r>
                      <a:r>
                        <a:rPr lang="en-GB" sz="700" dirty="0">
                          <a:solidFill>
                            <a:schemeClr val="tx1"/>
                          </a:solidFill>
                        </a:rPr>
                        <a:t>for jobs and/or a source of food, the </a:t>
                      </a:r>
                      <a:r>
                        <a:rPr lang="en-GB" sz="700" b="1" u="sng" dirty="0">
                          <a:solidFill>
                            <a:schemeClr val="tx1"/>
                          </a:solidFill>
                        </a:rPr>
                        <a:t>tourism industry</a:t>
                      </a:r>
                      <a:r>
                        <a:rPr lang="en-GB" sz="700" b="1" u="none" dirty="0">
                          <a:solidFill>
                            <a:schemeClr val="tx1"/>
                          </a:solidFill>
                        </a:rPr>
                        <a:t> </a:t>
                      </a:r>
                      <a:r>
                        <a:rPr lang="en-GB" sz="700" dirty="0">
                          <a:solidFill>
                            <a:schemeClr val="tx1"/>
                          </a:solidFill>
                        </a:rPr>
                        <a:t>based around coral reefs. Rising sea levels will increase costs for countries having to strengthen their </a:t>
                      </a:r>
                      <a:r>
                        <a:rPr lang="en-GB" sz="700" b="1" u="sng" dirty="0">
                          <a:solidFill>
                            <a:schemeClr val="tx1"/>
                          </a:solidFill>
                        </a:rPr>
                        <a:t>coastal defences</a:t>
                      </a:r>
                      <a:r>
                        <a:rPr lang="en-GB" sz="700" dirty="0">
                          <a:solidFill>
                            <a:schemeClr val="tx1"/>
                          </a:solidFill>
                        </a:rPr>
                        <a:t>. </a:t>
                      </a:r>
                    </a:p>
                  </a:txBody>
                  <a:tcPr/>
                </a:tc>
                <a:extLst>
                  <a:ext uri="{0D108BD9-81ED-4DB2-BD59-A6C34878D82A}">
                    <a16:rowId xmlns:a16="http://schemas.microsoft.com/office/drawing/2014/main" val="4058128863"/>
                  </a:ext>
                </a:extLst>
              </a:tr>
              <a:tr h="222015">
                <a:tc>
                  <a:txBody>
                    <a:bodyPr/>
                    <a:lstStyle/>
                    <a:p>
                      <a:pPr algn="ctr"/>
                      <a:r>
                        <a:rPr lang="en-GB" sz="900" b="1" dirty="0">
                          <a:solidFill>
                            <a:schemeClr val="tx1"/>
                          </a:solidFill>
                        </a:rPr>
                        <a:t>CASE STUDY: Ocean Health - The Arctic</a:t>
                      </a:r>
                    </a:p>
                  </a:txBody>
                  <a:tcPr>
                    <a:solidFill>
                      <a:schemeClr val="accent1">
                        <a:lumMod val="60000"/>
                        <a:lumOff val="40000"/>
                      </a:schemeClr>
                    </a:solidFill>
                  </a:tcPr>
                </a:tc>
                <a:extLst>
                  <a:ext uri="{0D108BD9-81ED-4DB2-BD59-A6C34878D82A}">
                    <a16:rowId xmlns:a16="http://schemas.microsoft.com/office/drawing/2014/main" val="224423219"/>
                  </a:ext>
                </a:extLst>
              </a:tr>
              <a:tr h="503234">
                <a:tc>
                  <a:txBody>
                    <a:bodyPr/>
                    <a:lstStyle/>
                    <a:p>
                      <a:pPr algn="ctr"/>
                      <a:r>
                        <a:rPr lang="en-GB" sz="700" dirty="0">
                          <a:solidFill>
                            <a:schemeClr val="tx1"/>
                          </a:solidFill>
                        </a:rPr>
                        <a:t>The Arctic plays a key role in regulating evaporation and precipitation. Recently, temperatures there have risen </a:t>
                      </a:r>
                      <a:r>
                        <a:rPr lang="en-GB" sz="700" b="1" dirty="0">
                          <a:solidFill>
                            <a:srgbClr val="FF0000"/>
                          </a:solidFill>
                        </a:rPr>
                        <a:t>twice as fast as the global average</a:t>
                      </a:r>
                      <a:r>
                        <a:rPr lang="en-GB" sz="700" dirty="0">
                          <a:solidFill>
                            <a:schemeClr val="tx1"/>
                          </a:solidFill>
                        </a:rPr>
                        <a:t>. This has led to a </a:t>
                      </a:r>
                      <a:r>
                        <a:rPr lang="en-GB" sz="700" b="1" dirty="0">
                          <a:solidFill>
                            <a:srgbClr val="FF0000"/>
                          </a:solidFill>
                        </a:rPr>
                        <a:t>rapid loss of sea ice </a:t>
                      </a:r>
                      <a:r>
                        <a:rPr lang="en-GB" sz="700" dirty="0">
                          <a:solidFill>
                            <a:schemeClr val="tx1"/>
                          </a:solidFill>
                        </a:rPr>
                        <a:t>and therefore a </a:t>
                      </a:r>
                      <a:r>
                        <a:rPr lang="en-GB" sz="700" b="1" dirty="0">
                          <a:solidFill>
                            <a:srgbClr val="FF0000"/>
                          </a:solidFill>
                        </a:rPr>
                        <a:t>decline in the albedo effect</a:t>
                      </a:r>
                      <a:r>
                        <a:rPr lang="en-GB" sz="700" dirty="0">
                          <a:solidFill>
                            <a:schemeClr val="tx1"/>
                          </a:solidFill>
                        </a:rPr>
                        <a:t> – which will increases temperatures even further.  However, due to longer growing season, </a:t>
                      </a:r>
                      <a:r>
                        <a:rPr lang="en-GB" sz="700" b="1" dirty="0">
                          <a:solidFill>
                            <a:srgbClr val="00B050"/>
                          </a:solidFill>
                        </a:rPr>
                        <a:t>carbon uptake has increased</a:t>
                      </a:r>
                      <a:r>
                        <a:rPr lang="en-GB" sz="700" dirty="0">
                          <a:solidFill>
                            <a:schemeClr val="tx1"/>
                          </a:solidFill>
                        </a:rPr>
                        <a:t> and </a:t>
                      </a:r>
                      <a:r>
                        <a:rPr lang="en-GB" sz="700" b="1" dirty="0">
                          <a:solidFill>
                            <a:srgbClr val="00B050"/>
                          </a:solidFill>
                        </a:rPr>
                        <a:t>navigation through the North-West passage </a:t>
                      </a:r>
                      <a:r>
                        <a:rPr lang="en-GB" sz="700" dirty="0">
                          <a:solidFill>
                            <a:schemeClr val="tx1"/>
                          </a:solidFill>
                        </a:rPr>
                        <a:t>during summer is now possible.</a:t>
                      </a:r>
                    </a:p>
                  </a:txBody>
                  <a:tcPr>
                    <a:solidFill>
                      <a:srgbClr val="FFF6E5"/>
                    </a:solidFill>
                  </a:tcPr>
                </a:tc>
                <a:extLst>
                  <a:ext uri="{0D108BD9-81ED-4DB2-BD59-A6C34878D82A}">
                    <a16:rowId xmlns:a16="http://schemas.microsoft.com/office/drawing/2014/main" val="2537244494"/>
                  </a:ext>
                </a:extLst>
              </a:tr>
            </a:tbl>
          </a:graphicData>
        </a:graphic>
      </p:graphicFrame>
      <p:graphicFrame>
        <p:nvGraphicFramePr>
          <p:cNvPr id="45" name="Table 46">
            <a:extLst>
              <a:ext uri="{FF2B5EF4-FFF2-40B4-BE49-F238E27FC236}">
                <a16:creationId xmlns:a16="http://schemas.microsoft.com/office/drawing/2014/main" id="{B8B08687-0478-431D-BF94-615E5A34847A}"/>
              </a:ext>
            </a:extLst>
          </p:cNvPr>
          <p:cNvGraphicFramePr>
            <a:graphicFrameLocks noGrp="1"/>
          </p:cNvGraphicFramePr>
          <p:nvPr>
            <p:extLst>
              <p:ext uri="{D42A27DB-BD31-4B8C-83A1-F6EECF244321}">
                <p14:modId xmlns:p14="http://schemas.microsoft.com/office/powerpoint/2010/main" val="2170804942"/>
              </p:ext>
            </p:extLst>
          </p:nvPr>
        </p:nvGraphicFramePr>
        <p:xfrm>
          <a:off x="8568448" y="4840956"/>
          <a:ext cx="4216028" cy="1889760"/>
        </p:xfrm>
        <a:graphic>
          <a:graphicData uri="http://schemas.openxmlformats.org/drawingml/2006/table">
            <a:tbl>
              <a:tblPr firstRow="1" bandRow="1">
                <a:tableStyleId>{5C22544A-7EE6-4342-B048-85BDC9FD1C3A}</a:tableStyleId>
              </a:tblPr>
              <a:tblGrid>
                <a:gridCol w="2108014">
                  <a:extLst>
                    <a:ext uri="{9D8B030D-6E8A-4147-A177-3AD203B41FA5}">
                      <a16:colId xmlns:a16="http://schemas.microsoft.com/office/drawing/2014/main" val="1172218438"/>
                    </a:ext>
                  </a:extLst>
                </a:gridCol>
                <a:gridCol w="2108014">
                  <a:extLst>
                    <a:ext uri="{9D8B030D-6E8A-4147-A177-3AD203B41FA5}">
                      <a16:colId xmlns:a16="http://schemas.microsoft.com/office/drawing/2014/main" val="1124602746"/>
                    </a:ext>
                  </a:extLst>
                </a:gridCol>
              </a:tblGrid>
              <a:tr h="127352">
                <a:tc gridSpan="2">
                  <a:txBody>
                    <a:bodyPr/>
                    <a:lstStyle/>
                    <a:p>
                      <a:pPr algn="ctr"/>
                      <a:r>
                        <a:rPr lang="en-GB" sz="900" dirty="0">
                          <a:solidFill>
                            <a:schemeClr val="tx1"/>
                          </a:solidFill>
                        </a:rPr>
                        <a:t>Uncertainty of Global projection</a:t>
                      </a:r>
                    </a:p>
                  </a:txBody>
                  <a:tcPr/>
                </a:tc>
                <a:tc hMerge="1">
                  <a:txBody>
                    <a:bodyPr/>
                    <a:lstStyle/>
                    <a:p>
                      <a:endParaRPr lang="en-GB" dirty="0"/>
                    </a:p>
                  </a:txBody>
                  <a:tcPr/>
                </a:tc>
                <a:extLst>
                  <a:ext uri="{0D108BD9-81ED-4DB2-BD59-A6C34878D82A}">
                    <a16:rowId xmlns:a16="http://schemas.microsoft.com/office/drawing/2014/main" val="1299258087"/>
                  </a:ext>
                </a:extLst>
              </a:tr>
              <a:tr h="288664">
                <a:tc gridSpan="2">
                  <a:txBody>
                    <a:bodyPr/>
                    <a:lstStyle/>
                    <a:p>
                      <a:pPr algn="ctr"/>
                      <a:r>
                        <a:rPr lang="en-GB" sz="700" dirty="0">
                          <a:solidFill>
                            <a:schemeClr val="tx1"/>
                          </a:solidFill>
                        </a:rPr>
                        <a:t>Due to the ever increasing global consumption of energy, greenhouse gas emissions are expected to rise. Some climate models project that surface temperatures will </a:t>
                      </a:r>
                      <a:r>
                        <a:rPr lang="en-GB" sz="700" b="1" dirty="0">
                          <a:solidFill>
                            <a:schemeClr val="tx1"/>
                          </a:solidFill>
                        </a:rPr>
                        <a:t>continue to rise 2-6°C by the end of this century</a:t>
                      </a:r>
                      <a:r>
                        <a:rPr lang="en-GB" sz="700" dirty="0">
                          <a:solidFill>
                            <a:schemeClr val="tx1"/>
                          </a:solidFill>
                        </a:rPr>
                        <a:t>. Some regions such as the Arctic will exceed global average temperatures. Nonetheless, these projected future scenarios have a range of physical and human uncertainties.</a:t>
                      </a:r>
                    </a:p>
                  </a:txBody>
                  <a:tcPr>
                    <a:solidFill>
                      <a:schemeClr val="accent1">
                        <a:lumMod val="40000"/>
                        <a:lumOff val="60000"/>
                      </a:schemeClr>
                    </a:solidFill>
                  </a:tcPr>
                </a:tc>
                <a:tc hMerge="1">
                  <a:txBody>
                    <a:bodyPr/>
                    <a:lstStyle/>
                    <a:p>
                      <a:endParaRPr lang="en-GB"/>
                    </a:p>
                  </a:txBody>
                  <a:tcPr/>
                </a:tc>
                <a:extLst>
                  <a:ext uri="{0D108BD9-81ED-4DB2-BD59-A6C34878D82A}">
                    <a16:rowId xmlns:a16="http://schemas.microsoft.com/office/drawing/2014/main" val="1718497157"/>
                  </a:ext>
                </a:extLst>
              </a:tr>
              <a:tr h="0">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Physical</a:t>
                      </a:r>
                      <a:r>
                        <a:rPr lang="en-GB" sz="700" b="1" baseline="0" dirty="0"/>
                        <a:t> Factors</a:t>
                      </a:r>
                      <a:endParaRPr lang="en-GB" sz="700" b="1" dirty="0"/>
                    </a:p>
                  </a:txBody>
                  <a:tcPr>
                    <a:solidFill>
                      <a:schemeClr val="accent1">
                        <a:lumMod val="60000"/>
                        <a:lumOff val="40000"/>
                      </a:schemeClr>
                    </a:solidFill>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lang="en-GB" sz="700" b="1" dirty="0"/>
                        <a:t>Human</a:t>
                      </a:r>
                      <a:r>
                        <a:rPr lang="en-GB" sz="700" b="1" baseline="0" dirty="0"/>
                        <a:t> Factors </a:t>
                      </a:r>
                      <a:endParaRPr lang="en-GB" sz="700" b="1" dirty="0"/>
                    </a:p>
                  </a:txBody>
                  <a:tcPr>
                    <a:solidFill>
                      <a:schemeClr val="accent1">
                        <a:lumMod val="60000"/>
                        <a:lumOff val="40000"/>
                      </a:schemeClr>
                    </a:solidFill>
                  </a:tcPr>
                </a:tc>
                <a:extLst>
                  <a:ext uri="{0D108BD9-81ED-4DB2-BD59-A6C34878D82A}">
                    <a16:rowId xmlns:a16="http://schemas.microsoft.com/office/drawing/2014/main" val="953961800"/>
                  </a:ext>
                </a:extLst>
              </a:tr>
              <a:tr h="526388">
                <a:tc>
                  <a:txBody>
                    <a:bodyPr/>
                    <a:lstStyle/>
                    <a:p>
                      <a:pPr marL="171450" indent="-171450">
                        <a:buFont typeface="Arial" panose="020B0604020202020204" pitchFamily="34" charset="0"/>
                        <a:buChar char="•"/>
                      </a:pPr>
                      <a:r>
                        <a:rPr lang="en-GB" sz="700" b="0" dirty="0"/>
                        <a:t>Oceans</a:t>
                      </a:r>
                      <a:r>
                        <a:rPr lang="en-GB" sz="700" b="0" baseline="0" dirty="0"/>
                        <a:t> and forests function as carbon sinks and store heat energy. As a result, </a:t>
                      </a:r>
                      <a:r>
                        <a:rPr lang="en-GB" sz="700" b="1" baseline="0" dirty="0"/>
                        <a:t>oceans take longer to respond to atmospheric changes </a:t>
                      </a:r>
                      <a:r>
                        <a:rPr lang="en-GB" sz="700" b="0" baseline="0" dirty="0"/>
                        <a:t>and so they will continue to affect the global climate for a long time if/when human emissions slow.</a:t>
                      </a:r>
                    </a:p>
                    <a:p>
                      <a:pPr marL="171450" indent="-171450">
                        <a:buFont typeface="Arial" panose="020B0604020202020204" pitchFamily="34" charset="0"/>
                        <a:buChar char="•"/>
                      </a:pPr>
                      <a:r>
                        <a:rPr lang="en-GB" sz="700" b="1" baseline="0" dirty="0"/>
                        <a:t>Forest cover increasing </a:t>
                      </a:r>
                      <a:r>
                        <a:rPr lang="en-GB" sz="700" b="0" baseline="0" dirty="0"/>
                        <a:t>will make it a more efficient carbon sink; in HIC countries there is evidence that more trees are being planted.</a:t>
                      </a:r>
                      <a:endParaRPr lang="en-GB" sz="700" b="0" dirty="0"/>
                    </a:p>
                  </a:txBody>
                  <a:tcPr>
                    <a:solidFill>
                      <a:srgbClr val="FFF6E5"/>
                    </a:solidFill>
                  </a:tcPr>
                </a:tc>
                <a:tc>
                  <a:txBody>
                    <a:bodyPr/>
                    <a:lstStyle/>
                    <a:p>
                      <a:pPr marL="171450" indent="-171450">
                        <a:buFont typeface="Arial" panose="020B0604020202020204" pitchFamily="34" charset="0"/>
                        <a:buChar char="•"/>
                      </a:pPr>
                      <a:r>
                        <a:rPr lang="en-GB" sz="700" b="1" dirty="0"/>
                        <a:t>Economic growth isn’t always steady</a:t>
                      </a:r>
                      <a:r>
                        <a:rPr lang="en-GB" sz="700" dirty="0"/>
                        <a:t>. i.e. the </a:t>
                      </a:r>
                      <a:r>
                        <a:rPr lang="en-GB" sz="700" baseline="0" dirty="0"/>
                        <a:t>2008 financial crash affected rates of emission. </a:t>
                      </a:r>
                    </a:p>
                    <a:p>
                      <a:pPr marL="171450" indent="-171450">
                        <a:buFont typeface="Arial" panose="020B0604020202020204" pitchFamily="34" charset="0"/>
                        <a:buChar char="•"/>
                      </a:pPr>
                      <a:r>
                        <a:rPr lang="en-GB" sz="700" b="1" baseline="0" dirty="0"/>
                        <a:t>Energy consumption is still growing</a:t>
                      </a:r>
                      <a:r>
                        <a:rPr lang="en-GB" sz="700" baseline="0" dirty="0"/>
                        <a:t>, however </a:t>
                      </a:r>
                      <a:r>
                        <a:rPr lang="en-GB" sz="700" b="1" baseline="0" dirty="0"/>
                        <a:t>renewable energy is becoming more available</a:t>
                      </a:r>
                      <a:r>
                        <a:rPr lang="en-GB" sz="700" baseline="0" dirty="0"/>
                        <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dirty="0"/>
                        <a:t>Countries could </a:t>
                      </a:r>
                      <a:r>
                        <a:rPr lang="en-GB" sz="700" b="1" dirty="0"/>
                        <a:t>embrace or reject the use of green technology</a:t>
                      </a:r>
                      <a:r>
                        <a:rPr lang="en-GB" sz="700" dirty="0"/>
                        <a:t>, affecting emissions of GHGs.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700" dirty="0"/>
                        <a:t>There could be </a:t>
                      </a:r>
                      <a:r>
                        <a:rPr lang="en-GB" sz="700" b="1" dirty="0"/>
                        <a:t>technologies in the future </a:t>
                      </a:r>
                      <a:r>
                        <a:rPr lang="en-GB" sz="700" dirty="0"/>
                        <a:t>which would better help to combat CO</a:t>
                      </a:r>
                      <a:r>
                        <a:rPr lang="en-GB" sz="700" baseline="-25000" dirty="0"/>
                        <a:t>2</a:t>
                      </a:r>
                      <a:r>
                        <a:rPr lang="en-GB" sz="700" dirty="0"/>
                        <a:t> emissions.</a:t>
                      </a:r>
                    </a:p>
                  </a:txBody>
                  <a:tcPr>
                    <a:solidFill>
                      <a:srgbClr val="FFF6E5"/>
                    </a:solidFill>
                  </a:tcPr>
                </a:tc>
                <a:extLst>
                  <a:ext uri="{0D108BD9-81ED-4DB2-BD59-A6C34878D82A}">
                    <a16:rowId xmlns:a16="http://schemas.microsoft.com/office/drawing/2014/main" val="2667207807"/>
                  </a:ext>
                </a:extLst>
              </a:tr>
            </a:tbl>
          </a:graphicData>
        </a:graphic>
      </p:graphicFrame>
      <p:graphicFrame>
        <p:nvGraphicFramePr>
          <p:cNvPr id="49" name="Table 49">
            <a:extLst>
              <a:ext uri="{FF2B5EF4-FFF2-40B4-BE49-F238E27FC236}">
                <a16:creationId xmlns:a16="http://schemas.microsoft.com/office/drawing/2014/main" id="{64EF6FDA-34F6-4725-A16E-1C57AC80E603}"/>
              </a:ext>
            </a:extLst>
          </p:cNvPr>
          <p:cNvGraphicFramePr>
            <a:graphicFrameLocks noGrp="1"/>
          </p:cNvGraphicFramePr>
          <p:nvPr>
            <p:extLst>
              <p:ext uri="{D42A27DB-BD31-4B8C-83A1-F6EECF244321}">
                <p14:modId xmlns:p14="http://schemas.microsoft.com/office/powerpoint/2010/main" val="3035568379"/>
              </p:ext>
            </p:extLst>
          </p:nvPr>
        </p:nvGraphicFramePr>
        <p:xfrm>
          <a:off x="8568448" y="6712906"/>
          <a:ext cx="4221735" cy="1539240"/>
        </p:xfrm>
        <a:graphic>
          <a:graphicData uri="http://schemas.openxmlformats.org/drawingml/2006/table">
            <a:tbl>
              <a:tblPr firstRow="1" bandRow="1">
                <a:tableStyleId>{5C22544A-7EE6-4342-B048-85BDC9FD1C3A}</a:tableStyleId>
              </a:tblPr>
              <a:tblGrid>
                <a:gridCol w="740877">
                  <a:extLst>
                    <a:ext uri="{9D8B030D-6E8A-4147-A177-3AD203B41FA5}">
                      <a16:colId xmlns:a16="http://schemas.microsoft.com/office/drawing/2014/main" val="3359628420"/>
                    </a:ext>
                  </a:extLst>
                </a:gridCol>
                <a:gridCol w="1735250">
                  <a:extLst>
                    <a:ext uri="{9D8B030D-6E8A-4147-A177-3AD203B41FA5}">
                      <a16:colId xmlns:a16="http://schemas.microsoft.com/office/drawing/2014/main" val="3260375127"/>
                    </a:ext>
                  </a:extLst>
                </a:gridCol>
                <a:gridCol w="1745608">
                  <a:extLst>
                    <a:ext uri="{9D8B030D-6E8A-4147-A177-3AD203B41FA5}">
                      <a16:colId xmlns:a16="http://schemas.microsoft.com/office/drawing/2014/main" val="1190997023"/>
                    </a:ext>
                  </a:extLst>
                </a:gridCol>
              </a:tblGrid>
              <a:tr h="0">
                <a:tc gridSpan="3">
                  <a:txBody>
                    <a:bodyPr/>
                    <a:lstStyle/>
                    <a:p>
                      <a:pPr algn="ctr"/>
                      <a:r>
                        <a:rPr lang="en-GB" sz="900" dirty="0">
                          <a:solidFill>
                            <a:schemeClr val="tx1"/>
                          </a:solidFill>
                        </a:rPr>
                        <a:t>Adaption strategies for a Changed Climate</a:t>
                      </a:r>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3754901103"/>
                  </a:ext>
                </a:extLst>
              </a:tr>
              <a:tr h="0">
                <a:tc gridSpan="3">
                  <a:txBody>
                    <a:bodyPr/>
                    <a:lstStyle/>
                    <a:p>
                      <a:pPr algn="ctr"/>
                      <a:r>
                        <a:rPr lang="en-GB" sz="700" b="1" dirty="0">
                          <a:solidFill>
                            <a:schemeClr val="tx1"/>
                          </a:solidFill>
                        </a:rPr>
                        <a:t>Adaptation strategies are ways to live with the impacts of climate change.</a:t>
                      </a:r>
                    </a:p>
                  </a:txBody>
                  <a:tcPr>
                    <a:solidFill>
                      <a:schemeClr val="accent1">
                        <a:lumMod val="40000"/>
                        <a:lumOff val="60000"/>
                      </a:schemeClr>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75034541"/>
                  </a:ext>
                </a:extLst>
              </a:tr>
              <a:tr h="0">
                <a:tc>
                  <a:txBody>
                    <a:bodyPr/>
                    <a:lstStyle/>
                    <a:p>
                      <a:endParaRPr lang="en-GB" sz="700" dirty="0"/>
                    </a:p>
                  </a:txBody>
                  <a:tcPr>
                    <a:solidFill>
                      <a:schemeClr val="accent1">
                        <a:lumMod val="60000"/>
                        <a:lumOff val="40000"/>
                      </a:schemeClr>
                    </a:solidFill>
                  </a:tcPr>
                </a:tc>
                <a:tc>
                  <a:txBody>
                    <a:bodyPr/>
                    <a:lstStyle/>
                    <a:p>
                      <a:pPr algn="ctr"/>
                      <a:r>
                        <a:rPr lang="en-GB" sz="700" b="1" dirty="0">
                          <a:solidFill>
                            <a:srgbClr val="FF0000"/>
                          </a:solidFill>
                        </a:rPr>
                        <a:t>Positives </a:t>
                      </a:r>
                    </a:p>
                  </a:txBody>
                  <a:tcPr>
                    <a:solidFill>
                      <a:schemeClr val="accent1">
                        <a:lumMod val="60000"/>
                        <a:lumOff val="40000"/>
                      </a:schemeClr>
                    </a:solidFill>
                  </a:tcPr>
                </a:tc>
                <a:tc>
                  <a:txBody>
                    <a:bodyPr/>
                    <a:lstStyle/>
                    <a:p>
                      <a:pPr algn="ctr"/>
                      <a:r>
                        <a:rPr lang="en-GB" sz="700" b="1" dirty="0">
                          <a:solidFill>
                            <a:srgbClr val="00B050"/>
                          </a:solidFill>
                        </a:rPr>
                        <a:t>Negatives</a:t>
                      </a:r>
                    </a:p>
                  </a:txBody>
                  <a:tcPr>
                    <a:solidFill>
                      <a:schemeClr val="accent1">
                        <a:lumMod val="60000"/>
                        <a:lumOff val="40000"/>
                      </a:schemeClr>
                    </a:solidFill>
                  </a:tcPr>
                </a:tc>
                <a:extLst>
                  <a:ext uri="{0D108BD9-81ED-4DB2-BD59-A6C34878D82A}">
                    <a16:rowId xmlns:a16="http://schemas.microsoft.com/office/drawing/2014/main" val="1482202662"/>
                  </a:ext>
                </a:extLst>
              </a:tr>
              <a:tr h="0">
                <a:tc>
                  <a:txBody>
                    <a:bodyPr/>
                    <a:lstStyle/>
                    <a:p>
                      <a:r>
                        <a:rPr lang="en-GB" sz="700" b="1" dirty="0"/>
                        <a:t>Water conservation</a:t>
                      </a:r>
                    </a:p>
                  </a:txBody>
                  <a:tcPr>
                    <a:solidFill>
                      <a:schemeClr val="accent1">
                        <a:lumMod val="60000"/>
                        <a:lumOff val="40000"/>
                      </a:schemeClr>
                    </a:solidFill>
                  </a:tcPr>
                </a:tc>
                <a:tc>
                  <a:txBody>
                    <a:bodyPr/>
                    <a:lstStyle/>
                    <a:p>
                      <a:r>
                        <a:rPr lang="en-GB" sz="700" dirty="0"/>
                        <a:t>Less ground abstraction and an increase use of grey water.</a:t>
                      </a:r>
                    </a:p>
                  </a:txBody>
                  <a:tcPr/>
                </a:tc>
                <a:tc>
                  <a:txBody>
                    <a:bodyPr/>
                    <a:lstStyle/>
                    <a:p>
                      <a:r>
                        <a:rPr lang="en-GB" sz="700" dirty="0"/>
                        <a:t>May not meet water demands and therefore will need enforcement.</a:t>
                      </a:r>
                    </a:p>
                  </a:txBody>
                  <a:tcPr/>
                </a:tc>
                <a:extLst>
                  <a:ext uri="{0D108BD9-81ED-4DB2-BD59-A6C34878D82A}">
                    <a16:rowId xmlns:a16="http://schemas.microsoft.com/office/drawing/2014/main" val="4181430031"/>
                  </a:ext>
                </a:extLst>
              </a:tr>
              <a:tr h="0">
                <a:tc>
                  <a:txBody>
                    <a:bodyPr/>
                    <a:lstStyle/>
                    <a:p>
                      <a:r>
                        <a:rPr lang="en-GB" sz="700" b="1" dirty="0"/>
                        <a:t>Land-use planning</a:t>
                      </a:r>
                    </a:p>
                  </a:txBody>
                  <a:tcPr>
                    <a:solidFill>
                      <a:schemeClr val="accent1">
                        <a:lumMod val="60000"/>
                        <a:lumOff val="40000"/>
                      </a:schemeClr>
                    </a:solidFill>
                  </a:tcPr>
                </a:tc>
                <a:tc>
                  <a:txBody>
                    <a:bodyPr/>
                    <a:lstStyle/>
                    <a:p>
                      <a:r>
                        <a:rPr lang="en-GB" sz="700" dirty="0"/>
                        <a:t>Restrictions on building on floodplains and low-lying coastlines. </a:t>
                      </a:r>
                    </a:p>
                  </a:txBody>
                  <a:tcPr/>
                </a:tc>
                <a:tc>
                  <a:txBody>
                    <a:bodyPr/>
                    <a:lstStyle/>
                    <a:p>
                      <a:r>
                        <a:rPr lang="en-GB" sz="700" dirty="0"/>
                        <a:t>Needs strong governance and not realistic for large urban areas at risk. e.g. Dhaka.</a:t>
                      </a:r>
                    </a:p>
                  </a:txBody>
                  <a:tcPr/>
                </a:tc>
                <a:extLst>
                  <a:ext uri="{0D108BD9-81ED-4DB2-BD59-A6C34878D82A}">
                    <a16:rowId xmlns:a16="http://schemas.microsoft.com/office/drawing/2014/main" val="1698806961"/>
                  </a:ext>
                </a:extLst>
              </a:tr>
              <a:tr h="0">
                <a:tc>
                  <a:txBody>
                    <a:bodyPr/>
                    <a:lstStyle/>
                    <a:p>
                      <a:r>
                        <a:rPr lang="en-GB" sz="700" b="1" dirty="0"/>
                        <a:t>Flood-risk management</a:t>
                      </a:r>
                    </a:p>
                  </a:txBody>
                  <a:tcPr>
                    <a:solidFill>
                      <a:schemeClr val="accent1">
                        <a:lumMod val="60000"/>
                        <a:lumOff val="40000"/>
                      </a:schemeClr>
                    </a:solidFill>
                  </a:tcPr>
                </a:tc>
                <a:tc>
                  <a:txBody>
                    <a:bodyPr/>
                    <a:lstStyle/>
                    <a:p>
                      <a:r>
                        <a:rPr lang="en-GB" sz="700" dirty="0"/>
                        <a:t>Reduced deforestation and changes to urban designs to reduce flood risk.</a:t>
                      </a:r>
                    </a:p>
                  </a:txBody>
                  <a:tcPr/>
                </a:tc>
                <a:tc>
                  <a:txBody>
                    <a:bodyPr/>
                    <a:lstStyle/>
                    <a:p>
                      <a:r>
                        <a:rPr lang="en-GB" sz="700" dirty="0"/>
                        <a:t>Requires an increased investment, maintenance and possibly compensation. </a:t>
                      </a:r>
                    </a:p>
                  </a:txBody>
                  <a:tcPr/>
                </a:tc>
                <a:extLst>
                  <a:ext uri="{0D108BD9-81ED-4DB2-BD59-A6C34878D82A}">
                    <a16:rowId xmlns:a16="http://schemas.microsoft.com/office/drawing/2014/main" val="6176253"/>
                  </a:ext>
                </a:extLst>
              </a:tr>
            </a:tbl>
          </a:graphicData>
        </a:graphic>
      </p:graphicFrame>
      <p:graphicFrame>
        <p:nvGraphicFramePr>
          <p:cNvPr id="53" name="Table 49">
            <a:extLst>
              <a:ext uri="{FF2B5EF4-FFF2-40B4-BE49-F238E27FC236}">
                <a16:creationId xmlns:a16="http://schemas.microsoft.com/office/drawing/2014/main" id="{48A4BFEB-24AA-4ADA-A22B-3DC7F9FDD6A5}"/>
              </a:ext>
            </a:extLst>
          </p:cNvPr>
          <p:cNvGraphicFramePr>
            <a:graphicFrameLocks noGrp="1"/>
          </p:cNvGraphicFramePr>
          <p:nvPr>
            <p:extLst>
              <p:ext uri="{D42A27DB-BD31-4B8C-83A1-F6EECF244321}">
                <p14:modId xmlns:p14="http://schemas.microsoft.com/office/powerpoint/2010/main" val="2167051485"/>
              </p:ext>
            </p:extLst>
          </p:nvPr>
        </p:nvGraphicFramePr>
        <p:xfrm>
          <a:off x="8574151" y="8244840"/>
          <a:ext cx="4204623" cy="1352813"/>
        </p:xfrm>
        <a:graphic>
          <a:graphicData uri="http://schemas.openxmlformats.org/drawingml/2006/table">
            <a:tbl>
              <a:tblPr firstRow="1" bandRow="1">
                <a:tableStyleId>{5C22544A-7EE6-4342-B048-85BDC9FD1C3A}</a:tableStyleId>
              </a:tblPr>
              <a:tblGrid>
                <a:gridCol w="737874">
                  <a:extLst>
                    <a:ext uri="{9D8B030D-6E8A-4147-A177-3AD203B41FA5}">
                      <a16:colId xmlns:a16="http://schemas.microsoft.com/office/drawing/2014/main" val="3359628420"/>
                    </a:ext>
                  </a:extLst>
                </a:gridCol>
                <a:gridCol w="3466749">
                  <a:extLst>
                    <a:ext uri="{9D8B030D-6E8A-4147-A177-3AD203B41FA5}">
                      <a16:colId xmlns:a16="http://schemas.microsoft.com/office/drawing/2014/main" val="3260375127"/>
                    </a:ext>
                  </a:extLst>
                </a:gridCol>
              </a:tblGrid>
              <a:tr h="224800">
                <a:tc gridSpan="2">
                  <a:txBody>
                    <a:bodyPr/>
                    <a:lstStyle/>
                    <a:p>
                      <a:pPr algn="ctr"/>
                      <a:r>
                        <a:rPr lang="en-GB" sz="900" dirty="0">
                          <a:solidFill>
                            <a:schemeClr val="tx1"/>
                          </a:solidFill>
                        </a:rPr>
                        <a:t>Adaption strategies for a Changed Climate</a:t>
                      </a:r>
                    </a:p>
                  </a:txBody>
                  <a:tcPr/>
                </a:tc>
                <a:tc hMerge="1">
                  <a:txBody>
                    <a:bodyPr/>
                    <a:lstStyle/>
                    <a:p>
                      <a:endParaRPr lang="en-GB"/>
                    </a:p>
                  </a:txBody>
                  <a:tcPr/>
                </a:tc>
                <a:extLst>
                  <a:ext uri="{0D108BD9-81ED-4DB2-BD59-A6C34878D82A}">
                    <a16:rowId xmlns:a16="http://schemas.microsoft.com/office/drawing/2014/main" val="3754901103"/>
                  </a:ext>
                </a:extLst>
              </a:tr>
              <a:tr h="209813">
                <a:tc gridSpan="2">
                  <a:txBody>
                    <a:bodyPr/>
                    <a:lstStyle/>
                    <a:p>
                      <a:pPr algn="ctr"/>
                      <a:r>
                        <a:rPr lang="en-GB" sz="700" b="1" dirty="0">
                          <a:solidFill>
                            <a:schemeClr val="tx1"/>
                          </a:solidFill>
                        </a:rPr>
                        <a:t>Mitigation aims to rebalance the carbon cycle and reduce the impact of climate change.</a:t>
                      </a:r>
                    </a:p>
                  </a:txBody>
                  <a:tcPr>
                    <a:solidFill>
                      <a:schemeClr val="accent1">
                        <a:lumMod val="40000"/>
                        <a:lumOff val="60000"/>
                      </a:schemeClr>
                    </a:solidFill>
                  </a:tcPr>
                </a:tc>
                <a:tc hMerge="1">
                  <a:txBody>
                    <a:bodyPr/>
                    <a:lstStyle/>
                    <a:p>
                      <a:endParaRPr lang="en-GB"/>
                    </a:p>
                  </a:txBody>
                  <a:tcPr/>
                </a:tc>
                <a:extLst>
                  <a:ext uri="{0D108BD9-81ED-4DB2-BD59-A6C34878D82A}">
                    <a16:rowId xmlns:a16="http://schemas.microsoft.com/office/drawing/2014/main" val="75034541"/>
                  </a:ext>
                </a:extLst>
              </a:tr>
              <a:tr h="299733">
                <a:tc>
                  <a:txBody>
                    <a:bodyPr/>
                    <a:lstStyle/>
                    <a:p>
                      <a:r>
                        <a:rPr lang="en-GB" sz="700" b="1" dirty="0"/>
                        <a:t>Carbon taxation</a:t>
                      </a:r>
                    </a:p>
                  </a:txBody>
                  <a:tcPr>
                    <a:solidFill>
                      <a:schemeClr val="accent1">
                        <a:lumMod val="60000"/>
                        <a:lumOff val="40000"/>
                      </a:schemeClr>
                    </a:solidFill>
                  </a:tcPr>
                </a:tc>
                <a:tc>
                  <a:txBody>
                    <a:bodyPr/>
                    <a:lstStyle/>
                    <a:p>
                      <a:r>
                        <a:rPr lang="en-GB" sz="700" dirty="0"/>
                        <a:t>Unpopular with industry and environmental groups, it was ‘frozen’ in 2015 by the UK government. It aimed to set a minimum price for the CO² emitted by companies. </a:t>
                      </a:r>
                    </a:p>
                  </a:txBody>
                  <a:tcPr/>
                </a:tc>
                <a:extLst>
                  <a:ext uri="{0D108BD9-81ED-4DB2-BD59-A6C34878D82A}">
                    <a16:rowId xmlns:a16="http://schemas.microsoft.com/office/drawing/2014/main" val="4181430031"/>
                  </a:ext>
                </a:extLst>
              </a:tr>
              <a:tr h="299733">
                <a:tc>
                  <a:txBody>
                    <a:bodyPr/>
                    <a:lstStyle/>
                    <a:p>
                      <a:r>
                        <a:rPr lang="en-GB" sz="700" b="1" dirty="0"/>
                        <a:t>Renewable switching</a:t>
                      </a:r>
                    </a:p>
                  </a:txBody>
                  <a:tcPr>
                    <a:solidFill>
                      <a:schemeClr val="accent1">
                        <a:lumMod val="60000"/>
                        <a:lumOff val="40000"/>
                      </a:schemeClr>
                    </a:solidFill>
                  </a:tcPr>
                </a:tc>
                <a:tc>
                  <a:txBody>
                    <a:bodyPr/>
                    <a:lstStyle/>
                    <a:p>
                      <a:r>
                        <a:rPr lang="en-GB" sz="700" dirty="0"/>
                        <a:t>These provide intermittent electricity and not the continuous power that fossil fuels provide. National governments (e.g. Sweden) are now investing and supporting their use.</a:t>
                      </a:r>
                    </a:p>
                  </a:txBody>
                  <a:tcPr/>
                </a:tc>
                <a:extLst>
                  <a:ext uri="{0D108BD9-81ED-4DB2-BD59-A6C34878D82A}">
                    <a16:rowId xmlns:a16="http://schemas.microsoft.com/office/drawing/2014/main" val="1698806961"/>
                  </a:ext>
                </a:extLst>
              </a:tr>
              <a:tr h="299733">
                <a:tc>
                  <a:txBody>
                    <a:bodyPr/>
                    <a:lstStyle/>
                    <a:p>
                      <a:r>
                        <a:rPr lang="en-GB" sz="700" b="1" dirty="0"/>
                        <a:t>Energy efficiency</a:t>
                      </a:r>
                    </a:p>
                  </a:txBody>
                  <a:tcPr>
                    <a:solidFill>
                      <a:schemeClr val="accent1">
                        <a:lumMod val="60000"/>
                        <a:lumOff val="40000"/>
                      </a:schemeClr>
                    </a:solidFill>
                  </a:tcPr>
                </a:tc>
                <a:tc>
                  <a:txBody>
                    <a:bodyPr/>
                    <a:lstStyle/>
                    <a:p>
                      <a:r>
                        <a:rPr lang="en-GB" sz="700" dirty="0"/>
                        <a:t>Aims at reducing energy consumption by constructing products/places with energy-saving improvements. Evident with energy efficient boilers, LED lighting, insulation &amp; batteries.</a:t>
                      </a:r>
                    </a:p>
                  </a:txBody>
                  <a:tcPr/>
                </a:tc>
                <a:extLst>
                  <a:ext uri="{0D108BD9-81ED-4DB2-BD59-A6C34878D82A}">
                    <a16:rowId xmlns:a16="http://schemas.microsoft.com/office/drawing/2014/main" val="6176253"/>
                  </a:ext>
                </a:extLst>
              </a:tr>
            </a:tbl>
          </a:graphicData>
        </a:graphic>
      </p:graphicFrame>
    </p:spTree>
    <p:extLst>
      <p:ext uri="{BB962C8B-B14F-4D97-AF65-F5344CB8AC3E}">
        <p14:creationId xmlns:p14="http://schemas.microsoft.com/office/powerpoint/2010/main" val="219492167"/>
      </p:ext>
    </p:extLst>
  </p:cSld>
  <p:clrMapOvr>
    <a:masterClrMapping/>
  </p:clrMapOvr>
</p:sld>
</file>

<file path=ppt/theme/theme1.xml><?xml version="1.0" encoding="utf-8"?>
<a:theme xmlns:a="http://schemas.openxmlformats.org/drawingml/2006/main" name="Office Theme">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5342</TotalTime>
  <Words>4528</Words>
  <Application>Microsoft Office PowerPoint</Application>
  <PresentationFormat>A3 Paper (297x420 mm)</PresentationFormat>
  <Paragraphs>295</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Century Gothic</vt:lpstr>
      <vt:lpstr>Comic Neue Light</vt:lpstr>
      <vt:lpstr>Wingdings</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Benjamin S Newbury (17687975)</dc:creator>
  <cp:lastModifiedBy>Benjamin S Newbury (17687975)</cp:lastModifiedBy>
  <cp:revision>148</cp:revision>
  <dcterms:created xsi:type="dcterms:W3CDTF">2020-04-10T11:34:14Z</dcterms:created>
  <dcterms:modified xsi:type="dcterms:W3CDTF">2020-04-18T19:31:00Z</dcterms:modified>
</cp:coreProperties>
</file>