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82" r:id="rId3"/>
    <p:sldId id="283" r:id="rId4"/>
    <p:sldId id="265" r:id="rId5"/>
    <p:sldId id="267" r:id="rId6"/>
    <p:sldId id="259" r:id="rId7"/>
    <p:sldId id="301" r:id="rId8"/>
    <p:sldId id="294" r:id="rId9"/>
    <p:sldId id="296" r:id="rId10"/>
    <p:sldId id="302" r:id="rId11"/>
    <p:sldId id="300" r:id="rId12"/>
    <p:sldId id="298" r:id="rId13"/>
    <p:sldId id="306" r:id="rId14"/>
    <p:sldId id="307" r:id="rId15"/>
    <p:sldId id="308" r:id="rId16"/>
    <p:sldId id="309" r:id="rId17"/>
    <p:sldId id="305" r:id="rId18"/>
    <p:sldId id="310" r:id="rId19"/>
    <p:sldId id="303" r:id="rId20"/>
    <p:sldId id="304" r:id="rId21"/>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CC99FF"/>
    <a:srgbClr val="66CCFF"/>
    <a:srgbClr val="CCFFCC"/>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94660"/>
  </p:normalViewPr>
  <p:slideViewPr>
    <p:cSldViewPr>
      <p:cViewPr>
        <p:scale>
          <a:sx n="60" d="100"/>
          <a:sy n="60" d="100"/>
        </p:scale>
        <p:origin x="2534" y="96"/>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7B1697-1716-43CE-8506-69CB4750C1FA}" type="datetimeFigureOut">
              <a:rPr lang="en-GB" smtClean="0"/>
              <a:t>28/10/2020</a:t>
            </a:fld>
            <a:endParaRPr lang="en-GB"/>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78F76C-529A-46E3-AA0C-8EBD457FD2C6}" type="slidenum">
              <a:rPr lang="en-GB" smtClean="0"/>
              <a:t>‹#›</a:t>
            </a:fld>
            <a:endParaRPr lang="en-GB"/>
          </a:p>
        </p:txBody>
      </p:sp>
    </p:spTree>
    <p:extLst>
      <p:ext uri="{BB962C8B-B14F-4D97-AF65-F5344CB8AC3E}">
        <p14:creationId xmlns:p14="http://schemas.microsoft.com/office/powerpoint/2010/main" val="1956159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78F76C-529A-46E3-AA0C-8EBD457FD2C6}" type="slidenum">
              <a:rPr lang="en-GB" smtClean="0"/>
              <a:t>1</a:t>
            </a:fld>
            <a:endParaRPr lang="en-GB"/>
          </a:p>
        </p:txBody>
      </p:sp>
    </p:spTree>
    <p:extLst>
      <p:ext uri="{BB962C8B-B14F-4D97-AF65-F5344CB8AC3E}">
        <p14:creationId xmlns:p14="http://schemas.microsoft.com/office/powerpoint/2010/main" val="1736879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Please note I do not own the photo nor do I claim to, it has been added as a visual aid for the purpose of this question. It can be found on the </a:t>
            </a:r>
            <a:r>
              <a:rPr lang="en-GB" dirty="0" err="1"/>
              <a:t>Eduqas</a:t>
            </a:r>
            <a:r>
              <a:rPr lang="en-GB" dirty="0"/>
              <a:t> word bank.</a:t>
            </a:r>
          </a:p>
          <a:p>
            <a:endParaRPr lang="en-GB" dirty="0"/>
          </a:p>
        </p:txBody>
      </p:sp>
      <p:sp>
        <p:nvSpPr>
          <p:cNvPr id="4" name="Slide Number Placeholder 3"/>
          <p:cNvSpPr>
            <a:spLocks noGrp="1"/>
          </p:cNvSpPr>
          <p:nvPr>
            <p:ph type="sldNum" sz="quarter" idx="5"/>
          </p:nvPr>
        </p:nvSpPr>
        <p:spPr/>
        <p:txBody>
          <a:bodyPr/>
          <a:lstStyle/>
          <a:p>
            <a:fld id="{4178F76C-529A-46E3-AA0C-8EBD457FD2C6}" type="slidenum">
              <a:rPr lang="en-GB" smtClean="0"/>
              <a:t>14</a:t>
            </a:fld>
            <a:endParaRPr lang="en-GB"/>
          </a:p>
        </p:txBody>
      </p:sp>
    </p:spTree>
    <p:extLst>
      <p:ext uri="{BB962C8B-B14F-4D97-AF65-F5344CB8AC3E}">
        <p14:creationId xmlns:p14="http://schemas.microsoft.com/office/powerpoint/2010/main" val="1709030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note I do not own the photo nor do I claim to, it has been added as a visual aid for the purpose of this question. It can be found on the </a:t>
            </a:r>
            <a:r>
              <a:rPr lang="en-GB" dirty="0" err="1"/>
              <a:t>Eduqas</a:t>
            </a:r>
            <a:r>
              <a:rPr lang="en-GB" dirty="0"/>
              <a:t> word bank.</a:t>
            </a:r>
          </a:p>
        </p:txBody>
      </p:sp>
      <p:sp>
        <p:nvSpPr>
          <p:cNvPr id="4" name="Slide Number Placeholder 3"/>
          <p:cNvSpPr>
            <a:spLocks noGrp="1"/>
          </p:cNvSpPr>
          <p:nvPr>
            <p:ph type="sldNum" sz="quarter" idx="5"/>
          </p:nvPr>
        </p:nvSpPr>
        <p:spPr/>
        <p:txBody>
          <a:bodyPr/>
          <a:lstStyle/>
          <a:p>
            <a:fld id="{4178F76C-529A-46E3-AA0C-8EBD457FD2C6}" type="slidenum">
              <a:rPr lang="en-GB" smtClean="0"/>
              <a:t>17</a:t>
            </a:fld>
            <a:endParaRPr lang="en-GB"/>
          </a:p>
        </p:txBody>
      </p:sp>
    </p:spTree>
    <p:extLst>
      <p:ext uri="{BB962C8B-B14F-4D97-AF65-F5344CB8AC3E}">
        <p14:creationId xmlns:p14="http://schemas.microsoft.com/office/powerpoint/2010/main" val="1640481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note I do not own the photo nor do I claim to, it has been added as a visual aid for the purpose of this question. It can be found on the </a:t>
            </a:r>
            <a:r>
              <a:rPr lang="en-GB" dirty="0" err="1"/>
              <a:t>Eduqas</a:t>
            </a:r>
            <a:r>
              <a:rPr lang="en-GB" dirty="0"/>
              <a:t> word bank.</a:t>
            </a:r>
          </a:p>
        </p:txBody>
      </p:sp>
      <p:sp>
        <p:nvSpPr>
          <p:cNvPr id="4" name="Slide Number Placeholder 3"/>
          <p:cNvSpPr>
            <a:spLocks noGrp="1"/>
          </p:cNvSpPr>
          <p:nvPr>
            <p:ph type="sldNum" sz="quarter" idx="5"/>
          </p:nvPr>
        </p:nvSpPr>
        <p:spPr/>
        <p:txBody>
          <a:bodyPr/>
          <a:lstStyle/>
          <a:p>
            <a:fld id="{4178F76C-529A-46E3-AA0C-8EBD457FD2C6}" type="slidenum">
              <a:rPr lang="en-GB" smtClean="0"/>
              <a:t>18</a:t>
            </a:fld>
            <a:endParaRPr lang="en-GB"/>
          </a:p>
        </p:txBody>
      </p:sp>
    </p:spTree>
    <p:extLst>
      <p:ext uri="{BB962C8B-B14F-4D97-AF65-F5344CB8AC3E}">
        <p14:creationId xmlns:p14="http://schemas.microsoft.com/office/powerpoint/2010/main" val="2556266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9"/>
            <a:ext cx="5829300" cy="1960033"/>
          </a:xfrm>
        </p:spPr>
        <p:txBody>
          <a:bodyPr/>
          <a:lstStyle/>
          <a:p>
            <a:r>
              <a:rPr lang="en-US"/>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1043ABA-067A-4BCC-88D0-0707DE3F8F9C}" type="datetimeFigureOut">
              <a:rPr lang="en-GB" smtClean="0"/>
              <a:t>28/10/2020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13F0A4-6558-4FB6-96C0-19BE315B3000}" type="slidenum">
              <a:rPr lang="en-GB" smtClean="0"/>
              <a:t>‹#›</a:t>
            </a:fld>
            <a:endParaRPr lang="en-GB"/>
          </a:p>
        </p:txBody>
      </p:sp>
    </p:spTree>
    <p:extLst>
      <p:ext uri="{BB962C8B-B14F-4D97-AF65-F5344CB8AC3E}">
        <p14:creationId xmlns:p14="http://schemas.microsoft.com/office/powerpoint/2010/main" val="2499420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1043ABA-067A-4BCC-88D0-0707DE3F8F9C}" type="datetimeFigureOut">
              <a:rPr lang="en-GB" smtClean="0"/>
              <a:t>28/10/2020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13F0A4-6558-4FB6-96C0-19BE315B3000}" type="slidenum">
              <a:rPr lang="en-GB" smtClean="0"/>
              <a:t>‹#›</a:t>
            </a:fld>
            <a:endParaRPr lang="en-GB"/>
          </a:p>
        </p:txBody>
      </p:sp>
    </p:spTree>
    <p:extLst>
      <p:ext uri="{BB962C8B-B14F-4D97-AF65-F5344CB8AC3E}">
        <p14:creationId xmlns:p14="http://schemas.microsoft.com/office/powerpoint/2010/main" val="1572924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529167"/>
            <a:ext cx="1157288" cy="1126913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57176" y="529167"/>
            <a:ext cx="3357563" cy="11269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1043ABA-067A-4BCC-88D0-0707DE3F8F9C}" type="datetimeFigureOut">
              <a:rPr lang="en-GB" smtClean="0"/>
              <a:t>28/10/2020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13F0A4-6558-4FB6-96C0-19BE315B3000}" type="slidenum">
              <a:rPr lang="en-GB" smtClean="0"/>
              <a:t>‹#›</a:t>
            </a:fld>
            <a:endParaRPr lang="en-GB"/>
          </a:p>
        </p:txBody>
      </p:sp>
    </p:spTree>
    <p:extLst>
      <p:ext uri="{BB962C8B-B14F-4D97-AF65-F5344CB8AC3E}">
        <p14:creationId xmlns:p14="http://schemas.microsoft.com/office/powerpoint/2010/main" val="4254191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1043ABA-067A-4BCC-88D0-0707DE3F8F9C}" type="datetimeFigureOut">
              <a:rPr lang="en-GB" smtClean="0"/>
              <a:t>28/10/2020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13F0A4-6558-4FB6-96C0-19BE315B3000}" type="slidenum">
              <a:rPr lang="en-GB" smtClean="0"/>
              <a:t>‹#›</a:t>
            </a:fld>
            <a:endParaRPr lang="en-GB"/>
          </a:p>
        </p:txBody>
      </p:sp>
    </p:spTree>
    <p:extLst>
      <p:ext uri="{BB962C8B-B14F-4D97-AF65-F5344CB8AC3E}">
        <p14:creationId xmlns:p14="http://schemas.microsoft.com/office/powerpoint/2010/main" val="3936288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9"/>
            <a:ext cx="5829300" cy="181610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41735" y="3875620"/>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043ABA-067A-4BCC-88D0-0707DE3F8F9C}" type="datetimeFigureOut">
              <a:rPr lang="en-GB" smtClean="0"/>
              <a:t>28/10/2020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13F0A4-6558-4FB6-96C0-19BE315B3000}" type="slidenum">
              <a:rPr lang="en-GB" smtClean="0"/>
              <a:t>‹#›</a:t>
            </a:fld>
            <a:endParaRPr lang="en-GB"/>
          </a:p>
        </p:txBody>
      </p:sp>
    </p:spTree>
    <p:extLst>
      <p:ext uri="{BB962C8B-B14F-4D97-AF65-F5344CB8AC3E}">
        <p14:creationId xmlns:p14="http://schemas.microsoft.com/office/powerpoint/2010/main" val="3557272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57176" y="3081869"/>
            <a:ext cx="2257425" cy="8716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2628901" y="3081869"/>
            <a:ext cx="2257425" cy="8716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1043ABA-067A-4BCC-88D0-0707DE3F8F9C}" type="datetimeFigureOut">
              <a:rPr lang="en-GB" smtClean="0"/>
              <a:t>28/10/2020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13F0A4-6558-4FB6-96C0-19BE315B3000}" type="slidenum">
              <a:rPr lang="en-GB" smtClean="0"/>
              <a:t>‹#›</a:t>
            </a:fld>
            <a:endParaRPr lang="en-GB"/>
          </a:p>
        </p:txBody>
      </p:sp>
    </p:spTree>
    <p:extLst>
      <p:ext uri="{BB962C8B-B14F-4D97-AF65-F5344CB8AC3E}">
        <p14:creationId xmlns:p14="http://schemas.microsoft.com/office/powerpoint/2010/main" val="3703567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1"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70"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1043ABA-067A-4BCC-88D0-0707DE3F8F9C}" type="datetimeFigureOut">
              <a:rPr lang="en-GB" smtClean="0"/>
              <a:t>28/10/2020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113F0A4-6558-4FB6-96C0-19BE315B3000}" type="slidenum">
              <a:rPr lang="en-GB" smtClean="0"/>
              <a:t>‹#›</a:t>
            </a:fld>
            <a:endParaRPr lang="en-GB"/>
          </a:p>
        </p:txBody>
      </p:sp>
    </p:spTree>
    <p:extLst>
      <p:ext uri="{BB962C8B-B14F-4D97-AF65-F5344CB8AC3E}">
        <p14:creationId xmlns:p14="http://schemas.microsoft.com/office/powerpoint/2010/main" val="3700726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1043ABA-067A-4BCC-88D0-0707DE3F8F9C}" type="datetimeFigureOut">
              <a:rPr lang="en-GB" smtClean="0"/>
              <a:t>28/10/2020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113F0A4-6558-4FB6-96C0-19BE315B3000}" type="slidenum">
              <a:rPr lang="en-GB" smtClean="0"/>
              <a:t>‹#›</a:t>
            </a:fld>
            <a:endParaRPr lang="en-GB"/>
          </a:p>
        </p:txBody>
      </p:sp>
    </p:spTree>
    <p:extLst>
      <p:ext uri="{BB962C8B-B14F-4D97-AF65-F5344CB8AC3E}">
        <p14:creationId xmlns:p14="http://schemas.microsoft.com/office/powerpoint/2010/main" val="1269227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043ABA-067A-4BCC-88D0-0707DE3F8F9C}" type="datetimeFigureOut">
              <a:rPr lang="en-GB" smtClean="0"/>
              <a:t>28/10/2020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113F0A4-6558-4FB6-96C0-19BE315B3000}" type="slidenum">
              <a:rPr lang="en-GB" smtClean="0"/>
              <a:t>‹#›</a:t>
            </a:fld>
            <a:endParaRPr lang="en-GB"/>
          </a:p>
        </p:txBody>
      </p:sp>
    </p:spTree>
    <p:extLst>
      <p:ext uri="{BB962C8B-B14F-4D97-AF65-F5344CB8AC3E}">
        <p14:creationId xmlns:p14="http://schemas.microsoft.com/office/powerpoint/2010/main" val="3195690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681288" y="364069"/>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1" y="1913469"/>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043ABA-067A-4BCC-88D0-0707DE3F8F9C}" type="datetimeFigureOut">
              <a:rPr lang="en-GB" smtClean="0"/>
              <a:t>28/10/2020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13F0A4-6558-4FB6-96C0-19BE315B3000}" type="slidenum">
              <a:rPr lang="en-GB" smtClean="0"/>
              <a:t>‹#›</a:t>
            </a:fld>
            <a:endParaRPr lang="en-GB"/>
          </a:p>
        </p:txBody>
      </p:sp>
    </p:spTree>
    <p:extLst>
      <p:ext uri="{BB962C8B-B14F-4D97-AF65-F5344CB8AC3E}">
        <p14:creationId xmlns:p14="http://schemas.microsoft.com/office/powerpoint/2010/main" val="3542880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043ABA-067A-4BCC-88D0-0707DE3F8F9C}" type="datetimeFigureOut">
              <a:rPr lang="en-GB" smtClean="0"/>
              <a:t>28/10/2020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13F0A4-6558-4FB6-96C0-19BE315B3000}" type="slidenum">
              <a:rPr lang="en-GB" smtClean="0"/>
              <a:t>‹#›</a:t>
            </a:fld>
            <a:endParaRPr lang="en-GB"/>
          </a:p>
        </p:txBody>
      </p:sp>
    </p:spTree>
    <p:extLst>
      <p:ext uri="{BB962C8B-B14F-4D97-AF65-F5344CB8AC3E}">
        <p14:creationId xmlns:p14="http://schemas.microsoft.com/office/powerpoint/2010/main" val="937009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42900" y="2133602"/>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0" y="8475136"/>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01043ABA-067A-4BCC-88D0-0707DE3F8F9C}" type="datetimeFigureOut">
              <a:rPr lang="en-GB" smtClean="0"/>
              <a:t>28/10/2020</a:t>
            </a:fld>
            <a:endParaRPr lang="en-GB"/>
          </a:p>
        </p:txBody>
      </p:sp>
      <p:sp>
        <p:nvSpPr>
          <p:cNvPr id="5" name="Footer Placeholder 4"/>
          <p:cNvSpPr>
            <a:spLocks noGrp="1"/>
          </p:cNvSpPr>
          <p:nvPr>
            <p:ph type="ftr" sz="quarter" idx="3"/>
          </p:nvPr>
        </p:nvSpPr>
        <p:spPr>
          <a:xfrm>
            <a:off x="2343150" y="8475136"/>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6"/>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5113F0A4-6558-4FB6-96C0-19BE315B3000}" type="slidenum">
              <a:rPr lang="en-GB" smtClean="0"/>
              <a:t>‹#›</a:t>
            </a:fld>
            <a:endParaRPr lang="en-GB"/>
          </a:p>
        </p:txBody>
      </p:sp>
    </p:spTree>
    <p:extLst>
      <p:ext uri="{BB962C8B-B14F-4D97-AF65-F5344CB8AC3E}">
        <p14:creationId xmlns:p14="http://schemas.microsoft.com/office/powerpoint/2010/main" val="38980282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CE11BBA-A8E7-435E-9C46-6DD11AA2BB0E}"/>
              </a:ext>
            </a:extLst>
          </p:cNvPr>
          <p:cNvPicPr>
            <a:picLocks noChangeAspect="1"/>
          </p:cNvPicPr>
          <p:nvPr/>
        </p:nvPicPr>
        <p:blipFill>
          <a:blip r:embed="rId3"/>
          <a:stretch>
            <a:fillRect/>
          </a:stretch>
        </p:blipFill>
        <p:spPr>
          <a:xfrm rot="20896872">
            <a:off x="513041" y="5083607"/>
            <a:ext cx="1803936" cy="2396658"/>
          </a:xfrm>
          <a:prstGeom prst="rect">
            <a:avLst/>
          </a:prstGeom>
          <a:ln>
            <a:noFill/>
          </a:ln>
          <a:effectLst>
            <a:outerShdw blurRad="292100" dist="139700" dir="2700000" algn="tl" rotWithShape="0">
              <a:srgbClr val="333333">
                <a:alpha val="65000"/>
              </a:srgbClr>
            </a:outerShdw>
          </a:effec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3289" t="19287" r="29448" b="15793"/>
          <a:stretch/>
        </p:blipFill>
        <p:spPr bwMode="auto">
          <a:xfrm rot="333609">
            <a:off x="4249794" y="5143827"/>
            <a:ext cx="2304256" cy="30865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43183" t="19839" r="29655" b="15977"/>
          <a:stretch/>
        </p:blipFill>
        <p:spPr bwMode="auto">
          <a:xfrm rot="21067984">
            <a:off x="1387322" y="6015419"/>
            <a:ext cx="2130477" cy="28318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Flowchart: Document 9"/>
          <p:cNvSpPr/>
          <p:nvPr/>
        </p:nvSpPr>
        <p:spPr>
          <a:xfrm>
            <a:off x="0" y="0"/>
            <a:ext cx="6869411" cy="3419872"/>
          </a:xfrm>
          <a:prstGeom prst="flowChartDocument">
            <a:avLst/>
          </a:prstGeom>
          <a:solidFill>
            <a:srgbClr val="CC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0" dirty="0">
              <a:solidFill>
                <a:schemeClr val="tx1"/>
              </a:solidFill>
            </a:endParaRPr>
          </a:p>
          <a:p>
            <a:pPr algn="ctr"/>
            <a:r>
              <a:rPr lang="en-GB" sz="5400" b="1" u="sng" dirty="0">
                <a:solidFill>
                  <a:schemeClr val="bg1"/>
                </a:solidFill>
              </a:rPr>
              <a:t>Food, Preparation and Nutrition </a:t>
            </a:r>
            <a:endParaRPr lang="en-GB" sz="5400" b="1" dirty="0">
              <a:solidFill>
                <a:srgbClr val="FFFF00"/>
              </a:solidFill>
            </a:endParaRPr>
          </a:p>
          <a:p>
            <a:pPr algn="ctr"/>
            <a:r>
              <a:rPr lang="en-GB" sz="5400" b="1" dirty="0">
                <a:solidFill>
                  <a:srgbClr val="FFFF00"/>
                </a:solidFill>
              </a:rPr>
              <a:t>Exam Practice: </a:t>
            </a:r>
          </a:p>
          <a:p>
            <a:pPr algn="ctr"/>
            <a:endParaRPr lang="en-GB" sz="3600" dirty="0">
              <a:solidFill>
                <a:schemeClr val="tx1"/>
              </a:solidFill>
            </a:endParaRPr>
          </a:p>
        </p:txBody>
      </p:sp>
      <p:sp>
        <p:nvSpPr>
          <p:cNvPr id="2" name="Rectangle 1"/>
          <p:cNvSpPr/>
          <p:nvPr/>
        </p:nvSpPr>
        <p:spPr>
          <a:xfrm>
            <a:off x="1101461" y="2660883"/>
            <a:ext cx="4616699" cy="830997"/>
          </a:xfrm>
          <a:prstGeom prst="rect">
            <a:avLst/>
          </a:prstGeom>
          <a:solidFill>
            <a:srgbClr val="FF99FF"/>
          </a:solidFill>
          <a:ln w="76200">
            <a:solidFill>
              <a:srgbClr val="00B0F0"/>
            </a:solidFill>
          </a:ln>
        </p:spPr>
        <p:txBody>
          <a:bodyPr wrap="square">
            <a:spAutoFit/>
          </a:bodyPr>
          <a:lstStyle/>
          <a:p>
            <a:pPr algn="ctr"/>
            <a:r>
              <a:rPr lang="en-GB" sz="2400" b="1" dirty="0">
                <a:solidFill>
                  <a:srgbClr val="7030A0"/>
                </a:solidFill>
                <a:latin typeface="Comic Sans MS" panose="030F0702030302020204" pitchFamily="66" charset="0"/>
              </a:rPr>
              <a:t>How to answer those </a:t>
            </a:r>
          </a:p>
          <a:p>
            <a:pPr algn="ctr"/>
            <a:r>
              <a:rPr lang="en-GB" sz="2400" b="1" dirty="0">
                <a:solidFill>
                  <a:srgbClr val="7030A0"/>
                </a:solidFill>
                <a:latin typeface="Comic Sans MS" panose="030F0702030302020204" pitchFamily="66" charset="0"/>
              </a:rPr>
              <a:t>6 mark questions</a:t>
            </a:r>
          </a:p>
        </p:txBody>
      </p:sp>
      <p:sp>
        <p:nvSpPr>
          <p:cNvPr id="4" name="Frame 3"/>
          <p:cNvSpPr/>
          <p:nvPr/>
        </p:nvSpPr>
        <p:spPr>
          <a:xfrm>
            <a:off x="0" y="0"/>
            <a:ext cx="6858000" cy="9144000"/>
          </a:xfrm>
          <a:prstGeom prst="frame">
            <a:avLst>
              <a:gd name="adj1" fmla="val 146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TextBox 2"/>
          <p:cNvSpPr txBox="1"/>
          <p:nvPr/>
        </p:nvSpPr>
        <p:spPr>
          <a:xfrm>
            <a:off x="260648" y="3523201"/>
            <a:ext cx="6264696" cy="1446550"/>
          </a:xfrm>
          <a:prstGeom prst="rect">
            <a:avLst/>
          </a:prstGeom>
          <a:noFill/>
        </p:spPr>
        <p:txBody>
          <a:bodyPr wrap="square" rtlCol="0">
            <a:spAutoFit/>
          </a:bodyPr>
          <a:lstStyle/>
          <a:p>
            <a:pPr algn="ctr"/>
            <a:r>
              <a:rPr lang="en-GB" sz="2400" dirty="0"/>
              <a:t>Includes: </a:t>
            </a:r>
          </a:p>
          <a:p>
            <a:pPr algn="ctr"/>
            <a:r>
              <a:rPr lang="en-GB" sz="2800" dirty="0">
                <a:solidFill>
                  <a:srgbClr val="FF0000"/>
                </a:solidFill>
              </a:rPr>
              <a:t>Top Tips </a:t>
            </a:r>
            <a:r>
              <a:rPr lang="en-GB" sz="2400" i="1" dirty="0">
                <a:solidFill>
                  <a:schemeClr val="accent1">
                    <a:lumMod val="50000"/>
                  </a:schemeClr>
                </a:solidFill>
              </a:rPr>
              <a:t>COMMAND WORDS  </a:t>
            </a:r>
            <a:r>
              <a:rPr lang="en-GB" sz="2800" u="sng" dirty="0">
                <a:latin typeface="Times New Roman" panose="02020603050405020304" pitchFamily="18" charset="0"/>
                <a:cs typeface="Times New Roman" panose="02020603050405020304" pitchFamily="18" charset="0"/>
              </a:rPr>
              <a:t>Model answers  </a:t>
            </a:r>
            <a:r>
              <a:rPr lang="en-GB" sz="3600" dirty="0">
                <a:solidFill>
                  <a:srgbClr val="7030A0"/>
                </a:solidFill>
              </a:rPr>
              <a:t>Marking Criteria  </a:t>
            </a:r>
            <a:r>
              <a:rPr lang="en-GB" sz="2400" dirty="0">
                <a:solidFill>
                  <a:srgbClr val="FF0000"/>
                </a:solidFill>
                <a:latin typeface="Impact" panose="020B0806030902050204" pitchFamily="34" charset="0"/>
              </a:rPr>
              <a:t>Possible Answers  </a:t>
            </a:r>
          </a:p>
        </p:txBody>
      </p:sp>
      <p:sp>
        <p:nvSpPr>
          <p:cNvPr id="6" name="TextBox 5"/>
          <p:cNvSpPr txBox="1"/>
          <p:nvPr/>
        </p:nvSpPr>
        <p:spPr>
          <a:xfrm>
            <a:off x="1908184" y="4934942"/>
            <a:ext cx="3053042" cy="1077218"/>
          </a:xfrm>
          <a:prstGeom prst="rect">
            <a:avLst/>
          </a:prstGeom>
          <a:solidFill>
            <a:srgbClr val="FF99FF"/>
          </a:solidFill>
          <a:ln w="76200">
            <a:solidFill>
              <a:srgbClr val="00B0F0"/>
            </a:solidFill>
          </a:ln>
        </p:spPr>
        <p:txBody>
          <a:bodyPr wrap="square" rtlCol="0">
            <a:spAutoFit/>
          </a:bodyPr>
          <a:lstStyle/>
          <a:p>
            <a:pPr algn="ctr"/>
            <a:r>
              <a:rPr lang="en-GB" sz="3200" b="1" dirty="0"/>
              <a:t>Exam Practice</a:t>
            </a:r>
          </a:p>
          <a:p>
            <a:pPr algn="ctr"/>
            <a:r>
              <a:rPr lang="en-GB" sz="3200" b="1" dirty="0"/>
              <a:t>KS4/GCSE</a:t>
            </a:r>
          </a:p>
        </p:txBody>
      </p:sp>
      <p:pic>
        <p:nvPicPr>
          <p:cNvPr id="7" name="Picture 6">
            <a:extLst>
              <a:ext uri="{FF2B5EF4-FFF2-40B4-BE49-F238E27FC236}">
                <a16:creationId xmlns:a16="http://schemas.microsoft.com/office/drawing/2014/main" id="{2CC3342F-A8D4-471F-84DB-1F8C59017A44}"/>
              </a:ext>
            </a:extLst>
          </p:cNvPr>
          <p:cNvPicPr>
            <a:picLocks noChangeAspect="1"/>
          </p:cNvPicPr>
          <p:nvPr/>
        </p:nvPicPr>
        <p:blipFill>
          <a:blip r:embed="rId6"/>
          <a:stretch>
            <a:fillRect/>
          </a:stretch>
        </p:blipFill>
        <p:spPr>
          <a:xfrm rot="673649">
            <a:off x="3240218" y="6121884"/>
            <a:ext cx="2026769" cy="27011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46757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6672" y="395536"/>
            <a:ext cx="6048672" cy="5632311"/>
          </a:xfrm>
          <a:prstGeom prst="rect">
            <a:avLst/>
          </a:prstGeom>
          <a:noFill/>
          <a:ln w="57150">
            <a:solidFill>
              <a:srgbClr val="00B0F0"/>
            </a:solidFill>
          </a:ln>
        </p:spPr>
        <p:txBody>
          <a:bodyPr wrap="square" rtlCol="0">
            <a:spAutoFit/>
          </a:bodyPr>
          <a:lstStyle/>
          <a:p>
            <a:pPr algn="ctr"/>
            <a:r>
              <a:rPr lang="en-GB" sz="2000" b="1" dirty="0"/>
              <a:t>      Self Reflection</a:t>
            </a:r>
          </a:p>
          <a:p>
            <a:pPr algn="ctr"/>
            <a:endParaRPr lang="en-GB" sz="2000" b="1" dirty="0"/>
          </a:p>
          <a:p>
            <a:pPr algn="ctr"/>
            <a:endParaRPr lang="en-GB" sz="2000" b="1" dirty="0"/>
          </a:p>
          <a:p>
            <a:pPr algn="ctr"/>
            <a:endParaRPr lang="en-GB" sz="2000" b="1" dirty="0"/>
          </a:p>
          <a:p>
            <a:pPr algn="ctr"/>
            <a:endParaRPr lang="en-GB" sz="2000" b="1" dirty="0"/>
          </a:p>
          <a:p>
            <a:pPr algn="ctr"/>
            <a:endParaRPr lang="en-GB" sz="2000" b="1" dirty="0"/>
          </a:p>
          <a:p>
            <a:pPr algn="ctr"/>
            <a:endParaRPr lang="en-GB" sz="2000" b="1" dirty="0"/>
          </a:p>
          <a:p>
            <a:pPr algn="ctr"/>
            <a:endParaRPr lang="en-GB" sz="2000" b="1" dirty="0"/>
          </a:p>
          <a:p>
            <a:pPr algn="ctr"/>
            <a:endParaRPr lang="en-GB" sz="2000" b="1" dirty="0"/>
          </a:p>
          <a:p>
            <a:pPr algn="ctr"/>
            <a:endParaRPr lang="en-GB" sz="2000" b="1" dirty="0"/>
          </a:p>
          <a:p>
            <a:pPr algn="ctr"/>
            <a:endParaRPr lang="en-GB" sz="2000" b="1" dirty="0"/>
          </a:p>
          <a:p>
            <a:pPr algn="ctr"/>
            <a:endParaRPr lang="en-GB" sz="2000" b="1" dirty="0"/>
          </a:p>
          <a:p>
            <a:pPr algn="ctr"/>
            <a:endParaRPr lang="en-GB" sz="2000" b="1" dirty="0"/>
          </a:p>
          <a:p>
            <a:pPr algn="ctr"/>
            <a:endParaRPr lang="en-GB" sz="2000" b="1" dirty="0"/>
          </a:p>
          <a:p>
            <a:pPr algn="ctr"/>
            <a:endParaRPr lang="en-GB" sz="2000" b="1" dirty="0"/>
          </a:p>
          <a:p>
            <a:pPr algn="ctr"/>
            <a:endParaRPr lang="en-GB" sz="2000" b="1" dirty="0"/>
          </a:p>
          <a:p>
            <a:pPr algn="ctr"/>
            <a:endParaRPr lang="en-GB" sz="2000" b="1" dirty="0"/>
          </a:p>
          <a:p>
            <a:pPr algn="ctr"/>
            <a:endParaRPr lang="en-GB" sz="2000" b="1" dirty="0"/>
          </a:p>
        </p:txBody>
      </p:sp>
      <p:sp>
        <p:nvSpPr>
          <p:cNvPr id="5" name="TextBox 4"/>
          <p:cNvSpPr txBox="1"/>
          <p:nvPr/>
        </p:nvSpPr>
        <p:spPr>
          <a:xfrm>
            <a:off x="692696" y="899592"/>
            <a:ext cx="5616624" cy="4401205"/>
          </a:xfrm>
          <a:prstGeom prst="rect">
            <a:avLst/>
          </a:prstGeom>
          <a:solidFill>
            <a:srgbClr val="FFFF00"/>
          </a:solidFill>
        </p:spPr>
        <p:txBody>
          <a:bodyPr wrap="square" rtlCol="0">
            <a:spAutoFit/>
          </a:bodyPr>
          <a:lstStyle/>
          <a:p>
            <a:r>
              <a:rPr lang="en-GB" sz="1400" dirty="0">
                <a:solidFill>
                  <a:srgbClr val="0070C0"/>
                </a:solidFill>
              </a:rPr>
              <a:t>Q2 Self Reflection: WWW &amp; EBI</a:t>
            </a: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p:txBody>
      </p:sp>
      <p:sp>
        <p:nvSpPr>
          <p:cNvPr id="7" name="TextBox 6"/>
          <p:cNvSpPr txBox="1"/>
          <p:nvPr/>
        </p:nvSpPr>
        <p:spPr>
          <a:xfrm>
            <a:off x="2780928" y="5508104"/>
            <a:ext cx="1562566" cy="307777"/>
          </a:xfrm>
          <a:prstGeom prst="rect">
            <a:avLst/>
          </a:prstGeom>
          <a:solidFill>
            <a:srgbClr val="FFFF00"/>
          </a:solidFill>
        </p:spPr>
        <p:txBody>
          <a:bodyPr wrap="square" rtlCol="0">
            <a:spAutoFit/>
          </a:bodyPr>
          <a:lstStyle/>
          <a:p>
            <a:r>
              <a:rPr lang="en-GB" sz="1400" dirty="0">
                <a:solidFill>
                  <a:srgbClr val="0070C0"/>
                </a:solidFill>
              </a:rPr>
              <a:t>Total Marks       /12</a:t>
            </a:r>
          </a:p>
        </p:txBody>
      </p:sp>
      <p:sp>
        <p:nvSpPr>
          <p:cNvPr id="9" name="TextBox 8"/>
          <p:cNvSpPr txBox="1"/>
          <p:nvPr/>
        </p:nvSpPr>
        <p:spPr>
          <a:xfrm>
            <a:off x="332655" y="6660232"/>
            <a:ext cx="6315861" cy="2185214"/>
          </a:xfrm>
          <a:prstGeom prst="rect">
            <a:avLst/>
          </a:prstGeom>
          <a:noFill/>
          <a:ln w="57150">
            <a:solidFill>
              <a:srgbClr val="FF0000"/>
            </a:solidFill>
          </a:ln>
        </p:spPr>
        <p:txBody>
          <a:bodyPr wrap="square" rtlCol="0">
            <a:spAutoFit/>
          </a:bodyPr>
          <a:lstStyle/>
          <a:p>
            <a:pPr algn="ctr"/>
            <a:r>
              <a:rPr lang="en-GB" sz="2000" b="1" dirty="0"/>
              <a:t>You will now be provided with the model answer for this question</a:t>
            </a:r>
            <a:endParaRPr lang="en-GB" dirty="0"/>
          </a:p>
          <a:p>
            <a:r>
              <a:rPr lang="en-GB" sz="1200" b="1" dirty="0">
                <a:solidFill>
                  <a:srgbClr val="FF0000"/>
                </a:solidFill>
              </a:rPr>
              <a:t>Task 3: </a:t>
            </a:r>
            <a:r>
              <a:rPr lang="en-GB" sz="1200" b="1" dirty="0"/>
              <a:t>Using 3 highlighters, highlight where the student has included the following in her answer.</a:t>
            </a:r>
          </a:p>
          <a:p>
            <a:pPr marL="342900" indent="-342900">
              <a:buAutoNum type="arabicPeriod"/>
            </a:pPr>
            <a:r>
              <a:rPr lang="en-GB" sz="1200" b="1" dirty="0"/>
              <a:t>Facts</a:t>
            </a:r>
          </a:p>
          <a:p>
            <a:pPr marL="342900" indent="-342900">
              <a:buAutoNum type="arabicPeriod"/>
            </a:pPr>
            <a:r>
              <a:rPr lang="en-GB" sz="1200" b="1" dirty="0"/>
              <a:t>Discussion </a:t>
            </a:r>
          </a:p>
          <a:p>
            <a:pPr marL="342900" indent="-342900">
              <a:buAutoNum type="arabicPeriod"/>
            </a:pPr>
            <a:r>
              <a:rPr lang="en-GB" sz="1200" b="1" dirty="0"/>
              <a:t>Examples </a:t>
            </a:r>
          </a:p>
          <a:p>
            <a:endParaRPr lang="en-GB" sz="1200" b="1" dirty="0"/>
          </a:p>
          <a:p>
            <a:r>
              <a:rPr lang="en-GB" sz="1200" b="1" dirty="0"/>
              <a:t>This will help you to identify how to structure a long answer question and the detail required to receive top marks.</a:t>
            </a:r>
          </a:p>
        </p:txBody>
      </p:sp>
    </p:spTree>
    <p:extLst>
      <p:ext uri="{BB962C8B-B14F-4D97-AF65-F5344CB8AC3E}">
        <p14:creationId xmlns:p14="http://schemas.microsoft.com/office/powerpoint/2010/main" val="2845673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0868" y="203769"/>
            <a:ext cx="1799971" cy="830997"/>
          </a:xfrm>
          <a:prstGeom prst="rect">
            <a:avLst/>
          </a:prstGeom>
          <a:solidFill>
            <a:srgbClr val="FF0000"/>
          </a:solidFill>
          <a:effectLst>
            <a:outerShdw blurRad="50800" dist="38100" dir="18900000" algn="bl" rotWithShape="0">
              <a:prstClr val="black">
                <a:alpha val="40000"/>
              </a:prstClr>
            </a:outerShdw>
          </a:effectLst>
        </p:spPr>
        <p:txBody>
          <a:bodyPr wrap="square" rtlCol="0">
            <a:spAutoFit/>
          </a:bodyPr>
          <a:lstStyle/>
          <a:p>
            <a:r>
              <a:rPr lang="en-GB" sz="2400" b="1" dirty="0">
                <a:solidFill>
                  <a:schemeClr val="bg1"/>
                </a:solidFill>
                <a:latin typeface="Comic Sans MS" panose="030F0702030302020204" pitchFamily="66" charset="0"/>
              </a:rPr>
              <a:t>Model Answer:</a:t>
            </a:r>
          </a:p>
        </p:txBody>
      </p:sp>
      <p:sp>
        <p:nvSpPr>
          <p:cNvPr id="13" name="TextBox 12"/>
          <p:cNvSpPr txBox="1"/>
          <p:nvPr/>
        </p:nvSpPr>
        <p:spPr>
          <a:xfrm>
            <a:off x="5157192" y="99953"/>
            <a:ext cx="1584176" cy="830997"/>
          </a:xfrm>
          <a:prstGeom prst="rect">
            <a:avLst/>
          </a:prstGeom>
          <a:solidFill>
            <a:srgbClr val="FFC000"/>
          </a:solidFill>
          <a:ln>
            <a:solidFill>
              <a:schemeClr val="tx1"/>
            </a:solidFill>
          </a:ln>
        </p:spPr>
        <p:txBody>
          <a:bodyPr wrap="square" rtlCol="0">
            <a:spAutoFit/>
          </a:bodyPr>
          <a:lstStyle/>
          <a:p>
            <a:r>
              <a:rPr lang="en-GB" sz="1200" b="1" dirty="0"/>
              <a:t>Key:</a:t>
            </a:r>
          </a:p>
          <a:p>
            <a:r>
              <a:rPr lang="en-GB" sz="1200" b="1" dirty="0"/>
              <a:t>Factors: RED</a:t>
            </a:r>
          </a:p>
          <a:p>
            <a:r>
              <a:rPr lang="en-GB" sz="1200" b="1" dirty="0"/>
              <a:t>Discussion: PURPLE</a:t>
            </a:r>
          </a:p>
          <a:p>
            <a:r>
              <a:rPr lang="en-GB" sz="1200" b="1" dirty="0"/>
              <a:t>Examples: BLUE</a:t>
            </a:r>
          </a:p>
        </p:txBody>
      </p:sp>
      <p:sp>
        <p:nvSpPr>
          <p:cNvPr id="8" name="Frame 7"/>
          <p:cNvSpPr/>
          <p:nvPr/>
        </p:nvSpPr>
        <p:spPr>
          <a:xfrm>
            <a:off x="0" y="0"/>
            <a:ext cx="6858000" cy="9144000"/>
          </a:xfrm>
          <a:prstGeom prst="frame">
            <a:avLst>
              <a:gd name="adj1" fmla="val 146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TextBox 8"/>
          <p:cNvSpPr txBox="1"/>
          <p:nvPr/>
        </p:nvSpPr>
        <p:spPr>
          <a:xfrm>
            <a:off x="470765" y="5557903"/>
            <a:ext cx="5916470" cy="2462213"/>
          </a:xfrm>
          <a:prstGeom prst="rect">
            <a:avLst/>
          </a:prstGeom>
          <a:solidFill>
            <a:srgbClr val="FFFF00"/>
          </a:solidFill>
        </p:spPr>
        <p:txBody>
          <a:bodyPr wrap="square" rtlCol="0">
            <a:spAutoFit/>
          </a:bodyPr>
          <a:lstStyle/>
          <a:p>
            <a:r>
              <a:rPr lang="en-GB" sz="1400" dirty="0">
                <a:solidFill>
                  <a:srgbClr val="0070C0"/>
                </a:solidFill>
              </a:rPr>
              <a:t>Student’s Reflections/Comments: </a:t>
            </a: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p:txBody>
      </p:sp>
      <p:sp>
        <p:nvSpPr>
          <p:cNvPr id="14" name="TextBox 13">
            <a:extLst>
              <a:ext uri="{FF2B5EF4-FFF2-40B4-BE49-F238E27FC236}">
                <a16:creationId xmlns:a16="http://schemas.microsoft.com/office/drawing/2014/main" id="{D04CBD3E-BF81-411D-817B-64C92086BCBD}"/>
              </a:ext>
            </a:extLst>
          </p:cNvPr>
          <p:cNvSpPr txBox="1"/>
          <p:nvPr/>
        </p:nvSpPr>
        <p:spPr>
          <a:xfrm>
            <a:off x="208815" y="1249211"/>
            <a:ext cx="6084676" cy="830997"/>
          </a:xfrm>
          <a:prstGeom prst="rect">
            <a:avLst/>
          </a:prstGeom>
          <a:noFill/>
        </p:spPr>
        <p:txBody>
          <a:bodyPr wrap="square" rtlCol="0">
            <a:spAutoFit/>
          </a:bodyPr>
          <a:lstStyle/>
          <a:p>
            <a:r>
              <a:rPr lang="en-GB" sz="1200" b="1" dirty="0">
                <a:solidFill>
                  <a:schemeClr val="bg1">
                    <a:lumMod val="50000"/>
                  </a:schemeClr>
                </a:solidFill>
                <a:latin typeface="Comic Sans MS" panose="030F0702030302020204" pitchFamily="66" charset="0"/>
              </a:rPr>
              <a:t>Q2. </a:t>
            </a:r>
            <a:r>
              <a:rPr lang="en-GB" sz="1200" dirty="0">
                <a:solidFill>
                  <a:schemeClr val="bg1">
                    <a:lumMod val="50000"/>
                  </a:schemeClr>
                </a:solidFill>
                <a:latin typeface="Comic Sans MS" panose="030F0702030302020204" pitchFamily="66" charset="0"/>
              </a:rPr>
              <a:t>Good presentation is essential for a buffet. </a:t>
            </a:r>
          </a:p>
          <a:p>
            <a:r>
              <a:rPr lang="en-GB" sz="1200" dirty="0">
                <a:solidFill>
                  <a:schemeClr val="bg1">
                    <a:lumMod val="50000"/>
                  </a:schemeClr>
                </a:solidFill>
                <a:latin typeface="Comic Sans MS" panose="030F0702030302020204" pitchFamily="66" charset="0"/>
              </a:rPr>
              <a:t>        Discuss how good presentation can be achieved.</a:t>
            </a:r>
          </a:p>
          <a:p>
            <a:endParaRPr lang="en-GB" sz="1200" dirty="0">
              <a:solidFill>
                <a:schemeClr val="bg1">
                  <a:lumMod val="50000"/>
                </a:schemeClr>
              </a:solidFill>
              <a:latin typeface="Comic Sans MS" panose="030F0702030302020204" pitchFamily="66" charset="0"/>
            </a:endParaRPr>
          </a:p>
          <a:p>
            <a:endParaRPr lang="en-GB" sz="1200" dirty="0">
              <a:solidFill>
                <a:schemeClr val="bg1">
                  <a:lumMod val="50000"/>
                </a:schemeClr>
              </a:solidFill>
              <a:latin typeface="Comic Sans MS" panose="030F0702030302020204" pitchFamily="66" charset="0"/>
            </a:endParaRPr>
          </a:p>
        </p:txBody>
      </p:sp>
      <p:sp>
        <p:nvSpPr>
          <p:cNvPr id="15" name="TextBox 14">
            <a:extLst>
              <a:ext uri="{FF2B5EF4-FFF2-40B4-BE49-F238E27FC236}">
                <a16:creationId xmlns:a16="http://schemas.microsoft.com/office/drawing/2014/main" id="{B4A955B1-FBA8-48C8-872B-E3E9C7441465}"/>
              </a:ext>
            </a:extLst>
          </p:cNvPr>
          <p:cNvSpPr txBox="1"/>
          <p:nvPr/>
        </p:nvSpPr>
        <p:spPr>
          <a:xfrm>
            <a:off x="4293096" y="1421646"/>
            <a:ext cx="771493" cy="307777"/>
          </a:xfrm>
          <a:prstGeom prst="rect">
            <a:avLst/>
          </a:prstGeom>
          <a:noFill/>
        </p:spPr>
        <p:txBody>
          <a:bodyPr wrap="none" rtlCol="0">
            <a:spAutoFit/>
          </a:bodyPr>
          <a:lstStyle/>
          <a:p>
            <a:r>
              <a:rPr lang="en-GB" sz="1400" b="1" dirty="0">
                <a:solidFill>
                  <a:srgbClr val="FF0000"/>
                </a:solidFill>
              </a:rPr>
              <a:t>6 marks</a:t>
            </a:r>
          </a:p>
        </p:txBody>
      </p:sp>
      <p:sp>
        <p:nvSpPr>
          <p:cNvPr id="3" name="TextBox 2">
            <a:extLst>
              <a:ext uri="{FF2B5EF4-FFF2-40B4-BE49-F238E27FC236}">
                <a16:creationId xmlns:a16="http://schemas.microsoft.com/office/drawing/2014/main" id="{4B3A2289-D4C6-4AA3-9ABE-79ADAB621898}"/>
              </a:ext>
            </a:extLst>
          </p:cNvPr>
          <p:cNvSpPr txBox="1"/>
          <p:nvPr/>
        </p:nvSpPr>
        <p:spPr>
          <a:xfrm>
            <a:off x="280823" y="1997710"/>
            <a:ext cx="6316529" cy="2862322"/>
          </a:xfrm>
          <a:prstGeom prst="rect">
            <a:avLst/>
          </a:prstGeom>
          <a:noFill/>
        </p:spPr>
        <p:txBody>
          <a:bodyPr wrap="square" rtlCol="0">
            <a:spAutoFit/>
          </a:bodyPr>
          <a:lstStyle/>
          <a:p>
            <a:r>
              <a:rPr lang="en-GB" sz="1200" dirty="0"/>
              <a:t>Good presentation is essential when a cater serves food for a buffet service, as the foods need to look attractive to the consumers. To achieve this caterers could use raised platforms. Raised platforms can make foods such as cakes and small patisseries look attractive, as it gives them height and granger. Other suitable plates and serving dishes will help to make foods look appealing. To achieve this it is important to select the right shaped plate e.g. circle platters for a flan or a suitable coloured floral decorated plates for beige cakes. The colour from the plate will contrast the foods on the plate, helping to enhance the appearance and the table. Other methods of enhancing colour could be to add a garnish to food, this could include a cucumber or lemon to a dressed salmon or fruit such as strawberries to a gateau. Fruits and vegetables are a great way to enhance appearance of foods, as they are cost affective, easy to prepare and there are a variety of colours to choose from.  When adding foods to plates the portion should be considered. The caterer should make sure foods are neatly placed on plates and not cramped, especially when serving individual sized foods such as sandwiches and sausage rolls. Foods which require cutting, such as pizzas, pies or cheesecakes should have cut lines so customers know to follow the lines. This ensures even portion control with no wastage and helps to keep foods neat.</a:t>
            </a:r>
          </a:p>
        </p:txBody>
      </p:sp>
    </p:spTree>
    <p:extLst>
      <p:ext uri="{BB962C8B-B14F-4D97-AF65-F5344CB8AC3E}">
        <p14:creationId xmlns:p14="http://schemas.microsoft.com/office/powerpoint/2010/main" val="4099913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0868" y="203769"/>
            <a:ext cx="1799971" cy="830997"/>
          </a:xfrm>
          <a:prstGeom prst="rect">
            <a:avLst/>
          </a:prstGeom>
          <a:solidFill>
            <a:srgbClr val="FF0000"/>
          </a:solidFill>
          <a:effectLst>
            <a:outerShdw blurRad="50800" dist="38100" dir="18900000" algn="bl" rotWithShape="0">
              <a:prstClr val="black">
                <a:alpha val="40000"/>
              </a:prstClr>
            </a:outerShdw>
          </a:effectLst>
        </p:spPr>
        <p:txBody>
          <a:bodyPr wrap="square" rtlCol="0">
            <a:spAutoFit/>
          </a:bodyPr>
          <a:lstStyle/>
          <a:p>
            <a:r>
              <a:rPr lang="en-GB" sz="2400" b="1" dirty="0">
                <a:solidFill>
                  <a:schemeClr val="bg1"/>
                </a:solidFill>
                <a:latin typeface="Comic Sans MS" panose="030F0702030302020204" pitchFamily="66" charset="0"/>
              </a:rPr>
              <a:t>Model Answer:</a:t>
            </a:r>
          </a:p>
        </p:txBody>
      </p:sp>
      <p:sp>
        <p:nvSpPr>
          <p:cNvPr id="13" name="TextBox 12"/>
          <p:cNvSpPr txBox="1"/>
          <p:nvPr/>
        </p:nvSpPr>
        <p:spPr>
          <a:xfrm>
            <a:off x="5157192" y="99953"/>
            <a:ext cx="1584176" cy="830997"/>
          </a:xfrm>
          <a:prstGeom prst="rect">
            <a:avLst/>
          </a:prstGeom>
          <a:solidFill>
            <a:srgbClr val="FFC000"/>
          </a:solidFill>
          <a:ln>
            <a:solidFill>
              <a:schemeClr val="tx1"/>
            </a:solidFill>
          </a:ln>
        </p:spPr>
        <p:txBody>
          <a:bodyPr wrap="square" rtlCol="0">
            <a:spAutoFit/>
          </a:bodyPr>
          <a:lstStyle/>
          <a:p>
            <a:r>
              <a:rPr lang="en-GB" sz="1200" b="1" dirty="0"/>
              <a:t>Key:</a:t>
            </a:r>
          </a:p>
          <a:p>
            <a:r>
              <a:rPr lang="en-GB" sz="1200" b="1" dirty="0"/>
              <a:t>Factors: RED</a:t>
            </a:r>
          </a:p>
          <a:p>
            <a:r>
              <a:rPr lang="en-GB" sz="1200" b="1" dirty="0"/>
              <a:t>Discussion: PURPLE</a:t>
            </a:r>
          </a:p>
          <a:p>
            <a:r>
              <a:rPr lang="en-GB" sz="1200" b="1" dirty="0"/>
              <a:t>Examples: BLUE</a:t>
            </a:r>
          </a:p>
        </p:txBody>
      </p:sp>
      <p:sp>
        <p:nvSpPr>
          <p:cNvPr id="10" name="Frame 9"/>
          <p:cNvSpPr/>
          <p:nvPr/>
        </p:nvSpPr>
        <p:spPr>
          <a:xfrm>
            <a:off x="0" y="0"/>
            <a:ext cx="6858000" cy="9144000"/>
          </a:xfrm>
          <a:prstGeom prst="frame">
            <a:avLst>
              <a:gd name="adj1" fmla="val 146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Rounded Rectangle 13"/>
          <p:cNvSpPr/>
          <p:nvPr/>
        </p:nvSpPr>
        <p:spPr>
          <a:xfrm>
            <a:off x="301493" y="5257946"/>
            <a:ext cx="6210460" cy="1906342"/>
          </a:xfrm>
          <a:prstGeom prst="roundRect">
            <a:avLst/>
          </a:prstGeom>
          <a:solidFill>
            <a:srgbClr val="FFFF00"/>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00"/>
              </a:solidFill>
            </a:endParaRPr>
          </a:p>
        </p:txBody>
      </p:sp>
      <p:sp>
        <p:nvSpPr>
          <p:cNvPr id="15" name="TextBox 14"/>
          <p:cNvSpPr txBox="1"/>
          <p:nvPr/>
        </p:nvSpPr>
        <p:spPr>
          <a:xfrm>
            <a:off x="340180" y="6148625"/>
            <a:ext cx="5793961" cy="1015663"/>
          </a:xfrm>
          <a:prstGeom prst="rect">
            <a:avLst/>
          </a:prstGeom>
          <a:noFill/>
        </p:spPr>
        <p:txBody>
          <a:bodyPr wrap="square" rtlCol="0">
            <a:spAutoFit/>
          </a:bodyPr>
          <a:lstStyle/>
          <a:p>
            <a:endParaRPr lang="en-GB" sz="1200" b="1" dirty="0"/>
          </a:p>
          <a:p>
            <a:r>
              <a:rPr lang="en-GB" sz="1200" b="1" dirty="0"/>
              <a:t>Comments:</a:t>
            </a:r>
          </a:p>
          <a:p>
            <a:r>
              <a:rPr lang="en-GB" sz="1200" b="1" dirty="0"/>
              <a:t>The answer has been well written showing 6 points with discussion and examples. The student clearly understands the importance of serving a buffet. The examples are excellent with the food types appropriate for a buffet service.</a:t>
            </a:r>
          </a:p>
        </p:txBody>
      </p:sp>
      <p:sp>
        <p:nvSpPr>
          <p:cNvPr id="17" name="TextBox 16"/>
          <p:cNvSpPr txBox="1"/>
          <p:nvPr/>
        </p:nvSpPr>
        <p:spPr>
          <a:xfrm>
            <a:off x="363353" y="5293089"/>
            <a:ext cx="2646294" cy="307777"/>
          </a:xfrm>
          <a:prstGeom prst="rect">
            <a:avLst/>
          </a:prstGeom>
          <a:noFill/>
        </p:spPr>
        <p:txBody>
          <a:bodyPr wrap="square" rtlCol="0">
            <a:spAutoFit/>
          </a:bodyPr>
          <a:lstStyle/>
          <a:p>
            <a:r>
              <a:rPr lang="en-GB" sz="1400" b="1" dirty="0">
                <a:solidFill>
                  <a:srgbClr val="FF0000"/>
                </a:solidFill>
              </a:rPr>
              <a:t>Awarded: 6 Marks</a:t>
            </a:r>
          </a:p>
        </p:txBody>
      </p:sp>
      <p:sp>
        <p:nvSpPr>
          <p:cNvPr id="11" name="TextBox 10"/>
          <p:cNvSpPr txBox="1"/>
          <p:nvPr/>
        </p:nvSpPr>
        <p:spPr>
          <a:xfrm>
            <a:off x="248792" y="7664220"/>
            <a:ext cx="6315861" cy="1092607"/>
          </a:xfrm>
          <a:prstGeom prst="rect">
            <a:avLst/>
          </a:prstGeom>
          <a:noFill/>
          <a:ln w="57150">
            <a:solidFill>
              <a:srgbClr val="FF0000"/>
            </a:solidFill>
          </a:ln>
        </p:spPr>
        <p:txBody>
          <a:bodyPr wrap="square" rtlCol="0">
            <a:spAutoFit/>
          </a:bodyPr>
          <a:lstStyle/>
          <a:p>
            <a:pPr algn="ctr"/>
            <a:r>
              <a:rPr lang="en-GB" u="sng" dirty="0">
                <a:solidFill>
                  <a:srgbClr val="0070C0"/>
                </a:solidFill>
                <a:latin typeface="Impact" panose="020B0806030902050204" pitchFamily="34" charset="0"/>
              </a:rPr>
              <a:t>Develop your answer now.</a:t>
            </a:r>
            <a:endParaRPr lang="en-GB" sz="1700" b="1" dirty="0"/>
          </a:p>
          <a:p>
            <a:r>
              <a:rPr lang="en-GB" sz="1400" b="1" dirty="0">
                <a:solidFill>
                  <a:srgbClr val="0070C0"/>
                </a:solidFill>
              </a:rPr>
              <a:t>Task 4: </a:t>
            </a:r>
            <a:r>
              <a:rPr lang="en-GB" sz="1100" dirty="0"/>
              <a:t>You have now read the mark scheme and possible answers and used these to mark your own answer with self reflection comments. You then completed the task, by highlighting the key points included in the model answer. With all this knowledge, it is now your opportunity to re-write or add to your answer developing your answer so it receives top marks. </a:t>
            </a:r>
          </a:p>
        </p:txBody>
      </p:sp>
      <p:sp>
        <p:nvSpPr>
          <p:cNvPr id="16" name="TextBox 15">
            <a:extLst>
              <a:ext uri="{FF2B5EF4-FFF2-40B4-BE49-F238E27FC236}">
                <a16:creationId xmlns:a16="http://schemas.microsoft.com/office/drawing/2014/main" id="{3BE86F6A-06E4-4D99-B332-0502A5CDA40D}"/>
              </a:ext>
            </a:extLst>
          </p:cNvPr>
          <p:cNvSpPr txBox="1"/>
          <p:nvPr/>
        </p:nvSpPr>
        <p:spPr>
          <a:xfrm>
            <a:off x="260648" y="1997710"/>
            <a:ext cx="6316529" cy="2862322"/>
          </a:xfrm>
          <a:prstGeom prst="rect">
            <a:avLst/>
          </a:prstGeom>
          <a:noFill/>
        </p:spPr>
        <p:txBody>
          <a:bodyPr wrap="square" rtlCol="0">
            <a:spAutoFit/>
          </a:bodyPr>
          <a:lstStyle/>
          <a:p>
            <a:r>
              <a:rPr lang="en-GB" sz="1200" dirty="0"/>
              <a:t>Good presentation is essential when a cater serves food for a buffet service, as the foods need to look attractive to the consumers. To achieve this caterers could use </a:t>
            </a:r>
            <a:r>
              <a:rPr lang="en-GB" sz="1200" dirty="0">
                <a:solidFill>
                  <a:srgbClr val="FF0000"/>
                </a:solidFill>
              </a:rPr>
              <a:t>raised platforms</a:t>
            </a:r>
            <a:r>
              <a:rPr lang="en-GB" sz="1200" dirty="0"/>
              <a:t>. </a:t>
            </a:r>
            <a:r>
              <a:rPr lang="en-GB" sz="1200" dirty="0">
                <a:solidFill>
                  <a:srgbClr val="7030A0"/>
                </a:solidFill>
              </a:rPr>
              <a:t>Raised platforms can make foods such as cakes and small patisseries look attractive, as it gives them height and granger. </a:t>
            </a:r>
            <a:r>
              <a:rPr lang="en-GB" sz="1200" dirty="0"/>
              <a:t>Other </a:t>
            </a:r>
            <a:r>
              <a:rPr lang="en-GB" sz="1200" dirty="0">
                <a:solidFill>
                  <a:srgbClr val="FF0000"/>
                </a:solidFill>
              </a:rPr>
              <a:t>suitable plates and serving dishes </a:t>
            </a:r>
            <a:r>
              <a:rPr lang="en-GB" sz="1200" dirty="0">
                <a:solidFill>
                  <a:srgbClr val="7030A0"/>
                </a:solidFill>
              </a:rPr>
              <a:t>will help to make foods look appealing. To achieve this it is important to select the right shaped plate</a:t>
            </a:r>
            <a:r>
              <a:rPr lang="en-GB" sz="1200" dirty="0"/>
              <a:t> </a:t>
            </a:r>
            <a:r>
              <a:rPr lang="en-GB" sz="1200" dirty="0">
                <a:solidFill>
                  <a:srgbClr val="0070C0"/>
                </a:solidFill>
              </a:rPr>
              <a:t>e.g. circle platters for a flan or a suitable coloured floral decorated plates for beige cakes. </a:t>
            </a:r>
            <a:r>
              <a:rPr lang="en-GB" sz="1200" dirty="0">
                <a:solidFill>
                  <a:srgbClr val="7030A0"/>
                </a:solidFill>
              </a:rPr>
              <a:t>The colour from the plate will contrast the foods on the plate, helping to enhance the appearance and the table. </a:t>
            </a:r>
            <a:r>
              <a:rPr lang="en-GB" sz="1200" dirty="0"/>
              <a:t>Other methods of enhancing colour could be to </a:t>
            </a:r>
            <a:r>
              <a:rPr lang="en-GB" sz="1200" dirty="0">
                <a:solidFill>
                  <a:srgbClr val="FF0000"/>
                </a:solidFill>
              </a:rPr>
              <a:t>add a garnish </a:t>
            </a:r>
            <a:r>
              <a:rPr lang="en-GB" sz="1200" dirty="0"/>
              <a:t>to food, this could include </a:t>
            </a:r>
            <a:r>
              <a:rPr lang="en-GB" sz="1200" dirty="0">
                <a:solidFill>
                  <a:srgbClr val="0070C0"/>
                </a:solidFill>
              </a:rPr>
              <a:t>a cucumber or lemon to a dressed salmon or fruit such as strawberries to a gateau</a:t>
            </a:r>
            <a:r>
              <a:rPr lang="en-GB" sz="1200" dirty="0"/>
              <a:t>. </a:t>
            </a:r>
            <a:r>
              <a:rPr lang="en-GB" sz="1200" dirty="0">
                <a:solidFill>
                  <a:srgbClr val="FF0000"/>
                </a:solidFill>
              </a:rPr>
              <a:t>Fruits and vegetables </a:t>
            </a:r>
            <a:r>
              <a:rPr lang="en-GB" sz="1200" dirty="0">
                <a:solidFill>
                  <a:srgbClr val="7030A0"/>
                </a:solidFill>
              </a:rPr>
              <a:t>are a great way to enhance appearance of foods, as they are cost affective, easy to prepare and there are a variety of colours to choose from.  </a:t>
            </a:r>
            <a:r>
              <a:rPr lang="en-GB" sz="1200" dirty="0"/>
              <a:t>When adding foods to plates the </a:t>
            </a:r>
            <a:r>
              <a:rPr lang="en-GB" sz="1200" dirty="0">
                <a:solidFill>
                  <a:srgbClr val="FF0000"/>
                </a:solidFill>
              </a:rPr>
              <a:t>portion</a:t>
            </a:r>
            <a:r>
              <a:rPr lang="en-GB" sz="1200" dirty="0"/>
              <a:t> </a:t>
            </a:r>
            <a:r>
              <a:rPr lang="en-GB" sz="1200" dirty="0">
                <a:solidFill>
                  <a:srgbClr val="7030A0"/>
                </a:solidFill>
              </a:rPr>
              <a:t>should be considered. The caterer should make sure foods are neatly placed on plates and </a:t>
            </a:r>
            <a:r>
              <a:rPr lang="en-GB" sz="1200" dirty="0">
                <a:solidFill>
                  <a:srgbClr val="FF0000"/>
                </a:solidFill>
              </a:rPr>
              <a:t>not cramped</a:t>
            </a:r>
            <a:r>
              <a:rPr lang="en-GB" sz="1200" dirty="0">
                <a:solidFill>
                  <a:srgbClr val="7030A0"/>
                </a:solidFill>
              </a:rPr>
              <a:t>, especially when serving individual sized foods </a:t>
            </a:r>
            <a:r>
              <a:rPr lang="en-GB" sz="1200" dirty="0">
                <a:solidFill>
                  <a:srgbClr val="0070C0"/>
                </a:solidFill>
              </a:rPr>
              <a:t>such as sandwiches and sausage rolls</a:t>
            </a:r>
            <a:r>
              <a:rPr lang="en-GB" sz="1200" dirty="0"/>
              <a:t>. Foods which require cutting, such as </a:t>
            </a:r>
            <a:r>
              <a:rPr lang="en-GB" sz="1200" dirty="0">
                <a:solidFill>
                  <a:srgbClr val="0070C0"/>
                </a:solidFill>
              </a:rPr>
              <a:t>pizzas, pies or cheesecakes </a:t>
            </a:r>
            <a:r>
              <a:rPr lang="en-GB" sz="1200" dirty="0"/>
              <a:t>should have </a:t>
            </a:r>
            <a:r>
              <a:rPr lang="en-GB" sz="1200" dirty="0">
                <a:solidFill>
                  <a:srgbClr val="FF0000"/>
                </a:solidFill>
              </a:rPr>
              <a:t>cut lines </a:t>
            </a:r>
            <a:r>
              <a:rPr lang="en-GB" sz="1200" dirty="0">
                <a:solidFill>
                  <a:srgbClr val="7030A0"/>
                </a:solidFill>
              </a:rPr>
              <a:t>so customers know to follow the lines. This ensures even portion control with no wastage and helps to keep foods neat.</a:t>
            </a:r>
          </a:p>
        </p:txBody>
      </p:sp>
      <p:sp>
        <p:nvSpPr>
          <p:cNvPr id="18" name="TextBox 17">
            <a:extLst>
              <a:ext uri="{FF2B5EF4-FFF2-40B4-BE49-F238E27FC236}">
                <a16:creationId xmlns:a16="http://schemas.microsoft.com/office/drawing/2014/main" id="{2547389F-96E0-408C-864B-3966B0B382E5}"/>
              </a:ext>
            </a:extLst>
          </p:cNvPr>
          <p:cNvSpPr txBox="1"/>
          <p:nvPr/>
        </p:nvSpPr>
        <p:spPr>
          <a:xfrm>
            <a:off x="208815" y="1249211"/>
            <a:ext cx="6084676" cy="830997"/>
          </a:xfrm>
          <a:prstGeom prst="rect">
            <a:avLst/>
          </a:prstGeom>
          <a:noFill/>
        </p:spPr>
        <p:txBody>
          <a:bodyPr wrap="square" rtlCol="0">
            <a:spAutoFit/>
          </a:bodyPr>
          <a:lstStyle/>
          <a:p>
            <a:r>
              <a:rPr lang="en-GB" sz="1200" b="1" dirty="0">
                <a:solidFill>
                  <a:schemeClr val="bg1">
                    <a:lumMod val="50000"/>
                  </a:schemeClr>
                </a:solidFill>
                <a:latin typeface="Comic Sans MS" panose="030F0702030302020204" pitchFamily="66" charset="0"/>
              </a:rPr>
              <a:t>Q2. </a:t>
            </a:r>
            <a:r>
              <a:rPr lang="en-GB" sz="1200" dirty="0">
                <a:solidFill>
                  <a:schemeClr val="bg1">
                    <a:lumMod val="50000"/>
                  </a:schemeClr>
                </a:solidFill>
                <a:latin typeface="Comic Sans MS" panose="030F0702030302020204" pitchFamily="66" charset="0"/>
              </a:rPr>
              <a:t>Good presentation is essential for a buffet. </a:t>
            </a:r>
          </a:p>
          <a:p>
            <a:r>
              <a:rPr lang="en-GB" sz="1200" dirty="0">
                <a:solidFill>
                  <a:schemeClr val="bg1">
                    <a:lumMod val="50000"/>
                  </a:schemeClr>
                </a:solidFill>
                <a:latin typeface="Comic Sans MS" panose="030F0702030302020204" pitchFamily="66" charset="0"/>
              </a:rPr>
              <a:t>        Discuss how good presentation can be achieved.</a:t>
            </a:r>
          </a:p>
          <a:p>
            <a:endParaRPr lang="en-GB" sz="1200" dirty="0">
              <a:solidFill>
                <a:schemeClr val="bg1">
                  <a:lumMod val="50000"/>
                </a:schemeClr>
              </a:solidFill>
              <a:latin typeface="Comic Sans MS" panose="030F0702030302020204" pitchFamily="66" charset="0"/>
            </a:endParaRPr>
          </a:p>
          <a:p>
            <a:endParaRPr lang="en-GB" sz="1200" dirty="0">
              <a:solidFill>
                <a:schemeClr val="bg1">
                  <a:lumMod val="50000"/>
                </a:schemeClr>
              </a:solidFill>
              <a:latin typeface="Comic Sans MS" panose="030F0702030302020204" pitchFamily="66" charset="0"/>
            </a:endParaRPr>
          </a:p>
        </p:txBody>
      </p:sp>
      <p:sp>
        <p:nvSpPr>
          <p:cNvPr id="19" name="TextBox 18">
            <a:extLst>
              <a:ext uri="{FF2B5EF4-FFF2-40B4-BE49-F238E27FC236}">
                <a16:creationId xmlns:a16="http://schemas.microsoft.com/office/drawing/2014/main" id="{0345D57A-82DD-4A00-9B1A-646A79CB6D30}"/>
              </a:ext>
            </a:extLst>
          </p:cNvPr>
          <p:cNvSpPr txBox="1"/>
          <p:nvPr/>
        </p:nvSpPr>
        <p:spPr>
          <a:xfrm>
            <a:off x="4293096" y="1421646"/>
            <a:ext cx="771493" cy="307777"/>
          </a:xfrm>
          <a:prstGeom prst="rect">
            <a:avLst/>
          </a:prstGeom>
          <a:noFill/>
        </p:spPr>
        <p:txBody>
          <a:bodyPr wrap="none" rtlCol="0">
            <a:spAutoFit/>
          </a:bodyPr>
          <a:lstStyle/>
          <a:p>
            <a:r>
              <a:rPr lang="en-GB" sz="1400" b="1" dirty="0">
                <a:solidFill>
                  <a:srgbClr val="FF0000"/>
                </a:solidFill>
              </a:rPr>
              <a:t>6 marks</a:t>
            </a:r>
          </a:p>
        </p:txBody>
      </p:sp>
      <p:pic>
        <p:nvPicPr>
          <p:cNvPr id="20" name="Picture 19">
            <a:extLst>
              <a:ext uri="{FF2B5EF4-FFF2-40B4-BE49-F238E27FC236}">
                <a16:creationId xmlns:a16="http://schemas.microsoft.com/office/drawing/2014/main" id="{0F378927-C64E-4C60-820D-0714452A816E}"/>
              </a:ext>
            </a:extLst>
          </p:cNvPr>
          <p:cNvPicPr>
            <a:picLocks noChangeAspect="1"/>
          </p:cNvPicPr>
          <p:nvPr/>
        </p:nvPicPr>
        <p:blipFill rotWithShape="1">
          <a:blip r:embed="rId2"/>
          <a:srcRect t="60773"/>
          <a:stretch/>
        </p:blipFill>
        <p:spPr>
          <a:xfrm>
            <a:off x="716838" y="5671371"/>
            <a:ext cx="5379767" cy="654817"/>
          </a:xfrm>
          <a:prstGeom prst="rect">
            <a:avLst/>
          </a:prstGeom>
          <a:ln w="57150">
            <a:solidFill>
              <a:srgbClr val="FF0000"/>
            </a:solidFill>
          </a:ln>
        </p:spPr>
      </p:pic>
    </p:spTree>
    <p:extLst>
      <p:ext uri="{BB962C8B-B14F-4D97-AF65-F5344CB8AC3E}">
        <p14:creationId xmlns:p14="http://schemas.microsoft.com/office/powerpoint/2010/main" val="705974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88640" y="688794"/>
            <a:ext cx="6397242" cy="5828585"/>
            <a:chOff x="161636" y="262296"/>
            <a:chExt cx="6605685" cy="6255083"/>
          </a:xfrm>
        </p:grpSpPr>
        <p:sp>
          <p:nvSpPr>
            <p:cNvPr id="22" name="Rounded Rectangle 21"/>
            <p:cNvSpPr/>
            <p:nvPr/>
          </p:nvSpPr>
          <p:spPr>
            <a:xfrm>
              <a:off x="161636" y="262296"/>
              <a:ext cx="6564311" cy="6181912"/>
            </a:xfrm>
            <a:prstGeom prst="roundRect">
              <a:avLst/>
            </a:prstGeom>
            <a:solidFill>
              <a:srgbClr val="CCFFCC"/>
            </a:soli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lumMod val="85000"/>
                    </a:schemeClr>
                  </a:solidFill>
                </a:ln>
              </a:endParaRPr>
            </a:p>
          </p:txBody>
        </p:sp>
        <p:sp>
          <p:nvSpPr>
            <p:cNvPr id="4" name="Rectangular Callout 3"/>
            <p:cNvSpPr/>
            <p:nvPr/>
          </p:nvSpPr>
          <p:spPr>
            <a:xfrm>
              <a:off x="444886" y="688794"/>
              <a:ext cx="2133201" cy="1055796"/>
            </a:xfrm>
            <a:prstGeom prst="wedgeRectCallout">
              <a:avLst>
                <a:gd name="adj1" fmla="val 43695"/>
                <a:gd name="adj2" fmla="val 7434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Tip 2: </a:t>
              </a:r>
            </a:p>
            <a:p>
              <a:pPr algn="ctr"/>
              <a:r>
                <a:rPr lang="en-GB" sz="1600" b="1" dirty="0">
                  <a:solidFill>
                    <a:schemeClr val="tx1"/>
                  </a:solidFill>
                </a:rPr>
                <a:t>Know your command words!</a:t>
              </a:r>
            </a:p>
          </p:txBody>
        </p:sp>
        <p:sp>
          <p:nvSpPr>
            <p:cNvPr id="5" name="TextBox 4"/>
            <p:cNvSpPr txBox="1"/>
            <p:nvPr/>
          </p:nvSpPr>
          <p:spPr>
            <a:xfrm>
              <a:off x="2726922" y="1156614"/>
              <a:ext cx="3942438" cy="646331"/>
            </a:xfrm>
            <a:prstGeom prst="rect">
              <a:avLst/>
            </a:prstGeom>
            <a:noFill/>
          </p:spPr>
          <p:txBody>
            <a:bodyPr wrap="square" rtlCol="0">
              <a:spAutoFit/>
            </a:bodyPr>
            <a:lstStyle/>
            <a:p>
              <a:r>
                <a:rPr lang="en-GB" sz="1200" dirty="0"/>
                <a:t>Command words tell you how the examiners would like you to answer the question. Knowing this is vital! </a:t>
              </a:r>
              <a:r>
                <a:rPr lang="en-GB" sz="1200" b="1" u="sng" dirty="0">
                  <a:solidFill>
                    <a:srgbClr val="FF0000"/>
                  </a:solidFill>
                </a:rPr>
                <a:t>Get to grips with the lingo!</a:t>
              </a:r>
            </a:p>
          </p:txBody>
        </p:sp>
        <p:sp>
          <p:nvSpPr>
            <p:cNvPr id="6" name="Flowchart: Manual Input 5"/>
            <p:cNvSpPr/>
            <p:nvPr/>
          </p:nvSpPr>
          <p:spPr>
            <a:xfrm>
              <a:off x="2834933" y="262296"/>
              <a:ext cx="3669735" cy="792730"/>
            </a:xfrm>
            <a:prstGeom prst="flowChartManualInpu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Adobe Gothic Std B" pitchFamily="34" charset="-128"/>
                  <a:ea typeface="Adobe Gothic Std B" pitchFamily="34" charset="-128"/>
                </a:rPr>
                <a:t>Understand them so you can use them to get TOP MARKS!</a:t>
              </a:r>
            </a:p>
          </p:txBody>
        </p:sp>
        <p:sp>
          <p:nvSpPr>
            <p:cNvPr id="8" name="TextBox 7"/>
            <p:cNvSpPr txBox="1"/>
            <p:nvPr/>
          </p:nvSpPr>
          <p:spPr>
            <a:xfrm rot="16200000">
              <a:off x="-1802904" y="3827241"/>
              <a:ext cx="5041723" cy="338554"/>
            </a:xfrm>
            <a:prstGeom prst="rect">
              <a:avLst/>
            </a:prstGeom>
            <a:noFill/>
          </p:spPr>
          <p:txBody>
            <a:bodyPr wrap="square" rtlCol="0">
              <a:spAutoFit/>
            </a:bodyPr>
            <a:lstStyle/>
            <a:p>
              <a:pPr algn="ctr"/>
              <a:r>
                <a:rPr lang="en-GB" sz="1600" b="1" dirty="0">
                  <a:solidFill>
                    <a:srgbClr val="FF0000"/>
                  </a:solidFill>
                  <a:latin typeface="Kalam" panose="02000000000000000000" pitchFamily="2" charset="0"/>
                  <a:cs typeface="Kalam" panose="02000000000000000000" pitchFamily="2" charset="0"/>
                </a:rPr>
                <a:t>Make this your first piece of revision homework!</a:t>
              </a:r>
            </a:p>
          </p:txBody>
        </p:sp>
        <p:sp>
          <p:nvSpPr>
            <p:cNvPr id="9" name="Pentagon 8"/>
            <p:cNvSpPr/>
            <p:nvPr/>
          </p:nvSpPr>
          <p:spPr>
            <a:xfrm>
              <a:off x="1024477" y="2093271"/>
              <a:ext cx="1540425" cy="418652"/>
            </a:xfrm>
            <a:prstGeom prst="homePlat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State/identify</a:t>
              </a:r>
            </a:p>
          </p:txBody>
        </p:sp>
        <p:sp>
          <p:nvSpPr>
            <p:cNvPr id="10" name="Pentagon 9"/>
            <p:cNvSpPr/>
            <p:nvPr/>
          </p:nvSpPr>
          <p:spPr>
            <a:xfrm>
              <a:off x="1026306" y="2686030"/>
              <a:ext cx="1538596" cy="442097"/>
            </a:xfrm>
            <a:prstGeom prst="homePlate">
              <a:avLst/>
            </a:prstGeom>
            <a:solidFill>
              <a:srgbClr val="FF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Define</a:t>
              </a:r>
            </a:p>
          </p:txBody>
        </p:sp>
        <p:sp>
          <p:nvSpPr>
            <p:cNvPr id="11" name="Pentagon 10"/>
            <p:cNvSpPr/>
            <p:nvPr/>
          </p:nvSpPr>
          <p:spPr>
            <a:xfrm>
              <a:off x="1035640" y="3245399"/>
              <a:ext cx="1529262" cy="487990"/>
            </a:xfrm>
            <a:prstGeom prst="homePlat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Outline</a:t>
              </a:r>
            </a:p>
          </p:txBody>
        </p:sp>
        <p:sp>
          <p:nvSpPr>
            <p:cNvPr id="12" name="Pentagon 11"/>
            <p:cNvSpPr/>
            <p:nvPr/>
          </p:nvSpPr>
          <p:spPr>
            <a:xfrm>
              <a:off x="1046970" y="3875999"/>
              <a:ext cx="1517931" cy="353510"/>
            </a:xfrm>
            <a:prstGeom prst="homePlate">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Describe</a:t>
              </a:r>
            </a:p>
          </p:txBody>
        </p:sp>
        <p:sp>
          <p:nvSpPr>
            <p:cNvPr id="13" name="Pentagon 12"/>
            <p:cNvSpPr/>
            <p:nvPr/>
          </p:nvSpPr>
          <p:spPr>
            <a:xfrm>
              <a:off x="1024477" y="4397527"/>
              <a:ext cx="1540424" cy="385783"/>
            </a:xfrm>
            <a:prstGeom prst="homePlate">
              <a:avLst/>
            </a:prstGeom>
            <a:solidFill>
              <a:srgbClr val="FF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Explain</a:t>
              </a:r>
            </a:p>
          </p:txBody>
        </p:sp>
        <p:sp>
          <p:nvSpPr>
            <p:cNvPr id="14" name="Pentagon 13"/>
            <p:cNvSpPr/>
            <p:nvPr/>
          </p:nvSpPr>
          <p:spPr>
            <a:xfrm>
              <a:off x="1046970" y="4936716"/>
              <a:ext cx="1517932" cy="396915"/>
            </a:xfrm>
            <a:prstGeom prst="homePlat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Discuss</a:t>
              </a:r>
            </a:p>
          </p:txBody>
        </p:sp>
        <p:sp>
          <p:nvSpPr>
            <p:cNvPr id="15" name="Pentagon 14"/>
            <p:cNvSpPr/>
            <p:nvPr/>
          </p:nvSpPr>
          <p:spPr>
            <a:xfrm>
              <a:off x="1024477" y="5512780"/>
              <a:ext cx="1540424" cy="576064"/>
            </a:xfrm>
            <a:prstGeom prst="homePlat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Assess/Evaluate</a:t>
              </a:r>
            </a:p>
          </p:txBody>
        </p:sp>
        <p:sp>
          <p:nvSpPr>
            <p:cNvPr id="16" name="TextBox 15"/>
            <p:cNvSpPr txBox="1"/>
            <p:nvPr/>
          </p:nvSpPr>
          <p:spPr>
            <a:xfrm>
              <a:off x="2834933" y="1971430"/>
              <a:ext cx="3616133" cy="461665"/>
            </a:xfrm>
            <a:prstGeom prst="rect">
              <a:avLst/>
            </a:prstGeom>
            <a:noFill/>
          </p:spPr>
          <p:txBody>
            <a:bodyPr wrap="square" rtlCol="0">
              <a:spAutoFit/>
            </a:bodyPr>
            <a:lstStyle/>
            <a:p>
              <a:r>
                <a:rPr lang="en-GB" sz="1200" dirty="0"/>
                <a:t>You </a:t>
              </a:r>
              <a:r>
                <a:rPr lang="en-GB" sz="1200" b="1" u="sng" dirty="0">
                  <a:solidFill>
                    <a:srgbClr val="FF0000"/>
                  </a:solidFill>
                </a:rPr>
                <a:t>should</a:t>
              </a:r>
              <a:r>
                <a:rPr lang="en-GB" sz="1200" dirty="0"/>
                <a:t> give a short answer or select an item from a list or table – no explaining here!.</a:t>
              </a:r>
            </a:p>
          </p:txBody>
        </p:sp>
        <p:sp>
          <p:nvSpPr>
            <p:cNvPr id="2" name="TextBox 1"/>
            <p:cNvSpPr txBox="1"/>
            <p:nvPr/>
          </p:nvSpPr>
          <p:spPr>
            <a:xfrm>
              <a:off x="2916144" y="2666462"/>
              <a:ext cx="3453710" cy="461665"/>
            </a:xfrm>
            <a:prstGeom prst="rect">
              <a:avLst/>
            </a:prstGeom>
            <a:noFill/>
          </p:spPr>
          <p:txBody>
            <a:bodyPr wrap="square" rtlCol="0">
              <a:spAutoFit/>
            </a:bodyPr>
            <a:lstStyle/>
            <a:p>
              <a:r>
                <a:rPr lang="en-GB" sz="1200" dirty="0"/>
                <a:t>You </a:t>
              </a:r>
              <a:r>
                <a:rPr lang="en-GB" sz="1200" b="1" u="sng" dirty="0">
                  <a:solidFill>
                    <a:srgbClr val="FF0000"/>
                  </a:solidFill>
                </a:rPr>
                <a:t>should</a:t>
              </a:r>
              <a:r>
                <a:rPr lang="en-GB" sz="1200" dirty="0"/>
                <a:t> give a clear, precise meaning for the phrase.</a:t>
              </a:r>
            </a:p>
          </p:txBody>
        </p:sp>
        <p:sp>
          <p:nvSpPr>
            <p:cNvPr id="17" name="TextBox 16"/>
            <p:cNvSpPr txBox="1"/>
            <p:nvPr/>
          </p:nvSpPr>
          <p:spPr>
            <a:xfrm>
              <a:off x="2934111" y="3349569"/>
              <a:ext cx="3624767" cy="276999"/>
            </a:xfrm>
            <a:prstGeom prst="rect">
              <a:avLst/>
            </a:prstGeom>
            <a:noFill/>
          </p:spPr>
          <p:txBody>
            <a:bodyPr wrap="square" rtlCol="0">
              <a:spAutoFit/>
            </a:bodyPr>
            <a:lstStyle/>
            <a:p>
              <a:r>
                <a:rPr lang="en-GB" sz="1200" dirty="0"/>
                <a:t>You </a:t>
              </a:r>
              <a:r>
                <a:rPr lang="en-GB" sz="1200" b="1" u="sng" dirty="0">
                  <a:solidFill>
                    <a:srgbClr val="FF0000"/>
                  </a:solidFill>
                </a:rPr>
                <a:t>should</a:t>
              </a:r>
              <a:r>
                <a:rPr lang="en-GB" sz="1200" dirty="0"/>
                <a:t> give a brief summary of the process.</a:t>
              </a:r>
            </a:p>
          </p:txBody>
        </p:sp>
        <p:sp>
          <p:nvSpPr>
            <p:cNvPr id="18" name="TextBox 17"/>
            <p:cNvSpPr txBox="1"/>
            <p:nvPr/>
          </p:nvSpPr>
          <p:spPr>
            <a:xfrm>
              <a:off x="2915444" y="3932039"/>
              <a:ext cx="3833210" cy="276999"/>
            </a:xfrm>
            <a:prstGeom prst="rect">
              <a:avLst/>
            </a:prstGeom>
            <a:noFill/>
          </p:spPr>
          <p:txBody>
            <a:bodyPr wrap="square" rtlCol="0">
              <a:spAutoFit/>
            </a:bodyPr>
            <a:lstStyle/>
            <a:p>
              <a:r>
                <a:rPr lang="en-GB" sz="1200" dirty="0"/>
                <a:t>You </a:t>
              </a:r>
              <a:r>
                <a:rPr lang="en-GB" sz="1200" b="1" u="sng" dirty="0">
                  <a:solidFill>
                    <a:srgbClr val="FF0000"/>
                  </a:solidFill>
                </a:rPr>
                <a:t>should</a:t>
              </a:r>
              <a:r>
                <a:rPr lang="en-GB" sz="1200" dirty="0"/>
                <a:t> give a detailed description of something.</a:t>
              </a:r>
            </a:p>
          </p:txBody>
        </p:sp>
        <p:sp>
          <p:nvSpPr>
            <p:cNvPr id="19" name="TextBox 18"/>
            <p:cNvSpPr txBox="1"/>
            <p:nvPr/>
          </p:nvSpPr>
          <p:spPr>
            <a:xfrm>
              <a:off x="2915444" y="4506311"/>
              <a:ext cx="3833210" cy="276999"/>
            </a:xfrm>
            <a:prstGeom prst="rect">
              <a:avLst/>
            </a:prstGeom>
            <a:noFill/>
          </p:spPr>
          <p:txBody>
            <a:bodyPr wrap="square" rtlCol="0">
              <a:spAutoFit/>
            </a:bodyPr>
            <a:lstStyle/>
            <a:p>
              <a:r>
                <a:rPr lang="en-GB" sz="1200" dirty="0"/>
                <a:t>You </a:t>
              </a:r>
              <a:r>
                <a:rPr lang="en-GB" sz="1200" b="1" u="sng" dirty="0">
                  <a:solidFill>
                    <a:srgbClr val="FF0000"/>
                  </a:solidFill>
                </a:rPr>
                <a:t>should</a:t>
              </a:r>
              <a:r>
                <a:rPr lang="en-GB" sz="1200" dirty="0"/>
                <a:t> give reasons to show why.</a:t>
              </a:r>
            </a:p>
          </p:txBody>
        </p:sp>
        <p:sp>
          <p:nvSpPr>
            <p:cNvPr id="20" name="TextBox 19"/>
            <p:cNvSpPr txBox="1"/>
            <p:nvPr/>
          </p:nvSpPr>
          <p:spPr>
            <a:xfrm>
              <a:off x="2934111" y="4936716"/>
              <a:ext cx="3833210" cy="461665"/>
            </a:xfrm>
            <a:prstGeom prst="rect">
              <a:avLst/>
            </a:prstGeom>
            <a:noFill/>
          </p:spPr>
          <p:txBody>
            <a:bodyPr wrap="square" rtlCol="0">
              <a:spAutoFit/>
            </a:bodyPr>
            <a:lstStyle/>
            <a:p>
              <a:r>
                <a:rPr lang="en-GB" sz="1200" dirty="0"/>
                <a:t>You </a:t>
              </a:r>
              <a:r>
                <a:rPr lang="en-GB" sz="1200" b="1" u="sng" dirty="0">
                  <a:solidFill>
                    <a:srgbClr val="FF0000"/>
                  </a:solidFill>
                </a:rPr>
                <a:t>should</a:t>
              </a:r>
              <a:r>
                <a:rPr lang="en-GB" sz="1200" dirty="0"/>
                <a:t> make a balanced argument covering a range of opinions.</a:t>
              </a:r>
            </a:p>
          </p:txBody>
        </p:sp>
        <p:sp>
          <p:nvSpPr>
            <p:cNvPr id="21" name="TextBox 20"/>
            <p:cNvSpPr txBox="1"/>
            <p:nvPr/>
          </p:nvSpPr>
          <p:spPr>
            <a:xfrm>
              <a:off x="2917359" y="5569979"/>
              <a:ext cx="3833210" cy="461665"/>
            </a:xfrm>
            <a:prstGeom prst="rect">
              <a:avLst/>
            </a:prstGeom>
            <a:noFill/>
          </p:spPr>
          <p:txBody>
            <a:bodyPr wrap="square" rtlCol="0">
              <a:spAutoFit/>
            </a:bodyPr>
            <a:lstStyle/>
            <a:p>
              <a:r>
                <a:rPr lang="en-GB" sz="1200" dirty="0"/>
                <a:t>You </a:t>
              </a:r>
              <a:r>
                <a:rPr lang="en-GB" sz="1200" b="1" u="sng" dirty="0">
                  <a:solidFill>
                    <a:srgbClr val="FF0000"/>
                  </a:solidFill>
                </a:rPr>
                <a:t>should</a:t>
              </a:r>
              <a:r>
                <a:rPr lang="en-GB" sz="1200" dirty="0"/>
                <a:t> use evidence and your own knowledge to come to a conclusion.</a:t>
              </a:r>
            </a:p>
          </p:txBody>
        </p:sp>
      </p:grpSp>
      <p:sp>
        <p:nvSpPr>
          <p:cNvPr id="23" name="Frame 22"/>
          <p:cNvSpPr/>
          <p:nvPr/>
        </p:nvSpPr>
        <p:spPr>
          <a:xfrm>
            <a:off x="0" y="0"/>
            <a:ext cx="6858000" cy="9144000"/>
          </a:xfrm>
          <a:prstGeom prst="frame">
            <a:avLst>
              <a:gd name="adj1" fmla="val 545"/>
            </a:avLst>
          </a:prstGeom>
          <a:solidFill>
            <a:srgbClr val="66CCFF"/>
          </a:solidFill>
          <a:ln>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TextBox 2"/>
          <p:cNvSpPr txBox="1"/>
          <p:nvPr/>
        </p:nvSpPr>
        <p:spPr>
          <a:xfrm>
            <a:off x="281491" y="6804248"/>
            <a:ext cx="6315861" cy="2031325"/>
          </a:xfrm>
          <a:prstGeom prst="rect">
            <a:avLst/>
          </a:prstGeom>
          <a:noFill/>
          <a:ln w="57150">
            <a:solidFill>
              <a:srgbClr val="00B0F0"/>
            </a:solidFill>
          </a:ln>
        </p:spPr>
        <p:txBody>
          <a:bodyPr wrap="square" rtlCol="0">
            <a:spAutoFit/>
          </a:bodyPr>
          <a:lstStyle/>
          <a:p>
            <a:pPr algn="ctr"/>
            <a:r>
              <a:rPr lang="en-GB" sz="2000" b="1" dirty="0"/>
              <a:t>You will now be provided with a 6 mark question </a:t>
            </a:r>
          </a:p>
          <a:p>
            <a:pPr algn="ctr"/>
            <a:r>
              <a:rPr lang="en-GB" sz="2000" b="1" dirty="0"/>
              <a:t>(page 14) </a:t>
            </a:r>
          </a:p>
          <a:p>
            <a:endParaRPr lang="en-GB" dirty="0"/>
          </a:p>
          <a:p>
            <a:r>
              <a:rPr lang="en-GB" sz="1600" b="1" dirty="0">
                <a:solidFill>
                  <a:srgbClr val="FF0000"/>
                </a:solidFill>
              </a:rPr>
              <a:t>Task 1: </a:t>
            </a:r>
            <a:r>
              <a:rPr lang="en-GB" sz="1200" dirty="0"/>
              <a:t>Answer the long answer question on the pages provided. You have 6 minutes to answer the question. </a:t>
            </a:r>
          </a:p>
          <a:p>
            <a:endParaRPr lang="en-GB" sz="1200" dirty="0"/>
          </a:p>
          <a:p>
            <a:r>
              <a:rPr lang="en-GB" sz="1600" b="1" dirty="0">
                <a:solidFill>
                  <a:srgbClr val="FF0000"/>
                </a:solidFill>
              </a:rPr>
              <a:t>Task 2: </a:t>
            </a:r>
            <a:r>
              <a:rPr lang="en-GB" sz="1200" dirty="0"/>
              <a:t>Then  mark your answer using the mark scheme on page 15 You will then have the opportunity to improve your answer by adding to it using the possible answers on page 15.</a:t>
            </a:r>
          </a:p>
        </p:txBody>
      </p:sp>
      <p:sp>
        <p:nvSpPr>
          <p:cNvPr id="24" name="Rectangle 23"/>
          <p:cNvSpPr/>
          <p:nvPr/>
        </p:nvSpPr>
        <p:spPr>
          <a:xfrm>
            <a:off x="251706" y="-36512"/>
            <a:ext cx="6417654" cy="707886"/>
          </a:xfrm>
          <a:prstGeom prst="rect">
            <a:avLst/>
          </a:prstGeom>
          <a:noFill/>
        </p:spPr>
        <p:txBody>
          <a:bodyPr wrap="none" lIns="91440" tIns="45720" rIns="91440" bIns="45720">
            <a:spAutoFit/>
          </a:bodyPr>
          <a:lstStyle/>
          <a:p>
            <a:pPr algn="ctr"/>
            <a:r>
              <a:rPr lang="en-US" sz="4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Recall those command words</a:t>
            </a:r>
          </a:p>
        </p:txBody>
      </p:sp>
    </p:spTree>
    <p:extLst>
      <p:ext uri="{BB962C8B-B14F-4D97-AF65-F5344CB8AC3E}">
        <p14:creationId xmlns:p14="http://schemas.microsoft.com/office/powerpoint/2010/main" val="2601049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234A053-003D-450C-9503-A7FFE4720E06}"/>
              </a:ext>
            </a:extLst>
          </p:cNvPr>
          <p:cNvSpPr txBox="1"/>
          <p:nvPr/>
        </p:nvSpPr>
        <p:spPr>
          <a:xfrm>
            <a:off x="304542" y="1916775"/>
            <a:ext cx="3831992" cy="1123384"/>
          </a:xfrm>
          <a:prstGeom prst="rect">
            <a:avLst/>
          </a:prstGeom>
          <a:noFill/>
        </p:spPr>
        <p:txBody>
          <a:bodyPr wrap="square" rtlCol="0">
            <a:spAutoFit/>
          </a:bodyPr>
          <a:lstStyle/>
          <a:p>
            <a:r>
              <a:rPr lang="en-GB" sz="1200" b="1" dirty="0">
                <a:solidFill>
                  <a:srgbClr val="0070C0"/>
                </a:solidFill>
              </a:rPr>
              <a:t>Q3. </a:t>
            </a:r>
            <a:r>
              <a:rPr lang="en-GB" sz="1100" b="1" dirty="0">
                <a:latin typeface="Comic Sans MS" panose="030F0702030302020204" pitchFamily="66" charset="0"/>
              </a:rPr>
              <a:t>Joanna’s mum often shops for food during her lunch break. </a:t>
            </a:r>
          </a:p>
          <a:p>
            <a:endParaRPr lang="en-GB" sz="1100" dirty="0">
              <a:latin typeface="Comic Sans MS" panose="030F0702030302020204" pitchFamily="66" charset="0"/>
            </a:endParaRPr>
          </a:p>
          <a:p>
            <a:r>
              <a:rPr lang="en-GB" sz="1100" dirty="0">
                <a:latin typeface="Comic Sans MS" panose="030F0702030302020204" pitchFamily="66" charset="0"/>
              </a:rPr>
              <a:t>Describe how she can ensure her food shopping remains at a safe temperature and in good condition until home time.</a:t>
            </a:r>
          </a:p>
        </p:txBody>
      </p:sp>
      <p:sp>
        <p:nvSpPr>
          <p:cNvPr id="3" name="TextBox 2"/>
          <p:cNvSpPr txBox="1"/>
          <p:nvPr/>
        </p:nvSpPr>
        <p:spPr>
          <a:xfrm>
            <a:off x="330438" y="3031580"/>
            <a:ext cx="6084676" cy="5001369"/>
          </a:xfrm>
          <a:prstGeom prst="rect">
            <a:avLst/>
          </a:prstGeom>
          <a:noFill/>
        </p:spPr>
        <p:txBody>
          <a:bodyPr wrap="square" rtlCol="0">
            <a:spAutoFit/>
          </a:bodyPr>
          <a:lstStyle/>
          <a:p>
            <a:r>
              <a:rPr lang="en-GB" sz="11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r>
              <a:rPr lang="en-GB" sz="1100" dirty="0"/>
              <a:t>____________________________________________________________________________________</a:t>
            </a:r>
          </a:p>
          <a:p>
            <a:r>
              <a:rPr lang="en-GB" sz="1100" dirty="0"/>
              <a:t>____________________________________________________________________________________</a:t>
            </a:r>
          </a:p>
          <a:p>
            <a:r>
              <a:rPr lang="en-GB" sz="11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GB" sz="1100" dirty="0"/>
          </a:p>
          <a:p>
            <a:pPr marL="400050" indent="-400050">
              <a:buAutoNum type="romanLcParenBoth"/>
            </a:pPr>
            <a:endParaRPr lang="en-GB" sz="1100" dirty="0"/>
          </a:p>
          <a:p>
            <a:endParaRPr lang="en-GB" sz="1100" dirty="0"/>
          </a:p>
        </p:txBody>
      </p:sp>
      <p:sp>
        <p:nvSpPr>
          <p:cNvPr id="5" name="Title 1"/>
          <p:cNvSpPr>
            <a:spLocks noGrp="1"/>
          </p:cNvSpPr>
          <p:nvPr>
            <p:ph type="title"/>
          </p:nvPr>
        </p:nvSpPr>
        <p:spPr>
          <a:xfrm>
            <a:off x="425152" y="-305209"/>
            <a:ext cx="6172200" cy="1524000"/>
          </a:xfrm>
        </p:spPr>
        <p:txBody>
          <a:bodyPr>
            <a:normAutofit/>
          </a:bodyPr>
          <a:lstStyle/>
          <a:p>
            <a:r>
              <a:rPr lang="en-GB" sz="1800" u="sng" dirty="0">
                <a:solidFill>
                  <a:srgbClr val="7030A0"/>
                </a:solidFill>
                <a:latin typeface="Comic Sans MS" panose="030F0702030302020204" pitchFamily="66" charset="0"/>
              </a:rPr>
              <a:t>Recall knowledge - </a:t>
            </a:r>
            <a:br>
              <a:rPr lang="en-GB" sz="1800" dirty="0">
                <a:solidFill>
                  <a:srgbClr val="FF0000"/>
                </a:solidFill>
                <a:latin typeface="Comic Sans MS" panose="030F0702030302020204" pitchFamily="66" charset="0"/>
              </a:rPr>
            </a:br>
            <a:r>
              <a:rPr lang="en-GB" sz="1800" dirty="0">
                <a:solidFill>
                  <a:srgbClr val="FF0000"/>
                </a:solidFill>
                <a:latin typeface="Comic Sans MS" panose="030F0702030302020204" pitchFamily="66" charset="0"/>
              </a:rPr>
              <a:t>Practice Exam style Question</a:t>
            </a:r>
          </a:p>
        </p:txBody>
      </p:sp>
      <p:sp>
        <p:nvSpPr>
          <p:cNvPr id="23" name="TextBox 22"/>
          <p:cNvSpPr txBox="1"/>
          <p:nvPr/>
        </p:nvSpPr>
        <p:spPr>
          <a:xfrm>
            <a:off x="3236470" y="2082572"/>
            <a:ext cx="646331" cy="261610"/>
          </a:xfrm>
          <a:prstGeom prst="rect">
            <a:avLst/>
          </a:prstGeom>
          <a:noFill/>
        </p:spPr>
        <p:txBody>
          <a:bodyPr wrap="none" rtlCol="0">
            <a:spAutoFit/>
          </a:bodyPr>
          <a:lstStyle/>
          <a:p>
            <a:r>
              <a:rPr lang="en-GB" sz="1100" b="1" dirty="0">
                <a:solidFill>
                  <a:srgbClr val="FF0000"/>
                </a:solidFill>
              </a:rPr>
              <a:t>6 marks</a:t>
            </a:r>
          </a:p>
        </p:txBody>
      </p:sp>
      <p:sp>
        <p:nvSpPr>
          <p:cNvPr id="4" name="Rectangle 3"/>
          <p:cNvSpPr/>
          <p:nvPr/>
        </p:nvSpPr>
        <p:spPr>
          <a:xfrm>
            <a:off x="330438" y="849938"/>
            <a:ext cx="6014885" cy="938719"/>
          </a:xfrm>
          <a:prstGeom prst="rect">
            <a:avLst/>
          </a:prstGeom>
        </p:spPr>
        <p:txBody>
          <a:bodyPr wrap="square">
            <a:spAutoFit/>
          </a:bodyPr>
          <a:lstStyle/>
          <a:p>
            <a:r>
              <a:rPr lang="en-GB" sz="1100" dirty="0"/>
              <a:t>You have been given a practice question to answer focusing on food safety and condition.</a:t>
            </a:r>
          </a:p>
          <a:p>
            <a:endParaRPr lang="en-GB" sz="1100" dirty="0"/>
          </a:p>
          <a:p>
            <a:r>
              <a:rPr lang="en-GB" sz="1100" dirty="0"/>
              <a:t>The question is worth 6 marks.</a:t>
            </a:r>
          </a:p>
          <a:p>
            <a:endParaRPr lang="en-GB" sz="1100" dirty="0"/>
          </a:p>
          <a:p>
            <a:r>
              <a:rPr lang="en-GB" sz="1100" b="1" dirty="0">
                <a:solidFill>
                  <a:srgbClr val="0070C0"/>
                </a:solidFill>
                <a:latin typeface="Comic Sans MS" panose="030F0702030302020204" pitchFamily="66" charset="0"/>
              </a:rPr>
              <a:t>Complete the answer now.</a:t>
            </a:r>
          </a:p>
        </p:txBody>
      </p:sp>
      <p:sp>
        <p:nvSpPr>
          <p:cNvPr id="6" name="Frame 5"/>
          <p:cNvSpPr/>
          <p:nvPr/>
        </p:nvSpPr>
        <p:spPr>
          <a:xfrm>
            <a:off x="0" y="0"/>
            <a:ext cx="6858000" cy="9144000"/>
          </a:xfrm>
          <a:prstGeom prst="frame">
            <a:avLst>
              <a:gd name="adj1" fmla="val 146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8" name="Picture 7">
            <a:extLst>
              <a:ext uri="{FF2B5EF4-FFF2-40B4-BE49-F238E27FC236}">
                <a16:creationId xmlns:a16="http://schemas.microsoft.com/office/drawing/2014/main" id="{6EDC6BE5-65DE-467F-8C49-F8390F0F9BA1}"/>
              </a:ext>
            </a:extLst>
          </p:cNvPr>
          <p:cNvPicPr>
            <a:picLocks noChangeAspect="1"/>
          </p:cNvPicPr>
          <p:nvPr/>
        </p:nvPicPr>
        <p:blipFill rotWithShape="1">
          <a:blip r:embed="rId3"/>
          <a:srcRect l="29366" t="14779" r="33690" b="22823"/>
          <a:stretch/>
        </p:blipFill>
        <p:spPr>
          <a:xfrm>
            <a:off x="4213239" y="1524000"/>
            <a:ext cx="1960211" cy="1457592"/>
          </a:xfrm>
          <a:prstGeom prst="rect">
            <a:avLst/>
          </a:prstGeom>
        </p:spPr>
      </p:pic>
    </p:spTree>
    <p:extLst>
      <p:ext uri="{BB962C8B-B14F-4D97-AF65-F5344CB8AC3E}">
        <p14:creationId xmlns:p14="http://schemas.microsoft.com/office/powerpoint/2010/main" val="2850845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1132858" y="5863740"/>
            <a:ext cx="3233578" cy="338554"/>
          </a:xfrm>
          <a:prstGeom prst="rect">
            <a:avLst/>
          </a:prstGeom>
          <a:solidFill>
            <a:srgbClr val="0070C0"/>
          </a:solidFill>
        </p:spPr>
        <p:txBody>
          <a:bodyPr wrap="none" rtlCol="0">
            <a:spAutoFit/>
          </a:bodyPr>
          <a:lstStyle/>
          <a:p>
            <a:pPr algn="ctr"/>
            <a:r>
              <a:rPr lang="en-GB" sz="1600" b="1" dirty="0">
                <a:solidFill>
                  <a:srgbClr val="FFFF00"/>
                </a:solidFill>
                <a:latin typeface="Comic Sans MS" panose="030F0702030302020204" pitchFamily="66" charset="0"/>
              </a:rPr>
              <a:t>Food Safety– Possible answers</a:t>
            </a:r>
          </a:p>
        </p:txBody>
      </p:sp>
      <p:sp>
        <p:nvSpPr>
          <p:cNvPr id="6" name="TextBox 5"/>
          <p:cNvSpPr txBox="1"/>
          <p:nvPr/>
        </p:nvSpPr>
        <p:spPr>
          <a:xfrm>
            <a:off x="2022758" y="530682"/>
            <a:ext cx="2866490" cy="338554"/>
          </a:xfrm>
          <a:prstGeom prst="rect">
            <a:avLst/>
          </a:prstGeom>
          <a:noFill/>
        </p:spPr>
        <p:txBody>
          <a:bodyPr wrap="none" rtlCol="0">
            <a:spAutoFit/>
          </a:bodyPr>
          <a:lstStyle/>
          <a:p>
            <a:r>
              <a:rPr lang="en-GB" sz="1600" dirty="0">
                <a:solidFill>
                  <a:srgbClr val="FF0000"/>
                </a:solidFill>
                <a:latin typeface="Comic Sans MS" panose="030F0702030302020204" pitchFamily="66" charset="0"/>
              </a:rPr>
              <a:t>Mark Band for this question</a:t>
            </a:r>
          </a:p>
        </p:txBody>
      </p:sp>
      <p:sp>
        <p:nvSpPr>
          <p:cNvPr id="7" name="TextBox 6"/>
          <p:cNvSpPr txBox="1"/>
          <p:nvPr/>
        </p:nvSpPr>
        <p:spPr>
          <a:xfrm>
            <a:off x="242646" y="2952548"/>
            <a:ext cx="6426714" cy="815608"/>
          </a:xfrm>
          <a:prstGeom prst="rect">
            <a:avLst/>
          </a:prstGeom>
          <a:solidFill>
            <a:srgbClr val="FFFF00"/>
          </a:solidFill>
        </p:spPr>
        <p:txBody>
          <a:bodyPr wrap="square" rtlCol="0">
            <a:spAutoFit/>
          </a:bodyPr>
          <a:lstStyle/>
          <a:p>
            <a:pPr algn="ctr"/>
            <a:r>
              <a:rPr lang="en-GB" sz="1400" dirty="0">
                <a:solidFill>
                  <a:srgbClr val="0070C0"/>
                </a:solidFill>
              </a:rPr>
              <a:t>Top Tip: </a:t>
            </a:r>
          </a:p>
          <a:p>
            <a:r>
              <a:rPr lang="en-GB" sz="1100" dirty="0"/>
              <a:t>Refer to the number of marks a question is awarded and use this as your target of points to include in the answer, along with discussion and examples. </a:t>
            </a:r>
          </a:p>
          <a:p>
            <a:r>
              <a:rPr lang="en-GB" sz="1100" dirty="0"/>
              <a:t>So…. 12 marks = 12 points with discussion and examples.</a:t>
            </a:r>
          </a:p>
        </p:txBody>
      </p:sp>
      <p:sp>
        <p:nvSpPr>
          <p:cNvPr id="4" name="Rectangle 3"/>
          <p:cNvSpPr/>
          <p:nvPr/>
        </p:nvSpPr>
        <p:spPr>
          <a:xfrm>
            <a:off x="808320" y="4319755"/>
            <a:ext cx="2190151" cy="369332"/>
          </a:xfrm>
          <a:prstGeom prst="rect">
            <a:avLst/>
          </a:prstGeom>
        </p:spPr>
        <p:txBody>
          <a:bodyPr wrap="none">
            <a:spAutoFit/>
          </a:bodyPr>
          <a:lstStyle/>
          <a:p>
            <a:r>
              <a:rPr lang="en-GB" b="1" dirty="0">
                <a:solidFill>
                  <a:srgbClr val="0070C0"/>
                </a:solidFill>
              </a:rPr>
              <a:t>Q3 Possible answers:</a:t>
            </a:r>
            <a:endParaRPr lang="en-GB" dirty="0"/>
          </a:p>
        </p:txBody>
      </p:sp>
      <p:sp>
        <p:nvSpPr>
          <p:cNvPr id="3" name="Rounded Rectangular Callout 2"/>
          <p:cNvSpPr/>
          <p:nvPr/>
        </p:nvSpPr>
        <p:spPr>
          <a:xfrm>
            <a:off x="1351344" y="7511858"/>
            <a:ext cx="4204495" cy="948574"/>
          </a:xfrm>
          <a:prstGeom prst="wedgeRoundRectCallout">
            <a:avLst>
              <a:gd name="adj1" fmla="val -21347"/>
              <a:gd name="adj2" fmla="val -83501"/>
              <a:gd name="adj3" fmla="val 16667"/>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FF0000"/>
                </a:solidFill>
                <a:latin typeface="Comic Sans MS" panose="030F0702030302020204" pitchFamily="66" charset="0"/>
              </a:rPr>
              <a:t>Which ones did you think of from the list? Read the mark scheme carefully, then add those extra points to increase your overall mark.</a:t>
            </a:r>
          </a:p>
        </p:txBody>
      </p:sp>
      <p:pic>
        <p:nvPicPr>
          <p:cNvPr id="12" name="Picture 11">
            <a:extLst>
              <a:ext uri="{FF2B5EF4-FFF2-40B4-BE49-F238E27FC236}">
                <a16:creationId xmlns:a16="http://schemas.microsoft.com/office/drawing/2014/main" id="{D382ACB6-6E61-49D7-AD70-D25260924605}"/>
              </a:ext>
            </a:extLst>
          </p:cNvPr>
          <p:cNvPicPr>
            <a:picLocks noChangeAspect="1"/>
          </p:cNvPicPr>
          <p:nvPr/>
        </p:nvPicPr>
        <p:blipFill rotWithShape="1">
          <a:blip r:embed="rId2"/>
          <a:srcRect l="13272" t="3805" r="7877" b="54868"/>
          <a:stretch/>
        </p:blipFill>
        <p:spPr>
          <a:xfrm>
            <a:off x="824886" y="945542"/>
            <a:ext cx="5262233" cy="1883670"/>
          </a:xfrm>
          <a:prstGeom prst="rect">
            <a:avLst/>
          </a:prstGeom>
          <a:ln w="57150">
            <a:solidFill>
              <a:srgbClr val="FF0000"/>
            </a:solidFill>
          </a:ln>
        </p:spPr>
      </p:pic>
      <p:pic>
        <p:nvPicPr>
          <p:cNvPr id="13" name="Picture 12">
            <a:extLst>
              <a:ext uri="{FF2B5EF4-FFF2-40B4-BE49-F238E27FC236}">
                <a16:creationId xmlns:a16="http://schemas.microsoft.com/office/drawing/2014/main" id="{869B8FF9-E0A4-4730-89A8-D9924D7D430C}"/>
              </a:ext>
            </a:extLst>
          </p:cNvPr>
          <p:cNvPicPr>
            <a:picLocks noChangeAspect="1"/>
          </p:cNvPicPr>
          <p:nvPr/>
        </p:nvPicPr>
        <p:blipFill rotWithShape="1">
          <a:blip r:embed="rId2"/>
          <a:srcRect l="13278" t="50846" r="18021" b="3430"/>
          <a:stretch/>
        </p:blipFill>
        <p:spPr>
          <a:xfrm>
            <a:off x="839853" y="4689087"/>
            <a:ext cx="5227479" cy="2376127"/>
          </a:xfrm>
          <a:prstGeom prst="rect">
            <a:avLst/>
          </a:prstGeom>
        </p:spPr>
      </p:pic>
    </p:spTree>
    <p:extLst>
      <p:ext uri="{BB962C8B-B14F-4D97-AF65-F5344CB8AC3E}">
        <p14:creationId xmlns:p14="http://schemas.microsoft.com/office/powerpoint/2010/main" val="236139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6672" y="395536"/>
            <a:ext cx="6048672" cy="5632311"/>
          </a:xfrm>
          <a:prstGeom prst="rect">
            <a:avLst/>
          </a:prstGeom>
          <a:noFill/>
          <a:ln w="57150">
            <a:solidFill>
              <a:srgbClr val="00B0F0"/>
            </a:solidFill>
          </a:ln>
        </p:spPr>
        <p:txBody>
          <a:bodyPr wrap="square" rtlCol="0">
            <a:spAutoFit/>
          </a:bodyPr>
          <a:lstStyle/>
          <a:p>
            <a:pPr algn="ctr"/>
            <a:r>
              <a:rPr lang="en-GB" sz="2000" b="1" dirty="0"/>
              <a:t>      Self Reflection</a:t>
            </a:r>
          </a:p>
          <a:p>
            <a:pPr algn="ctr"/>
            <a:endParaRPr lang="en-GB" sz="2000" b="1" dirty="0"/>
          </a:p>
          <a:p>
            <a:pPr algn="ctr"/>
            <a:endParaRPr lang="en-GB" sz="2000" b="1" dirty="0"/>
          </a:p>
          <a:p>
            <a:pPr algn="ctr"/>
            <a:endParaRPr lang="en-GB" sz="2000" b="1" dirty="0"/>
          </a:p>
          <a:p>
            <a:pPr algn="ctr"/>
            <a:endParaRPr lang="en-GB" sz="2000" b="1" dirty="0"/>
          </a:p>
          <a:p>
            <a:pPr algn="ctr"/>
            <a:endParaRPr lang="en-GB" sz="2000" b="1" dirty="0"/>
          </a:p>
          <a:p>
            <a:pPr algn="ctr"/>
            <a:endParaRPr lang="en-GB" sz="2000" b="1" dirty="0"/>
          </a:p>
          <a:p>
            <a:pPr algn="ctr"/>
            <a:endParaRPr lang="en-GB" sz="2000" b="1" dirty="0"/>
          </a:p>
          <a:p>
            <a:pPr algn="ctr"/>
            <a:endParaRPr lang="en-GB" sz="2000" b="1" dirty="0"/>
          </a:p>
          <a:p>
            <a:pPr algn="ctr"/>
            <a:endParaRPr lang="en-GB" sz="2000" b="1" dirty="0"/>
          </a:p>
          <a:p>
            <a:pPr algn="ctr"/>
            <a:endParaRPr lang="en-GB" sz="2000" b="1" dirty="0"/>
          </a:p>
          <a:p>
            <a:pPr algn="ctr"/>
            <a:endParaRPr lang="en-GB" sz="2000" b="1" dirty="0"/>
          </a:p>
          <a:p>
            <a:pPr algn="ctr"/>
            <a:endParaRPr lang="en-GB" sz="2000" b="1" dirty="0"/>
          </a:p>
          <a:p>
            <a:pPr algn="ctr"/>
            <a:endParaRPr lang="en-GB" sz="2000" b="1" dirty="0"/>
          </a:p>
          <a:p>
            <a:pPr algn="ctr"/>
            <a:endParaRPr lang="en-GB" sz="2000" b="1" dirty="0"/>
          </a:p>
          <a:p>
            <a:pPr algn="ctr"/>
            <a:endParaRPr lang="en-GB" sz="2000" b="1" dirty="0"/>
          </a:p>
          <a:p>
            <a:pPr algn="ctr"/>
            <a:endParaRPr lang="en-GB" sz="2000" b="1" dirty="0"/>
          </a:p>
          <a:p>
            <a:pPr algn="ctr"/>
            <a:endParaRPr lang="en-GB" sz="2000" b="1" dirty="0"/>
          </a:p>
        </p:txBody>
      </p:sp>
      <p:sp>
        <p:nvSpPr>
          <p:cNvPr id="5" name="TextBox 4"/>
          <p:cNvSpPr txBox="1"/>
          <p:nvPr/>
        </p:nvSpPr>
        <p:spPr>
          <a:xfrm>
            <a:off x="692696" y="899592"/>
            <a:ext cx="5616624" cy="4401205"/>
          </a:xfrm>
          <a:prstGeom prst="rect">
            <a:avLst/>
          </a:prstGeom>
          <a:solidFill>
            <a:srgbClr val="FFFF00"/>
          </a:solidFill>
        </p:spPr>
        <p:txBody>
          <a:bodyPr wrap="square" rtlCol="0">
            <a:spAutoFit/>
          </a:bodyPr>
          <a:lstStyle/>
          <a:p>
            <a:r>
              <a:rPr lang="en-GB" sz="1400" dirty="0">
                <a:solidFill>
                  <a:srgbClr val="0070C0"/>
                </a:solidFill>
              </a:rPr>
              <a:t>Q2 Self Reflection: WWW &amp; EBI</a:t>
            </a: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p:txBody>
      </p:sp>
      <p:sp>
        <p:nvSpPr>
          <p:cNvPr id="7" name="TextBox 6"/>
          <p:cNvSpPr txBox="1"/>
          <p:nvPr/>
        </p:nvSpPr>
        <p:spPr>
          <a:xfrm>
            <a:off x="2780928" y="5508104"/>
            <a:ext cx="1562566" cy="307777"/>
          </a:xfrm>
          <a:prstGeom prst="rect">
            <a:avLst/>
          </a:prstGeom>
          <a:solidFill>
            <a:srgbClr val="FFFF00"/>
          </a:solidFill>
        </p:spPr>
        <p:txBody>
          <a:bodyPr wrap="square" rtlCol="0">
            <a:spAutoFit/>
          </a:bodyPr>
          <a:lstStyle/>
          <a:p>
            <a:r>
              <a:rPr lang="en-GB" sz="1400" dirty="0">
                <a:solidFill>
                  <a:srgbClr val="0070C0"/>
                </a:solidFill>
              </a:rPr>
              <a:t>Total Marks       /12</a:t>
            </a:r>
          </a:p>
        </p:txBody>
      </p:sp>
      <p:sp>
        <p:nvSpPr>
          <p:cNvPr id="9" name="TextBox 8"/>
          <p:cNvSpPr txBox="1"/>
          <p:nvPr/>
        </p:nvSpPr>
        <p:spPr>
          <a:xfrm>
            <a:off x="332655" y="6660232"/>
            <a:ext cx="6315861" cy="2185214"/>
          </a:xfrm>
          <a:prstGeom prst="rect">
            <a:avLst/>
          </a:prstGeom>
          <a:noFill/>
          <a:ln w="57150">
            <a:solidFill>
              <a:srgbClr val="FF0000"/>
            </a:solidFill>
          </a:ln>
        </p:spPr>
        <p:txBody>
          <a:bodyPr wrap="square" rtlCol="0">
            <a:spAutoFit/>
          </a:bodyPr>
          <a:lstStyle/>
          <a:p>
            <a:pPr algn="ctr"/>
            <a:r>
              <a:rPr lang="en-GB" sz="2000" b="1" dirty="0"/>
              <a:t>You will now be provided with the model answer for this question</a:t>
            </a:r>
            <a:endParaRPr lang="en-GB" dirty="0"/>
          </a:p>
          <a:p>
            <a:r>
              <a:rPr lang="en-GB" sz="1200" b="1" dirty="0">
                <a:solidFill>
                  <a:srgbClr val="FF0000"/>
                </a:solidFill>
              </a:rPr>
              <a:t>Task 3: </a:t>
            </a:r>
            <a:r>
              <a:rPr lang="en-GB" sz="1200" b="1" dirty="0"/>
              <a:t>Using 3 highlighters, highlight where the student has included the following in her answer.</a:t>
            </a:r>
          </a:p>
          <a:p>
            <a:pPr marL="342900" indent="-342900">
              <a:buAutoNum type="arabicPeriod"/>
            </a:pPr>
            <a:r>
              <a:rPr lang="en-GB" sz="1200" b="1" dirty="0"/>
              <a:t>Facts</a:t>
            </a:r>
          </a:p>
          <a:p>
            <a:pPr marL="342900" indent="-342900">
              <a:buAutoNum type="arabicPeriod"/>
            </a:pPr>
            <a:r>
              <a:rPr lang="en-GB" sz="1200" b="1" dirty="0"/>
              <a:t>Discussion </a:t>
            </a:r>
          </a:p>
          <a:p>
            <a:pPr marL="342900" indent="-342900">
              <a:buAutoNum type="arabicPeriod"/>
            </a:pPr>
            <a:r>
              <a:rPr lang="en-GB" sz="1200" b="1" dirty="0"/>
              <a:t>Examples </a:t>
            </a:r>
          </a:p>
          <a:p>
            <a:endParaRPr lang="en-GB" sz="1200" b="1" dirty="0"/>
          </a:p>
          <a:p>
            <a:r>
              <a:rPr lang="en-GB" sz="1200" b="1" dirty="0"/>
              <a:t>This will help you to identify how to structure a long answer question and the detail required to receive top marks.</a:t>
            </a:r>
          </a:p>
        </p:txBody>
      </p:sp>
    </p:spTree>
    <p:extLst>
      <p:ext uri="{BB962C8B-B14F-4D97-AF65-F5344CB8AC3E}">
        <p14:creationId xmlns:p14="http://schemas.microsoft.com/office/powerpoint/2010/main" val="3389541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0868" y="203769"/>
            <a:ext cx="1799971" cy="830997"/>
          </a:xfrm>
          <a:prstGeom prst="rect">
            <a:avLst/>
          </a:prstGeom>
          <a:solidFill>
            <a:srgbClr val="FF0000"/>
          </a:solidFill>
          <a:effectLst>
            <a:outerShdw blurRad="50800" dist="38100" dir="18900000" algn="bl" rotWithShape="0">
              <a:prstClr val="black">
                <a:alpha val="40000"/>
              </a:prstClr>
            </a:outerShdw>
          </a:effectLst>
        </p:spPr>
        <p:txBody>
          <a:bodyPr wrap="square" rtlCol="0">
            <a:spAutoFit/>
          </a:bodyPr>
          <a:lstStyle/>
          <a:p>
            <a:r>
              <a:rPr lang="en-GB" sz="2400" b="1" dirty="0">
                <a:solidFill>
                  <a:schemeClr val="bg1"/>
                </a:solidFill>
                <a:latin typeface="Comic Sans MS" panose="030F0702030302020204" pitchFamily="66" charset="0"/>
              </a:rPr>
              <a:t>Model Answer:</a:t>
            </a:r>
          </a:p>
        </p:txBody>
      </p:sp>
      <p:sp>
        <p:nvSpPr>
          <p:cNvPr id="13" name="TextBox 12"/>
          <p:cNvSpPr txBox="1"/>
          <p:nvPr/>
        </p:nvSpPr>
        <p:spPr>
          <a:xfrm>
            <a:off x="5157192" y="99953"/>
            <a:ext cx="1584176" cy="830997"/>
          </a:xfrm>
          <a:prstGeom prst="rect">
            <a:avLst/>
          </a:prstGeom>
          <a:solidFill>
            <a:srgbClr val="FFC000"/>
          </a:solidFill>
          <a:ln>
            <a:solidFill>
              <a:schemeClr val="tx1"/>
            </a:solidFill>
          </a:ln>
        </p:spPr>
        <p:txBody>
          <a:bodyPr wrap="square" rtlCol="0">
            <a:spAutoFit/>
          </a:bodyPr>
          <a:lstStyle/>
          <a:p>
            <a:r>
              <a:rPr lang="en-GB" sz="1200" b="1" dirty="0"/>
              <a:t>Key:</a:t>
            </a:r>
          </a:p>
          <a:p>
            <a:r>
              <a:rPr lang="en-GB" sz="1200" b="1" dirty="0"/>
              <a:t>Factors: RED</a:t>
            </a:r>
          </a:p>
          <a:p>
            <a:r>
              <a:rPr lang="en-GB" sz="1200" b="1" dirty="0"/>
              <a:t>Discussion: PURPLE</a:t>
            </a:r>
          </a:p>
          <a:p>
            <a:r>
              <a:rPr lang="en-GB" sz="1200" b="1" dirty="0"/>
              <a:t>Examples: BLUE</a:t>
            </a:r>
          </a:p>
        </p:txBody>
      </p:sp>
      <p:sp>
        <p:nvSpPr>
          <p:cNvPr id="8" name="Frame 7"/>
          <p:cNvSpPr/>
          <p:nvPr/>
        </p:nvSpPr>
        <p:spPr>
          <a:xfrm>
            <a:off x="0" y="0"/>
            <a:ext cx="6858000" cy="9144000"/>
          </a:xfrm>
          <a:prstGeom prst="frame">
            <a:avLst>
              <a:gd name="adj1" fmla="val 146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TextBox 8"/>
          <p:cNvSpPr txBox="1"/>
          <p:nvPr/>
        </p:nvSpPr>
        <p:spPr>
          <a:xfrm>
            <a:off x="422267" y="6251315"/>
            <a:ext cx="5916470" cy="2462213"/>
          </a:xfrm>
          <a:prstGeom prst="rect">
            <a:avLst/>
          </a:prstGeom>
          <a:solidFill>
            <a:srgbClr val="FFFF00"/>
          </a:solidFill>
        </p:spPr>
        <p:txBody>
          <a:bodyPr wrap="square" rtlCol="0">
            <a:spAutoFit/>
          </a:bodyPr>
          <a:lstStyle/>
          <a:p>
            <a:r>
              <a:rPr lang="en-GB" sz="1400" dirty="0">
                <a:solidFill>
                  <a:srgbClr val="0070C0"/>
                </a:solidFill>
              </a:rPr>
              <a:t>Student’s Reflections/Comments: </a:t>
            </a: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p:txBody>
      </p:sp>
      <p:sp>
        <p:nvSpPr>
          <p:cNvPr id="14" name="TextBox 13">
            <a:extLst>
              <a:ext uri="{FF2B5EF4-FFF2-40B4-BE49-F238E27FC236}">
                <a16:creationId xmlns:a16="http://schemas.microsoft.com/office/drawing/2014/main" id="{D04CBD3E-BF81-411D-817B-64C92086BCBD}"/>
              </a:ext>
            </a:extLst>
          </p:cNvPr>
          <p:cNvSpPr txBox="1"/>
          <p:nvPr/>
        </p:nvSpPr>
        <p:spPr>
          <a:xfrm>
            <a:off x="310835" y="1267346"/>
            <a:ext cx="3831992" cy="1200329"/>
          </a:xfrm>
          <a:prstGeom prst="rect">
            <a:avLst/>
          </a:prstGeom>
          <a:noFill/>
        </p:spPr>
        <p:txBody>
          <a:bodyPr wrap="square" rtlCol="0">
            <a:spAutoFit/>
          </a:bodyPr>
          <a:lstStyle/>
          <a:p>
            <a:r>
              <a:rPr lang="en-GB" sz="1200" b="1" dirty="0">
                <a:solidFill>
                  <a:schemeClr val="bg1">
                    <a:lumMod val="50000"/>
                  </a:schemeClr>
                </a:solidFill>
                <a:latin typeface="Comic Sans MS" panose="030F0702030302020204" pitchFamily="66" charset="0"/>
              </a:rPr>
              <a:t>Q3. Joanna’s mum often shops for food during her lunch break. </a:t>
            </a:r>
          </a:p>
          <a:p>
            <a:endParaRPr lang="en-GB" sz="1200" dirty="0">
              <a:solidFill>
                <a:schemeClr val="bg1">
                  <a:lumMod val="50000"/>
                </a:schemeClr>
              </a:solidFill>
              <a:latin typeface="Comic Sans MS" panose="030F0702030302020204" pitchFamily="66" charset="0"/>
            </a:endParaRPr>
          </a:p>
          <a:p>
            <a:r>
              <a:rPr lang="en-GB" sz="1200" dirty="0">
                <a:solidFill>
                  <a:schemeClr val="bg1">
                    <a:lumMod val="50000"/>
                  </a:schemeClr>
                </a:solidFill>
                <a:latin typeface="Comic Sans MS" panose="030F0702030302020204" pitchFamily="66" charset="0"/>
              </a:rPr>
              <a:t>Describe how she can ensure her food shopping remains at a safe temperature and in good condition until home time.</a:t>
            </a:r>
          </a:p>
        </p:txBody>
      </p:sp>
      <p:sp>
        <p:nvSpPr>
          <p:cNvPr id="15" name="TextBox 14">
            <a:extLst>
              <a:ext uri="{FF2B5EF4-FFF2-40B4-BE49-F238E27FC236}">
                <a16:creationId xmlns:a16="http://schemas.microsoft.com/office/drawing/2014/main" id="{B4A955B1-FBA8-48C8-872B-E3E9C7441465}"/>
              </a:ext>
            </a:extLst>
          </p:cNvPr>
          <p:cNvSpPr txBox="1"/>
          <p:nvPr/>
        </p:nvSpPr>
        <p:spPr>
          <a:xfrm>
            <a:off x="3077049" y="2186746"/>
            <a:ext cx="771493" cy="307777"/>
          </a:xfrm>
          <a:prstGeom prst="rect">
            <a:avLst/>
          </a:prstGeom>
          <a:noFill/>
        </p:spPr>
        <p:txBody>
          <a:bodyPr wrap="none" rtlCol="0">
            <a:spAutoFit/>
          </a:bodyPr>
          <a:lstStyle/>
          <a:p>
            <a:r>
              <a:rPr lang="en-GB" sz="1400" b="1" dirty="0">
                <a:solidFill>
                  <a:srgbClr val="FF0000"/>
                </a:solidFill>
              </a:rPr>
              <a:t>6 marks</a:t>
            </a:r>
          </a:p>
        </p:txBody>
      </p:sp>
      <p:sp>
        <p:nvSpPr>
          <p:cNvPr id="3" name="TextBox 2">
            <a:extLst>
              <a:ext uri="{FF2B5EF4-FFF2-40B4-BE49-F238E27FC236}">
                <a16:creationId xmlns:a16="http://schemas.microsoft.com/office/drawing/2014/main" id="{4B3A2289-D4C6-4AA3-9ABE-79ADAB621898}"/>
              </a:ext>
            </a:extLst>
          </p:cNvPr>
          <p:cNvSpPr txBox="1"/>
          <p:nvPr/>
        </p:nvSpPr>
        <p:spPr>
          <a:xfrm>
            <a:off x="222238" y="2757092"/>
            <a:ext cx="6316529" cy="3231654"/>
          </a:xfrm>
          <a:prstGeom prst="rect">
            <a:avLst/>
          </a:prstGeom>
          <a:noFill/>
        </p:spPr>
        <p:txBody>
          <a:bodyPr wrap="square" rtlCol="0">
            <a:spAutoFit/>
          </a:bodyPr>
          <a:lstStyle/>
          <a:p>
            <a:r>
              <a:rPr lang="en-GB" sz="1200" dirty="0"/>
              <a:t>To ensure the food maintains a safe temperature and good condition until home time, Joanne’s mum could use cooler bags or cooler boxes. Cooler bags especially are easy to transport as they are light weight and foldable. If Joanne’s mother drives then the cooler boxes/bags can stay in the boot of her car until needed, the food can then remain in them in her car until driving home. Cooler boxes/bags help to keep foods cool due to insulative lining, this should help chilled items (e.g. butter, milk, meats) to remain as cool as possible. However, it would be advised for no frozen items to be brought as they will defrost. Alternatively, food could be covered and kept in the boot of the car with material or blankets to keep sunlight off of the food. If Joanne’s mother is planning on storing the foods for a considerable time in her car, then she could think about parking her car in a shaded area when returning back to work. Regardless of if she has a car or not, a click and collect service would be of use, as the foods could be collected on the way home, meaning that they would be kept at the right storage temperature (in store) until collected. If a click and collect service adds on time to the end of her working day, then she could arrange a food delivery to her home for an evening or weekend time slot. Both click and collect and delivery slots are available to book simply on an app. She can still complete her shopping on her lunch break, but instead of travelling to a store her shopping can be completed on a chosen shopping app or on a computer e.g. Asda or Tesco.</a:t>
            </a:r>
          </a:p>
        </p:txBody>
      </p:sp>
      <p:pic>
        <p:nvPicPr>
          <p:cNvPr id="4" name="Picture 3">
            <a:extLst>
              <a:ext uri="{FF2B5EF4-FFF2-40B4-BE49-F238E27FC236}">
                <a16:creationId xmlns:a16="http://schemas.microsoft.com/office/drawing/2014/main" id="{4EF49BF3-77E2-42D4-B138-243C14CC6181}"/>
              </a:ext>
            </a:extLst>
          </p:cNvPr>
          <p:cNvPicPr>
            <a:picLocks noChangeAspect="1"/>
          </p:cNvPicPr>
          <p:nvPr/>
        </p:nvPicPr>
        <p:blipFill rotWithShape="1">
          <a:blip r:embed="rId3"/>
          <a:srcRect l="29366" t="14779" r="33690" b="22823"/>
          <a:stretch/>
        </p:blipFill>
        <p:spPr>
          <a:xfrm>
            <a:off x="4177086" y="1232483"/>
            <a:ext cx="1960211" cy="1457592"/>
          </a:xfrm>
          <a:prstGeom prst="rect">
            <a:avLst/>
          </a:prstGeom>
        </p:spPr>
      </p:pic>
    </p:spTree>
    <p:extLst>
      <p:ext uri="{BB962C8B-B14F-4D97-AF65-F5344CB8AC3E}">
        <p14:creationId xmlns:p14="http://schemas.microsoft.com/office/powerpoint/2010/main" val="2746764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0868" y="203769"/>
            <a:ext cx="1799971" cy="830997"/>
          </a:xfrm>
          <a:prstGeom prst="rect">
            <a:avLst/>
          </a:prstGeom>
          <a:solidFill>
            <a:srgbClr val="FF0000"/>
          </a:solidFill>
          <a:effectLst>
            <a:outerShdw blurRad="50800" dist="38100" dir="18900000" algn="bl" rotWithShape="0">
              <a:prstClr val="black">
                <a:alpha val="40000"/>
              </a:prstClr>
            </a:outerShdw>
          </a:effectLst>
        </p:spPr>
        <p:txBody>
          <a:bodyPr wrap="square" rtlCol="0">
            <a:spAutoFit/>
          </a:bodyPr>
          <a:lstStyle/>
          <a:p>
            <a:r>
              <a:rPr lang="en-GB" sz="2400" b="1" dirty="0">
                <a:solidFill>
                  <a:schemeClr val="bg1"/>
                </a:solidFill>
                <a:latin typeface="Comic Sans MS" panose="030F0702030302020204" pitchFamily="66" charset="0"/>
              </a:rPr>
              <a:t>Model Answer:</a:t>
            </a:r>
          </a:p>
        </p:txBody>
      </p:sp>
      <p:sp>
        <p:nvSpPr>
          <p:cNvPr id="13" name="TextBox 12"/>
          <p:cNvSpPr txBox="1"/>
          <p:nvPr/>
        </p:nvSpPr>
        <p:spPr>
          <a:xfrm>
            <a:off x="5157192" y="99953"/>
            <a:ext cx="1584176" cy="830997"/>
          </a:xfrm>
          <a:prstGeom prst="rect">
            <a:avLst/>
          </a:prstGeom>
          <a:solidFill>
            <a:srgbClr val="FFC000"/>
          </a:solidFill>
          <a:ln>
            <a:solidFill>
              <a:schemeClr val="tx1"/>
            </a:solidFill>
          </a:ln>
        </p:spPr>
        <p:txBody>
          <a:bodyPr wrap="square" rtlCol="0">
            <a:spAutoFit/>
          </a:bodyPr>
          <a:lstStyle/>
          <a:p>
            <a:r>
              <a:rPr lang="en-GB" sz="1200" b="1" dirty="0"/>
              <a:t>Key:</a:t>
            </a:r>
          </a:p>
          <a:p>
            <a:r>
              <a:rPr lang="en-GB" sz="1200" b="1" dirty="0"/>
              <a:t>Factors: RED</a:t>
            </a:r>
          </a:p>
          <a:p>
            <a:r>
              <a:rPr lang="en-GB" sz="1200" b="1" dirty="0"/>
              <a:t>Discussion: PURPLE</a:t>
            </a:r>
          </a:p>
          <a:p>
            <a:r>
              <a:rPr lang="en-GB" sz="1200" b="1" dirty="0"/>
              <a:t>Examples: BLUE</a:t>
            </a:r>
          </a:p>
        </p:txBody>
      </p:sp>
      <p:sp>
        <p:nvSpPr>
          <p:cNvPr id="8" name="Frame 7"/>
          <p:cNvSpPr/>
          <p:nvPr/>
        </p:nvSpPr>
        <p:spPr>
          <a:xfrm>
            <a:off x="0" y="0"/>
            <a:ext cx="6858000" cy="9144000"/>
          </a:xfrm>
          <a:prstGeom prst="frame">
            <a:avLst>
              <a:gd name="adj1" fmla="val 146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TextBox 13">
            <a:extLst>
              <a:ext uri="{FF2B5EF4-FFF2-40B4-BE49-F238E27FC236}">
                <a16:creationId xmlns:a16="http://schemas.microsoft.com/office/drawing/2014/main" id="{D04CBD3E-BF81-411D-817B-64C92086BCBD}"/>
              </a:ext>
            </a:extLst>
          </p:cNvPr>
          <p:cNvSpPr txBox="1"/>
          <p:nvPr/>
        </p:nvSpPr>
        <p:spPr>
          <a:xfrm>
            <a:off x="310835" y="1051322"/>
            <a:ext cx="3831992" cy="1200329"/>
          </a:xfrm>
          <a:prstGeom prst="rect">
            <a:avLst/>
          </a:prstGeom>
          <a:noFill/>
        </p:spPr>
        <p:txBody>
          <a:bodyPr wrap="square" rtlCol="0">
            <a:spAutoFit/>
          </a:bodyPr>
          <a:lstStyle/>
          <a:p>
            <a:r>
              <a:rPr lang="en-GB" sz="1200" b="1" dirty="0">
                <a:solidFill>
                  <a:schemeClr val="bg1">
                    <a:lumMod val="50000"/>
                  </a:schemeClr>
                </a:solidFill>
                <a:latin typeface="Comic Sans MS" panose="030F0702030302020204" pitchFamily="66" charset="0"/>
              </a:rPr>
              <a:t>Q3. Joanna’s mum often shops for food during her lunch break. </a:t>
            </a:r>
          </a:p>
          <a:p>
            <a:endParaRPr lang="en-GB" sz="1200" dirty="0">
              <a:solidFill>
                <a:schemeClr val="bg1">
                  <a:lumMod val="50000"/>
                </a:schemeClr>
              </a:solidFill>
              <a:latin typeface="Comic Sans MS" panose="030F0702030302020204" pitchFamily="66" charset="0"/>
            </a:endParaRPr>
          </a:p>
          <a:p>
            <a:r>
              <a:rPr lang="en-GB" sz="1200" dirty="0">
                <a:solidFill>
                  <a:schemeClr val="bg1">
                    <a:lumMod val="50000"/>
                  </a:schemeClr>
                </a:solidFill>
                <a:latin typeface="Comic Sans MS" panose="030F0702030302020204" pitchFamily="66" charset="0"/>
              </a:rPr>
              <a:t>Describe how she can ensure her food shopping remains at a safe temperature and in good condition until home time.</a:t>
            </a:r>
          </a:p>
        </p:txBody>
      </p:sp>
      <p:sp>
        <p:nvSpPr>
          <p:cNvPr id="15" name="TextBox 14">
            <a:extLst>
              <a:ext uri="{FF2B5EF4-FFF2-40B4-BE49-F238E27FC236}">
                <a16:creationId xmlns:a16="http://schemas.microsoft.com/office/drawing/2014/main" id="{B4A955B1-FBA8-48C8-872B-E3E9C7441465}"/>
              </a:ext>
            </a:extLst>
          </p:cNvPr>
          <p:cNvSpPr txBox="1"/>
          <p:nvPr/>
        </p:nvSpPr>
        <p:spPr>
          <a:xfrm>
            <a:off x="3077049" y="1970722"/>
            <a:ext cx="771493" cy="307777"/>
          </a:xfrm>
          <a:prstGeom prst="rect">
            <a:avLst/>
          </a:prstGeom>
          <a:noFill/>
        </p:spPr>
        <p:txBody>
          <a:bodyPr wrap="none" rtlCol="0">
            <a:spAutoFit/>
          </a:bodyPr>
          <a:lstStyle/>
          <a:p>
            <a:r>
              <a:rPr lang="en-GB" sz="1400" b="1" dirty="0">
                <a:solidFill>
                  <a:srgbClr val="FF0000"/>
                </a:solidFill>
              </a:rPr>
              <a:t>6 marks</a:t>
            </a:r>
          </a:p>
        </p:txBody>
      </p:sp>
      <p:sp>
        <p:nvSpPr>
          <p:cNvPr id="3" name="TextBox 2">
            <a:extLst>
              <a:ext uri="{FF2B5EF4-FFF2-40B4-BE49-F238E27FC236}">
                <a16:creationId xmlns:a16="http://schemas.microsoft.com/office/drawing/2014/main" id="{4B3A2289-D4C6-4AA3-9ABE-79ADAB621898}"/>
              </a:ext>
            </a:extLst>
          </p:cNvPr>
          <p:cNvSpPr txBox="1"/>
          <p:nvPr/>
        </p:nvSpPr>
        <p:spPr>
          <a:xfrm>
            <a:off x="222238" y="2420466"/>
            <a:ext cx="6316529" cy="3231654"/>
          </a:xfrm>
          <a:prstGeom prst="rect">
            <a:avLst/>
          </a:prstGeom>
          <a:noFill/>
        </p:spPr>
        <p:txBody>
          <a:bodyPr wrap="square" rtlCol="0">
            <a:spAutoFit/>
          </a:bodyPr>
          <a:lstStyle/>
          <a:p>
            <a:r>
              <a:rPr lang="en-GB" sz="1200" dirty="0"/>
              <a:t>To ensure the food maintains a safe temperature and good condition until home time, Joanne’s mum could use </a:t>
            </a:r>
            <a:r>
              <a:rPr lang="en-GB" sz="1200" dirty="0">
                <a:solidFill>
                  <a:srgbClr val="FF0000"/>
                </a:solidFill>
              </a:rPr>
              <a:t>cooler bags or cooler boxes</a:t>
            </a:r>
            <a:r>
              <a:rPr lang="en-GB" sz="1200" dirty="0"/>
              <a:t>. </a:t>
            </a:r>
            <a:r>
              <a:rPr lang="en-GB" sz="1200" dirty="0">
                <a:solidFill>
                  <a:srgbClr val="7030A0"/>
                </a:solidFill>
              </a:rPr>
              <a:t>Cooler bags especially are easy to transport as they are light weight and foldable.</a:t>
            </a:r>
            <a:r>
              <a:rPr lang="en-GB" sz="1200" dirty="0"/>
              <a:t> </a:t>
            </a:r>
            <a:r>
              <a:rPr lang="en-GB" sz="1200" dirty="0">
                <a:solidFill>
                  <a:srgbClr val="7030A0"/>
                </a:solidFill>
              </a:rPr>
              <a:t>If Joanne’s mother drives then the cooler boxes/bags can stay in the boot of her car until needed, the food can then remain in them in her car until driving home. Cooler boxes/bags help to keep foods cool due to insulative lining, this should help chilled items </a:t>
            </a:r>
            <a:r>
              <a:rPr lang="en-GB" sz="1200" dirty="0">
                <a:solidFill>
                  <a:srgbClr val="0070C0"/>
                </a:solidFill>
              </a:rPr>
              <a:t>(e.g. butter, milk, meats) </a:t>
            </a:r>
            <a:r>
              <a:rPr lang="en-GB" sz="1200" dirty="0">
                <a:solidFill>
                  <a:srgbClr val="7030A0"/>
                </a:solidFill>
              </a:rPr>
              <a:t>to remain as cool as possible.</a:t>
            </a:r>
            <a:r>
              <a:rPr lang="en-GB" sz="1200" dirty="0"/>
              <a:t> However, it would be advised for </a:t>
            </a:r>
            <a:r>
              <a:rPr lang="en-GB" sz="1200" dirty="0">
                <a:solidFill>
                  <a:srgbClr val="FF0000"/>
                </a:solidFill>
              </a:rPr>
              <a:t>no frozen items</a:t>
            </a:r>
            <a:r>
              <a:rPr lang="en-GB" sz="1200" dirty="0"/>
              <a:t> to be brought as they will defrost. Alternatively, food could be </a:t>
            </a:r>
            <a:r>
              <a:rPr lang="en-GB" sz="1200" dirty="0">
                <a:solidFill>
                  <a:srgbClr val="FF0000"/>
                </a:solidFill>
              </a:rPr>
              <a:t>covered and kept in the boot of the car</a:t>
            </a:r>
            <a:r>
              <a:rPr lang="en-GB" sz="1200" dirty="0"/>
              <a:t> </a:t>
            </a:r>
            <a:r>
              <a:rPr lang="en-GB" sz="1200" dirty="0">
                <a:solidFill>
                  <a:srgbClr val="FF0000"/>
                </a:solidFill>
              </a:rPr>
              <a:t>with </a:t>
            </a:r>
            <a:r>
              <a:rPr lang="en-GB" sz="1200" dirty="0">
                <a:solidFill>
                  <a:srgbClr val="0070C0"/>
                </a:solidFill>
              </a:rPr>
              <a:t>material or blankets </a:t>
            </a:r>
            <a:r>
              <a:rPr lang="en-GB" sz="1200" dirty="0">
                <a:solidFill>
                  <a:srgbClr val="FF0000"/>
                </a:solidFill>
              </a:rPr>
              <a:t>to keep sunlight off of the food</a:t>
            </a:r>
            <a:r>
              <a:rPr lang="en-GB" sz="1200" dirty="0"/>
              <a:t>. If Joanne’s mother is planning on storing the foods for a considerable time in her car, then she could think </a:t>
            </a:r>
            <a:r>
              <a:rPr lang="en-GB" sz="1200" dirty="0">
                <a:solidFill>
                  <a:srgbClr val="FF0000"/>
                </a:solidFill>
              </a:rPr>
              <a:t>about parking her car in a shaded area when returning back to work</a:t>
            </a:r>
            <a:r>
              <a:rPr lang="en-GB" sz="1200" dirty="0"/>
              <a:t>. Regardless of if she has a car or not, a </a:t>
            </a:r>
            <a:r>
              <a:rPr lang="en-GB" sz="1200" dirty="0">
                <a:solidFill>
                  <a:srgbClr val="FF0000"/>
                </a:solidFill>
              </a:rPr>
              <a:t>click and collect service would be of use, as the foods could be collected on the way home, </a:t>
            </a:r>
            <a:r>
              <a:rPr lang="en-GB" sz="1200" dirty="0"/>
              <a:t>meaning that </a:t>
            </a:r>
            <a:r>
              <a:rPr lang="en-GB" sz="1200" dirty="0">
                <a:solidFill>
                  <a:srgbClr val="7030A0"/>
                </a:solidFill>
              </a:rPr>
              <a:t>they would be kept at the right storage temperature (in store) until collected. If a click and collect service adds on time to the end of her working day, </a:t>
            </a:r>
            <a:r>
              <a:rPr lang="en-GB" sz="1200" dirty="0"/>
              <a:t>then she could arrange a </a:t>
            </a:r>
            <a:r>
              <a:rPr lang="en-GB" sz="1200" dirty="0">
                <a:solidFill>
                  <a:srgbClr val="FF0000"/>
                </a:solidFill>
              </a:rPr>
              <a:t>food delivery to her home</a:t>
            </a:r>
            <a:r>
              <a:rPr lang="en-GB" sz="1200" dirty="0"/>
              <a:t> for an </a:t>
            </a:r>
            <a:r>
              <a:rPr lang="en-GB" sz="1200" dirty="0">
                <a:solidFill>
                  <a:srgbClr val="0070C0"/>
                </a:solidFill>
              </a:rPr>
              <a:t>evening or weekend time slot</a:t>
            </a:r>
            <a:r>
              <a:rPr lang="en-GB" sz="1200" dirty="0"/>
              <a:t>. </a:t>
            </a:r>
            <a:r>
              <a:rPr lang="en-GB" sz="1200" dirty="0">
                <a:solidFill>
                  <a:srgbClr val="7030A0"/>
                </a:solidFill>
              </a:rPr>
              <a:t>Both click and collect and delivery slots are available to book simply on an app.</a:t>
            </a:r>
            <a:r>
              <a:rPr lang="en-GB" sz="1200" dirty="0"/>
              <a:t> </a:t>
            </a:r>
            <a:r>
              <a:rPr lang="en-GB" sz="1200" dirty="0">
                <a:solidFill>
                  <a:srgbClr val="0070C0"/>
                </a:solidFill>
              </a:rPr>
              <a:t>She can still complete her shopping on her lunch break, but instead of travelling to a store her shopping can be completed on a chosen shopping app or on a computer e.g. Asda or Tesco.</a:t>
            </a:r>
          </a:p>
        </p:txBody>
      </p:sp>
      <p:pic>
        <p:nvPicPr>
          <p:cNvPr id="4" name="Picture 3">
            <a:extLst>
              <a:ext uri="{FF2B5EF4-FFF2-40B4-BE49-F238E27FC236}">
                <a16:creationId xmlns:a16="http://schemas.microsoft.com/office/drawing/2014/main" id="{4EF49BF3-77E2-42D4-B138-243C14CC6181}"/>
              </a:ext>
            </a:extLst>
          </p:cNvPr>
          <p:cNvPicPr>
            <a:picLocks noChangeAspect="1"/>
          </p:cNvPicPr>
          <p:nvPr/>
        </p:nvPicPr>
        <p:blipFill rotWithShape="1">
          <a:blip r:embed="rId3"/>
          <a:srcRect l="29366" t="14779" r="33690" b="22823"/>
          <a:stretch/>
        </p:blipFill>
        <p:spPr>
          <a:xfrm>
            <a:off x="4177086" y="1016459"/>
            <a:ext cx="1960211" cy="1457592"/>
          </a:xfrm>
          <a:prstGeom prst="rect">
            <a:avLst/>
          </a:prstGeom>
        </p:spPr>
      </p:pic>
      <p:sp>
        <p:nvSpPr>
          <p:cNvPr id="10" name="Rounded Rectangle 13">
            <a:extLst>
              <a:ext uri="{FF2B5EF4-FFF2-40B4-BE49-F238E27FC236}">
                <a16:creationId xmlns:a16="http://schemas.microsoft.com/office/drawing/2014/main" id="{E4F582B9-B103-4C8A-AA45-E8DC6F9F2D7E}"/>
              </a:ext>
            </a:extLst>
          </p:cNvPr>
          <p:cNvSpPr/>
          <p:nvPr/>
        </p:nvSpPr>
        <p:spPr>
          <a:xfrm>
            <a:off x="301493" y="5724128"/>
            <a:ext cx="6210460" cy="1906342"/>
          </a:xfrm>
          <a:prstGeom prst="roundRect">
            <a:avLst/>
          </a:prstGeom>
          <a:solidFill>
            <a:srgbClr val="FFFF00"/>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00"/>
              </a:solidFill>
            </a:endParaRPr>
          </a:p>
        </p:txBody>
      </p:sp>
      <p:sp>
        <p:nvSpPr>
          <p:cNvPr id="11" name="TextBox 10">
            <a:extLst>
              <a:ext uri="{FF2B5EF4-FFF2-40B4-BE49-F238E27FC236}">
                <a16:creationId xmlns:a16="http://schemas.microsoft.com/office/drawing/2014/main" id="{9C6D0FD3-DB8B-47F6-B147-0021DD0FE274}"/>
              </a:ext>
            </a:extLst>
          </p:cNvPr>
          <p:cNvSpPr txBox="1"/>
          <p:nvPr/>
        </p:nvSpPr>
        <p:spPr>
          <a:xfrm>
            <a:off x="483521" y="6677299"/>
            <a:ext cx="5793961" cy="830997"/>
          </a:xfrm>
          <a:prstGeom prst="rect">
            <a:avLst/>
          </a:prstGeom>
          <a:noFill/>
        </p:spPr>
        <p:txBody>
          <a:bodyPr wrap="square" rtlCol="0">
            <a:spAutoFit/>
          </a:bodyPr>
          <a:lstStyle/>
          <a:p>
            <a:endParaRPr lang="en-GB" sz="1200" b="1" dirty="0"/>
          </a:p>
          <a:p>
            <a:r>
              <a:rPr lang="en-GB" sz="1200" b="1" dirty="0"/>
              <a:t>Comments:</a:t>
            </a:r>
          </a:p>
          <a:p>
            <a:r>
              <a:rPr lang="en-GB" sz="1200" b="1" dirty="0"/>
              <a:t>This answer is excellent. The student has provided a range of options with discussion and examples. The answer is well written with no errors.</a:t>
            </a:r>
          </a:p>
        </p:txBody>
      </p:sp>
      <p:sp>
        <p:nvSpPr>
          <p:cNvPr id="12" name="TextBox 11">
            <a:extLst>
              <a:ext uri="{FF2B5EF4-FFF2-40B4-BE49-F238E27FC236}">
                <a16:creationId xmlns:a16="http://schemas.microsoft.com/office/drawing/2014/main" id="{9CE00841-BA7D-4689-8BB2-0259425FF282}"/>
              </a:ext>
            </a:extLst>
          </p:cNvPr>
          <p:cNvSpPr txBox="1"/>
          <p:nvPr/>
        </p:nvSpPr>
        <p:spPr>
          <a:xfrm>
            <a:off x="363353" y="5759271"/>
            <a:ext cx="2646294" cy="307777"/>
          </a:xfrm>
          <a:prstGeom prst="rect">
            <a:avLst/>
          </a:prstGeom>
          <a:noFill/>
        </p:spPr>
        <p:txBody>
          <a:bodyPr wrap="square" rtlCol="0">
            <a:spAutoFit/>
          </a:bodyPr>
          <a:lstStyle/>
          <a:p>
            <a:r>
              <a:rPr lang="en-GB" sz="1400" b="1" dirty="0">
                <a:solidFill>
                  <a:srgbClr val="FF0000"/>
                </a:solidFill>
              </a:rPr>
              <a:t>Awarded: 6 Marks</a:t>
            </a:r>
          </a:p>
        </p:txBody>
      </p:sp>
      <p:sp>
        <p:nvSpPr>
          <p:cNvPr id="16" name="TextBox 15">
            <a:extLst>
              <a:ext uri="{FF2B5EF4-FFF2-40B4-BE49-F238E27FC236}">
                <a16:creationId xmlns:a16="http://schemas.microsoft.com/office/drawing/2014/main" id="{FD69E996-B698-487C-A36B-3F0D64BADEED}"/>
              </a:ext>
            </a:extLst>
          </p:cNvPr>
          <p:cNvSpPr txBox="1"/>
          <p:nvPr/>
        </p:nvSpPr>
        <p:spPr>
          <a:xfrm>
            <a:off x="248792" y="7871881"/>
            <a:ext cx="6315861" cy="1092607"/>
          </a:xfrm>
          <a:prstGeom prst="rect">
            <a:avLst/>
          </a:prstGeom>
          <a:noFill/>
          <a:ln w="57150">
            <a:solidFill>
              <a:srgbClr val="FF0000"/>
            </a:solidFill>
          </a:ln>
        </p:spPr>
        <p:txBody>
          <a:bodyPr wrap="square" rtlCol="0">
            <a:spAutoFit/>
          </a:bodyPr>
          <a:lstStyle/>
          <a:p>
            <a:pPr algn="ctr"/>
            <a:r>
              <a:rPr lang="en-GB" u="sng" dirty="0">
                <a:solidFill>
                  <a:srgbClr val="0070C0"/>
                </a:solidFill>
                <a:latin typeface="Impact" panose="020B0806030902050204" pitchFamily="34" charset="0"/>
              </a:rPr>
              <a:t>Develop your answer now.</a:t>
            </a:r>
            <a:endParaRPr lang="en-GB" sz="1700" b="1" dirty="0"/>
          </a:p>
          <a:p>
            <a:r>
              <a:rPr lang="en-GB" sz="1400" b="1" dirty="0">
                <a:solidFill>
                  <a:srgbClr val="0070C0"/>
                </a:solidFill>
              </a:rPr>
              <a:t>Task 4: </a:t>
            </a:r>
            <a:r>
              <a:rPr lang="en-GB" sz="1100" dirty="0"/>
              <a:t>You have now read the mark scheme and possible answers and used these to mark your own answer with self reflection comments. You then completed the task, by highlighting the key points included in the model answer. With all this knowledge, it is now your opportunity to re-write or add to your answer developing your answer so it receives top marks. </a:t>
            </a:r>
          </a:p>
        </p:txBody>
      </p:sp>
      <p:pic>
        <p:nvPicPr>
          <p:cNvPr id="18" name="Picture 17">
            <a:extLst>
              <a:ext uri="{FF2B5EF4-FFF2-40B4-BE49-F238E27FC236}">
                <a16:creationId xmlns:a16="http://schemas.microsoft.com/office/drawing/2014/main" id="{A55C951B-79AB-4865-A698-5333273FAAEA}"/>
              </a:ext>
            </a:extLst>
          </p:cNvPr>
          <p:cNvPicPr>
            <a:picLocks noChangeAspect="1"/>
          </p:cNvPicPr>
          <p:nvPr/>
        </p:nvPicPr>
        <p:blipFill rotWithShape="1">
          <a:blip r:embed="rId4"/>
          <a:srcRect l="13272" t="30393" r="7877" b="54868"/>
          <a:stretch/>
        </p:blipFill>
        <p:spPr>
          <a:xfrm>
            <a:off x="749384" y="6106835"/>
            <a:ext cx="5262233" cy="671793"/>
          </a:xfrm>
          <a:prstGeom prst="rect">
            <a:avLst/>
          </a:prstGeom>
          <a:ln w="57150">
            <a:solidFill>
              <a:srgbClr val="FF0000"/>
            </a:solidFill>
          </a:ln>
        </p:spPr>
      </p:pic>
    </p:spTree>
    <p:extLst>
      <p:ext uri="{BB962C8B-B14F-4D97-AF65-F5344CB8AC3E}">
        <p14:creationId xmlns:p14="http://schemas.microsoft.com/office/powerpoint/2010/main" val="400637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8640" y="542156"/>
            <a:ext cx="6395020" cy="8556188"/>
          </a:xfrm>
          <a:prstGeom prst="rect">
            <a:avLst/>
          </a:prstGeom>
        </p:spPr>
        <p:txBody>
          <a:bodyPr wrap="square">
            <a:spAutoFit/>
          </a:bodyPr>
          <a:lstStyle/>
          <a:p>
            <a:r>
              <a:rPr lang="en-GB" sz="1100" dirty="0"/>
              <a:t>EXTRA PAPER IF NEEDED</a:t>
            </a:r>
          </a:p>
          <a:p>
            <a:r>
              <a:rPr lang="en-GB" sz="11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r>
              <a:rPr lang="en-GB" sz="11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r>
              <a:rPr lang="en-GB" sz="11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r>
              <a:rPr lang="en-GB" sz="11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r>
              <a:rPr lang="en-GB" sz="11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GB" sz="1100" dirty="0"/>
          </a:p>
          <a:p>
            <a:endParaRPr lang="en-GB" sz="1100" dirty="0"/>
          </a:p>
          <a:p>
            <a:endParaRPr lang="en-GB" sz="1100" dirty="0"/>
          </a:p>
        </p:txBody>
      </p:sp>
      <p:sp>
        <p:nvSpPr>
          <p:cNvPr id="6" name="Frame 5"/>
          <p:cNvSpPr/>
          <p:nvPr/>
        </p:nvSpPr>
        <p:spPr>
          <a:xfrm>
            <a:off x="0" y="0"/>
            <a:ext cx="6858000" cy="9144000"/>
          </a:xfrm>
          <a:prstGeom prst="frame">
            <a:avLst>
              <a:gd name="adj1" fmla="val 14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638753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1636" y="118280"/>
            <a:ext cx="6564311" cy="4813760"/>
          </a:xfrm>
          <a:prstGeom prst="roundRect">
            <a:avLst/>
          </a:prstGeom>
          <a:solidFill>
            <a:srgbClr val="FFFF00"/>
          </a:solidFill>
          <a:ln>
            <a:solidFill>
              <a:srgbClr val="FF0000"/>
            </a:solidFill>
          </a:ln>
          <a:effectLst>
            <a:glow rad="101600">
              <a:schemeClr val="accent2">
                <a:satMod val="175000"/>
                <a:alpha val="40000"/>
              </a:schemeClr>
            </a:glow>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lumMod val="85000"/>
                  </a:schemeClr>
                </a:solidFill>
              </a:ln>
            </a:endParaRPr>
          </a:p>
        </p:txBody>
      </p:sp>
      <p:sp>
        <p:nvSpPr>
          <p:cNvPr id="5" name="Rectangle 4"/>
          <p:cNvSpPr/>
          <p:nvPr/>
        </p:nvSpPr>
        <p:spPr>
          <a:xfrm>
            <a:off x="2498194" y="977265"/>
            <a:ext cx="1998222" cy="1650519"/>
          </a:xfrm>
          <a:prstGeom prst="rect">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2">
                    <a:lumMod val="60000"/>
                    <a:lumOff val="40000"/>
                  </a:schemeClr>
                </a:solidFill>
              </a:rPr>
              <a:t>READ</a:t>
            </a:r>
            <a:r>
              <a:rPr lang="en-GB" sz="1200" dirty="0">
                <a:solidFill>
                  <a:schemeClr val="tx1"/>
                </a:solidFill>
              </a:rPr>
              <a:t> the question carefully!</a:t>
            </a:r>
          </a:p>
          <a:p>
            <a:pPr algn="ctr"/>
            <a:endParaRPr lang="en-GB" sz="1200" dirty="0">
              <a:solidFill>
                <a:schemeClr val="tx1"/>
              </a:solidFill>
            </a:endParaRPr>
          </a:p>
          <a:p>
            <a:pPr algn="ctr"/>
            <a:r>
              <a:rPr lang="en-GB" sz="1200" b="1" dirty="0">
                <a:solidFill>
                  <a:srgbClr val="FF0000"/>
                </a:solidFill>
              </a:rPr>
              <a:t>If your nervous…take a deep breath and read again!... Was it vitamin C or D? double check!</a:t>
            </a:r>
          </a:p>
        </p:txBody>
      </p:sp>
      <p:sp>
        <p:nvSpPr>
          <p:cNvPr id="6" name="Rectangle 5"/>
          <p:cNvSpPr/>
          <p:nvPr/>
        </p:nvSpPr>
        <p:spPr>
          <a:xfrm>
            <a:off x="4496416" y="977265"/>
            <a:ext cx="1998222" cy="1650519"/>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2">
                    <a:lumMod val="60000"/>
                    <a:lumOff val="40000"/>
                  </a:schemeClr>
                </a:solidFill>
              </a:rPr>
              <a:t>Write </a:t>
            </a:r>
            <a:r>
              <a:rPr lang="en-GB" sz="1200" dirty="0">
                <a:solidFill>
                  <a:schemeClr val="tx1"/>
                </a:solidFill>
              </a:rPr>
              <a:t>your answer clearly! – SPAG! </a:t>
            </a:r>
          </a:p>
          <a:p>
            <a:pPr algn="ctr"/>
            <a:endParaRPr lang="en-GB" sz="1200" b="1" dirty="0">
              <a:solidFill>
                <a:schemeClr val="tx1"/>
              </a:solidFill>
            </a:endParaRPr>
          </a:p>
          <a:p>
            <a:pPr algn="ctr"/>
            <a:r>
              <a:rPr lang="en-GB" sz="1200" b="1" dirty="0">
                <a:solidFill>
                  <a:srgbClr val="FF0000"/>
                </a:solidFill>
              </a:rPr>
              <a:t>If the examiner can not read your answer then it will be ungraded – EVEN IF IT WAS RIGHT!</a:t>
            </a:r>
          </a:p>
          <a:p>
            <a:pPr algn="ctr"/>
            <a:endParaRPr lang="en-GB" sz="1200" dirty="0">
              <a:solidFill>
                <a:schemeClr val="tx1"/>
              </a:solidFill>
            </a:endParaRPr>
          </a:p>
          <a:p>
            <a:pPr algn="ctr"/>
            <a:endParaRPr lang="en-GB" sz="1200" dirty="0"/>
          </a:p>
        </p:txBody>
      </p:sp>
      <p:sp>
        <p:nvSpPr>
          <p:cNvPr id="7" name="Rectangle 6"/>
          <p:cNvSpPr/>
          <p:nvPr/>
        </p:nvSpPr>
        <p:spPr>
          <a:xfrm>
            <a:off x="2498194" y="3111703"/>
            <a:ext cx="1998222" cy="1605803"/>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solidFill>
            </a:endParaRPr>
          </a:p>
          <a:p>
            <a:pPr algn="ctr"/>
            <a:r>
              <a:rPr lang="en-GB" sz="1200" dirty="0">
                <a:solidFill>
                  <a:schemeClr val="tx1"/>
                </a:solidFill>
              </a:rPr>
              <a:t>Use the correct </a:t>
            </a:r>
            <a:r>
              <a:rPr lang="en-GB" sz="1200" b="1" dirty="0">
                <a:solidFill>
                  <a:schemeClr val="tx2">
                    <a:lumMod val="60000"/>
                    <a:lumOff val="40000"/>
                  </a:schemeClr>
                </a:solidFill>
              </a:rPr>
              <a:t>Terminology. </a:t>
            </a:r>
          </a:p>
          <a:p>
            <a:pPr algn="ctr"/>
            <a:endParaRPr lang="en-GB" sz="1200" b="1" dirty="0">
              <a:solidFill>
                <a:schemeClr val="tx2">
                  <a:lumMod val="60000"/>
                  <a:lumOff val="40000"/>
                </a:schemeClr>
              </a:solidFill>
            </a:endParaRPr>
          </a:p>
          <a:p>
            <a:pPr algn="ctr"/>
            <a:r>
              <a:rPr lang="en-GB" sz="1200" b="1" dirty="0">
                <a:solidFill>
                  <a:srgbClr val="FF0000"/>
                </a:solidFill>
              </a:rPr>
              <a:t>Know your foody terms … include this terminology where you can! Make your answers FANCY! … more marks.</a:t>
            </a:r>
          </a:p>
          <a:p>
            <a:pPr algn="ctr"/>
            <a:endParaRPr lang="en-GB" sz="1200" b="1" dirty="0">
              <a:solidFill>
                <a:schemeClr val="tx2">
                  <a:lumMod val="60000"/>
                  <a:lumOff val="40000"/>
                </a:schemeClr>
              </a:solidFill>
            </a:endParaRPr>
          </a:p>
        </p:txBody>
      </p:sp>
      <p:sp>
        <p:nvSpPr>
          <p:cNvPr id="8" name="Rectangle 7"/>
          <p:cNvSpPr/>
          <p:nvPr/>
        </p:nvSpPr>
        <p:spPr>
          <a:xfrm>
            <a:off x="4496416" y="3111701"/>
            <a:ext cx="1998222" cy="1605805"/>
          </a:xfrm>
          <a:prstGeom prst="rect">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solidFill>
            </a:endParaRPr>
          </a:p>
          <a:p>
            <a:pPr algn="ctr"/>
            <a:r>
              <a:rPr lang="en-GB" sz="1200" dirty="0">
                <a:solidFill>
                  <a:schemeClr val="tx1"/>
                </a:solidFill>
              </a:rPr>
              <a:t>Do not </a:t>
            </a:r>
            <a:r>
              <a:rPr lang="en-GB" sz="1200" b="1" dirty="0">
                <a:solidFill>
                  <a:schemeClr val="tx2">
                    <a:lumMod val="60000"/>
                    <a:lumOff val="40000"/>
                  </a:schemeClr>
                </a:solidFill>
              </a:rPr>
              <a:t>Panic!</a:t>
            </a:r>
          </a:p>
          <a:p>
            <a:pPr algn="ctr"/>
            <a:endParaRPr lang="en-GB" sz="1200" b="1" dirty="0">
              <a:solidFill>
                <a:schemeClr val="tx2">
                  <a:lumMod val="60000"/>
                  <a:lumOff val="40000"/>
                </a:schemeClr>
              </a:solidFill>
            </a:endParaRPr>
          </a:p>
          <a:p>
            <a:pPr algn="ctr"/>
            <a:r>
              <a:rPr lang="en-GB" sz="1200" b="1" dirty="0">
                <a:solidFill>
                  <a:srgbClr val="FF0000"/>
                </a:solidFill>
              </a:rPr>
              <a:t>Read the question, talk it through in your head before writing it…then write! If you don’t know an answer come back to it later! </a:t>
            </a:r>
            <a:endParaRPr lang="en-GB" sz="1200" b="1" dirty="0">
              <a:solidFill>
                <a:schemeClr val="tx2">
                  <a:lumMod val="60000"/>
                  <a:lumOff val="40000"/>
                </a:schemeClr>
              </a:solidFill>
            </a:endParaRPr>
          </a:p>
          <a:p>
            <a:pPr algn="ctr"/>
            <a:endParaRPr lang="en-GB" sz="1200" dirty="0"/>
          </a:p>
        </p:txBody>
      </p:sp>
      <p:sp>
        <p:nvSpPr>
          <p:cNvPr id="9" name="Rectangle 8"/>
          <p:cNvSpPr/>
          <p:nvPr/>
        </p:nvSpPr>
        <p:spPr>
          <a:xfrm>
            <a:off x="514881" y="3111700"/>
            <a:ext cx="1998222" cy="160580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2">
                    <a:lumMod val="60000"/>
                    <a:lumOff val="40000"/>
                  </a:schemeClr>
                </a:solidFill>
              </a:rPr>
              <a:t>Underline</a:t>
            </a:r>
            <a:r>
              <a:rPr lang="en-GB" sz="1200" dirty="0">
                <a:solidFill>
                  <a:schemeClr val="tx1"/>
                </a:solidFill>
              </a:rPr>
              <a:t> any key words in the question.</a:t>
            </a:r>
          </a:p>
          <a:p>
            <a:pPr algn="ctr"/>
            <a:endParaRPr lang="en-GB" sz="1200" dirty="0">
              <a:solidFill>
                <a:schemeClr val="tx1"/>
              </a:solidFill>
            </a:endParaRPr>
          </a:p>
          <a:p>
            <a:pPr algn="ctr"/>
            <a:r>
              <a:rPr lang="en-GB" sz="1200" b="1" dirty="0">
                <a:solidFill>
                  <a:srgbClr val="FF0000"/>
                </a:solidFill>
              </a:rPr>
              <a:t>This will help you to focus on the important parts of the question.</a:t>
            </a:r>
            <a:endParaRPr lang="en-GB" sz="1200" dirty="0"/>
          </a:p>
        </p:txBody>
      </p:sp>
      <p:sp>
        <p:nvSpPr>
          <p:cNvPr id="4" name="Flowchart: Manual Input 3"/>
          <p:cNvSpPr/>
          <p:nvPr/>
        </p:nvSpPr>
        <p:spPr>
          <a:xfrm rot="20410803">
            <a:off x="401548" y="707652"/>
            <a:ext cx="1852597" cy="1202342"/>
          </a:xfrm>
          <a:prstGeom prst="flowChartManualInpu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chemeClr val="tx1"/>
              </a:solidFill>
              <a:latin typeface="Comic Sans MS" panose="030F0702030302020204" pitchFamily="66" charset="0"/>
              <a:ea typeface="Adobe Gothic Std B" pitchFamily="34" charset="-128"/>
            </a:endParaRPr>
          </a:p>
          <a:p>
            <a:pPr algn="ctr"/>
            <a:r>
              <a:rPr lang="en-GB" sz="2000" b="1" dirty="0">
                <a:solidFill>
                  <a:srgbClr val="FFFF00"/>
                </a:solidFill>
                <a:latin typeface="Comic Sans MS" panose="030F0702030302020204" pitchFamily="66" charset="0"/>
                <a:ea typeface="Adobe Gothic Std B" pitchFamily="34" charset="-128"/>
              </a:rPr>
              <a:t>Remember these tips!</a:t>
            </a:r>
          </a:p>
          <a:p>
            <a:pPr algn="ctr"/>
            <a:endParaRPr lang="en-GB" sz="2400" b="1" dirty="0">
              <a:solidFill>
                <a:schemeClr val="tx1"/>
              </a:solidFill>
              <a:latin typeface="Comic Sans MS" panose="030F0702030302020204" pitchFamily="66" charset="0"/>
              <a:ea typeface="Adobe Gothic Std B" pitchFamily="34" charset="-128"/>
            </a:endParaRPr>
          </a:p>
        </p:txBody>
      </p:sp>
      <p:sp>
        <p:nvSpPr>
          <p:cNvPr id="10" name="Rectangle 9"/>
          <p:cNvSpPr/>
          <p:nvPr/>
        </p:nvSpPr>
        <p:spPr>
          <a:xfrm rot="20395622">
            <a:off x="2725784" y="370080"/>
            <a:ext cx="955711" cy="461665"/>
          </a:xfrm>
          <a:prstGeom prst="rect">
            <a:avLst/>
          </a:prstGeom>
          <a:solidFill>
            <a:srgbClr val="FF0000"/>
          </a:solidFill>
        </p:spPr>
        <p:txBody>
          <a:bodyPr wrap="none">
            <a:spAutoFit/>
          </a:bodyPr>
          <a:lstStyle/>
          <a:p>
            <a:pPr algn="ctr"/>
            <a:r>
              <a:rPr lang="en-GB" sz="2400" b="1" dirty="0">
                <a:solidFill>
                  <a:schemeClr val="tx1"/>
                </a:solidFill>
              </a:rPr>
              <a:t>Tip 1: </a:t>
            </a:r>
          </a:p>
        </p:txBody>
      </p:sp>
      <p:sp>
        <p:nvSpPr>
          <p:cNvPr id="12" name="Rectangle 11"/>
          <p:cNvSpPr/>
          <p:nvPr/>
        </p:nvSpPr>
        <p:spPr>
          <a:xfrm rot="20395622">
            <a:off x="4489360" y="370082"/>
            <a:ext cx="955711" cy="461665"/>
          </a:xfrm>
          <a:prstGeom prst="rect">
            <a:avLst/>
          </a:prstGeom>
          <a:solidFill>
            <a:srgbClr val="FF0000"/>
          </a:solidFill>
        </p:spPr>
        <p:txBody>
          <a:bodyPr wrap="none">
            <a:spAutoFit/>
          </a:bodyPr>
          <a:lstStyle/>
          <a:p>
            <a:pPr algn="ctr"/>
            <a:r>
              <a:rPr lang="en-GB" sz="2400" b="1" dirty="0">
                <a:solidFill>
                  <a:schemeClr val="tx1"/>
                </a:solidFill>
              </a:rPr>
              <a:t>Tip 2: </a:t>
            </a:r>
          </a:p>
        </p:txBody>
      </p:sp>
      <p:sp>
        <p:nvSpPr>
          <p:cNvPr id="13" name="Rectangle 12"/>
          <p:cNvSpPr/>
          <p:nvPr/>
        </p:nvSpPr>
        <p:spPr>
          <a:xfrm rot="20395622">
            <a:off x="534690" y="2633755"/>
            <a:ext cx="955711" cy="461665"/>
          </a:xfrm>
          <a:prstGeom prst="rect">
            <a:avLst/>
          </a:prstGeom>
          <a:solidFill>
            <a:srgbClr val="FF0000"/>
          </a:solidFill>
        </p:spPr>
        <p:txBody>
          <a:bodyPr wrap="none">
            <a:spAutoFit/>
          </a:bodyPr>
          <a:lstStyle/>
          <a:p>
            <a:pPr algn="ctr"/>
            <a:r>
              <a:rPr lang="en-GB" sz="2400" b="1" dirty="0">
                <a:solidFill>
                  <a:schemeClr val="tx1"/>
                </a:solidFill>
              </a:rPr>
              <a:t>Tip 3: </a:t>
            </a:r>
          </a:p>
        </p:txBody>
      </p:sp>
      <p:sp>
        <p:nvSpPr>
          <p:cNvPr id="14" name="Rectangle 13"/>
          <p:cNvSpPr/>
          <p:nvPr/>
        </p:nvSpPr>
        <p:spPr>
          <a:xfrm rot="20395622">
            <a:off x="2543095" y="2635245"/>
            <a:ext cx="955711" cy="461665"/>
          </a:xfrm>
          <a:prstGeom prst="rect">
            <a:avLst/>
          </a:prstGeom>
          <a:solidFill>
            <a:srgbClr val="FF0000"/>
          </a:solidFill>
        </p:spPr>
        <p:txBody>
          <a:bodyPr wrap="none">
            <a:spAutoFit/>
          </a:bodyPr>
          <a:lstStyle/>
          <a:p>
            <a:pPr algn="ctr"/>
            <a:r>
              <a:rPr lang="en-GB" sz="2400" b="1" dirty="0">
                <a:solidFill>
                  <a:schemeClr val="tx1"/>
                </a:solidFill>
              </a:rPr>
              <a:t>Tip 4: </a:t>
            </a:r>
          </a:p>
        </p:txBody>
      </p:sp>
      <p:sp>
        <p:nvSpPr>
          <p:cNvPr id="15" name="Rectangle 14"/>
          <p:cNvSpPr/>
          <p:nvPr/>
        </p:nvSpPr>
        <p:spPr>
          <a:xfrm rot="20395622">
            <a:off x="4489359" y="2714080"/>
            <a:ext cx="955711" cy="461665"/>
          </a:xfrm>
          <a:prstGeom prst="rect">
            <a:avLst/>
          </a:prstGeom>
          <a:solidFill>
            <a:srgbClr val="FF0000"/>
          </a:solidFill>
        </p:spPr>
        <p:txBody>
          <a:bodyPr wrap="none">
            <a:spAutoFit/>
          </a:bodyPr>
          <a:lstStyle/>
          <a:p>
            <a:pPr algn="ctr"/>
            <a:r>
              <a:rPr lang="en-GB" sz="2400" b="1" dirty="0">
                <a:solidFill>
                  <a:schemeClr val="tx1"/>
                </a:solidFill>
              </a:rPr>
              <a:t>Tip </a:t>
            </a:r>
            <a:r>
              <a:rPr lang="en-GB" sz="2400" b="1" dirty="0"/>
              <a:t>5</a:t>
            </a:r>
            <a:r>
              <a:rPr lang="en-GB" sz="2400" b="1" dirty="0">
                <a:solidFill>
                  <a:schemeClr val="tx1"/>
                </a:solidFill>
              </a:rPr>
              <a:t>: </a:t>
            </a:r>
          </a:p>
        </p:txBody>
      </p:sp>
      <p:sp>
        <p:nvSpPr>
          <p:cNvPr id="34" name="Rectangular Callout 33"/>
          <p:cNvSpPr/>
          <p:nvPr/>
        </p:nvSpPr>
        <p:spPr>
          <a:xfrm>
            <a:off x="161636" y="5148064"/>
            <a:ext cx="2916324" cy="1344793"/>
          </a:xfrm>
          <a:prstGeom prst="wedgeRectCallout">
            <a:avLst>
              <a:gd name="adj1" fmla="val 43695"/>
              <a:gd name="adj2" fmla="val 7434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Tip 1: </a:t>
            </a:r>
          </a:p>
          <a:p>
            <a:pPr algn="ctr"/>
            <a:r>
              <a:rPr lang="en-GB" sz="1600" dirty="0">
                <a:solidFill>
                  <a:schemeClr val="tx1"/>
                </a:solidFill>
              </a:rPr>
              <a:t>Know how to answer the extended response questions – to get TOP MARKS!</a:t>
            </a:r>
          </a:p>
        </p:txBody>
      </p:sp>
      <p:sp>
        <p:nvSpPr>
          <p:cNvPr id="35" name="Flowchart: Manual Input 34"/>
          <p:cNvSpPr/>
          <p:nvPr/>
        </p:nvSpPr>
        <p:spPr>
          <a:xfrm>
            <a:off x="3214786" y="5148065"/>
            <a:ext cx="3456384" cy="672395"/>
          </a:xfrm>
          <a:prstGeom prst="flowChartManualInpu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Adobe Gothic Std B" pitchFamily="34" charset="-128"/>
                <a:ea typeface="Adobe Gothic Std B" pitchFamily="34" charset="-128"/>
              </a:rPr>
              <a:t>8/10/12 marks... </a:t>
            </a:r>
          </a:p>
          <a:p>
            <a:pPr algn="ctr"/>
            <a:r>
              <a:rPr lang="en-GB" sz="1400" b="1" dirty="0">
                <a:solidFill>
                  <a:schemeClr val="tx1"/>
                </a:solidFill>
                <a:latin typeface="Adobe Gothic Std B" pitchFamily="34" charset="-128"/>
                <a:ea typeface="Adobe Gothic Std B" pitchFamily="34" charset="-128"/>
              </a:rPr>
              <a:t>Are a lot to miss out on! </a:t>
            </a:r>
          </a:p>
        </p:txBody>
      </p:sp>
      <p:sp>
        <p:nvSpPr>
          <p:cNvPr id="36" name="TextBox 35"/>
          <p:cNvSpPr txBox="1"/>
          <p:nvPr/>
        </p:nvSpPr>
        <p:spPr>
          <a:xfrm>
            <a:off x="3269563" y="5940795"/>
            <a:ext cx="3456384" cy="2708434"/>
          </a:xfrm>
          <a:prstGeom prst="rect">
            <a:avLst/>
          </a:prstGeom>
          <a:noFill/>
        </p:spPr>
        <p:txBody>
          <a:bodyPr wrap="square" rtlCol="0">
            <a:spAutoFit/>
          </a:bodyPr>
          <a:lstStyle/>
          <a:p>
            <a:r>
              <a:rPr lang="en-GB" sz="1200" dirty="0"/>
              <a:t>Extended response questions are those </a:t>
            </a:r>
            <a:r>
              <a:rPr lang="en-GB" sz="1200" b="1" u="sng" dirty="0">
                <a:solidFill>
                  <a:srgbClr val="FF0000"/>
                </a:solidFill>
              </a:rPr>
              <a:t>LONG</a:t>
            </a:r>
            <a:r>
              <a:rPr lang="en-GB" sz="1200" dirty="0"/>
              <a:t> answer questions, which have 6 or more marks.</a:t>
            </a:r>
          </a:p>
          <a:p>
            <a:endParaRPr lang="en-GB" sz="1200" dirty="0"/>
          </a:p>
          <a:p>
            <a:r>
              <a:rPr lang="en-GB" sz="1200" dirty="0"/>
              <a:t>They will use command words such as: </a:t>
            </a:r>
          </a:p>
          <a:p>
            <a:pPr marL="285750" indent="-285750">
              <a:buFont typeface="Arial" panose="020B0604020202020204" pitchFamily="34" charset="0"/>
              <a:buChar char="•"/>
            </a:pPr>
            <a:r>
              <a:rPr lang="en-GB" sz="1200" dirty="0"/>
              <a:t>Evaluate</a:t>
            </a:r>
          </a:p>
          <a:p>
            <a:pPr marL="285750" indent="-285750">
              <a:buFont typeface="Arial" panose="020B0604020202020204" pitchFamily="34" charset="0"/>
              <a:buChar char="•"/>
            </a:pPr>
            <a:r>
              <a:rPr lang="en-GB" sz="1200" dirty="0"/>
              <a:t>Discuss </a:t>
            </a:r>
          </a:p>
          <a:p>
            <a:pPr marL="285750" indent="-285750">
              <a:buFont typeface="Arial" panose="020B0604020202020204" pitchFamily="34" charset="0"/>
              <a:buChar char="•"/>
            </a:pPr>
            <a:r>
              <a:rPr lang="en-GB" sz="1200" dirty="0"/>
              <a:t>Assess</a:t>
            </a:r>
          </a:p>
          <a:p>
            <a:endParaRPr lang="en-GB" sz="1200" dirty="0"/>
          </a:p>
          <a:p>
            <a:r>
              <a:rPr lang="en-GB" sz="1200" dirty="0"/>
              <a:t>DO NOT underestimate the importance of planning your answers and attempting these questions to achieve TOP MARKS! Valuable marks could be lost… it could be the difference from a grade 8 to that amazing grade 9 you want!</a:t>
            </a:r>
          </a:p>
          <a:p>
            <a:r>
              <a:rPr lang="en-GB" sz="1400" b="1" dirty="0"/>
              <a:t>Focus on the following: </a:t>
            </a:r>
          </a:p>
        </p:txBody>
      </p:sp>
      <p:sp>
        <p:nvSpPr>
          <p:cNvPr id="37" name="U-Turn Arrow 36"/>
          <p:cNvSpPr/>
          <p:nvPr/>
        </p:nvSpPr>
        <p:spPr>
          <a:xfrm flipH="1" flipV="1">
            <a:off x="2813058" y="8604448"/>
            <a:ext cx="895476" cy="362808"/>
          </a:xfrm>
          <a:prstGeom prst="uturnArrow">
            <a:avLst>
              <a:gd name="adj1" fmla="val 17723"/>
              <a:gd name="adj2" fmla="val 25000"/>
              <a:gd name="adj3" fmla="val 26819"/>
              <a:gd name="adj4" fmla="val 50000"/>
              <a:gd name="adj5" fmla="val 75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 name="TextBox 37"/>
          <p:cNvSpPr txBox="1"/>
          <p:nvPr/>
        </p:nvSpPr>
        <p:spPr>
          <a:xfrm>
            <a:off x="234434" y="7020915"/>
            <a:ext cx="2862318" cy="1569660"/>
          </a:xfrm>
          <a:prstGeom prst="rect">
            <a:avLst/>
          </a:prstGeom>
          <a:solidFill>
            <a:srgbClr val="FF0000"/>
          </a:solidFill>
        </p:spPr>
        <p:txBody>
          <a:bodyPr wrap="square" rtlCol="0">
            <a:spAutoFit/>
          </a:bodyPr>
          <a:lstStyle/>
          <a:p>
            <a:pPr marL="342900" indent="-342900">
              <a:buAutoNum type="arabicPeriod"/>
            </a:pPr>
            <a:r>
              <a:rPr lang="en-GB" sz="1200" b="1" dirty="0">
                <a:solidFill>
                  <a:schemeClr val="bg1"/>
                </a:solidFill>
              </a:rPr>
              <a:t>Well structured answer </a:t>
            </a:r>
          </a:p>
          <a:p>
            <a:pPr marL="342900" indent="-342900">
              <a:buAutoNum type="arabicPeriod"/>
            </a:pPr>
            <a:r>
              <a:rPr lang="en-GB" sz="1200" b="1" dirty="0">
                <a:solidFill>
                  <a:schemeClr val="bg1"/>
                </a:solidFill>
              </a:rPr>
              <a:t>Well written – SPAG</a:t>
            </a:r>
          </a:p>
          <a:p>
            <a:pPr marL="342900" indent="-342900">
              <a:buAutoNum type="arabicPeriod"/>
            </a:pPr>
            <a:r>
              <a:rPr lang="en-GB" sz="1200" b="1" dirty="0">
                <a:solidFill>
                  <a:schemeClr val="bg1"/>
                </a:solidFill>
              </a:rPr>
              <a:t>Before writing your answer write a plan – this prevents you accidently repeating yourself, or missing information.</a:t>
            </a:r>
          </a:p>
          <a:p>
            <a:pPr marL="342900" indent="-342900">
              <a:buAutoNum type="arabicPeriod"/>
            </a:pPr>
            <a:r>
              <a:rPr lang="en-GB" sz="1200" b="1" dirty="0">
                <a:solidFill>
                  <a:schemeClr val="bg1"/>
                </a:solidFill>
              </a:rPr>
              <a:t>Be sure that you are answer the question instead of WAFFLING!</a:t>
            </a:r>
          </a:p>
        </p:txBody>
      </p:sp>
    </p:spTree>
    <p:extLst>
      <p:ext uri="{BB962C8B-B14F-4D97-AF65-F5344CB8AC3E}">
        <p14:creationId xmlns:p14="http://schemas.microsoft.com/office/powerpoint/2010/main" val="1730589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randombar(horizontal)">
                                      <p:cBhvr>
                                        <p:cTn id="20" dur="500"/>
                                        <p:tgtEl>
                                          <p:spTgt spid="12"/>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randombar(horizont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heel(1)">
                                      <p:cBhvr>
                                        <p:cTn id="36" dur="2000"/>
                                        <p:tgtEl>
                                          <p:spTgt spid="14"/>
                                        </p:tgtEl>
                                      </p:cBhvr>
                                    </p:animEffect>
                                  </p:childTnLst>
                                </p:cTn>
                              </p:par>
                              <p:par>
                                <p:cTn id="37" presetID="21" presetClass="entr" presetSubtype="1"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heel(1)">
                                      <p:cBhvr>
                                        <p:cTn id="39" dur="20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heel(1)">
                                      <p:cBhvr>
                                        <p:cTn id="44" dur="2000"/>
                                        <p:tgtEl>
                                          <p:spTgt spid="15"/>
                                        </p:tgtEl>
                                      </p:cBhvr>
                                    </p:animEffect>
                                  </p:childTnLst>
                                </p:cTn>
                              </p:par>
                              <p:par>
                                <p:cTn id="45" presetID="21" presetClass="entr" presetSubtype="1"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heel(1)">
                                      <p:cBhvr>
                                        <p:cTn id="47" dur="20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randombar(horizontal)">
                                      <p:cBhvr>
                                        <p:cTn id="59" dur="500"/>
                                        <p:tgtEl>
                                          <p:spTgt spid="35"/>
                                        </p:tgtEl>
                                      </p:cBhvr>
                                    </p:animEffect>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grpId="0" nodeType="click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1000" fill="hold"/>
                                        <p:tgtEl>
                                          <p:spTgt spid="36"/>
                                        </p:tgtEl>
                                        <p:attrNameLst>
                                          <p:attrName>ppt_w</p:attrName>
                                        </p:attrNameLst>
                                      </p:cBhvr>
                                      <p:tavLst>
                                        <p:tav tm="0">
                                          <p:val>
                                            <p:fltVal val="0"/>
                                          </p:val>
                                        </p:tav>
                                        <p:tav tm="100000">
                                          <p:val>
                                            <p:strVal val="#ppt_w"/>
                                          </p:val>
                                        </p:tav>
                                      </p:tavLst>
                                    </p:anim>
                                    <p:anim calcmode="lin" valueType="num">
                                      <p:cBhvr>
                                        <p:cTn id="65" dur="1000" fill="hold"/>
                                        <p:tgtEl>
                                          <p:spTgt spid="36"/>
                                        </p:tgtEl>
                                        <p:attrNameLst>
                                          <p:attrName>ppt_h</p:attrName>
                                        </p:attrNameLst>
                                      </p:cBhvr>
                                      <p:tavLst>
                                        <p:tav tm="0">
                                          <p:val>
                                            <p:fltVal val="0"/>
                                          </p:val>
                                        </p:tav>
                                        <p:tav tm="100000">
                                          <p:val>
                                            <p:strVal val="#ppt_h"/>
                                          </p:val>
                                        </p:tav>
                                      </p:tavLst>
                                    </p:anim>
                                    <p:anim calcmode="lin" valueType="num">
                                      <p:cBhvr>
                                        <p:cTn id="66" dur="1000" fill="hold"/>
                                        <p:tgtEl>
                                          <p:spTgt spid="36"/>
                                        </p:tgtEl>
                                        <p:attrNameLst>
                                          <p:attrName>style.rotation</p:attrName>
                                        </p:attrNameLst>
                                      </p:cBhvr>
                                      <p:tavLst>
                                        <p:tav tm="0">
                                          <p:val>
                                            <p:fltVal val="90"/>
                                          </p:val>
                                        </p:tav>
                                        <p:tav tm="100000">
                                          <p:val>
                                            <p:fltVal val="0"/>
                                          </p:val>
                                        </p:tav>
                                      </p:tavLst>
                                    </p:anim>
                                    <p:animEffect transition="in" filter="fade">
                                      <p:cBhvr>
                                        <p:cTn id="67" dur="1000"/>
                                        <p:tgtEl>
                                          <p:spTgt spid="3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down)">
                                      <p:cBhvr>
                                        <p:cTn id="72" dur="500"/>
                                        <p:tgtEl>
                                          <p:spTgt spid="37"/>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wipe(down)">
                                      <p:cBhvr>
                                        <p:cTn id="7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4" grpId="0" animBg="1"/>
      <p:bldP spid="10" grpId="0" animBg="1"/>
      <p:bldP spid="12" grpId="0" animBg="1"/>
      <p:bldP spid="13" grpId="0" animBg="1"/>
      <p:bldP spid="14" grpId="0" animBg="1"/>
      <p:bldP spid="15" grpId="0" animBg="1"/>
      <p:bldP spid="34" grpId="0" animBg="1"/>
      <p:bldP spid="35" grpId="0" animBg="1"/>
      <p:bldP spid="36" grpId="0"/>
      <p:bldP spid="37" grpId="0" animBg="1"/>
      <p:bldP spid="3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8640" y="542156"/>
            <a:ext cx="6395020" cy="8556188"/>
          </a:xfrm>
          <a:prstGeom prst="rect">
            <a:avLst/>
          </a:prstGeom>
        </p:spPr>
        <p:txBody>
          <a:bodyPr wrap="square">
            <a:spAutoFit/>
          </a:bodyPr>
          <a:lstStyle/>
          <a:p>
            <a:r>
              <a:rPr lang="en-GB" sz="1100" dirty="0"/>
              <a:t>EXTRA PAPER IF NEEDED</a:t>
            </a:r>
          </a:p>
          <a:p>
            <a:r>
              <a:rPr lang="en-GB" sz="11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r>
              <a:rPr lang="en-GB" sz="11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r>
              <a:rPr lang="en-GB" sz="11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r>
              <a:rPr lang="en-GB" sz="11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r>
              <a:rPr lang="en-GB" sz="11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GB" sz="1100" dirty="0"/>
          </a:p>
          <a:p>
            <a:endParaRPr lang="en-GB" sz="1100" dirty="0"/>
          </a:p>
          <a:p>
            <a:endParaRPr lang="en-GB" sz="1100" dirty="0"/>
          </a:p>
        </p:txBody>
      </p:sp>
      <p:sp>
        <p:nvSpPr>
          <p:cNvPr id="6" name="Frame 5"/>
          <p:cNvSpPr/>
          <p:nvPr/>
        </p:nvSpPr>
        <p:spPr>
          <a:xfrm>
            <a:off x="0" y="0"/>
            <a:ext cx="6858000" cy="9144000"/>
          </a:xfrm>
          <a:prstGeom prst="frame">
            <a:avLst>
              <a:gd name="adj1" fmla="val 14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495736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161636" y="262296"/>
            <a:ext cx="6564311" cy="6181912"/>
          </a:xfrm>
          <a:prstGeom prst="roundRect">
            <a:avLst/>
          </a:prstGeom>
          <a:solidFill>
            <a:srgbClr val="CCFFCC"/>
          </a:soli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lumMod val="85000"/>
                  </a:schemeClr>
                </a:solidFill>
              </a:ln>
            </a:endParaRPr>
          </a:p>
        </p:txBody>
      </p:sp>
      <p:sp>
        <p:nvSpPr>
          <p:cNvPr id="4" name="Rectangular Callout 3"/>
          <p:cNvSpPr/>
          <p:nvPr/>
        </p:nvSpPr>
        <p:spPr>
          <a:xfrm>
            <a:off x="444886" y="688794"/>
            <a:ext cx="2133201" cy="1055796"/>
          </a:xfrm>
          <a:prstGeom prst="wedgeRectCallout">
            <a:avLst>
              <a:gd name="adj1" fmla="val 43695"/>
              <a:gd name="adj2" fmla="val 7434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Tip 2: </a:t>
            </a:r>
          </a:p>
          <a:p>
            <a:pPr algn="ctr"/>
            <a:r>
              <a:rPr lang="en-GB" sz="1600" b="1" dirty="0">
                <a:solidFill>
                  <a:schemeClr val="tx1"/>
                </a:solidFill>
              </a:rPr>
              <a:t>Know your command words!</a:t>
            </a:r>
          </a:p>
        </p:txBody>
      </p:sp>
      <p:sp>
        <p:nvSpPr>
          <p:cNvPr id="5" name="TextBox 4"/>
          <p:cNvSpPr txBox="1"/>
          <p:nvPr/>
        </p:nvSpPr>
        <p:spPr>
          <a:xfrm>
            <a:off x="2726922" y="1156614"/>
            <a:ext cx="3942438" cy="646331"/>
          </a:xfrm>
          <a:prstGeom prst="rect">
            <a:avLst/>
          </a:prstGeom>
          <a:noFill/>
        </p:spPr>
        <p:txBody>
          <a:bodyPr wrap="square" rtlCol="0">
            <a:spAutoFit/>
          </a:bodyPr>
          <a:lstStyle/>
          <a:p>
            <a:r>
              <a:rPr lang="en-GB" sz="1200" dirty="0"/>
              <a:t>Command words tell you how the examiners would like you to answer the question. Knowing this is vital! </a:t>
            </a:r>
            <a:r>
              <a:rPr lang="en-GB" sz="1200" b="1" u="sng" dirty="0">
                <a:solidFill>
                  <a:srgbClr val="FF0000"/>
                </a:solidFill>
              </a:rPr>
              <a:t>Get to grips with the lingo!</a:t>
            </a:r>
          </a:p>
        </p:txBody>
      </p:sp>
      <p:sp>
        <p:nvSpPr>
          <p:cNvPr id="6" name="Flowchart: Manual Input 5"/>
          <p:cNvSpPr/>
          <p:nvPr/>
        </p:nvSpPr>
        <p:spPr>
          <a:xfrm>
            <a:off x="2834933" y="262296"/>
            <a:ext cx="3669735" cy="792730"/>
          </a:xfrm>
          <a:prstGeom prst="flowChartManualInpu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Adobe Gothic Std B" pitchFamily="34" charset="-128"/>
                <a:ea typeface="Adobe Gothic Std B" pitchFamily="34" charset="-128"/>
              </a:rPr>
              <a:t>Understand them so you can use them to get TOP MARKS!</a:t>
            </a:r>
          </a:p>
        </p:txBody>
      </p:sp>
      <p:sp>
        <p:nvSpPr>
          <p:cNvPr id="8" name="TextBox 7"/>
          <p:cNvSpPr txBox="1"/>
          <p:nvPr/>
        </p:nvSpPr>
        <p:spPr>
          <a:xfrm rot="16200000">
            <a:off x="-1802904" y="3827241"/>
            <a:ext cx="5041723" cy="338554"/>
          </a:xfrm>
          <a:prstGeom prst="rect">
            <a:avLst/>
          </a:prstGeom>
          <a:noFill/>
        </p:spPr>
        <p:txBody>
          <a:bodyPr wrap="square" rtlCol="0">
            <a:spAutoFit/>
          </a:bodyPr>
          <a:lstStyle/>
          <a:p>
            <a:pPr algn="ctr"/>
            <a:r>
              <a:rPr lang="en-GB" sz="1600" b="1" dirty="0">
                <a:solidFill>
                  <a:srgbClr val="FF0000"/>
                </a:solidFill>
                <a:latin typeface="Kalam" panose="02000000000000000000" pitchFamily="2" charset="0"/>
                <a:cs typeface="Kalam" panose="02000000000000000000" pitchFamily="2" charset="0"/>
              </a:rPr>
              <a:t>Make this your first piece of revision homework!</a:t>
            </a:r>
          </a:p>
        </p:txBody>
      </p:sp>
      <p:sp>
        <p:nvSpPr>
          <p:cNvPr id="9" name="Pentagon 8"/>
          <p:cNvSpPr/>
          <p:nvPr/>
        </p:nvSpPr>
        <p:spPr>
          <a:xfrm>
            <a:off x="1024477" y="2093271"/>
            <a:ext cx="1540425" cy="418652"/>
          </a:xfrm>
          <a:prstGeom prst="homePlat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State/identify</a:t>
            </a:r>
          </a:p>
        </p:txBody>
      </p:sp>
      <p:sp>
        <p:nvSpPr>
          <p:cNvPr id="10" name="Pentagon 9"/>
          <p:cNvSpPr/>
          <p:nvPr/>
        </p:nvSpPr>
        <p:spPr>
          <a:xfrm>
            <a:off x="1026306" y="2686030"/>
            <a:ext cx="1538596" cy="442097"/>
          </a:xfrm>
          <a:prstGeom prst="homePlate">
            <a:avLst/>
          </a:prstGeom>
          <a:solidFill>
            <a:srgbClr val="FF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Define</a:t>
            </a:r>
          </a:p>
        </p:txBody>
      </p:sp>
      <p:sp>
        <p:nvSpPr>
          <p:cNvPr id="11" name="Pentagon 10"/>
          <p:cNvSpPr/>
          <p:nvPr/>
        </p:nvSpPr>
        <p:spPr>
          <a:xfrm>
            <a:off x="1035640" y="3245399"/>
            <a:ext cx="1529262" cy="487990"/>
          </a:xfrm>
          <a:prstGeom prst="homePlat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Outline</a:t>
            </a:r>
          </a:p>
        </p:txBody>
      </p:sp>
      <p:sp>
        <p:nvSpPr>
          <p:cNvPr id="12" name="Pentagon 11"/>
          <p:cNvSpPr/>
          <p:nvPr/>
        </p:nvSpPr>
        <p:spPr>
          <a:xfrm>
            <a:off x="1046970" y="3875999"/>
            <a:ext cx="1517931" cy="353510"/>
          </a:xfrm>
          <a:prstGeom prst="homePlate">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Describe</a:t>
            </a:r>
          </a:p>
        </p:txBody>
      </p:sp>
      <p:sp>
        <p:nvSpPr>
          <p:cNvPr id="13" name="Pentagon 12"/>
          <p:cNvSpPr/>
          <p:nvPr/>
        </p:nvSpPr>
        <p:spPr>
          <a:xfrm>
            <a:off x="1024477" y="4397527"/>
            <a:ext cx="1540424" cy="385783"/>
          </a:xfrm>
          <a:prstGeom prst="homePlate">
            <a:avLst/>
          </a:prstGeom>
          <a:solidFill>
            <a:srgbClr val="FF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Explain</a:t>
            </a:r>
          </a:p>
        </p:txBody>
      </p:sp>
      <p:sp>
        <p:nvSpPr>
          <p:cNvPr id="14" name="Pentagon 13"/>
          <p:cNvSpPr/>
          <p:nvPr/>
        </p:nvSpPr>
        <p:spPr>
          <a:xfrm>
            <a:off x="1046970" y="4936716"/>
            <a:ext cx="1517932" cy="396915"/>
          </a:xfrm>
          <a:prstGeom prst="homePlat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Discuss</a:t>
            </a:r>
          </a:p>
        </p:txBody>
      </p:sp>
      <p:sp>
        <p:nvSpPr>
          <p:cNvPr id="15" name="Pentagon 14"/>
          <p:cNvSpPr/>
          <p:nvPr/>
        </p:nvSpPr>
        <p:spPr>
          <a:xfrm>
            <a:off x="1024477" y="5512780"/>
            <a:ext cx="1540424" cy="576064"/>
          </a:xfrm>
          <a:prstGeom prst="homePlat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Assess/Evaluate</a:t>
            </a:r>
          </a:p>
        </p:txBody>
      </p:sp>
      <p:sp>
        <p:nvSpPr>
          <p:cNvPr id="16" name="TextBox 15"/>
          <p:cNvSpPr txBox="1"/>
          <p:nvPr/>
        </p:nvSpPr>
        <p:spPr>
          <a:xfrm>
            <a:off x="2834933" y="1971430"/>
            <a:ext cx="3616133" cy="461665"/>
          </a:xfrm>
          <a:prstGeom prst="rect">
            <a:avLst/>
          </a:prstGeom>
          <a:noFill/>
        </p:spPr>
        <p:txBody>
          <a:bodyPr wrap="square" rtlCol="0">
            <a:spAutoFit/>
          </a:bodyPr>
          <a:lstStyle/>
          <a:p>
            <a:r>
              <a:rPr lang="en-GB" sz="1200" dirty="0"/>
              <a:t>You </a:t>
            </a:r>
            <a:r>
              <a:rPr lang="en-GB" sz="1200" b="1" u="sng" dirty="0">
                <a:solidFill>
                  <a:srgbClr val="FF0000"/>
                </a:solidFill>
              </a:rPr>
              <a:t>should</a:t>
            </a:r>
            <a:r>
              <a:rPr lang="en-GB" sz="1200" dirty="0"/>
              <a:t> give a short answer or select an item from a list or table – no explaining here!.</a:t>
            </a:r>
          </a:p>
        </p:txBody>
      </p:sp>
      <p:sp>
        <p:nvSpPr>
          <p:cNvPr id="2" name="TextBox 1"/>
          <p:cNvSpPr txBox="1"/>
          <p:nvPr/>
        </p:nvSpPr>
        <p:spPr>
          <a:xfrm>
            <a:off x="2916144" y="2666462"/>
            <a:ext cx="3453710" cy="461665"/>
          </a:xfrm>
          <a:prstGeom prst="rect">
            <a:avLst/>
          </a:prstGeom>
          <a:noFill/>
        </p:spPr>
        <p:txBody>
          <a:bodyPr wrap="square" rtlCol="0">
            <a:spAutoFit/>
          </a:bodyPr>
          <a:lstStyle/>
          <a:p>
            <a:r>
              <a:rPr lang="en-GB" sz="1200" dirty="0"/>
              <a:t>You </a:t>
            </a:r>
            <a:r>
              <a:rPr lang="en-GB" sz="1200" b="1" u="sng" dirty="0">
                <a:solidFill>
                  <a:srgbClr val="FF0000"/>
                </a:solidFill>
              </a:rPr>
              <a:t>should</a:t>
            </a:r>
            <a:r>
              <a:rPr lang="en-GB" sz="1200" dirty="0"/>
              <a:t> give a clear, precise meaning for the phrase.</a:t>
            </a:r>
          </a:p>
        </p:txBody>
      </p:sp>
      <p:sp>
        <p:nvSpPr>
          <p:cNvPr id="17" name="TextBox 16"/>
          <p:cNvSpPr txBox="1"/>
          <p:nvPr/>
        </p:nvSpPr>
        <p:spPr>
          <a:xfrm>
            <a:off x="2934111" y="3349569"/>
            <a:ext cx="3624767" cy="276999"/>
          </a:xfrm>
          <a:prstGeom prst="rect">
            <a:avLst/>
          </a:prstGeom>
          <a:noFill/>
        </p:spPr>
        <p:txBody>
          <a:bodyPr wrap="square" rtlCol="0">
            <a:spAutoFit/>
          </a:bodyPr>
          <a:lstStyle/>
          <a:p>
            <a:r>
              <a:rPr lang="en-GB" sz="1200" dirty="0"/>
              <a:t>You </a:t>
            </a:r>
            <a:r>
              <a:rPr lang="en-GB" sz="1200" b="1" u="sng" dirty="0">
                <a:solidFill>
                  <a:srgbClr val="FF0000"/>
                </a:solidFill>
              </a:rPr>
              <a:t>should</a:t>
            </a:r>
            <a:r>
              <a:rPr lang="en-GB" sz="1200" dirty="0"/>
              <a:t> give a brief summary of the process.</a:t>
            </a:r>
          </a:p>
        </p:txBody>
      </p:sp>
      <p:sp>
        <p:nvSpPr>
          <p:cNvPr id="18" name="TextBox 17"/>
          <p:cNvSpPr txBox="1"/>
          <p:nvPr/>
        </p:nvSpPr>
        <p:spPr>
          <a:xfrm>
            <a:off x="2915444" y="3932039"/>
            <a:ext cx="3833210" cy="276999"/>
          </a:xfrm>
          <a:prstGeom prst="rect">
            <a:avLst/>
          </a:prstGeom>
          <a:noFill/>
        </p:spPr>
        <p:txBody>
          <a:bodyPr wrap="square" rtlCol="0">
            <a:spAutoFit/>
          </a:bodyPr>
          <a:lstStyle/>
          <a:p>
            <a:r>
              <a:rPr lang="en-GB" sz="1200" dirty="0"/>
              <a:t>You </a:t>
            </a:r>
            <a:r>
              <a:rPr lang="en-GB" sz="1200" b="1" u="sng" dirty="0">
                <a:solidFill>
                  <a:srgbClr val="FF0000"/>
                </a:solidFill>
              </a:rPr>
              <a:t>should</a:t>
            </a:r>
            <a:r>
              <a:rPr lang="en-GB" sz="1200" dirty="0"/>
              <a:t> give a detailed description of something.</a:t>
            </a:r>
          </a:p>
        </p:txBody>
      </p:sp>
      <p:sp>
        <p:nvSpPr>
          <p:cNvPr id="19" name="TextBox 18"/>
          <p:cNvSpPr txBox="1"/>
          <p:nvPr/>
        </p:nvSpPr>
        <p:spPr>
          <a:xfrm>
            <a:off x="2915444" y="4506311"/>
            <a:ext cx="3833210" cy="276999"/>
          </a:xfrm>
          <a:prstGeom prst="rect">
            <a:avLst/>
          </a:prstGeom>
          <a:noFill/>
        </p:spPr>
        <p:txBody>
          <a:bodyPr wrap="square" rtlCol="0">
            <a:spAutoFit/>
          </a:bodyPr>
          <a:lstStyle/>
          <a:p>
            <a:r>
              <a:rPr lang="en-GB" sz="1200" dirty="0"/>
              <a:t>You </a:t>
            </a:r>
            <a:r>
              <a:rPr lang="en-GB" sz="1200" b="1" u="sng" dirty="0">
                <a:solidFill>
                  <a:srgbClr val="FF0000"/>
                </a:solidFill>
              </a:rPr>
              <a:t>should</a:t>
            </a:r>
            <a:r>
              <a:rPr lang="en-GB" sz="1200" dirty="0"/>
              <a:t> give reasons to show why.</a:t>
            </a:r>
          </a:p>
        </p:txBody>
      </p:sp>
      <p:sp>
        <p:nvSpPr>
          <p:cNvPr id="20" name="TextBox 19"/>
          <p:cNvSpPr txBox="1"/>
          <p:nvPr/>
        </p:nvSpPr>
        <p:spPr>
          <a:xfrm>
            <a:off x="2934111" y="4936716"/>
            <a:ext cx="3833210" cy="461665"/>
          </a:xfrm>
          <a:prstGeom prst="rect">
            <a:avLst/>
          </a:prstGeom>
          <a:noFill/>
        </p:spPr>
        <p:txBody>
          <a:bodyPr wrap="square" rtlCol="0">
            <a:spAutoFit/>
          </a:bodyPr>
          <a:lstStyle/>
          <a:p>
            <a:r>
              <a:rPr lang="en-GB" sz="1200" dirty="0"/>
              <a:t>You </a:t>
            </a:r>
            <a:r>
              <a:rPr lang="en-GB" sz="1200" b="1" u="sng" dirty="0">
                <a:solidFill>
                  <a:srgbClr val="FF0000"/>
                </a:solidFill>
              </a:rPr>
              <a:t>should</a:t>
            </a:r>
            <a:r>
              <a:rPr lang="en-GB" sz="1200" dirty="0"/>
              <a:t> make a balanced argument covering a range of opinions.</a:t>
            </a:r>
          </a:p>
        </p:txBody>
      </p:sp>
      <p:sp>
        <p:nvSpPr>
          <p:cNvPr id="21" name="TextBox 20"/>
          <p:cNvSpPr txBox="1"/>
          <p:nvPr/>
        </p:nvSpPr>
        <p:spPr>
          <a:xfrm>
            <a:off x="2917359" y="5569979"/>
            <a:ext cx="3833210" cy="461665"/>
          </a:xfrm>
          <a:prstGeom prst="rect">
            <a:avLst/>
          </a:prstGeom>
          <a:noFill/>
        </p:spPr>
        <p:txBody>
          <a:bodyPr wrap="square" rtlCol="0">
            <a:spAutoFit/>
          </a:bodyPr>
          <a:lstStyle/>
          <a:p>
            <a:r>
              <a:rPr lang="en-GB" sz="1200" dirty="0"/>
              <a:t>You </a:t>
            </a:r>
            <a:r>
              <a:rPr lang="en-GB" sz="1200" b="1" u="sng" dirty="0">
                <a:solidFill>
                  <a:srgbClr val="FF0000"/>
                </a:solidFill>
              </a:rPr>
              <a:t>should</a:t>
            </a:r>
            <a:r>
              <a:rPr lang="en-GB" sz="1200" dirty="0"/>
              <a:t> use evidence and your own knowledge to come to a conclusion.</a:t>
            </a:r>
          </a:p>
        </p:txBody>
      </p:sp>
      <p:sp>
        <p:nvSpPr>
          <p:cNvPr id="23" name="Frame 22"/>
          <p:cNvSpPr/>
          <p:nvPr/>
        </p:nvSpPr>
        <p:spPr>
          <a:xfrm>
            <a:off x="0" y="0"/>
            <a:ext cx="6858000" cy="9144000"/>
          </a:xfrm>
          <a:prstGeom prst="frame">
            <a:avLst>
              <a:gd name="adj1" fmla="val 545"/>
            </a:avLst>
          </a:prstGeom>
          <a:solidFill>
            <a:srgbClr val="66CCFF"/>
          </a:solidFill>
          <a:ln>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TextBox 2"/>
          <p:cNvSpPr txBox="1"/>
          <p:nvPr/>
        </p:nvSpPr>
        <p:spPr>
          <a:xfrm>
            <a:off x="281491" y="6804248"/>
            <a:ext cx="6315861" cy="2031325"/>
          </a:xfrm>
          <a:prstGeom prst="rect">
            <a:avLst/>
          </a:prstGeom>
          <a:noFill/>
          <a:ln w="57150">
            <a:solidFill>
              <a:srgbClr val="00B0F0"/>
            </a:solidFill>
          </a:ln>
        </p:spPr>
        <p:txBody>
          <a:bodyPr wrap="square" rtlCol="0">
            <a:spAutoFit/>
          </a:bodyPr>
          <a:lstStyle/>
          <a:p>
            <a:pPr algn="ctr"/>
            <a:r>
              <a:rPr lang="en-GB" sz="2000" b="1" dirty="0"/>
              <a:t>You will now be provided with a 6 mark question </a:t>
            </a:r>
          </a:p>
          <a:p>
            <a:pPr algn="ctr"/>
            <a:r>
              <a:rPr lang="en-GB" sz="2000" b="1" dirty="0"/>
              <a:t>(page 4) </a:t>
            </a:r>
          </a:p>
          <a:p>
            <a:endParaRPr lang="en-GB" dirty="0"/>
          </a:p>
          <a:p>
            <a:r>
              <a:rPr lang="en-GB" sz="1600" b="1" dirty="0">
                <a:solidFill>
                  <a:srgbClr val="FF0000"/>
                </a:solidFill>
              </a:rPr>
              <a:t>Task 1: </a:t>
            </a:r>
            <a:r>
              <a:rPr lang="en-GB" sz="1200" dirty="0"/>
              <a:t>Answer the long answer question on the pages provided. You have 6 minutes to answer the question. </a:t>
            </a:r>
          </a:p>
          <a:p>
            <a:endParaRPr lang="en-GB" sz="1200" dirty="0"/>
          </a:p>
          <a:p>
            <a:r>
              <a:rPr lang="en-GB" sz="1600" b="1" dirty="0">
                <a:solidFill>
                  <a:srgbClr val="FF0000"/>
                </a:solidFill>
              </a:rPr>
              <a:t>Task 2: </a:t>
            </a:r>
            <a:r>
              <a:rPr lang="en-GB" sz="1200" dirty="0"/>
              <a:t>Then  mark your answer using the mark scheme on page 5. You will then have the opportunity to improve your answer by adding to it using the possible answers on page 5.</a:t>
            </a:r>
          </a:p>
        </p:txBody>
      </p:sp>
    </p:spTree>
    <p:extLst>
      <p:ext uri="{BB962C8B-B14F-4D97-AF65-F5344CB8AC3E}">
        <p14:creationId xmlns:p14="http://schemas.microsoft.com/office/powerpoint/2010/main" val="4191530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randombar(horizontal)">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heel(1)">
                                      <p:cBhvr>
                                        <p:cTn id="30" dur="2000"/>
                                        <p:tgtEl>
                                          <p:spTgt spid="10"/>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heel(1)">
                                      <p:cBhvr>
                                        <p:cTn id="33" dur="20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down)">
                                      <p:cBhvr>
                                        <p:cTn id="38" dur="500"/>
                                        <p:tgtEl>
                                          <p:spTgt spid="11"/>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down)">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arn(inVertical)">
                                      <p:cBhvr>
                                        <p:cTn id="46" dur="500"/>
                                        <p:tgtEl>
                                          <p:spTgt spid="12"/>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arn(inVertical)">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additive="base">
                                        <p:cTn id="54" dur="500" fill="hold"/>
                                        <p:tgtEl>
                                          <p:spTgt spid="13"/>
                                        </p:tgtEl>
                                        <p:attrNameLst>
                                          <p:attrName>ppt_x</p:attrName>
                                        </p:attrNameLst>
                                      </p:cBhvr>
                                      <p:tavLst>
                                        <p:tav tm="0">
                                          <p:val>
                                            <p:strVal val="#ppt_x"/>
                                          </p:val>
                                        </p:tav>
                                        <p:tav tm="100000">
                                          <p:val>
                                            <p:strVal val="#ppt_x"/>
                                          </p:val>
                                        </p:tav>
                                      </p:tavLst>
                                    </p:anim>
                                    <p:anim calcmode="lin" valueType="num">
                                      <p:cBhvr additive="base">
                                        <p:cTn id="55" dur="500" fill="hold"/>
                                        <p:tgtEl>
                                          <p:spTgt spid="13"/>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 calcmode="lin" valueType="num">
                                      <p:cBhvr additive="base">
                                        <p:cTn id="58" dur="500" fill="hold"/>
                                        <p:tgtEl>
                                          <p:spTgt spid="19"/>
                                        </p:tgtEl>
                                        <p:attrNameLst>
                                          <p:attrName>ppt_x</p:attrName>
                                        </p:attrNameLst>
                                      </p:cBhvr>
                                      <p:tavLst>
                                        <p:tav tm="0">
                                          <p:val>
                                            <p:strVal val="#ppt_x"/>
                                          </p:val>
                                        </p:tav>
                                        <p:tav tm="100000">
                                          <p:val>
                                            <p:strVal val="#ppt_x"/>
                                          </p:val>
                                        </p:tav>
                                      </p:tavLst>
                                    </p:anim>
                                    <p:anim calcmode="lin" valueType="num">
                                      <p:cBhvr additive="base">
                                        <p:cTn id="5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1" presetClass="entr" presetSubtype="1"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heel(1)">
                                      <p:cBhvr>
                                        <p:cTn id="64" dur="2000"/>
                                        <p:tgtEl>
                                          <p:spTgt spid="14"/>
                                        </p:tgtEl>
                                      </p:cBhvr>
                                    </p:animEffect>
                                  </p:childTnLst>
                                </p:cTn>
                              </p:par>
                              <p:par>
                                <p:cTn id="65" presetID="21" presetClass="entr" presetSubtype="1"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heel(1)">
                                      <p:cBhvr>
                                        <p:cTn id="67" dur="20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fade">
                                      <p:cBhvr>
                                        <p:cTn id="72" dur="1000"/>
                                        <p:tgtEl>
                                          <p:spTgt spid="15"/>
                                        </p:tgtEl>
                                      </p:cBhvr>
                                    </p:animEffect>
                                    <p:anim calcmode="lin" valueType="num">
                                      <p:cBhvr>
                                        <p:cTn id="73" dur="1000" fill="hold"/>
                                        <p:tgtEl>
                                          <p:spTgt spid="15"/>
                                        </p:tgtEl>
                                        <p:attrNameLst>
                                          <p:attrName>ppt_x</p:attrName>
                                        </p:attrNameLst>
                                      </p:cBhvr>
                                      <p:tavLst>
                                        <p:tav tm="0">
                                          <p:val>
                                            <p:strVal val="#ppt_x"/>
                                          </p:val>
                                        </p:tav>
                                        <p:tav tm="100000">
                                          <p:val>
                                            <p:strVal val="#ppt_x"/>
                                          </p:val>
                                        </p:tav>
                                      </p:tavLst>
                                    </p:anim>
                                    <p:anim calcmode="lin" valueType="num">
                                      <p:cBhvr>
                                        <p:cTn id="74" dur="1000" fill="hold"/>
                                        <p:tgtEl>
                                          <p:spTgt spid="15"/>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8" grpId="0"/>
      <p:bldP spid="9" grpId="0" animBg="1"/>
      <p:bldP spid="10" grpId="0" animBg="1"/>
      <p:bldP spid="11" grpId="0" animBg="1"/>
      <p:bldP spid="12" grpId="0" animBg="1"/>
      <p:bldP spid="13" grpId="0" animBg="1"/>
      <p:bldP spid="14" grpId="0" animBg="1"/>
      <p:bldP spid="15" grpId="0" animBg="1"/>
      <p:bldP spid="16" grpId="0"/>
      <p:bldP spid="2" grpId="0"/>
      <p:bldP spid="17" grpId="0"/>
      <p:bldP spid="18" grpId="0"/>
      <p:bldP spid="19"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4372" y="1835696"/>
            <a:ext cx="6084676" cy="1046440"/>
          </a:xfrm>
          <a:prstGeom prst="rect">
            <a:avLst/>
          </a:prstGeom>
          <a:noFill/>
        </p:spPr>
        <p:txBody>
          <a:bodyPr wrap="square" rtlCol="0">
            <a:spAutoFit/>
          </a:bodyPr>
          <a:lstStyle/>
          <a:p>
            <a:r>
              <a:rPr lang="en-GB" b="1" dirty="0">
                <a:solidFill>
                  <a:srgbClr val="0070C0"/>
                </a:solidFill>
              </a:rPr>
              <a:t>Q1. </a:t>
            </a:r>
            <a:r>
              <a:rPr lang="en-GB" sz="1100" dirty="0"/>
              <a:t>It is important when selling foods and products to make them look attractive. Decorating a product’s surface with a glaze will help achieve this.</a:t>
            </a:r>
          </a:p>
          <a:p>
            <a:endParaRPr lang="en-GB" sz="1100" dirty="0"/>
          </a:p>
          <a:p>
            <a:r>
              <a:rPr lang="en-GB" sz="1100" dirty="0"/>
              <a:t>Complete the table by naming the types of glaze used and explain how this improves the product.</a:t>
            </a:r>
          </a:p>
          <a:p>
            <a:endParaRPr lang="en-GB" sz="1100" dirty="0"/>
          </a:p>
        </p:txBody>
      </p:sp>
      <p:sp>
        <p:nvSpPr>
          <p:cNvPr id="5" name="Title 1"/>
          <p:cNvSpPr>
            <a:spLocks noGrp="1"/>
          </p:cNvSpPr>
          <p:nvPr>
            <p:ph type="title"/>
          </p:nvPr>
        </p:nvSpPr>
        <p:spPr>
          <a:xfrm>
            <a:off x="425152" y="-305209"/>
            <a:ext cx="6172200" cy="1524000"/>
          </a:xfrm>
        </p:spPr>
        <p:txBody>
          <a:bodyPr>
            <a:normAutofit/>
          </a:bodyPr>
          <a:lstStyle/>
          <a:p>
            <a:r>
              <a:rPr lang="en-GB" sz="1800" u="sng" dirty="0">
                <a:solidFill>
                  <a:srgbClr val="7030A0"/>
                </a:solidFill>
                <a:latin typeface="Comic Sans MS" panose="030F0702030302020204" pitchFamily="66" charset="0"/>
              </a:rPr>
              <a:t>Recall knowledge - </a:t>
            </a:r>
            <a:br>
              <a:rPr lang="en-GB" sz="1800" dirty="0">
                <a:solidFill>
                  <a:srgbClr val="FF0000"/>
                </a:solidFill>
                <a:latin typeface="Comic Sans MS" panose="030F0702030302020204" pitchFamily="66" charset="0"/>
              </a:rPr>
            </a:br>
            <a:r>
              <a:rPr lang="en-GB" sz="1800" dirty="0">
                <a:solidFill>
                  <a:srgbClr val="FF0000"/>
                </a:solidFill>
                <a:latin typeface="Comic Sans MS" panose="030F0702030302020204" pitchFamily="66" charset="0"/>
              </a:rPr>
              <a:t>Practice Exam style Question</a:t>
            </a:r>
          </a:p>
        </p:txBody>
      </p:sp>
      <p:sp>
        <p:nvSpPr>
          <p:cNvPr id="22" name="Rectangular Callout 21"/>
          <p:cNvSpPr/>
          <p:nvPr/>
        </p:nvSpPr>
        <p:spPr>
          <a:xfrm>
            <a:off x="284372" y="8172400"/>
            <a:ext cx="6294503" cy="648072"/>
          </a:xfrm>
          <a:prstGeom prst="wedgeRectCallout">
            <a:avLst>
              <a:gd name="adj1" fmla="val -19271"/>
              <a:gd name="adj2" fmla="val -96474"/>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rgbClr val="FF0000"/>
                </a:solidFill>
                <a:latin typeface="Comic Sans MS" panose="030F0702030302020204" pitchFamily="66" charset="0"/>
              </a:rPr>
              <a:t>We will revisit this later on in the lesson. You will self mark and </a:t>
            </a:r>
          </a:p>
          <a:p>
            <a:pPr algn="ctr"/>
            <a:r>
              <a:rPr lang="en-GB" sz="1100" b="1" dirty="0">
                <a:solidFill>
                  <a:srgbClr val="FF0000"/>
                </a:solidFill>
                <a:latin typeface="Comic Sans MS" panose="030F0702030302020204" pitchFamily="66" charset="0"/>
              </a:rPr>
              <a:t>re-write with your extended knowledge.</a:t>
            </a:r>
          </a:p>
        </p:txBody>
      </p:sp>
      <p:sp>
        <p:nvSpPr>
          <p:cNvPr id="23" name="TextBox 22"/>
          <p:cNvSpPr txBox="1"/>
          <p:nvPr/>
        </p:nvSpPr>
        <p:spPr>
          <a:xfrm>
            <a:off x="5927297" y="2430640"/>
            <a:ext cx="646331" cy="261610"/>
          </a:xfrm>
          <a:prstGeom prst="rect">
            <a:avLst/>
          </a:prstGeom>
          <a:noFill/>
        </p:spPr>
        <p:txBody>
          <a:bodyPr wrap="none" rtlCol="0">
            <a:spAutoFit/>
          </a:bodyPr>
          <a:lstStyle/>
          <a:p>
            <a:r>
              <a:rPr lang="en-GB" sz="1100" b="1" dirty="0">
                <a:solidFill>
                  <a:srgbClr val="FF0000"/>
                </a:solidFill>
              </a:rPr>
              <a:t>6 marks</a:t>
            </a:r>
          </a:p>
        </p:txBody>
      </p:sp>
      <p:sp>
        <p:nvSpPr>
          <p:cNvPr id="4" name="Rectangle 3"/>
          <p:cNvSpPr/>
          <p:nvPr/>
        </p:nvSpPr>
        <p:spPr>
          <a:xfrm>
            <a:off x="330438" y="849938"/>
            <a:ext cx="6014885" cy="769441"/>
          </a:xfrm>
          <a:prstGeom prst="rect">
            <a:avLst/>
          </a:prstGeom>
        </p:spPr>
        <p:txBody>
          <a:bodyPr wrap="square">
            <a:spAutoFit/>
          </a:bodyPr>
          <a:lstStyle/>
          <a:p>
            <a:r>
              <a:rPr lang="en-GB" sz="1100" dirty="0"/>
              <a:t>You have been given a practice question to answer focusing on glazed baked goods.</a:t>
            </a:r>
          </a:p>
          <a:p>
            <a:r>
              <a:rPr lang="en-GB" sz="1100" dirty="0"/>
              <a:t>The question is worth 6 marks.</a:t>
            </a:r>
          </a:p>
          <a:p>
            <a:endParaRPr lang="en-GB" sz="1100" dirty="0"/>
          </a:p>
          <a:p>
            <a:r>
              <a:rPr lang="en-GB" sz="1100" b="1" dirty="0">
                <a:solidFill>
                  <a:srgbClr val="0070C0"/>
                </a:solidFill>
                <a:latin typeface="Comic Sans MS" panose="030F0702030302020204" pitchFamily="66" charset="0"/>
              </a:rPr>
              <a:t>Complete the answer now.</a:t>
            </a:r>
          </a:p>
        </p:txBody>
      </p:sp>
      <p:sp>
        <p:nvSpPr>
          <p:cNvPr id="2" name="Frame 1"/>
          <p:cNvSpPr/>
          <p:nvPr/>
        </p:nvSpPr>
        <p:spPr>
          <a:xfrm>
            <a:off x="0" y="0"/>
            <a:ext cx="6858000" cy="9144000"/>
          </a:xfrm>
          <a:prstGeom prst="frame">
            <a:avLst>
              <a:gd name="adj1" fmla="val 14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6" name="Picture 5">
            <a:extLst>
              <a:ext uri="{FF2B5EF4-FFF2-40B4-BE49-F238E27FC236}">
                <a16:creationId xmlns:a16="http://schemas.microsoft.com/office/drawing/2014/main" id="{721587AD-1ECA-4186-9FE2-F31BFDCB2049}"/>
              </a:ext>
            </a:extLst>
          </p:cNvPr>
          <p:cNvPicPr>
            <a:picLocks noChangeAspect="1"/>
          </p:cNvPicPr>
          <p:nvPr/>
        </p:nvPicPr>
        <p:blipFill>
          <a:blip r:embed="rId2"/>
          <a:stretch>
            <a:fillRect/>
          </a:stretch>
        </p:blipFill>
        <p:spPr>
          <a:xfrm>
            <a:off x="574323" y="2754168"/>
            <a:ext cx="5589240" cy="4446626"/>
          </a:xfrm>
          <a:prstGeom prst="rect">
            <a:avLst/>
          </a:prstGeom>
        </p:spPr>
      </p:pic>
    </p:spTree>
    <p:extLst>
      <p:ext uri="{BB962C8B-B14F-4D97-AF65-F5344CB8AC3E}">
        <p14:creationId xmlns:p14="http://schemas.microsoft.com/office/powerpoint/2010/main" val="3623356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16832" y="56982"/>
            <a:ext cx="2866490" cy="338554"/>
          </a:xfrm>
          <a:prstGeom prst="rect">
            <a:avLst/>
          </a:prstGeom>
          <a:noFill/>
        </p:spPr>
        <p:txBody>
          <a:bodyPr wrap="none" rtlCol="0">
            <a:spAutoFit/>
          </a:bodyPr>
          <a:lstStyle/>
          <a:p>
            <a:r>
              <a:rPr lang="en-GB" sz="1600" dirty="0">
                <a:solidFill>
                  <a:srgbClr val="FF0000"/>
                </a:solidFill>
                <a:latin typeface="Comic Sans MS" panose="030F0702030302020204" pitchFamily="66" charset="0"/>
              </a:rPr>
              <a:t>Mark Band for this question</a:t>
            </a:r>
          </a:p>
        </p:txBody>
      </p:sp>
      <p:sp>
        <p:nvSpPr>
          <p:cNvPr id="7" name="TextBox 6"/>
          <p:cNvSpPr txBox="1"/>
          <p:nvPr/>
        </p:nvSpPr>
        <p:spPr>
          <a:xfrm>
            <a:off x="242646" y="3659123"/>
            <a:ext cx="6426714" cy="984885"/>
          </a:xfrm>
          <a:prstGeom prst="rect">
            <a:avLst/>
          </a:prstGeom>
          <a:solidFill>
            <a:srgbClr val="FFFF00"/>
          </a:solidFill>
        </p:spPr>
        <p:txBody>
          <a:bodyPr wrap="square" rtlCol="0">
            <a:spAutoFit/>
          </a:bodyPr>
          <a:lstStyle/>
          <a:p>
            <a:pPr algn="ctr"/>
            <a:r>
              <a:rPr lang="en-GB" sz="1400" dirty="0">
                <a:solidFill>
                  <a:srgbClr val="0070C0"/>
                </a:solidFill>
              </a:rPr>
              <a:t>Top Tip: </a:t>
            </a:r>
          </a:p>
          <a:p>
            <a:r>
              <a:rPr lang="en-GB" sz="1100" dirty="0"/>
              <a:t>Refer to the number of marks a question is awarded and use this as your target of points to include in the answer.  So…. 6 marks = 6 points.</a:t>
            </a:r>
          </a:p>
          <a:p>
            <a:r>
              <a:rPr lang="en-GB" sz="1100" dirty="0"/>
              <a:t>You may answer the question quicker than 6 minutes, but use this as your guide. Extra time can be used on those long answer questions later in the paper.</a:t>
            </a:r>
          </a:p>
        </p:txBody>
      </p:sp>
      <p:pic>
        <p:nvPicPr>
          <p:cNvPr id="2" name="Picture 1">
            <a:extLst>
              <a:ext uri="{FF2B5EF4-FFF2-40B4-BE49-F238E27FC236}">
                <a16:creationId xmlns:a16="http://schemas.microsoft.com/office/drawing/2014/main" id="{E26062A4-D6A4-4330-8C65-AA868E7D5EB5}"/>
              </a:ext>
            </a:extLst>
          </p:cNvPr>
          <p:cNvPicPr>
            <a:picLocks noChangeAspect="1"/>
          </p:cNvPicPr>
          <p:nvPr/>
        </p:nvPicPr>
        <p:blipFill rotWithShape="1">
          <a:blip r:embed="rId2"/>
          <a:srcRect l="20039"/>
          <a:stretch/>
        </p:blipFill>
        <p:spPr>
          <a:xfrm>
            <a:off x="1949866" y="446058"/>
            <a:ext cx="4634313" cy="2992562"/>
          </a:xfrm>
          <a:prstGeom prst="rect">
            <a:avLst/>
          </a:prstGeom>
          <a:ln w="57150">
            <a:solidFill>
              <a:srgbClr val="FF0000"/>
            </a:solidFill>
          </a:ln>
        </p:spPr>
      </p:pic>
      <p:sp>
        <p:nvSpPr>
          <p:cNvPr id="12" name="Rounded Rectangular Callout 11"/>
          <p:cNvSpPr/>
          <p:nvPr/>
        </p:nvSpPr>
        <p:spPr>
          <a:xfrm>
            <a:off x="273820" y="566079"/>
            <a:ext cx="1460663" cy="2992562"/>
          </a:xfrm>
          <a:prstGeom prst="wedgeRoundRectCallout">
            <a:avLst>
              <a:gd name="adj1" fmla="val 72212"/>
              <a:gd name="adj2" fmla="val -21782"/>
              <a:gd name="adj3" fmla="val 16667"/>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dirty="0">
                <a:solidFill>
                  <a:srgbClr val="FF0000"/>
                </a:solidFill>
                <a:latin typeface="Comic Sans MS" panose="030F0702030302020204" pitchFamily="66" charset="0"/>
              </a:rPr>
              <a:t>Which ones did you think of from the list? Read the mark scheme carefully, then add those extra points to increase your overall mark.</a:t>
            </a:r>
          </a:p>
          <a:p>
            <a:pPr algn="ctr"/>
            <a:endParaRPr lang="en-GB" sz="1200" dirty="0">
              <a:solidFill>
                <a:srgbClr val="FF0000"/>
              </a:solidFill>
              <a:latin typeface="Comic Sans MS" panose="030F0702030302020204" pitchFamily="66" charset="0"/>
            </a:endParaRPr>
          </a:p>
          <a:p>
            <a:pPr algn="ctr"/>
            <a:r>
              <a:rPr lang="en-GB" sz="1200" dirty="0">
                <a:solidFill>
                  <a:srgbClr val="FF0000"/>
                </a:solidFill>
                <a:latin typeface="Comic Sans MS" panose="030F0702030302020204" pitchFamily="66" charset="0"/>
              </a:rPr>
              <a:t>1 possible answer for each is required.</a:t>
            </a:r>
          </a:p>
        </p:txBody>
      </p:sp>
      <p:sp>
        <p:nvSpPr>
          <p:cNvPr id="4" name="Rectangle 3"/>
          <p:cNvSpPr/>
          <p:nvPr/>
        </p:nvSpPr>
        <p:spPr>
          <a:xfrm>
            <a:off x="2076871" y="467544"/>
            <a:ext cx="2190151" cy="369332"/>
          </a:xfrm>
          <a:prstGeom prst="rect">
            <a:avLst/>
          </a:prstGeom>
        </p:spPr>
        <p:txBody>
          <a:bodyPr wrap="none">
            <a:spAutoFit/>
          </a:bodyPr>
          <a:lstStyle/>
          <a:p>
            <a:r>
              <a:rPr lang="en-GB" b="1" dirty="0">
                <a:solidFill>
                  <a:srgbClr val="0070C0"/>
                </a:solidFill>
              </a:rPr>
              <a:t>Q1 Possible answers:</a:t>
            </a:r>
            <a:endParaRPr lang="en-GB" dirty="0"/>
          </a:p>
        </p:txBody>
      </p:sp>
      <p:sp>
        <p:nvSpPr>
          <p:cNvPr id="13" name="TextBox 12">
            <a:extLst>
              <a:ext uri="{FF2B5EF4-FFF2-40B4-BE49-F238E27FC236}">
                <a16:creationId xmlns:a16="http://schemas.microsoft.com/office/drawing/2014/main" id="{375C26E2-D936-4BBB-98E1-6CB5FD757D02}"/>
              </a:ext>
            </a:extLst>
          </p:cNvPr>
          <p:cNvSpPr txBox="1"/>
          <p:nvPr/>
        </p:nvSpPr>
        <p:spPr>
          <a:xfrm>
            <a:off x="260648" y="4799052"/>
            <a:ext cx="6310359" cy="4093428"/>
          </a:xfrm>
          <a:prstGeom prst="rect">
            <a:avLst/>
          </a:prstGeom>
          <a:noFill/>
          <a:ln w="57150">
            <a:solidFill>
              <a:srgbClr val="00B0F0"/>
            </a:solidFill>
          </a:ln>
        </p:spPr>
        <p:txBody>
          <a:bodyPr wrap="square" rtlCol="0">
            <a:spAutoFit/>
          </a:bodyPr>
          <a:lstStyle/>
          <a:p>
            <a:pPr algn="ctr"/>
            <a:r>
              <a:rPr lang="en-GB" sz="2000" b="1" dirty="0"/>
              <a:t>  Self Reflection</a:t>
            </a:r>
          </a:p>
          <a:p>
            <a:pPr algn="ctr"/>
            <a:endParaRPr lang="en-GB" sz="2000" b="1" dirty="0"/>
          </a:p>
          <a:p>
            <a:pPr algn="ctr"/>
            <a:endParaRPr lang="en-GB" sz="2000" b="1" dirty="0"/>
          </a:p>
          <a:p>
            <a:pPr algn="ctr"/>
            <a:endParaRPr lang="en-GB" sz="2000" b="1" dirty="0"/>
          </a:p>
          <a:p>
            <a:pPr algn="ctr"/>
            <a:endParaRPr lang="en-GB" sz="2000" b="1" dirty="0"/>
          </a:p>
          <a:p>
            <a:pPr algn="ctr"/>
            <a:endParaRPr lang="en-GB" sz="2000" b="1" dirty="0"/>
          </a:p>
          <a:p>
            <a:pPr algn="ctr"/>
            <a:endParaRPr lang="en-GB" sz="2000" b="1" dirty="0"/>
          </a:p>
          <a:p>
            <a:pPr algn="ctr"/>
            <a:endParaRPr lang="en-GB" sz="2000" b="1" dirty="0"/>
          </a:p>
          <a:p>
            <a:pPr algn="ctr"/>
            <a:endParaRPr lang="en-GB" sz="2000" b="1" dirty="0"/>
          </a:p>
          <a:p>
            <a:pPr algn="ctr"/>
            <a:endParaRPr lang="en-GB" sz="2000" b="1" dirty="0"/>
          </a:p>
          <a:p>
            <a:pPr algn="ctr"/>
            <a:endParaRPr lang="en-GB" sz="2000" b="1" dirty="0"/>
          </a:p>
          <a:p>
            <a:pPr algn="ctr"/>
            <a:endParaRPr lang="en-GB" sz="2000" b="1" dirty="0"/>
          </a:p>
          <a:p>
            <a:pPr algn="ctr"/>
            <a:endParaRPr lang="en-GB" sz="2000" b="1" dirty="0"/>
          </a:p>
        </p:txBody>
      </p:sp>
      <p:sp>
        <p:nvSpPr>
          <p:cNvPr id="14" name="TextBox 13">
            <a:extLst>
              <a:ext uri="{FF2B5EF4-FFF2-40B4-BE49-F238E27FC236}">
                <a16:creationId xmlns:a16="http://schemas.microsoft.com/office/drawing/2014/main" id="{990BBD07-41E0-4C39-B8F0-7E5B89BD8904}"/>
              </a:ext>
            </a:extLst>
          </p:cNvPr>
          <p:cNvSpPr txBox="1"/>
          <p:nvPr/>
        </p:nvSpPr>
        <p:spPr>
          <a:xfrm>
            <a:off x="607515" y="5176754"/>
            <a:ext cx="5616624" cy="3108543"/>
          </a:xfrm>
          <a:prstGeom prst="rect">
            <a:avLst/>
          </a:prstGeom>
          <a:solidFill>
            <a:srgbClr val="FFFF00"/>
          </a:solidFill>
        </p:spPr>
        <p:txBody>
          <a:bodyPr wrap="square" rtlCol="0">
            <a:spAutoFit/>
          </a:bodyPr>
          <a:lstStyle/>
          <a:p>
            <a:r>
              <a:rPr lang="en-GB" sz="1400" dirty="0">
                <a:solidFill>
                  <a:srgbClr val="0070C0"/>
                </a:solidFill>
              </a:rPr>
              <a:t>Q1 Self Reflection: WWW &amp; EBI</a:t>
            </a: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p:txBody>
      </p:sp>
      <p:sp>
        <p:nvSpPr>
          <p:cNvPr id="15" name="TextBox 14">
            <a:extLst>
              <a:ext uri="{FF2B5EF4-FFF2-40B4-BE49-F238E27FC236}">
                <a16:creationId xmlns:a16="http://schemas.microsoft.com/office/drawing/2014/main" id="{4FAD8F19-2AC2-4207-9A64-CE76626D1BCA}"/>
              </a:ext>
            </a:extLst>
          </p:cNvPr>
          <p:cNvSpPr txBox="1"/>
          <p:nvPr/>
        </p:nvSpPr>
        <p:spPr>
          <a:xfrm>
            <a:off x="2634544" y="8435000"/>
            <a:ext cx="1562566" cy="307777"/>
          </a:xfrm>
          <a:prstGeom prst="rect">
            <a:avLst/>
          </a:prstGeom>
          <a:solidFill>
            <a:srgbClr val="FFFF00"/>
          </a:solidFill>
        </p:spPr>
        <p:txBody>
          <a:bodyPr wrap="square" rtlCol="0">
            <a:spAutoFit/>
          </a:bodyPr>
          <a:lstStyle/>
          <a:p>
            <a:r>
              <a:rPr lang="en-GB" sz="1400" dirty="0">
                <a:solidFill>
                  <a:srgbClr val="0070C0"/>
                </a:solidFill>
              </a:rPr>
              <a:t>Total Marks       /12</a:t>
            </a:r>
          </a:p>
        </p:txBody>
      </p:sp>
    </p:spTree>
    <p:extLst>
      <p:ext uri="{BB962C8B-B14F-4D97-AF65-F5344CB8AC3E}">
        <p14:creationId xmlns:p14="http://schemas.microsoft.com/office/powerpoint/2010/main" val="2151963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4666" y="1241175"/>
            <a:ext cx="1604843" cy="830997"/>
          </a:xfrm>
          <a:prstGeom prst="rect">
            <a:avLst/>
          </a:prstGeom>
          <a:solidFill>
            <a:srgbClr val="FF0000"/>
          </a:solidFill>
          <a:effectLst>
            <a:outerShdw blurRad="50800" dist="38100" dir="18900000" algn="bl" rotWithShape="0">
              <a:prstClr val="black">
                <a:alpha val="40000"/>
              </a:prstClr>
            </a:outerShdw>
          </a:effectLst>
        </p:spPr>
        <p:txBody>
          <a:bodyPr wrap="square" rtlCol="0">
            <a:spAutoFit/>
          </a:bodyPr>
          <a:lstStyle/>
          <a:p>
            <a:r>
              <a:rPr lang="en-GB" sz="2400" b="1" dirty="0">
                <a:solidFill>
                  <a:schemeClr val="bg1"/>
                </a:solidFill>
                <a:latin typeface="Comic Sans MS" panose="030F0702030302020204" pitchFamily="66" charset="0"/>
              </a:rPr>
              <a:t>Model Answer:</a:t>
            </a:r>
          </a:p>
        </p:txBody>
      </p:sp>
      <p:sp>
        <p:nvSpPr>
          <p:cNvPr id="8" name="TextBox 7"/>
          <p:cNvSpPr txBox="1"/>
          <p:nvPr/>
        </p:nvSpPr>
        <p:spPr>
          <a:xfrm>
            <a:off x="170866" y="6876256"/>
            <a:ext cx="4050222" cy="2031325"/>
          </a:xfrm>
          <a:prstGeom prst="rect">
            <a:avLst/>
          </a:prstGeom>
          <a:solidFill>
            <a:srgbClr val="FFFF00"/>
          </a:solidFill>
        </p:spPr>
        <p:txBody>
          <a:bodyPr wrap="square" rtlCol="0">
            <a:spAutoFit/>
          </a:bodyPr>
          <a:lstStyle/>
          <a:p>
            <a:r>
              <a:rPr lang="en-GB" sz="1400" dirty="0">
                <a:solidFill>
                  <a:srgbClr val="0070C0"/>
                </a:solidFill>
              </a:rPr>
              <a:t>Student’s Reflections/Comments:</a:t>
            </a: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p:txBody>
      </p:sp>
      <p:sp>
        <p:nvSpPr>
          <p:cNvPr id="9" name="Frame 8"/>
          <p:cNvSpPr/>
          <p:nvPr/>
        </p:nvSpPr>
        <p:spPr>
          <a:xfrm>
            <a:off x="0" y="0"/>
            <a:ext cx="6858000" cy="9144000"/>
          </a:xfrm>
          <a:prstGeom prst="frame">
            <a:avLst>
              <a:gd name="adj1" fmla="val 14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TextBox 10"/>
          <p:cNvSpPr txBox="1"/>
          <p:nvPr/>
        </p:nvSpPr>
        <p:spPr>
          <a:xfrm>
            <a:off x="314542" y="237646"/>
            <a:ext cx="6315861" cy="692497"/>
          </a:xfrm>
          <a:prstGeom prst="rect">
            <a:avLst/>
          </a:prstGeom>
          <a:noFill/>
          <a:ln w="57150">
            <a:solidFill>
              <a:srgbClr val="FF0000"/>
            </a:solidFill>
          </a:ln>
        </p:spPr>
        <p:txBody>
          <a:bodyPr wrap="square" rtlCol="0">
            <a:spAutoFit/>
          </a:bodyPr>
          <a:lstStyle/>
          <a:p>
            <a:pPr algn="ctr"/>
            <a:r>
              <a:rPr lang="en-GB" sz="1700" b="1" dirty="0"/>
              <a:t>You will now be provided with the model answer for this question</a:t>
            </a:r>
            <a:endParaRPr lang="en-GB" sz="1700" dirty="0"/>
          </a:p>
          <a:p>
            <a:r>
              <a:rPr lang="en-GB" sz="1100" b="1" dirty="0">
                <a:solidFill>
                  <a:srgbClr val="FF0000"/>
                </a:solidFill>
              </a:rPr>
              <a:t>Task 3: </a:t>
            </a:r>
            <a:r>
              <a:rPr lang="en-GB" sz="1100" b="1" dirty="0"/>
              <a:t>Use a highlighter to highlight any points that you missed from your answer. Underneath write down notes to help you remember these answers. Develop your original answer now if necessary,</a:t>
            </a:r>
          </a:p>
        </p:txBody>
      </p:sp>
      <p:sp>
        <p:nvSpPr>
          <p:cNvPr id="10" name="TextBox 9">
            <a:extLst>
              <a:ext uri="{FF2B5EF4-FFF2-40B4-BE49-F238E27FC236}">
                <a16:creationId xmlns:a16="http://schemas.microsoft.com/office/drawing/2014/main" id="{4FC8A93F-3C76-4BB0-9BC0-836CA7C9FE28}"/>
              </a:ext>
            </a:extLst>
          </p:cNvPr>
          <p:cNvSpPr txBox="1"/>
          <p:nvPr/>
        </p:nvSpPr>
        <p:spPr>
          <a:xfrm>
            <a:off x="1963714" y="963236"/>
            <a:ext cx="4449539" cy="1384995"/>
          </a:xfrm>
          <a:prstGeom prst="rect">
            <a:avLst/>
          </a:prstGeom>
          <a:noFill/>
        </p:spPr>
        <p:txBody>
          <a:bodyPr wrap="square" rtlCol="0">
            <a:spAutoFit/>
          </a:bodyPr>
          <a:lstStyle/>
          <a:p>
            <a:r>
              <a:rPr lang="en-GB" b="1" dirty="0">
                <a:solidFill>
                  <a:srgbClr val="0070C0"/>
                </a:solidFill>
                <a:latin typeface="Comic Sans MS" panose="030F0702030302020204" pitchFamily="66" charset="0"/>
              </a:rPr>
              <a:t>Q1. </a:t>
            </a:r>
            <a:r>
              <a:rPr lang="en-GB" sz="1100" dirty="0">
                <a:solidFill>
                  <a:schemeClr val="bg1">
                    <a:lumMod val="50000"/>
                  </a:schemeClr>
                </a:solidFill>
                <a:latin typeface="Comic Sans MS" panose="030F0702030302020204" pitchFamily="66" charset="0"/>
              </a:rPr>
              <a:t>It is important when selling foods and products to make them look attractive. Decorating a product’s surface with a glaze will help achieve this.</a:t>
            </a:r>
          </a:p>
          <a:p>
            <a:endParaRPr lang="en-GB" sz="1100" dirty="0">
              <a:solidFill>
                <a:schemeClr val="bg1">
                  <a:lumMod val="50000"/>
                </a:schemeClr>
              </a:solidFill>
              <a:latin typeface="Comic Sans MS" panose="030F0702030302020204" pitchFamily="66" charset="0"/>
            </a:endParaRPr>
          </a:p>
          <a:p>
            <a:r>
              <a:rPr lang="en-GB" sz="1100" dirty="0">
                <a:solidFill>
                  <a:schemeClr val="bg1">
                    <a:lumMod val="50000"/>
                  </a:schemeClr>
                </a:solidFill>
                <a:latin typeface="Comic Sans MS" panose="030F0702030302020204" pitchFamily="66" charset="0"/>
              </a:rPr>
              <a:t>Complete the table by naming the types of glaze used and explain how this improves the product.</a:t>
            </a:r>
          </a:p>
          <a:p>
            <a:endParaRPr lang="en-GB" sz="1100" dirty="0">
              <a:latin typeface="Comic Sans MS" panose="030F0702030302020204" pitchFamily="66" charset="0"/>
            </a:endParaRPr>
          </a:p>
        </p:txBody>
      </p:sp>
      <p:sp>
        <p:nvSpPr>
          <p:cNvPr id="14" name="TextBox 13">
            <a:extLst>
              <a:ext uri="{FF2B5EF4-FFF2-40B4-BE49-F238E27FC236}">
                <a16:creationId xmlns:a16="http://schemas.microsoft.com/office/drawing/2014/main" id="{1A49E71C-6329-47D5-9C6B-83D2738360EB}"/>
              </a:ext>
            </a:extLst>
          </p:cNvPr>
          <p:cNvSpPr txBox="1"/>
          <p:nvPr/>
        </p:nvSpPr>
        <p:spPr>
          <a:xfrm>
            <a:off x="5927297" y="1926584"/>
            <a:ext cx="646331" cy="261610"/>
          </a:xfrm>
          <a:prstGeom prst="rect">
            <a:avLst/>
          </a:prstGeom>
          <a:noFill/>
        </p:spPr>
        <p:txBody>
          <a:bodyPr wrap="none" rtlCol="0">
            <a:spAutoFit/>
          </a:bodyPr>
          <a:lstStyle/>
          <a:p>
            <a:r>
              <a:rPr lang="en-GB" sz="1100" b="1" dirty="0">
                <a:solidFill>
                  <a:srgbClr val="FF0000"/>
                </a:solidFill>
              </a:rPr>
              <a:t>6 marks</a:t>
            </a:r>
          </a:p>
        </p:txBody>
      </p:sp>
      <p:pic>
        <p:nvPicPr>
          <p:cNvPr id="15" name="Picture 14">
            <a:extLst>
              <a:ext uri="{FF2B5EF4-FFF2-40B4-BE49-F238E27FC236}">
                <a16:creationId xmlns:a16="http://schemas.microsoft.com/office/drawing/2014/main" id="{87851CF5-1DE4-4017-BDD5-8D5279417CA5}"/>
              </a:ext>
            </a:extLst>
          </p:cNvPr>
          <p:cNvPicPr>
            <a:picLocks noChangeAspect="1"/>
          </p:cNvPicPr>
          <p:nvPr/>
        </p:nvPicPr>
        <p:blipFill>
          <a:blip r:embed="rId2"/>
          <a:stretch>
            <a:fillRect/>
          </a:stretch>
        </p:blipFill>
        <p:spPr>
          <a:xfrm>
            <a:off x="574323" y="2250112"/>
            <a:ext cx="5589240" cy="4446626"/>
          </a:xfrm>
          <a:prstGeom prst="rect">
            <a:avLst/>
          </a:prstGeom>
        </p:spPr>
      </p:pic>
      <p:sp>
        <p:nvSpPr>
          <p:cNvPr id="2" name="TextBox 1">
            <a:extLst>
              <a:ext uri="{FF2B5EF4-FFF2-40B4-BE49-F238E27FC236}">
                <a16:creationId xmlns:a16="http://schemas.microsoft.com/office/drawing/2014/main" id="{2615D864-DF51-4A3E-9093-DE1651859A92}"/>
              </a:ext>
            </a:extLst>
          </p:cNvPr>
          <p:cNvSpPr txBox="1"/>
          <p:nvPr/>
        </p:nvSpPr>
        <p:spPr>
          <a:xfrm>
            <a:off x="2708920" y="2978532"/>
            <a:ext cx="1315232" cy="369332"/>
          </a:xfrm>
          <a:prstGeom prst="rect">
            <a:avLst/>
          </a:prstGeom>
          <a:noFill/>
        </p:spPr>
        <p:txBody>
          <a:bodyPr wrap="none" rtlCol="0">
            <a:spAutoFit/>
          </a:bodyPr>
          <a:lstStyle/>
          <a:p>
            <a:r>
              <a:rPr lang="en-GB" b="1" dirty="0">
                <a:solidFill>
                  <a:srgbClr val="002060"/>
                </a:solidFill>
              </a:rPr>
              <a:t>Apricot Jam</a:t>
            </a:r>
          </a:p>
        </p:txBody>
      </p:sp>
      <p:sp>
        <p:nvSpPr>
          <p:cNvPr id="17" name="TextBox 16">
            <a:extLst>
              <a:ext uri="{FF2B5EF4-FFF2-40B4-BE49-F238E27FC236}">
                <a16:creationId xmlns:a16="http://schemas.microsoft.com/office/drawing/2014/main" id="{2EBB248E-3628-405D-9737-44BCE07F8005}"/>
              </a:ext>
            </a:extLst>
          </p:cNvPr>
          <p:cNvSpPr txBox="1"/>
          <p:nvPr/>
        </p:nvSpPr>
        <p:spPr>
          <a:xfrm>
            <a:off x="4509120" y="2771800"/>
            <a:ext cx="1389363" cy="923330"/>
          </a:xfrm>
          <a:prstGeom prst="rect">
            <a:avLst/>
          </a:prstGeom>
          <a:noFill/>
        </p:spPr>
        <p:txBody>
          <a:bodyPr wrap="square" rtlCol="0">
            <a:spAutoFit/>
          </a:bodyPr>
          <a:lstStyle/>
          <a:p>
            <a:r>
              <a:rPr lang="en-GB" b="1" dirty="0">
                <a:solidFill>
                  <a:srgbClr val="002060"/>
                </a:solidFill>
              </a:rPr>
              <a:t>Stops fruit from browning.</a:t>
            </a:r>
          </a:p>
        </p:txBody>
      </p:sp>
      <p:sp>
        <p:nvSpPr>
          <p:cNvPr id="19" name="TextBox 18">
            <a:extLst>
              <a:ext uri="{FF2B5EF4-FFF2-40B4-BE49-F238E27FC236}">
                <a16:creationId xmlns:a16="http://schemas.microsoft.com/office/drawing/2014/main" id="{13563C6E-0892-49CD-8C26-364B7E1F67F8}"/>
              </a:ext>
            </a:extLst>
          </p:cNvPr>
          <p:cNvSpPr txBox="1"/>
          <p:nvPr/>
        </p:nvSpPr>
        <p:spPr>
          <a:xfrm>
            <a:off x="2647837" y="4387334"/>
            <a:ext cx="1573251" cy="369332"/>
          </a:xfrm>
          <a:prstGeom prst="rect">
            <a:avLst/>
          </a:prstGeom>
          <a:noFill/>
        </p:spPr>
        <p:txBody>
          <a:bodyPr wrap="none" rtlCol="0">
            <a:spAutoFit/>
          </a:bodyPr>
          <a:lstStyle/>
          <a:p>
            <a:r>
              <a:rPr lang="en-GB" b="1" dirty="0">
                <a:solidFill>
                  <a:srgbClr val="002060"/>
                </a:solidFill>
              </a:rPr>
              <a:t>Sugar &amp; Water</a:t>
            </a:r>
          </a:p>
        </p:txBody>
      </p:sp>
      <p:sp>
        <p:nvSpPr>
          <p:cNvPr id="20" name="TextBox 19">
            <a:extLst>
              <a:ext uri="{FF2B5EF4-FFF2-40B4-BE49-F238E27FC236}">
                <a16:creationId xmlns:a16="http://schemas.microsoft.com/office/drawing/2014/main" id="{48C77808-E065-4A7B-A99E-5E8700781109}"/>
              </a:ext>
            </a:extLst>
          </p:cNvPr>
          <p:cNvSpPr txBox="1"/>
          <p:nvPr/>
        </p:nvSpPr>
        <p:spPr>
          <a:xfrm>
            <a:off x="4509120" y="4121368"/>
            <a:ext cx="1389363" cy="923330"/>
          </a:xfrm>
          <a:prstGeom prst="rect">
            <a:avLst/>
          </a:prstGeom>
          <a:noFill/>
        </p:spPr>
        <p:txBody>
          <a:bodyPr wrap="square" rtlCol="0">
            <a:spAutoFit/>
          </a:bodyPr>
          <a:lstStyle/>
          <a:p>
            <a:r>
              <a:rPr lang="en-GB" b="1" dirty="0">
                <a:solidFill>
                  <a:srgbClr val="002060"/>
                </a:solidFill>
              </a:rPr>
              <a:t>Add a sticky high shine glaze.</a:t>
            </a:r>
          </a:p>
        </p:txBody>
      </p:sp>
      <p:sp>
        <p:nvSpPr>
          <p:cNvPr id="21" name="TextBox 20">
            <a:extLst>
              <a:ext uri="{FF2B5EF4-FFF2-40B4-BE49-F238E27FC236}">
                <a16:creationId xmlns:a16="http://schemas.microsoft.com/office/drawing/2014/main" id="{66F1A9B4-DEB2-4807-BAEE-726030A22B1E}"/>
              </a:ext>
            </a:extLst>
          </p:cNvPr>
          <p:cNvSpPr txBox="1"/>
          <p:nvPr/>
        </p:nvSpPr>
        <p:spPr>
          <a:xfrm>
            <a:off x="2746366" y="5683033"/>
            <a:ext cx="516808" cy="369332"/>
          </a:xfrm>
          <a:prstGeom prst="rect">
            <a:avLst/>
          </a:prstGeom>
          <a:noFill/>
        </p:spPr>
        <p:txBody>
          <a:bodyPr wrap="none" rtlCol="0">
            <a:spAutoFit/>
          </a:bodyPr>
          <a:lstStyle/>
          <a:p>
            <a:r>
              <a:rPr lang="en-GB" b="1" dirty="0">
                <a:solidFill>
                  <a:srgbClr val="002060"/>
                </a:solidFill>
              </a:rPr>
              <a:t>Egg</a:t>
            </a:r>
          </a:p>
        </p:txBody>
      </p:sp>
      <p:sp>
        <p:nvSpPr>
          <p:cNvPr id="22" name="TextBox 21">
            <a:extLst>
              <a:ext uri="{FF2B5EF4-FFF2-40B4-BE49-F238E27FC236}">
                <a16:creationId xmlns:a16="http://schemas.microsoft.com/office/drawing/2014/main" id="{3A0011D8-85A3-42B6-9330-E4567743E4D5}"/>
              </a:ext>
            </a:extLst>
          </p:cNvPr>
          <p:cNvSpPr txBox="1"/>
          <p:nvPr/>
        </p:nvSpPr>
        <p:spPr>
          <a:xfrm>
            <a:off x="4546566" y="5436096"/>
            <a:ext cx="1389363" cy="646331"/>
          </a:xfrm>
          <a:prstGeom prst="rect">
            <a:avLst/>
          </a:prstGeom>
          <a:noFill/>
        </p:spPr>
        <p:txBody>
          <a:bodyPr wrap="square" rtlCol="0">
            <a:spAutoFit/>
          </a:bodyPr>
          <a:lstStyle/>
          <a:p>
            <a:r>
              <a:rPr lang="en-GB" b="1" dirty="0">
                <a:solidFill>
                  <a:srgbClr val="002060"/>
                </a:solidFill>
              </a:rPr>
              <a:t>Gives a golden glow.</a:t>
            </a:r>
          </a:p>
        </p:txBody>
      </p:sp>
      <p:sp>
        <p:nvSpPr>
          <p:cNvPr id="23" name="TextBox 22">
            <a:extLst>
              <a:ext uri="{FF2B5EF4-FFF2-40B4-BE49-F238E27FC236}">
                <a16:creationId xmlns:a16="http://schemas.microsoft.com/office/drawing/2014/main" id="{71F0BEA6-59B0-438F-A3F7-2EC5660F69DB}"/>
              </a:ext>
            </a:extLst>
          </p:cNvPr>
          <p:cNvSpPr txBox="1"/>
          <p:nvPr/>
        </p:nvSpPr>
        <p:spPr>
          <a:xfrm>
            <a:off x="2847891" y="3635107"/>
            <a:ext cx="937757" cy="369332"/>
          </a:xfrm>
          <a:prstGeom prst="rect">
            <a:avLst/>
          </a:prstGeom>
          <a:noFill/>
        </p:spPr>
        <p:txBody>
          <a:bodyPr wrap="none" rtlCol="0">
            <a:spAutoFit/>
          </a:bodyPr>
          <a:lstStyle/>
          <a:p>
            <a:r>
              <a:rPr lang="en-GB" b="1" dirty="0">
                <a:solidFill>
                  <a:srgbClr val="FF0000"/>
                </a:solidFill>
              </a:rPr>
              <a:t>1 marks</a:t>
            </a:r>
          </a:p>
        </p:txBody>
      </p:sp>
      <p:sp>
        <p:nvSpPr>
          <p:cNvPr id="24" name="TextBox 23">
            <a:extLst>
              <a:ext uri="{FF2B5EF4-FFF2-40B4-BE49-F238E27FC236}">
                <a16:creationId xmlns:a16="http://schemas.microsoft.com/office/drawing/2014/main" id="{49D2C8D3-520D-4A60-BF5A-80F0EC9AB121}"/>
              </a:ext>
            </a:extLst>
          </p:cNvPr>
          <p:cNvSpPr txBox="1"/>
          <p:nvPr/>
        </p:nvSpPr>
        <p:spPr>
          <a:xfrm>
            <a:off x="4616693" y="3662277"/>
            <a:ext cx="937757" cy="369332"/>
          </a:xfrm>
          <a:prstGeom prst="rect">
            <a:avLst/>
          </a:prstGeom>
          <a:noFill/>
        </p:spPr>
        <p:txBody>
          <a:bodyPr wrap="none" rtlCol="0">
            <a:spAutoFit/>
          </a:bodyPr>
          <a:lstStyle/>
          <a:p>
            <a:r>
              <a:rPr lang="en-GB" b="1" dirty="0">
                <a:solidFill>
                  <a:srgbClr val="FF0000"/>
                </a:solidFill>
              </a:rPr>
              <a:t>1 marks</a:t>
            </a:r>
          </a:p>
        </p:txBody>
      </p:sp>
      <p:sp>
        <p:nvSpPr>
          <p:cNvPr id="26" name="TextBox 25">
            <a:extLst>
              <a:ext uri="{FF2B5EF4-FFF2-40B4-BE49-F238E27FC236}">
                <a16:creationId xmlns:a16="http://schemas.microsoft.com/office/drawing/2014/main" id="{199D17E2-4D65-4F1D-81F6-FCC86DAD58D2}"/>
              </a:ext>
            </a:extLst>
          </p:cNvPr>
          <p:cNvSpPr txBox="1"/>
          <p:nvPr/>
        </p:nvSpPr>
        <p:spPr>
          <a:xfrm>
            <a:off x="2882681" y="4930806"/>
            <a:ext cx="937757" cy="369332"/>
          </a:xfrm>
          <a:prstGeom prst="rect">
            <a:avLst/>
          </a:prstGeom>
          <a:noFill/>
        </p:spPr>
        <p:txBody>
          <a:bodyPr wrap="none" rtlCol="0">
            <a:spAutoFit/>
          </a:bodyPr>
          <a:lstStyle/>
          <a:p>
            <a:r>
              <a:rPr lang="en-GB" b="1" dirty="0">
                <a:solidFill>
                  <a:srgbClr val="FF0000"/>
                </a:solidFill>
              </a:rPr>
              <a:t>1 marks</a:t>
            </a:r>
          </a:p>
        </p:txBody>
      </p:sp>
      <p:sp>
        <p:nvSpPr>
          <p:cNvPr id="27" name="TextBox 26">
            <a:extLst>
              <a:ext uri="{FF2B5EF4-FFF2-40B4-BE49-F238E27FC236}">
                <a16:creationId xmlns:a16="http://schemas.microsoft.com/office/drawing/2014/main" id="{10EE5194-643C-467B-9E9E-A4BBB57A8902}"/>
              </a:ext>
            </a:extLst>
          </p:cNvPr>
          <p:cNvSpPr txBox="1"/>
          <p:nvPr/>
        </p:nvSpPr>
        <p:spPr>
          <a:xfrm>
            <a:off x="4651483" y="4957976"/>
            <a:ext cx="937757" cy="369332"/>
          </a:xfrm>
          <a:prstGeom prst="rect">
            <a:avLst/>
          </a:prstGeom>
          <a:noFill/>
        </p:spPr>
        <p:txBody>
          <a:bodyPr wrap="none" rtlCol="0">
            <a:spAutoFit/>
          </a:bodyPr>
          <a:lstStyle/>
          <a:p>
            <a:r>
              <a:rPr lang="en-GB" b="1" dirty="0">
                <a:solidFill>
                  <a:srgbClr val="FF0000"/>
                </a:solidFill>
              </a:rPr>
              <a:t>1 marks</a:t>
            </a:r>
          </a:p>
        </p:txBody>
      </p:sp>
      <p:sp>
        <p:nvSpPr>
          <p:cNvPr id="28" name="TextBox 27">
            <a:extLst>
              <a:ext uri="{FF2B5EF4-FFF2-40B4-BE49-F238E27FC236}">
                <a16:creationId xmlns:a16="http://schemas.microsoft.com/office/drawing/2014/main" id="{AB6323C5-CFA5-432A-8849-109690074EBA}"/>
              </a:ext>
            </a:extLst>
          </p:cNvPr>
          <p:cNvSpPr txBox="1"/>
          <p:nvPr/>
        </p:nvSpPr>
        <p:spPr>
          <a:xfrm>
            <a:off x="2869255" y="6263730"/>
            <a:ext cx="937757" cy="369332"/>
          </a:xfrm>
          <a:prstGeom prst="rect">
            <a:avLst/>
          </a:prstGeom>
          <a:noFill/>
        </p:spPr>
        <p:txBody>
          <a:bodyPr wrap="none" rtlCol="0">
            <a:spAutoFit/>
          </a:bodyPr>
          <a:lstStyle/>
          <a:p>
            <a:r>
              <a:rPr lang="en-GB" b="1" dirty="0">
                <a:solidFill>
                  <a:srgbClr val="FF0000"/>
                </a:solidFill>
              </a:rPr>
              <a:t>1 marks</a:t>
            </a:r>
          </a:p>
        </p:txBody>
      </p:sp>
      <p:sp>
        <p:nvSpPr>
          <p:cNvPr id="29" name="TextBox 28">
            <a:extLst>
              <a:ext uri="{FF2B5EF4-FFF2-40B4-BE49-F238E27FC236}">
                <a16:creationId xmlns:a16="http://schemas.microsoft.com/office/drawing/2014/main" id="{59082B2A-C079-4BA6-A554-8990236A6024}"/>
              </a:ext>
            </a:extLst>
          </p:cNvPr>
          <p:cNvSpPr txBox="1"/>
          <p:nvPr/>
        </p:nvSpPr>
        <p:spPr>
          <a:xfrm>
            <a:off x="4638057" y="6290900"/>
            <a:ext cx="937757" cy="369332"/>
          </a:xfrm>
          <a:prstGeom prst="rect">
            <a:avLst/>
          </a:prstGeom>
          <a:noFill/>
        </p:spPr>
        <p:txBody>
          <a:bodyPr wrap="none" rtlCol="0">
            <a:spAutoFit/>
          </a:bodyPr>
          <a:lstStyle/>
          <a:p>
            <a:r>
              <a:rPr lang="en-GB" b="1" dirty="0">
                <a:solidFill>
                  <a:srgbClr val="FF0000"/>
                </a:solidFill>
              </a:rPr>
              <a:t>1 marks</a:t>
            </a:r>
          </a:p>
        </p:txBody>
      </p:sp>
      <p:sp>
        <p:nvSpPr>
          <p:cNvPr id="30" name="Rounded Rectangle 9">
            <a:extLst>
              <a:ext uri="{FF2B5EF4-FFF2-40B4-BE49-F238E27FC236}">
                <a16:creationId xmlns:a16="http://schemas.microsoft.com/office/drawing/2014/main" id="{05818B26-F041-499B-AAE1-0F3F03125ACA}"/>
              </a:ext>
            </a:extLst>
          </p:cNvPr>
          <p:cNvSpPr/>
          <p:nvPr/>
        </p:nvSpPr>
        <p:spPr>
          <a:xfrm>
            <a:off x="4433854" y="6938747"/>
            <a:ext cx="2100084" cy="1906342"/>
          </a:xfrm>
          <a:prstGeom prst="roundRect">
            <a:avLst/>
          </a:prstGeom>
          <a:solidFill>
            <a:srgbClr val="FFFF00"/>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00"/>
              </a:solidFill>
            </a:endParaRPr>
          </a:p>
        </p:txBody>
      </p:sp>
      <p:sp>
        <p:nvSpPr>
          <p:cNvPr id="31" name="TextBox 30">
            <a:extLst>
              <a:ext uri="{FF2B5EF4-FFF2-40B4-BE49-F238E27FC236}">
                <a16:creationId xmlns:a16="http://schemas.microsoft.com/office/drawing/2014/main" id="{CDDE11F2-034D-40F6-8A45-44035646381B}"/>
              </a:ext>
            </a:extLst>
          </p:cNvPr>
          <p:cNvSpPr txBox="1"/>
          <p:nvPr/>
        </p:nvSpPr>
        <p:spPr>
          <a:xfrm>
            <a:off x="4432878" y="6993761"/>
            <a:ext cx="1980376" cy="1754326"/>
          </a:xfrm>
          <a:prstGeom prst="rect">
            <a:avLst/>
          </a:prstGeom>
          <a:noFill/>
        </p:spPr>
        <p:txBody>
          <a:bodyPr wrap="square" rtlCol="0">
            <a:spAutoFit/>
          </a:bodyPr>
          <a:lstStyle/>
          <a:p>
            <a:endParaRPr lang="en-GB" sz="1200" b="1" dirty="0"/>
          </a:p>
          <a:p>
            <a:r>
              <a:rPr lang="en-GB" sz="1200" b="1" dirty="0"/>
              <a:t>Comments: The student has clearly read the table headings, as the answers are in the right column.</a:t>
            </a:r>
          </a:p>
          <a:p>
            <a:r>
              <a:rPr lang="en-GB" sz="1200" b="1" dirty="0"/>
              <a:t> </a:t>
            </a:r>
          </a:p>
          <a:p>
            <a:r>
              <a:rPr lang="en-GB" sz="1200" b="1" dirty="0"/>
              <a:t>All answers have been given and correct. Full marks awarded. </a:t>
            </a:r>
          </a:p>
        </p:txBody>
      </p:sp>
      <p:sp>
        <p:nvSpPr>
          <p:cNvPr id="32" name="TextBox 31">
            <a:extLst>
              <a:ext uri="{FF2B5EF4-FFF2-40B4-BE49-F238E27FC236}">
                <a16:creationId xmlns:a16="http://schemas.microsoft.com/office/drawing/2014/main" id="{5B37851C-73BF-4E5D-ABF0-31A063032F99}"/>
              </a:ext>
            </a:extLst>
          </p:cNvPr>
          <p:cNvSpPr txBox="1"/>
          <p:nvPr/>
        </p:nvSpPr>
        <p:spPr>
          <a:xfrm>
            <a:off x="4658306" y="6946923"/>
            <a:ext cx="2646294" cy="307777"/>
          </a:xfrm>
          <a:prstGeom prst="rect">
            <a:avLst/>
          </a:prstGeom>
          <a:noFill/>
        </p:spPr>
        <p:txBody>
          <a:bodyPr wrap="square" rtlCol="0">
            <a:spAutoFit/>
          </a:bodyPr>
          <a:lstStyle/>
          <a:p>
            <a:r>
              <a:rPr lang="en-GB" sz="1400" b="1" dirty="0">
                <a:solidFill>
                  <a:srgbClr val="FF0000"/>
                </a:solidFill>
              </a:rPr>
              <a:t>Awarded: 6 Marks</a:t>
            </a:r>
          </a:p>
        </p:txBody>
      </p:sp>
    </p:spTree>
    <p:extLst>
      <p:ext uri="{BB962C8B-B14F-4D97-AF65-F5344CB8AC3E}">
        <p14:creationId xmlns:p14="http://schemas.microsoft.com/office/powerpoint/2010/main" val="2048552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88640" y="688794"/>
            <a:ext cx="6397242" cy="5828585"/>
            <a:chOff x="161636" y="262296"/>
            <a:chExt cx="6605685" cy="6255083"/>
          </a:xfrm>
        </p:grpSpPr>
        <p:sp>
          <p:nvSpPr>
            <p:cNvPr id="22" name="Rounded Rectangle 21"/>
            <p:cNvSpPr/>
            <p:nvPr/>
          </p:nvSpPr>
          <p:spPr>
            <a:xfrm>
              <a:off x="161636" y="262296"/>
              <a:ext cx="6564311" cy="6181912"/>
            </a:xfrm>
            <a:prstGeom prst="roundRect">
              <a:avLst/>
            </a:prstGeom>
            <a:solidFill>
              <a:srgbClr val="CCFFCC"/>
            </a:soli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lumMod val="85000"/>
                    </a:schemeClr>
                  </a:solidFill>
                </a:ln>
              </a:endParaRPr>
            </a:p>
          </p:txBody>
        </p:sp>
        <p:sp>
          <p:nvSpPr>
            <p:cNvPr id="4" name="Rectangular Callout 3"/>
            <p:cNvSpPr/>
            <p:nvPr/>
          </p:nvSpPr>
          <p:spPr>
            <a:xfrm>
              <a:off x="444886" y="688794"/>
              <a:ext cx="2133201" cy="1055796"/>
            </a:xfrm>
            <a:prstGeom prst="wedgeRectCallout">
              <a:avLst>
                <a:gd name="adj1" fmla="val 43695"/>
                <a:gd name="adj2" fmla="val 7434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Tip 2: </a:t>
              </a:r>
            </a:p>
            <a:p>
              <a:pPr algn="ctr"/>
              <a:r>
                <a:rPr lang="en-GB" sz="1600" b="1" dirty="0">
                  <a:solidFill>
                    <a:schemeClr val="tx1"/>
                  </a:solidFill>
                </a:rPr>
                <a:t>Know your command words!</a:t>
              </a:r>
            </a:p>
          </p:txBody>
        </p:sp>
        <p:sp>
          <p:nvSpPr>
            <p:cNvPr id="5" name="TextBox 4"/>
            <p:cNvSpPr txBox="1"/>
            <p:nvPr/>
          </p:nvSpPr>
          <p:spPr>
            <a:xfrm>
              <a:off x="2726922" y="1156614"/>
              <a:ext cx="3942438" cy="646331"/>
            </a:xfrm>
            <a:prstGeom prst="rect">
              <a:avLst/>
            </a:prstGeom>
            <a:noFill/>
          </p:spPr>
          <p:txBody>
            <a:bodyPr wrap="square" rtlCol="0">
              <a:spAutoFit/>
            </a:bodyPr>
            <a:lstStyle/>
            <a:p>
              <a:r>
                <a:rPr lang="en-GB" sz="1200" dirty="0"/>
                <a:t>Command words tell you how the examiners would like you to answer the question. Knowing this is vital! </a:t>
              </a:r>
              <a:r>
                <a:rPr lang="en-GB" sz="1200" b="1" u="sng" dirty="0">
                  <a:solidFill>
                    <a:srgbClr val="FF0000"/>
                  </a:solidFill>
                </a:rPr>
                <a:t>Get to grips with the lingo!</a:t>
              </a:r>
            </a:p>
          </p:txBody>
        </p:sp>
        <p:sp>
          <p:nvSpPr>
            <p:cNvPr id="6" name="Flowchart: Manual Input 5"/>
            <p:cNvSpPr/>
            <p:nvPr/>
          </p:nvSpPr>
          <p:spPr>
            <a:xfrm>
              <a:off x="2834933" y="262296"/>
              <a:ext cx="3669735" cy="792730"/>
            </a:xfrm>
            <a:prstGeom prst="flowChartManualInpu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Adobe Gothic Std B" pitchFamily="34" charset="-128"/>
                  <a:ea typeface="Adobe Gothic Std B" pitchFamily="34" charset="-128"/>
                </a:rPr>
                <a:t>Understand them so you can use them to get TOP MARKS!</a:t>
              </a:r>
            </a:p>
          </p:txBody>
        </p:sp>
        <p:sp>
          <p:nvSpPr>
            <p:cNvPr id="8" name="TextBox 7"/>
            <p:cNvSpPr txBox="1"/>
            <p:nvPr/>
          </p:nvSpPr>
          <p:spPr>
            <a:xfrm rot="16200000">
              <a:off x="-1802904" y="3827241"/>
              <a:ext cx="5041723" cy="338554"/>
            </a:xfrm>
            <a:prstGeom prst="rect">
              <a:avLst/>
            </a:prstGeom>
            <a:noFill/>
          </p:spPr>
          <p:txBody>
            <a:bodyPr wrap="square" rtlCol="0">
              <a:spAutoFit/>
            </a:bodyPr>
            <a:lstStyle/>
            <a:p>
              <a:pPr algn="ctr"/>
              <a:r>
                <a:rPr lang="en-GB" sz="1600" b="1" dirty="0">
                  <a:solidFill>
                    <a:srgbClr val="FF0000"/>
                  </a:solidFill>
                  <a:latin typeface="Kalam" panose="02000000000000000000" pitchFamily="2" charset="0"/>
                  <a:cs typeface="Kalam" panose="02000000000000000000" pitchFamily="2" charset="0"/>
                </a:rPr>
                <a:t>Make this your first piece of revision homework!</a:t>
              </a:r>
            </a:p>
          </p:txBody>
        </p:sp>
        <p:sp>
          <p:nvSpPr>
            <p:cNvPr id="9" name="Pentagon 8"/>
            <p:cNvSpPr/>
            <p:nvPr/>
          </p:nvSpPr>
          <p:spPr>
            <a:xfrm>
              <a:off x="1024477" y="2093271"/>
              <a:ext cx="1540425" cy="418652"/>
            </a:xfrm>
            <a:prstGeom prst="homePlat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State/identify</a:t>
              </a:r>
            </a:p>
          </p:txBody>
        </p:sp>
        <p:sp>
          <p:nvSpPr>
            <p:cNvPr id="10" name="Pentagon 9"/>
            <p:cNvSpPr/>
            <p:nvPr/>
          </p:nvSpPr>
          <p:spPr>
            <a:xfrm>
              <a:off x="1026306" y="2686030"/>
              <a:ext cx="1538596" cy="442097"/>
            </a:xfrm>
            <a:prstGeom prst="homePlate">
              <a:avLst/>
            </a:prstGeom>
            <a:solidFill>
              <a:srgbClr val="FF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Define</a:t>
              </a:r>
            </a:p>
          </p:txBody>
        </p:sp>
        <p:sp>
          <p:nvSpPr>
            <p:cNvPr id="11" name="Pentagon 10"/>
            <p:cNvSpPr/>
            <p:nvPr/>
          </p:nvSpPr>
          <p:spPr>
            <a:xfrm>
              <a:off x="1035640" y="3245399"/>
              <a:ext cx="1529262" cy="487990"/>
            </a:xfrm>
            <a:prstGeom prst="homePlat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Outline</a:t>
              </a:r>
            </a:p>
          </p:txBody>
        </p:sp>
        <p:sp>
          <p:nvSpPr>
            <p:cNvPr id="12" name="Pentagon 11"/>
            <p:cNvSpPr/>
            <p:nvPr/>
          </p:nvSpPr>
          <p:spPr>
            <a:xfrm>
              <a:off x="1046970" y="3875999"/>
              <a:ext cx="1517931" cy="353510"/>
            </a:xfrm>
            <a:prstGeom prst="homePlate">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Describe</a:t>
              </a:r>
            </a:p>
          </p:txBody>
        </p:sp>
        <p:sp>
          <p:nvSpPr>
            <p:cNvPr id="13" name="Pentagon 12"/>
            <p:cNvSpPr/>
            <p:nvPr/>
          </p:nvSpPr>
          <p:spPr>
            <a:xfrm>
              <a:off x="1024477" y="4397527"/>
              <a:ext cx="1540424" cy="385783"/>
            </a:xfrm>
            <a:prstGeom prst="homePlate">
              <a:avLst/>
            </a:prstGeom>
            <a:solidFill>
              <a:srgbClr val="FF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Explain</a:t>
              </a:r>
            </a:p>
          </p:txBody>
        </p:sp>
        <p:sp>
          <p:nvSpPr>
            <p:cNvPr id="14" name="Pentagon 13"/>
            <p:cNvSpPr/>
            <p:nvPr/>
          </p:nvSpPr>
          <p:spPr>
            <a:xfrm>
              <a:off x="1046970" y="4936716"/>
              <a:ext cx="1517932" cy="396915"/>
            </a:xfrm>
            <a:prstGeom prst="homePlat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Discuss</a:t>
              </a:r>
            </a:p>
          </p:txBody>
        </p:sp>
        <p:sp>
          <p:nvSpPr>
            <p:cNvPr id="15" name="Pentagon 14"/>
            <p:cNvSpPr/>
            <p:nvPr/>
          </p:nvSpPr>
          <p:spPr>
            <a:xfrm>
              <a:off x="1024477" y="5512780"/>
              <a:ext cx="1540424" cy="576064"/>
            </a:xfrm>
            <a:prstGeom prst="homePlat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Assess/Evaluate</a:t>
              </a:r>
            </a:p>
          </p:txBody>
        </p:sp>
        <p:sp>
          <p:nvSpPr>
            <p:cNvPr id="16" name="TextBox 15"/>
            <p:cNvSpPr txBox="1"/>
            <p:nvPr/>
          </p:nvSpPr>
          <p:spPr>
            <a:xfrm>
              <a:off x="2834933" y="1971430"/>
              <a:ext cx="3616133" cy="461665"/>
            </a:xfrm>
            <a:prstGeom prst="rect">
              <a:avLst/>
            </a:prstGeom>
            <a:noFill/>
          </p:spPr>
          <p:txBody>
            <a:bodyPr wrap="square" rtlCol="0">
              <a:spAutoFit/>
            </a:bodyPr>
            <a:lstStyle/>
            <a:p>
              <a:r>
                <a:rPr lang="en-GB" sz="1200" dirty="0"/>
                <a:t>You </a:t>
              </a:r>
              <a:r>
                <a:rPr lang="en-GB" sz="1200" b="1" u="sng" dirty="0">
                  <a:solidFill>
                    <a:srgbClr val="FF0000"/>
                  </a:solidFill>
                </a:rPr>
                <a:t>should</a:t>
              </a:r>
              <a:r>
                <a:rPr lang="en-GB" sz="1200" dirty="0"/>
                <a:t> give a short answer or select an item from a list or table – no explaining here!.</a:t>
              </a:r>
            </a:p>
          </p:txBody>
        </p:sp>
        <p:sp>
          <p:nvSpPr>
            <p:cNvPr id="2" name="TextBox 1"/>
            <p:cNvSpPr txBox="1"/>
            <p:nvPr/>
          </p:nvSpPr>
          <p:spPr>
            <a:xfrm>
              <a:off x="2916144" y="2666462"/>
              <a:ext cx="3453710" cy="461665"/>
            </a:xfrm>
            <a:prstGeom prst="rect">
              <a:avLst/>
            </a:prstGeom>
            <a:noFill/>
          </p:spPr>
          <p:txBody>
            <a:bodyPr wrap="square" rtlCol="0">
              <a:spAutoFit/>
            </a:bodyPr>
            <a:lstStyle/>
            <a:p>
              <a:r>
                <a:rPr lang="en-GB" sz="1200" dirty="0"/>
                <a:t>You </a:t>
              </a:r>
              <a:r>
                <a:rPr lang="en-GB" sz="1200" b="1" u="sng" dirty="0">
                  <a:solidFill>
                    <a:srgbClr val="FF0000"/>
                  </a:solidFill>
                </a:rPr>
                <a:t>should</a:t>
              </a:r>
              <a:r>
                <a:rPr lang="en-GB" sz="1200" dirty="0"/>
                <a:t> give a clear, precise meaning for the phrase.</a:t>
              </a:r>
            </a:p>
          </p:txBody>
        </p:sp>
        <p:sp>
          <p:nvSpPr>
            <p:cNvPr id="17" name="TextBox 16"/>
            <p:cNvSpPr txBox="1"/>
            <p:nvPr/>
          </p:nvSpPr>
          <p:spPr>
            <a:xfrm>
              <a:off x="2934111" y="3349569"/>
              <a:ext cx="3624767" cy="276999"/>
            </a:xfrm>
            <a:prstGeom prst="rect">
              <a:avLst/>
            </a:prstGeom>
            <a:noFill/>
          </p:spPr>
          <p:txBody>
            <a:bodyPr wrap="square" rtlCol="0">
              <a:spAutoFit/>
            </a:bodyPr>
            <a:lstStyle/>
            <a:p>
              <a:r>
                <a:rPr lang="en-GB" sz="1200" dirty="0"/>
                <a:t>You </a:t>
              </a:r>
              <a:r>
                <a:rPr lang="en-GB" sz="1200" b="1" u="sng" dirty="0">
                  <a:solidFill>
                    <a:srgbClr val="FF0000"/>
                  </a:solidFill>
                </a:rPr>
                <a:t>should</a:t>
              </a:r>
              <a:r>
                <a:rPr lang="en-GB" sz="1200" dirty="0"/>
                <a:t> give a brief summary of the process.</a:t>
              </a:r>
            </a:p>
          </p:txBody>
        </p:sp>
        <p:sp>
          <p:nvSpPr>
            <p:cNvPr id="18" name="TextBox 17"/>
            <p:cNvSpPr txBox="1"/>
            <p:nvPr/>
          </p:nvSpPr>
          <p:spPr>
            <a:xfrm>
              <a:off x="2915444" y="3932039"/>
              <a:ext cx="3833210" cy="276999"/>
            </a:xfrm>
            <a:prstGeom prst="rect">
              <a:avLst/>
            </a:prstGeom>
            <a:noFill/>
          </p:spPr>
          <p:txBody>
            <a:bodyPr wrap="square" rtlCol="0">
              <a:spAutoFit/>
            </a:bodyPr>
            <a:lstStyle/>
            <a:p>
              <a:r>
                <a:rPr lang="en-GB" sz="1200" dirty="0"/>
                <a:t>You </a:t>
              </a:r>
              <a:r>
                <a:rPr lang="en-GB" sz="1200" b="1" u="sng" dirty="0">
                  <a:solidFill>
                    <a:srgbClr val="FF0000"/>
                  </a:solidFill>
                </a:rPr>
                <a:t>should</a:t>
              </a:r>
              <a:r>
                <a:rPr lang="en-GB" sz="1200" dirty="0"/>
                <a:t> give a detailed description of something.</a:t>
              </a:r>
            </a:p>
          </p:txBody>
        </p:sp>
        <p:sp>
          <p:nvSpPr>
            <p:cNvPr id="19" name="TextBox 18"/>
            <p:cNvSpPr txBox="1"/>
            <p:nvPr/>
          </p:nvSpPr>
          <p:spPr>
            <a:xfrm>
              <a:off x="2915444" y="4506311"/>
              <a:ext cx="3833210" cy="276999"/>
            </a:xfrm>
            <a:prstGeom prst="rect">
              <a:avLst/>
            </a:prstGeom>
            <a:noFill/>
          </p:spPr>
          <p:txBody>
            <a:bodyPr wrap="square" rtlCol="0">
              <a:spAutoFit/>
            </a:bodyPr>
            <a:lstStyle/>
            <a:p>
              <a:r>
                <a:rPr lang="en-GB" sz="1200" dirty="0"/>
                <a:t>You </a:t>
              </a:r>
              <a:r>
                <a:rPr lang="en-GB" sz="1200" b="1" u="sng" dirty="0">
                  <a:solidFill>
                    <a:srgbClr val="FF0000"/>
                  </a:solidFill>
                </a:rPr>
                <a:t>should</a:t>
              </a:r>
              <a:r>
                <a:rPr lang="en-GB" sz="1200" dirty="0"/>
                <a:t> give reasons to show why.</a:t>
              </a:r>
            </a:p>
          </p:txBody>
        </p:sp>
        <p:sp>
          <p:nvSpPr>
            <p:cNvPr id="20" name="TextBox 19"/>
            <p:cNvSpPr txBox="1"/>
            <p:nvPr/>
          </p:nvSpPr>
          <p:spPr>
            <a:xfrm>
              <a:off x="2934111" y="4936716"/>
              <a:ext cx="3833210" cy="461665"/>
            </a:xfrm>
            <a:prstGeom prst="rect">
              <a:avLst/>
            </a:prstGeom>
            <a:noFill/>
          </p:spPr>
          <p:txBody>
            <a:bodyPr wrap="square" rtlCol="0">
              <a:spAutoFit/>
            </a:bodyPr>
            <a:lstStyle/>
            <a:p>
              <a:r>
                <a:rPr lang="en-GB" sz="1200" dirty="0"/>
                <a:t>You </a:t>
              </a:r>
              <a:r>
                <a:rPr lang="en-GB" sz="1200" b="1" u="sng" dirty="0">
                  <a:solidFill>
                    <a:srgbClr val="FF0000"/>
                  </a:solidFill>
                </a:rPr>
                <a:t>should</a:t>
              </a:r>
              <a:r>
                <a:rPr lang="en-GB" sz="1200" dirty="0"/>
                <a:t> make a balanced argument covering a range of opinions.</a:t>
              </a:r>
            </a:p>
          </p:txBody>
        </p:sp>
        <p:sp>
          <p:nvSpPr>
            <p:cNvPr id="21" name="TextBox 20"/>
            <p:cNvSpPr txBox="1"/>
            <p:nvPr/>
          </p:nvSpPr>
          <p:spPr>
            <a:xfrm>
              <a:off x="2917359" y="5569979"/>
              <a:ext cx="3833210" cy="461665"/>
            </a:xfrm>
            <a:prstGeom prst="rect">
              <a:avLst/>
            </a:prstGeom>
            <a:noFill/>
          </p:spPr>
          <p:txBody>
            <a:bodyPr wrap="square" rtlCol="0">
              <a:spAutoFit/>
            </a:bodyPr>
            <a:lstStyle/>
            <a:p>
              <a:r>
                <a:rPr lang="en-GB" sz="1200" dirty="0"/>
                <a:t>You </a:t>
              </a:r>
              <a:r>
                <a:rPr lang="en-GB" sz="1200" b="1" u="sng" dirty="0">
                  <a:solidFill>
                    <a:srgbClr val="FF0000"/>
                  </a:solidFill>
                </a:rPr>
                <a:t>should</a:t>
              </a:r>
              <a:r>
                <a:rPr lang="en-GB" sz="1200" dirty="0"/>
                <a:t> use evidence and your own knowledge to come to a conclusion.</a:t>
              </a:r>
            </a:p>
          </p:txBody>
        </p:sp>
      </p:grpSp>
      <p:sp>
        <p:nvSpPr>
          <p:cNvPr id="23" name="Frame 22"/>
          <p:cNvSpPr/>
          <p:nvPr/>
        </p:nvSpPr>
        <p:spPr>
          <a:xfrm>
            <a:off x="0" y="0"/>
            <a:ext cx="6858000" cy="9144000"/>
          </a:xfrm>
          <a:prstGeom prst="frame">
            <a:avLst>
              <a:gd name="adj1" fmla="val 545"/>
            </a:avLst>
          </a:prstGeom>
          <a:solidFill>
            <a:srgbClr val="66CCFF"/>
          </a:solidFill>
          <a:ln>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TextBox 2"/>
          <p:cNvSpPr txBox="1"/>
          <p:nvPr/>
        </p:nvSpPr>
        <p:spPr>
          <a:xfrm>
            <a:off x="281491" y="6804248"/>
            <a:ext cx="6315861" cy="2031325"/>
          </a:xfrm>
          <a:prstGeom prst="rect">
            <a:avLst/>
          </a:prstGeom>
          <a:noFill/>
          <a:ln w="57150">
            <a:solidFill>
              <a:srgbClr val="00B0F0"/>
            </a:solidFill>
          </a:ln>
        </p:spPr>
        <p:txBody>
          <a:bodyPr wrap="square" rtlCol="0">
            <a:spAutoFit/>
          </a:bodyPr>
          <a:lstStyle/>
          <a:p>
            <a:pPr algn="ctr"/>
            <a:r>
              <a:rPr lang="en-GB" sz="2000" b="1" dirty="0"/>
              <a:t>You will now be provided with a 6 mark question </a:t>
            </a:r>
          </a:p>
          <a:p>
            <a:pPr algn="ctr"/>
            <a:r>
              <a:rPr lang="en-GB" sz="2000" b="1" dirty="0"/>
              <a:t>(page 8) </a:t>
            </a:r>
          </a:p>
          <a:p>
            <a:endParaRPr lang="en-GB" dirty="0"/>
          </a:p>
          <a:p>
            <a:r>
              <a:rPr lang="en-GB" sz="1600" b="1" dirty="0">
                <a:solidFill>
                  <a:srgbClr val="FF0000"/>
                </a:solidFill>
              </a:rPr>
              <a:t>Task 1: </a:t>
            </a:r>
            <a:r>
              <a:rPr lang="en-GB" sz="1200" dirty="0"/>
              <a:t>Answer the long answer question on the pages provided. You have 6 minutes to answer the question. </a:t>
            </a:r>
          </a:p>
          <a:p>
            <a:endParaRPr lang="en-GB" sz="1200" dirty="0"/>
          </a:p>
          <a:p>
            <a:r>
              <a:rPr lang="en-GB" sz="1600" b="1" dirty="0">
                <a:solidFill>
                  <a:srgbClr val="FF0000"/>
                </a:solidFill>
              </a:rPr>
              <a:t>Task 2: </a:t>
            </a:r>
            <a:r>
              <a:rPr lang="en-GB" sz="1200" dirty="0"/>
              <a:t>Then  mark your answer using the mark scheme on page 9 You will then have the opportunity to improve your answer by adding to it using the possible answers on page 9.</a:t>
            </a:r>
          </a:p>
        </p:txBody>
      </p:sp>
      <p:sp>
        <p:nvSpPr>
          <p:cNvPr id="24" name="Rectangle 23"/>
          <p:cNvSpPr/>
          <p:nvPr/>
        </p:nvSpPr>
        <p:spPr>
          <a:xfrm>
            <a:off x="251706" y="-36512"/>
            <a:ext cx="6417654" cy="707886"/>
          </a:xfrm>
          <a:prstGeom prst="rect">
            <a:avLst/>
          </a:prstGeom>
          <a:noFill/>
        </p:spPr>
        <p:txBody>
          <a:bodyPr wrap="none" lIns="91440" tIns="45720" rIns="91440" bIns="45720">
            <a:spAutoFit/>
          </a:bodyPr>
          <a:lstStyle/>
          <a:p>
            <a:pPr algn="ctr"/>
            <a:r>
              <a:rPr lang="en-US" sz="4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Recall those command words</a:t>
            </a:r>
          </a:p>
        </p:txBody>
      </p:sp>
    </p:spTree>
    <p:extLst>
      <p:ext uri="{BB962C8B-B14F-4D97-AF65-F5344CB8AC3E}">
        <p14:creationId xmlns:p14="http://schemas.microsoft.com/office/powerpoint/2010/main" val="1686863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2656" y="1848177"/>
            <a:ext cx="6084676" cy="5447645"/>
          </a:xfrm>
          <a:prstGeom prst="rect">
            <a:avLst/>
          </a:prstGeom>
          <a:noFill/>
        </p:spPr>
        <p:txBody>
          <a:bodyPr wrap="square" rtlCol="0">
            <a:spAutoFit/>
          </a:bodyPr>
          <a:lstStyle/>
          <a:p>
            <a:r>
              <a:rPr lang="en-GB" b="1" dirty="0">
                <a:solidFill>
                  <a:srgbClr val="0070C0"/>
                </a:solidFill>
              </a:rPr>
              <a:t>Q2. </a:t>
            </a:r>
            <a:r>
              <a:rPr lang="en-GB" sz="1100" dirty="0"/>
              <a:t>Good presentation is essential for a buffet. </a:t>
            </a:r>
          </a:p>
          <a:p>
            <a:r>
              <a:rPr lang="en-GB" sz="1100" dirty="0"/>
              <a:t>            Discuss how good presentation can be achieved.</a:t>
            </a:r>
          </a:p>
          <a:p>
            <a:r>
              <a:rPr lang="en-GB" sz="11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r>
              <a:rPr lang="en-GB" sz="1100" dirty="0"/>
              <a:t>____________________________________________________________________________________</a:t>
            </a:r>
          </a:p>
          <a:p>
            <a:r>
              <a:rPr lang="en-GB" sz="1100" dirty="0"/>
              <a:t>____________________________________________________________________________________</a:t>
            </a:r>
          </a:p>
          <a:p>
            <a:r>
              <a:rPr lang="en-GB" sz="11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GB" sz="1100" dirty="0"/>
          </a:p>
          <a:p>
            <a:pPr marL="400050" indent="-400050">
              <a:buAutoNum type="romanLcParenBoth"/>
            </a:pPr>
            <a:endParaRPr lang="en-GB" sz="1100" dirty="0"/>
          </a:p>
          <a:p>
            <a:endParaRPr lang="en-GB" sz="1100" dirty="0"/>
          </a:p>
        </p:txBody>
      </p:sp>
      <p:sp>
        <p:nvSpPr>
          <p:cNvPr id="5" name="Title 1"/>
          <p:cNvSpPr>
            <a:spLocks noGrp="1"/>
          </p:cNvSpPr>
          <p:nvPr>
            <p:ph type="title"/>
          </p:nvPr>
        </p:nvSpPr>
        <p:spPr>
          <a:xfrm>
            <a:off x="425152" y="-305209"/>
            <a:ext cx="6172200" cy="1524000"/>
          </a:xfrm>
        </p:spPr>
        <p:txBody>
          <a:bodyPr>
            <a:normAutofit/>
          </a:bodyPr>
          <a:lstStyle/>
          <a:p>
            <a:r>
              <a:rPr lang="en-GB" sz="1800" u="sng" dirty="0">
                <a:solidFill>
                  <a:srgbClr val="7030A0"/>
                </a:solidFill>
                <a:latin typeface="Comic Sans MS" panose="030F0702030302020204" pitchFamily="66" charset="0"/>
              </a:rPr>
              <a:t>Recall knowledge - </a:t>
            </a:r>
            <a:br>
              <a:rPr lang="en-GB" sz="1800" dirty="0">
                <a:solidFill>
                  <a:srgbClr val="FF0000"/>
                </a:solidFill>
                <a:latin typeface="Comic Sans MS" panose="030F0702030302020204" pitchFamily="66" charset="0"/>
              </a:rPr>
            </a:br>
            <a:r>
              <a:rPr lang="en-GB" sz="1800" dirty="0">
                <a:solidFill>
                  <a:srgbClr val="FF0000"/>
                </a:solidFill>
                <a:latin typeface="Comic Sans MS" panose="030F0702030302020204" pitchFamily="66" charset="0"/>
              </a:rPr>
              <a:t>Practice Exam style Question</a:t>
            </a:r>
          </a:p>
        </p:txBody>
      </p:sp>
      <p:sp>
        <p:nvSpPr>
          <p:cNvPr id="23" name="TextBox 22"/>
          <p:cNvSpPr txBox="1"/>
          <p:nvPr/>
        </p:nvSpPr>
        <p:spPr>
          <a:xfrm>
            <a:off x="3573016" y="2123728"/>
            <a:ext cx="646331" cy="261610"/>
          </a:xfrm>
          <a:prstGeom prst="rect">
            <a:avLst/>
          </a:prstGeom>
          <a:noFill/>
        </p:spPr>
        <p:txBody>
          <a:bodyPr wrap="none" rtlCol="0">
            <a:spAutoFit/>
          </a:bodyPr>
          <a:lstStyle/>
          <a:p>
            <a:r>
              <a:rPr lang="en-GB" sz="1100" b="1" dirty="0">
                <a:solidFill>
                  <a:srgbClr val="FF0000"/>
                </a:solidFill>
              </a:rPr>
              <a:t>6 marks</a:t>
            </a:r>
          </a:p>
        </p:txBody>
      </p:sp>
      <p:sp>
        <p:nvSpPr>
          <p:cNvPr id="4" name="Rectangle 3"/>
          <p:cNvSpPr/>
          <p:nvPr/>
        </p:nvSpPr>
        <p:spPr>
          <a:xfrm>
            <a:off x="330438" y="849938"/>
            <a:ext cx="6014885" cy="938719"/>
          </a:xfrm>
          <a:prstGeom prst="rect">
            <a:avLst/>
          </a:prstGeom>
        </p:spPr>
        <p:txBody>
          <a:bodyPr wrap="square">
            <a:spAutoFit/>
          </a:bodyPr>
          <a:lstStyle/>
          <a:p>
            <a:r>
              <a:rPr lang="en-GB" sz="1100" dirty="0"/>
              <a:t>You have been given a practice question to answer focusing on presenting a buffet.</a:t>
            </a:r>
          </a:p>
          <a:p>
            <a:endParaRPr lang="en-GB" sz="1100" dirty="0"/>
          </a:p>
          <a:p>
            <a:r>
              <a:rPr lang="en-GB" sz="1100" dirty="0"/>
              <a:t>The question is worth 6 marks.</a:t>
            </a:r>
          </a:p>
          <a:p>
            <a:endParaRPr lang="en-GB" sz="1100" dirty="0"/>
          </a:p>
          <a:p>
            <a:r>
              <a:rPr lang="en-GB" sz="1100" b="1" dirty="0">
                <a:solidFill>
                  <a:srgbClr val="0070C0"/>
                </a:solidFill>
                <a:latin typeface="Comic Sans MS" panose="030F0702030302020204" pitchFamily="66" charset="0"/>
              </a:rPr>
              <a:t>Complete the answer now.</a:t>
            </a:r>
          </a:p>
        </p:txBody>
      </p:sp>
      <p:sp>
        <p:nvSpPr>
          <p:cNvPr id="6" name="Frame 5"/>
          <p:cNvSpPr/>
          <p:nvPr/>
        </p:nvSpPr>
        <p:spPr>
          <a:xfrm>
            <a:off x="0" y="0"/>
            <a:ext cx="6858000" cy="9144000"/>
          </a:xfrm>
          <a:prstGeom prst="frame">
            <a:avLst>
              <a:gd name="adj1" fmla="val 146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269473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1693564" y="5786136"/>
            <a:ext cx="4289957" cy="338554"/>
          </a:xfrm>
          <a:prstGeom prst="rect">
            <a:avLst/>
          </a:prstGeom>
          <a:solidFill>
            <a:srgbClr val="0070C0"/>
          </a:solidFill>
        </p:spPr>
        <p:txBody>
          <a:bodyPr wrap="none" rtlCol="0">
            <a:spAutoFit/>
          </a:bodyPr>
          <a:lstStyle/>
          <a:p>
            <a:pPr algn="ctr"/>
            <a:r>
              <a:rPr lang="en-GB" sz="1600" b="1" dirty="0">
                <a:solidFill>
                  <a:srgbClr val="FFFF00"/>
                </a:solidFill>
                <a:latin typeface="Comic Sans MS" panose="030F0702030302020204" pitchFamily="66" charset="0"/>
              </a:rPr>
              <a:t>Presenting Buffet food– Possible answers</a:t>
            </a:r>
          </a:p>
        </p:txBody>
      </p:sp>
      <p:sp>
        <p:nvSpPr>
          <p:cNvPr id="6" name="TextBox 5"/>
          <p:cNvSpPr txBox="1"/>
          <p:nvPr/>
        </p:nvSpPr>
        <p:spPr>
          <a:xfrm>
            <a:off x="1968752" y="110390"/>
            <a:ext cx="2866490" cy="338554"/>
          </a:xfrm>
          <a:prstGeom prst="rect">
            <a:avLst/>
          </a:prstGeom>
          <a:noFill/>
        </p:spPr>
        <p:txBody>
          <a:bodyPr wrap="none" rtlCol="0">
            <a:spAutoFit/>
          </a:bodyPr>
          <a:lstStyle/>
          <a:p>
            <a:r>
              <a:rPr lang="en-GB" sz="1600" dirty="0">
                <a:solidFill>
                  <a:srgbClr val="FF0000"/>
                </a:solidFill>
                <a:latin typeface="Comic Sans MS" panose="030F0702030302020204" pitchFamily="66" charset="0"/>
              </a:rPr>
              <a:t>Mark Band for this question</a:t>
            </a:r>
          </a:p>
        </p:txBody>
      </p:sp>
      <p:sp>
        <p:nvSpPr>
          <p:cNvPr id="7" name="TextBox 6"/>
          <p:cNvSpPr txBox="1"/>
          <p:nvPr/>
        </p:nvSpPr>
        <p:spPr>
          <a:xfrm>
            <a:off x="188640" y="2532256"/>
            <a:ext cx="6426714" cy="815608"/>
          </a:xfrm>
          <a:prstGeom prst="rect">
            <a:avLst/>
          </a:prstGeom>
          <a:solidFill>
            <a:srgbClr val="FFFF00"/>
          </a:solidFill>
        </p:spPr>
        <p:txBody>
          <a:bodyPr wrap="square" rtlCol="0">
            <a:spAutoFit/>
          </a:bodyPr>
          <a:lstStyle/>
          <a:p>
            <a:pPr algn="ctr"/>
            <a:r>
              <a:rPr lang="en-GB" sz="1400" dirty="0">
                <a:solidFill>
                  <a:srgbClr val="0070C0"/>
                </a:solidFill>
              </a:rPr>
              <a:t>Top Tip: </a:t>
            </a:r>
          </a:p>
          <a:p>
            <a:r>
              <a:rPr lang="en-GB" sz="1100" dirty="0"/>
              <a:t>Refer to the number of marks a question is awarded and use this as your target of points to include in the answer, along with discussion and examples. </a:t>
            </a:r>
          </a:p>
          <a:p>
            <a:r>
              <a:rPr lang="en-GB" sz="1100" dirty="0"/>
              <a:t>So…. 12 marks = 12 points with discussion and examples.</a:t>
            </a:r>
          </a:p>
        </p:txBody>
      </p:sp>
      <p:sp>
        <p:nvSpPr>
          <p:cNvPr id="4" name="Rectangle 3"/>
          <p:cNvSpPr/>
          <p:nvPr/>
        </p:nvSpPr>
        <p:spPr>
          <a:xfrm>
            <a:off x="116632" y="3410580"/>
            <a:ext cx="2190151" cy="369332"/>
          </a:xfrm>
          <a:prstGeom prst="rect">
            <a:avLst/>
          </a:prstGeom>
        </p:spPr>
        <p:txBody>
          <a:bodyPr wrap="none">
            <a:spAutoFit/>
          </a:bodyPr>
          <a:lstStyle/>
          <a:p>
            <a:r>
              <a:rPr lang="en-GB" b="1" dirty="0">
                <a:solidFill>
                  <a:srgbClr val="0070C0"/>
                </a:solidFill>
              </a:rPr>
              <a:t>Q2 Possible answers:</a:t>
            </a:r>
            <a:endParaRPr lang="en-GB" dirty="0"/>
          </a:p>
        </p:txBody>
      </p:sp>
      <p:pic>
        <p:nvPicPr>
          <p:cNvPr id="9" name="Picture 8">
            <a:extLst>
              <a:ext uri="{FF2B5EF4-FFF2-40B4-BE49-F238E27FC236}">
                <a16:creationId xmlns:a16="http://schemas.microsoft.com/office/drawing/2014/main" id="{B33B9ED2-AC26-453A-A8DB-41B76E144D04}"/>
              </a:ext>
            </a:extLst>
          </p:cNvPr>
          <p:cNvPicPr>
            <a:picLocks noChangeAspect="1"/>
          </p:cNvPicPr>
          <p:nvPr/>
        </p:nvPicPr>
        <p:blipFill>
          <a:blip r:embed="rId2"/>
          <a:stretch>
            <a:fillRect/>
          </a:stretch>
        </p:blipFill>
        <p:spPr>
          <a:xfrm>
            <a:off x="712113" y="664968"/>
            <a:ext cx="5379767" cy="1669298"/>
          </a:xfrm>
          <a:prstGeom prst="rect">
            <a:avLst/>
          </a:prstGeom>
          <a:ln w="57150">
            <a:solidFill>
              <a:srgbClr val="FF0000"/>
            </a:solidFill>
          </a:ln>
        </p:spPr>
      </p:pic>
      <p:pic>
        <p:nvPicPr>
          <p:cNvPr id="10" name="Picture 9">
            <a:extLst>
              <a:ext uri="{FF2B5EF4-FFF2-40B4-BE49-F238E27FC236}">
                <a16:creationId xmlns:a16="http://schemas.microsoft.com/office/drawing/2014/main" id="{4B5964C3-E0C4-49AE-993D-3A422993A6D1}"/>
              </a:ext>
            </a:extLst>
          </p:cNvPr>
          <p:cNvPicPr>
            <a:picLocks noChangeAspect="1"/>
          </p:cNvPicPr>
          <p:nvPr/>
        </p:nvPicPr>
        <p:blipFill>
          <a:blip r:embed="rId3"/>
          <a:stretch>
            <a:fillRect/>
          </a:stretch>
        </p:blipFill>
        <p:spPr>
          <a:xfrm>
            <a:off x="836712" y="3842628"/>
            <a:ext cx="4896544" cy="3004525"/>
          </a:xfrm>
          <a:prstGeom prst="rect">
            <a:avLst/>
          </a:prstGeom>
        </p:spPr>
      </p:pic>
      <p:pic>
        <p:nvPicPr>
          <p:cNvPr id="11" name="Picture 10">
            <a:extLst>
              <a:ext uri="{FF2B5EF4-FFF2-40B4-BE49-F238E27FC236}">
                <a16:creationId xmlns:a16="http://schemas.microsoft.com/office/drawing/2014/main" id="{25236A15-50DD-439F-907F-479E82C3F674}"/>
              </a:ext>
            </a:extLst>
          </p:cNvPr>
          <p:cNvPicPr>
            <a:picLocks noChangeAspect="1"/>
          </p:cNvPicPr>
          <p:nvPr/>
        </p:nvPicPr>
        <p:blipFill>
          <a:blip r:embed="rId4"/>
          <a:stretch>
            <a:fillRect/>
          </a:stretch>
        </p:blipFill>
        <p:spPr>
          <a:xfrm>
            <a:off x="836712" y="6900451"/>
            <a:ext cx="4680520" cy="859688"/>
          </a:xfrm>
          <a:prstGeom prst="rect">
            <a:avLst/>
          </a:prstGeom>
        </p:spPr>
      </p:pic>
      <p:sp>
        <p:nvSpPr>
          <p:cNvPr id="3" name="Rounded Rectangular Callout 2"/>
          <p:cNvSpPr/>
          <p:nvPr/>
        </p:nvSpPr>
        <p:spPr>
          <a:xfrm>
            <a:off x="1385772" y="8015914"/>
            <a:ext cx="4204495" cy="948574"/>
          </a:xfrm>
          <a:prstGeom prst="wedgeRoundRectCallout">
            <a:avLst>
              <a:gd name="adj1" fmla="val -21347"/>
              <a:gd name="adj2" fmla="val -83501"/>
              <a:gd name="adj3" fmla="val 16667"/>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FF0000"/>
                </a:solidFill>
                <a:latin typeface="Comic Sans MS" panose="030F0702030302020204" pitchFamily="66" charset="0"/>
              </a:rPr>
              <a:t>Which ones did you think of from the list? Read the mark scheme carefully, then add those extra points to increase your overall mark.</a:t>
            </a:r>
          </a:p>
        </p:txBody>
      </p:sp>
    </p:spTree>
    <p:extLst>
      <p:ext uri="{BB962C8B-B14F-4D97-AF65-F5344CB8AC3E}">
        <p14:creationId xmlns:p14="http://schemas.microsoft.com/office/powerpoint/2010/main" val="24676246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619</TotalTime>
  <Words>3606</Words>
  <Application>Microsoft Office PowerPoint</Application>
  <PresentationFormat>On-screen Show (4:3)</PresentationFormat>
  <Paragraphs>417</Paragraphs>
  <Slides>20</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Adobe Gothic Std B</vt:lpstr>
      <vt:lpstr>Arial</vt:lpstr>
      <vt:lpstr>Calibri</vt:lpstr>
      <vt:lpstr>Comic Sans MS</vt:lpstr>
      <vt:lpstr>Impact</vt:lpstr>
      <vt:lpstr>Kalam</vt:lpstr>
      <vt:lpstr>Times New Roman</vt:lpstr>
      <vt:lpstr>Office Theme</vt:lpstr>
      <vt:lpstr>PowerPoint Presentation</vt:lpstr>
      <vt:lpstr>PowerPoint Presentation</vt:lpstr>
      <vt:lpstr>PowerPoint Presentation</vt:lpstr>
      <vt:lpstr>Recall knowledge -  Practice Exam style Question</vt:lpstr>
      <vt:lpstr>PowerPoint Presentation</vt:lpstr>
      <vt:lpstr>PowerPoint Presentation</vt:lpstr>
      <vt:lpstr>PowerPoint Presentation</vt:lpstr>
      <vt:lpstr>Recall knowledge -  Practice Exam style Question</vt:lpstr>
      <vt:lpstr>PowerPoint Presentation</vt:lpstr>
      <vt:lpstr>PowerPoint Presentation</vt:lpstr>
      <vt:lpstr>PowerPoint Presentation</vt:lpstr>
      <vt:lpstr>PowerPoint Presentation</vt:lpstr>
      <vt:lpstr>PowerPoint Presentation</vt:lpstr>
      <vt:lpstr>Recall knowledge -  Practice Exam style Question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dc:creator>
  <cp:lastModifiedBy>Mr C Barker</cp:lastModifiedBy>
  <cp:revision>330</cp:revision>
  <dcterms:created xsi:type="dcterms:W3CDTF">2020-10-05T11:31:44Z</dcterms:created>
  <dcterms:modified xsi:type="dcterms:W3CDTF">2020-10-28T14:30:10Z</dcterms:modified>
</cp:coreProperties>
</file>