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8" r:id="rId2"/>
    <p:sldId id="258" r:id="rId3"/>
    <p:sldId id="260" r:id="rId4"/>
    <p:sldId id="264" r:id="rId5"/>
    <p:sldId id="265" r:id="rId6"/>
    <p:sldId id="261" r:id="rId7"/>
    <p:sldId id="266" r:id="rId8"/>
    <p:sldId id="267" r:id="rId9"/>
    <p:sldId id="263" r:id="rId10"/>
    <p:sldId id="262" r:id="rId11"/>
  </p:sldIdLst>
  <p:sldSz cx="9906000" cy="6858000" type="A4"/>
  <p:notesSz cx="7077075" cy="90281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B9B63DF-9442-45B0-8693-961D47D8A36D}">
          <p14:sldIdLst>
            <p14:sldId id="268"/>
            <p14:sldId id="258"/>
          </p14:sldIdLst>
        </p14:section>
        <p14:section name="Untitled Section" id="{BBE96AA5-A314-4063-AB85-CF33C7BF7102}">
          <p14:sldIdLst>
            <p14:sldId id="260"/>
            <p14:sldId id="264"/>
            <p14:sldId id="265"/>
            <p14:sldId id="261"/>
            <p14:sldId id="266"/>
            <p14:sldId id="267"/>
            <p14:sldId id="263"/>
            <p14:sldId id="262"/>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53" autoAdjust="0"/>
    <p:restoredTop sz="94000" autoAdjust="0"/>
  </p:normalViewPr>
  <p:slideViewPr>
    <p:cSldViewPr>
      <p:cViewPr varScale="1">
        <p:scale>
          <a:sx n="104" d="100"/>
          <a:sy n="104" d="100"/>
        </p:scale>
        <p:origin x="1908"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66732" cy="451405"/>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4008706" y="1"/>
            <a:ext cx="3066732" cy="451405"/>
          </a:xfrm>
          <a:prstGeom prst="rect">
            <a:avLst/>
          </a:prstGeom>
        </p:spPr>
        <p:txBody>
          <a:bodyPr vert="horz" lIns="93177" tIns="46589" rIns="93177" bIns="46589" rtlCol="0"/>
          <a:lstStyle>
            <a:lvl1pPr algn="r">
              <a:defRPr sz="1200"/>
            </a:lvl1pPr>
          </a:lstStyle>
          <a:p>
            <a:fld id="{569DFADF-E47B-4680-A55D-77D9BA1C008D}" type="datetimeFigureOut">
              <a:rPr lang="en-GB" smtClean="0"/>
              <a:t>22/06/2023</a:t>
            </a:fld>
            <a:endParaRPr lang="en-GB"/>
          </a:p>
        </p:txBody>
      </p:sp>
      <p:sp>
        <p:nvSpPr>
          <p:cNvPr id="4" name="Slide Image Placeholder 3"/>
          <p:cNvSpPr>
            <a:spLocks noGrp="1" noRot="1" noChangeAspect="1"/>
          </p:cNvSpPr>
          <p:nvPr>
            <p:ph type="sldImg" idx="2"/>
          </p:nvPr>
        </p:nvSpPr>
        <p:spPr>
          <a:xfrm>
            <a:off x="1092200" y="676275"/>
            <a:ext cx="4892675" cy="3386138"/>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7708" y="4288354"/>
            <a:ext cx="5661660" cy="4062651"/>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8575141"/>
            <a:ext cx="3066732" cy="451405"/>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4008706" y="8575141"/>
            <a:ext cx="3066732" cy="451405"/>
          </a:xfrm>
          <a:prstGeom prst="rect">
            <a:avLst/>
          </a:prstGeom>
        </p:spPr>
        <p:txBody>
          <a:bodyPr vert="horz" lIns="93177" tIns="46589" rIns="93177" bIns="46589" rtlCol="0" anchor="b"/>
          <a:lstStyle>
            <a:lvl1pPr algn="r">
              <a:defRPr sz="1200"/>
            </a:lvl1pPr>
          </a:lstStyle>
          <a:p>
            <a:fld id="{9862FEC9-FA88-4356-BAD4-9CA698613C76}" type="slidenum">
              <a:rPr lang="en-GB" smtClean="0"/>
              <a:t>‹#›</a:t>
            </a:fld>
            <a:endParaRPr lang="en-GB"/>
          </a:p>
        </p:txBody>
      </p:sp>
    </p:spTree>
    <p:extLst>
      <p:ext uri="{BB962C8B-B14F-4D97-AF65-F5344CB8AC3E}">
        <p14:creationId xmlns:p14="http://schemas.microsoft.com/office/powerpoint/2010/main" val="39150492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7"/>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992594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509462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0"/>
            <a:ext cx="222885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95300" y="274640"/>
            <a:ext cx="65214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71403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F2AA483D-48F1-4002-887B-66D539C21F93}"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763211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5"/>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2AA483D-48F1-4002-887B-66D539C21F93}" type="datetimeFigureOut">
              <a:rPr lang="en-GB" smtClean="0"/>
              <a:t>22/06/2023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8800540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F2AA483D-48F1-4002-887B-66D539C21F93}" type="datetimeFigureOut">
              <a:rPr lang="en-GB" smtClean="0"/>
              <a:t>22/06/2023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309117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3"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3"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F2AA483D-48F1-4002-887B-66D539C21F93}" type="datetimeFigureOut">
              <a:rPr lang="en-GB" smtClean="0"/>
              <a:t>22/06/2023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3976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2AA483D-48F1-4002-887B-66D539C21F93}" type="datetimeFigureOut">
              <a:rPr lang="en-GB" smtClean="0"/>
              <a:t>22/06/2023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4161334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AA483D-48F1-4002-887B-66D539C21F93}" type="datetimeFigureOut">
              <a:rPr lang="en-GB" smtClean="0"/>
              <a:t>22/06/2023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3050626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2"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2" y="273052"/>
            <a:ext cx="553773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2"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22/06/2023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19481391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2AA483D-48F1-4002-887B-66D539C21F93}" type="datetimeFigureOut">
              <a:rPr lang="en-GB" smtClean="0"/>
              <a:t>22/06/2023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CFFC462-4299-42D6-8F8F-B3A5DE6C3B5C}" type="slidenum">
              <a:rPr lang="en-GB" smtClean="0"/>
              <a:t>‹#›</a:t>
            </a:fld>
            <a:endParaRPr lang="en-GB"/>
          </a:p>
        </p:txBody>
      </p:sp>
    </p:spTree>
    <p:extLst>
      <p:ext uri="{BB962C8B-B14F-4D97-AF65-F5344CB8AC3E}">
        <p14:creationId xmlns:p14="http://schemas.microsoft.com/office/powerpoint/2010/main" val="264115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2"/>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AA483D-48F1-4002-887B-66D539C21F93}" type="datetimeFigureOut">
              <a:rPr lang="en-GB" smtClean="0"/>
              <a:t>22/06/2023</a:t>
            </a:fld>
            <a:endParaRPr lang="en-GB"/>
          </a:p>
        </p:txBody>
      </p:sp>
      <p:sp>
        <p:nvSpPr>
          <p:cNvPr id="5" name="Footer Placeholder 4"/>
          <p:cNvSpPr>
            <a:spLocks noGrp="1"/>
          </p:cNvSpPr>
          <p:nvPr>
            <p:ph type="ftr" sz="quarter" idx="3"/>
          </p:nvPr>
        </p:nvSpPr>
        <p:spPr>
          <a:xfrm>
            <a:off x="3384550" y="6356352"/>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2"/>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FC462-4299-42D6-8F8F-B3A5DE6C3B5C}" type="slidenum">
              <a:rPr lang="en-GB" smtClean="0"/>
              <a:t>‹#›</a:t>
            </a:fld>
            <a:endParaRPr lang="en-GB"/>
          </a:p>
        </p:txBody>
      </p:sp>
    </p:spTree>
    <p:extLst>
      <p:ext uri="{BB962C8B-B14F-4D97-AF65-F5344CB8AC3E}">
        <p14:creationId xmlns:p14="http://schemas.microsoft.com/office/powerpoint/2010/main" val="2640830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s://www.youtube.com/watch?v=JmZDO64LqCE" TargetMode="External"/><Relationship Id="rId13" Type="http://schemas.openxmlformats.org/officeDocument/2006/relationships/hyperlink" Target="https://www.youtube.com/watch?v=0Tid_Imnt0s" TargetMode="External"/><Relationship Id="rId18" Type="http://schemas.openxmlformats.org/officeDocument/2006/relationships/hyperlink" Target="https://www.youtube.com/watch?v=oXW6RqEwVWA" TargetMode="External"/><Relationship Id="rId26" Type="http://schemas.openxmlformats.org/officeDocument/2006/relationships/image" Target="../media/image6.png"/><Relationship Id="rId3" Type="http://schemas.openxmlformats.org/officeDocument/2006/relationships/hyperlink" Target="https://www.youtube.com/watch?v=kR7b3dk0toY" TargetMode="External"/><Relationship Id="rId21" Type="http://schemas.openxmlformats.org/officeDocument/2006/relationships/hyperlink" Target="https://www.youtube.com/watch?v=s3QQRNWUCEU" TargetMode="External"/><Relationship Id="rId7" Type="http://schemas.openxmlformats.org/officeDocument/2006/relationships/hyperlink" Target="https://www.futurelearn.com/" TargetMode="External"/><Relationship Id="rId12" Type="http://schemas.openxmlformats.org/officeDocument/2006/relationships/hyperlink" Target="https://revisionworld.com/a2-level-level-revision/physical-education-level-revision" TargetMode="External"/><Relationship Id="rId17" Type="http://schemas.openxmlformats.org/officeDocument/2006/relationships/hyperlink" Target="https://www.youtube.com/watch?v=9ws5QUqT2QU" TargetMode="External"/><Relationship Id="rId25" Type="http://schemas.openxmlformats.org/officeDocument/2006/relationships/image" Target="../media/image5.png"/><Relationship Id="rId2" Type="http://schemas.openxmlformats.org/officeDocument/2006/relationships/hyperlink" Target="https://filestore.aqa.org.uk/resources/pe/specifications/AQA-7582-SP-2016.PDF" TargetMode="External"/><Relationship Id="rId16" Type="http://schemas.openxmlformats.org/officeDocument/2006/relationships/hyperlink" Target="https://www.sciencemuseum.org.uk/home" TargetMode="External"/><Relationship Id="rId20" Type="http://schemas.openxmlformats.org/officeDocument/2006/relationships/hyperlink" Target="https://www.theguardian.com/profile/guardian-sport" TargetMode="External"/><Relationship Id="rId1" Type="http://schemas.openxmlformats.org/officeDocument/2006/relationships/slideLayout" Target="../slideLayouts/slideLayout7.xml"/><Relationship Id="rId6" Type="http://schemas.openxmlformats.org/officeDocument/2006/relationships/hyperlink" Target="https://www.mooc.org/" TargetMode="External"/><Relationship Id="rId11" Type="http://schemas.openxmlformats.org/officeDocument/2006/relationships/hyperlink" Target="https://www.youtube.com/watch?v=-I-SnUThH84" TargetMode="External"/><Relationship Id="rId24" Type="http://schemas.openxmlformats.org/officeDocument/2006/relationships/image" Target="../media/image4.jpeg"/><Relationship Id="rId5" Type="http://schemas.openxmlformats.org/officeDocument/2006/relationships/hyperlink" Target="https://www.futurelearn.com/courses/global-prosperity" TargetMode="External"/><Relationship Id="rId15" Type="http://schemas.openxmlformats.org/officeDocument/2006/relationships/hyperlink" Target="http://archive.nytimes.com/www.nytimes.com/interactive/2012/08/05/sports/olympics/the-100-meter-dash-one-race-every-medalist-ever.html" TargetMode="External"/><Relationship Id="rId23" Type="http://schemas.openxmlformats.org/officeDocument/2006/relationships/image" Target="../media/image3.png"/><Relationship Id="rId10" Type="http://schemas.openxmlformats.org/officeDocument/2006/relationships/hyperlink" Target="https://www.youtube.com/watch?v=Pe410SjP6QI" TargetMode="External"/><Relationship Id="rId19" Type="http://schemas.openxmlformats.org/officeDocument/2006/relationships/hyperlink" Target="https://www.hoddereducation.co.uk/pereview" TargetMode="External"/><Relationship Id="rId4" Type="http://schemas.openxmlformats.org/officeDocument/2006/relationships/hyperlink" Target="https://bookings.wembleytours.com/stadiumtours/booking/default.htm" TargetMode="External"/><Relationship Id="rId9" Type="http://schemas.openxmlformats.org/officeDocument/2006/relationships/hyperlink" Target="https://www.aqa.org.uk/subjects/physical-education/a-level-physical-education-textbooks-print-and-digital" TargetMode="External"/><Relationship Id="rId14" Type="http://schemas.openxmlformats.org/officeDocument/2006/relationships/hyperlink" Target="https://www.youtube.com/watch?v=ps1sWA9Aoes" TargetMode="External"/><Relationship Id="rId22"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lpa@draytonmanorhighschool.co.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stretch>
            <a:fillRect/>
          </a:stretch>
        </p:blipFill>
        <p:spPr>
          <a:xfrm>
            <a:off x="641482" y="188640"/>
            <a:ext cx="8695044" cy="4551312"/>
          </a:xfrm>
          <a:prstGeom prst="rect">
            <a:avLst/>
          </a:prstGeom>
        </p:spPr>
      </p:pic>
      <p:sp>
        <p:nvSpPr>
          <p:cNvPr id="4" name="Rectangle 3"/>
          <p:cNvSpPr/>
          <p:nvPr/>
        </p:nvSpPr>
        <p:spPr>
          <a:xfrm>
            <a:off x="4304928" y="404664"/>
            <a:ext cx="3264035" cy="584775"/>
          </a:xfrm>
          <a:prstGeom prst="rect">
            <a:avLst/>
          </a:prstGeom>
        </p:spPr>
        <p:txBody>
          <a:bodyPr wrap="none">
            <a:spAutoFit/>
          </a:bodyPr>
          <a:lstStyle/>
          <a:p>
            <a:r>
              <a:rPr lang="en-GB" sz="3200" dirty="0">
                <a:solidFill>
                  <a:schemeClr val="bg1"/>
                </a:solidFill>
                <a:latin typeface="Bliss 2 ExtraBold" panose="02000506030000020004" pitchFamily="50" charset="0"/>
              </a:rPr>
              <a:t>PE Bridging Menu</a:t>
            </a:r>
          </a:p>
        </p:txBody>
      </p:sp>
      <p:sp>
        <p:nvSpPr>
          <p:cNvPr id="9" name="TextBox 8"/>
          <p:cNvSpPr txBox="1"/>
          <p:nvPr/>
        </p:nvSpPr>
        <p:spPr>
          <a:xfrm>
            <a:off x="344488" y="3861048"/>
            <a:ext cx="9289032" cy="2554545"/>
          </a:xfrm>
          <a:prstGeom prst="rect">
            <a:avLst/>
          </a:prstGeom>
          <a:solidFill>
            <a:schemeClr val="bg1"/>
          </a:solidFill>
          <a:ln w="57150">
            <a:solidFill>
              <a:schemeClr val="tx1"/>
            </a:solidFill>
          </a:ln>
        </p:spPr>
        <p:txBody>
          <a:bodyPr wrap="square" rtlCol="0">
            <a:spAutoFit/>
          </a:bodyPr>
          <a:lstStyle/>
          <a:p>
            <a:pPr algn="ctr"/>
            <a:r>
              <a:rPr lang="en-GB" sz="1600" dirty="0">
                <a:latin typeface="Bliss 2 Regular" panose="02000506030000020004" pitchFamily="50" charset="0"/>
              </a:rPr>
              <a:t>You are about to continue your exciting journey into the world of Physical Education, good luck!</a:t>
            </a:r>
          </a:p>
          <a:p>
            <a:r>
              <a:rPr lang="en-GB" sz="1600" dirty="0">
                <a:latin typeface="Bliss 2 Regular" panose="02000506030000020004" pitchFamily="50" charset="0"/>
              </a:rPr>
              <a:t>Remember</a:t>
            </a:r>
          </a:p>
          <a:p>
            <a:pPr marL="285750" indent="-285750">
              <a:buFont typeface="Arial" panose="020B0604020202020204" pitchFamily="34" charset="0"/>
              <a:buChar char="•"/>
            </a:pPr>
            <a:r>
              <a:rPr lang="en-GB" sz="1600" dirty="0">
                <a:latin typeface="Bliss 2 Regular" panose="02000506030000020004" pitchFamily="50" charset="0"/>
              </a:rPr>
              <a:t>Choose which modules you do and when, but work through them consistently. Different tasks will take you varying amounts of time, but on average you should aim to do one or two per week.</a:t>
            </a:r>
          </a:p>
          <a:p>
            <a:pPr marL="285750" indent="-285750">
              <a:buFont typeface="Arial" panose="020B0604020202020204" pitchFamily="34" charset="0"/>
              <a:buChar char="•"/>
            </a:pPr>
            <a:r>
              <a:rPr lang="en-GB" sz="1600" dirty="0">
                <a:latin typeface="Bliss 2 Regular" panose="02000506030000020004" pitchFamily="50" charset="0"/>
              </a:rPr>
              <a:t>All shaded tasks are compulsory and must be completed and brought with you to your first lesson in September.</a:t>
            </a:r>
          </a:p>
          <a:p>
            <a:pPr marL="285750" indent="-285750">
              <a:buFont typeface="Arial" panose="020B0604020202020204" pitchFamily="34" charset="0"/>
              <a:buChar char="•"/>
            </a:pPr>
            <a:r>
              <a:rPr lang="en-GB" sz="1600" dirty="0">
                <a:latin typeface="Bliss 2 Regular" panose="02000506030000020004" pitchFamily="50" charset="0"/>
              </a:rPr>
              <a:t>The red hot chilli indicates that the task is more challenging than the others.</a:t>
            </a:r>
          </a:p>
          <a:p>
            <a:pPr marL="285750" indent="-285750">
              <a:buFont typeface="Arial" panose="020B0604020202020204" pitchFamily="34" charset="0"/>
              <a:buChar char="•"/>
            </a:pPr>
            <a:r>
              <a:rPr lang="en-GB" sz="1600" dirty="0">
                <a:latin typeface="Bliss 2 Regular" panose="02000506030000020004" pitchFamily="50" charset="0"/>
              </a:rPr>
              <a:t>Numbers in brackets correspond to how you should evidence the module which can be found in the slides following the menu. They can be saved within this </a:t>
            </a:r>
            <a:r>
              <a:rPr lang="en-GB" sz="1600" dirty="0" err="1">
                <a:latin typeface="Bliss 2 Regular" panose="02000506030000020004" pitchFamily="50" charset="0"/>
              </a:rPr>
              <a:t>powerpoint</a:t>
            </a:r>
            <a:r>
              <a:rPr lang="en-GB" sz="1600" dirty="0">
                <a:latin typeface="Bliss 2 Regular" panose="02000506030000020004" pitchFamily="50" charset="0"/>
              </a:rPr>
              <a:t> or as separate documents clearly labelled with the subject</a:t>
            </a:r>
          </a:p>
        </p:txBody>
      </p:sp>
    </p:spTree>
    <p:extLst>
      <p:ext uri="{BB962C8B-B14F-4D97-AF65-F5344CB8AC3E}">
        <p14:creationId xmlns:p14="http://schemas.microsoft.com/office/powerpoint/2010/main" val="3877214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t>MOOCs </a:t>
            </a:r>
            <a:r>
              <a:rPr lang="en-GB" sz="3200" dirty="0">
                <a:solidFill>
                  <a:srgbClr val="FF0000"/>
                </a:solidFill>
              </a:rPr>
              <a:t>(7)</a:t>
            </a:r>
          </a:p>
        </p:txBody>
      </p:sp>
      <p:sp>
        <p:nvSpPr>
          <p:cNvPr id="3" name="Content Placeholder 2"/>
          <p:cNvSpPr>
            <a:spLocks noGrp="1"/>
          </p:cNvSpPr>
          <p:nvPr>
            <p:ph idx="1"/>
          </p:nvPr>
        </p:nvSpPr>
        <p:spPr/>
        <p:txBody>
          <a:bodyPr/>
          <a:lstStyle/>
          <a:p>
            <a:pPr marL="0" indent="0">
              <a:buNone/>
            </a:pPr>
            <a:r>
              <a:rPr lang="en-GB" dirty="0"/>
              <a:t>To evidence this you can </a:t>
            </a:r>
          </a:p>
          <a:p>
            <a:r>
              <a:rPr lang="en-GB" dirty="0"/>
              <a:t>Save any notes you take </a:t>
            </a:r>
          </a:p>
          <a:p>
            <a:r>
              <a:rPr lang="en-GB" dirty="0"/>
              <a:t>Take and save a screenshot of completed modules or the completed course</a:t>
            </a:r>
          </a:p>
          <a:p>
            <a:r>
              <a:rPr lang="en-GB" dirty="0">
                <a:solidFill>
                  <a:srgbClr val="7030A0"/>
                </a:solidFill>
              </a:rPr>
              <a:t>Save it on your application as part of this </a:t>
            </a:r>
            <a:r>
              <a:rPr lang="en-GB" dirty="0" err="1">
                <a:solidFill>
                  <a:srgbClr val="7030A0"/>
                </a:solidFill>
              </a:rPr>
              <a:t>powerpoint</a:t>
            </a:r>
            <a:r>
              <a:rPr lang="en-GB" dirty="0">
                <a:solidFill>
                  <a:srgbClr val="7030A0"/>
                </a:solidFill>
              </a:rPr>
              <a:t> or if there is a downloadable certificate save as ‘PE </a:t>
            </a:r>
            <a:r>
              <a:rPr lang="en-GB">
                <a:solidFill>
                  <a:srgbClr val="7030A0"/>
                </a:solidFill>
              </a:rPr>
              <a:t>MOOC’</a:t>
            </a:r>
            <a:endParaRPr lang="en-GB" dirty="0">
              <a:solidFill>
                <a:srgbClr val="7030A0"/>
              </a:solidFill>
            </a:endParaRPr>
          </a:p>
        </p:txBody>
      </p:sp>
    </p:spTree>
    <p:extLst>
      <p:ext uri="{BB962C8B-B14F-4D97-AF65-F5344CB8AC3E}">
        <p14:creationId xmlns:p14="http://schemas.microsoft.com/office/powerpoint/2010/main" val="1380113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81635196"/>
              </p:ext>
            </p:extLst>
          </p:nvPr>
        </p:nvGraphicFramePr>
        <p:xfrm>
          <a:off x="0" y="-53970"/>
          <a:ext cx="9861638" cy="7011362"/>
        </p:xfrm>
        <a:graphic>
          <a:graphicData uri="http://schemas.openxmlformats.org/drawingml/2006/table">
            <a:tbl>
              <a:tblPr firstRow="1" bandRow="1">
                <a:tableStyleId>{5C22544A-7EE6-4342-B048-85BDC9FD1C3A}</a:tableStyleId>
              </a:tblPr>
              <a:tblGrid>
                <a:gridCol w="365460">
                  <a:extLst>
                    <a:ext uri="{9D8B030D-6E8A-4147-A177-3AD203B41FA5}">
                      <a16:colId xmlns:a16="http://schemas.microsoft.com/office/drawing/2014/main" val="3372372521"/>
                    </a:ext>
                  </a:extLst>
                </a:gridCol>
                <a:gridCol w="2203710">
                  <a:extLst>
                    <a:ext uri="{9D8B030D-6E8A-4147-A177-3AD203B41FA5}">
                      <a16:colId xmlns:a16="http://schemas.microsoft.com/office/drawing/2014/main" val="2077392922"/>
                    </a:ext>
                  </a:extLst>
                </a:gridCol>
                <a:gridCol w="3508618">
                  <a:extLst>
                    <a:ext uri="{9D8B030D-6E8A-4147-A177-3AD203B41FA5}">
                      <a16:colId xmlns:a16="http://schemas.microsoft.com/office/drawing/2014/main" val="3932849750"/>
                    </a:ext>
                  </a:extLst>
                </a:gridCol>
                <a:gridCol w="1792138">
                  <a:extLst>
                    <a:ext uri="{9D8B030D-6E8A-4147-A177-3AD203B41FA5}">
                      <a16:colId xmlns:a16="http://schemas.microsoft.com/office/drawing/2014/main" val="3201027453"/>
                    </a:ext>
                  </a:extLst>
                </a:gridCol>
                <a:gridCol w="1991712">
                  <a:extLst>
                    <a:ext uri="{9D8B030D-6E8A-4147-A177-3AD203B41FA5}">
                      <a16:colId xmlns:a16="http://schemas.microsoft.com/office/drawing/2014/main" val="303662165"/>
                    </a:ext>
                  </a:extLst>
                </a:gridCol>
              </a:tblGrid>
              <a:tr h="640674">
                <a:tc gridSpan="5">
                  <a:txBody>
                    <a:bodyPr/>
                    <a:lstStyle/>
                    <a:p>
                      <a:pPr algn="ctr"/>
                      <a:r>
                        <a:rPr lang="en-GB" baseline="0" dirty="0">
                          <a:solidFill>
                            <a:schemeClr val="bg1"/>
                          </a:solidFill>
                          <a:latin typeface="+mn-lt"/>
                        </a:rPr>
                        <a:t>PE Bridging the gap GCSE to A level</a:t>
                      </a:r>
                    </a:p>
                    <a:p>
                      <a:pPr algn="ctr"/>
                      <a:r>
                        <a:rPr lang="en-GB" baseline="0" dirty="0">
                          <a:solidFill>
                            <a:schemeClr val="bg1"/>
                          </a:solidFill>
                          <a:latin typeface="+mn-lt"/>
                        </a:rPr>
                        <a:t>(Next steps)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en-GB"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374762000"/>
                  </a:ext>
                </a:extLst>
              </a:tr>
              <a:tr h="396608">
                <a:tc rowSpan="8">
                  <a:txBody>
                    <a:bodyPr/>
                    <a:lstStyle/>
                    <a:p>
                      <a:pPr algn="ctr"/>
                      <a:r>
                        <a:rPr lang="en-GB" sz="1400" b="1" dirty="0">
                          <a:solidFill>
                            <a:schemeClr val="tx1"/>
                          </a:solidFill>
                          <a:latin typeface="+mn-lt"/>
                        </a:rPr>
                        <a:t>Prepare</a:t>
                      </a:r>
                      <a:r>
                        <a:rPr lang="en-GB" sz="1400" b="1" baseline="0" dirty="0">
                          <a:solidFill>
                            <a:schemeClr val="tx1"/>
                          </a:solidFill>
                          <a:latin typeface="+mn-lt"/>
                        </a:rPr>
                        <a:t> an A level folder ready for when you start</a:t>
                      </a:r>
                      <a:endParaRPr lang="en-GB" sz="1400" b="1" dirty="0">
                        <a:solidFill>
                          <a:schemeClr val="tx1"/>
                        </a:solidFill>
                        <a:latin typeface="+mn-lt"/>
                      </a:endParaRPr>
                    </a:p>
                  </a:txBody>
                  <a:tcPr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2000" b="0" dirty="0">
                          <a:solidFill>
                            <a:schemeClr val="tx1"/>
                          </a:solidFill>
                          <a:latin typeface="+mn-lt"/>
                        </a:rPr>
                        <a:t>Read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2000" b="0" dirty="0">
                          <a:solidFill>
                            <a:schemeClr val="tx1"/>
                          </a:solidFill>
                          <a:latin typeface="+mn-lt"/>
                        </a:rPr>
                        <a:t>Watch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2000" b="0" dirty="0">
                          <a:solidFill>
                            <a:schemeClr val="tx1"/>
                          </a:solidFill>
                          <a:latin typeface="+mn-lt"/>
                        </a:rPr>
                        <a:t>Visit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r>
                        <a:rPr lang="en-GB" sz="2000" b="0" dirty="0">
                          <a:solidFill>
                            <a:schemeClr val="tx1"/>
                          </a:solidFill>
                          <a:latin typeface="+mn-lt"/>
                        </a:rPr>
                        <a:t>Do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3319254683"/>
                  </a:ext>
                </a:extLst>
              </a:tr>
              <a:tr h="883920">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GB" sz="1000" b="1" kern="1200" dirty="0">
                          <a:solidFill>
                            <a:schemeClr val="dk1"/>
                          </a:solidFill>
                          <a:effectLst/>
                          <a:latin typeface="+mn-lt"/>
                          <a:ea typeface="+mn-ea"/>
                          <a:cs typeface="+mn-cs"/>
                        </a:rPr>
                        <a:t>AQA</a:t>
                      </a:r>
                      <a:r>
                        <a:rPr lang="en-GB" sz="1000" b="1" kern="1200" baseline="0" dirty="0">
                          <a:solidFill>
                            <a:schemeClr val="dk1"/>
                          </a:solidFill>
                          <a:effectLst/>
                          <a:latin typeface="+mn-lt"/>
                          <a:ea typeface="+mn-ea"/>
                          <a:cs typeface="+mn-cs"/>
                        </a:rPr>
                        <a:t> PE specification </a:t>
                      </a:r>
                    </a:p>
                    <a:p>
                      <a:pPr lvl="0"/>
                      <a:r>
                        <a:rPr lang="en-GB" sz="1000" dirty="0">
                          <a:latin typeface="+mn-lt"/>
                          <a:hlinkClick r:id="rId2"/>
                        </a:rPr>
                        <a:t>https://filestore.aqa.org.uk/resources/pe/specifications/AQA-7582-SP-2016.PDF</a:t>
                      </a:r>
                      <a:r>
                        <a:rPr lang="en-GB" sz="1000" dirty="0">
                          <a:latin typeface="+mn-lt"/>
                        </a:rPr>
                        <a:t> </a:t>
                      </a:r>
                      <a:r>
                        <a:rPr lang="en-GB" sz="1000" dirty="0">
                          <a:solidFill>
                            <a:srgbClr val="FF0000"/>
                          </a:solidFill>
                          <a:latin typeface="+mn-lt"/>
                        </a:rPr>
                        <a:t> (1)</a:t>
                      </a:r>
                      <a:endParaRPr lang="en-GB" sz="1000" kern="1200" dirty="0">
                        <a:solidFill>
                          <a:srgbClr val="FF0000"/>
                        </a:solidFill>
                        <a:effectLst/>
                        <a:latin typeface="+mn-lt"/>
                        <a:ea typeface="+mn-ea"/>
                        <a:cs typeface="+mn-cs"/>
                      </a:endParaRPr>
                    </a:p>
                    <a:p>
                      <a:pPr lvl="0"/>
                      <a:endParaRPr lang="en-GB" sz="10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b="1" kern="1200" dirty="0">
                          <a:solidFill>
                            <a:schemeClr val="dk1"/>
                          </a:solidFill>
                          <a:effectLst/>
                          <a:latin typeface="+mn-lt"/>
                          <a:ea typeface="+mn-ea"/>
                          <a:cs typeface="+mn-cs"/>
                        </a:rPr>
                        <a:t> </a:t>
                      </a:r>
                      <a:r>
                        <a:rPr lang="en-GB" sz="1000" b="1" kern="1200" dirty="0" err="1">
                          <a:solidFill>
                            <a:schemeClr val="dk1"/>
                          </a:solidFill>
                          <a:effectLst/>
                          <a:latin typeface="+mn-lt"/>
                          <a:ea typeface="+mn-ea"/>
                          <a:cs typeface="+mn-cs"/>
                        </a:rPr>
                        <a:t>Moneyball</a:t>
                      </a:r>
                      <a:endParaRPr lang="en-GB" sz="1000" kern="1200" dirty="0">
                        <a:solidFill>
                          <a:schemeClr val="dk1"/>
                        </a:solidFill>
                        <a:effectLst/>
                        <a:latin typeface="+mn-lt"/>
                        <a:ea typeface="+mn-ea"/>
                        <a:cs typeface="+mn-cs"/>
                      </a:endParaRPr>
                    </a:p>
                    <a:p>
                      <a:r>
                        <a:rPr lang="en-GB" sz="1000" kern="1200" dirty="0">
                          <a:solidFill>
                            <a:schemeClr val="dk1"/>
                          </a:solidFill>
                          <a:effectLst/>
                          <a:latin typeface="+mn-lt"/>
                          <a:ea typeface="+mn-ea"/>
                          <a:cs typeface="+mn-cs"/>
                        </a:rPr>
                        <a:t>Oakland A's general manager Billy Beane's successful attempt to assemble a baseball team on a lean budget by employing computer-generated analysis to acquire new players. Learn about types</a:t>
                      </a:r>
                      <a:r>
                        <a:rPr lang="en-GB" sz="1000" kern="1200" baseline="0" dirty="0">
                          <a:solidFill>
                            <a:schemeClr val="dk1"/>
                          </a:solidFill>
                          <a:effectLst/>
                          <a:latin typeface="+mn-lt"/>
                          <a:ea typeface="+mn-ea"/>
                          <a:cs typeface="+mn-cs"/>
                        </a:rPr>
                        <a:t> of data (Quantitative and qualitative).</a:t>
                      </a:r>
                      <a:r>
                        <a:rPr lang="en-GB" sz="1000" kern="1200" baseline="0" dirty="0">
                          <a:solidFill>
                            <a:srgbClr val="FF0000"/>
                          </a:solidFill>
                          <a:effectLst/>
                          <a:latin typeface="+mn-lt"/>
                          <a:ea typeface="+mn-ea"/>
                          <a:cs typeface="+mn-cs"/>
                        </a:rPr>
                        <a:t>(3)</a:t>
                      </a:r>
                    </a:p>
                    <a:p>
                      <a:r>
                        <a:rPr lang="en-GB" sz="1000" kern="1200" baseline="0" dirty="0">
                          <a:solidFill>
                            <a:schemeClr val="dk1"/>
                          </a:solidFill>
                          <a:effectLst/>
                          <a:latin typeface="+mn-lt"/>
                          <a:ea typeface="+mn-ea"/>
                          <a:cs typeface="+mn-cs"/>
                          <a:hlinkClick r:id="rId3"/>
                        </a:rPr>
                        <a:t>https://www.youtube.com/watch?v=kR7b3dk0toY</a:t>
                      </a:r>
                      <a:endParaRPr lang="en-GB" sz="1000" kern="1200" baseline="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GB" sz="1000" kern="1200" dirty="0">
                          <a:solidFill>
                            <a:schemeClr val="dk1"/>
                          </a:solidFill>
                          <a:effectLst/>
                          <a:latin typeface="+mn-lt"/>
                          <a:ea typeface="+mn-ea"/>
                          <a:cs typeface="+mn-cs"/>
                        </a:rPr>
                        <a:t>Visit a sports</a:t>
                      </a:r>
                      <a:r>
                        <a:rPr lang="en-GB" sz="1000" kern="1200" baseline="0" dirty="0">
                          <a:solidFill>
                            <a:schemeClr val="dk1"/>
                          </a:solidFill>
                          <a:effectLst/>
                          <a:latin typeface="+mn-lt"/>
                          <a:ea typeface="+mn-ea"/>
                          <a:cs typeface="+mn-cs"/>
                        </a:rPr>
                        <a:t> stadium:</a:t>
                      </a:r>
                    </a:p>
                    <a:p>
                      <a:pPr lvl="0"/>
                      <a:r>
                        <a:rPr lang="en-GB" sz="1000" kern="1200" baseline="0" dirty="0" err="1">
                          <a:solidFill>
                            <a:schemeClr val="dk1"/>
                          </a:solidFill>
                          <a:effectLst/>
                          <a:latin typeface="+mn-lt"/>
                          <a:ea typeface="+mn-ea"/>
                          <a:cs typeface="+mn-cs"/>
                        </a:rPr>
                        <a:t>Eg</a:t>
                      </a:r>
                      <a:r>
                        <a:rPr lang="en-GB" sz="1000" kern="1200" baseline="0" dirty="0">
                          <a:solidFill>
                            <a:schemeClr val="dk1"/>
                          </a:solidFill>
                          <a:effectLst/>
                          <a:latin typeface="+mn-lt"/>
                          <a:ea typeface="+mn-ea"/>
                          <a:cs typeface="+mn-cs"/>
                        </a:rPr>
                        <a:t>  </a:t>
                      </a:r>
                      <a:r>
                        <a:rPr lang="en-GB" sz="1000" dirty="0">
                          <a:hlinkClick r:id="rId4"/>
                        </a:rPr>
                        <a:t>https://bookings.wembleytours.com/stadiumtours/booking/default.htm</a:t>
                      </a:r>
                      <a:endParaRPr lang="en-GB" sz="1000" kern="1200" baseline="0" dirty="0">
                        <a:solidFill>
                          <a:schemeClr val="dk1"/>
                        </a:solidFill>
                        <a:effectLst/>
                        <a:latin typeface="+mn-lt"/>
                        <a:ea typeface="+mn-ea"/>
                        <a:cs typeface="+mn-cs"/>
                      </a:endParaRPr>
                    </a:p>
                    <a:p>
                      <a:pPr lvl="0"/>
                      <a:r>
                        <a:rPr lang="en-GB" sz="1000" kern="1200" baseline="0" dirty="0">
                          <a:solidFill>
                            <a:schemeClr val="dk1"/>
                          </a:solidFill>
                          <a:effectLst/>
                          <a:latin typeface="+mn-lt"/>
                          <a:ea typeface="+mn-ea"/>
                          <a:cs typeface="+mn-cs"/>
                        </a:rPr>
                        <a:t>A Level PE looks at advertisement, sponsorship and how it impacts sport.</a:t>
                      </a:r>
                      <a:r>
                        <a:rPr lang="en-GB" sz="1000" kern="1200" dirty="0">
                          <a:solidFill>
                            <a:schemeClr val="dk1"/>
                          </a:solidFill>
                          <a:effectLst/>
                          <a:latin typeface="+mn-lt"/>
                          <a:ea typeface="+mn-ea"/>
                          <a:cs typeface="+mn-cs"/>
                        </a:rPr>
                        <a:t> What evidence of this can you identify on your visit? </a:t>
                      </a:r>
                      <a:r>
                        <a:rPr lang="en-GB" sz="1000" kern="1200" dirty="0">
                          <a:solidFill>
                            <a:srgbClr val="FF0000"/>
                          </a:solidFill>
                          <a:effectLst/>
                          <a:latin typeface="+mn-lt"/>
                          <a:ea typeface="+mn-ea"/>
                          <a:cs typeface="+mn-cs"/>
                        </a:rPr>
                        <a:t>(6)</a:t>
                      </a:r>
                      <a:endParaRPr lang="en-GB" sz="1000" dirty="0">
                        <a:solidFill>
                          <a:srgbClr val="FF0000"/>
                        </a:solidFill>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MOOCs</a:t>
                      </a:r>
                      <a:r>
                        <a:rPr lang="en-GB" sz="1000" baseline="0" dirty="0">
                          <a:latin typeface="+mn-lt"/>
                        </a:rPr>
                        <a:t> &amp; </a:t>
                      </a:r>
                      <a:r>
                        <a:rPr lang="en-GB" sz="1000" dirty="0" err="1">
                          <a:latin typeface="+mn-lt"/>
                        </a:rPr>
                        <a:t>FutureLearn</a:t>
                      </a:r>
                      <a:endParaRPr lang="en-GB" sz="1000" dirty="0">
                        <a:latin typeface="+mn-lt"/>
                        <a:hlinkClick r:id="rId5"/>
                      </a:endParaRPr>
                    </a:p>
                    <a:p>
                      <a:r>
                        <a:rPr lang="en-GB" sz="1000" dirty="0">
                          <a:latin typeface="+mn-lt"/>
                          <a:hlinkClick r:id="rId6"/>
                        </a:rPr>
                        <a:t>https://www.mooc.org/</a:t>
                      </a:r>
                      <a:endParaRPr lang="en-GB" sz="1000" dirty="0">
                        <a:latin typeface="+mn-lt"/>
                      </a:endParaRPr>
                    </a:p>
                    <a:p>
                      <a:r>
                        <a:rPr lang="en-GB" sz="1000" dirty="0">
                          <a:latin typeface="+mn-lt"/>
                        </a:rPr>
                        <a:t>Search through</a:t>
                      </a:r>
                      <a:r>
                        <a:rPr lang="en-GB" sz="1000" baseline="0" dirty="0">
                          <a:latin typeface="+mn-lt"/>
                        </a:rPr>
                        <a:t> the MOOCs online learning portal; choose from a range of courses (many of them free) that interest you. </a:t>
                      </a:r>
                    </a:p>
                    <a:p>
                      <a:r>
                        <a:rPr lang="en-GB" sz="1000" baseline="0" dirty="0">
                          <a:latin typeface="+mn-lt"/>
                        </a:rPr>
                        <a:t>Also check out</a:t>
                      </a:r>
                    </a:p>
                    <a:p>
                      <a:r>
                        <a:rPr lang="en-GB" sz="1000" dirty="0">
                          <a:hlinkClick r:id="rId7"/>
                        </a:rPr>
                        <a:t>https://www.futurelearn.com/</a:t>
                      </a:r>
                      <a:r>
                        <a:rPr lang="en-GB" sz="1000" dirty="0"/>
                        <a:t> </a:t>
                      </a:r>
                    </a:p>
                    <a:p>
                      <a:r>
                        <a:rPr lang="en-GB" sz="1000" dirty="0"/>
                        <a:t>for more free webinars and online courses </a:t>
                      </a:r>
                      <a:r>
                        <a:rPr lang="en-GB" sz="1000" dirty="0">
                          <a:solidFill>
                            <a:srgbClr val="FF0000"/>
                          </a:solidFill>
                        </a:rPr>
                        <a:t>(7)</a:t>
                      </a:r>
                      <a:endParaRPr lang="en-GB" sz="1000" dirty="0">
                        <a:solidFill>
                          <a:srgbClr val="FF0000"/>
                        </a:solidFill>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2366339"/>
                  </a:ext>
                </a:extLst>
              </a:tr>
              <a:tr h="883920">
                <a:tc vMerge="1">
                  <a:txBody>
                    <a:bodyPr/>
                    <a:lstStyle/>
                    <a:p>
                      <a:endParaRPr lang="en-GB"/>
                    </a:p>
                  </a:txBody>
                  <a:tcPr/>
                </a:tc>
                <a:tc vMerge="1">
                  <a:txBody>
                    <a:bodyPr/>
                    <a:lstStyle/>
                    <a:p>
                      <a:endParaRPr lang="en-GB"/>
                    </a:p>
                  </a:txBody>
                  <a:tcPr/>
                </a:tc>
                <a:tc>
                  <a:txBody>
                    <a:bodyPr/>
                    <a:lstStyle/>
                    <a:p>
                      <a:r>
                        <a:rPr lang="en-GB" sz="1000" b="1" kern="1200" baseline="0" dirty="0">
                          <a:solidFill>
                            <a:schemeClr val="dk1"/>
                          </a:solidFill>
                          <a:effectLst/>
                          <a:latin typeface="+mn-lt"/>
                          <a:ea typeface="+mn-ea"/>
                          <a:cs typeface="+mn-cs"/>
                        </a:rPr>
                        <a:t>Lance Armstrong </a:t>
                      </a:r>
                    </a:p>
                    <a:p>
                      <a:r>
                        <a:rPr lang="en-GB" sz="1000" kern="1200" baseline="0" dirty="0">
                          <a:solidFill>
                            <a:schemeClr val="dk1"/>
                          </a:solidFill>
                          <a:effectLst/>
                          <a:latin typeface="+mn-lt"/>
                          <a:ea typeface="+mn-ea"/>
                          <a:cs typeface="+mn-cs"/>
                        </a:rPr>
                        <a:t>Learn about drug cheating and types of drugs leading to Lance </a:t>
                      </a:r>
                      <a:r>
                        <a:rPr lang="en-GB" sz="1000" kern="1200" baseline="0" dirty="0" err="1">
                          <a:solidFill>
                            <a:schemeClr val="dk1"/>
                          </a:solidFill>
                          <a:effectLst/>
                          <a:latin typeface="+mn-lt"/>
                          <a:ea typeface="+mn-ea"/>
                          <a:cs typeface="+mn-cs"/>
                        </a:rPr>
                        <a:t>Armstong’s</a:t>
                      </a:r>
                      <a:r>
                        <a:rPr lang="en-GB" sz="1000" kern="1200" baseline="0" dirty="0">
                          <a:solidFill>
                            <a:schemeClr val="dk1"/>
                          </a:solidFill>
                          <a:effectLst/>
                          <a:latin typeface="+mn-lt"/>
                          <a:ea typeface="+mn-ea"/>
                          <a:cs typeface="+mn-cs"/>
                        </a:rPr>
                        <a:t> overall ban from cycling </a:t>
                      </a:r>
                      <a:r>
                        <a:rPr lang="en-GB" sz="1000" kern="1200" baseline="0" dirty="0">
                          <a:solidFill>
                            <a:srgbClr val="FF0000"/>
                          </a:solidFill>
                          <a:effectLst/>
                          <a:latin typeface="+mn-lt"/>
                          <a:ea typeface="+mn-ea"/>
                          <a:cs typeface="+mn-cs"/>
                        </a:rPr>
                        <a:t>(3)</a:t>
                      </a:r>
                      <a:endParaRPr lang="en-GB" sz="1000" kern="1200" dirty="0">
                        <a:solidFill>
                          <a:srgbClr val="FF0000"/>
                        </a:solidFill>
                        <a:effectLst/>
                        <a:latin typeface="+mn-lt"/>
                        <a:ea typeface="+mn-ea"/>
                        <a:cs typeface="+mn-cs"/>
                      </a:endParaRPr>
                    </a:p>
                    <a:p>
                      <a:r>
                        <a:rPr lang="en-GB" sz="1000" kern="1200" dirty="0">
                          <a:solidFill>
                            <a:schemeClr val="dk1"/>
                          </a:solidFill>
                          <a:effectLst/>
                          <a:latin typeface="+mn-lt"/>
                          <a:ea typeface="+mn-ea"/>
                          <a:cs typeface="+mn-cs"/>
                        </a:rPr>
                        <a:t> </a:t>
                      </a:r>
                      <a:r>
                        <a:rPr lang="en-GB" sz="1000" dirty="0">
                          <a:latin typeface="+mn-lt"/>
                          <a:hlinkClick r:id="rId8"/>
                        </a:rPr>
                        <a:t>https://www.youtube.com/watch?v=JmZDO64LqCE</a:t>
                      </a:r>
                      <a:endParaRPr lang="en-GB" sz="1000" kern="1200" dirty="0">
                        <a:solidFill>
                          <a:schemeClr val="dk1"/>
                        </a:solidFill>
                        <a:effectLst/>
                        <a:latin typeface="+mn-lt"/>
                        <a:ea typeface="+mn-ea"/>
                        <a:cs typeface="+mn-cs"/>
                      </a:endParaRPr>
                    </a:p>
                    <a:p>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332658143"/>
                  </a:ext>
                </a:extLst>
              </a:tr>
              <a:tr h="655320">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GB" sz="1000" dirty="0">
                          <a:latin typeface="+mn-lt"/>
                        </a:rPr>
                        <a:t>AQA A</a:t>
                      </a:r>
                      <a:r>
                        <a:rPr lang="en-GB" sz="1000" baseline="0" dirty="0">
                          <a:latin typeface="+mn-lt"/>
                        </a:rPr>
                        <a:t> level book:</a:t>
                      </a:r>
                    </a:p>
                    <a:p>
                      <a:r>
                        <a:rPr lang="en-GB" sz="1000" dirty="0">
                          <a:latin typeface="+mn-lt"/>
                          <a:hlinkClick r:id="rId9"/>
                        </a:rPr>
                        <a:t>https://www.aqa.org.uk/subjects/physical-education/a-level-physical-education-textbooks-print-and-digital</a:t>
                      </a:r>
                      <a:endParaRPr lang="en-GB" sz="1000" dirty="0">
                        <a:latin typeface="+mn-lt"/>
                      </a:endParaRPr>
                    </a:p>
                    <a:p>
                      <a:pPr lvl="0"/>
                      <a:r>
                        <a:rPr lang="en-GB" sz="1000" kern="1200" dirty="0">
                          <a:solidFill>
                            <a:srgbClr val="FF0000"/>
                          </a:solidFill>
                          <a:effectLst/>
                          <a:latin typeface="+mn-lt"/>
                          <a:ea typeface="+mn-ea"/>
                          <a:cs typeface="+mn-cs"/>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lvl="0"/>
                      <a:r>
                        <a:rPr lang="en-GB" sz="1000" kern="1200" dirty="0">
                          <a:solidFill>
                            <a:schemeClr val="dk1"/>
                          </a:solidFill>
                          <a:effectLst/>
                          <a:latin typeface="+mn-lt"/>
                          <a:ea typeface="+mn-ea"/>
                          <a:cs typeface="+mn-cs"/>
                        </a:rPr>
                        <a:t>A Level Paper 1 revision podcast 2023 The </a:t>
                      </a:r>
                      <a:r>
                        <a:rPr lang="en-GB" sz="1000" kern="1200" dirty="0" err="1">
                          <a:solidFill>
                            <a:schemeClr val="dk1"/>
                          </a:solidFill>
                          <a:effectLst/>
                          <a:latin typeface="+mn-lt"/>
                          <a:ea typeface="+mn-ea"/>
                          <a:cs typeface="+mn-cs"/>
                        </a:rPr>
                        <a:t>Everlearner</a:t>
                      </a:r>
                      <a:r>
                        <a:rPr lang="en-GB" sz="1000" kern="1200" dirty="0">
                          <a:solidFill>
                            <a:schemeClr val="dk1"/>
                          </a:solidFill>
                          <a:effectLst/>
                          <a:latin typeface="+mn-lt"/>
                          <a:ea typeface="+mn-ea"/>
                          <a:cs typeface="+mn-cs"/>
                        </a:rPr>
                        <a:t> </a:t>
                      </a:r>
                    </a:p>
                    <a:p>
                      <a:pPr lvl="0"/>
                      <a:endParaRPr lang="en-GB" sz="1000" kern="1200" dirty="0">
                        <a:solidFill>
                          <a:schemeClr val="dk1"/>
                        </a:solidFill>
                        <a:effectLst/>
                        <a:latin typeface="+mn-lt"/>
                        <a:ea typeface="+mn-ea"/>
                        <a:cs typeface="+mn-cs"/>
                        <a:hlinkClick r:id="rId10"/>
                      </a:endParaRPr>
                    </a:p>
                    <a:p>
                      <a:pPr lvl="0"/>
                      <a:r>
                        <a:rPr lang="en-GB" sz="1000" kern="1200" dirty="0">
                          <a:solidFill>
                            <a:schemeClr val="dk1"/>
                          </a:solidFill>
                          <a:effectLst/>
                          <a:latin typeface="+mn-lt"/>
                          <a:ea typeface="+mn-ea"/>
                          <a:cs typeface="+mn-cs"/>
                          <a:hlinkClick r:id="rId10"/>
                        </a:rPr>
                        <a:t>https://www.youtube.com/watch?v=Pe410SjP6QI</a:t>
                      </a:r>
                      <a:endParaRPr lang="en-GB" sz="1000" kern="1200" dirty="0">
                        <a:solidFill>
                          <a:schemeClr val="dk1"/>
                        </a:solidFill>
                        <a:effectLst/>
                        <a:latin typeface="+mn-lt"/>
                        <a:ea typeface="+mn-ea"/>
                        <a:cs typeface="+mn-cs"/>
                      </a:endParaRPr>
                    </a:p>
                    <a:p>
                      <a:pPr lvl="0"/>
                      <a:endParaRPr lang="en-GB" sz="1000" kern="1200" dirty="0">
                        <a:solidFill>
                          <a:schemeClr val="dk1"/>
                        </a:solidFill>
                        <a:effectLst/>
                        <a:latin typeface="+mn-lt"/>
                        <a:ea typeface="+mn-ea"/>
                        <a:cs typeface="+mn-cs"/>
                      </a:endParaRPr>
                    </a:p>
                    <a:p>
                      <a:pPr lvl="0"/>
                      <a:r>
                        <a:rPr lang="en-GB" sz="1000" kern="1200" dirty="0">
                          <a:solidFill>
                            <a:schemeClr val="dk1"/>
                          </a:solidFill>
                          <a:effectLst/>
                          <a:latin typeface="+mn-lt"/>
                          <a:ea typeface="+mn-ea"/>
                          <a:cs typeface="+mn-cs"/>
                        </a:rPr>
                        <a:t>A Level Paper 2 revision podcast 2023 The </a:t>
                      </a:r>
                      <a:r>
                        <a:rPr lang="en-GB" sz="1000" kern="1200" dirty="0" err="1">
                          <a:solidFill>
                            <a:schemeClr val="dk1"/>
                          </a:solidFill>
                          <a:effectLst/>
                          <a:latin typeface="+mn-lt"/>
                          <a:ea typeface="+mn-ea"/>
                          <a:cs typeface="+mn-cs"/>
                        </a:rPr>
                        <a:t>Everlearner</a:t>
                      </a:r>
                      <a:endParaRPr lang="en-GB" sz="1000" kern="1200" dirty="0">
                        <a:solidFill>
                          <a:schemeClr val="dk1"/>
                        </a:solidFill>
                        <a:effectLst/>
                        <a:latin typeface="+mn-lt"/>
                        <a:ea typeface="+mn-ea"/>
                        <a:cs typeface="+mn-cs"/>
                      </a:endParaRPr>
                    </a:p>
                    <a:p>
                      <a:pPr lvl="0"/>
                      <a:endParaRPr lang="en-GB" sz="1000" kern="1200" dirty="0">
                        <a:solidFill>
                          <a:schemeClr val="dk1"/>
                        </a:solidFill>
                        <a:effectLst/>
                        <a:latin typeface="+mn-lt"/>
                        <a:ea typeface="+mn-ea"/>
                        <a:cs typeface="+mn-cs"/>
                      </a:endParaRPr>
                    </a:p>
                    <a:p>
                      <a:pPr lvl="0"/>
                      <a:r>
                        <a:rPr lang="en-GB" sz="1000" kern="1200" dirty="0">
                          <a:solidFill>
                            <a:schemeClr val="dk1"/>
                          </a:solidFill>
                          <a:effectLst/>
                          <a:latin typeface="+mn-lt"/>
                          <a:ea typeface="+mn-ea"/>
                          <a:cs typeface="+mn-cs"/>
                          <a:hlinkClick r:id="rId11"/>
                        </a:rPr>
                        <a:t>https://www.youtube.com/watch?v=-I-SnUThH84</a:t>
                      </a:r>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lang="en-GB" sz="1000" dirty="0">
                          <a:latin typeface="+mn-lt"/>
                        </a:rPr>
                        <a:t>Attend or watch</a:t>
                      </a:r>
                      <a:r>
                        <a:rPr lang="en-GB" sz="1000" baseline="0" dirty="0">
                          <a:latin typeface="+mn-lt"/>
                        </a:rPr>
                        <a:t> a  sports match </a:t>
                      </a:r>
                      <a:r>
                        <a:rPr lang="en-GB" sz="1000" baseline="0" dirty="0" err="1">
                          <a:latin typeface="+mn-lt"/>
                        </a:rPr>
                        <a:t>eg</a:t>
                      </a:r>
                      <a:r>
                        <a:rPr lang="en-GB" sz="1000" baseline="0" dirty="0">
                          <a:latin typeface="+mn-lt"/>
                        </a:rPr>
                        <a:t> netball or football match / women’s sporting event vs a men's event. What do you notice?</a:t>
                      </a:r>
                    </a:p>
                    <a:p>
                      <a:endParaRPr lang="en-GB" sz="1000" baseline="0" dirty="0">
                        <a:latin typeface="+mn-lt"/>
                      </a:endParaRPr>
                    </a:p>
                    <a:p>
                      <a:r>
                        <a:rPr lang="en-GB" sz="1000" baseline="0" dirty="0">
                          <a:latin typeface="+mn-lt"/>
                        </a:rPr>
                        <a:t>At A level you will learn about –factors affecting participation</a:t>
                      </a:r>
                      <a:endParaRPr lang="en-GB" sz="1000" dirty="0">
                        <a:latin typeface="+mn-lt"/>
                      </a:endParaRPr>
                    </a:p>
                    <a:p>
                      <a:r>
                        <a:rPr lang="en-GB" sz="1000" dirty="0">
                          <a:solidFill>
                            <a:srgbClr val="FF0000"/>
                          </a:solidFill>
                          <a:latin typeface="+mn-lt"/>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latin typeface="+mn-lt"/>
                        </a:rPr>
                        <a:t>Complete The </a:t>
                      </a:r>
                      <a:r>
                        <a:rPr lang="en-GB" sz="1000" dirty="0" err="1">
                          <a:latin typeface="+mn-lt"/>
                        </a:rPr>
                        <a:t>Everlearner</a:t>
                      </a:r>
                      <a:r>
                        <a:rPr lang="en-GB" sz="1000" dirty="0">
                          <a:latin typeface="+mn-lt"/>
                        </a:rPr>
                        <a:t> Videos and</a:t>
                      </a:r>
                      <a:r>
                        <a:rPr lang="en-GB" sz="1000" baseline="0" dirty="0">
                          <a:latin typeface="+mn-lt"/>
                        </a:rPr>
                        <a:t> Checkpoints </a:t>
                      </a:r>
                      <a:r>
                        <a:rPr lang="en-GB" sz="1000" baseline="0" dirty="0">
                          <a:solidFill>
                            <a:srgbClr val="FF0000"/>
                          </a:solidFill>
                          <a:latin typeface="+mn-lt"/>
                        </a:rPr>
                        <a:t>(2)</a:t>
                      </a:r>
                      <a:endParaRPr lang="en-GB" sz="1000" dirty="0">
                        <a:solidFill>
                          <a:srgbClr val="FF0000"/>
                        </a:solidFill>
                        <a:latin typeface="+mn-lt"/>
                      </a:endParaRPr>
                    </a:p>
                    <a:p>
                      <a:endParaRPr lang="en-GB" sz="1000" dirty="0">
                        <a:latin typeface="+mn-lt"/>
                      </a:endParaRPr>
                    </a:p>
                    <a:p>
                      <a:endParaRPr lang="en-GB" sz="1000" dirty="0">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1460643791"/>
                  </a:ext>
                </a:extLst>
              </a:tr>
              <a:tr h="152574">
                <a:tc vMerge="1">
                  <a:txBody>
                    <a:bodyPr/>
                    <a:lstStyle/>
                    <a:p>
                      <a:endParaRPr lang="en-GB"/>
                    </a:p>
                  </a:txBody>
                  <a:tcPr/>
                </a:tc>
                <a:tc vMerge="1">
                  <a:txBody>
                    <a:bodyPr/>
                    <a:lstStyle/>
                    <a:p>
                      <a:endParaRPr lang="en-GB"/>
                    </a:p>
                  </a:txBody>
                  <a:tcPr/>
                </a:tc>
                <a:tc vMerge="1">
                  <a:txBody>
                    <a:bodyPr/>
                    <a:lstStyle/>
                    <a:p>
                      <a:endParaRPr lang="en-GB"/>
                    </a:p>
                  </a:txBody>
                  <a:tcPr/>
                </a:tc>
                <a:tc vMerge="1">
                  <a:txBody>
                    <a:bodyPr/>
                    <a:lstStyle/>
                    <a:p>
                      <a:endParaRPr lang="en-GB"/>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a:latin typeface="+mn-lt"/>
                        </a:rPr>
                        <a:t>Complete a </a:t>
                      </a:r>
                      <a:r>
                        <a:rPr lang="en-GB" sz="1000" dirty="0" err="1">
                          <a:latin typeface="+mn-lt"/>
                        </a:rPr>
                        <a:t>Powerpoint</a:t>
                      </a:r>
                      <a:r>
                        <a:rPr lang="en-GB" sz="1000" dirty="0">
                          <a:latin typeface="+mn-lt"/>
                        </a:rPr>
                        <a:t> or ‘Ted talk’ Presentation on</a:t>
                      </a:r>
                      <a:r>
                        <a:rPr lang="en-GB" sz="1000" baseline="0" dirty="0">
                          <a:latin typeface="+mn-lt"/>
                        </a:rPr>
                        <a:t> an area of you choice from the  AQA Spe</a:t>
                      </a:r>
                      <a:r>
                        <a:rPr lang="en-GB" sz="1000" baseline="0" dirty="0">
                          <a:solidFill>
                            <a:schemeClr val="tx1"/>
                          </a:solidFill>
                          <a:latin typeface="+mn-lt"/>
                        </a:rPr>
                        <a:t>c </a:t>
                      </a:r>
                      <a:r>
                        <a:rPr lang="en-GB" sz="1000" b="1" baseline="0" dirty="0">
                          <a:solidFill>
                            <a:srgbClr val="FF0000"/>
                          </a:solidFill>
                          <a:latin typeface="+mn-lt"/>
                        </a:rPr>
                        <a:t>(3)</a:t>
                      </a:r>
                      <a:endParaRPr lang="en-GB" sz="1000" b="1" dirty="0">
                        <a:solidFill>
                          <a:srgbClr val="FF0000"/>
                        </a:solidFill>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40398541"/>
                  </a:ext>
                </a:extLst>
              </a:tr>
              <a:tr h="854232">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dirty="0">
                          <a:latin typeface="+mn-lt"/>
                        </a:rPr>
                        <a:t>Revision world:</a:t>
                      </a:r>
                    </a:p>
                    <a:p>
                      <a:pPr lvl="0"/>
                      <a:r>
                        <a:rPr lang="en-GB" sz="1000" dirty="0">
                          <a:latin typeface="+mn-lt"/>
                          <a:hlinkClick r:id="rId12"/>
                        </a:rPr>
                        <a:t>https://revisionworld.com/a2-level-level-revision/physical-education-level-revision</a:t>
                      </a:r>
                      <a:r>
                        <a:rPr lang="en-GB" sz="1000" baseline="0" dirty="0">
                          <a:solidFill>
                            <a:srgbClr val="FF0000"/>
                          </a:solidFill>
                          <a:latin typeface="+mn-lt"/>
                        </a:rPr>
                        <a:t> (1)</a:t>
                      </a:r>
                      <a:endParaRPr lang="en-GB" sz="10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fontAlgn="base"/>
                      <a:endParaRPr lang="en-GB" sz="1000" b="0" dirty="0">
                        <a:solidFill>
                          <a:schemeClr val="bg1">
                            <a:lumMod val="85000"/>
                          </a:schemeClr>
                        </a:solidFill>
                        <a:hlinkClick r:id="rId13"/>
                      </a:endParaRPr>
                    </a:p>
                    <a:p>
                      <a:pPr fontAlgn="base"/>
                      <a:r>
                        <a:rPr lang="en-GB" sz="1000" b="0" dirty="0">
                          <a:solidFill>
                            <a:schemeClr val="bg1">
                              <a:lumMod val="85000"/>
                            </a:schemeClr>
                          </a:solidFill>
                          <a:hlinkClick r:id="rId14"/>
                        </a:rPr>
                        <a:t>https://www.youtube.com/watch?v=ps1sWA9Aoes</a:t>
                      </a:r>
                      <a:endParaRPr lang="en-GB" sz="1000" b="0" dirty="0">
                        <a:solidFill>
                          <a:schemeClr val="bg1">
                            <a:lumMod val="85000"/>
                          </a:schemeClr>
                        </a:solidFill>
                      </a:endParaRPr>
                    </a:p>
                    <a:p>
                      <a:pPr fontAlgn="base"/>
                      <a:endParaRPr lang="en-GB" sz="1000" b="0" dirty="0">
                        <a:solidFill>
                          <a:schemeClr val="bg1">
                            <a:lumMod val="85000"/>
                          </a:schemeClr>
                        </a:solidFill>
                        <a:hlinkClick r:id="rId13"/>
                      </a:endParaRPr>
                    </a:p>
                    <a:p>
                      <a:pPr fontAlgn="base"/>
                      <a:r>
                        <a:rPr lang="en-GB" sz="1000" b="0" dirty="0">
                          <a:solidFill>
                            <a:schemeClr val="bg1">
                              <a:lumMod val="85000"/>
                            </a:schemeClr>
                          </a:solidFill>
                          <a:hlinkClick r:id="rId15"/>
                        </a:rPr>
                        <a:t>http://archive.nytimes.com/www.nytimes.com/interactive/2012/08/05/sports/olympics/the-100-meter-dash-one-race-every-medalist-ever.html</a:t>
                      </a:r>
                      <a:r>
                        <a:rPr lang="en-GB" sz="1000" b="0" dirty="0">
                          <a:solidFill>
                            <a:schemeClr val="bg1">
                              <a:lumMod val="85000"/>
                            </a:schemeClr>
                          </a:solidFill>
                          <a:latin typeface="+mn-lt"/>
                        </a:rPr>
                        <a:t>      </a:t>
                      </a:r>
                      <a:r>
                        <a:rPr lang="en-GB" sz="1000" dirty="0">
                          <a:solidFill>
                            <a:srgbClr val="FF0000"/>
                          </a:solidFill>
                          <a:latin typeface="+mn-lt"/>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tc rowSpan="3">
                  <a:txBody>
                    <a:bodyPr/>
                    <a:lstStyle/>
                    <a:p>
                      <a:r>
                        <a:rPr lang="en-GB" sz="1000" b="1" dirty="0">
                          <a:latin typeface="+mn-lt"/>
                        </a:rPr>
                        <a:t>Science M</a:t>
                      </a:r>
                      <a:r>
                        <a:rPr lang="en-GB" sz="1000" b="1" baseline="0" dirty="0">
                          <a:latin typeface="+mn-lt"/>
                        </a:rPr>
                        <a:t>useum </a:t>
                      </a:r>
                      <a:r>
                        <a:rPr lang="en-GB" sz="1000" baseline="0" dirty="0">
                          <a:latin typeface="+mn-lt"/>
                        </a:rPr>
                        <a:t>– Do you </a:t>
                      </a:r>
                    </a:p>
                    <a:p>
                      <a:r>
                        <a:rPr lang="en-GB" sz="1000" baseline="0" dirty="0">
                          <a:latin typeface="+mn-lt"/>
                        </a:rPr>
                        <a:t>understand the laws of physics. At A level you will learn about Biomechanics</a:t>
                      </a:r>
                    </a:p>
                    <a:p>
                      <a:r>
                        <a:rPr lang="en-GB" sz="1000" dirty="0">
                          <a:hlinkClick r:id="rId16"/>
                        </a:rPr>
                        <a:t>https://www.sciencemuseum.org.uk/home</a:t>
                      </a:r>
                      <a:r>
                        <a:rPr lang="en-GB" sz="1000" dirty="0"/>
                        <a:t> </a:t>
                      </a:r>
                      <a:r>
                        <a:rPr lang="en-GB" sz="1000" dirty="0">
                          <a:solidFill>
                            <a:srgbClr val="FF0000"/>
                          </a:solidFill>
                        </a:rPr>
                        <a:t>(6)</a:t>
                      </a:r>
                      <a:endParaRPr lang="en-GB" sz="1000" baseline="0" dirty="0">
                        <a:solidFill>
                          <a:srgbClr val="FF0000"/>
                        </a:solidFill>
                        <a:latin typeface="+mn-lt"/>
                      </a:endParaRPr>
                    </a:p>
                    <a:p>
                      <a:endParaRPr lang="en-GB" sz="1000" baseline="0" dirty="0">
                        <a:latin typeface="+mn-lt"/>
                      </a:endParaRPr>
                    </a:p>
                    <a:p>
                      <a:r>
                        <a:rPr lang="en-US" sz="1000" b="0" i="0" kern="1200" dirty="0">
                          <a:solidFill>
                            <a:schemeClr val="dk1"/>
                          </a:solidFill>
                          <a:effectLst/>
                          <a:latin typeface="+mn-lt"/>
                          <a:ea typeface="+mn-ea"/>
                          <a:cs typeface="+mn-cs"/>
                        </a:rPr>
                        <a:t>The Olympic Stadium is located inside the Queen Elizabeth Olympic Park in the east of the city.  Has the2012 Olympics left the legacy intended for sport in this country? </a:t>
                      </a:r>
                      <a:r>
                        <a:rPr lang="en-GB" sz="1000" baseline="0" dirty="0">
                          <a:solidFill>
                            <a:srgbClr val="FF0000"/>
                          </a:solidFill>
                          <a:latin typeface="+mn-lt"/>
                        </a:rPr>
                        <a:t>(6)</a:t>
                      </a:r>
                      <a:endParaRPr lang="en-GB" sz="1000" dirty="0">
                        <a:solidFill>
                          <a:srgbClr val="FF0000"/>
                        </a:solidFill>
                        <a:latin typeface="+mn-lt"/>
                      </a:endParaRPr>
                    </a:p>
                    <a:p>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lvl="0">
                        <a:buNone/>
                      </a:pPr>
                      <a:r>
                        <a:rPr lang="en-GB" sz="1000" kern="1200" dirty="0">
                          <a:solidFill>
                            <a:schemeClr val="dk1"/>
                          </a:solidFill>
                          <a:effectLst/>
                          <a:latin typeface="+mn-lt"/>
                          <a:ea typeface="+mn-ea"/>
                          <a:cs typeface="+mn-cs"/>
                        </a:rPr>
                        <a:t>Design your own paper aeroplane</a:t>
                      </a:r>
                    </a:p>
                    <a:p>
                      <a:pPr lvl="0">
                        <a:buNone/>
                      </a:pPr>
                      <a:r>
                        <a:rPr lang="en-GB" sz="1000" kern="1200" dirty="0">
                          <a:solidFill>
                            <a:schemeClr val="dk1"/>
                          </a:solidFill>
                          <a:effectLst/>
                          <a:latin typeface="+mn-lt"/>
                          <a:ea typeface="+mn-ea"/>
                          <a:cs typeface="+mn-cs"/>
                        </a:rPr>
                        <a:t>OR make this  Diamondback</a:t>
                      </a:r>
                      <a:r>
                        <a:rPr lang="en-GB" sz="1000" kern="1200" baseline="0" dirty="0">
                          <a:solidFill>
                            <a:schemeClr val="dk1"/>
                          </a:solidFill>
                          <a:effectLst/>
                          <a:latin typeface="+mn-lt"/>
                          <a:ea typeface="+mn-ea"/>
                          <a:cs typeface="+mn-cs"/>
                        </a:rPr>
                        <a:t> one</a:t>
                      </a:r>
                    </a:p>
                    <a:p>
                      <a:pPr lvl="0">
                        <a:buNone/>
                      </a:pPr>
                      <a:r>
                        <a:rPr lang="en-GB" sz="1000" dirty="0">
                          <a:hlinkClick r:id="rId17"/>
                        </a:rPr>
                        <a:t>https://www.youtube.com/watch?v=9ws5QUqT2QU</a:t>
                      </a:r>
                      <a:r>
                        <a:rPr lang="en-GB" sz="1000" dirty="0"/>
                        <a:t> vary the height;</a:t>
                      </a:r>
                      <a:r>
                        <a:rPr lang="en-GB" sz="1000" baseline="0" dirty="0"/>
                        <a:t> angle and speed of  the release  of your plane, record your PB– video your results.</a:t>
                      </a:r>
                      <a:r>
                        <a:rPr lang="en-GB" sz="1000" baseline="0" dirty="0">
                          <a:solidFill>
                            <a:srgbClr val="FF0000"/>
                          </a:solidFill>
                        </a:rPr>
                        <a:t> (5)</a:t>
                      </a:r>
                      <a:endParaRPr lang="en-GB" sz="1000" kern="1200" dirty="0">
                        <a:solidFill>
                          <a:schemeClr val="dk1"/>
                        </a:solidFill>
                        <a:effectLst/>
                        <a:latin typeface="+mn-lt"/>
                        <a:ea typeface="+mn-ea"/>
                        <a:cs typeface="+mn-cs"/>
                      </a:endParaRPr>
                    </a:p>
                    <a:p>
                      <a:pPr lvl="0">
                        <a:buNone/>
                      </a:pPr>
                      <a:endParaRPr lang="en-GB" sz="1000" kern="1200" dirty="0">
                        <a:solidFill>
                          <a:schemeClr val="dk1"/>
                        </a:solidFill>
                        <a:effectLst/>
                        <a:latin typeface="+mn-lt"/>
                        <a:ea typeface="+mn-ea"/>
                        <a:cs typeface="+mn-cs"/>
                      </a:endParaRPr>
                    </a:p>
                    <a:p>
                      <a:pPr lvl="0">
                        <a:buNone/>
                      </a:pPr>
                      <a:r>
                        <a:rPr lang="en-GB" sz="1000" kern="1200" dirty="0">
                          <a:solidFill>
                            <a:schemeClr val="dk1"/>
                          </a:solidFill>
                          <a:effectLst/>
                          <a:latin typeface="+mn-lt"/>
                          <a:ea typeface="+mn-ea"/>
                          <a:cs typeface="+mn-cs"/>
                        </a:rPr>
                        <a:t>Perhaps  try one or more  of these practical  ‘Impulse’ Experiments (write up/video your result/conclusions/findings</a:t>
                      </a:r>
                      <a:r>
                        <a:rPr lang="en-GB" sz="1000" kern="1200" baseline="0" dirty="0">
                          <a:solidFill>
                            <a:schemeClr val="dk1"/>
                          </a:solidFill>
                          <a:effectLst/>
                          <a:latin typeface="+mn-lt"/>
                          <a:ea typeface="+mn-ea"/>
                          <a:cs typeface="+mn-cs"/>
                        </a:rPr>
                        <a:t> or maybe create a Podcast!)</a:t>
                      </a:r>
                    </a:p>
                    <a:p>
                      <a:pPr lvl="0">
                        <a:buNone/>
                      </a:pPr>
                      <a:r>
                        <a:rPr lang="en-GB" sz="1000" dirty="0">
                          <a:hlinkClick r:id="rId18"/>
                        </a:rPr>
                        <a:t>https://www.youtube.com/watch?v=oXW6RqEwVWA</a:t>
                      </a:r>
                      <a:r>
                        <a:rPr lang="en-GB" sz="1000" dirty="0"/>
                        <a:t> </a:t>
                      </a:r>
                      <a:r>
                        <a:rPr lang="en-GB" sz="1000" dirty="0">
                          <a:solidFill>
                            <a:srgbClr val="FF0000"/>
                          </a:solidFill>
                        </a:rPr>
                        <a:t>(5)</a:t>
                      </a:r>
                      <a:endParaRPr lang="en-GB" sz="1000" kern="1200" dirty="0">
                        <a:solidFill>
                          <a:srgbClr val="FF0000"/>
                        </a:solidFill>
                        <a:effectLst/>
                        <a:latin typeface="+mn-lt"/>
                        <a:ea typeface="+mn-ea"/>
                        <a:cs typeface="+mn-cs"/>
                      </a:endParaRPr>
                    </a:p>
                    <a:p>
                      <a:endParaRPr lang="en-GB" sz="1000" kern="1200" dirty="0">
                        <a:solidFill>
                          <a:schemeClr val="dk1"/>
                        </a:solidFill>
                        <a:effectLst/>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60000"/>
                        <a:lumOff val="40000"/>
                      </a:schemeClr>
                    </a:solidFill>
                  </a:tcPr>
                </a:tc>
                <a:extLst>
                  <a:ext uri="{0D108BD9-81ED-4DB2-BD59-A6C34878D82A}">
                    <a16:rowId xmlns:a16="http://schemas.microsoft.com/office/drawing/2014/main" val="3696725218"/>
                  </a:ext>
                </a:extLst>
              </a:tr>
              <a:tr h="877869">
                <a:tc vMerge="1">
                  <a:txBody>
                    <a:bodyPr/>
                    <a:lstStyle/>
                    <a:p>
                      <a:endParaRPr lang="en-GB" sz="1000" dirty="0">
                        <a:latin typeface="Bliss 2 Regular" panose="02000506030000020004" pitchFamily="50"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lvl="0"/>
                      <a:r>
                        <a:rPr lang="en-GB" sz="1000" dirty="0">
                          <a:latin typeface="+mn-lt"/>
                        </a:rPr>
                        <a:t>Subscribe</a:t>
                      </a:r>
                      <a:r>
                        <a:rPr lang="en-GB" sz="1000" baseline="0" dirty="0">
                          <a:latin typeface="+mn-lt"/>
                        </a:rPr>
                        <a:t> to :</a:t>
                      </a:r>
                    </a:p>
                    <a:p>
                      <a:pPr lvl="0"/>
                      <a:r>
                        <a:rPr lang="en-GB" sz="1000" dirty="0">
                          <a:hlinkClick r:id="rId19"/>
                        </a:rPr>
                        <a:t>https://www.hoddereducation.co.uk/pereview</a:t>
                      </a:r>
                      <a:r>
                        <a:rPr lang="en-GB" sz="1000" dirty="0"/>
                        <a:t> </a:t>
                      </a:r>
                      <a:r>
                        <a:rPr lang="en-GB" sz="1000" dirty="0">
                          <a:solidFill>
                            <a:srgbClr val="FF0000"/>
                          </a:solidFill>
                        </a:rPr>
                        <a:t>(1)</a:t>
                      </a:r>
                      <a:endParaRPr lang="en-GB" sz="1000" dirty="0">
                        <a:solidFill>
                          <a:srgbClr val="FF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00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3776292470"/>
                  </a:ext>
                </a:extLst>
              </a:tr>
              <a:tr h="743769">
                <a:tc vMerge="1">
                  <a:txBody>
                    <a:bodyPr/>
                    <a:lstStyle/>
                    <a:p>
                      <a:endParaRPr lang="en-GB"/>
                    </a:p>
                  </a:txBody>
                  <a:tcPr/>
                </a:tc>
                <a:tc>
                  <a:txBody>
                    <a:bodyPr/>
                    <a:lstStyle/>
                    <a:p>
                      <a:r>
                        <a:rPr lang="en-GB" sz="1000" dirty="0">
                          <a:latin typeface="+mn-lt"/>
                        </a:rPr>
                        <a:t>Newspaper</a:t>
                      </a:r>
                      <a:r>
                        <a:rPr lang="en-GB" sz="1000" baseline="0" dirty="0">
                          <a:latin typeface="+mn-lt"/>
                        </a:rPr>
                        <a:t>/journals and magazines– sports.</a:t>
                      </a:r>
                    </a:p>
                    <a:p>
                      <a:r>
                        <a:rPr lang="en-GB" sz="1000" baseline="0" dirty="0">
                          <a:latin typeface="+mn-lt"/>
                          <a:hlinkClick r:id="rId20"/>
                        </a:rPr>
                        <a:t>Keep up to date with sports news</a:t>
                      </a:r>
                      <a:r>
                        <a:rPr lang="en-GB" sz="1000" b="0" i="0" baseline="0" dirty="0">
                          <a:latin typeface="+mn-lt"/>
                          <a:hlinkClick r:id="rId20"/>
                        </a:rPr>
                        <a:t> </a:t>
                      </a:r>
                      <a:r>
                        <a:rPr lang="en-GB" sz="1000" dirty="0">
                          <a:solidFill>
                            <a:srgbClr val="FF0000"/>
                          </a:solidFill>
                          <a:latin typeface="+mn-lt"/>
                        </a:rPr>
                        <a:t>(1)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GB" sz="1000" dirty="0">
                          <a:latin typeface="+mn-lt"/>
                        </a:rPr>
                        <a:t>At</a:t>
                      </a:r>
                      <a:r>
                        <a:rPr lang="en-GB" sz="1000" baseline="0" dirty="0">
                          <a:latin typeface="+mn-lt"/>
                        </a:rPr>
                        <a:t> A level you will learn about the History of sport. Watch the film Tom Brown school day to gain a little understanding:</a:t>
                      </a:r>
                    </a:p>
                    <a:p>
                      <a:r>
                        <a:rPr lang="en-GB" sz="1000" baseline="0" dirty="0">
                          <a:latin typeface="+mn-lt"/>
                          <a:hlinkClick r:id="rId21"/>
                        </a:rPr>
                        <a:t>https://www.youtube.com/watch?v=s3QQRNWUCEU</a:t>
                      </a:r>
                      <a:r>
                        <a:rPr lang="en-GB" sz="1000" baseline="0" dirty="0">
                          <a:latin typeface="+mn-lt"/>
                        </a:rPr>
                        <a:t> </a:t>
                      </a:r>
                      <a:r>
                        <a:rPr lang="en-GB" sz="1000" baseline="0" dirty="0">
                          <a:solidFill>
                            <a:srgbClr val="FF0000"/>
                          </a:solidFill>
                          <a:latin typeface="+mn-lt"/>
                        </a:rPr>
                        <a:t>(3)</a:t>
                      </a:r>
                      <a:endParaRPr lang="en-GB" sz="1000" baseline="0" dirty="0">
                        <a:latin typeface="+mn-lt"/>
                      </a:endParaRPr>
                    </a:p>
                    <a:p>
                      <a:endParaRPr lang="en-GB" sz="1000" baseline="0" dirty="0">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6"/>
                  </a:ext>
                </a:extLst>
              </a:tr>
            </a:tbl>
          </a:graphicData>
        </a:graphic>
      </p:graphicFrame>
      <p:pic>
        <p:nvPicPr>
          <p:cNvPr id="3" name="Picture 2" descr="Image result for book clipart"/>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1759720" y="957801"/>
            <a:ext cx="669439" cy="441722"/>
          </a:xfrm>
          <a:prstGeom prst="rect">
            <a:avLst/>
          </a:prstGeom>
          <a:noFill/>
          <a:ln>
            <a:noFill/>
          </a:ln>
        </p:spPr>
      </p:pic>
      <p:pic>
        <p:nvPicPr>
          <p:cNvPr id="6" name="Picture 5" descr="Image result for museum clipart"/>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7350739" y="855034"/>
            <a:ext cx="530419" cy="502032"/>
          </a:xfrm>
          <a:prstGeom prst="rect">
            <a:avLst/>
          </a:prstGeom>
          <a:noFill/>
          <a:ln>
            <a:noFill/>
          </a:ln>
        </p:spPr>
      </p:pic>
      <p:pic>
        <p:nvPicPr>
          <p:cNvPr id="7" name="Picture 6" descr="SIS Quantitative Market Research"/>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9203673" y="464912"/>
            <a:ext cx="560963" cy="492889"/>
          </a:xfrm>
          <a:prstGeom prst="rect">
            <a:avLst/>
          </a:prstGeom>
          <a:noFill/>
          <a:ln>
            <a:noFill/>
          </a:ln>
        </p:spPr>
      </p:pic>
      <p:pic>
        <p:nvPicPr>
          <p:cNvPr id="8" name="Picture 7"/>
          <p:cNvPicPr>
            <a:picLocks noChangeAspect="1"/>
          </p:cNvPicPr>
          <p:nvPr/>
        </p:nvPicPr>
        <p:blipFill>
          <a:blip r:embed="rId25"/>
          <a:stretch>
            <a:fillRect/>
          </a:stretch>
        </p:blipFill>
        <p:spPr>
          <a:xfrm>
            <a:off x="5196297" y="661326"/>
            <a:ext cx="717720" cy="477610"/>
          </a:xfrm>
          <a:prstGeom prst="rect">
            <a:avLst/>
          </a:prstGeom>
        </p:spPr>
      </p:pic>
      <p:pic>
        <p:nvPicPr>
          <p:cNvPr id="9" name="Picture 8"/>
          <p:cNvPicPr>
            <a:picLocks noChangeAspect="1"/>
          </p:cNvPicPr>
          <p:nvPr/>
        </p:nvPicPr>
        <p:blipFill rotWithShape="1">
          <a:blip r:embed="rId26"/>
          <a:srcRect l="25008" t="17288" r="25008" b="24559"/>
          <a:stretch/>
        </p:blipFill>
        <p:spPr>
          <a:xfrm>
            <a:off x="5541819" y="4082271"/>
            <a:ext cx="344488" cy="344488"/>
          </a:xfrm>
          <a:prstGeom prst="rect">
            <a:avLst/>
          </a:prstGeom>
        </p:spPr>
      </p:pic>
    </p:spTree>
    <p:extLst>
      <p:ext uri="{BB962C8B-B14F-4D97-AF65-F5344CB8AC3E}">
        <p14:creationId xmlns:p14="http://schemas.microsoft.com/office/powerpoint/2010/main" val="339788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778098"/>
          </a:xfrm>
        </p:spPr>
        <p:txBody>
          <a:bodyPr>
            <a:normAutofit/>
          </a:bodyPr>
          <a:lstStyle/>
          <a:p>
            <a:r>
              <a:rPr lang="en-GB" sz="3600" dirty="0">
                <a:solidFill>
                  <a:srgbClr val="FF0000"/>
                </a:solidFill>
              </a:rPr>
              <a:t>(1)</a:t>
            </a:r>
            <a:r>
              <a:rPr lang="en-GB" sz="3600" dirty="0"/>
              <a:t>Reference Materials</a:t>
            </a:r>
          </a:p>
        </p:txBody>
      </p:sp>
      <p:sp>
        <p:nvSpPr>
          <p:cNvPr id="3" name="Content Placeholder 2"/>
          <p:cNvSpPr>
            <a:spLocks noGrp="1"/>
          </p:cNvSpPr>
          <p:nvPr>
            <p:ph idx="1"/>
          </p:nvPr>
        </p:nvSpPr>
        <p:spPr>
          <a:xfrm>
            <a:off x="495300" y="1052737"/>
            <a:ext cx="8915400" cy="5073428"/>
          </a:xfrm>
        </p:spPr>
        <p:txBody>
          <a:bodyPr/>
          <a:lstStyle/>
          <a:p>
            <a:endParaRPr lang="en-GB" sz="2400" dirty="0"/>
          </a:p>
          <a:p>
            <a:r>
              <a:rPr lang="en-GB" sz="2400" dirty="0"/>
              <a:t>This section is populated with some important reference materials</a:t>
            </a:r>
          </a:p>
          <a:p>
            <a:endParaRPr lang="en-GB" sz="2400" dirty="0"/>
          </a:p>
          <a:p>
            <a:r>
              <a:rPr lang="en-GB" sz="2400" dirty="0"/>
              <a:t>Download the A level specification and put a copy into your folder</a:t>
            </a:r>
          </a:p>
          <a:p>
            <a:pPr marL="0" indent="0">
              <a:buNone/>
            </a:pPr>
            <a:endParaRPr lang="en-GB" sz="2400" dirty="0"/>
          </a:p>
          <a:p>
            <a:r>
              <a:rPr lang="en-GB" sz="2400" dirty="0"/>
              <a:t>The textbooks are a requirement for the course – please purchase either Book 1 or the Book 1&amp;2 combined for September (if you are unsure about your A level choices you may wish to wait until August to buy the book)</a:t>
            </a:r>
          </a:p>
          <a:p>
            <a:endParaRPr lang="en-GB" dirty="0"/>
          </a:p>
        </p:txBody>
      </p:sp>
      <p:pic>
        <p:nvPicPr>
          <p:cNvPr id="4" name="Picture 3" descr="Image result for book clipart"/>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2560" y="663687"/>
            <a:ext cx="669439" cy="441722"/>
          </a:xfrm>
          <a:prstGeom prst="rect">
            <a:avLst/>
          </a:prstGeom>
          <a:noFill/>
          <a:ln>
            <a:noFill/>
          </a:ln>
        </p:spPr>
      </p:pic>
    </p:spTree>
    <p:extLst>
      <p:ext uri="{BB962C8B-B14F-4D97-AF65-F5344CB8AC3E}">
        <p14:creationId xmlns:p14="http://schemas.microsoft.com/office/powerpoint/2010/main" val="2172380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634082"/>
          </a:xfrm>
        </p:spPr>
        <p:txBody>
          <a:bodyPr>
            <a:normAutofit fontScale="90000"/>
          </a:bodyPr>
          <a:lstStyle/>
          <a:p>
            <a:r>
              <a:rPr lang="en-GB" dirty="0">
                <a:solidFill>
                  <a:srgbClr val="FF0000"/>
                </a:solidFill>
              </a:rPr>
              <a:t>(2)</a:t>
            </a:r>
            <a:r>
              <a:rPr lang="en-GB" dirty="0"/>
              <a:t>The </a:t>
            </a:r>
            <a:r>
              <a:rPr lang="en-GB" dirty="0" err="1"/>
              <a:t>Everlearner</a:t>
            </a:r>
            <a:endParaRPr lang="en-GB" dirty="0"/>
          </a:p>
        </p:txBody>
      </p:sp>
      <p:sp>
        <p:nvSpPr>
          <p:cNvPr id="3" name="Content Placeholder 2"/>
          <p:cNvSpPr>
            <a:spLocks noGrp="1"/>
          </p:cNvSpPr>
          <p:nvPr>
            <p:ph idx="1"/>
          </p:nvPr>
        </p:nvSpPr>
        <p:spPr>
          <a:xfrm>
            <a:off x="495300" y="908721"/>
            <a:ext cx="8915400" cy="5217444"/>
          </a:xfrm>
        </p:spPr>
        <p:txBody>
          <a:bodyPr>
            <a:normAutofit/>
          </a:bodyPr>
          <a:lstStyle/>
          <a:p>
            <a:endParaRPr lang="en-GB" sz="1800" dirty="0"/>
          </a:p>
          <a:p>
            <a:endParaRPr lang="en-GB" sz="1800" dirty="0"/>
          </a:p>
          <a:p>
            <a:r>
              <a:rPr lang="en-GB" sz="1800" dirty="0"/>
              <a:t>Students from Drayton Manor are set up on The </a:t>
            </a:r>
            <a:r>
              <a:rPr lang="en-GB" sz="1800" dirty="0" err="1"/>
              <a:t>Everlearner</a:t>
            </a:r>
            <a:r>
              <a:rPr lang="en-GB" sz="1800" dirty="0"/>
              <a:t> – either with your email address from last year, or, if you didn’t take GCSE PE you can be set up with your school email address.  If you let me know I can add you (</a:t>
            </a:r>
            <a:r>
              <a:rPr lang="en-GB" sz="1800" dirty="0">
                <a:hlinkClick r:id="rId2"/>
              </a:rPr>
              <a:t>lpa@draytonmanorhighschool.co.uk</a:t>
            </a:r>
            <a:r>
              <a:rPr lang="en-GB" sz="1800" dirty="0"/>
              <a:t>)</a:t>
            </a:r>
          </a:p>
          <a:p>
            <a:pPr marL="0" indent="0">
              <a:buNone/>
            </a:pPr>
            <a:endParaRPr lang="en-GB" sz="1800" dirty="0"/>
          </a:p>
          <a:p>
            <a:r>
              <a:rPr lang="en-GB" sz="1800" dirty="0"/>
              <a:t>Please refer to the following slide to see the lessons required.  Study the lessons and use the practice tests as much as you want to – there is no limit on time or attempts.</a:t>
            </a:r>
          </a:p>
          <a:p>
            <a:endParaRPr lang="en-GB" sz="1800" dirty="0"/>
          </a:p>
          <a:p>
            <a:r>
              <a:rPr lang="en-GB" sz="1800" dirty="0"/>
              <a:t>To study, go to courses at the top of your dashboard then click on the relevant section</a:t>
            </a:r>
          </a:p>
          <a:p>
            <a:endParaRPr lang="en-GB" sz="1800" dirty="0"/>
          </a:p>
          <a:p>
            <a:r>
              <a:rPr lang="en-GB" sz="1800" dirty="0"/>
              <a:t>You can access the whole course by clicking the relevant lessons if there are areas you might want to look into</a:t>
            </a:r>
          </a:p>
          <a:p>
            <a:endParaRPr lang="en-GB" dirty="0"/>
          </a:p>
        </p:txBody>
      </p:sp>
    </p:spTree>
    <p:extLst>
      <p:ext uri="{BB962C8B-B14F-4D97-AF65-F5344CB8AC3E}">
        <p14:creationId xmlns:p14="http://schemas.microsoft.com/office/powerpoint/2010/main" val="22374038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490066"/>
          </a:xfrm>
        </p:spPr>
        <p:txBody>
          <a:bodyPr>
            <a:normAutofit fontScale="90000"/>
          </a:bodyPr>
          <a:lstStyle/>
          <a:p>
            <a:r>
              <a:rPr lang="en-GB" dirty="0">
                <a:solidFill>
                  <a:srgbClr val="FF0000"/>
                </a:solidFill>
              </a:rPr>
              <a:t>(2)</a:t>
            </a:r>
            <a:r>
              <a:rPr lang="en-GB" dirty="0"/>
              <a:t>Tasks to be completed</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89737846"/>
              </p:ext>
            </p:extLst>
          </p:nvPr>
        </p:nvGraphicFramePr>
        <p:xfrm>
          <a:off x="164467" y="980729"/>
          <a:ext cx="9577065" cy="5314844"/>
        </p:xfrm>
        <a:graphic>
          <a:graphicData uri="http://schemas.openxmlformats.org/drawingml/2006/table">
            <a:tbl>
              <a:tblPr firstRow="1" bandRow="1">
                <a:tableStyleId>{5C22544A-7EE6-4342-B048-85BDC9FD1C3A}</a:tableStyleId>
              </a:tblPr>
              <a:tblGrid>
                <a:gridCol w="1915413">
                  <a:extLst>
                    <a:ext uri="{9D8B030D-6E8A-4147-A177-3AD203B41FA5}">
                      <a16:colId xmlns:a16="http://schemas.microsoft.com/office/drawing/2014/main" val="33371214"/>
                    </a:ext>
                  </a:extLst>
                </a:gridCol>
                <a:gridCol w="1915413">
                  <a:extLst>
                    <a:ext uri="{9D8B030D-6E8A-4147-A177-3AD203B41FA5}">
                      <a16:colId xmlns:a16="http://schemas.microsoft.com/office/drawing/2014/main" val="1876216162"/>
                    </a:ext>
                  </a:extLst>
                </a:gridCol>
                <a:gridCol w="1713792">
                  <a:extLst>
                    <a:ext uri="{9D8B030D-6E8A-4147-A177-3AD203B41FA5}">
                      <a16:colId xmlns:a16="http://schemas.microsoft.com/office/drawing/2014/main" val="3542822636"/>
                    </a:ext>
                  </a:extLst>
                </a:gridCol>
                <a:gridCol w="2088232">
                  <a:extLst>
                    <a:ext uri="{9D8B030D-6E8A-4147-A177-3AD203B41FA5}">
                      <a16:colId xmlns:a16="http://schemas.microsoft.com/office/drawing/2014/main" val="1280475983"/>
                    </a:ext>
                  </a:extLst>
                </a:gridCol>
                <a:gridCol w="1944215">
                  <a:extLst>
                    <a:ext uri="{9D8B030D-6E8A-4147-A177-3AD203B41FA5}">
                      <a16:colId xmlns:a16="http://schemas.microsoft.com/office/drawing/2014/main" val="3393490168"/>
                    </a:ext>
                  </a:extLst>
                </a:gridCol>
              </a:tblGrid>
              <a:tr h="600080">
                <a:tc>
                  <a:txBody>
                    <a:bodyPr/>
                    <a:lstStyle/>
                    <a:p>
                      <a:r>
                        <a:rPr lang="en-GB" dirty="0"/>
                        <a:t>Physiological</a:t>
                      </a:r>
                      <a:r>
                        <a:rPr lang="en-GB" baseline="0" dirty="0"/>
                        <a:t> Aspects</a:t>
                      </a:r>
                      <a:r>
                        <a:rPr lang="en-GB" dirty="0"/>
                        <a:t> (1)</a:t>
                      </a:r>
                    </a:p>
                  </a:txBody>
                  <a:tcPr/>
                </a:tc>
                <a:tc>
                  <a:txBody>
                    <a:bodyPr/>
                    <a:lstStyle/>
                    <a:p>
                      <a:r>
                        <a:rPr lang="en-GB" dirty="0"/>
                        <a:t>Physiological</a:t>
                      </a:r>
                      <a:r>
                        <a:rPr lang="en-GB" baseline="0" dirty="0"/>
                        <a:t> Aspects (2)</a:t>
                      </a:r>
                      <a:endParaRPr lang="en-GB" dirty="0"/>
                    </a:p>
                  </a:txBody>
                  <a:tcPr/>
                </a:tc>
                <a:tc>
                  <a:txBody>
                    <a:bodyPr/>
                    <a:lstStyle/>
                    <a:p>
                      <a:r>
                        <a:rPr lang="en-GB" dirty="0"/>
                        <a:t>Physiological</a:t>
                      </a:r>
                      <a:r>
                        <a:rPr lang="en-GB" baseline="0" dirty="0"/>
                        <a:t> Aspects</a:t>
                      </a:r>
                      <a:r>
                        <a:rPr lang="en-GB" dirty="0"/>
                        <a:t> (3)</a:t>
                      </a:r>
                    </a:p>
                  </a:txBody>
                  <a:tcPr/>
                </a:tc>
                <a:tc>
                  <a:txBody>
                    <a:bodyPr/>
                    <a:lstStyle/>
                    <a:p>
                      <a:r>
                        <a:rPr lang="en-GB" dirty="0"/>
                        <a:t>Psychological</a:t>
                      </a:r>
                      <a:r>
                        <a:rPr lang="en-GB" baseline="0" dirty="0"/>
                        <a:t> Aspects  </a:t>
                      </a:r>
                      <a:endParaRPr lang="en-GB" dirty="0"/>
                    </a:p>
                  </a:txBody>
                  <a:tcPr/>
                </a:tc>
                <a:tc>
                  <a:txBody>
                    <a:bodyPr/>
                    <a:lstStyle/>
                    <a:p>
                      <a:r>
                        <a:rPr lang="en-GB" dirty="0"/>
                        <a:t>Sociological</a:t>
                      </a:r>
                      <a:r>
                        <a:rPr lang="en-GB" baseline="0" dirty="0"/>
                        <a:t> Aspects</a:t>
                      </a:r>
                      <a:endParaRPr lang="en-GB" dirty="0"/>
                    </a:p>
                  </a:txBody>
                  <a:tcPr/>
                </a:tc>
                <a:extLst>
                  <a:ext uri="{0D108BD9-81ED-4DB2-BD59-A6C34878D82A}">
                    <a16:rowId xmlns:a16="http://schemas.microsoft.com/office/drawing/2014/main" val="860660162"/>
                  </a:ext>
                </a:extLst>
              </a:tr>
              <a:tr h="857257">
                <a:tc>
                  <a:txBody>
                    <a:bodyPr/>
                    <a:lstStyle/>
                    <a:p>
                      <a:r>
                        <a:rPr lang="en-GB" dirty="0"/>
                        <a:t>Cardiovascular</a:t>
                      </a:r>
                      <a:r>
                        <a:rPr lang="en-GB" baseline="0" dirty="0"/>
                        <a:t> and Respiratory System</a:t>
                      </a:r>
                      <a:endParaRPr lang="en-GB" dirty="0"/>
                    </a:p>
                  </a:txBody>
                  <a:tcPr/>
                </a:tc>
                <a:tc>
                  <a:txBody>
                    <a:bodyPr/>
                    <a:lstStyle/>
                    <a:p>
                      <a:r>
                        <a:rPr lang="en-GB" baseline="0" dirty="0"/>
                        <a:t>Joints and Movement</a:t>
                      </a:r>
                      <a:endParaRPr lang="en-GB" dirty="0"/>
                    </a:p>
                  </a:txBody>
                  <a:tcPr/>
                </a:tc>
                <a:tc>
                  <a:txBody>
                    <a:bodyPr/>
                    <a:lstStyle/>
                    <a:p>
                      <a:r>
                        <a:rPr lang="en-GB" dirty="0"/>
                        <a:t>Preparation and Training</a:t>
                      </a:r>
                    </a:p>
                  </a:txBody>
                  <a:tcPr/>
                </a:tc>
                <a:tc>
                  <a:txBody>
                    <a:bodyPr/>
                    <a:lstStyle/>
                    <a:p>
                      <a:r>
                        <a:rPr lang="en-GB" dirty="0"/>
                        <a:t>Skill Acquisition</a:t>
                      </a:r>
                    </a:p>
                  </a:txBody>
                  <a:tcPr/>
                </a:tc>
                <a:tc>
                  <a:txBody>
                    <a:bodyPr/>
                    <a:lstStyle/>
                    <a:p>
                      <a:r>
                        <a:rPr lang="en-GB" dirty="0"/>
                        <a:t>Commercialisation</a:t>
                      </a:r>
                    </a:p>
                  </a:txBody>
                  <a:tcPr/>
                </a:tc>
                <a:extLst>
                  <a:ext uri="{0D108BD9-81ED-4DB2-BD59-A6C34878D82A}">
                    <a16:rowId xmlns:a16="http://schemas.microsoft.com/office/drawing/2014/main" val="1980365473"/>
                  </a:ext>
                </a:extLst>
              </a:tr>
              <a:tr h="2657498">
                <a:tc>
                  <a:txBody>
                    <a:bodyPr/>
                    <a:lstStyle/>
                    <a:p>
                      <a:r>
                        <a:rPr lang="en-GB" sz="1200" dirty="0"/>
                        <a:t>Impact of activity</a:t>
                      </a:r>
                    </a:p>
                    <a:p>
                      <a:endParaRPr lang="en-GB" sz="1200" dirty="0"/>
                    </a:p>
                    <a:p>
                      <a:r>
                        <a:rPr lang="en-GB" sz="1200" dirty="0"/>
                        <a:t>Lesson</a:t>
                      </a:r>
                      <a:r>
                        <a:rPr lang="en-GB" sz="1200" baseline="0" dirty="0"/>
                        <a:t> 1</a:t>
                      </a:r>
                    </a:p>
                    <a:p>
                      <a:r>
                        <a:rPr lang="en-GB" sz="1200" baseline="0" dirty="0"/>
                        <a:t>Lesson 2</a:t>
                      </a:r>
                    </a:p>
                    <a:p>
                      <a:endParaRPr lang="en-GB" sz="1200" baseline="0" dirty="0"/>
                    </a:p>
                    <a:p>
                      <a:r>
                        <a:rPr lang="en-GB" sz="1200" baseline="0" dirty="0"/>
                        <a:t>The Heart</a:t>
                      </a:r>
                    </a:p>
                    <a:p>
                      <a:endParaRPr lang="en-GB" sz="1200" baseline="0" dirty="0"/>
                    </a:p>
                    <a:p>
                      <a:r>
                        <a:rPr lang="en-GB" sz="1200" baseline="0" dirty="0"/>
                        <a:t>Lesson 1</a:t>
                      </a:r>
                    </a:p>
                    <a:p>
                      <a:r>
                        <a:rPr lang="en-GB" sz="1200" baseline="0" dirty="0"/>
                        <a:t>Lesson 2</a:t>
                      </a:r>
                    </a:p>
                    <a:p>
                      <a:r>
                        <a:rPr lang="en-GB" sz="1200" baseline="0" dirty="0"/>
                        <a:t>Lesson 3</a:t>
                      </a:r>
                      <a:endParaRPr lang="en-GB" sz="1200" dirty="0"/>
                    </a:p>
                    <a:p>
                      <a:endParaRPr lang="en-GB" sz="1200" dirty="0"/>
                    </a:p>
                  </a:txBody>
                  <a:tcPr/>
                </a:tc>
                <a:tc>
                  <a:txBody>
                    <a:bodyPr/>
                    <a:lstStyle/>
                    <a:p>
                      <a:r>
                        <a:rPr lang="en-GB" sz="1200" dirty="0"/>
                        <a:t>Joint Actions</a:t>
                      </a:r>
                    </a:p>
                    <a:p>
                      <a:endParaRPr lang="en-GB" sz="1200" dirty="0"/>
                    </a:p>
                    <a:p>
                      <a:r>
                        <a:rPr lang="en-GB" sz="1200" dirty="0"/>
                        <a:t>Lesson 1</a:t>
                      </a:r>
                    </a:p>
                    <a:p>
                      <a:r>
                        <a:rPr lang="en-GB" sz="1200" dirty="0"/>
                        <a:t>Lesson</a:t>
                      </a:r>
                      <a:r>
                        <a:rPr lang="en-GB" sz="1200" baseline="0" dirty="0"/>
                        <a:t> 2</a:t>
                      </a:r>
                    </a:p>
                    <a:p>
                      <a:r>
                        <a:rPr lang="en-GB" sz="1200" baseline="0" dirty="0"/>
                        <a:t>Lesson 3</a:t>
                      </a:r>
                    </a:p>
                    <a:p>
                      <a:r>
                        <a:rPr lang="en-GB" sz="1200" baseline="0" dirty="0"/>
                        <a:t>Lesson 4</a:t>
                      </a:r>
                    </a:p>
                    <a:p>
                      <a:r>
                        <a:rPr lang="en-GB" sz="1200" baseline="0" dirty="0"/>
                        <a:t>Lesson 5</a:t>
                      </a:r>
                    </a:p>
                    <a:p>
                      <a:endParaRPr lang="en-GB" sz="1200" baseline="0" dirty="0"/>
                    </a:p>
                    <a:p>
                      <a:r>
                        <a:rPr lang="en-GB" sz="1200" baseline="0" dirty="0"/>
                        <a:t>Joints and Movement</a:t>
                      </a:r>
                    </a:p>
                    <a:p>
                      <a:endParaRPr lang="en-GB" sz="1200" baseline="0" dirty="0"/>
                    </a:p>
                    <a:p>
                      <a:r>
                        <a:rPr lang="en-GB" sz="1200" baseline="0" dirty="0"/>
                        <a:t>Lesson 1</a:t>
                      </a:r>
                    </a:p>
                    <a:p>
                      <a:r>
                        <a:rPr lang="en-GB" sz="1200" baseline="0" dirty="0"/>
                        <a:t>Lesson 2 </a:t>
                      </a:r>
                    </a:p>
                    <a:p>
                      <a:r>
                        <a:rPr lang="en-GB" sz="1200" baseline="0" dirty="0"/>
                        <a:t>Lesson 3</a:t>
                      </a:r>
                    </a:p>
                    <a:p>
                      <a:r>
                        <a:rPr lang="en-GB" sz="1200" baseline="0" dirty="0"/>
                        <a:t>Lesson 4</a:t>
                      </a:r>
                      <a:endParaRPr lang="en-GB" sz="1200" dirty="0"/>
                    </a:p>
                  </a:txBody>
                  <a:tcPr/>
                </a:tc>
                <a:tc>
                  <a:txBody>
                    <a:bodyPr/>
                    <a:lstStyle/>
                    <a:p>
                      <a:r>
                        <a:rPr lang="en-GB" sz="1200" dirty="0"/>
                        <a:t>Preparation</a:t>
                      </a:r>
                    </a:p>
                    <a:p>
                      <a:endParaRPr lang="en-GB" sz="1200" dirty="0"/>
                    </a:p>
                    <a:p>
                      <a:r>
                        <a:rPr lang="en-GB" sz="1200" dirty="0"/>
                        <a:t>Lesson 1</a:t>
                      </a:r>
                    </a:p>
                    <a:p>
                      <a:r>
                        <a:rPr lang="en-GB" sz="1200" dirty="0"/>
                        <a:t>Lesson</a:t>
                      </a:r>
                      <a:r>
                        <a:rPr lang="en-GB" sz="1200" baseline="0" dirty="0"/>
                        <a:t> 2</a:t>
                      </a:r>
                    </a:p>
                    <a:p>
                      <a:r>
                        <a:rPr lang="en-GB" sz="1200" baseline="0" dirty="0"/>
                        <a:t>Lesson 3</a:t>
                      </a:r>
                    </a:p>
                    <a:p>
                      <a:r>
                        <a:rPr lang="en-GB" sz="1200" baseline="0" dirty="0"/>
                        <a:t>Lesson 4</a:t>
                      </a:r>
                    </a:p>
                    <a:p>
                      <a:r>
                        <a:rPr lang="en-GB" sz="1200" baseline="0" dirty="0"/>
                        <a:t>Lesson 5</a:t>
                      </a:r>
                    </a:p>
                    <a:p>
                      <a:r>
                        <a:rPr lang="en-GB" sz="1200" baseline="0" dirty="0"/>
                        <a:t>Lesson 6</a:t>
                      </a:r>
                    </a:p>
                    <a:p>
                      <a:endParaRPr lang="en-GB" sz="1200" baseline="0" dirty="0"/>
                    </a:p>
                    <a:p>
                      <a:r>
                        <a:rPr lang="en-GB" sz="1200" baseline="0" dirty="0"/>
                        <a:t>Training</a:t>
                      </a:r>
                    </a:p>
                    <a:p>
                      <a:endParaRPr lang="en-GB" sz="1200" baseline="0" dirty="0"/>
                    </a:p>
                    <a:p>
                      <a:r>
                        <a:rPr lang="en-GB" sz="1200" baseline="0" dirty="0"/>
                        <a:t>Lesson 1</a:t>
                      </a:r>
                    </a:p>
                    <a:p>
                      <a:r>
                        <a:rPr lang="en-GB" sz="1200" baseline="0" dirty="0"/>
                        <a:t>Lesson 2</a:t>
                      </a:r>
                    </a:p>
                    <a:p>
                      <a:r>
                        <a:rPr lang="en-GB" sz="1200" baseline="0" dirty="0"/>
                        <a:t>Lesson 3</a:t>
                      </a:r>
                    </a:p>
                    <a:p>
                      <a:endParaRPr lang="en-GB" sz="1200" dirty="0"/>
                    </a:p>
                  </a:txBody>
                  <a:tcPr/>
                </a:tc>
                <a:tc>
                  <a:txBody>
                    <a:bodyPr/>
                    <a:lstStyle/>
                    <a:p>
                      <a:r>
                        <a:rPr lang="en-GB" sz="1200" dirty="0"/>
                        <a:t>Skill Acquisition and Transfer</a:t>
                      </a:r>
                    </a:p>
                    <a:p>
                      <a:endParaRPr lang="en-GB" sz="1200" dirty="0"/>
                    </a:p>
                    <a:p>
                      <a:r>
                        <a:rPr lang="en-GB" sz="1200" dirty="0"/>
                        <a:t>Lesson 1</a:t>
                      </a:r>
                    </a:p>
                    <a:p>
                      <a:r>
                        <a:rPr lang="en-GB" sz="1200" dirty="0"/>
                        <a:t>Lesson 2</a:t>
                      </a:r>
                    </a:p>
                    <a:p>
                      <a:r>
                        <a:rPr lang="en-GB" sz="1200" dirty="0"/>
                        <a:t>Lesson 3</a:t>
                      </a:r>
                    </a:p>
                    <a:p>
                      <a:r>
                        <a:rPr lang="en-GB" sz="1200" dirty="0"/>
                        <a:t>Lesson</a:t>
                      </a:r>
                      <a:r>
                        <a:rPr lang="en-GB" sz="1200" baseline="0" dirty="0"/>
                        <a:t> 4</a:t>
                      </a:r>
                    </a:p>
                    <a:p>
                      <a:r>
                        <a:rPr lang="en-GB" sz="1200" baseline="0" dirty="0"/>
                        <a:t>Lesson 5</a:t>
                      </a:r>
                    </a:p>
                    <a:p>
                      <a:r>
                        <a:rPr lang="en-GB" sz="1200" baseline="0" dirty="0"/>
                        <a:t>Lesson 6</a:t>
                      </a:r>
                    </a:p>
                    <a:p>
                      <a:r>
                        <a:rPr lang="en-GB" sz="1200" baseline="0" dirty="0"/>
                        <a:t>Lesson 7</a:t>
                      </a:r>
                    </a:p>
                    <a:p>
                      <a:r>
                        <a:rPr lang="en-GB" sz="1200" baseline="0" dirty="0"/>
                        <a:t>Lesson 8</a:t>
                      </a:r>
                      <a:endParaRPr lang="en-GB" sz="1200" dirty="0"/>
                    </a:p>
                    <a:p>
                      <a:endParaRPr lang="en-GB" sz="1200" dirty="0"/>
                    </a:p>
                  </a:txBody>
                  <a:tcPr/>
                </a:tc>
                <a:tc>
                  <a:txBody>
                    <a:bodyPr/>
                    <a:lstStyle/>
                    <a:p>
                      <a:r>
                        <a:rPr lang="en-GB" sz="1200" dirty="0"/>
                        <a:t>Commercialisation</a:t>
                      </a:r>
                    </a:p>
                    <a:p>
                      <a:endParaRPr lang="en-GB" sz="1200" dirty="0"/>
                    </a:p>
                    <a:p>
                      <a:r>
                        <a:rPr lang="en-GB" sz="1200" dirty="0"/>
                        <a:t>Lesson</a:t>
                      </a:r>
                      <a:r>
                        <a:rPr lang="en-GB" sz="1200" baseline="0" dirty="0"/>
                        <a:t> 1</a:t>
                      </a:r>
                    </a:p>
                    <a:p>
                      <a:r>
                        <a:rPr lang="en-GB" sz="1200" baseline="0" dirty="0"/>
                        <a:t>Lesson 2</a:t>
                      </a:r>
                    </a:p>
                    <a:p>
                      <a:r>
                        <a:rPr lang="en-GB" sz="1200" baseline="0" dirty="0"/>
                        <a:t>Lesson 3</a:t>
                      </a:r>
                      <a:endParaRPr lang="en-GB" sz="1200" dirty="0"/>
                    </a:p>
                  </a:txBody>
                  <a:tcPr/>
                </a:tc>
                <a:extLst>
                  <a:ext uri="{0D108BD9-81ED-4DB2-BD59-A6C34878D82A}">
                    <a16:rowId xmlns:a16="http://schemas.microsoft.com/office/drawing/2014/main" val="84615105"/>
                  </a:ext>
                </a:extLst>
              </a:tr>
              <a:tr h="925724">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endParaRPr lang="en-GB" sz="1400" dirty="0"/>
                    </a:p>
                  </a:txBody>
                  <a:tcPr/>
                </a:tc>
                <a:tc>
                  <a:txBody>
                    <a:bodyPr/>
                    <a:lstStyle/>
                    <a:p>
                      <a:r>
                        <a:rPr lang="en-GB" sz="1400" dirty="0"/>
                        <a:t>Complete</a:t>
                      </a:r>
                      <a:r>
                        <a:rPr lang="en-GB" sz="1400" baseline="0" dirty="0"/>
                        <a:t> tasks on following slide</a:t>
                      </a:r>
                      <a:r>
                        <a:rPr lang="en-GB" sz="1200" baseline="0" dirty="0"/>
                        <a:t>s</a:t>
                      </a:r>
                      <a:r>
                        <a:rPr lang="en-GB" sz="1200" baseline="0" dirty="0">
                          <a:solidFill>
                            <a:srgbClr val="FF0000"/>
                          </a:solidFill>
                        </a:rPr>
                        <a:t> (4)</a:t>
                      </a:r>
                      <a:endParaRPr lang="en-GB" sz="1200" dirty="0">
                        <a:solidFill>
                          <a:srgbClr val="FF0000"/>
                        </a:solidFill>
                      </a:endParaRPr>
                    </a:p>
                  </a:txBody>
                  <a:tcPr/>
                </a:tc>
                <a:extLst>
                  <a:ext uri="{0D108BD9-81ED-4DB2-BD59-A6C34878D82A}">
                    <a16:rowId xmlns:a16="http://schemas.microsoft.com/office/drawing/2014/main" val="3950833420"/>
                  </a:ext>
                </a:extLst>
              </a:tr>
            </a:tbl>
          </a:graphicData>
        </a:graphic>
      </p:graphicFrame>
    </p:spTree>
    <p:extLst>
      <p:ext uri="{BB962C8B-B14F-4D97-AF65-F5344CB8AC3E}">
        <p14:creationId xmlns:p14="http://schemas.microsoft.com/office/powerpoint/2010/main" val="18967818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AutoShape 15"/>
          <p:cNvSpPr>
            <a:spLocks noChangeArrowheads="1"/>
          </p:cNvSpPr>
          <p:nvPr/>
        </p:nvSpPr>
        <p:spPr bwMode="auto">
          <a:xfrm>
            <a:off x="5164586" y="447676"/>
            <a:ext cx="4612950" cy="1855576"/>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Would you/would you not recommend it? Why?</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ea typeface="Times New Roman" panose="02020603050405020304" pitchFamily="18" charset="0"/>
              </a:rPr>
              <a:t>Rating: </a:t>
            </a:r>
            <a:endParaRPr kumimoji="0" lang="en-US" altLang="en-US" sz="1200" b="0" i="0" u="none" strike="noStrike" cap="none" normalizeH="0" baseline="0" dirty="0">
              <a:ln>
                <a:noFill/>
              </a:ln>
              <a:solidFill>
                <a:schemeClr val="tx1"/>
              </a:solidFill>
              <a:effectLst/>
            </a:endParaRPr>
          </a:p>
        </p:txBody>
      </p:sp>
      <p:sp>
        <p:nvSpPr>
          <p:cNvPr id="8" name="AutoShape 18"/>
          <p:cNvSpPr>
            <a:spLocks noChangeArrowheads="1"/>
          </p:cNvSpPr>
          <p:nvPr/>
        </p:nvSpPr>
        <p:spPr bwMode="auto">
          <a:xfrm>
            <a:off x="184598" y="4491038"/>
            <a:ext cx="4914900" cy="2054064"/>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How does it link to this subject and why is it important?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AutoShape 4"/>
          <p:cNvSpPr>
            <a:spLocks noChangeArrowheads="1"/>
          </p:cNvSpPr>
          <p:nvPr/>
        </p:nvSpPr>
        <p:spPr bwMode="auto">
          <a:xfrm>
            <a:off x="184598" y="1829966"/>
            <a:ext cx="4914900" cy="251460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What </a:t>
            </a:r>
            <a:r>
              <a:rPr lang="en-US" altLang="en-US" sz="1200" dirty="0">
                <a:latin typeface="Century Gothic" panose="020B0502020202020204" pitchFamily="34" charset="0"/>
                <a:ea typeface="Times New Roman" panose="02020603050405020304" pitchFamily="18" charset="0"/>
              </a:rPr>
              <a:t>was it</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about?</a:t>
            </a:r>
            <a:endParaRPr kumimoji="0" lang="en-US" altLang="en-US"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AutoShape 17"/>
          <p:cNvSpPr>
            <a:spLocks noChangeArrowheads="1"/>
          </p:cNvSpPr>
          <p:nvPr/>
        </p:nvSpPr>
        <p:spPr bwMode="auto">
          <a:xfrm>
            <a:off x="5099498" y="2303252"/>
            <a:ext cx="4667050" cy="4241850"/>
          </a:xfrm>
          <a:prstGeom prst="flowChartAlternateProcess">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r>
              <a:rPr lang="en-GB" sz="1200" dirty="0"/>
              <a:t>What did you find particularly interesting/inspiring/shocking? Has this changed your opinion?</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r>
              <a:rPr lang="en-GB" sz="1200" dirty="0"/>
              <a:t>What would you like to learn more about? </a:t>
            </a:r>
          </a:p>
        </p:txBody>
      </p:sp>
      <p:sp>
        <p:nvSpPr>
          <p:cNvPr id="11" name="Text Box 9"/>
          <p:cNvSpPr txBox="1">
            <a:spLocks noChangeArrowheads="1"/>
          </p:cNvSpPr>
          <p:nvPr/>
        </p:nvSpPr>
        <p:spPr bwMode="auto">
          <a:xfrm>
            <a:off x="2289983" y="33574"/>
            <a:ext cx="5619030" cy="36787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lang="en-US" altLang="en-US" sz="2000" b="1" dirty="0">
                <a:solidFill>
                  <a:srgbClr val="FF0000"/>
                </a:solidFill>
                <a:latin typeface="Century Gothic" panose="020B0502020202020204" pitchFamily="34" charset="0"/>
                <a:ea typeface="Times New Roman" panose="02020603050405020304" pitchFamily="18" charset="0"/>
              </a:rPr>
              <a:t>(3)</a:t>
            </a:r>
            <a:r>
              <a:rPr kumimoji="0" lang="en-US" altLang="en-US" sz="2000" b="1"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Book/Journal/Podcast/Film</a:t>
            </a:r>
            <a:r>
              <a:rPr kumimoji="0" lang="en-US" altLang="en-US" sz="2000" b="0" i="0" u="none" strike="noStrike" cap="none" normalizeH="0" dirty="0">
                <a:ln>
                  <a:noFill/>
                </a:ln>
                <a:solidFill>
                  <a:schemeClr val="tx1"/>
                </a:solidFill>
                <a:effectLst/>
                <a:latin typeface="Century Gothic" panose="020B0502020202020204" pitchFamily="34" charset="0"/>
                <a:ea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 Review</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3" name="Text Box 8"/>
          <p:cNvSpPr txBox="1">
            <a:spLocks noChangeArrowheads="1"/>
          </p:cNvSpPr>
          <p:nvPr/>
        </p:nvSpPr>
        <p:spPr bwMode="auto">
          <a:xfrm>
            <a:off x="298898" y="604838"/>
            <a:ext cx="4800600" cy="94453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ea typeface="Times New Roman" panose="02020603050405020304" pitchFamily="18" charset="0"/>
              </a:rPr>
              <a:t>R</a:t>
            </a: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eview by: 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Title: _______________________________________________________</a:t>
            </a:r>
            <a:endParaRPr kumimoji="0" lang="en-US" altLang="en-US" sz="1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ea typeface="Times New Roman" panose="02020603050405020304" pitchFamily="18" charset="0"/>
              </a:rPr>
              <a:t>Author: ____________________________________________________</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200" dirty="0">
                <a:latin typeface="Century Gothic" panose="020B0502020202020204" pitchFamily="34" charset="0"/>
              </a:rPr>
              <a:t>Review of (please circle)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entury Gothic" panose="020B0502020202020204" pitchFamily="34" charset="0"/>
              </a:rPr>
              <a:t>Book      Journal      Podcast</a:t>
            </a:r>
            <a:r>
              <a:rPr kumimoji="0" lang="en-US" altLang="en-US" sz="1200" b="0" i="0" u="none" strike="noStrike" cap="none" normalizeH="0" dirty="0">
                <a:ln>
                  <a:noFill/>
                </a:ln>
                <a:solidFill>
                  <a:schemeClr val="tx1"/>
                </a:solidFill>
                <a:effectLst/>
                <a:latin typeface="Century Gothic" panose="020B0502020202020204" pitchFamily="34" charset="0"/>
              </a:rPr>
              <a:t>          Film         Documentary</a:t>
            </a:r>
            <a:endParaRPr kumimoji="0" lang="en-US" altLang="en-US" sz="1200" b="0" i="0" u="none" strike="noStrike" cap="none" normalizeH="0" baseline="0" dirty="0">
              <a:ln>
                <a:noFill/>
              </a:ln>
              <a:solidFill>
                <a:schemeClr val="tx1"/>
              </a:solidFill>
              <a:effectLst/>
            </a:endParaRPr>
          </a:p>
        </p:txBody>
      </p:sp>
      <p:sp>
        <p:nvSpPr>
          <p:cNvPr id="14" name="AutoShape 7"/>
          <p:cNvSpPr>
            <a:spLocks noChangeArrowheads="1"/>
          </p:cNvSpPr>
          <p:nvPr/>
        </p:nvSpPr>
        <p:spPr bwMode="auto">
          <a:xfrm>
            <a:off x="241748" y="460326"/>
            <a:ext cx="4914900" cy="1312490"/>
          </a:xfrm>
          <a:prstGeom prst="flowChartAlternateProcess">
            <a:avLst/>
          </a:prstGeom>
          <a:solidFill>
            <a:srgbClr val="FFFFFF">
              <a:alpha val="0"/>
            </a:srgbClr>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2" name="Rectangle 19"/>
          <p:cNvSpPr>
            <a:spLocks noChangeArrowheads="1"/>
          </p:cNvSpPr>
          <p:nvPr/>
        </p:nvSpPr>
        <p:spPr bwMode="auto">
          <a:xfrm>
            <a:off x="54422" y="0"/>
            <a:ext cx="506090" cy="620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dirty="0"/>
          </a:p>
        </p:txBody>
      </p:sp>
      <p:sp>
        <p:nvSpPr>
          <p:cNvPr id="23" name="AutoShape 14"/>
          <p:cNvSpPr>
            <a:spLocks noChangeArrowheads="1"/>
          </p:cNvSpPr>
          <p:nvPr/>
        </p:nvSpPr>
        <p:spPr bwMode="auto">
          <a:xfrm>
            <a:off x="5364753" y="988802"/>
            <a:ext cx="37719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AutoShape 13"/>
          <p:cNvSpPr>
            <a:spLocks noChangeArrowheads="1"/>
          </p:cNvSpPr>
          <p:nvPr/>
        </p:nvSpPr>
        <p:spPr bwMode="auto">
          <a:xfrm>
            <a:off x="58200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AutoShape 12"/>
          <p:cNvSpPr>
            <a:spLocks noChangeArrowheads="1"/>
          </p:cNvSpPr>
          <p:nvPr/>
        </p:nvSpPr>
        <p:spPr bwMode="auto">
          <a:xfrm>
            <a:off x="62772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AutoShape 11"/>
          <p:cNvSpPr>
            <a:spLocks noChangeArrowheads="1"/>
          </p:cNvSpPr>
          <p:nvPr/>
        </p:nvSpPr>
        <p:spPr bwMode="auto">
          <a:xfrm>
            <a:off x="6734448" y="988802"/>
            <a:ext cx="342900"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7" name="AutoShape 10"/>
          <p:cNvSpPr>
            <a:spLocks noChangeArrowheads="1"/>
          </p:cNvSpPr>
          <p:nvPr/>
        </p:nvSpPr>
        <p:spPr bwMode="auto">
          <a:xfrm>
            <a:off x="7207235" y="988802"/>
            <a:ext cx="311727" cy="342900"/>
          </a:xfrm>
          <a:prstGeom prst="star5">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TextBox 27"/>
          <p:cNvSpPr txBox="1"/>
          <p:nvPr/>
        </p:nvSpPr>
        <p:spPr>
          <a:xfrm>
            <a:off x="-303584" y="6527335"/>
            <a:ext cx="9906000" cy="338554"/>
          </a:xfrm>
          <a:prstGeom prst="rect">
            <a:avLst/>
          </a:prstGeom>
          <a:noFill/>
        </p:spPr>
        <p:txBody>
          <a:bodyPr wrap="square" rtlCol="0">
            <a:spAutoFit/>
          </a:bodyPr>
          <a:lstStyle/>
          <a:p>
            <a:pPr algn="ctr"/>
            <a:r>
              <a:rPr lang="en-GB" sz="1600" dirty="0">
                <a:solidFill>
                  <a:srgbClr val="7030A0"/>
                </a:solidFill>
              </a:rPr>
              <a:t>Save your answers as part of this </a:t>
            </a:r>
            <a:r>
              <a:rPr lang="en-GB" sz="1600" dirty="0" err="1">
                <a:solidFill>
                  <a:srgbClr val="7030A0"/>
                </a:solidFill>
              </a:rPr>
              <a:t>powerpoint</a:t>
            </a:r>
            <a:r>
              <a:rPr lang="en-GB" sz="1600" dirty="0">
                <a:solidFill>
                  <a:srgbClr val="7030A0"/>
                </a:solidFill>
              </a:rPr>
              <a:t> and upload to your application.</a:t>
            </a:r>
          </a:p>
        </p:txBody>
      </p:sp>
    </p:spTree>
    <p:extLst>
      <p:ext uri="{BB962C8B-B14F-4D97-AF65-F5344CB8AC3E}">
        <p14:creationId xmlns:p14="http://schemas.microsoft.com/office/powerpoint/2010/main" val="19399328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8106" y="476672"/>
            <a:ext cx="5249788" cy="634082"/>
          </a:xfrm>
        </p:spPr>
        <p:txBody>
          <a:bodyPr>
            <a:normAutofit/>
          </a:bodyPr>
          <a:lstStyle/>
          <a:p>
            <a:r>
              <a:rPr lang="en-GB" sz="2800" dirty="0">
                <a:solidFill>
                  <a:srgbClr val="FF0000"/>
                </a:solidFill>
              </a:rPr>
              <a:t>(4)</a:t>
            </a:r>
            <a:r>
              <a:rPr lang="en-GB" sz="2800" dirty="0"/>
              <a:t>Literacy Challenge:</a:t>
            </a:r>
          </a:p>
        </p:txBody>
      </p:sp>
      <p:sp>
        <p:nvSpPr>
          <p:cNvPr id="3" name="Content Placeholder 2"/>
          <p:cNvSpPr>
            <a:spLocks noGrp="1"/>
          </p:cNvSpPr>
          <p:nvPr>
            <p:ph idx="1"/>
          </p:nvPr>
        </p:nvSpPr>
        <p:spPr>
          <a:xfrm>
            <a:off x="495300" y="1700808"/>
            <a:ext cx="8915400" cy="4525963"/>
          </a:xfrm>
        </p:spPr>
        <p:txBody>
          <a:bodyPr>
            <a:normAutofit/>
          </a:bodyPr>
          <a:lstStyle/>
          <a:p>
            <a:pPr marL="0" indent="0">
              <a:buNone/>
            </a:pPr>
            <a:r>
              <a:rPr lang="en-GB" sz="1900" dirty="0"/>
              <a:t>How many of the key words and concepts below can you use to EXPLAIN what is happening in the videos? Choose a method to do this :-</a:t>
            </a:r>
          </a:p>
          <a:p>
            <a:pPr marL="0" indent="0">
              <a:buNone/>
            </a:pPr>
            <a:endParaRPr lang="en-GB" sz="1900" dirty="0"/>
          </a:p>
          <a:p>
            <a:pPr marL="0" indent="0">
              <a:buNone/>
            </a:pPr>
            <a:r>
              <a:rPr lang="en-GB" sz="1900" dirty="0"/>
              <a:t>1	Write your ideas down in full sentences.</a:t>
            </a:r>
          </a:p>
          <a:p>
            <a:pPr marL="0" indent="0">
              <a:buNone/>
            </a:pPr>
            <a:r>
              <a:rPr lang="en-GB" sz="1900" dirty="0"/>
              <a:t>2	Give the list of words to someone else then explain your ideas verbally 	(teach them).</a:t>
            </a:r>
          </a:p>
          <a:p>
            <a:pPr marL="0" indent="0">
              <a:buNone/>
            </a:pPr>
            <a:r>
              <a:rPr lang="en-GB" sz="1900" dirty="0"/>
              <a:t>3	Create a voice recording using an electronic device.</a:t>
            </a:r>
          </a:p>
          <a:p>
            <a:pPr marL="0" indent="0">
              <a:buNone/>
            </a:pPr>
            <a:endParaRPr lang="en-GB" sz="1600" dirty="0">
              <a:solidFill>
                <a:srgbClr val="FFFF00"/>
              </a:solidFill>
            </a:endParaRPr>
          </a:p>
          <a:p>
            <a:pPr marL="0" indent="0">
              <a:buNone/>
            </a:pPr>
            <a:r>
              <a:rPr lang="en-GB" sz="1800" dirty="0"/>
              <a:t>Commercialisation / Profit / Individual / Sport / Product / Contracts / Commodity  </a:t>
            </a:r>
          </a:p>
          <a:p>
            <a:pPr marL="0" indent="0">
              <a:buNone/>
            </a:pPr>
            <a:endParaRPr lang="en-GB" sz="1800" dirty="0"/>
          </a:p>
          <a:p>
            <a:pPr marL="0" indent="0">
              <a:buNone/>
            </a:pPr>
            <a:r>
              <a:rPr lang="en-GB" sz="1800" dirty="0"/>
              <a:t>Sponsorship / Success / Media / Money / Business/ Merchandising / Private / Elite / Wealth / </a:t>
            </a:r>
          </a:p>
          <a:p>
            <a:pPr marL="0" indent="0">
              <a:buNone/>
            </a:pPr>
            <a:endParaRPr lang="en-GB" sz="1800" dirty="0"/>
          </a:p>
          <a:p>
            <a:pPr marL="0" indent="0">
              <a:buNone/>
            </a:pPr>
            <a:r>
              <a:rPr lang="en-GB" sz="1800" dirty="0"/>
              <a:t>TV Rights</a:t>
            </a:r>
          </a:p>
          <a:p>
            <a:pPr marL="0" indent="0">
              <a:buNone/>
            </a:pPr>
            <a:endParaRPr lang="en-GB" dirty="0"/>
          </a:p>
        </p:txBody>
      </p:sp>
    </p:spTree>
    <p:extLst>
      <p:ext uri="{BB962C8B-B14F-4D97-AF65-F5344CB8AC3E}">
        <p14:creationId xmlns:p14="http://schemas.microsoft.com/office/powerpoint/2010/main" val="875806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solidFill>
                  <a:srgbClr val="FF0000"/>
                </a:solidFill>
              </a:rPr>
              <a:t>(5) </a:t>
            </a:r>
            <a:r>
              <a:rPr lang="en-GB" sz="2800" dirty="0"/>
              <a:t>Design / Practical Experiments</a:t>
            </a:r>
          </a:p>
        </p:txBody>
      </p:sp>
      <p:sp>
        <p:nvSpPr>
          <p:cNvPr id="3" name="Content Placeholder 2"/>
          <p:cNvSpPr>
            <a:spLocks noGrp="1"/>
          </p:cNvSpPr>
          <p:nvPr>
            <p:ph idx="1"/>
          </p:nvPr>
        </p:nvSpPr>
        <p:spPr>
          <a:xfrm>
            <a:off x="495300" y="1844824"/>
            <a:ext cx="8915400" cy="4281340"/>
          </a:xfrm>
        </p:spPr>
        <p:txBody>
          <a:bodyPr/>
          <a:lstStyle/>
          <a:p>
            <a:pPr marL="0" lvl="0" indent="0">
              <a:buNone/>
            </a:pPr>
            <a:r>
              <a:rPr lang="en-GB" sz="2400" dirty="0"/>
              <a:t>Video your results and upload to your application </a:t>
            </a:r>
            <a:endParaRPr lang="en-GB" dirty="0"/>
          </a:p>
        </p:txBody>
      </p:sp>
    </p:spTree>
    <p:extLst>
      <p:ext uri="{BB962C8B-B14F-4D97-AF65-F5344CB8AC3E}">
        <p14:creationId xmlns:p14="http://schemas.microsoft.com/office/powerpoint/2010/main" val="402022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a:solidFill>
                  <a:srgbClr val="FF0000"/>
                </a:solidFill>
              </a:rPr>
              <a:t>(6) </a:t>
            </a:r>
            <a:r>
              <a:rPr lang="en-GB" sz="3200" dirty="0"/>
              <a:t>Visits </a:t>
            </a:r>
          </a:p>
        </p:txBody>
      </p:sp>
      <p:sp>
        <p:nvSpPr>
          <p:cNvPr id="3" name="Content Placeholder 2"/>
          <p:cNvSpPr>
            <a:spLocks noGrp="1"/>
          </p:cNvSpPr>
          <p:nvPr>
            <p:ph idx="1"/>
          </p:nvPr>
        </p:nvSpPr>
        <p:spPr/>
        <p:txBody>
          <a:bodyPr>
            <a:normAutofit fontScale="62500" lnSpcReduction="20000"/>
          </a:bodyPr>
          <a:lstStyle/>
          <a:p>
            <a:pPr marL="0" indent="0">
              <a:buNone/>
            </a:pPr>
            <a:endParaRPr lang="en-GB" dirty="0"/>
          </a:p>
          <a:p>
            <a:pPr marL="0" indent="0">
              <a:buNone/>
            </a:pPr>
            <a:r>
              <a:rPr lang="en-GB" dirty="0"/>
              <a:t>Visits may be difficult but will make your studying ‘come to life’.</a:t>
            </a:r>
          </a:p>
          <a:p>
            <a:pPr marL="0" indent="0">
              <a:buNone/>
            </a:pPr>
            <a:endParaRPr lang="en-GB" dirty="0"/>
          </a:p>
          <a:p>
            <a:pPr marL="0" indent="0">
              <a:buNone/>
            </a:pPr>
            <a:r>
              <a:rPr lang="en-GB" dirty="0"/>
              <a:t>Choose how you report on your visits and how you relate them to your future courses and your future careers</a:t>
            </a:r>
          </a:p>
          <a:p>
            <a:pPr marL="0" indent="0">
              <a:buNone/>
            </a:pPr>
            <a:endParaRPr lang="en-GB" dirty="0"/>
          </a:p>
          <a:p>
            <a:pPr marL="0" indent="0">
              <a:buNone/>
            </a:pPr>
            <a:r>
              <a:rPr lang="en-GB" dirty="0"/>
              <a:t>Choose whether you would like to make a </a:t>
            </a:r>
          </a:p>
          <a:p>
            <a:r>
              <a:rPr lang="en-GB" dirty="0"/>
              <a:t>Podcast</a:t>
            </a:r>
          </a:p>
          <a:p>
            <a:r>
              <a:rPr lang="en-GB" dirty="0"/>
              <a:t>Informative flyer</a:t>
            </a:r>
          </a:p>
          <a:p>
            <a:r>
              <a:rPr lang="en-GB" dirty="0"/>
              <a:t>Mini film</a:t>
            </a:r>
          </a:p>
          <a:p>
            <a:r>
              <a:rPr lang="en-GB" dirty="0"/>
              <a:t>Report </a:t>
            </a:r>
          </a:p>
          <a:p>
            <a:r>
              <a:rPr lang="en-GB" dirty="0"/>
              <a:t>Newspaper article </a:t>
            </a:r>
          </a:p>
          <a:p>
            <a:endParaRPr lang="en-GB" dirty="0"/>
          </a:p>
          <a:p>
            <a:pPr marL="0" indent="0">
              <a:buNone/>
            </a:pPr>
            <a:r>
              <a:rPr lang="en-GB" dirty="0">
                <a:solidFill>
                  <a:srgbClr val="7030A0"/>
                </a:solidFill>
              </a:rPr>
              <a:t>Save your work on this on your application and call it ‘Visits’</a:t>
            </a:r>
          </a:p>
          <a:p>
            <a:pPr marL="0" indent="0">
              <a:buNone/>
            </a:pPr>
            <a:endParaRPr lang="en-GB" dirty="0"/>
          </a:p>
        </p:txBody>
      </p:sp>
    </p:spTree>
    <p:extLst>
      <p:ext uri="{BB962C8B-B14F-4D97-AF65-F5344CB8AC3E}">
        <p14:creationId xmlns:p14="http://schemas.microsoft.com/office/powerpoint/2010/main" val="42379091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1724</TotalTime>
  <Words>1488</Words>
  <Application>Microsoft Office PowerPoint</Application>
  <PresentationFormat>A4 Paper (210x297 mm)</PresentationFormat>
  <Paragraphs>210</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Bliss 2 ExtraBold</vt:lpstr>
      <vt:lpstr>Bliss 2 Regular</vt:lpstr>
      <vt:lpstr>Calibri</vt:lpstr>
      <vt:lpstr>Century Gothic</vt:lpstr>
      <vt:lpstr>Office Theme</vt:lpstr>
      <vt:lpstr>PowerPoint Presentation</vt:lpstr>
      <vt:lpstr>PowerPoint Presentation</vt:lpstr>
      <vt:lpstr>(1)Reference Materials</vt:lpstr>
      <vt:lpstr>(2)The Everlearner</vt:lpstr>
      <vt:lpstr>(2)Tasks to be completed</vt:lpstr>
      <vt:lpstr>PowerPoint Presentation</vt:lpstr>
      <vt:lpstr>(4)Literacy Challenge:</vt:lpstr>
      <vt:lpstr>(5) Design / Practical Experiments</vt:lpstr>
      <vt:lpstr>(6) Visits </vt:lpstr>
      <vt:lpstr>MOOCs (7)</vt:lpstr>
    </vt:vector>
  </TitlesOfParts>
  <Company>Drayton Manor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Megan Owen</dc:creator>
  <cp:lastModifiedBy>Ms L Paine</cp:lastModifiedBy>
  <cp:revision>123</cp:revision>
  <cp:lastPrinted>2020-05-07T08:30:17Z</cp:lastPrinted>
  <dcterms:created xsi:type="dcterms:W3CDTF">2014-07-07T10:35:27Z</dcterms:created>
  <dcterms:modified xsi:type="dcterms:W3CDTF">2023-06-22T09:50:33Z</dcterms:modified>
</cp:coreProperties>
</file>