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82" r:id="rId3"/>
    <p:sldId id="283" r:id="rId4"/>
    <p:sldId id="265" r:id="rId5"/>
    <p:sldId id="267" r:id="rId6"/>
    <p:sldId id="309" r:id="rId7"/>
    <p:sldId id="259" r:id="rId8"/>
    <p:sldId id="310" r:id="rId9"/>
    <p:sldId id="301" r:id="rId10"/>
    <p:sldId id="294" r:id="rId11"/>
    <p:sldId id="296" r:id="rId12"/>
    <p:sldId id="302" r:id="rId13"/>
    <p:sldId id="311" r:id="rId14"/>
    <p:sldId id="298" r:id="rId15"/>
    <p:sldId id="303" r:id="rId16"/>
    <p:sldId id="304" r:id="rId17"/>
    <p:sldId id="305" r:id="rId18"/>
    <p:sldId id="306" r:id="rId19"/>
    <p:sldId id="307" r:id="rId20"/>
    <p:sldId id="308" r:id="rId21"/>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CC99FF"/>
    <a:srgbClr val="CCFF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2658" y="-150"/>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7B1697-1716-43CE-8506-69CB4750C1FA}" type="datetimeFigureOut">
              <a:rPr lang="en-GB" smtClean="0"/>
              <a:t>10/01/2023</a:t>
            </a:fld>
            <a:endParaRPr lang="en-GB"/>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78F76C-529A-46E3-AA0C-8EBD457FD2C6}" type="slidenum">
              <a:rPr lang="en-GB" smtClean="0"/>
              <a:t>‹#›</a:t>
            </a:fld>
            <a:endParaRPr lang="en-GB"/>
          </a:p>
        </p:txBody>
      </p:sp>
    </p:spTree>
    <p:extLst>
      <p:ext uri="{BB962C8B-B14F-4D97-AF65-F5344CB8AC3E}">
        <p14:creationId xmlns:p14="http://schemas.microsoft.com/office/powerpoint/2010/main" val="1956159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78F76C-529A-46E3-AA0C-8EBD457FD2C6}" type="slidenum">
              <a:rPr lang="en-GB" smtClean="0"/>
              <a:t>1</a:t>
            </a:fld>
            <a:endParaRPr lang="en-GB"/>
          </a:p>
        </p:txBody>
      </p:sp>
    </p:spTree>
    <p:extLst>
      <p:ext uri="{BB962C8B-B14F-4D97-AF65-F5344CB8AC3E}">
        <p14:creationId xmlns:p14="http://schemas.microsoft.com/office/powerpoint/2010/main" val="1736879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1043ABA-067A-4BCC-88D0-0707DE3F8F9C}" type="datetimeFigureOut">
              <a:rPr lang="en-GB" smtClean="0"/>
              <a:t>10/01/2023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13F0A4-6558-4FB6-96C0-19BE315B3000}" type="slidenum">
              <a:rPr lang="en-GB" smtClean="0"/>
              <a:t>‹#›</a:t>
            </a:fld>
            <a:endParaRPr lang="en-GB"/>
          </a:p>
        </p:txBody>
      </p:sp>
    </p:spTree>
    <p:extLst>
      <p:ext uri="{BB962C8B-B14F-4D97-AF65-F5344CB8AC3E}">
        <p14:creationId xmlns:p14="http://schemas.microsoft.com/office/powerpoint/2010/main" val="2499420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1043ABA-067A-4BCC-88D0-0707DE3F8F9C}" type="datetimeFigureOut">
              <a:rPr lang="en-GB" smtClean="0"/>
              <a:t>10/01/2023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13F0A4-6558-4FB6-96C0-19BE315B3000}" type="slidenum">
              <a:rPr lang="en-GB" smtClean="0"/>
              <a:t>‹#›</a:t>
            </a:fld>
            <a:endParaRPr lang="en-GB"/>
          </a:p>
        </p:txBody>
      </p:sp>
    </p:spTree>
    <p:extLst>
      <p:ext uri="{BB962C8B-B14F-4D97-AF65-F5344CB8AC3E}">
        <p14:creationId xmlns:p14="http://schemas.microsoft.com/office/powerpoint/2010/main" val="1572924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529167"/>
            <a:ext cx="1157288" cy="1126913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6" y="529167"/>
            <a:ext cx="3357563" cy="11269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1043ABA-067A-4BCC-88D0-0707DE3F8F9C}" type="datetimeFigureOut">
              <a:rPr lang="en-GB" smtClean="0"/>
              <a:t>10/01/2023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13F0A4-6558-4FB6-96C0-19BE315B3000}" type="slidenum">
              <a:rPr lang="en-GB" smtClean="0"/>
              <a:t>‹#›</a:t>
            </a:fld>
            <a:endParaRPr lang="en-GB"/>
          </a:p>
        </p:txBody>
      </p:sp>
    </p:spTree>
    <p:extLst>
      <p:ext uri="{BB962C8B-B14F-4D97-AF65-F5344CB8AC3E}">
        <p14:creationId xmlns:p14="http://schemas.microsoft.com/office/powerpoint/2010/main" val="4254191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1043ABA-067A-4BCC-88D0-0707DE3F8F9C}" type="datetimeFigureOut">
              <a:rPr lang="en-GB" smtClean="0"/>
              <a:t>10/01/2023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13F0A4-6558-4FB6-96C0-19BE315B3000}" type="slidenum">
              <a:rPr lang="en-GB" smtClean="0"/>
              <a:t>‹#›</a:t>
            </a:fld>
            <a:endParaRPr lang="en-GB"/>
          </a:p>
        </p:txBody>
      </p:sp>
    </p:spTree>
    <p:extLst>
      <p:ext uri="{BB962C8B-B14F-4D97-AF65-F5344CB8AC3E}">
        <p14:creationId xmlns:p14="http://schemas.microsoft.com/office/powerpoint/2010/main" val="3936288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9"/>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20"/>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043ABA-067A-4BCC-88D0-0707DE3F8F9C}" type="datetimeFigureOut">
              <a:rPr lang="en-GB" smtClean="0"/>
              <a:t>10/01/2023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13F0A4-6558-4FB6-96C0-19BE315B3000}" type="slidenum">
              <a:rPr lang="en-GB" smtClean="0"/>
              <a:t>‹#›</a:t>
            </a:fld>
            <a:endParaRPr lang="en-GB"/>
          </a:p>
        </p:txBody>
      </p:sp>
    </p:spTree>
    <p:extLst>
      <p:ext uri="{BB962C8B-B14F-4D97-AF65-F5344CB8AC3E}">
        <p14:creationId xmlns:p14="http://schemas.microsoft.com/office/powerpoint/2010/main" val="3557272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7176" y="3081869"/>
            <a:ext cx="2257425" cy="8716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628901" y="3081869"/>
            <a:ext cx="2257425" cy="8716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1043ABA-067A-4BCC-88D0-0707DE3F8F9C}" type="datetimeFigureOut">
              <a:rPr lang="en-GB" smtClean="0"/>
              <a:t>10/01/2023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13F0A4-6558-4FB6-96C0-19BE315B3000}" type="slidenum">
              <a:rPr lang="en-GB" smtClean="0"/>
              <a:t>‹#›</a:t>
            </a:fld>
            <a:endParaRPr lang="en-GB"/>
          </a:p>
        </p:txBody>
      </p:sp>
    </p:spTree>
    <p:extLst>
      <p:ext uri="{BB962C8B-B14F-4D97-AF65-F5344CB8AC3E}">
        <p14:creationId xmlns:p14="http://schemas.microsoft.com/office/powerpoint/2010/main" val="3703567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1043ABA-067A-4BCC-88D0-0707DE3F8F9C}" type="datetimeFigureOut">
              <a:rPr lang="en-GB" smtClean="0"/>
              <a:t>10/01/2023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113F0A4-6558-4FB6-96C0-19BE315B3000}" type="slidenum">
              <a:rPr lang="en-GB" smtClean="0"/>
              <a:t>‹#›</a:t>
            </a:fld>
            <a:endParaRPr lang="en-GB"/>
          </a:p>
        </p:txBody>
      </p:sp>
    </p:spTree>
    <p:extLst>
      <p:ext uri="{BB962C8B-B14F-4D97-AF65-F5344CB8AC3E}">
        <p14:creationId xmlns:p14="http://schemas.microsoft.com/office/powerpoint/2010/main" val="3700726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1043ABA-067A-4BCC-88D0-0707DE3F8F9C}" type="datetimeFigureOut">
              <a:rPr lang="en-GB" smtClean="0"/>
              <a:t>10/01/2023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113F0A4-6558-4FB6-96C0-19BE315B3000}" type="slidenum">
              <a:rPr lang="en-GB" smtClean="0"/>
              <a:t>‹#›</a:t>
            </a:fld>
            <a:endParaRPr lang="en-GB"/>
          </a:p>
        </p:txBody>
      </p:sp>
    </p:spTree>
    <p:extLst>
      <p:ext uri="{BB962C8B-B14F-4D97-AF65-F5344CB8AC3E}">
        <p14:creationId xmlns:p14="http://schemas.microsoft.com/office/powerpoint/2010/main" val="1269227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043ABA-067A-4BCC-88D0-0707DE3F8F9C}" type="datetimeFigureOut">
              <a:rPr lang="en-GB" smtClean="0"/>
              <a:t>10/01/2023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113F0A4-6558-4FB6-96C0-19BE315B3000}" type="slidenum">
              <a:rPr lang="en-GB" smtClean="0"/>
              <a:t>‹#›</a:t>
            </a:fld>
            <a:endParaRPr lang="en-GB"/>
          </a:p>
        </p:txBody>
      </p:sp>
    </p:spTree>
    <p:extLst>
      <p:ext uri="{BB962C8B-B14F-4D97-AF65-F5344CB8AC3E}">
        <p14:creationId xmlns:p14="http://schemas.microsoft.com/office/powerpoint/2010/main" val="3195690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8"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1" y="1913469"/>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043ABA-067A-4BCC-88D0-0707DE3F8F9C}" type="datetimeFigureOut">
              <a:rPr lang="en-GB" smtClean="0"/>
              <a:t>10/01/2023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13F0A4-6558-4FB6-96C0-19BE315B3000}" type="slidenum">
              <a:rPr lang="en-GB" smtClean="0"/>
              <a:t>‹#›</a:t>
            </a:fld>
            <a:endParaRPr lang="en-GB"/>
          </a:p>
        </p:txBody>
      </p:sp>
    </p:spTree>
    <p:extLst>
      <p:ext uri="{BB962C8B-B14F-4D97-AF65-F5344CB8AC3E}">
        <p14:creationId xmlns:p14="http://schemas.microsoft.com/office/powerpoint/2010/main" val="3542880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043ABA-067A-4BCC-88D0-0707DE3F8F9C}" type="datetimeFigureOut">
              <a:rPr lang="en-GB" smtClean="0"/>
              <a:t>10/01/2023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13F0A4-6558-4FB6-96C0-19BE315B3000}" type="slidenum">
              <a:rPr lang="en-GB" smtClean="0"/>
              <a:t>‹#›</a:t>
            </a:fld>
            <a:endParaRPr lang="en-GB"/>
          </a:p>
        </p:txBody>
      </p:sp>
    </p:spTree>
    <p:extLst>
      <p:ext uri="{BB962C8B-B14F-4D97-AF65-F5344CB8AC3E}">
        <p14:creationId xmlns:p14="http://schemas.microsoft.com/office/powerpoint/2010/main" val="937009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2"/>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6"/>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01043ABA-067A-4BCC-88D0-0707DE3F8F9C}" type="datetimeFigureOut">
              <a:rPr lang="en-GB" smtClean="0"/>
              <a:t>10/01/2023</a:t>
            </a:fld>
            <a:endParaRPr lang="en-GB"/>
          </a:p>
        </p:txBody>
      </p:sp>
      <p:sp>
        <p:nvSpPr>
          <p:cNvPr id="5" name="Footer Placeholder 4"/>
          <p:cNvSpPr>
            <a:spLocks noGrp="1"/>
          </p:cNvSpPr>
          <p:nvPr>
            <p:ph type="ftr" sz="quarter" idx="3"/>
          </p:nvPr>
        </p:nvSpPr>
        <p:spPr>
          <a:xfrm>
            <a:off x="2343150" y="8475136"/>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5113F0A4-6558-4FB6-96C0-19BE315B3000}" type="slidenum">
              <a:rPr lang="en-GB" smtClean="0"/>
              <a:t>‹#›</a:t>
            </a:fld>
            <a:endParaRPr lang="en-GB"/>
          </a:p>
        </p:txBody>
      </p:sp>
    </p:spTree>
    <p:extLst>
      <p:ext uri="{BB962C8B-B14F-4D97-AF65-F5344CB8AC3E}">
        <p14:creationId xmlns:p14="http://schemas.microsoft.com/office/powerpoint/2010/main" val="3898028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3290" t="19760" r="29458" b="15560"/>
          <a:stretch/>
        </p:blipFill>
        <p:spPr bwMode="auto">
          <a:xfrm rot="20828069">
            <a:off x="399210" y="5198818"/>
            <a:ext cx="2076564" cy="27723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3289" t="19287" r="29448" b="15793"/>
          <a:stretch/>
        </p:blipFill>
        <p:spPr bwMode="auto">
          <a:xfrm rot="333609">
            <a:off x="4249794" y="5143827"/>
            <a:ext cx="2304256" cy="30865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43183" t="19839" r="29655" b="15977"/>
          <a:stretch/>
        </p:blipFill>
        <p:spPr bwMode="auto">
          <a:xfrm rot="21067984">
            <a:off x="1387322" y="6015419"/>
            <a:ext cx="2130477" cy="28318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lowchart: Document 9"/>
          <p:cNvSpPr/>
          <p:nvPr/>
        </p:nvSpPr>
        <p:spPr>
          <a:xfrm>
            <a:off x="0" y="0"/>
            <a:ext cx="6869411" cy="3419872"/>
          </a:xfrm>
          <a:prstGeom prst="flowChartDocumen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dirty="0">
              <a:solidFill>
                <a:schemeClr val="tx1"/>
              </a:solidFill>
            </a:endParaRPr>
          </a:p>
          <a:p>
            <a:pPr algn="ctr"/>
            <a:r>
              <a:rPr lang="en-GB" sz="5400" b="1" u="sng" dirty="0">
                <a:solidFill>
                  <a:schemeClr val="bg1"/>
                </a:solidFill>
              </a:rPr>
              <a:t>Food, Preparation and Nutrition </a:t>
            </a:r>
            <a:endParaRPr lang="en-GB" sz="5400" b="1" dirty="0">
              <a:solidFill>
                <a:srgbClr val="FFFF00"/>
              </a:solidFill>
            </a:endParaRPr>
          </a:p>
          <a:p>
            <a:pPr algn="ctr"/>
            <a:r>
              <a:rPr lang="en-GB" sz="5400" b="1" dirty="0">
                <a:solidFill>
                  <a:srgbClr val="0070C0"/>
                </a:solidFill>
              </a:rPr>
              <a:t>Exam Practice: </a:t>
            </a:r>
          </a:p>
          <a:p>
            <a:pPr algn="ctr"/>
            <a:endParaRPr lang="en-GB" sz="3600" dirty="0">
              <a:solidFill>
                <a:schemeClr val="tx1"/>
              </a:solidFill>
            </a:endParaRPr>
          </a:p>
        </p:txBody>
      </p:sp>
      <p:sp>
        <p:nvSpPr>
          <p:cNvPr id="2" name="Rectangle 1"/>
          <p:cNvSpPr/>
          <p:nvPr/>
        </p:nvSpPr>
        <p:spPr>
          <a:xfrm>
            <a:off x="1101461" y="2660883"/>
            <a:ext cx="4616699" cy="830997"/>
          </a:xfrm>
          <a:prstGeom prst="rect">
            <a:avLst/>
          </a:prstGeom>
          <a:solidFill>
            <a:srgbClr val="FFFF00"/>
          </a:solidFill>
          <a:ln w="76200">
            <a:solidFill>
              <a:srgbClr val="00B0F0"/>
            </a:solidFill>
          </a:ln>
        </p:spPr>
        <p:txBody>
          <a:bodyPr wrap="square">
            <a:spAutoFit/>
          </a:bodyPr>
          <a:lstStyle/>
          <a:p>
            <a:pPr algn="ctr"/>
            <a:r>
              <a:rPr lang="en-GB" sz="2400" b="1" dirty="0">
                <a:solidFill>
                  <a:schemeClr val="accent5">
                    <a:lumMod val="50000"/>
                  </a:schemeClr>
                </a:solidFill>
                <a:latin typeface="Comic Sans MS" panose="030F0702030302020204" pitchFamily="66" charset="0"/>
              </a:rPr>
              <a:t>How to answer those </a:t>
            </a:r>
          </a:p>
          <a:p>
            <a:pPr algn="ctr"/>
            <a:r>
              <a:rPr lang="en-GB" sz="2400" b="1" dirty="0">
                <a:solidFill>
                  <a:schemeClr val="accent5">
                    <a:lumMod val="50000"/>
                  </a:schemeClr>
                </a:solidFill>
                <a:latin typeface="Comic Sans MS" panose="030F0702030302020204" pitchFamily="66" charset="0"/>
              </a:rPr>
              <a:t>8 mark questions</a:t>
            </a:r>
          </a:p>
        </p:txBody>
      </p:sp>
      <p:sp>
        <p:nvSpPr>
          <p:cNvPr id="4" name="Frame 3"/>
          <p:cNvSpPr/>
          <p:nvPr/>
        </p:nvSpPr>
        <p:spPr>
          <a:xfrm>
            <a:off x="0" y="0"/>
            <a:ext cx="6858000" cy="9144000"/>
          </a:xfrm>
          <a:prstGeom prst="frame">
            <a:avLst>
              <a:gd name="adj1" fmla="val 146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2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43345" t="19470" r="29655" b="15610"/>
          <a:stretch/>
        </p:blipFill>
        <p:spPr bwMode="auto">
          <a:xfrm rot="716462">
            <a:off x="3406226" y="6050010"/>
            <a:ext cx="2047592" cy="27693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60648" y="3523201"/>
            <a:ext cx="6264696" cy="1446550"/>
          </a:xfrm>
          <a:prstGeom prst="rect">
            <a:avLst/>
          </a:prstGeom>
          <a:noFill/>
        </p:spPr>
        <p:txBody>
          <a:bodyPr wrap="square" rtlCol="0">
            <a:spAutoFit/>
          </a:bodyPr>
          <a:lstStyle/>
          <a:p>
            <a:pPr algn="ctr"/>
            <a:r>
              <a:rPr lang="en-GB" sz="2400" dirty="0"/>
              <a:t>Includes: </a:t>
            </a:r>
          </a:p>
          <a:p>
            <a:pPr algn="ctr"/>
            <a:r>
              <a:rPr lang="en-GB" sz="2800" dirty="0">
                <a:solidFill>
                  <a:srgbClr val="FF0000"/>
                </a:solidFill>
              </a:rPr>
              <a:t>Top Tips </a:t>
            </a:r>
            <a:r>
              <a:rPr lang="en-GB" sz="2400" i="1" dirty="0">
                <a:solidFill>
                  <a:schemeClr val="accent1">
                    <a:lumMod val="50000"/>
                  </a:schemeClr>
                </a:solidFill>
              </a:rPr>
              <a:t>COMMAND WORDS  </a:t>
            </a:r>
            <a:r>
              <a:rPr lang="en-GB" sz="2800" u="sng" dirty="0">
                <a:latin typeface="Times New Roman" panose="02020603050405020304" pitchFamily="18" charset="0"/>
                <a:cs typeface="Times New Roman" panose="02020603050405020304" pitchFamily="18" charset="0"/>
              </a:rPr>
              <a:t>Model answers  </a:t>
            </a:r>
            <a:r>
              <a:rPr lang="en-GB" sz="3600" dirty="0">
                <a:solidFill>
                  <a:srgbClr val="7030A0"/>
                </a:solidFill>
              </a:rPr>
              <a:t>Marking Criteria  </a:t>
            </a:r>
            <a:r>
              <a:rPr lang="en-GB" sz="2400" dirty="0">
                <a:solidFill>
                  <a:srgbClr val="FF0000"/>
                </a:solidFill>
                <a:latin typeface="Impact" panose="020B0806030902050204" pitchFamily="34" charset="0"/>
              </a:rPr>
              <a:t>Possible Answers  </a:t>
            </a:r>
          </a:p>
        </p:txBody>
      </p:sp>
      <p:sp>
        <p:nvSpPr>
          <p:cNvPr id="6" name="TextBox 5"/>
          <p:cNvSpPr txBox="1"/>
          <p:nvPr/>
        </p:nvSpPr>
        <p:spPr>
          <a:xfrm>
            <a:off x="1908184" y="4934942"/>
            <a:ext cx="3053042" cy="1077218"/>
          </a:xfrm>
          <a:prstGeom prst="rect">
            <a:avLst/>
          </a:prstGeom>
          <a:solidFill>
            <a:srgbClr val="FFC000"/>
          </a:solidFill>
          <a:ln w="76200">
            <a:solidFill>
              <a:srgbClr val="00B0F0"/>
            </a:solidFill>
          </a:ln>
        </p:spPr>
        <p:txBody>
          <a:bodyPr wrap="square" rtlCol="0">
            <a:spAutoFit/>
          </a:bodyPr>
          <a:lstStyle/>
          <a:p>
            <a:pPr algn="ctr"/>
            <a:r>
              <a:rPr lang="en-GB" sz="3200" b="1" dirty="0"/>
              <a:t>Exam Practice</a:t>
            </a:r>
          </a:p>
          <a:p>
            <a:pPr algn="ctr"/>
            <a:r>
              <a:rPr lang="en-GB" sz="3200" b="1" dirty="0"/>
              <a:t>KS4/GCSE</a:t>
            </a:r>
          </a:p>
        </p:txBody>
      </p:sp>
    </p:spTree>
    <p:extLst>
      <p:ext uri="{BB962C8B-B14F-4D97-AF65-F5344CB8AC3E}">
        <p14:creationId xmlns:p14="http://schemas.microsoft.com/office/powerpoint/2010/main" val="3546757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4372" y="1835696"/>
            <a:ext cx="6084676" cy="7817525"/>
          </a:xfrm>
          <a:prstGeom prst="rect">
            <a:avLst/>
          </a:prstGeom>
          <a:noFill/>
        </p:spPr>
        <p:txBody>
          <a:bodyPr wrap="square" rtlCol="0">
            <a:spAutoFit/>
          </a:bodyPr>
          <a:lstStyle/>
          <a:p>
            <a:r>
              <a:rPr lang="en-GB" b="1" dirty="0">
                <a:solidFill>
                  <a:srgbClr val="0070C0"/>
                </a:solidFill>
              </a:rPr>
              <a:t>Q2. </a:t>
            </a:r>
            <a:r>
              <a:rPr lang="en-GB" sz="1100" dirty="0"/>
              <a:t>Recent trends suggest that the consumption of ‘healthy snacks’ is increasing.</a:t>
            </a:r>
          </a:p>
          <a:p>
            <a:r>
              <a:rPr lang="en-GB" sz="1100" dirty="0"/>
              <a:t>Identify the range of healthy snacks available and discuss how they contribute to dietary needs.</a:t>
            </a:r>
          </a:p>
          <a:p>
            <a:endParaRPr lang="en-GB" sz="1100" dirty="0"/>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GB" sz="1100" dirty="0"/>
              <a:t>____________________________________________________________________________________</a:t>
            </a:r>
          </a:p>
          <a:p>
            <a:r>
              <a:rPr lang="en-GB" sz="1100" dirty="0"/>
              <a:t>____________________________________________________________________________________</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sz="1100" dirty="0"/>
          </a:p>
          <a:p>
            <a:pPr algn="r"/>
            <a:r>
              <a:rPr lang="en-GB" sz="1100" dirty="0"/>
              <a:t>PTO</a:t>
            </a:r>
          </a:p>
          <a:p>
            <a:endParaRPr lang="en-GB" sz="1100" dirty="0"/>
          </a:p>
          <a:p>
            <a:endParaRPr lang="en-GB" sz="1100" dirty="0"/>
          </a:p>
          <a:p>
            <a:pPr marL="400050" indent="-400050">
              <a:buAutoNum type="romanLcParenBoth"/>
            </a:pPr>
            <a:endParaRPr lang="en-GB" sz="1100" dirty="0"/>
          </a:p>
          <a:p>
            <a:endParaRPr lang="en-GB" sz="1100" dirty="0"/>
          </a:p>
        </p:txBody>
      </p:sp>
      <p:sp>
        <p:nvSpPr>
          <p:cNvPr id="5" name="Title 1"/>
          <p:cNvSpPr>
            <a:spLocks noGrp="1"/>
          </p:cNvSpPr>
          <p:nvPr>
            <p:ph type="title"/>
          </p:nvPr>
        </p:nvSpPr>
        <p:spPr>
          <a:xfrm>
            <a:off x="425152" y="-305209"/>
            <a:ext cx="6172200" cy="1524000"/>
          </a:xfrm>
        </p:spPr>
        <p:txBody>
          <a:bodyPr>
            <a:normAutofit/>
          </a:bodyPr>
          <a:lstStyle/>
          <a:p>
            <a:r>
              <a:rPr lang="en-GB" sz="1800" u="sng" dirty="0">
                <a:solidFill>
                  <a:srgbClr val="7030A0"/>
                </a:solidFill>
                <a:latin typeface="Comic Sans MS" panose="030F0702030302020204" pitchFamily="66" charset="0"/>
              </a:rPr>
              <a:t>Recall knowledge - </a:t>
            </a:r>
            <a:r>
              <a:rPr lang="en-GB" sz="1800" dirty="0">
                <a:solidFill>
                  <a:srgbClr val="FF0000"/>
                </a:solidFill>
                <a:latin typeface="Comic Sans MS" panose="030F0702030302020204" pitchFamily="66" charset="0"/>
              </a:rPr>
              <a:t/>
            </a:r>
            <a:br>
              <a:rPr lang="en-GB" sz="1800" dirty="0">
                <a:solidFill>
                  <a:srgbClr val="FF0000"/>
                </a:solidFill>
                <a:latin typeface="Comic Sans MS" panose="030F0702030302020204" pitchFamily="66" charset="0"/>
              </a:rPr>
            </a:br>
            <a:r>
              <a:rPr lang="en-GB" sz="1800" dirty="0">
                <a:solidFill>
                  <a:srgbClr val="FF0000"/>
                </a:solidFill>
                <a:latin typeface="Comic Sans MS" panose="030F0702030302020204" pitchFamily="66" charset="0"/>
              </a:rPr>
              <a:t>Practice Exam style Question</a:t>
            </a:r>
          </a:p>
        </p:txBody>
      </p:sp>
      <p:sp>
        <p:nvSpPr>
          <p:cNvPr id="23" name="TextBox 22"/>
          <p:cNvSpPr txBox="1"/>
          <p:nvPr/>
        </p:nvSpPr>
        <p:spPr>
          <a:xfrm>
            <a:off x="5696381" y="2278171"/>
            <a:ext cx="646331" cy="261610"/>
          </a:xfrm>
          <a:prstGeom prst="rect">
            <a:avLst/>
          </a:prstGeom>
          <a:noFill/>
        </p:spPr>
        <p:txBody>
          <a:bodyPr wrap="none" rtlCol="0">
            <a:spAutoFit/>
          </a:bodyPr>
          <a:lstStyle/>
          <a:p>
            <a:r>
              <a:rPr lang="en-GB" sz="1100" b="1" dirty="0">
                <a:solidFill>
                  <a:srgbClr val="FF0000"/>
                </a:solidFill>
              </a:rPr>
              <a:t>8 marks</a:t>
            </a:r>
          </a:p>
        </p:txBody>
      </p:sp>
      <p:sp>
        <p:nvSpPr>
          <p:cNvPr id="4" name="Rectangle 3"/>
          <p:cNvSpPr/>
          <p:nvPr/>
        </p:nvSpPr>
        <p:spPr>
          <a:xfrm>
            <a:off x="330438" y="849938"/>
            <a:ext cx="6014885" cy="938719"/>
          </a:xfrm>
          <a:prstGeom prst="rect">
            <a:avLst/>
          </a:prstGeom>
        </p:spPr>
        <p:txBody>
          <a:bodyPr wrap="square">
            <a:spAutoFit/>
          </a:bodyPr>
          <a:lstStyle/>
          <a:p>
            <a:r>
              <a:rPr lang="en-GB" sz="1100" dirty="0"/>
              <a:t>You have been given a practice question to answer focusing on Healthy snacks.</a:t>
            </a:r>
          </a:p>
          <a:p>
            <a:endParaRPr lang="en-GB" sz="1100" dirty="0"/>
          </a:p>
          <a:p>
            <a:r>
              <a:rPr lang="en-GB" sz="1100" dirty="0"/>
              <a:t>The question is worth 8 marks.</a:t>
            </a:r>
          </a:p>
          <a:p>
            <a:endParaRPr lang="en-GB" sz="1100" dirty="0"/>
          </a:p>
          <a:p>
            <a:r>
              <a:rPr lang="en-GB" sz="1100" b="1" dirty="0">
                <a:solidFill>
                  <a:srgbClr val="0070C0"/>
                </a:solidFill>
                <a:latin typeface="Comic Sans MS" panose="030F0702030302020204" pitchFamily="66" charset="0"/>
              </a:rPr>
              <a:t>Complete the answer now.</a:t>
            </a:r>
          </a:p>
        </p:txBody>
      </p:sp>
      <p:sp>
        <p:nvSpPr>
          <p:cNvPr id="6" name="Frame 5"/>
          <p:cNvSpPr/>
          <p:nvPr/>
        </p:nvSpPr>
        <p:spPr>
          <a:xfrm>
            <a:off x="0" y="0"/>
            <a:ext cx="6858000" cy="9144000"/>
          </a:xfrm>
          <a:prstGeom prst="frame">
            <a:avLst>
              <a:gd name="adj1" fmla="val 146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269473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1449911" y="5727981"/>
            <a:ext cx="3802644" cy="338554"/>
          </a:xfrm>
          <a:prstGeom prst="rect">
            <a:avLst/>
          </a:prstGeom>
          <a:solidFill>
            <a:srgbClr val="0070C0"/>
          </a:solidFill>
        </p:spPr>
        <p:txBody>
          <a:bodyPr wrap="none" rtlCol="0">
            <a:spAutoFit/>
          </a:bodyPr>
          <a:lstStyle/>
          <a:p>
            <a:pPr algn="ctr"/>
            <a:r>
              <a:rPr lang="en-GB" sz="1600" b="1" dirty="0">
                <a:solidFill>
                  <a:srgbClr val="FFFF00"/>
                </a:solidFill>
                <a:latin typeface="Comic Sans MS" panose="030F0702030302020204" pitchFamily="66" charset="0"/>
              </a:rPr>
              <a:t>Healthy Snacking – Possible answers</a:t>
            </a:r>
          </a:p>
        </p:txBody>
      </p:sp>
      <p:sp>
        <p:nvSpPr>
          <p:cNvPr id="6" name="TextBox 5"/>
          <p:cNvSpPr txBox="1"/>
          <p:nvPr/>
        </p:nvSpPr>
        <p:spPr>
          <a:xfrm>
            <a:off x="1556792" y="107504"/>
            <a:ext cx="4033476" cy="338554"/>
          </a:xfrm>
          <a:prstGeom prst="rect">
            <a:avLst/>
          </a:prstGeom>
          <a:noFill/>
        </p:spPr>
        <p:txBody>
          <a:bodyPr wrap="none" rtlCol="0">
            <a:spAutoFit/>
          </a:bodyPr>
          <a:lstStyle/>
          <a:p>
            <a:r>
              <a:rPr lang="en-GB" sz="1600" dirty="0">
                <a:solidFill>
                  <a:srgbClr val="FF0000"/>
                </a:solidFill>
                <a:latin typeface="Comic Sans MS" panose="030F0702030302020204" pitchFamily="66" charset="0"/>
              </a:rPr>
              <a:t>Mark Band for this long answer question</a:t>
            </a:r>
          </a:p>
        </p:txBody>
      </p:sp>
      <p:sp>
        <p:nvSpPr>
          <p:cNvPr id="7" name="TextBox 6"/>
          <p:cNvSpPr txBox="1"/>
          <p:nvPr/>
        </p:nvSpPr>
        <p:spPr>
          <a:xfrm>
            <a:off x="188640" y="2532256"/>
            <a:ext cx="6426714" cy="815608"/>
          </a:xfrm>
          <a:prstGeom prst="rect">
            <a:avLst/>
          </a:prstGeom>
          <a:solidFill>
            <a:srgbClr val="FFFF00"/>
          </a:solidFill>
        </p:spPr>
        <p:txBody>
          <a:bodyPr wrap="square" rtlCol="0">
            <a:spAutoFit/>
          </a:bodyPr>
          <a:lstStyle/>
          <a:p>
            <a:pPr algn="ctr"/>
            <a:r>
              <a:rPr lang="en-GB" sz="1400" dirty="0">
                <a:solidFill>
                  <a:srgbClr val="0070C0"/>
                </a:solidFill>
              </a:rPr>
              <a:t>Top Tip: </a:t>
            </a:r>
          </a:p>
          <a:p>
            <a:r>
              <a:rPr lang="en-GB" sz="1100" dirty="0"/>
              <a:t>Refer to the number of marks a long written question is awarded and use this as your target of points to include in the answer, along with discussion and examples. </a:t>
            </a:r>
          </a:p>
          <a:p>
            <a:r>
              <a:rPr lang="en-GB" sz="1100" dirty="0"/>
              <a:t>So…. 12 marks = 12 points with discussion and examples.</a:t>
            </a:r>
          </a:p>
        </p:txBody>
      </p:sp>
      <p:sp>
        <p:nvSpPr>
          <p:cNvPr id="4" name="Rectangle 3"/>
          <p:cNvSpPr/>
          <p:nvPr/>
        </p:nvSpPr>
        <p:spPr>
          <a:xfrm>
            <a:off x="116632" y="3410580"/>
            <a:ext cx="2190151" cy="369332"/>
          </a:xfrm>
          <a:prstGeom prst="rect">
            <a:avLst/>
          </a:prstGeom>
        </p:spPr>
        <p:txBody>
          <a:bodyPr wrap="none">
            <a:spAutoFit/>
          </a:bodyPr>
          <a:lstStyle/>
          <a:p>
            <a:r>
              <a:rPr lang="en-GB" b="1" dirty="0">
                <a:solidFill>
                  <a:srgbClr val="0070C0"/>
                </a:solidFill>
              </a:rPr>
              <a:t>Q2 Possible answers:</a:t>
            </a:r>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793" t="24804" r="13827" b="36023"/>
          <a:stretch/>
        </p:blipFill>
        <p:spPr bwMode="auto">
          <a:xfrm>
            <a:off x="741234" y="539552"/>
            <a:ext cx="5365495" cy="1808308"/>
          </a:xfrm>
          <a:prstGeom prst="rect">
            <a:avLst/>
          </a:prstGeom>
          <a:noFill/>
          <a:ln w="762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155" t="16161" r="16017" b="11747"/>
          <a:stretch/>
        </p:blipFill>
        <p:spPr bwMode="auto">
          <a:xfrm>
            <a:off x="741234" y="3995936"/>
            <a:ext cx="5874120" cy="3732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ular Callout 2"/>
          <p:cNvSpPr/>
          <p:nvPr/>
        </p:nvSpPr>
        <p:spPr>
          <a:xfrm>
            <a:off x="1385772" y="8015914"/>
            <a:ext cx="4204495" cy="948574"/>
          </a:xfrm>
          <a:prstGeom prst="wedgeRoundRectCallout">
            <a:avLst>
              <a:gd name="adj1" fmla="val -21626"/>
              <a:gd name="adj2" fmla="val -90298"/>
              <a:gd name="adj3" fmla="val 16667"/>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0000"/>
                </a:solidFill>
                <a:latin typeface="Comic Sans MS" panose="030F0702030302020204" pitchFamily="66" charset="0"/>
              </a:rPr>
              <a:t>Which ones did you think of from the list? Read the mark scheme carefully, then add those extra points to increase your overall mark.</a:t>
            </a:r>
          </a:p>
        </p:txBody>
      </p:sp>
    </p:spTree>
    <p:extLst>
      <p:ext uri="{BB962C8B-B14F-4D97-AF65-F5344CB8AC3E}">
        <p14:creationId xmlns:p14="http://schemas.microsoft.com/office/powerpoint/2010/main" val="2467624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6672" y="395536"/>
            <a:ext cx="6048672" cy="5632311"/>
          </a:xfrm>
          <a:prstGeom prst="rect">
            <a:avLst/>
          </a:prstGeom>
          <a:noFill/>
          <a:ln w="57150">
            <a:solidFill>
              <a:srgbClr val="00B0F0"/>
            </a:solidFill>
          </a:ln>
        </p:spPr>
        <p:txBody>
          <a:bodyPr wrap="square" rtlCol="0">
            <a:spAutoFit/>
          </a:bodyPr>
          <a:lstStyle/>
          <a:p>
            <a:pPr algn="ctr"/>
            <a:r>
              <a:rPr lang="en-GB" sz="2000" b="1" dirty="0"/>
              <a:t>      Self Reflection</a:t>
            </a:r>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p:txBody>
      </p:sp>
      <p:sp>
        <p:nvSpPr>
          <p:cNvPr id="5" name="TextBox 4"/>
          <p:cNvSpPr txBox="1"/>
          <p:nvPr/>
        </p:nvSpPr>
        <p:spPr>
          <a:xfrm>
            <a:off x="692696" y="899592"/>
            <a:ext cx="5616624" cy="4401205"/>
          </a:xfrm>
          <a:prstGeom prst="rect">
            <a:avLst/>
          </a:prstGeom>
          <a:solidFill>
            <a:srgbClr val="FFFF00"/>
          </a:solidFill>
        </p:spPr>
        <p:txBody>
          <a:bodyPr wrap="square" rtlCol="0">
            <a:spAutoFit/>
          </a:bodyPr>
          <a:lstStyle/>
          <a:p>
            <a:r>
              <a:rPr lang="en-GB" sz="1400" dirty="0">
                <a:solidFill>
                  <a:srgbClr val="0070C0"/>
                </a:solidFill>
              </a:rPr>
              <a:t>Q2 Self Reflection: WWW &amp; EBI</a:t>
            </a: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p:txBody>
      </p:sp>
      <p:sp>
        <p:nvSpPr>
          <p:cNvPr id="7" name="TextBox 6"/>
          <p:cNvSpPr txBox="1"/>
          <p:nvPr/>
        </p:nvSpPr>
        <p:spPr>
          <a:xfrm>
            <a:off x="2780928" y="5508104"/>
            <a:ext cx="1562566" cy="307777"/>
          </a:xfrm>
          <a:prstGeom prst="rect">
            <a:avLst/>
          </a:prstGeom>
          <a:solidFill>
            <a:srgbClr val="FFFF00"/>
          </a:solidFill>
        </p:spPr>
        <p:txBody>
          <a:bodyPr wrap="square" rtlCol="0">
            <a:spAutoFit/>
          </a:bodyPr>
          <a:lstStyle/>
          <a:p>
            <a:r>
              <a:rPr lang="en-GB" sz="1400" dirty="0">
                <a:solidFill>
                  <a:srgbClr val="0070C0"/>
                </a:solidFill>
              </a:rPr>
              <a:t>Total Marks       /12</a:t>
            </a:r>
          </a:p>
        </p:txBody>
      </p:sp>
      <p:sp>
        <p:nvSpPr>
          <p:cNvPr id="9" name="TextBox 8"/>
          <p:cNvSpPr txBox="1"/>
          <p:nvPr/>
        </p:nvSpPr>
        <p:spPr>
          <a:xfrm>
            <a:off x="332655" y="6660232"/>
            <a:ext cx="6315861" cy="2185214"/>
          </a:xfrm>
          <a:prstGeom prst="rect">
            <a:avLst/>
          </a:prstGeom>
          <a:noFill/>
          <a:ln w="57150">
            <a:solidFill>
              <a:srgbClr val="FF0000"/>
            </a:solidFill>
          </a:ln>
        </p:spPr>
        <p:txBody>
          <a:bodyPr wrap="square" rtlCol="0">
            <a:spAutoFit/>
          </a:bodyPr>
          <a:lstStyle/>
          <a:p>
            <a:pPr algn="ctr"/>
            <a:r>
              <a:rPr lang="en-GB" sz="2000" b="1" dirty="0"/>
              <a:t>You will now be provided with the model answer for this question</a:t>
            </a:r>
            <a:endParaRPr lang="en-GB" dirty="0"/>
          </a:p>
          <a:p>
            <a:r>
              <a:rPr lang="en-GB" sz="1200" b="1" dirty="0">
                <a:solidFill>
                  <a:srgbClr val="FF0000"/>
                </a:solidFill>
              </a:rPr>
              <a:t>Task 3: </a:t>
            </a:r>
            <a:r>
              <a:rPr lang="en-GB" sz="1200" b="1" dirty="0"/>
              <a:t>Using 3 highlighters, highlight where the student has included the following in her answer.</a:t>
            </a:r>
          </a:p>
          <a:p>
            <a:pPr marL="342900" indent="-342900">
              <a:buAutoNum type="arabicPeriod"/>
            </a:pPr>
            <a:r>
              <a:rPr lang="en-GB" sz="1200" b="1" dirty="0"/>
              <a:t>Facts</a:t>
            </a:r>
          </a:p>
          <a:p>
            <a:pPr marL="342900" indent="-342900">
              <a:buAutoNum type="arabicPeriod"/>
            </a:pPr>
            <a:r>
              <a:rPr lang="en-GB" sz="1200" b="1" dirty="0"/>
              <a:t>Discussion </a:t>
            </a:r>
          </a:p>
          <a:p>
            <a:pPr marL="342900" indent="-342900">
              <a:buAutoNum type="arabicPeriod"/>
            </a:pPr>
            <a:r>
              <a:rPr lang="en-GB" sz="1200" b="1" dirty="0"/>
              <a:t>Examples </a:t>
            </a:r>
          </a:p>
          <a:p>
            <a:endParaRPr lang="en-GB" sz="1200" b="1" dirty="0"/>
          </a:p>
          <a:p>
            <a:r>
              <a:rPr lang="en-GB" sz="1200" b="1" dirty="0"/>
              <a:t>This will help you to identify how to structure a long answer question and the detail required to receive top marks.</a:t>
            </a:r>
          </a:p>
        </p:txBody>
      </p:sp>
    </p:spTree>
    <p:extLst>
      <p:ext uri="{BB962C8B-B14F-4D97-AF65-F5344CB8AC3E}">
        <p14:creationId xmlns:p14="http://schemas.microsoft.com/office/powerpoint/2010/main" val="2845673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0868" y="203769"/>
            <a:ext cx="1799971" cy="830997"/>
          </a:xfrm>
          <a:prstGeom prst="rect">
            <a:avLst/>
          </a:prstGeom>
          <a:solidFill>
            <a:srgbClr val="FF0000"/>
          </a:solidFill>
          <a:effectLst>
            <a:outerShdw blurRad="50800" dist="38100" dir="18900000" algn="bl" rotWithShape="0">
              <a:prstClr val="black">
                <a:alpha val="40000"/>
              </a:prstClr>
            </a:outerShdw>
          </a:effectLst>
        </p:spPr>
        <p:txBody>
          <a:bodyPr wrap="square" rtlCol="0">
            <a:spAutoFit/>
          </a:bodyPr>
          <a:lstStyle/>
          <a:p>
            <a:r>
              <a:rPr lang="en-GB" sz="2400" b="1" dirty="0">
                <a:solidFill>
                  <a:schemeClr val="bg1"/>
                </a:solidFill>
                <a:latin typeface="Comic Sans MS" panose="030F0702030302020204" pitchFamily="66" charset="0"/>
              </a:rPr>
              <a:t>Model Answer:</a:t>
            </a:r>
          </a:p>
        </p:txBody>
      </p:sp>
      <p:sp>
        <p:nvSpPr>
          <p:cNvPr id="6" name="TextBox 5"/>
          <p:cNvSpPr txBox="1"/>
          <p:nvPr/>
        </p:nvSpPr>
        <p:spPr>
          <a:xfrm>
            <a:off x="188640" y="1475589"/>
            <a:ext cx="6606505" cy="646331"/>
          </a:xfrm>
          <a:prstGeom prst="rect">
            <a:avLst/>
          </a:prstGeom>
          <a:noFill/>
        </p:spPr>
        <p:txBody>
          <a:bodyPr wrap="square" rtlCol="0">
            <a:spAutoFit/>
          </a:bodyPr>
          <a:lstStyle/>
          <a:p>
            <a:r>
              <a:rPr lang="en-GB" sz="1200" b="1" dirty="0">
                <a:solidFill>
                  <a:schemeClr val="bg1">
                    <a:lumMod val="50000"/>
                  </a:schemeClr>
                </a:solidFill>
                <a:latin typeface="Comic Sans MS" panose="030F0702030302020204" pitchFamily="66" charset="0"/>
              </a:rPr>
              <a:t>Q2. </a:t>
            </a:r>
            <a:r>
              <a:rPr lang="en-GB" sz="1200" dirty="0">
                <a:solidFill>
                  <a:schemeClr val="bg1">
                    <a:lumMod val="50000"/>
                  </a:schemeClr>
                </a:solidFill>
                <a:latin typeface="Comic Sans MS" panose="030F0702030302020204" pitchFamily="66" charset="0"/>
              </a:rPr>
              <a:t>Recent trends suggest that the consumption of ‘healthy snacks’ is increasing.</a:t>
            </a:r>
          </a:p>
          <a:p>
            <a:r>
              <a:rPr lang="en-GB" sz="1200" dirty="0">
                <a:solidFill>
                  <a:schemeClr val="bg1">
                    <a:lumMod val="50000"/>
                  </a:schemeClr>
                </a:solidFill>
                <a:latin typeface="Comic Sans MS" panose="030F0702030302020204" pitchFamily="66" charset="0"/>
              </a:rPr>
              <a:t>Identify the range of healthy snacks available and discuss how they contribute to dietary needs.</a:t>
            </a:r>
          </a:p>
        </p:txBody>
      </p:sp>
      <p:sp>
        <p:nvSpPr>
          <p:cNvPr id="7" name="TextBox 6"/>
          <p:cNvSpPr txBox="1"/>
          <p:nvPr/>
        </p:nvSpPr>
        <p:spPr>
          <a:xfrm>
            <a:off x="5452702" y="1833925"/>
            <a:ext cx="1162652" cy="369332"/>
          </a:xfrm>
          <a:prstGeom prst="rect">
            <a:avLst/>
          </a:prstGeom>
          <a:noFill/>
        </p:spPr>
        <p:txBody>
          <a:bodyPr wrap="square" rtlCol="0">
            <a:spAutoFit/>
          </a:bodyPr>
          <a:lstStyle/>
          <a:p>
            <a:r>
              <a:rPr lang="en-GB" b="1" dirty="0">
                <a:solidFill>
                  <a:srgbClr val="FF0000"/>
                </a:solidFill>
              </a:rPr>
              <a:t>8 marks</a:t>
            </a:r>
          </a:p>
        </p:txBody>
      </p:sp>
      <p:sp>
        <p:nvSpPr>
          <p:cNvPr id="13" name="TextBox 12"/>
          <p:cNvSpPr txBox="1"/>
          <p:nvPr/>
        </p:nvSpPr>
        <p:spPr>
          <a:xfrm>
            <a:off x="5157192" y="99953"/>
            <a:ext cx="1584176" cy="830997"/>
          </a:xfrm>
          <a:prstGeom prst="rect">
            <a:avLst/>
          </a:prstGeom>
          <a:solidFill>
            <a:srgbClr val="FFC000"/>
          </a:solidFill>
          <a:ln>
            <a:solidFill>
              <a:schemeClr val="tx1"/>
            </a:solidFill>
          </a:ln>
        </p:spPr>
        <p:txBody>
          <a:bodyPr wrap="square" rtlCol="0">
            <a:spAutoFit/>
          </a:bodyPr>
          <a:lstStyle/>
          <a:p>
            <a:r>
              <a:rPr lang="en-GB" sz="1200" b="1" dirty="0"/>
              <a:t>Key:</a:t>
            </a:r>
          </a:p>
          <a:p>
            <a:r>
              <a:rPr lang="en-GB" sz="1200" b="1" dirty="0"/>
              <a:t>Factors: RED</a:t>
            </a:r>
          </a:p>
          <a:p>
            <a:r>
              <a:rPr lang="en-GB" sz="1200" b="1" dirty="0"/>
              <a:t>Discussion: PURPLE</a:t>
            </a:r>
          </a:p>
          <a:p>
            <a:r>
              <a:rPr lang="en-GB" sz="1200" b="1" dirty="0"/>
              <a:t>Examples: BLUE</a:t>
            </a:r>
          </a:p>
        </p:txBody>
      </p:sp>
      <p:sp>
        <p:nvSpPr>
          <p:cNvPr id="8" name="Frame 7"/>
          <p:cNvSpPr/>
          <p:nvPr/>
        </p:nvSpPr>
        <p:spPr>
          <a:xfrm>
            <a:off x="0" y="0"/>
            <a:ext cx="6858000" cy="9144000"/>
          </a:xfrm>
          <a:prstGeom prst="frame">
            <a:avLst>
              <a:gd name="adj1" fmla="val 146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TextBox 8"/>
          <p:cNvSpPr txBox="1"/>
          <p:nvPr/>
        </p:nvSpPr>
        <p:spPr>
          <a:xfrm>
            <a:off x="260761" y="5933181"/>
            <a:ext cx="6426714" cy="2462213"/>
          </a:xfrm>
          <a:prstGeom prst="rect">
            <a:avLst/>
          </a:prstGeom>
          <a:solidFill>
            <a:srgbClr val="FFFF00"/>
          </a:solidFill>
        </p:spPr>
        <p:txBody>
          <a:bodyPr wrap="square" rtlCol="0">
            <a:spAutoFit/>
          </a:bodyPr>
          <a:lstStyle/>
          <a:p>
            <a:r>
              <a:rPr lang="en-GB" sz="1400" dirty="0">
                <a:solidFill>
                  <a:srgbClr val="0070C0"/>
                </a:solidFill>
              </a:rPr>
              <a:t>Student’s Reflections/Comments: </a:t>
            </a: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p:txBody>
      </p:sp>
      <p:sp>
        <p:nvSpPr>
          <p:cNvPr id="3" name="TextBox 2"/>
          <p:cNvSpPr txBox="1"/>
          <p:nvPr/>
        </p:nvSpPr>
        <p:spPr>
          <a:xfrm>
            <a:off x="350430" y="2317100"/>
            <a:ext cx="6048672" cy="3046988"/>
          </a:xfrm>
          <a:prstGeom prst="rect">
            <a:avLst/>
          </a:prstGeom>
          <a:noFill/>
        </p:spPr>
        <p:txBody>
          <a:bodyPr wrap="square" rtlCol="0">
            <a:spAutoFit/>
          </a:bodyPr>
          <a:lstStyle/>
          <a:p>
            <a:r>
              <a:rPr lang="en-GB" sz="1200" dirty="0">
                <a:latin typeface="Times New Roman" panose="02020603050405020304" pitchFamily="18" charset="0"/>
                <a:cs typeface="Times New Roman" panose="02020603050405020304" pitchFamily="18" charset="0"/>
              </a:rPr>
              <a:t>Healthy snacking has been </a:t>
            </a:r>
            <a:r>
              <a:rPr lang="en-GB" sz="1200" dirty="0" smtClean="0">
                <a:latin typeface="Times New Roman" panose="02020603050405020304" pitchFamily="18" charset="0"/>
                <a:cs typeface="Times New Roman" panose="02020603050405020304" pitchFamily="18" charset="0"/>
              </a:rPr>
              <a:t>increasingly </a:t>
            </a:r>
            <a:r>
              <a:rPr lang="en-GB" sz="1200" dirty="0">
                <a:latin typeface="Times New Roman" panose="02020603050405020304" pitchFamily="18" charset="0"/>
                <a:cs typeface="Times New Roman" panose="02020603050405020304" pitchFamily="18" charset="0"/>
              </a:rPr>
              <a:t>popular with a whole range of snacks provided by consumers.  Fruit bags, nuts, dried fruit, pulses, baked vegetable crisps are just some healthy snacks available. Healthy snacking allows consumers to eat on the go; this encourages them to swop hand held chocolate bars for a healthy alternative. Healthy alternatives, prevent consumers snacking on high fat or sugary foods. Alternatives, such as snack bars are shaped into convenient hand held bars resembling chocolate bars. This helps prevent unhealthy snacking on high sugary/fatty food or drinks. Protein filled snacks such as mixed nuts provide the body with it’s protein requirements to build its daily needs. Consumers in later adulthood require more protein in their diet, halved boiled eggs with a herb mayonnaise will give them the protein boost needed. Fruit and vegetable bags are a great way to help towards eating 5 a day and the Eatwell plate. Following the Eat well plate promotes a healthy balanced diet. Consuming snacks such as yoghurt pots and nuts target the dairy and protein sections of the Eatwell Plate. Although the body does not require these in large quantities, small snacks can help towards a persons daily allowance. Other diary snacks such as cheese and crackers are high in calcium and adds Vitamin D to a person’s diet, which helps protect teeth and bones, and prevent disease.</a:t>
            </a:r>
          </a:p>
        </p:txBody>
      </p:sp>
    </p:spTree>
    <p:extLst>
      <p:ext uri="{BB962C8B-B14F-4D97-AF65-F5344CB8AC3E}">
        <p14:creationId xmlns:p14="http://schemas.microsoft.com/office/powerpoint/2010/main" val="3464394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0868" y="203769"/>
            <a:ext cx="1799971" cy="830997"/>
          </a:xfrm>
          <a:prstGeom prst="rect">
            <a:avLst/>
          </a:prstGeom>
          <a:solidFill>
            <a:srgbClr val="FF0000"/>
          </a:solidFill>
          <a:effectLst>
            <a:outerShdw blurRad="50800" dist="38100" dir="18900000" algn="bl" rotWithShape="0">
              <a:prstClr val="black">
                <a:alpha val="40000"/>
              </a:prstClr>
            </a:outerShdw>
          </a:effectLst>
        </p:spPr>
        <p:txBody>
          <a:bodyPr wrap="square" rtlCol="0">
            <a:spAutoFit/>
          </a:bodyPr>
          <a:lstStyle/>
          <a:p>
            <a:r>
              <a:rPr lang="en-GB" sz="2400" b="1" dirty="0">
                <a:solidFill>
                  <a:schemeClr val="bg1"/>
                </a:solidFill>
                <a:latin typeface="Comic Sans MS" panose="030F0702030302020204" pitchFamily="66" charset="0"/>
              </a:rPr>
              <a:t>Model Answer:</a:t>
            </a:r>
          </a:p>
        </p:txBody>
      </p:sp>
      <p:sp>
        <p:nvSpPr>
          <p:cNvPr id="13" name="TextBox 12"/>
          <p:cNvSpPr txBox="1"/>
          <p:nvPr/>
        </p:nvSpPr>
        <p:spPr>
          <a:xfrm>
            <a:off x="5157192" y="99953"/>
            <a:ext cx="1584176" cy="830997"/>
          </a:xfrm>
          <a:prstGeom prst="rect">
            <a:avLst/>
          </a:prstGeom>
          <a:solidFill>
            <a:srgbClr val="FFC000"/>
          </a:solidFill>
          <a:ln>
            <a:solidFill>
              <a:schemeClr val="tx1"/>
            </a:solidFill>
          </a:ln>
        </p:spPr>
        <p:txBody>
          <a:bodyPr wrap="square" rtlCol="0">
            <a:spAutoFit/>
          </a:bodyPr>
          <a:lstStyle/>
          <a:p>
            <a:r>
              <a:rPr lang="en-GB" sz="1200" b="1" dirty="0"/>
              <a:t>Key:</a:t>
            </a:r>
          </a:p>
          <a:p>
            <a:r>
              <a:rPr lang="en-GB" sz="1200" b="1" dirty="0"/>
              <a:t>Factors: RED</a:t>
            </a:r>
          </a:p>
          <a:p>
            <a:r>
              <a:rPr lang="en-GB" sz="1200" b="1" dirty="0"/>
              <a:t>Discussion: PURPLE</a:t>
            </a:r>
          </a:p>
          <a:p>
            <a:r>
              <a:rPr lang="en-GB" sz="1200" b="1" dirty="0"/>
              <a:t>Examples: BLUE</a:t>
            </a:r>
          </a:p>
        </p:txBody>
      </p:sp>
      <p:sp>
        <p:nvSpPr>
          <p:cNvPr id="10" name="Frame 9"/>
          <p:cNvSpPr/>
          <p:nvPr/>
        </p:nvSpPr>
        <p:spPr>
          <a:xfrm>
            <a:off x="0" y="0"/>
            <a:ext cx="6858000" cy="9144000"/>
          </a:xfrm>
          <a:prstGeom prst="frame">
            <a:avLst>
              <a:gd name="adj1" fmla="val 146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Rounded Rectangle 13"/>
          <p:cNvSpPr/>
          <p:nvPr/>
        </p:nvSpPr>
        <p:spPr>
          <a:xfrm>
            <a:off x="301493" y="5724128"/>
            <a:ext cx="6210460" cy="1906342"/>
          </a:xfrm>
          <a:prstGeom prst="roundRect">
            <a:avLst/>
          </a:prstGeom>
          <a:solidFill>
            <a:srgbClr val="FFFF00"/>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00"/>
              </a:solidFill>
            </a:endParaRPr>
          </a:p>
        </p:txBody>
      </p:sp>
      <p:sp>
        <p:nvSpPr>
          <p:cNvPr id="15" name="TextBox 14"/>
          <p:cNvSpPr txBox="1"/>
          <p:nvPr/>
        </p:nvSpPr>
        <p:spPr>
          <a:xfrm>
            <a:off x="340180" y="6614807"/>
            <a:ext cx="5793961" cy="1015663"/>
          </a:xfrm>
          <a:prstGeom prst="rect">
            <a:avLst/>
          </a:prstGeom>
          <a:noFill/>
        </p:spPr>
        <p:txBody>
          <a:bodyPr wrap="square" rtlCol="0">
            <a:spAutoFit/>
          </a:bodyPr>
          <a:lstStyle/>
          <a:p>
            <a:endParaRPr lang="en-GB" sz="1200" b="1" dirty="0"/>
          </a:p>
          <a:p>
            <a:r>
              <a:rPr lang="en-GB" sz="1200" b="1" dirty="0"/>
              <a:t>Comments:</a:t>
            </a:r>
          </a:p>
          <a:p>
            <a:r>
              <a:rPr lang="en-GB" sz="1200" b="1" dirty="0"/>
              <a:t>The student’s answer is well written and clearly shows they have considered dietary needs. Examples have been given for healthy snacks discussing how the nutritional content of the snacks can help the body. Error free and well structured.</a:t>
            </a:r>
          </a:p>
        </p:txBody>
      </p:sp>
      <p:sp>
        <p:nvSpPr>
          <p:cNvPr id="17" name="TextBox 16"/>
          <p:cNvSpPr txBox="1"/>
          <p:nvPr/>
        </p:nvSpPr>
        <p:spPr>
          <a:xfrm>
            <a:off x="363353" y="5759271"/>
            <a:ext cx="2646294" cy="307777"/>
          </a:xfrm>
          <a:prstGeom prst="rect">
            <a:avLst/>
          </a:prstGeom>
          <a:noFill/>
        </p:spPr>
        <p:txBody>
          <a:bodyPr wrap="square" rtlCol="0">
            <a:spAutoFit/>
          </a:bodyPr>
          <a:lstStyle/>
          <a:p>
            <a:r>
              <a:rPr lang="en-GB" sz="1400" b="1" dirty="0">
                <a:solidFill>
                  <a:srgbClr val="FF0000"/>
                </a:solidFill>
              </a:rPr>
              <a:t>Awarded: 8 Marks</a:t>
            </a:r>
          </a:p>
        </p:txBody>
      </p:sp>
      <p:sp>
        <p:nvSpPr>
          <p:cNvPr id="11" name="TextBox 10"/>
          <p:cNvSpPr txBox="1"/>
          <p:nvPr/>
        </p:nvSpPr>
        <p:spPr>
          <a:xfrm>
            <a:off x="249388" y="7780730"/>
            <a:ext cx="6315861" cy="1092607"/>
          </a:xfrm>
          <a:prstGeom prst="rect">
            <a:avLst/>
          </a:prstGeom>
          <a:noFill/>
          <a:ln w="57150">
            <a:solidFill>
              <a:srgbClr val="FF0000"/>
            </a:solidFill>
          </a:ln>
        </p:spPr>
        <p:txBody>
          <a:bodyPr wrap="square" rtlCol="0">
            <a:spAutoFit/>
          </a:bodyPr>
          <a:lstStyle/>
          <a:p>
            <a:pPr algn="ctr"/>
            <a:r>
              <a:rPr lang="en-GB" u="sng" dirty="0">
                <a:solidFill>
                  <a:srgbClr val="0070C0"/>
                </a:solidFill>
                <a:latin typeface="Impact" panose="020B0806030902050204" pitchFamily="34" charset="0"/>
              </a:rPr>
              <a:t>Develop your answer now.</a:t>
            </a:r>
            <a:endParaRPr lang="en-GB" sz="1700" b="1" dirty="0"/>
          </a:p>
          <a:p>
            <a:r>
              <a:rPr lang="en-GB" sz="1400" b="1" dirty="0">
                <a:solidFill>
                  <a:srgbClr val="0070C0"/>
                </a:solidFill>
              </a:rPr>
              <a:t>Task 4: </a:t>
            </a:r>
            <a:r>
              <a:rPr lang="en-GB" sz="1100" dirty="0"/>
              <a:t>You have now read the mark scheme and possible answers and used these to mark your own answer with self reflection comments. You then completed the task, by highlighting the key points included in the model answer. With all this knowledge, it is now your opportunity to re-write or add to your answer developing your answer so it receives top marks. </a:t>
            </a:r>
          </a:p>
        </p:txBody>
      </p:sp>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793" t="51708" r="13827" b="36023"/>
          <a:stretch/>
        </p:blipFill>
        <p:spPr bwMode="auto">
          <a:xfrm>
            <a:off x="773081" y="6110942"/>
            <a:ext cx="5365495" cy="566357"/>
          </a:xfrm>
          <a:prstGeom prst="rect">
            <a:avLst/>
          </a:prstGeom>
          <a:noFill/>
          <a:ln w="762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16" name="TextBox 15">
            <a:extLst>
              <a:ext uri="{FF2B5EF4-FFF2-40B4-BE49-F238E27FC236}">
                <a16:creationId xmlns:a16="http://schemas.microsoft.com/office/drawing/2014/main" xmlns="" id="{59D2CFAC-EFFC-4D45-93DB-C69122978C80}"/>
              </a:ext>
            </a:extLst>
          </p:cNvPr>
          <p:cNvSpPr txBox="1"/>
          <p:nvPr/>
        </p:nvSpPr>
        <p:spPr>
          <a:xfrm>
            <a:off x="188640" y="1475589"/>
            <a:ext cx="6606505" cy="646331"/>
          </a:xfrm>
          <a:prstGeom prst="rect">
            <a:avLst/>
          </a:prstGeom>
          <a:noFill/>
        </p:spPr>
        <p:txBody>
          <a:bodyPr wrap="square" rtlCol="0">
            <a:spAutoFit/>
          </a:bodyPr>
          <a:lstStyle/>
          <a:p>
            <a:r>
              <a:rPr lang="en-GB" sz="1200" b="1" dirty="0">
                <a:solidFill>
                  <a:schemeClr val="bg1">
                    <a:lumMod val="50000"/>
                  </a:schemeClr>
                </a:solidFill>
                <a:latin typeface="Comic Sans MS" panose="030F0702030302020204" pitchFamily="66" charset="0"/>
              </a:rPr>
              <a:t>Q2. </a:t>
            </a:r>
            <a:r>
              <a:rPr lang="en-GB" sz="1200" dirty="0">
                <a:solidFill>
                  <a:schemeClr val="bg1">
                    <a:lumMod val="50000"/>
                  </a:schemeClr>
                </a:solidFill>
                <a:latin typeface="Comic Sans MS" panose="030F0702030302020204" pitchFamily="66" charset="0"/>
              </a:rPr>
              <a:t>Recent trends suggest that the consumption of ‘healthy snacks’ is increasing.</a:t>
            </a:r>
          </a:p>
          <a:p>
            <a:r>
              <a:rPr lang="en-GB" sz="1200" dirty="0">
                <a:solidFill>
                  <a:schemeClr val="bg1">
                    <a:lumMod val="50000"/>
                  </a:schemeClr>
                </a:solidFill>
                <a:latin typeface="Comic Sans MS" panose="030F0702030302020204" pitchFamily="66" charset="0"/>
              </a:rPr>
              <a:t>Identify the range of healthy snacks available and discuss how they contribute to dietary needs.</a:t>
            </a:r>
          </a:p>
        </p:txBody>
      </p:sp>
      <p:sp>
        <p:nvSpPr>
          <p:cNvPr id="18" name="TextBox 17">
            <a:extLst>
              <a:ext uri="{FF2B5EF4-FFF2-40B4-BE49-F238E27FC236}">
                <a16:creationId xmlns:a16="http://schemas.microsoft.com/office/drawing/2014/main" xmlns="" id="{B53A1D8B-61E0-4037-8AD8-0D9711DD5FB2}"/>
              </a:ext>
            </a:extLst>
          </p:cNvPr>
          <p:cNvSpPr txBox="1"/>
          <p:nvPr/>
        </p:nvSpPr>
        <p:spPr>
          <a:xfrm>
            <a:off x="5452702" y="1833925"/>
            <a:ext cx="1162652" cy="369332"/>
          </a:xfrm>
          <a:prstGeom prst="rect">
            <a:avLst/>
          </a:prstGeom>
          <a:noFill/>
        </p:spPr>
        <p:txBody>
          <a:bodyPr wrap="square" rtlCol="0">
            <a:spAutoFit/>
          </a:bodyPr>
          <a:lstStyle/>
          <a:p>
            <a:r>
              <a:rPr lang="en-GB" b="1" dirty="0">
                <a:solidFill>
                  <a:srgbClr val="FF0000"/>
                </a:solidFill>
              </a:rPr>
              <a:t>8 marks</a:t>
            </a:r>
          </a:p>
        </p:txBody>
      </p:sp>
      <p:sp>
        <p:nvSpPr>
          <p:cNvPr id="19" name="TextBox 18">
            <a:extLst>
              <a:ext uri="{FF2B5EF4-FFF2-40B4-BE49-F238E27FC236}">
                <a16:creationId xmlns:a16="http://schemas.microsoft.com/office/drawing/2014/main" xmlns="" id="{2D518F71-2C52-4F3A-A0F3-C894BF383E8D}"/>
              </a:ext>
            </a:extLst>
          </p:cNvPr>
          <p:cNvSpPr txBox="1"/>
          <p:nvPr/>
        </p:nvSpPr>
        <p:spPr>
          <a:xfrm>
            <a:off x="350430" y="2317100"/>
            <a:ext cx="6048672" cy="3046988"/>
          </a:xfrm>
          <a:prstGeom prst="rect">
            <a:avLst/>
          </a:prstGeom>
          <a:noFill/>
        </p:spPr>
        <p:txBody>
          <a:bodyPr wrap="square" rtlCol="0">
            <a:spAutoFit/>
          </a:bodyPr>
          <a:lstStyle/>
          <a:p>
            <a:r>
              <a:rPr lang="en-GB" sz="1200" dirty="0">
                <a:latin typeface="Times New Roman" panose="02020603050405020304" pitchFamily="18" charset="0"/>
                <a:cs typeface="Times New Roman" panose="02020603050405020304" pitchFamily="18" charset="0"/>
              </a:rPr>
              <a:t>Healthy snacking has been </a:t>
            </a:r>
            <a:r>
              <a:rPr lang="en-GB" sz="1200" dirty="0" smtClean="0">
                <a:latin typeface="Times New Roman" panose="02020603050405020304" pitchFamily="18" charset="0"/>
                <a:cs typeface="Times New Roman" panose="02020603050405020304" pitchFamily="18" charset="0"/>
              </a:rPr>
              <a:t>increasingly </a:t>
            </a:r>
            <a:r>
              <a:rPr lang="en-GB" sz="1200" dirty="0">
                <a:latin typeface="Times New Roman" panose="02020603050405020304" pitchFamily="18" charset="0"/>
                <a:cs typeface="Times New Roman" panose="02020603050405020304" pitchFamily="18" charset="0"/>
              </a:rPr>
              <a:t>popular with a whole range of snacks provided by consumers.  </a:t>
            </a:r>
            <a:r>
              <a:rPr lang="en-GB" sz="1200" dirty="0">
                <a:solidFill>
                  <a:srgbClr val="FF0000"/>
                </a:solidFill>
                <a:latin typeface="Times New Roman" panose="02020603050405020304" pitchFamily="18" charset="0"/>
                <a:cs typeface="Times New Roman" panose="02020603050405020304" pitchFamily="18" charset="0"/>
              </a:rPr>
              <a:t>Fruit bags, nuts, dried fruit, pulses, baked vegetable crisps</a:t>
            </a:r>
            <a:r>
              <a:rPr lang="en-GB" sz="1200" dirty="0">
                <a:latin typeface="Times New Roman" panose="02020603050405020304" pitchFamily="18" charset="0"/>
                <a:cs typeface="Times New Roman" panose="02020603050405020304" pitchFamily="18" charset="0"/>
              </a:rPr>
              <a:t> are just some healthy snacks available. Healthy snacking allows consumers to </a:t>
            </a:r>
            <a:r>
              <a:rPr lang="en-GB" sz="1200" dirty="0">
                <a:solidFill>
                  <a:srgbClr val="FF0000"/>
                </a:solidFill>
                <a:latin typeface="Times New Roman" panose="02020603050405020304" pitchFamily="18" charset="0"/>
                <a:cs typeface="Times New Roman" panose="02020603050405020304" pitchFamily="18" charset="0"/>
              </a:rPr>
              <a:t>eat on the go</a:t>
            </a:r>
            <a:r>
              <a:rPr lang="en-GB" sz="1200" dirty="0">
                <a:latin typeface="Times New Roman" panose="02020603050405020304" pitchFamily="18" charset="0"/>
                <a:cs typeface="Times New Roman" panose="02020603050405020304" pitchFamily="18" charset="0"/>
              </a:rPr>
              <a:t>; </a:t>
            </a:r>
            <a:r>
              <a:rPr lang="en-GB" sz="1200" dirty="0">
                <a:solidFill>
                  <a:srgbClr val="7030A0"/>
                </a:solidFill>
                <a:latin typeface="Times New Roman" panose="02020603050405020304" pitchFamily="18" charset="0"/>
                <a:cs typeface="Times New Roman" panose="02020603050405020304" pitchFamily="18" charset="0"/>
              </a:rPr>
              <a:t>this encourages them to swop hand held chocolate bars for a healthy alternative</a:t>
            </a:r>
            <a:r>
              <a:rPr lang="en-GB" sz="1200" dirty="0">
                <a:latin typeface="Times New Roman" panose="02020603050405020304" pitchFamily="18" charset="0"/>
                <a:cs typeface="Times New Roman" panose="02020603050405020304" pitchFamily="18" charset="0"/>
              </a:rPr>
              <a:t>. </a:t>
            </a:r>
            <a:r>
              <a:rPr lang="en-GB" sz="1200" dirty="0">
                <a:solidFill>
                  <a:srgbClr val="FF0000"/>
                </a:solidFill>
                <a:latin typeface="Times New Roman" panose="02020603050405020304" pitchFamily="18" charset="0"/>
                <a:cs typeface="Times New Roman" panose="02020603050405020304" pitchFamily="18" charset="0"/>
              </a:rPr>
              <a:t>Healthy alternatives, prevent consumers snacking on high fat or sugary foods. </a:t>
            </a:r>
            <a:r>
              <a:rPr lang="en-GB" sz="1200" dirty="0">
                <a:solidFill>
                  <a:srgbClr val="0070C0"/>
                </a:solidFill>
                <a:latin typeface="Times New Roman" panose="02020603050405020304" pitchFamily="18" charset="0"/>
                <a:cs typeface="Times New Roman" panose="02020603050405020304" pitchFamily="18" charset="0"/>
              </a:rPr>
              <a:t>Alternatives, such as snack bars are shaped into convenient hand held bars resembling chocolate bars. </a:t>
            </a:r>
            <a:r>
              <a:rPr lang="en-GB" sz="1200" dirty="0">
                <a:solidFill>
                  <a:srgbClr val="FF0000"/>
                </a:solidFill>
                <a:latin typeface="Times New Roman" panose="02020603050405020304" pitchFamily="18" charset="0"/>
                <a:cs typeface="Times New Roman" panose="02020603050405020304" pitchFamily="18" charset="0"/>
              </a:rPr>
              <a:t>This helps prevent unhealthy snacking on high sugary/fatty food or drinks.</a:t>
            </a:r>
            <a:r>
              <a:rPr lang="en-GB" sz="1200" dirty="0">
                <a:latin typeface="Times New Roman" panose="02020603050405020304" pitchFamily="18" charset="0"/>
                <a:cs typeface="Times New Roman" panose="02020603050405020304" pitchFamily="18" charset="0"/>
              </a:rPr>
              <a:t> </a:t>
            </a:r>
            <a:r>
              <a:rPr lang="en-GB" sz="1200" dirty="0">
                <a:solidFill>
                  <a:srgbClr val="FF0000"/>
                </a:solidFill>
                <a:latin typeface="Times New Roman" panose="02020603050405020304" pitchFamily="18" charset="0"/>
                <a:cs typeface="Times New Roman" panose="02020603050405020304" pitchFamily="18" charset="0"/>
              </a:rPr>
              <a:t>Protein filled snacks</a:t>
            </a:r>
            <a:r>
              <a:rPr lang="en-GB" sz="1200" dirty="0">
                <a:latin typeface="Times New Roman" panose="02020603050405020304" pitchFamily="18" charset="0"/>
                <a:cs typeface="Times New Roman" panose="02020603050405020304" pitchFamily="18" charset="0"/>
              </a:rPr>
              <a:t> </a:t>
            </a:r>
            <a:r>
              <a:rPr lang="en-GB" sz="1200" dirty="0">
                <a:solidFill>
                  <a:srgbClr val="7030A0"/>
                </a:solidFill>
                <a:latin typeface="Times New Roman" panose="02020603050405020304" pitchFamily="18" charset="0"/>
                <a:cs typeface="Times New Roman" panose="02020603050405020304" pitchFamily="18" charset="0"/>
              </a:rPr>
              <a:t>such as mixed nuts provide the body with it’s protein requirements to build its daily needs. Consumers in later adulthood require more protein in their diet, </a:t>
            </a:r>
            <a:r>
              <a:rPr lang="en-GB" sz="1200" dirty="0">
                <a:solidFill>
                  <a:srgbClr val="0070C0"/>
                </a:solidFill>
                <a:latin typeface="Times New Roman" panose="02020603050405020304" pitchFamily="18" charset="0"/>
                <a:cs typeface="Times New Roman" panose="02020603050405020304" pitchFamily="18" charset="0"/>
              </a:rPr>
              <a:t>halved boiled eggs with a herb mayonnaise will give them the protein boost needed.</a:t>
            </a:r>
            <a:r>
              <a:rPr lang="en-GB" sz="1200" dirty="0">
                <a:solidFill>
                  <a:srgbClr val="7030A0"/>
                </a:solidFill>
                <a:latin typeface="Times New Roman" panose="02020603050405020304" pitchFamily="18" charset="0"/>
                <a:cs typeface="Times New Roman" panose="02020603050405020304" pitchFamily="18" charset="0"/>
              </a:rPr>
              <a:t> </a:t>
            </a:r>
            <a:r>
              <a:rPr lang="en-GB" sz="1200" dirty="0">
                <a:solidFill>
                  <a:srgbClr val="0070C0"/>
                </a:solidFill>
                <a:latin typeface="Times New Roman" panose="02020603050405020304" pitchFamily="18" charset="0"/>
                <a:cs typeface="Times New Roman" panose="02020603050405020304" pitchFamily="18" charset="0"/>
              </a:rPr>
              <a:t>Fruit and vegetable bags </a:t>
            </a:r>
            <a:r>
              <a:rPr lang="en-GB" sz="1200" dirty="0">
                <a:latin typeface="Times New Roman" panose="02020603050405020304" pitchFamily="18" charset="0"/>
                <a:cs typeface="Times New Roman" panose="02020603050405020304" pitchFamily="18" charset="0"/>
              </a:rPr>
              <a:t>are a great way to help towards eating </a:t>
            </a:r>
            <a:r>
              <a:rPr lang="en-GB" sz="1200" dirty="0">
                <a:solidFill>
                  <a:srgbClr val="FF0000"/>
                </a:solidFill>
                <a:latin typeface="Times New Roman" panose="02020603050405020304" pitchFamily="18" charset="0"/>
                <a:cs typeface="Times New Roman" panose="02020603050405020304" pitchFamily="18" charset="0"/>
              </a:rPr>
              <a:t>5 a day </a:t>
            </a:r>
            <a:r>
              <a:rPr lang="en-GB" sz="1200" dirty="0">
                <a:latin typeface="Times New Roman" panose="02020603050405020304" pitchFamily="18" charset="0"/>
                <a:cs typeface="Times New Roman" panose="02020603050405020304" pitchFamily="18" charset="0"/>
              </a:rPr>
              <a:t>and </a:t>
            </a:r>
            <a:r>
              <a:rPr lang="en-GB" sz="1200" dirty="0">
                <a:solidFill>
                  <a:srgbClr val="FF0000"/>
                </a:solidFill>
                <a:latin typeface="Times New Roman" panose="02020603050405020304" pitchFamily="18" charset="0"/>
                <a:cs typeface="Times New Roman" panose="02020603050405020304" pitchFamily="18" charset="0"/>
              </a:rPr>
              <a:t>the Eatwell plate</a:t>
            </a:r>
            <a:r>
              <a:rPr lang="en-GB" sz="1200" dirty="0">
                <a:latin typeface="Times New Roman" panose="02020603050405020304" pitchFamily="18" charset="0"/>
                <a:cs typeface="Times New Roman" panose="02020603050405020304" pitchFamily="18" charset="0"/>
              </a:rPr>
              <a:t>. </a:t>
            </a:r>
            <a:r>
              <a:rPr lang="en-GB" sz="1200" dirty="0">
                <a:solidFill>
                  <a:srgbClr val="7030A0"/>
                </a:solidFill>
                <a:latin typeface="Times New Roman" panose="02020603050405020304" pitchFamily="18" charset="0"/>
                <a:cs typeface="Times New Roman" panose="02020603050405020304" pitchFamily="18" charset="0"/>
              </a:rPr>
              <a:t>Following the Eat well plate promotes a healthy balanced diet. </a:t>
            </a:r>
            <a:r>
              <a:rPr lang="en-GB" sz="1200" dirty="0">
                <a:latin typeface="Times New Roman" panose="02020603050405020304" pitchFamily="18" charset="0"/>
                <a:cs typeface="Times New Roman" panose="02020603050405020304" pitchFamily="18" charset="0"/>
              </a:rPr>
              <a:t>Consuming snacks such as </a:t>
            </a:r>
            <a:r>
              <a:rPr lang="en-GB" sz="1200" dirty="0">
                <a:solidFill>
                  <a:srgbClr val="0070C0"/>
                </a:solidFill>
                <a:latin typeface="Times New Roman" panose="02020603050405020304" pitchFamily="18" charset="0"/>
                <a:cs typeface="Times New Roman" panose="02020603050405020304" pitchFamily="18" charset="0"/>
              </a:rPr>
              <a:t>yoghurt pots and </a:t>
            </a:r>
            <a:r>
              <a:rPr lang="en-GB" sz="1200" dirty="0">
                <a:solidFill>
                  <a:srgbClr val="7030A0"/>
                </a:solidFill>
                <a:latin typeface="Times New Roman" panose="02020603050405020304" pitchFamily="18" charset="0"/>
                <a:cs typeface="Times New Roman" panose="02020603050405020304" pitchFamily="18" charset="0"/>
              </a:rPr>
              <a:t>nuts target the dairy and protein sections of the Eatwell Plate. Although the body does not require these in large quantities, small snacks can help towards a persons daily allowance.</a:t>
            </a:r>
            <a:r>
              <a:rPr lang="en-GB" sz="1200" dirty="0">
                <a:latin typeface="Times New Roman" panose="02020603050405020304" pitchFamily="18" charset="0"/>
                <a:cs typeface="Times New Roman" panose="02020603050405020304" pitchFamily="18" charset="0"/>
              </a:rPr>
              <a:t> Other diary snacks such as </a:t>
            </a:r>
            <a:r>
              <a:rPr lang="en-GB" sz="1200" dirty="0">
                <a:solidFill>
                  <a:srgbClr val="0070C0"/>
                </a:solidFill>
                <a:latin typeface="Times New Roman" panose="02020603050405020304" pitchFamily="18" charset="0"/>
                <a:cs typeface="Times New Roman" panose="02020603050405020304" pitchFamily="18" charset="0"/>
              </a:rPr>
              <a:t>cheese and crackers </a:t>
            </a:r>
            <a:r>
              <a:rPr lang="en-GB" sz="1200" dirty="0">
                <a:latin typeface="Times New Roman" panose="02020603050405020304" pitchFamily="18" charset="0"/>
                <a:cs typeface="Times New Roman" panose="02020603050405020304" pitchFamily="18" charset="0"/>
              </a:rPr>
              <a:t>are </a:t>
            </a:r>
            <a:r>
              <a:rPr lang="en-GB" sz="1200" dirty="0">
                <a:solidFill>
                  <a:srgbClr val="FF0000"/>
                </a:solidFill>
                <a:latin typeface="Times New Roman" panose="02020603050405020304" pitchFamily="18" charset="0"/>
                <a:cs typeface="Times New Roman" panose="02020603050405020304" pitchFamily="18" charset="0"/>
              </a:rPr>
              <a:t>high in calcium </a:t>
            </a:r>
            <a:r>
              <a:rPr lang="en-GB" sz="1200" dirty="0">
                <a:latin typeface="Times New Roman" panose="02020603050405020304" pitchFamily="18" charset="0"/>
                <a:cs typeface="Times New Roman" panose="02020603050405020304" pitchFamily="18" charset="0"/>
              </a:rPr>
              <a:t>and adds </a:t>
            </a:r>
            <a:r>
              <a:rPr lang="en-GB" sz="1200" dirty="0">
                <a:solidFill>
                  <a:srgbClr val="FF0000"/>
                </a:solidFill>
                <a:latin typeface="Times New Roman" panose="02020603050405020304" pitchFamily="18" charset="0"/>
                <a:cs typeface="Times New Roman" panose="02020603050405020304" pitchFamily="18" charset="0"/>
              </a:rPr>
              <a:t>Vitamin D</a:t>
            </a:r>
            <a:r>
              <a:rPr lang="en-GB" sz="1200" dirty="0">
                <a:latin typeface="Times New Roman" panose="02020603050405020304" pitchFamily="18" charset="0"/>
                <a:cs typeface="Times New Roman" panose="02020603050405020304" pitchFamily="18" charset="0"/>
              </a:rPr>
              <a:t> to a person’s diet, which </a:t>
            </a:r>
            <a:r>
              <a:rPr lang="en-GB" sz="1200" dirty="0">
                <a:solidFill>
                  <a:srgbClr val="7030A0"/>
                </a:solidFill>
                <a:latin typeface="Times New Roman" panose="02020603050405020304" pitchFamily="18" charset="0"/>
                <a:cs typeface="Times New Roman" panose="02020603050405020304" pitchFamily="18" charset="0"/>
              </a:rPr>
              <a:t>helps protect teeth and bones, and prevent disease.</a:t>
            </a:r>
          </a:p>
        </p:txBody>
      </p:sp>
    </p:spTree>
    <p:extLst>
      <p:ext uri="{BB962C8B-B14F-4D97-AF65-F5344CB8AC3E}">
        <p14:creationId xmlns:p14="http://schemas.microsoft.com/office/powerpoint/2010/main" val="70597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640" y="542156"/>
            <a:ext cx="6395020" cy="8556188"/>
          </a:xfrm>
          <a:prstGeom prst="rect">
            <a:avLst/>
          </a:prstGeom>
        </p:spPr>
        <p:txBody>
          <a:bodyPr wrap="square">
            <a:spAutoFit/>
          </a:bodyPr>
          <a:lstStyle/>
          <a:p>
            <a:r>
              <a:rPr lang="en-GB" sz="1100" dirty="0"/>
              <a:t>EXTRA PAPER IF NEEDED</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sz="1100" dirty="0"/>
          </a:p>
          <a:p>
            <a:endParaRPr lang="en-GB" sz="1100" dirty="0"/>
          </a:p>
          <a:p>
            <a:endParaRPr lang="en-GB" sz="1100" dirty="0"/>
          </a:p>
        </p:txBody>
      </p:sp>
      <p:sp>
        <p:nvSpPr>
          <p:cNvPr id="6" name="Frame 5"/>
          <p:cNvSpPr/>
          <p:nvPr/>
        </p:nvSpPr>
        <p:spPr>
          <a:xfrm>
            <a:off x="0" y="0"/>
            <a:ext cx="6858000" cy="9144000"/>
          </a:xfrm>
          <a:prstGeom prst="frame">
            <a:avLst>
              <a:gd name="adj1" fmla="val 1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638753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640" y="542156"/>
            <a:ext cx="6395020" cy="8556188"/>
          </a:xfrm>
          <a:prstGeom prst="rect">
            <a:avLst/>
          </a:prstGeom>
        </p:spPr>
        <p:txBody>
          <a:bodyPr wrap="square">
            <a:spAutoFit/>
          </a:bodyPr>
          <a:lstStyle/>
          <a:p>
            <a:r>
              <a:rPr lang="en-GB" sz="1100" dirty="0"/>
              <a:t>EXTRA PAPER IF NEEDED</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sz="1100" dirty="0"/>
          </a:p>
          <a:p>
            <a:endParaRPr lang="en-GB" sz="1100" dirty="0"/>
          </a:p>
          <a:p>
            <a:endParaRPr lang="en-GB" sz="1100" dirty="0"/>
          </a:p>
        </p:txBody>
      </p:sp>
      <p:sp>
        <p:nvSpPr>
          <p:cNvPr id="6" name="Frame 5"/>
          <p:cNvSpPr/>
          <p:nvPr/>
        </p:nvSpPr>
        <p:spPr>
          <a:xfrm>
            <a:off x="0" y="0"/>
            <a:ext cx="6858000" cy="9144000"/>
          </a:xfrm>
          <a:prstGeom prst="frame">
            <a:avLst>
              <a:gd name="adj1" fmla="val 1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95736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640" y="542156"/>
            <a:ext cx="6395020" cy="8556188"/>
          </a:xfrm>
          <a:prstGeom prst="rect">
            <a:avLst/>
          </a:prstGeom>
        </p:spPr>
        <p:txBody>
          <a:bodyPr wrap="square">
            <a:spAutoFit/>
          </a:bodyPr>
          <a:lstStyle/>
          <a:p>
            <a:r>
              <a:rPr lang="en-GB" sz="1100" dirty="0"/>
              <a:t>EXTRA PAPER IF NEEDED</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sz="1100" dirty="0"/>
          </a:p>
          <a:p>
            <a:endParaRPr lang="en-GB" sz="1100" dirty="0"/>
          </a:p>
          <a:p>
            <a:endParaRPr lang="en-GB" sz="1100" dirty="0"/>
          </a:p>
        </p:txBody>
      </p:sp>
      <p:sp>
        <p:nvSpPr>
          <p:cNvPr id="6" name="Frame 5"/>
          <p:cNvSpPr/>
          <p:nvPr/>
        </p:nvSpPr>
        <p:spPr>
          <a:xfrm>
            <a:off x="0" y="0"/>
            <a:ext cx="6858000" cy="9144000"/>
          </a:xfrm>
          <a:prstGeom prst="frame">
            <a:avLst>
              <a:gd name="adj1" fmla="val 1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95736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640" y="542156"/>
            <a:ext cx="6395020" cy="8556188"/>
          </a:xfrm>
          <a:prstGeom prst="rect">
            <a:avLst/>
          </a:prstGeom>
        </p:spPr>
        <p:txBody>
          <a:bodyPr wrap="square">
            <a:spAutoFit/>
          </a:bodyPr>
          <a:lstStyle/>
          <a:p>
            <a:r>
              <a:rPr lang="en-GB" sz="1100" dirty="0"/>
              <a:t>EXTRA PAPER IF NEEDED</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sz="1100" dirty="0"/>
          </a:p>
          <a:p>
            <a:endParaRPr lang="en-GB" sz="1100" dirty="0"/>
          </a:p>
          <a:p>
            <a:endParaRPr lang="en-GB" sz="1100" dirty="0"/>
          </a:p>
        </p:txBody>
      </p:sp>
      <p:sp>
        <p:nvSpPr>
          <p:cNvPr id="6" name="Frame 5"/>
          <p:cNvSpPr/>
          <p:nvPr/>
        </p:nvSpPr>
        <p:spPr>
          <a:xfrm>
            <a:off x="0" y="0"/>
            <a:ext cx="6858000" cy="9144000"/>
          </a:xfrm>
          <a:prstGeom prst="frame">
            <a:avLst>
              <a:gd name="adj1" fmla="val 1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95736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640" y="542156"/>
            <a:ext cx="6395020" cy="8556188"/>
          </a:xfrm>
          <a:prstGeom prst="rect">
            <a:avLst/>
          </a:prstGeom>
        </p:spPr>
        <p:txBody>
          <a:bodyPr wrap="square">
            <a:spAutoFit/>
          </a:bodyPr>
          <a:lstStyle/>
          <a:p>
            <a:r>
              <a:rPr lang="en-GB" sz="1100" dirty="0"/>
              <a:t>EXTRA PAPER IF NEEDED</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sz="1100" dirty="0"/>
          </a:p>
          <a:p>
            <a:endParaRPr lang="en-GB" sz="1100" dirty="0"/>
          </a:p>
          <a:p>
            <a:endParaRPr lang="en-GB" sz="1100" dirty="0"/>
          </a:p>
        </p:txBody>
      </p:sp>
      <p:sp>
        <p:nvSpPr>
          <p:cNvPr id="6" name="Frame 5"/>
          <p:cNvSpPr/>
          <p:nvPr/>
        </p:nvSpPr>
        <p:spPr>
          <a:xfrm>
            <a:off x="0" y="0"/>
            <a:ext cx="6858000" cy="9144000"/>
          </a:xfrm>
          <a:prstGeom prst="frame">
            <a:avLst>
              <a:gd name="adj1" fmla="val 1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95736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1636" y="118280"/>
            <a:ext cx="6564311" cy="4813760"/>
          </a:xfrm>
          <a:prstGeom prst="roundRect">
            <a:avLst/>
          </a:prstGeom>
          <a:solidFill>
            <a:srgbClr val="FFFF00"/>
          </a:solidFill>
          <a:ln>
            <a:solidFill>
              <a:srgbClr val="FF0000"/>
            </a:solidFill>
          </a:ln>
          <a:effectLst>
            <a:glow rad="101600">
              <a:schemeClr val="accent2">
                <a:satMod val="175000"/>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lumMod val="85000"/>
                  </a:schemeClr>
                </a:solidFill>
              </a:ln>
            </a:endParaRPr>
          </a:p>
        </p:txBody>
      </p:sp>
      <p:sp>
        <p:nvSpPr>
          <p:cNvPr id="5" name="Rectangle 4"/>
          <p:cNvSpPr/>
          <p:nvPr/>
        </p:nvSpPr>
        <p:spPr>
          <a:xfrm>
            <a:off x="2498194" y="977265"/>
            <a:ext cx="1998222" cy="1650519"/>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2">
                    <a:lumMod val="60000"/>
                    <a:lumOff val="40000"/>
                  </a:schemeClr>
                </a:solidFill>
              </a:rPr>
              <a:t>READ</a:t>
            </a:r>
            <a:r>
              <a:rPr lang="en-GB" sz="1200" dirty="0">
                <a:solidFill>
                  <a:schemeClr val="tx1"/>
                </a:solidFill>
              </a:rPr>
              <a:t> the question carefully!</a:t>
            </a:r>
          </a:p>
          <a:p>
            <a:pPr algn="ctr"/>
            <a:endParaRPr lang="en-GB" sz="1200" dirty="0">
              <a:solidFill>
                <a:schemeClr val="tx1"/>
              </a:solidFill>
            </a:endParaRPr>
          </a:p>
          <a:p>
            <a:pPr algn="ctr"/>
            <a:r>
              <a:rPr lang="en-GB" sz="1200" b="1" dirty="0">
                <a:solidFill>
                  <a:srgbClr val="FF0000"/>
                </a:solidFill>
              </a:rPr>
              <a:t>If your nervous…take a deep breath and read again!... Was it vitamin C or D? double check!</a:t>
            </a:r>
          </a:p>
        </p:txBody>
      </p:sp>
      <p:sp>
        <p:nvSpPr>
          <p:cNvPr id="6" name="Rectangle 5"/>
          <p:cNvSpPr/>
          <p:nvPr/>
        </p:nvSpPr>
        <p:spPr>
          <a:xfrm>
            <a:off x="4496416" y="977265"/>
            <a:ext cx="1998222" cy="1650519"/>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2">
                    <a:lumMod val="60000"/>
                    <a:lumOff val="40000"/>
                  </a:schemeClr>
                </a:solidFill>
              </a:rPr>
              <a:t>Write </a:t>
            </a:r>
            <a:r>
              <a:rPr lang="en-GB" sz="1200" dirty="0">
                <a:solidFill>
                  <a:schemeClr val="tx1"/>
                </a:solidFill>
              </a:rPr>
              <a:t>your answer clearly! – SPAG! </a:t>
            </a:r>
          </a:p>
          <a:p>
            <a:pPr algn="ctr"/>
            <a:endParaRPr lang="en-GB" sz="1200" b="1" dirty="0">
              <a:solidFill>
                <a:schemeClr val="tx1"/>
              </a:solidFill>
            </a:endParaRPr>
          </a:p>
          <a:p>
            <a:pPr algn="ctr"/>
            <a:r>
              <a:rPr lang="en-GB" sz="1200" b="1" dirty="0">
                <a:solidFill>
                  <a:srgbClr val="FF0000"/>
                </a:solidFill>
              </a:rPr>
              <a:t>If the examiner can not read your answer then it will be ungraded – EVEN IF IT WAS RIGHT!</a:t>
            </a:r>
          </a:p>
          <a:p>
            <a:pPr algn="ctr"/>
            <a:endParaRPr lang="en-GB" sz="1200" dirty="0">
              <a:solidFill>
                <a:schemeClr val="tx1"/>
              </a:solidFill>
            </a:endParaRPr>
          </a:p>
          <a:p>
            <a:pPr algn="ctr"/>
            <a:endParaRPr lang="en-GB" sz="1200" dirty="0"/>
          </a:p>
        </p:txBody>
      </p:sp>
      <p:sp>
        <p:nvSpPr>
          <p:cNvPr id="7" name="Rectangle 6"/>
          <p:cNvSpPr/>
          <p:nvPr/>
        </p:nvSpPr>
        <p:spPr>
          <a:xfrm>
            <a:off x="2498194" y="3111703"/>
            <a:ext cx="1998222" cy="1605803"/>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endParaRPr>
          </a:p>
          <a:p>
            <a:pPr algn="ctr"/>
            <a:r>
              <a:rPr lang="en-GB" sz="1200" dirty="0">
                <a:solidFill>
                  <a:schemeClr val="tx1"/>
                </a:solidFill>
              </a:rPr>
              <a:t>Use the correct </a:t>
            </a:r>
            <a:r>
              <a:rPr lang="en-GB" sz="1200" b="1" dirty="0">
                <a:solidFill>
                  <a:schemeClr val="tx2">
                    <a:lumMod val="60000"/>
                    <a:lumOff val="40000"/>
                  </a:schemeClr>
                </a:solidFill>
              </a:rPr>
              <a:t>Terminology. </a:t>
            </a:r>
          </a:p>
          <a:p>
            <a:pPr algn="ctr"/>
            <a:endParaRPr lang="en-GB" sz="1200" b="1" dirty="0">
              <a:solidFill>
                <a:schemeClr val="tx2">
                  <a:lumMod val="60000"/>
                  <a:lumOff val="40000"/>
                </a:schemeClr>
              </a:solidFill>
            </a:endParaRPr>
          </a:p>
          <a:p>
            <a:pPr algn="ctr"/>
            <a:r>
              <a:rPr lang="en-GB" sz="1200" b="1" dirty="0">
                <a:solidFill>
                  <a:srgbClr val="FF0000"/>
                </a:solidFill>
              </a:rPr>
              <a:t>Know your foody terms … include this terminology where you can! Make your answers FANCY! … more marks.</a:t>
            </a:r>
          </a:p>
          <a:p>
            <a:pPr algn="ctr"/>
            <a:endParaRPr lang="en-GB" sz="1200" b="1" dirty="0">
              <a:solidFill>
                <a:schemeClr val="tx2">
                  <a:lumMod val="60000"/>
                  <a:lumOff val="40000"/>
                </a:schemeClr>
              </a:solidFill>
            </a:endParaRPr>
          </a:p>
        </p:txBody>
      </p:sp>
      <p:sp>
        <p:nvSpPr>
          <p:cNvPr id="8" name="Rectangle 7"/>
          <p:cNvSpPr/>
          <p:nvPr/>
        </p:nvSpPr>
        <p:spPr>
          <a:xfrm>
            <a:off x="4496416" y="3111701"/>
            <a:ext cx="1998222" cy="1605805"/>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endParaRPr>
          </a:p>
          <a:p>
            <a:pPr algn="ctr"/>
            <a:r>
              <a:rPr lang="en-GB" sz="1200" dirty="0">
                <a:solidFill>
                  <a:schemeClr val="tx1"/>
                </a:solidFill>
              </a:rPr>
              <a:t>Do not </a:t>
            </a:r>
            <a:r>
              <a:rPr lang="en-GB" sz="1200" b="1" dirty="0">
                <a:solidFill>
                  <a:schemeClr val="tx2">
                    <a:lumMod val="60000"/>
                    <a:lumOff val="40000"/>
                  </a:schemeClr>
                </a:solidFill>
              </a:rPr>
              <a:t>Panic!</a:t>
            </a:r>
          </a:p>
          <a:p>
            <a:pPr algn="ctr"/>
            <a:endParaRPr lang="en-GB" sz="1200" b="1" dirty="0">
              <a:solidFill>
                <a:schemeClr val="tx2">
                  <a:lumMod val="60000"/>
                  <a:lumOff val="40000"/>
                </a:schemeClr>
              </a:solidFill>
            </a:endParaRPr>
          </a:p>
          <a:p>
            <a:pPr algn="ctr"/>
            <a:r>
              <a:rPr lang="en-GB" sz="1200" b="1" dirty="0">
                <a:solidFill>
                  <a:srgbClr val="FF0000"/>
                </a:solidFill>
              </a:rPr>
              <a:t>Read the question, talk it through in your head before writing it…then write! If you don’t know an answer come back to it later! </a:t>
            </a:r>
            <a:endParaRPr lang="en-GB" sz="1200" b="1" dirty="0">
              <a:solidFill>
                <a:schemeClr val="tx2">
                  <a:lumMod val="60000"/>
                  <a:lumOff val="40000"/>
                </a:schemeClr>
              </a:solidFill>
            </a:endParaRPr>
          </a:p>
          <a:p>
            <a:pPr algn="ctr"/>
            <a:endParaRPr lang="en-GB" sz="1200" dirty="0"/>
          </a:p>
        </p:txBody>
      </p:sp>
      <p:sp>
        <p:nvSpPr>
          <p:cNvPr id="9" name="Rectangle 8"/>
          <p:cNvSpPr/>
          <p:nvPr/>
        </p:nvSpPr>
        <p:spPr>
          <a:xfrm>
            <a:off x="514881" y="3111700"/>
            <a:ext cx="1998222" cy="160580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2">
                    <a:lumMod val="60000"/>
                    <a:lumOff val="40000"/>
                  </a:schemeClr>
                </a:solidFill>
              </a:rPr>
              <a:t>Underline</a:t>
            </a:r>
            <a:r>
              <a:rPr lang="en-GB" sz="1200" dirty="0">
                <a:solidFill>
                  <a:schemeClr val="tx1"/>
                </a:solidFill>
              </a:rPr>
              <a:t> any key words in the question.</a:t>
            </a:r>
          </a:p>
          <a:p>
            <a:pPr algn="ctr"/>
            <a:endParaRPr lang="en-GB" sz="1200" dirty="0">
              <a:solidFill>
                <a:schemeClr val="tx1"/>
              </a:solidFill>
            </a:endParaRPr>
          </a:p>
          <a:p>
            <a:pPr algn="ctr"/>
            <a:r>
              <a:rPr lang="en-GB" sz="1200" b="1" dirty="0">
                <a:solidFill>
                  <a:srgbClr val="FF0000"/>
                </a:solidFill>
              </a:rPr>
              <a:t>This will help you to focus on the important parts of the question.</a:t>
            </a:r>
            <a:endParaRPr lang="en-GB" sz="1200" dirty="0"/>
          </a:p>
        </p:txBody>
      </p:sp>
      <p:sp>
        <p:nvSpPr>
          <p:cNvPr id="4" name="Flowchart: Manual Input 3"/>
          <p:cNvSpPr/>
          <p:nvPr/>
        </p:nvSpPr>
        <p:spPr>
          <a:xfrm rot="20410803">
            <a:off x="401548" y="707652"/>
            <a:ext cx="1852597" cy="1202342"/>
          </a:xfrm>
          <a:prstGeom prst="flowChartManualInp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tx1"/>
              </a:solidFill>
              <a:latin typeface="Comic Sans MS" panose="030F0702030302020204" pitchFamily="66" charset="0"/>
              <a:ea typeface="Adobe Gothic Std B" pitchFamily="34" charset="-128"/>
            </a:endParaRPr>
          </a:p>
          <a:p>
            <a:pPr algn="ctr"/>
            <a:r>
              <a:rPr lang="en-GB" sz="2000" b="1" dirty="0">
                <a:solidFill>
                  <a:srgbClr val="FFFF00"/>
                </a:solidFill>
                <a:latin typeface="Comic Sans MS" panose="030F0702030302020204" pitchFamily="66" charset="0"/>
                <a:ea typeface="Adobe Gothic Std B" pitchFamily="34" charset="-128"/>
              </a:rPr>
              <a:t>Remember these tips!</a:t>
            </a:r>
          </a:p>
          <a:p>
            <a:pPr algn="ctr"/>
            <a:endParaRPr lang="en-GB" sz="2400" b="1" dirty="0">
              <a:solidFill>
                <a:schemeClr val="tx1"/>
              </a:solidFill>
              <a:latin typeface="Comic Sans MS" panose="030F0702030302020204" pitchFamily="66" charset="0"/>
              <a:ea typeface="Adobe Gothic Std B" pitchFamily="34" charset="-128"/>
            </a:endParaRPr>
          </a:p>
        </p:txBody>
      </p:sp>
      <p:sp>
        <p:nvSpPr>
          <p:cNvPr id="10" name="Rectangle 9"/>
          <p:cNvSpPr/>
          <p:nvPr/>
        </p:nvSpPr>
        <p:spPr>
          <a:xfrm rot="20395622">
            <a:off x="2725784" y="370080"/>
            <a:ext cx="955711" cy="461665"/>
          </a:xfrm>
          <a:prstGeom prst="rect">
            <a:avLst/>
          </a:prstGeom>
          <a:solidFill>
            <a:srgbClr val="FF0000"/>
          </a:solidFill>
        </p:spPr>
        <p:txBody>
          <a:bodyPr wrap="none">
            <a:spAutoFit/>
          </a:bodyPr>
          <a:lstStyle/>
          <a:p>
            <a:pPr algn="ctr"/>
            <a:r>
              <a:rPr lang="en-GB" sz="2400" b="1" dirty="0">
                <a:solidFill>
                  <a:schemeClr val="tx1"/>
                </a:solidFill>
              </a:rPr>
              <a:t>Tip 1: </a:t>
            </a:r>
          </a:p>
        </p:txBody>
      </p:sp>
      <p:sp>
        <p:nvSpPr>
          <p:cNvPr id="12" name="Rectangle 11"/>
          <p:cNvSpPr/>
          <p:nvPr/>
        </p:nvSpPr>
        <p:spPr>
          <a:xfrm rot="20395622">
            <a:off x="4489360" y="370082"/>
            <a:ext cx="955711" cy="461665"/>
          </a:xfrm>
          <a:prstGeom prst="rect">
            <a:avLst/>
          </a:prstGeom>
          <a:solidFill>
            <a:srgbClr val="FF0000"/>
          </a:solidFill>
        </p:spPr>
        <p:txBody>
          <a:bodyPr wrap="none">
            <a:spAutoFit/>
          </a:bodyPr>
          <a:lstStyle/>
          <a:p>
            <a:pPr algn="ctr"/>
            <a:r>
              <a:rPr lang="en-GB" sz="2400" b="1" dirty="0">
                <a:solidFill>
                  <a:schemeClr val="tx1"/>
                </a:solidFill>
              </a:rPr>
              <a:t>Tip 2: </a:t>
            </a:r>
          </a:p>
        </p:txBody>
      </p:sp>
      <p:sp>
        <p:nvSpPr>
          <p:cNvPr id="13" name="Rectangle 12"/>
          <p:cNvSpPr/>
          <p:nvPr/>
        </p:nvSpPr>
        <p:spPr>
          <a:xfrm rot="20395622">
            <a:off x="534690" y="2633755"/>
            <a:ext cx="955711" cy="461665"/>
          </a:xfrm>
          <a:prstGeom prst="rect">
            <a:avLst/>
          </a:prstGeom>
          <a:solidFill>
            <a:srgbClr val="FF0000"/>
          </a:solidFill>
        </p:spPr>
        <p:txBody>
          <a:bodyPr wrap="none">
            <a:spAutoFit/>
          </a:bodyPr>
          <a:lstStyle/>
          <a:p>
            <a:pPr algn="ctr"/>
            <a:r>
              <a:rPr lang="en-GB" sz="2400" b="1" dirty="0">
                <a:solidFill>
                  <a:schemeClr val="tx1"/>
                </a:solidFill>
              </a:rPr>
              <a:t>Tip 3: </a:t>
            </a:r>
          </a:p>
        </p:txBody>
      </p:sp>
      <p:sp>
        <p:nvSpPr>
          <p:cNvPr id="14" name="Rectangle 13"/>
          <p:cNvSpPr/>
          <p:nvPr/>
        </p:nvSpPr>
        <p:spPr>
          <a:xfrm rot="20395622">
            <a:off x="2543095" y="2635245"/>
            <a:ext cx="955711" cy="461665"/>
          </a:xfrm>
          <a:prstGeom prst="rect">
            <a:avLst/>
          </a:prstGeom>
          <a:solidFill>
            <a:srgbClr val="FF0000"/>
          </a:solidFill>
        </p:spPr>
        <p:txBody>
          <a:bodyPr wrap="none">
            <a:spAutoFit/>
          </a:bodyPr>
          <a:lstStyle/>
          <a:p>
            <a:pPr algn="ctr"/>
            <a:r>
              <a:rPr lang="en-GB" sz="2400" b="1" dirty="0">
                <a:solidFill>
                  <a:schemeClr val="tx1"/>
                </a:solidFill>
              </a:rPr>
              <a:t>Tip 4: </a:t>
            </a:r>
          </a:p>
        </p:txBody>
      </p:sp>
      <p:sp>
        <p:nvSpPr>
          <p:cNvPr id="15" name="Rectangle 14"/>
          <p:cNvSpPr/>
          <p:nvPr/>
        </p:nvSpPr>
        <p:spPr>
          <a:xfrm rot="20395622">
            <a:off x="4489359" y="2714080"/>
            <a:ext cx="955711" cy="461665"/>
          </a:xfrm>
          <a:prstGeom prst="rect">
            <a:avLst/>
          </a:prstGeom>
          <a:solidFill>
            <a:srgbClr val="FF0000"/>
          </a:solidFill>
        </p:spPr>
        <p:txBody>
          <a:bodyPr wrap="none">
            <a:spAutoFit/>
          </a:bodyPr>
          <a:lstStyle/>
          <a:p>
            <a:pPr algn="ctr"/>
            <a:r>
              <a:rPr lang="en-GB" sz="2400" b="1" dirty="0">
                <a:solidFill>
                  <a:schemeClr val="tx1"/>
                </a:solidFill>
              </a:rPr>
              <a:t>Tip </a:t>
            </a:r>
            <a:r>
              <a:rPr lang="en-GB" sz="2400" b="1" dirty="0"/>
              <a:t>5</a:t>
            </a:r>
            <a:r>
              <a:rPr lang="en-GB" sz="2400" b="1" dirty="0">
                <a:solidFill>
                  <a:schemeClr val="tx1"/>
                </a:solidFill>
              </a:rPr>
              <a:t>: </a:t>
            </a:r>
          </a:p>
        </p:txBody>
      </p:sp>
      <p:sp>
        <p:nvSpPr>
          <p:cNvPr id="34" name="Rectangular Callout 33"/>
          <p:cNvSpPr/>
          <p:nvPr/>
        </p:nvSpPr>
        <p:spPr>
          <a:xfrm>
            <a:off x="161636" y="5148064"/>
            <a:ext cx="2916324" cy="1344793"/>
          </a:xfrm>
          <a:prstGeom prst="wedgeRectCallout">
            <a:avLst>
              <a:gd name="adj1" fmla="val 43695"/>
              <a:gd name="adj2" fmla="val 7434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Tip 1: </a:t>
            </a:r>
          </a:p>
          <a:p>
            <a:pPr algn="ctr"/>
            <a:r>
              <a:rPr lang="en-GB" sz="1600" dirty="0">
                <a:solidFill>
                  <a:schemeClr val="tx1"/>
                </a:solidFill>
              </a:rPr>
              <a:t>Know how to answer the extended response questions – to get TOP MARKS!</a:t>
            </a:r>
          </a:p>
        </p:txBody>
      </p:sp>
      <p:sp>
        <p:nvSpPr>
          <p:cNvPr id="35" name="Flowchart: Manual Input 34"/>
          <p:cNvSpPr/>
          <p:nvPr/>
        </p:nvSpPr>
        <p:spPr>
          <a:xfrm>
            <a:off x="3214786" y="5148065"/>
            <a:ext cx="3456384" cy="672395"/>
          </a:xfrm>
          <a:prstGeom prst="flowChartManualInpu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Adobe Gothic Std B" pitchFamily="34" charset="-128"/>
                <a:ea typeface="Adobe Gothic Std B" pitchFamily="34" charset="-128"/>
              </a:rPr>
              <a:t>8/10/12 marks... </a:t>
            </a:r>
          </a:p>
          <a:p>
            <a:pPr algn="ctr"/>
            <a:r>
              <a:rPr lang="en-GB" sz="1400" b="1" dirty="0">
                <a:solidFill>
                  <a:schemeClr val="tx1"/>
                </a:solidFill>
                <a:latin typeface="Adobe Gothic Std B" pitchFamily="34" charset="-128"/>
                <a:ea typeface="Adobe Gothic Std B" pitchFamily="34" charset="-128"/>
              </a:rPr>
              <a:t>Are a lot to miss out on! </a:t>
            </a:r>
          </a:p>
        </p:txBody>
      </p:sp>
      <p:sp>
        <p:nvSpPr>
          <p:cNvPr id="36" name="TextBox 35"/>
          <p:cNvSpPr txBox="1"/>
          <p:nvPr/>
        </p:nvSpPr>
        <p:spPr>
          <a:xfrm>
            <a:off x="3269563" y="5940795"/>
            <a:ext cx="3456384" cy="2708434"/>
          </a:xfrm>
          <a:prstGeom prst="rect">
            <a:avLst/>
          </a:prstGeom>
          <a:noFill/>
        </p:spPr>
        <p:txBody>
          <a:bodyPr wrap="square" rtlCol="0">
            <a:spAutoFit/>
          </a:bodyPr>
          <a:lstStyle/>
          <a:p>
            <a:r>
              <a:rPr lang="en-GB" sz="1200" dirty="0"/>
              <a:t>Extended response questions are those </a:t>
            </a:r>
            <a:r>
              <a:rPr lang="en-GB" sz="1200" b="1" u="sng" dirty="0">
                <a:solidFill>
                  <a:srgbClr val="FF0000"/>
                </a:solidFill>
              </a:rPr>
              <a:t>LONG</a:t>
            </a:r>
            <a:r>
              <a:rPr lang="en-GB" sz="1200" dirty="0"/>
              <a:t> answer questions, which have 6 or more marks.</a:t>
            </a:r>
          </a:p>
          <a:p>
            <a:endParaRPr lang="en-GB" sz="1200" dirty="0"/>
          </a:p>
          <a:p>
            <a:r>
              <a:rPr lang="en-GB" sz="1200" dirty="0"/>
              <a:t>They will use command words such as: </a:t>
            </a:r>
          </a:p>
          <a:p>
            <a:pPr marL="285750" indent="-285750">
              <a:buFont typeface="Arial" panose="020B0604020202020204" pitchFamily="34" charset="0"/>
              <a:buChar char="•"/>
            </a:pPr>
            <a:r>
              <a:rPr lang="en-GB" sz="1200" dirty="0"/>
              <a:t>Evaluate</a:t>
            </a:r>
          </a:p>
          <a:p>
            <a:pPr marL="285750" indent="-285750">
              <a:buFont typeface="Arial" panose="020B0604020202020204" pitchFamily="34" charset="0"/>
              <a:buChar char="•"/>
            </a:pPr>
            <a:r>
              <a:rPr lang="en-GB" sz="1200" dirty="0"/>
              <a:t>Discuss </a:t>
            </a:r>
          </a:p>
          <a:p>
            <a:pPr marL="285750" indent="-285750">
              <a:buFont typeface="Arial" panose="020B0604020202020204" pitchFamily="34" charset="0"/>
              <a:buChar char="•"/>
            </a:pPr>
            <a:r>
              <a:rPr lang="en-GB" sz="1200" dirty="0"/>
              <a:t>Assess</a:t>
            </a:r>
          </a:p>
          <a:p>
            <a:endParaRPr lang="en-GB" sz="1200" dirty="0"/>
          </a:p>
          <a:p>
            <a:r>
              <a:rPr lang="en-GB" sz="1200" dirty="0"/>
              <a:t>DO NOT underestimate the importance of planning your answers and attempting these questions to achieve TOP MARKS! Valuable marks could be lost… it could be the difference from a grade 8 to that amazing grade 9 you want!</a:t>
            </a:r>
          </a:p>
          <a:p>
            <a:r>
              <a:rPr lang="en-GB" sz="1400" b="1" dirty="0"/>
              <a:t>Focus on the following: </a:t>
            </a:r>
          </a:p>
        </p:txBody>
      </p:sp>
      <p:sp>
        <p:nvSpPr>
          <p:cNvPr id="37" name="U-Turn Arrow 36"/>
          <p:cNvSpPr/>
          <p:nvPr/>
        </p:nvSpPr>
        <p:spPr>
          <a:xfrm flipH="1" flipV="1">
            <a:off x="2813058" y="8604448"/>
            <a:ext cx="895476" cy="362808"/>
          </a:xfrm>
          <a:prstGeom prst="uturnArrow">
            <a:avLst>
              <a:gd name="adj1" fmla="val 17723"/>
              <a:gd name="adj2" fmla="val 25000"/>
              <a:gd name="adj3" fmla="val 26819"/>
              <a:gd name="adj4" fmla="val 50000"/>
              <a:gd name="adj5" fmla="val 7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TextBox 37"/>
          <p:cNvSpPr txBox="1"/>
          <p:nvPr/>
        </p:nvSpPr>
        <p:spPr>
          <a:xfrm>
            <a:off x="234434" y="7020915"/>
            <a:ext cx="2862318" cy="1569660"/>
          </a:xfrm>
          <a:prstGeom prst="rect">
            <a:avLst/>
          </a:prstGeom>
          <a:solidFill>
            <a:srgbClr val="FF0000"/>
          </a:solidFill>
        </p:spPr>
        <p:txBody>
          <a:bodyPr wrap="square" rtlCol="0">
            <a:spAutoFit/>
          </a:bodyPr>
          <a:lstStyle/>
          <a:p>
            <a:pPr marL="342900" indent="-342900">
              <a:buAutoNum type="arabicPeriod"/>
            </a:pPr>
            <a:r>
              <a:rPr lang="en-GB" sz="1200" b="1" dirty="0">
                <a:solidFill>
                  <a:schemeClr val="bg1"/>
                </a:solidFill>
              </a:rPr>
              <a:t>Well structured answer </a:t>
            </a:r>
          </a:p>
          <a:p>
            <a:pPr marL="342900" indent="-342900">
              <a:buAutoNum type="arabicPeriod"/>
            </a:pPr>
            <a:r>
              <a:rPr lang="en-GB" sz="1200" b="1" dirty="0">
                <a:solidFill>
                  <a:schemeClr val="bg1"/>
                </a:solidFill>
              </a:rPr>
              <a:t>Well written – SPAG</a:t>
            </a:r>
          </a:p>
          <a:p>
            <a:pPr marL="342900" indent="-342900">
              <a:buAutoNum type="arabicPeriod"/>
            </a:pPr>
            <a:r>
              <a:rPr lang="en-GB" sz="1200" b="1" dirty="0">
                <a:solidFill>
                  <a:schemeClr val="bg1"/>
                </a:solidFill>
              </a:rPr>
              <a:t>Before writing your answer write a plan – this prevents you accidently repeating yourself, or missing information.</a:t>
            </a:r>
          </a:p>
          <a:p>
            <a:pPr marL="342900" indent="-342900">
              <a:buAutoNum type="arabicPeriod"/>
            </a:pPr>
            <a:r>
              <a:rPr lang="en-GB" sz="1200" b="1" dirty="0">
                <a:solidFill>
                  <a:schemeClr val="bg1"/>
                </a:solidFill>
              </a:rPr>
              <a:t>Be sure that you are answer the question instead of WAFFLING!</a:t>
            </a:r>
          </a:p>
        </p:txBody>
      </p:sp>
    </p:spTree>
    <p:extLst>
      <p:ext uri="{BB962C8B-B14F-4D97-AF65-F5344CB8AC3E}">
        <p14:creationId xmlns:p14="http://schemas.microsoft.com/office/powerpoint/2010/main" val="173058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randombar(horizontal)">
                                      <p:cBhvr>
                                        <p:cTn id="20" dur="500"/>
                                        <p:tgtEl>
                                          <p:spTgt spid="12"/>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heel(1)">
                                      <p:cBhvr>
                                        <p:cTn id="36" dur="2000"/>
                                        <p:tgtEl>
                                          <p:spTgt spid="14"/>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heel(1)">
                                      <p:cBhvr>
                                        <p:cTn id="39" dur="20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heel(1)">
                                      <p:cBhvr>
                                        <p:cTn id="44" dur="2000"/>
                                        <p:tgtEl>
                                          <p:spTgt spid="15"/>
                                        </p:tgtEl>
                                      </p:cBhvr>
                                    </p:animEffect>
                                  </p:childTnLst>
                                </p:cTn>
                              </p:par>
                              <p:par>
                                <p:cTn id="45" presetID="21" presetClass="entr" presetSubtype="1"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heel(1)">
                                      <p:cBhvr>
                                        <p:cTn id="47" dur="20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randombar(horizontal)">
                                      <p:cBhvr>
                                        <p:cTn id="59" dur="500"/>
                                        <p:tgtEl>
                                          <p:spTgt spid="35"/>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grpId="0" nodeType="click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1000" fill="hold"/>
                                        <p:tgtEl>
                                          <p:spTgt spid="36"/>
                                        </p:tgtEl>
                                        <p:attrNameLst>
                                          <p:attrName>ppt_w</p:attrName>
                                        </p:attrNameLst>
                                      </p:cBhvr>
                                      <p:tavLst>
                                        <p:tav tm="0">
                                          <p:val>
                                            <p:fltVal val="0"/>
                                          </p:val>
                                        </p:tav>
                                        <p:tav tm="100000">
                                          <p:val>
                                            <p:strVal val="#ppt_w"/>
                                          </p:val>
                                        </p:tav>
                                      </p:tavLst>
                                    </p:anim>
                                    <p:anim calcmode="lin" valueType="num">
                                      <p:cBhvr>
                                        <p:cTn id="65" dur="1000" fill="hold"/>
                                        <p:tgtEl>
                                          <p:spTgt spid="36"/>
                                        </p:tgtEl>
                                        <p:attrNameLst>
                                          <p:attrName>ppt_h</p:attrName>
                                        </p:attrNameLst>
                                      </p:cBhvr>
                                      <p:tavLst>
                                        <p:tav tm="0">
                                          <p:val>
                                            <p:fltVal val="0"/>
                                          </p:val>
                                        </p:tav>
                                        <p:tav tm="100000">
                                          <p:val>
                                            <p:strVal val="#ppt_h"/>
                                          </p:val>
                                        </p:tav>
                                      </p:tavLst>
                                    </p:anim>
                                    <p:anim calcmode="lin" valueType="num">
                                      <p:cBhvr>
                                        <p:cTn id="66" dur="1000" fill="hold"/>
                                        <p:tgtEl>
                                          <p:spTgt spid="36"/>
                                        </p:tgtEl>
                                        <p:attrNameLst>
                                          <p:attrName>style.rotation</p:attrName>
                                        </p:attrNameLst>
                                      </p:cBhvr>
                                      <p:tavLst>
                                        <p:tav tm="0">
                                          <p:val>
                                            <p:fltVal val="90"/>
                                          </p:val>
                                        </p:tav>
                                        <p:tav tm="100000">
                                          <p:val>
                                            <p:fltVal val="0"/>
                                          </p:val>
                                        </p:tav>
                                      </p:tavLst>
                                    </p:anim>
                                    <p:animEffect transition="in" filter="fade">
                                      <p:cBhvr>
                                        <p:cTn id="67" dur="1000"/>
                                        <p:tgtEl>
                                          <p:spTgt spid="3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down)">
                                      <p:cBhvr>
                                        <p:cTn id="72" dur="500"/>
                                        <p:tgtEl>
                                          <p:spTgt spid="37"/>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down)">
                                      <p:cBhvr>
                                        <p:cTn id="7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4" grpId="0" animBg="1"/>
      <p:bldP spid="10" grpId="0" animBg="1"/>
      <p:bldP spid="12" grpId="0" animBg="1"/>
      <p:bldP spid="13" grpId="0" animBg="1"/>
      <p:bldP spid="14" grpId="0" animBg="1"/>
      <p:bldP spid="15" grpId="0" animBg="1"/>
      <p:bldP spid="34" grpId="0" animBg="1"/>
      <p:bldP spid="35" grpId="0" animBg="1"/>
      <p:bldP spid="36" grpId="0"/>
      <p:bldP spid="37" grpId="0" animBg="1"/>
      <p:bldP spid="3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640" y="542156"/>
            <a:ext cx="6395020" cy="8556188"/>
          </a:xfrm>
          <a:prstGeom prst="rect">
            <a:avLst/>
          </a:prstGeom>
        </p:spPr>
        <p:txBody>
          <a:bodyPr wrap="square">
            <a:spAutoFit/>
          </a:bodyPr>
          <a:lstStyle/>
          <a:p>
            <a:r>
              <a:rPr lang="en-GB" sz="1100" dirty="0"/>
              <a:t>EXTRA PAPER IF NEEDED</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sz="1100" dirty="0"/>
          </a:p>
          <a:p>
            <a:endParaRPr lang="en-GB" sz="1100" dirty="0"/>
          </a:p>
          <a:p>
            <a:endParaRPr lang="en-GB" sz="1100" dirty="0"/>
          </a:p>
        </p:txBody>
      </p:sp>
      <p:sp>
        <p:nvSpPr>
          <p:cNvPr id="6" name="Frame 5"/>
          <p:cNvSpPr/>
          <p:nvPr/>
        </p:nvSpPr>
        <p:spPr>
          <a:xfrm>
            <a:off x="0" y="0"/>
            <a:ext cx="6858000" cy="9144000"/>
          </a:xfrm>
          <a:prstGeom prst="frame">
            <a:avLst>
              <a:gd name="adj1" fmla="val 1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95736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161636" y="262296"/>
            <a:ext cx="6564311" cy="6181912"/>
          </a:xfrm>
          <a:prstGeom prst="roundRect">
            <a:avLst/>
          </a:prstGeom>
          <a:solidFill>
            <a:srgbClr val="CCFFCC"/>
          </a:soli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lumMod val="85000"/>
                  </a:schemeClr>
                </a:solidFill>
              </a:ln>
            </a:endParaRPr>
          </a:p>
        </p:txBody>
      </p:sp>
      <p:sp>
        <p:nvSpPr>
          <p:cNvPr id="4" name="Rectangular Callout 3"/>
          <p:cNvSpPr/>
          <p:nvPr/>
        </p:nvSpPr>
        <p:spPr>
          <a:xfrm>
            <a:off x="444886" y="688794"/>
            <a:ext cx="2133201" cy="1055796"/>
          </a:xfrm>
          <a:prstGeom prst="wedgeRectCallout">
            <a:avLst>
              <a:gd name="adj1" fmla="val 43695"/>
              <a:gd name="adj2" fmla="val 7434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Tip 2: </a:t>
            </a:r>
          </a:p>
          <a:p>
            <a:pPr algn="ctr"/>
            <a:r>
              <a:rPr lang="en-GB" sz="1600" b="1" dirty="0">
                <a:solidFill>
                  <a:schemeClr val="tx1"/>
                </a:solidFill>
              </a:rPr>
              <a:t>Know your command words!</a:t>
            </a:r>
          </a:p>
        </p:txBody>
      </p:sp>
      <p:sp>
        <p:nvSpPr>
          <p:cNvPr id="5" name="TextBox 4"/>
          <p:cNvSpPr txBox="1"/>
          <p:nvPr/>
        </p:nvSpPr>
        <p:spPr>
          <a:xfrm>
            <a:off x="2726922" y="1156614"/>
            <a:ext cx="3942438" cy="646331"/>
          </a:xfrm>
          <a:prstGeom prst="rect">
            <a:avLst/>
          </a:prstGeom>
          <a:noFill/>
        </p:spPr>
        <p:txBody>
          <a:bodyPr wrap="square" rtlCol="0">
            <a:spAutoFit/>
          </a:bodyPr>
          <a:lstStyle/>
          <a:p>
            <a:r>
              <a:rPr lang="en-GB" sz="1200" dirty="0"/>
              <a:t>Command words tell you how the examiners would like you to answer the question. Knowing this is vital! </a:t>
            </a:r>
            <a:r>
              <a:rPr lang="en-GB" sz="1200" b="1" u="sng" dirty="0">
                <a:solidFill>
                  <a:srgbClr val="FF0000"/>
                </a:solidFill>
              </a:rPr>
              <a:t>Get to grips with the lingo!</a:t>
            </a:r>
          </a:p>
        </p:txBody>
      </p:sp>
      <p:sp>
        <p:nvSpPr>
          <p:cNvPr id="6" name="Flowchart: Manual Input 5"/>
          <p:cNvSpPr/>
          <p:nvPr/>
        </p:nvSpPr>
        <p:spPr>
          <a:xfrm>
            <a:off x="2834933" y="262296"/>
            <a:ext cx="3669735" cy="792730"/>
          </a:xfrm>
          <a:prstGeom prst="flowChartManualInpu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Adobe Gothic Std B" pitchFamily="34" charset="-128"/>
                <a:ea typeface="Adobe Gothic Std B" pitchFamily="34" charset="-128"/>
              </a:rPr>
              <a:t>Understand them so you can use them to get TOP MARKS!</a:t>
            </a:r>
          </a:p>
        </p:txBody>
      </p:sp>
      <p:sp>
        <p:nvSpPr>
          <p:cNvPr id="8" name="TextBox 7"/>
          <p:cNvSpPr txBox="1"/>
          <p:nvPr/>
        </p:nvSpPr>
        <p:spPr>
          <a:xfrm rot="16200000">
            <a:off x="-1802904" y="3827241"/>
            <a:ext cx="5041723" cy="338554"/>
          </a:xfrm>
          <a:prstGeom prst="rect">
            <a:avLst/>
          </a:prstGeom>
          <a:noFill/>
        </p:spPr>
        <p:txBody>
          <a:bodyPr wrap="square" rtlCol="0">
            <a:spAutoFit/>
          </a:bodyPr>
          <a:lstStyle/>
          <a:p>
            <a:pPr algn="ctr"/>
            <a:r>
              <a:rPr lang="en-GB" sz="1600" b="1" dirty="0">
                <a:solidFill>
                  <a:srgbClr val="FF0000"/>
                </a:solidFill>
                <a:latin typeface="Kalam" panose="02000000000000000000" pitchFamily="2" charset="0"/>
                <a:cs typeface="Kalam" panose="02000000000000000000" pitchFamily="2" charset="0"/>
              </a:rPr>
              <a:t>Make this your first piece of revision homework!</a:t>
            </a:r>
          </a:p>
        </p:txBody>
      </p:sp>
      <p:sp>
        <p:nvSpPr>
          <p:cNvPr id="9" name="Pentagon 8"/>
          <p:cNvSpPr/>
          <p:nvPr/>
        </p:nvSpPr>
        <p:spPr>
          <a:xfrm>
            <a:off x="1024477" y="2093271"/>
            <a:ext cx="1540425" cy="418652"/>
          </a:xfrm>
          <a:prstGeom prst="homePlat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State/identify</a:t>
            </a:r>
          </a:p>
        </p:txBody>
      </p:sp>
      <p:sp>
        <p:nvSpPr>
          <p:cNvPr id="10" name="Pentagon 9"/>
          <p:cNvSpPr/>
          <p:nvPr/>
        </p:nvSpPr>
        <p:spPr>
          <a:xfrm>
            <a:off x="1026306" y="2686030"/>
            <a:ext cx="1538596" cy="442097"/>
          </a:xfrm>
          <a:prstGeom prst="homePlate">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Define</a:t>
            </a:r>
          </a:p>
        </p:txBody>
      </p:sp>
      <p:sp>
        <p:nvSpPr>
          <p:cNvPr id="11" name="Pentagon 10"/>
          <p:cNvSpPr/>
          <p:nvPr/>
        </p:nvSpPr>
        <p:spPr>
          <a:xfrm>
            <a:off x="1035640" y="3245399"/>
            <a:ext cx="1529262" cy="487990"/>
          </a:xfrm>
          <a:prstGeom prst="homePlat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Outline</a:t>
            </a:r>
          </a:p>
        </p:txBody>
      </p:sp>
      <p:sp>
        <p:nvSpPr>
          <p:cNvPr id="12" name="Pentagon 11"/>
          <p:cNvSpPr/>
          <p:nvPr/>
        </p:nvSpPr>
        <p:spPr>
          <a:xfrm>
            <a:off x="1046970" y="3875999"/>
            <a:ext cx="1517931" cy="353510"/>
          </a:xfrm>
          <a:prstGeom prst="homePlate">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Describe</a:t>
            </a:r>
          </a:p>
        </p:txBody>
      </p:sp>
      <p:sp>
        <p:nvSpPr>
          <p:cNvPr id="13" name="Pentagon 12"/>
          <p:cNvSpPr/>
          <p:nvPr/>
        </p:nvSpPr>
        <p:spPr>
          <a:xfrm>
            <a:off x="1024477" y="4397527"/>
            <a:ext cx="1540424" cy="385783"/>
          </a:xfrm>
          <a:prstGeom prst="homePlate">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Explain</a:t>
            </a:r>
          </a:p>
        </p:txBody>
      </p:sp>
      <p:sp>
        <p:nvSpPr>
          <p:cNvPr id="14" name="Pentagon 13"/>
          <p:cNvSpPr/>
          <p:nvPr/>
        </p:nvSpPr>
        <p:spPr>
          <a:xfrm>
            <a:off x="1046970" y="4936716"/>
            <a:ext cx="1517932" cy="396915"/>
          </a:xfrm>
          <a:prstGeom prst="homePlat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Discuss</a:t>
            </a:r>
          </a:p>
        </p:txBody>
      </p:sp>
      <p:sp>
        <p:nvSpPr>
          <p:cNvPr id="15" name="Pentagon 14"/>
          <p:cNvSpPr/>
          <p:nvPr/>
        </p:nvSpPr>
        <p:spPr>
          <a:xfrm>
            <a:off x="1024477" y="5512780"/>
            <a:ext cx="1540424" cy="576064"/>
          </a:xfrm>
          <a:prstGeom prst="homePlat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Assess/Evaluate</a:t>
            </a:r>
          </a:p>
        </p:txBody>
      </p:sp>
      <p:sp>
        <p:nvSpPr>
          <p:cNvPr id="16" name="TextBox 15"/>
          <p:cNvSpPr txBox="1"/>
          <p:nvPr/>
        </p:nvSpPr>
        <p:spPr>
          <a:xfrm>
            <a:off x="2834933" y="1971430"/>
            <a:ext cx="3616133" cy="461665"/>
          </a:xfrm>
          <a:prstGeom prst="rect">
            <a:avLst/>
          </a:prstGeom>
          <a:noFill/>
        </p:spPr>
        <p:txBody>
          <a:bodyPr wrap="square" rtlCol="0">
            <a:spAutoFit/>
          </a:bodyPr>
          <a:lstStyle/>
          <a:p>
            <a:r>
              <a:rPr lang="en-GB" sz="1200" dirty="0"/>
              <a:t>You </a:t>
            </a:r>
            <a:r>
              <a:rPr lang="en-GB" sz="1200" b="1" u="sng" dirty="0">
                <a:solidFill>
                  <a:srgbClr val="FF0000"/>
                </a:solidFill>
              </a:rPr>
              <a:t>should</a:t>
            </a:r>
            <a:r>
              <a:rPr lang="en-GB" sz="1200" dirty="0"/>
              <a:t> give a short answer or select an item from a list or table – no explaining here!.</a:t>
            </a:r>
          </a:p>
        </p:txBody>
      </p:sp>
      <p:sp>
        <p:nvSpPr>
          <p:cNvPr id="2" name="TextBox 1"/>
          <p:cNvSpPr txBox="1"/>
          <p:nvPr/>
        </p:nvSpPr>
        <p:spPr>
          <a:xfrm>
            <a:off x="2916144" y="2666462"/>
            <a:ext cx="3453710" cy="461665"/>
          </a:xfrm>
          <a:prstGeom prst="rect">
            <a:avLst/>
          </a:prstGeom>
          <a:noFill/>
        </p:spPr>
        <p:txBody>
          <a:bodyPr wrap="square" rtlCol="0">
            <a:spAutoFit/>
          </a:bodyPr>
          <a:lstStyle/>
          <a:p>
            <a:r>
              <a:rPr lang="en-GB" sz="1200" dirty="0"/>
              <a:t>You </a:t>
            </a:r>
            <a:r>
              <a:rPr lang="en-GB" sz="1200" b="1" u="sng" dirty="0">
                <a:solidFill>
                  <a:srgbClr val="FF0000"/>
                </a:solidFill>
              </a:rPr>
              <a:t>should</a:t>
            </a:r>
            <a:r>
              <a:rPr lang="en-GB" sz="1200" dirty="0"/>
              <a:t> give a clear, precise meaning for the phrase.</a:t>
            </a:r>
          </a:p>
        </p:txBody>
      </p:sp>
      <p:sp>
        <p:nvSpPr>
          <p:cNvPr id="17" name="TextBox 16"/>
          <p:cNvSpPr txBox="1"/>
          <p:nvPr/>
        </p:nvSpPr>
        <p:spPr>
          <a:xfrm>
            <a:off x="2934111" y="3349569"/>
            <a:ext cx="3624767" cy="276999"/>
          </a:xfrm>
          <a:prstGeom prst="rect">
            <a:avLst/>
          </a:prstGeom>
          <a:noFill/>
        </p:spPr>
        <p:txBody>
          <a:bodyPr wrap="square" rtlCol="0">
            <a:spAutoFit/>
          </a:bodyPr>
          <a:lstStyle/>
          <a:p>
            <a:r>
              <a:rPr lang="en-GB" sz="1200" dirty="0"/>
              <a:t>You </a:t>
            </a:r>
            <a:r>
              <a:rPr lang="en-GB" sz="1200" b="1" u="sng" dirty="0">
                <a:solidFill>
                  <a:srgbClr val="FF0000"/>
                </a:solidFill>
              </a:rPr>
              <a:t>should</a:t>
            </a:r>
            <a:r>
              <a:rPr lang="en-GB" sz="1200" dirty="0"/>
              <a:t> give a brief summary of the process.</a:t>
            </a:r>
          </a:p>
        </p:txBody>
      </p:sp>
      <p:sp>
        <p:nvSpPr>
          <p:cNvPr id="18" name="TextBox 17"/>
          <p:cNvSpPr txBox="1"/>
          <p:nvPr/>
        </p:nvSpPr>
        <p:spPr>
          <a:xfrm>
            <a:off x="2915444" y="3932039"/>
            <a:ext cx="3833210" cy="276999"/>
          </a:xfrm>
          <a:prstGeom prst="rect">
            <a:avLst/>
          </a:prstGeom>
          <a:noFill/>
        </p:spPr>
        <p:txBody>
          <a:bodyPr wrap="square" rtlCol="0">
            <a:spAutoFit/>
          </a:bodyPr>
          <a:lstStyle/>
          <a:p>
            <a:r>
              <a:rPr lang="en-GB" sz="1200" dirty="0"/>
              <a:t>You </a:t>
            </a:r>
            <a:r>
              <a:rPr lang="en-GB" sz="1200" b="1" u="sng" dirty="0">
                <a:solidFill>
                  <a:srgbClr val="FF0000"/>
                </a:solidFill>
              </a:rPr>
              <a:t>should</a:t>
            </a:r>
            <a:r>
              <a:rPr lang="en-GB" sz="1200" dirty="0"/>
              <a:t> give a detailed description of something.</a:t>
            </a:r>
          </a:p>
        </p:txBody>
      </p:sp>
      <p:sp>
        <p:nvSpPr>
          <p:cNvPr id="19" name="TextBox 18"/>
          <p:cNvSpPr txBox="1"/>
          <p:nvPr/>
        </p:nvSpPr>
        <p:spPr>
          <a:xfrm>
            <a:off x="2915444" y="4506311"/>
            <a:ext cx="3833210" cy="276999"/>
          </a:xfrm>
          <a:prstGeom prst="rect">
            <a:avLst/>
          </a:prstGeom>
          <a:noFill/>
        </p:spPr>
        <p:txBody>
          <a:bodyPr wrap="square" rtlCol="0">
            <a:spAutoFit/>
          </a:bodyPr>
          <a:lstStyle/>
          <a:p>
            <a:r>
              <a:rPr lang="en-GB" sz="1200" dirty="0"/>
              <a:t>You </a:t>
            </a:r>
            <a:r>
              <a:rPr lang="en-GB" sz="1200" b="1" u="sng" dirty="0">
                <a:solidFill>
                  <a:srgbClr val="FF0000"/>
                </a:solidFill>
              </a:rPr>
              <a:t>should</a:t>
            </a:r>
            <a:r>
              <a:rPr lang="en-GB" sz="1200" dirty="0"/>
              <a:t> give reasons to show why.</a:t>
            </a:r>
          </a:p>
        </p:txBody>
      </p:sp>
      <p:sp>
        <p:nvSpPr>
          <p:cNvPr id="20" name="TextBox 19"/>
          <p:cNvSpPr txBox="1"/>
          <p:nvPr/>
        </p:nvSpPr>
        <p:spPr>
          <a:xfrm>
            <a:off x="2934111" y="4936716"/>
            <a:ext cx="3833210" cy="461665"/>
          </a:xfrm>
          <a:prstGeom prst="rect">
            <a:avLst/>
          </a:prstGeom>
          <a:noFill/>
        </p:spPr>
        <p:txBody>
          <a:bodyPr wrap="square" rtlCol="0">
            <a:spAutoFit/>
          </a:bodyPr>
          <a:lstStyle/>
          <a:p>
            <a:r>
              <a:rPr lang="en-GB" sz="1200" dirty="0"/>
              <a:t>You </a:t>
            </a:r>
            <a:r>
              <a:rPr lang="en-GB" sz="1200" b="1" u="sng" dirty="0">
                <a:solidFill>
                  <a:srgbClr val="FF0000"/>
                </a:solidFill>
              </a:rPr>
              <a:t>should</a:t>
            </a:r>
            <a:r>
              <a:rPr lang="en-GB" sz="1200" dirty="0"/>
              <a:t> make a balanced argument covering a range of opinions.</a:t>
            </a:r>
          </a:p>
        </p:txBody>
      </p:sp>
      <p:sp>
        <p:nvSpPr>
          <p:cNvPr id="21" name="TextBox 20"/>
          <p:cNvSpPr txBox="1"/>
          <p:nvPr/>
        </p:nvSpPr>
        <p:spPr>
          <a:xfrm>
            <a:off x="2917359" y="5569979"/>
            <a:ext cx="3833210" cy="461665"/>
          </a:xfrm>
          <a:prstGeom prst="rect">
            <a:avLst/>
          </a:prstGeom>
          <a:noFill/>
        </p:spPr>
        <p:txBody>
          <a:bodyPr wrap="square" rtlCol="0">
            <a:spAutoFit/>
          </a:bodyPr>
          <a:lstStyle/>
          <a:p>
            <a:r>
              <a:rPr lang="en-GB" sz="1200" dirty="0"/>
              <a:t>You </a:t>
            </a:r>
            <a:r>
              <a:rPr lang="en-GB" sz="1200" b="1" u="sng" dirty="0">
                <a:solidFill>
                  <a:srgbClr val="FF0000"/>
                </a:solidFill>
              </a:rPr>
              <a:t>should</a:t>
            </a:r>
            <a:r>
              <a:rPr lang="en-GB" sz="1200" dirty="0"/>
              <a:t> use evidence and your own knowledge to come to a conclusion.</a:t>
            </a:r>
          </a:p>
        </p:txBody>
      </p:sp>
      <p:sp>
        <p:nvSpPr>
          <p:cNvPr id="23" name="Frame 22"/>
          <p:cNvSpPr/>
          <p:nvPr/>
        </p:nvSpPr>
        <p:spPr>
          <a:xfrm>
            <a:off x="0" y="0"/>
            <a:ext cx="6858000" cy="9144000"/>
          </a:xfrm>
          <a:prstGeom prst="frame">
            <a:avLst>
              <a:gd name="adj1" fmla="val 545"/>
            </a:avLst>
          </a:prstGeom>
          <a:solidFill>
            <a:srgbClr val="66CCFF"/>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TextBox 2"/>
          <p:cNvSpPr txBox="1"/>
          <p:nvPr/>
        </p:nvSpPr>
        <p:spPr>
          <a:xfrm>
            <a:off x="281491" y="6804248"/>
            <a:ext cx="6315861" cy="2031325"/>
          </a:xfrm>
          <a:prstGeom prst="rect">
            <a:avLst/>
          </a:prstGeom>
          <a:noFill/>
          <a:ln w="57150">
            <a:solidFill>
              <a:srgbClr val="00B0F0"/>
            </a:solidFill>
          </a:ln>
        </p:spPr>
        <p:txBody>
          <a:bodyPr wrap="square" rtlCol="0">
            <a:spAutoFit/>
          </a:bodyPr>
          <a:lstStyle/>
          <a:p>
            <a:pPr algn="ctr"/>
            <a:r>
              <a:rPr lang="en-GB" sz="2000" b="1" dirty="0"/>
              <a:t>You will now be provided with a 8 mark question </a:t>
            </a:r>
          </a:p>
          <a:p>
            <a:pPr algn="ctr"/>
            <a:r>
              <a:rPr lang="en-GB" sz="2000" b="1" dirty="0"/>
              <a:t>(page 4) </a:t>
            </a:r>
          </a:p>
          <a:p>
            <a:endParaRPr lang="en-GB" dirty="0"/>
          </a:p>
          <a:p>
            <a:r>
              <a:rPr lang="en-GB" sz="1600" b="1" dirty="0">
                <a:solidFill>
                  <a:srgbClr val="FF0000"/>
                </a:solidFill>
              </a:rPr>
              <a:t>Task 1: </a:t>
            </a:r>
            <a:r>
              <a:rPr lang="en-GB" sz="1200" dirty="0"/>
              <a:t>Answer the long answer question on the pages provided. You have 8 minutes to answer the question. </a:t>
            </a:r>
          </a:p>
          <a:p>
            <a:endParaRPr lang="en-GB" sz="1200" dirty="0"/>
          </a:p>
          <a:p>
            <a:r>
              <a:rPr lang="en-GB" sz="1600" b="1" dirty="0">
                <a:solidFill>
                  <a:srgbClr val="FF0000"/>
                </a:solidFill>
              </a:rPr>
              <a:t>Task 2: </a:t>
            </a:r>
            <a:r>
              <a:rPr lang="en-GB" sz="1200" dirty="0"/>
              <a:t>Then  mark your answer using the mark scheme on page 5. You will then have the opportunity to improve your answer by adding to it using the possible answers on page 6.</a:t>
            </a:r>
          </a:p>
        </p:txBody>
      </p:sp>
    </p:spTree>
    <p:extLst>
      <p:ext uri="{BB962C8B-B14F-4D97-AF65-F5344CB8AC3E}">
        <p14:creationId xmlns:p14="http://schemas.microsoft.com/office/powerpoint/2010/main" val="419153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heel(1)">
                                      <p:cBhvr>
                                        <p:cTn id="30" dur="2000"/>
                                        <p:tgtEl>
                                          <p:spTgt spid="10"/>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heel(1)">
                                      <p:cBhvr>
                                        <p:cTn id="33" dur="20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00"/>
                                        <p:tgtEl>
                                          <p:spTgt spid="11"/>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inVertical)">
                                      <p:cBhvr>
                                        <p:cTn id="46" dur="500"/>
                                        <p:tgtEl>
                                          <p:spTgt spid="12"/>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inVertical)">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ppt_x"/>
                                          </p:val>
                                        </p:tav>
                                        <p:tav tm="100000">
                                          <p:val>
                                            <p:strVal val="#ppt_x"/>
                                          </p:val>
                                        </p:tav>
                                      </p:tavLst>
                                    </p:anim>
                                    <p:anim calcmode="lin" valueType="num">
                                      <p:cBhvr additive="base">
                                        <p:cTn id="55" dur="500" fill="hold"/>
                                        <p:tgtEl>
                                          <p:spTgt spid="13"/>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additive="base">
                                        <p:cTn id="58" dur="500" fill="hold"/>
                                        <p:tgtEl>
                                          <p:spTgt spid="19"/>
                                        </p:tgtEl>
                                        <p:attrNameLst>
                                          <p:attrName>ppt_x</p:attrName>
                                        </p:attrNameLst>
                                      </p:cBhvr>
                                      <p:tavLst>
                                        <p:tav tm="0">
                                          <p:val>
                                            <p:strVal val="#ppt_x"/>
                                          </p:val>
                                        </p:tav>
                                        <p:tav tm="100000">
                                          <p:val>
                                            <p:strVal val="#ppt_x"/>
                                          </p:val>
                                        </p:tav>
                                      </p:tavLst>
                                    </p:anim>
                                    <p:anim calcmode="lin" valueType="num">
                                      <p:cBhvr additive="base">
                                        <p:cTn id="5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1" presetClass="entr" presetSubtype="1"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heel(1)">
                                      <p:cBhvr>
                                        <p:cTn id="64" dur="2000"/>
                                        <p:tgtEl>
                                          <p:spTgt spid="14"/>
                                        </p:tgtEl>
                                      </p:cBhvr>
                                    </p:animEffect>
                                  </p:childTnLst>
                                </p:cTn>
                              </p:par>
                              <p:par>
                                <p:cTn id="65" presetID="21" presetClass="entr" presetSubtype="1"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heel(1)">
                                      <p:cBhvr>
                                        <p:cTn id="67" dur="20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1000"/>
                                        <p:tgtEl>
                                          <p:spTgt spid="15"/>
                                        </p:tgtEl>
                                      </p:cBhvr>
                                    </p:animEffect>
                                    <p:anim calcmode="lin" valueType="num">
                                      <p:cBhvr>
                                        <p:cTn id="73" dur="1000" fill="hold"/>
                                        <p:tgtEl>
                                          <p:spTgt spid="15"/>
                                        </p:tgtEl>
                                        <p:attrNameLst>
                                          <p:attrName>ppt_x</p:attrName>
                                        </p:attrNameLst>
                                      </p:cBhvr>
                                      <p:tavLst>
                                        <p:tav tm="0">
                                          <p:val>
                                            <p:strVal val="#ppt_x"/>
                                          </p:val>
                                        </p:tav>
                                        <p:tav tm="100000">
                                          <p:val>
                                            <p:strVal val="#ppt_x"/>
                                          </p:val>
                                        </p:tav>
                                      </p:tavLst>
                                    </p:anim>
                                    <p:anim calcmode="lin" valueType="num">
                                      <p:cBhvr>
                                        <p:cTn id="74" dur="1000" fill="hold"/>
                                        <p:tgtEl>
                                          <p:spTgt spid="15"/>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8" grpId="0"/>
      <p:bldP spid="9" grpId="0" animBg="1"/>
      <p:bldP spid="10" grpId="0" animBg="1"/>
      <p:bldP spid="11" grpId="0" animBg="1"/>
      <p:bldP spid="12" grpId="0" animBg="1"/>
      <p:bldP spid="13" grpId="0" animBg="1"/>
      <p:bldP spid="14" grpId="0" animBg="1"/>
      <p:bldP spid="15" grpId="0" animBg="1"/>
      <p:bldP spid="16" grpId="0"/>
      <p:bldP spid="2" grpId="0"/>
      <p:bldP spid="17" grpId="0"/>
      <p:bldP spid="18" grpId="0"/>
      <p:bldP spid="19"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4372" y="1835696"/>
            <a:ext cx="6084676" cy="6632585"/>
          </a:xfrm>
          <a:prstGeom prst="rect">
            <a:avLst/>
          </a:prstGeom>
          <a:noFill/>
        </p:spPr>
        <p:txBody>
          <a:bodyPr wrap="square" rtlCol="0">
            <a:spAutoFit/>
          </a:bodyPr>
          <a:lstStyle/>
          <a:p>
            <a:r>
              <a:rPr lang="en-GB" b="1" dirty="0">
                <a:solidFill>
                  <a:srgbClr val="0070C0"/>
                </a:solidFill>
              </a:rPr>
              <a:t>Q1. </a:t>
            </a:r>
            <a:r>
              <a:rPr lang="en-GB" sz="1100" dirty="0"/>
              <a:t>Preservation in the home  is becoming more popular. </a:t>
            </a:r>
          </a:p>
          <a:p>
            <a:endParaRPr lang="en-GB" sz="1100" dirty="0"/>
          </a:p>
          <a:p>
            <a:r>
              <a:rPr lang="en-GB" sz="1100" dirty="0"/>
              <a:t>Discuss how a family can preserve foods in the home to save money and minimise waste.</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GB" sz="1100" dirty="0"/>
              <a:t>____________________________________________________________________________________</a:t>
            </a:r>
          </a:p>
          <a:p>
            <a:r>
              <a:rPr lang="en-GB" sz="1100" dirty="0"/>
              <a:t>____________________________________________________________________________________</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sz="1100" dirty="0"/>
          </a:p>
          <a:p>
            <a:endParaRPr lang="en-GB" sz="1100" dirty="0"/>
          </a:p>
          <a:p>
            <a:pPr marL="400050" indent="-400050">
              <a:buAutoNum type="romanLcParenBoth"/>
            </a:pPr>
            <a:endParaRPr lang="en-GB" sz="1100" dirty="0"/>
          </a:p>
          <a:p>
            <a:endParaRPr lang="en-GB" sz="1100" dirty="0"/>
          </a:p>
        </p:txBody>
      </p:sp>
      <p:sp>
        <p:nvSpPr>
          <p:cNvPr id="5" name="Title 1"/>
          <p:cNvSpPr>
            <a:spLocks noGrp="1"/>
          </p:cNvSpPr>
          <p:nvPr>
            <p:ph type="title"/>
          </p:nvPr>
        </p:nvSpPr>
        <p:spPr>
          <a:xfrm>
            <a:off x="425152" y="-305209"/>
            <a:ext cx="6172200" cy="1524000"/>
          </a:xfrm>
        </p:spPr>
        <p:txBody>
          <a:bodyPr>
            <a:normAutofit/>
          </a:bodyPr>
          <a:lstStyle/>
          <a:p>
            <a:r>
              <a:rPr lang="en-GB" sz="1800" u="sng" dirty="0">
                <a:solidFill>
                  <a:srgbClr val="7030A0"/>
                </a:solidFill>
                <a:latin typeface="Comic Sans MS" panose="030F0702030302020204" pitchFamily="66" charset="0"/>
              </a:rPr>
              <a:t>Recall knowledge - </a:t>
            </a:r>
            <a:r>
              <a:rPr lang="en-GB" sz="1800" dirty="0">
                <a:solidFill>
                  <a:srgbClr val="FF0000"/>
                </a:solidFill>
                <a:latin typeface="Comic Sans MS" panose="030F0702030302020204" pitchFamily="66" charset="0"/>
              </a:rPr>
              <a:t/>
            </a:r>
            <a:br>
              <a:rPr lang="en-GB" sz="1800" dirty="0">
                <a:solidFill>
                  <a:srgbClr val="FF0000"/>
                </a:solidFill>
                <a:latin typeface="Comic Sans MS" panose="030F0702030302020204" pitchFamily="66" charset="0"/>
              </a:rPr>
            </a:br>
            <a:r>
              <a:rPr lang="en-GB" sz="1800" dirty="0">
                <a:solidFill>
                  <a:srgbClr val="FF0000"/>
                </a:solidFill>
                <a:latin typeface="Comic Sans MS" panose="030F0702030302020204" pitchFamily="66" charset="0"/>
              </a:rPr>
              <a:t>Practice Exam style Question</a:t>
            </a:r>
          </a:p>
        </p:txBody>
      </p:sp>
      <p:sp>
        <p:nvSpPr>
          <p:cNvPr id="22" name="Rectangular Callout 21"/>
          <p:cNvSpPr/>
          <p:nvPr/>
        </p:nvSpPr>
        <p:spPr>
          <a:xfrm>
            <a:off x="284372" y="8172400"/>
            <a:ext cx="6294503" cy="648072"/>
          </a:xfrm>
          <a:prstGeom prst="wedgeRectCallout">
            <a:avLst>
              <a:gd name="adj1" fmla="val -19271"/>
              <a:gd name="adj2" fmla="val -96474"/>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rgbClr val="FF0000"/>
                </a:solidFill>
                <a:latin typeface="Comic Sans MS" panose="030F0702030302020204" pitchFamily="66" charset="0"/>
              </a:rPr>
              <a:t>We will revisit this later on in the lesson. You will self mark and </a:t>
            </a:r>
          </a:p>
          <a:p>
            <a:pPr algn="ctr"/>
            <a:r>
              <a:rPr lang="en-GB" sz="1100" b="1" dirty="0">
                <a:solidFill>
                  <a:srgbClr val="FF0000"/>
                </a:solidFill>
                <a:latin typeface="Comic Sans MS" panose="030F0702030302020204" pitchFamily="66" charset="0"/>
              </a:rPr>
              <a:t>re-write with your extended knowledge.</a:t>
            </a:r>
          </a:p>
        </p:txBody>
      </p:sp>
      <p:sp>
        <p:nvSpPr>
          <p:cNvPr id="23" name="TextBox 22"/>
          <p:cNvSpPr txBox="1"/>
          <p:nvPr/>
        </p:nvSpPr>
        <p:spPr>
          <a:xfrm>
            <a:off x="5517232" y="2259013"/>
            <a:ext cx="646331" cy="261610"/>
          </a:xfrm>
          <a:prstGeom prst="rect">
            <a:avLst/>
          </a:prstGeom>
          <a:noFill/>
        </p:spPr>
        <p:txBody>
          <a:bodyPr wrap="none" rtlCol="0">
            <a:spAutoFit/>
          </a:bodyPr>
          <a:lstStyle/>
          <a:p>
            <a:r>
              <a:rPr lang="en-GB" sz="1100" b="1" dirty="0">
                <a:solidFill>
                  <a:srgbClr val="FF0000"/>
                </a:solidFill>
              </a:rPr>
              <a:t>8 marks</a:t>
            </a:r>
          </a:p>
        </p:txBody>
      </p:sp>
      <p:sp>
        <p:nvSpPr>
          <p:cNvPr id="4" name="Rectangle 3"/>
          <p:cNvSpPr/>
          <p:nvPr/>
        </p:nvSpPr>
        <p:spPr>
          <a:xfrm>
            <a:off x="330438" y="849938"/>
            <a:ext cx="6014885" cy="938719"/>
          </a:xfrm>
          <a:prstGeom prst="rect">
            <a:avLst/>
          </a:prstGeom>
        </p:spPr>
        <p:txBody>
          <a:bodyPr wrap="square">
            <a:spAutoFit/>
          </a:bodyPr>
          <a:lstStyle/>
          <a:p>
            <a:r>
              <a:rPr lang="en-GB" sz="1100" dirty="0"/>
              <a:t>You have been given a practice question to answer focusing on preserving foods in the home.</a:t>
            </a:r>
          </a:p>
          <a:p>
            <a:endParaRPr lang="en-GB" sz="1100" dirty="0"/>
          </a:p>
          <a:p>
            <a:r>
              <a:rPr lang="en-GB" sz="1100" dirty="0"/>
              <a:t>The question is worth 8 marks.</a:t>
            </a:r>
          </a:p>
          <a:p>
            <a:endParaRPr lang="en-GB" sz="1100" dirty="0"/>
          </a:p>
          <a:p>
            <a:r>
              <a:rPr lang="en-GB" sz="1100" b="1" dirty="0">
                <a:solidFill>
                  <a:srgbClr val="0070C0"/>
                </a:solidFill>
                <a:latin typeface="Comic Sans MS" panose="030F0702030302020204" pitchFamily="66" charset="0"/>
              </a:rPr>
              <a:t>Complete the answer now.</a:t>
            </a:r>
          </a:p>
        </p:txBody>
      </p:sp>
      <p:sp>
        <p:nvSpPr>
          <p:cNvPr id="2" name="Frame 1"/>
          <p:cNvSpPr/>
          <p:nvPr/>
        </p:nvSpPr>
        <p:spPr>
          <a:xfrm>
            <a:off x="0" y="0"/>
            <a:ext cx="6858000" cy="9144000"/>
          </a:xfrm>
          <a:prstGeom prst="frame">
            <a:avLst>
              <a:gd name="adj1" fmla="val 1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623356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83756" y="107504"/>
            <a:ext cx="4033476" cy="338554"/>
          </a:xfrm>
          <a:prstGeom prst="rect">
            <a:avLst/>
          </a:prstGeom>
          <a:noFill/>
        </p:spPr>
        <p:txBody>
          <a:bodyPr wrap="none" rtlCol="0">
            <a:spAutoFit/>
          </a:bodyPr>
          <a:lstStyle/>
          <a:p>
            <a:r>
              <a:rPr lang="en-GB" sz="1600" dirty="0">
                <a:solidFill>
                  <a:srgbClr val="FF0000"/>
                </a:solidFill>
                <a:latin typeface="Comic Sans MS" panose="030F0702030302020204" pitchFamily="66" charset="0"/>
              </a:rPr>
              <a:t>Mark Band for this long answer question</a:t>
            </a:r>
          </a:p>
        </p:txBody>
      </p:sp>
      <p:sp>
        <p:nvSpPr>
          <p:cNvPr id="7" name="TextBox 6"/>
          <p:cNvSpPr txBox="1"/>
          <p:nvPr/>
        </p:nvSpPr>
        <p:spPr>
          <a:xfrm>
            <a:off x="188640" y="2411760"/>
            <a:ext cx="6426714" cy="815608"/>
          </a:xfrm>
          <a:prstGeom prst="rect">
            <a:avLst/>
          </a:prstGeom>
          <a:solidFill>
            <a:srgbClr val="FFFF00"/>
          </a:solidFill>
        </p:spPr>
        <p:txBody>
          <a:bodyPr wrap="square" rtlCol="0">
            <a:spAutoFit/>
          </a:bodyPr>
          <a:lstStyle/>
          <a:p>
            <a:pPr algn="ctr"/>
            <a:r>
              <a:rPr lang="en-GB" sz="1400" dirty="0">
                <a:solidFill>
                  <a:srgbClr val="0070C0"/>
                </a:solidFill>
              </a:rPr>
              <a:t>Top Tip: </a:t>
            </a:r>
          </a:p>
          <a:p>
            <a:r>
              <a:rPr lang="en-GB" sz="1100" dirty="0"/>
              <a:t>Refer to the number of marks a long written question is awarded and use this as your target of points to include in the answer, along with discussion and examples. </a:t>
            </a:r>
          </a:p>
          <a:p>
            <a:r>
              <a:rPr lang="en-GB" sz="1100" dirty="0"/>
              <a:t>So…. 6 marks = 6 points with discussion and examples.</a:t>
            </a:r>
          </a:p>
        </p:txBody>
      </p:sp>
      <p:sp>
        <p:nvSpPr>
          <p:cNvPr id="4" name="Rectangle 3"/>
          <p:cNvSpPr/>
          <p:nvPr/>
        </p:nvSpPr>
        <p:spPr>
          <a:xfrm>
            <a:off x="116632" y="3347864"/>
            <a:ext cx="2190151" cy="369332"/>
          </a:xfrm>
          <a:prstGeom prst="rect">
            <a:avLst/>
          </a:prstGeom>
        </p:spPr>
        <p:txBody>
          <a:bodyPr wrap="none">
            <a:spAutoFit/>
          </a:bodyPr>
          <a:lstStyle/>
          <a:p>
            <a:r>
              <a:rPr lang="en-GB" b="1" dirty="0">
                <a:solidFill>
                  <a:srgbClr val="0070C0"/>
                </a:solidFill>
              </a:rPr>
              <a:t>Q1 Possible answers:</a:t>
            </a:r>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62" t="22598" r="15734" b="31497"/>
          <a:stretch/>
        </p:blipFill>
        <p:spPr bwMode="auto">
          <a:xfrm>
            <a:off x="1323711" y="531598"/>
            <a:ext cx="4266557" cy="1721259"/>
          </a:xfrm>
          <a:prstGeom prst="rect">
            <a:avLst/>
          </a:prstGeom>
          <a:noFill/>
          <a:ln w="762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10" name="TextBox 1"/>
          <p:cNvSpPr txBox="1"/>
          <p:nvPr/>
        </p:nvSpPr>
        <p:spPr>
          <a:xfrm rot="16200000">
            <a:off x="-1895501" y="6099390"/>
            <a:ext cx="4690708" cy="584775"/>
          </a:xfrm>
          <a:prstGeom prst="rect">
            <a:avLst/>
          </a:prstGeom>
          <a:solidFill>
            <a:srgbClr val="0070C0"/>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a:solidFill>
                  <a:srgbClr val="FFFF00"/>
                </a:solidFill>
                <a:latin typeface="Comic Sans MS" panose="030F0702030302020204" pitchFamily="66" charset="0"/>
              </a:rPr>
              <a:t>Factors which help </a:t>
            </a:r>
            <a:r>
              <a:rPr lang="en-GB" sz="1600" b="1" dirty="0">
                <a:solidFill>
                  <a:srgbClr val="FFFF00"/>
                </a:solidFill>
                <a:latin typeface="Comic Sans MS" panose="030F0702030302020204" pitchFamily="66" charset="0"/>
              </a:rPr>
              <a:t>preserve food in the home</a:t>
            </a:r>
          </a:p>
          <a:p>
            <a:pPr algn="ctr"/>
            <a:r>
              <a:rPr lang="en-GB" sz="1600" b="1" dirty="0">
                <a:solidFill>
                  <a:srgbClr val="FFFF00"/>
                </a:solidFill>
                <a:latin typeface="Comic Sans MS" panose="030F0702030302020204" pitchFamily="66" charset="0"/>
              </a:rPr>
              <a:t>- Possible answers.</a:t>
            </a:r>
          </a:p>
        </p:txBody>
      </p:sp>
      <p:pic>
        <p:nvPicPr>
          <p:cNvPr id="11"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l="20259" t="24801" r="16431" b="7885"/>
          <a:stretch/>
        </p:blipFill>
        <p:spPr bwMode="auto">
          <a:xfrm>
            <a:off x="860159" y="4122566"/>
            <a:ext cx="5795721" cy="3466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ounded Rectangular Callout 11"/>
          <p:cNvSpPr/>
          <p:nvPr/>
        </p:nvSpPr>
        <p:spPr>
          <a:xfrm>
            <a:off x="1768430" y="7794974"/>
            <a:ext cx="4262229" cy="1181131"/>
          </a:xfrm>
          <a:prstGeom prst="wedgeRoundRectCallout">
            <a:avLst>
              <a:gd name="adj1" fmla="val -21700"/>
              <a:gd name="adj2" fmla="val -86653"/>
              <a:gd name="adj3" fmla="val 16667"/>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dirty="0">
                <a:solidFill>
                  <a:srgbClr val="FF0000"/>
                </a:solidFill>
                <a:latin typeface="Comic Sans MS" panose="030F0702030302020204" pitchFamily="66" charset="0"/>
              </a:rPr>
              <a:t>Which ones did you think of from the list? Read the mark scheme carefully, then add those extra points to increase your overall mark.</a:t>
            </a:r>
          </a:p>
        </p:txBody>
      </p:sp>
    </p:spTree>
    <p:extLst>
      <p:ext uri="{BB962C8B-B14F-4D97-AF65-F5344CB8AC3E}">
        <p14:creationId xmlns:p14="http://schemas.microsoft.com/office/powerpoint/2010/main" val="2151963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6672" y="395536"/>
            <a:ext cx="6048672" cy="5632311"/>
          </a:xfrm>
          <a:prstGeom prst="rect">
            <a:avLst/>
          </a:prstGeom>
          <a:noFill/>
          <a:ln w="57150">
            <a:solidFill>
              <a:srgbClr val="00B0F0"/>
            </a:solidFill>
          </a:ln>
        </p:spPr>
        <p:txBody>
          <a:bodyPr wrap="square" rtlCol="0">
            <a:spAutoFit/>
          </a:bodyPr>
          <a:lstStyle/>
          <a:p>
            <a:pPr algn="ctr"/>
            <a:r>
              <a:rPr lang="en-GB" sz="2000" b="1" dirty="0"/>
              <a:t>      Self Reflection</a:t>
            </a:r>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a:p>
            <a:pPr algn="ctr"/>
            <a:endParaRPr lang="en-GB" sz="2000" b="1" dirty="0"/>
          </a:p>
        </p:txBody>
      </p:sp>
      <p:sp>
        <p:nvSpPr>
          <p:cNvPr id="5" name="TextBox 4"/>
          <p:cNvSpPr txBox="1"/>
          <p:nvPr/>
        </p:nvSpPr>
        <p:spPr>
          <a:xfrm>
            <a:off x="692696" y="899592"/>
            <a:ext cx="5616624" cy="4401205"/>
          </a:xfrm>
          <a:prstGeom prst="rect">
            <a:avLst/>
          </a:prstGeom>
          <a:solidFill>
            <a:srgbClr val="FFFF00"/>
          </a:solidFill>
        </p:spPr>
        <p:txBody>
          <a:bodyPr wrap="square" rtlCol="0">
            <a:spAutoFit/>
          </a:bodyPr>
          <a:lstStyle/>
          <a:p>
            <a:r>
              <a:rPr lang="en-GB" sz="1400" dirty="0">
                <a:solidFill>
                  <a:srgbClr val="0070C0"/>
                </a:solidFill>
              </a:rPr>
              <a:t>Q1 Self Reflection: WWW &amp; EBI</a:t>
            </a: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p:txBody>
      </p:sp>
      <p:sp>
        <p:nvSpPr>
          <p:cNvPr id="7" name="TextBox 6"/>
          <p:cNvSpPr txBox="1"/>
          <p:nvPr/>
        </p:nvSpPr>
        <p:spPr>
          <a:xfrm>
            <a:off x="2780928" y="5508104"/>
            <a:ext cx="1562566" cy="307777"/>
          </a:xfrm>
          <a:prstGeom prst="rect">
            <a:avLst/>
          </a:prstGeom>
          <a:solidFill>
            <a:srgbClr val="FFFF00"/>
          </a:solidFill>
        </p:spPr>
        <p:txBody>
          <a:bodyPr wrap="square" rtlCol="0">
            <a:spAutoFit/>
          </a:bodyPr>
          <a:lstStyle/>
          <a:p>
            <a:r>
              <a:rPr lang="en-GB" sz="1400" dirty="0">
                <a:solidFill>
                  <a:srgbClr val="0070C0"/>
                </a:solidFill>
              </a:rPr>
              <a:t>Total Marks       /12</a:t>
            </a:r>
          </a:p>
        </p:txBody>
      </p:sp>
      <p:sp>
        <p:nvSpPr>
          <p:cNvPr id="9" name="TextBox 8"/>
          <p:cNvSpPr txBox="1"/>
          <p:nvPr/>
        </p:nvSpPr>
        <p:spPr>
          <a:xfrm>
            <a:off x="332655" y="6660232"/>
            <a:ext cx="6315861" cy="2185214"/>
          </a:xfrm>
          <a:prstGeom prst="rect">
            <a:avLst/>
          </a:prstGeom>
          <a:noFill/>
          <a:ln w="57150">
            <a:solidFill>
              <a:srgbClr val="FF0000"/>
            </a:solidFill>
          </a:ln>
        </p:spPr>
        <p:txBody>
          <a:bodyPr wrap="square" rtlCol="0">
            <a:spAutoFit/>
          </a:bodyPr>
          <a:lstStyle/>
          <a:p>
            <a:pPr algn="ctr"/>
            <a:r>
              <a:rPr lang="en-GB" sz="2000" b="1" dirty="0"/>
              <a:t>You will now be provided with the model answer for this question</a:t>
            </a:r>
            <a:endParaRPr lang="en-GB" dirty="0"/>
          </a:p>
          <a:p>
            <a:r>
              <a:rPr lang="en-GB" sz="1200" b="1" dirty="0">
                <a:solidFill>
                  <a:srgbClr val="FF0000"/>
                </a:solidFill>
              </a:rPr>
              <a:t>Task 3: </a:t>
            </a:r>
            <a:r>
              <a:rPr lang="en-GB" sz="1200" b="1" dirty="0"/>
              <a:t>Using 3 highlighters, highlight where the student has included the following in her answer.</a:t>
            </a:r>
          </a:p>
          <a:p>
            <a:pPr marL="342900" indent="-342900">
              <a:buAutoNum type="arabicPeriod"/>
            </a:pPr>
            <a:r>
              <a:rPr lang="en-GB" sz="1200" b="1" dirty="0"/>
              <a:t>Facts</a:t>
            </a:r>
          </a:p>
          <a:p>
            <a:pPr marL="342900" indent="-342900">
              <a:buAutoNum type="arabicPeriod"/>
            </a:pPr>
            <a:r>
              <a:rPr lang="en-GB" sz="1200" b="1" dirty="0"/>
              <a:t>Discussion </a:t>
            </a:r>
          </a:p>
          <a:p>
            <a:pPr marL="342900" indent="-342900">
              <a:buAutoNum type="arabicPeriod"/>
            </a:pPr>
            <a:r>
              <a:rPr lang="en-GB" sz="1200" b="1" dirty="0"/>
              <a:t>Examples </a:t>
            </a:r>
          </a:p>
          <a:p>
            <a:endParaRPr lang="en-GB" sz="1200" b="1" dirty="0"/>
          </a:p>
          <a:p>
            <a:r>
              <a:rPr lang="en-GB" sz="1200" b="1" dirty="0"/>
              <a:t>This will help you to identify how to structure a long answer question and the detail required to receive top marks.</a:t>
            </a:r>
          </a:p>
        </p:txBody>
      </p:sp>
    </p:spTree>
    <p:extLst>
      <p:ext uri="{BB962C8B-B14F-4D97-AF65-F5344CB8AC3E}">
        <p14:creationId xmlns:p14="http://schemas.microsoft.com/office/powerpoint/2010/main" val="2818182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4758" y="673114"/>
            <a:ext cx="1604843" cy="830997"/>
          </a:xfrm>
          <a:prstGeom prst="rect">
            <a:avLst/>
          </a:prstGeom>
          <a:solidFill>
            <a:srgbClr val="FF0000"/>
          </a:solidFill>
          <a:effectLst>
            <a:outerShdw blurRad="50800" dist="38100" dir="18900000" algn="bl" rotWithShape="0">
              <a:prstClr val="black">
                <a:alpha val="40000"/>
              </a:prstClr>
            </a:outerShdw>
          </a:effectLst>
        </p:spPr>
        <p:txBody>
          <a:bodyPr wrap="square" rtlCol="0">
            <a:spAutoFit/>
          </a:bodyPr>
          <a:lstStyle/>
          <a:p>
            <a:r>
              <a:rPr lang="en-GB" sz="2400" b="1" dirty="0">
                <a:solidFill>
                  <a:schemeClr val="bg1"/>
                </a:solidFill>
                <a:latin typeface="Comic Sans MS" panose="030F0702030302020204" pitchFamily="66" charset="0"/>
              </a:rPr>
              <a:t>Model Answer:</a:t>
            </a:r>
          </a:p>
        </p:txBody>
      </p:sp>
      <p:sp>
        <p:nvSpPr>
          <p:cNvPr id="6" name="TextBox 5"/>
          <p:cNvSpPr txBox="1"/>
          <p:nvPr/>
        </p:nvSpPr>
        <p:spPr>
          <a:xfrm>
            <a:off x="1913183" y="611560"/>
            <a:ext cx="4729174" cy="1015663"/>
          </a:xfrm>
          <a:prstGeom prst="rect">
            <a:avLst/>
          </a:prstGeom>
          <a:noFill/>
        </p:spPr>
        <p:txBody>
          <a:bodyPr wrap="square" rtlCol="0">
            <a:spAutoFit/>
          </a:bodyPr>
          <a:lstStyle/>
          <a:p>
            <a:r>
              <a:rPr lang="en-GB" sz="1200" b="1" dirty="0">
                <a:solidFill>
                  <a:schemeClr val="bg1">
                    <a:lumMod val="50000"/>
                  </a:schemeClr>
                </a:solidFill>
                <a:latin typeface="Comic Sans MS" panose="030F0702030302020204" pitchFamily="66" charset="0"/>
              </a:rPr>
              <a:t>Q1. Preservation in the home is becoming more popular. </a:t>
            </a:r>
          </a:p>
          <a:p>
            <a:endParaRPr lang="en-GB" sz="1200" b="1" dirty="0">
              <a:solidFill>
                <a:schemeClr val="bg1">
                  <a:lumMod val="50000"/>
                </a:schemeClr>
              </a:solidFill>
              <a:latin typeface="Comic Sans MS" panose="030F0702030302020204" pitchFamily="66" charset="0"/>
            </a:endParaRPr>
          </a:p>
          <a:p>
            <a:r>
              <a:rPr lang="en-GB" sz="1200" b="1" dirty="0">
                <a:solidFill>
                  <a:schemeClr val="bg1">
                    <a:lumMod val="50000"/>
                  </a:schemeClr>
                </a:solidFill>
                <a:latin typeface="Comic Sans MS" panose="030F0702030302020204" pitchFamily="66" charset="0"/>
              </a:rPr>
              <a:t>Discuss how a family can preserve foods in the home to save money and minimise waste.</a:t>
            </a:r>
          </a:p>
          <a:p>
            <a:endParaRPr lang="en-GB" sz="1200" b="1" dirty="0">
              <a:solidFill>
                <a:schemeClr val="bg1">
                  <a:lumMod val="50000"/>
                </a:schemeClr>
              </a:solidFill>
              <a:latin typeface="Comic Sans MS" panose="030F0702030302020204" pitchFamily="66" charset="0"/>
            </a:endParaRPr>
          </a:p>
        </p:txBody>
      </p:sp>
      <p:sp>
        <p:nvSpPr>
          <p:cNvPr id="7" name="TextBox 6"/>
          <p:cNvSpPr txBox="1"/>
          <p:nvPr/>
        </p:nvSpPr>
        <p:spPr>
          <a:xfrm>
            <a:off x="5444908" y="1180910"/>
            <a:ext cx="1162652" cy="369332"/>
          </a:xfrm>
          <a:prstGeom prst="rect">
            <a:avLst/>
          </a:prstGeom>
          <a:noFill/>
        </p:spPr>
        <p:txBody>
          <a:bodyPr wrap="square" rtlCol="0">
            <a:spAutoFit/>
          </a:bodyPr>
          <a:lstStyle/>
          <a:p>
            <a:r>
              <a:rPr lang="en-GB" b="1" dirty="0">
                <a:solidFill>
                  <a:srgbClr val="FF0000"/>
                </a:solidFill>
              </a:rPr>
              <a:t>8 marks</a:t>
            </a:r>
          </a:p>
        </p:txBody>
      </p:sp>
      <p:sp>
        <p:nvSpPr>
          <p:cNvPr id="8" name="TextBox 7"/>
          <p:cNvSpPr txBox="1"/>
          <p:nvPr/>
        </p:nvSpPr>
        <p:spPr>
          <a:xfrm>
            <a:off x="180846" y="6439561"/>
            <a:ext cx="6426714" cy="2031325"/>
          </a:xfrm>
          <a:prstGeom prst="rect">
            <a:avLst/>
          </a:prstGeom>
          <a:solidFill>
            <a:srgbClr val="FFFF00"/>
          </a:solidFill>
        </p:spPr>
        <p:txBody>
          <a:bodyPr wrap="square" rtlCol="0">
            <a:spAutoFit/>
          </a:bodyPr>
          <a:lstStyle/>
          <a:p>
            <a:r>
              <a:rPr lang="en-GB" sz="1400" dirty="0">
                <a:solidFill>
                  <a:srgbClr val="0070C0"/>
                </a:solidFill>
              </a:rPr>
              <a:t>Student’s Reflections/Comments:</a:t>
            </a: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a:p>
            <a:endParaRPr lang="en-GB" sz="1400" dirty="0">
              <a:solidFill>
                <a:srgbClr val="0070C0"/>
              </a:solidFill>
            </a:endParaRPr>
          </a:p>
        </p:txBody>
      </p:sp>
      <p:sp>
        <p:nvSpPr>
          <p:cNvPr id="9" name="Frame 8"/>
          <p:cNvSpPr/>
          <p:nvPr/>
        </p:nvSpPr>
        <p:spPr>
          <a:xfrm>
            <a:off x="0" y="0"/>
            <a:ext cx="6858000" cy="9144000"/>
          </a:xfrm>
          <a:prstGeom prst="frame">
            <a:avLst>
              <a:gd name="adj1" fmla="val 1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extBox 1"/>
          <p:cNvSpPr txBox="1"/>
          <p:nvPr/>
        </p:nvSpPr>
        <p:spPr>
          <a:xfrm>
            <a:off x="553679" y="1969291"/>
            <a:ext cx="5750641" cy="3416320"/>
          </a:xfrm>
          <a:prstGeom prst="rect">
            <a:avLst/>
          </a:prstGeom>
          <a:noFill/>
        </p:spPr>
        <p:txBody>
          <a:bodyPr wrap="square" rtlCol="0">
            <a:spAutoFit/>
          </a:bodyPr>
          <a:lstStyle/>
          <a:p>
            <a:r>
              <a:rPr lang="en-GB" sz="1200" dirty="0">
                <a:latin typeface="Times New Roman" panose="02020603050405020304" pitchFamily="18" charset="0"/>
                <a:cs typeface="Times New Roman" panose="02020603050405020304" pitchFamily="18" charset="0"/>
              </a:rPr>
              <a:t>Families can preserve foods at home by considering home freezing, reusing foods, pickling or drying foods. These methods will help families save food waste and money. Freezing leftover foods means they can be eaten at another meal time, this saves waste and in turn creates another meal e.g. left over lasagne could be stored in an air tight container and defrosted when required by heating in a microwave for a dinner later in the week/month. Soups could be made using un-used vegetables then frozen. This preserves the vegetables and all foods can be stored safely in the freezer as long as they are used within 3 months. If freezing is a favoured cost saving method, families could also purchase foods in a super market which are on offer stored in the fridge or freezer isles. These foods would need to state suitable for freezing on the packaging. Ready made meals such as curries, Spaghetti Bolognaise or Pies could be brought at a reduced cost and then stored in the fridge until required. If the family has left over fruits which are before their best before dates, but will not be eaten, they could turn them into jams. Blackcurrants and Strawberries could be reduced on the hob with sugar and turned into jams. The sugars added to the fruit preserve the fruit meaning they have a longer life and more time to be consumed. Turning fruits and vegetables into smoothies gives them a new lease of life and can encourage those family members to consume leftover/unwanted foods. Lastly, drying freshly grown herbs can prolong their shelf-life e.g. home grown basil, coriander or sage.</a:t>
            </a:r>
          </a:p>
        </p:txBody>
      </p:sp>
    </p:spTree>
    <p:extLst>
      <p:ext uri="{BB962C8B-B14F-4D97-AF65-F5344CB8AC3E}">
        <p14:creationId xmlns:p14="http://schemas.microsoft.com/office/powerpoint/2010/main" val="2048552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2156" y="323528"/>
            <a:ext cx="1604843" cy="830997"/>
          </a:xfrm>
          <a:prstGeom prst="rect">
            <a:avLst/>
          </a:prstGeom>
          <a:solidFill>
            <a:srgbClr val="FF0000"/>
          </a:solidFill>
          <a:effectLst>
            <a:outerShdw blurRad="50800" dist="38100" dir="18900000" algn="bl" rotWithShape="0">
              <a:prstClr val="black">
                <a:alpha val="40000"/>
              </a:prstClr>
            </a:outerShdw>
          </a:effectLst>
        </p:spPr>
        <p:txBody>
          <a:bodyPr wrap="square" rtlCol="0">
            <a:spAutoFit/>
          </a:bodyPr>
          <a:lstStyle/>
          <a:p>
            <a:r>
              <a:rPr lang="en-GB" sz="2400" b="1" dirty="0">
                <a:solidFill>
                  <a:schemeClr val="bg1"/>
                </a:solidFill>
                <a:latin typeface="Comic Sans MS" panose="030F0702030302020204" pitchFamily="66" charset="0"/>
              </a:rPr>
              <a:t>Model Answer:</a:t>
            </a:r>
          </a:p>
        </p:txBody>
      </p:sp>
      <p:sp>
        <p:nvSpPr>
          <p:cNvPr id="6" name="TextBox 5"/>
          <p:cNvSpPr txBox="1"/>
          <p:nvPr/>
        </p:nvSpPr>
        <p:spPr>
          <a:xfrm>
            <a:off x="1840581" y="261974"/>
            <a:ext cx="4729174" cy="1015663"/>
          </a:xfrm>
          <a:prstGeom prst="rect">
            <a:avLst/>
          </a:prstGeom>
          <a:noFill/>
        </p:spPr>
        <p:txBody>
          <a:bodyPr wrap="square" rtlCol="0">
            <a:spAutoFit/>
          </a:bodyPr>
          <a:lstStyle/>
          <a:p>
            <a:r>
              <a:rPr lang="en-GB" sz="1200" b="1" dirty="0">
                <a:solidFill>
                  <a:schemeClr val="bg1">
                    <a:lumMod val="50000"/>
                  </a:schemeClr>
                </a:solidFill>
                <a:latin typeface="Comic Sans MS" panose="030F0702030302020204" pitchFamily="66" charset="0"/>
              </a:rPr>
              <a:t>Q1. Preservation in the home  is becoming more popular. </a:t>
            </a:r>
          </a:p>
          <a:p>
            <a:endParaRPr lang="en-GB" sz="1200" b="1" dirty="0">
              <a:solidFill>
                <a:schemeClr val="bg1">
                  <a:lumMod val="50000"/>
                </a:schemeClr>
              </a:solidFill>
              <a:latin typeface="Comic Sans MS" panose="030F0702030302020204" pitchFamily="66" charset="0"/>
            </a:endParaRPr>
          </a:p>
          <a:p>
            <a:r>
              <a:rPr lang="en-GB" sz="1200" b="1" dirty="0">
                <a:solidFill>
                  <a:schemeClr val="bg1">
                    <a:lumMod val="50000"/>
                  </a:schemeClr>
                </a:solidFill>
                <a:latin typeface="Comic Sans MS" panose="030F0702030302020204" pitchFamily="66" charset="0"/>
              </a:rPr>
              <a:t>Discuss how a family can preserve foods in the home to save money and minimise waste.</a:t>
            </a:r>
          </a:p>
          <a:p>
            <a:endParaRPr lang="en-GB" sz="1200" b="1" dirty="0">
              <a:solidFill>
                <a:schemeClr val="bg1">
                  <a:lumMod val="50000"/>
                </a:schemeClr>
              </a:solidFill>
              <a:latin typeface="Comic Sans MS" panose="030F0702030302020204" pitchFamily="66" charset="0"/>
            </a:endParaRPr>
          </a:p>
        </p:txBody>
      </p:sp>
      <p:sp>
        <p:nvSpPr>
          <p:cNvPr id="7" name="TextBox 6"/>
          <p:cNvSpPr txBox="1"/>
          <p:nvPr/>
        </p:nvSpPr>
        <p:spPr>
          <a:xfrm>
            <a:off x="5372306" y="831324"/>
            <a:ext cx="1162652" cy="369332"/>
          </a:xfrm>
          <a:prstGeom prst="rect">
            <a:avLst/>
          </a:prstGeom>
          <a:noFill/>
        </p:spPr>
        <p:txBody>
          <a:bodyPr wrap="square" rtlCol="0">
            <a:spAutoFit/>
          </a:bodyPr>
          <a:lstStyle/>
          <a:p>
            <a:r>
              <a:rPr lang="en-GB" b="1" dirty="0">
                <a:solidFill>
                  <a:srgbClr val="FF0000"/>
                </a:solidFill>
              </a:rPr>
              <a:t>8 marks</a:t>
            </a:r>
          </a:p>
        </p:txBody>
      </p:sp>
      <p:sp>
        <p:nvSpPr>
          <p:cNvPr id="9" name="Frame 8"/>
          <p:cNvSpPr/>
          <p:nvPr/>
        </p:nvSpPr>
        <p:spPr>
          <a:xfrm>
            <a:off x="0" y="0"/>
            <a:ext cx="6858000" cy="9144000"/>
          </a:xfrm>
          <a:prstGeom prst="frame">
            <a:avLst>
              <a:gd name="adj1" fmla="val 1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Rounded Rectangle 9"/>
          <p:cNvSpPr/>
          <p:nvPr/>
        </p:nvSpPr>
        <p:spPr>
          <a:xfrm>
            <a:off x="323174" y="5473970"/>
            <a:ext cx="6210460" cy="1906342"/>
          </a:xfrm>
          <a:prstGeom prst="roundRect">
            <a:avLst/>
          </a:prstGeom>
          <a:solidFill>
            <a:srgbClr val="FFFF00"/>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00"/>
              </a:solidFill>
            </a:endParaRPr>
          </a:p>
        </p:txBody>
      </p:sp>
      <p:sp>
        <p:nvSpPr>
          <p:cNvPr id="12" name="TextBox 11"/>
          <p:cNvSpPr txBox="1"/>
          <p:nvPr/>
        </p:nvSpPr>
        <p:spPr>
          <a:xfrm>
            <a:off x="361861" y="6427141"/>
            <a:ext cx="5793961" cy="830997"/>
          </a:xfrm>
          <a:prstGeom prst="rect">
            <a:avLst/>
          </a:prstGeom>
          <a:noFill/>
        </p:spPr>
        <p:txBody>
          <a:bodyPr wrap="square" rtlCol="0">
            <a:spAutoFit/>
          </a:bodyPr>
          <a:lstStyle/>
          <a:p>
            <a:endParaRPr lang="en-GB" sz="1200" b="1" dirty="0"/>
          </a:p>
          <a:p>
            <a:r>
              <a:rPr lang="en-GB" sz="1200" b="1" dirty="0"/>
              <a:t>Comments:</a:t>
            </a:r>
          </a:p>
          <a:p>
            <a:r>
              <a:rPr lang="en-GB" sz="1200" b="1" dirty="0"/>
              <a:t>An excellent answer provided. The student has referenced suitable foods and methods of preservation. The answer is well-structured and error-free.</a:t>
            </a:r>
          </a:p>
        </p:txBody>
      </p:sp>
      <p:sp>
        <p:nvSpPr>
          <p:cNvPr id="14" name="TextBox 13"/>
          <p:cNvSpPr txBox="1"/>
          <p:nvPr/>
        </p:nvSpPr>
        <p:spPr>
          <a:xfrm>
            <a:off x="385034" y="5461156"/>
            <a:ext cx="2646294" cy="307777"/>
          </a:xfrm>
          <a:prstGeom prst="rect">
            <a:avLst/>
          </a:prstGeom>
          <a:noFill/>
        </p:spPr>
        <p:txBody>
          <a:bodyPr wrap="square" rtlCol="0">
            <a:spAutoFit/>
          </a:bodyPr>
          <a:lstStyle/>
          <a:p>
            <a:r>
              <a:rPr lang="en-GB" sz="1400" b="1" dirty="0">
                <a:solidFill>
                  <a:srgbClr val="FF0000"/>
                </a:solidFill>
              </a:rPr>
              <a:t>Awarded: 8 Marks</a:t>
            </a:r>
          </a:p>
        </p:txBody>
      </p:sp>
      <p:sp>
        <p:nvSpPr>
          <p:cNvPr id="16" name="TextBox 15"/>
          <p:cNvSpPr txBox="1"/>
          <p:nvPr/>
        </p:nvSpPr>
        <p:spPr>
          <a:xfrm>
            <a:off x="271069" y="7773799"/>
            <a:ext cx="6315861" cy="1092607"/>
          </a:xfrm>
          <a:prstGeom prst="rect">
            <a:avLst/>
          </a:prstGeom>
          <a:noFill/>
          <a:ln w="57150">
            <a:solidFill>
              <a:srgbClr val="FF0000"/>
            </a:solidFill>
          </a:ln>
        </p:spPr>
        <p:txBody>
          <a:bodyPr wrap="square" rtlCol="0">
            <a:spAutoFit/>
          </a:bodyPr>
          <a:lstStyle/>
          <a:p>
            <a:pPr algn="ctr"/>
            <a:r>
              <a:rPr lang="en-GB" u="sng" dirty="0">
                <a:solidFill>
                  <a:srgbClr val="0070C0"/>
                </a:solidFill>
                <a:latin typeface="Impact" panose="020B0806030902050204" pitchFamily="34" charset="0"/>
              </a:rPr>
              <a:t>Develop your answer now.</a:t>
            </a:r>
            <a:endParaRPr lang="en-GB" sz="1700" b="1" dirty="0"/>
          </a:p>
          <a:p>
            <a:r>
              <a:rPr lang="en-GB" sz="1400" b="1" dirty="0">
                <a:solidFill>
                  <a:srgbClr val="0070C0"/>
                </a:solidFill>
              </a:rPr>
              <a:t>Task 4: </a:t>
            </a:r>
            <a:r>
              <a:rPr lang="en-GB" sz="1100" dirty="0"/>
              <a:t>You have now read the mark scheme and possible answers and used these to mark your own answer with self reflection comments. You then completed the task, by highlighting the key points included in the model answer. With all this knowledge, it is now your opportunity to re-write or add to your answer developing your answer so it receives top marks. </a:t>
            </a:r>
          </a:p>
        </p:txBody>
      </p:sp>
      <p:pic>
        <p:nvPicPr>
          <p:cNvPr id="1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62" t="51728" r="15734" b="31497"/>
          <a:stretch/>
        </p:blipFill>
        <p:spPr bwMode="auto">
          <a:xfrm>
            <a:off x="1057088" y="5816889"/>
            <a:ext cx="4896544" cy="721887"/>
          </a:xfrm>
          <a:prstGeom prst="rect">
            <a:avLst/>
          </a:prstGeom>
          <a:noFill/>
          <a:ln w="762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558679" y="1659736"/>
            <a:ext cx="5750641" cy="3416320"/>
          </a:xfrm>
          <a:prstGeom prst="rect">
            <a:avLst/>
          </a:prstGeom>
          <a:noFill/>
        </p:spPr>
        <p:txBody>
          <a:bodyPr wrap="square" rtlCol="0">
            <a:spAutoFit/>
          </a:bodyPr>
          <a:lstStyle/>
          <a:p>
            <a:r>
              <a:rPr lang="en-GB" sz="1200" dirty="0">
                <a:latin typeface="Times New Roman" panose="02020603050405020304" pitchFamily="18" charset="0"/>
                <a:cs typeface="Times New Roman" panose="02020603050405020304" pitchFamily="18" charset="0"/>
              </a:rPr>
              <a:t>Families can preserve foods at home by considering </a:t>
            </a:r>
            <a:r>
              <a:rPr lang="en-GB" sz="1200" dirty="0">
                <a:solidFill>
                  <a:srgbClr val="FF0000"/>
                </a:solidFill>
                <a:latin typeface="Times New Roman" panose="02020603050405020304" pitchFamily="18" charset="0"/>
                <a:cs typeface="Times New Roman" panose="02020603050405020304" pitchFamily="18" charset="0"/>
              </a:rPr>
              <a:t>home freezing, reusing foods, pickling or drying foods</a:t>
            </a:r>
            <a:r>
              <a:rPr lang="en-GB" sz="1200" dirty="0">
                <a:latin typeface="Times New Roman" panose="02020603050405020304" pitchFamily="18" charset="0"/>
                <a:cs typeface="Times New Roman" panose="02020603050405020304" pitchFamily="18" charset="0"/>
              </a:rPr>
              <a:t>. These methods will help families </a:t>
            </a:r>
            <a:r>
              <a:rPr lang="en-GB" sz="1200" dirty="0">
                <a:solidFill>
                  <a:srgbClr val="7030A0"/>
                </a:solidFill>
                <a:latin typeface="Times New Roman" panose="02020603050405020304" pitchFamily="18" charset="0"/>
                <a:cs typeface="Times New Roman" panose="02020603050405020304" pitchFamily="18" charset="0"/>
              </a:rPr>
              <a:t>save food waste and money</a:t>
            </a:r>
            <a:r>
              <a:rPr lang="en-GB" sz="1200" dirty="0">
                <a:latin typeface="Times New Roman" panose="02020603050405020304" pitchFamily="18" charset="0"/>
                <a:cs typeface="Times New Roman" panose="02020603050405020304" pitchFamily="18" charset="0"/>
              </a:rPr>
              <a:t>. </a:t>
            </a:r>
            <a:r>
              <a:rPr lang="en-GB" sz="1200" dirty="0">
                <a:solidFill>
                  <a:srgbClr val="FF0000"/>
                </a:solidFill>
                <a:latin typeface="Times New Roman" panose="02020603050405020304" pitchFamily="18" charset="0"/>
                <a:cs typeface="Times New Roman" panose="02020603050405020304" pitchFamily="18" charset="0"/>
              </a:rPr>
              <a:t>Freezing leftover foods</a:t>
            </a:r>
            <a:r>
              <a:rPr lang="en-GB" sz="1200" dirty="0">
                <a:latin typeface="Times New Roman" panose="02020603050405020304" pitchFamily="18" charset="0"/>
                <a:cs typeface="Times New Roman" panose="02020603050405020304" pitchFamily="18" charset="0"/>
              </a:rPr>
              <a:t> </a:t>
            </a:r>
            <a:r>
              <a:rPr lang="en-GB" sz="1200" dirty="0">
                <a:solidFill>
                  <a:srgbClr val="7030A0"/>
                </a:solidFill>
                <a:latin typeface="Times New Roman" panose="02020603050405020304" pitchFamily="18" charset="0"/>
                <a:cs typeface="Times New Roman" panose="02020603050405020304" pitchFamily="18" charset="0"/>
              </a:rPr>
              <a:t>means they can be eaten at another meal time, this saves waste and in turn creates another meal</a:t>
            </a:r>
            <a:r>
              <a:rPr lang="en-GB" sz="1200" dirty="0">
                <a:latin typeface="Times New Roman" panose="02020603050405020304" pitchFamily="18" charset="0"/>
                <a:cs typeface="Times New Roman" panose="02020603050405020304" pitchFamily="18" charset="0"/>
              </a:rPr>
              <a:t> </a:t>
            </a:r>
            <a:r>
              <a:rPr lang="en-GB" sz="1200" dirty="0">
                <a:solidFill>
                  <a:srgbClr val="0070C0"/>
                </a:solidFill>
                <a:latin typeface="Times New Roman" panose="02020603050405020304" pitchFamily="18" charset="0"/>
                <a:cs typeface="Times New Roman" panose="02020603050405020304" pitchFamily="18" charset="0"/>
              </a:rPr>
              <a:t>e.g. left over lasagne could be stored in an air tight container and defrosted when required by heating in a microwave for a dinner later in the week/month</a:t>
            </a:r>
            <a:r>
              <a:rPr lang="en-GB" sz="1200" dirty="0">
                <a:latin typeface="Times New Roman" panose="02020603050405020304" pitchFamily="18" charset="0"/>
                <a:cs typeface="Times New Roman" panose="02020603050405020304" pitchFamily="18" charset="0"/>
              </a:rPr>
              <a:t>. </a:t>
            </a:r>
            <a:r>
              <a:rPr lang="en-GB" sz="1200" dirty="0">
                <a:solidFill>
                  <a:srgbClr val="FF0000"/>
                </a:solidFill>
                <a:latin typeface="Times New Roman" panose="02020603050405020304" pitchFamily="18" charset="0"/>
                <a:cs typeface="Times New Roman" panose="02020603050405020304" pitchFamily="18" charset="0"/>
              </a:rPr>
              <a:t>Soups</a:t>
            </a:r>
            <a:r>
              <a:rPr lang="en-GB" sz="1200" dirty="0">
                <a:latin typeface="Times New Roman" panose="02020603050405020304" pitchFamily="18" charset="0"/>
                <a:cs typeface="Times New Roman" panose="02020603050405020304" pitchFamily="18" charset="0"/>
              </a:rPr>
              <a:t> could be made </a:t>
            </a:r>
            <a:r>
              <a:rPr lang="en-GB" sz="1200" dirty="0">
                <a:solidFill>
                  <a:srgbClr val="0070C0"/>
                </a:solidFill>
                <a:latin typeface="Times New Roman" panose="02020603050405020304" pitchFamily="18" charset="0"/>
                <a:cs typeface="Times New Roman" panose="02020603050405020304" pitchFamily="18" charset="0"/>
              </a:rPr>
              <a:t>using un-used vegetables then frozen</a:t>
            </a:r>
            <a:r>
              <a:rPr lang="en-GB" sz="1200" dirty="0">
                <a:latin typeface="Times New Roman" panose="02020603050405020304" pitchFamily="18" charset="0"/>
                <a:cs typeface="Times New Roman" panose="02020603050405020304" pitchFamily="18" charset="0"/>
              </a:rPr>
              <a:t>. </a:t>
            </a:r>
            <a:r>
              <a:rPr lang="en-GB" sz="1200" dirty="0">
                <a:solidFill>
                  <a:srgbClr val="7030A0"/>
                </a:solidFill>
                <a:latin typeface="Times New Roman" panose="02020603050405020304" pitchFamily="18" charset="0"/>
                <a:cs typeface="Times New Roman" panose="02020603050405020304" pitchFamily="18" charset="0"/>
              </a:rPr>
              <a:t>This preserves the vegetables and all foods can be stored safely in the freezer as long as they are used within 3 months</a:t>
            </a:r>
            <a:r>
              <a:rPr lang="en-GB" sz="1200" dirty="0">
                <a:latin typeface="Times New Roman" panose="02020603050405020304" pitchFamily="18" charset="0"/>
                <a:cs typeface="Times New Roman" panose="02020603050405020304" pitchFamily="18" charset="0"/>
              </a:rPr>
              <a:t>. </a:t>
            </a:r>
            <a:r>
              <a:rPr lang="en-GB" sz="1200" dirty="0">
                <a:solidFill>
                  <a:srgbClr val="7030A0"/>
                </a:solidFill>
                <a:latin typeface="Times New Roman" panose="02020603050405020304" pitchFamily="18" charset="0"/>
                <a:cs typeface="Times New Roman" panose="02020603050405020304" pitchFamily="18" charset="0"/>
              </a:rPr>
              <a:t>If freezing is a favoured cost saving method, families could also </a:t>
            </a:r>
            <a:r>
              <a:rPr lang="en-GB" sz="1200" dirty="0">
                <a:solidFill>
                  <a:srgbClr val="FF0000"/>
                </a:solidFill>
                <a:latin typeface="Times New Roman" panose="02020603050405020304" pitchFamily="18" charset="0"/>
                <a:cs typeface="Times New Roman" panose="02020603050405020304" pitchFamily="18" charset="0"/>
              </a:rPr>
              <a:t>purchase foods in a super market which are on offer stored in the fridge or freezer isles.</a:t>
            </a:r>
            <a:r>
              <a:rPr lang="en-GB" sz="1200" dirty="0">
                <a:latin typeface="Times New Roman" panose="02020603050405020304" pitchFamily="18" charset="0"/>
                <a:cs typeface="Times New Roman" panose="02020603050405020304" pitchFamily="18" charset="0"/>
              </a:rPr>
              <a:t> </a:t>
            </a:r>
            <a:r>
              <a:rPr lang="en-GB" sz="1200" dirty="0">
                <a:solidFill>
                  <a:srgbClr val="7030A0"/>
                </a:solidFill>
                <a:latin typeface="Times New Roman" panose="02020603050405020304" pitchFamily="18" charset="0"/>
                <a:cs typeface="Times New Roman" panose="02020603050405020304" pitchFamily="18" charset="0"/>
              </a:rPr>
              <a:t>These foods would need to state suitable for freezing on the packaging. </a:t>
            </a:r>
            <a:r>
              <a:rPr lang="en-GB" sz="1200" dirty="0">
                <a:solidFill>
                  <a:srgbClr val="0070C0"/>
                </a:solidFill>
                <a:latin typeface="Times New Roman" panose="02020603050405020304" pitchFamily="18" charset="0"/>
                <a:cs typeface="Times New Roman" panose="02020603050405020304" pitchFamily="18" charset="0"/>
              </a:rPr>
              <a:t>Ready made meals such as curries, Spaghetti Bolognaise or Pies could be brought at a reduced cost and then stored in the fridge until required. </a:t>
            </a:r>
            <a:r>
              <a:rPr lang="en-GB" sz="1200" dirty="0">
                <a:solidFill>
                  <a:srgbClr val="7030A0"/>
                </a:solidFill>
                <a:latin typeface="Times New Roman" panose="02020603050405020304" pitchFamily="18" charset="0"/>
                <a:cs typeface="Times New Roman" panose="02020603050405020304" pitchFamily="18" charset="0"/>
              </a:rPr>
              <a:t>If the family has left over fruits which are before their best before dates, but will not be eaten, they could turn them into </a:t>
            </a:r>
            <a:r>
              <a:rPr lang="en-GB" sz="1200" dirty="0">
                <a:solidFill>
                  <a:srgbClr val="FF0000"/>
                </a:solidFill>
                <a:latin typeface="Times New Roman" panose="02020603050405020304" pitchFamily="18" charset="0"/>
                <a:cs typeface="Times New Roman" panose="02020603050405020304" pitchFamily="18" charset="0"/>
              </a:rPr>
              <a:t>jams. </a:t>
            </a:r>
            <a:r>
              <a:rPr lang="en-GB" sz="1200" dirty="0">
                <a:solidFill>
                  <a:srgbClr val="0070C0"/>
                </a:solidFill>
                <a:latin typeface="Times New Roman" panose="02020603050405020304" pitchFamily="18" charset="0"/>
                <a:cs typeface="Times New Roman" panose="02020603050405020304" pitchFamily="18" charset="0"/>
              </a:rPr>
              <a:t>Blackcurrants and Strawberries could be reduced on the hob with sugar and turned into jams. </a:t>
            </a:r>
            <a:r>
              <a:rPr lang="en-GB" sz="1200" dirty="0">
                <a:solidFill>
                  <a:srgbClr val="7030A0"/>
                </a:solidFill>
                <a:latin typeface="Times New Roman" panose="02020603050405020304" pitchFamily="18" charset="0"/>
                <a:cs typeface="Times New Roman" panose="02020603050405020304" pitchFamily="18" charset="0"/>
              </a:rPr>
              <a:t>The sugars added to the fruit preserve the fruit meaning they have a longer life and more time to be consumed. </a:t>
            </a:r>
            <a:r>
              <a:rPr lang="en-GB" sz="1200" dirty="0">
                <a:solidFill>
                  <a:srgbClr val="FF0000"/>
                </a:solidFill>
                <a:latin typeface="Times New Roman" panose="02020603050405020304" pitchFamily="18" charset="0"/>
                <a:cs typeface="Times New Roman" panose="02020603050405020304" pitchFamily="18" charset="0"/>
              </a:rPr>
              <a:t>Turning fruits and vegetables into smoothies </a:t>
            </a:r>
            <a:r>
              <a:rPr lang="en-GB" sz="1200" dirty="0">
                <a:solidFill>
                  <a:srgbClr val="7030A0"/>
                </a:solidFill>
                <a:latin typeface="Times New Roman" panose="02020603050405020304" pitchFamily="18" charset="0"/>
                <a:cs typeface="Times New Roman" panose="02020603050405020304" pitchFamily="18" charset="0"/>
              </a:rPr>
              <a:t>gives them a new lease of life and can encourage those family members to consume leftover/unwanted foods. </a:t>
            </a:r>
            <a:r>
              <a:rPr lang="en-GB" sz="1200" dirty="0">
                <a:latin typeface="Times New Roman" panose="02020603050405020304" pitchFamily="18" charset="0"/>
                <a:cs typeface="Times New Roman" panose="02020603050405020304" pitchFamily="18" charset="0"/>
              </a:rPr>
              <a:t>Lastly, </a:t>
            </a:r>
            <a:r>
              <a:rPr lang="en-GB" sz="1200" dirty="0">
                <a:solidFill>
                  <a:srgbClr val="FF0000"/>
                </a:solidFill>
                <a:latin typeface="Times New Roman" panose="02020603050405020304" pitchFamily="18" charset="0"/>
                <a:cs typeface="Times New Roman" panose="02020603050405020304" pitchFamily="18" charset="0"/>
              </a:rPr>
              <a:t>drying freshly grown herbs</a:t>
            </a:r>
            <a:r>
              <a:rPr lang="en-GB" sz="1200" dirty="0">
                <a:latin typeface="Times New Roman" panose="02020603050405020304" pitchFamily="18" charset="0"/>
                <a:cs typeface="Times New Roman" panose="02020603050405020304" pitchFamily="18" charset="0"/>
              </a:rPr>
              <a:t> can prolong their shelf-life </a:t>
            </a:r>
            <a:r>
              <a:rPr lang="en-GB" sz="1200" dirty="0">
                <a:solidFill>
                  <a:srgbClr val="0070C0"/>
                </a:solidFill>
                <a:latin typeface="Times New Roman" panose="02020603050405020304" pitchFamily="18" charset="0"/>
                <a:cs typeface="Times New Roman" panose="02020603050405020304" pitchFamily="18" charset="0"/>
              </a:rPr>
              <a:t>e.g. home grown basil, coriander or sage.</a:t>
            </a:r>
          </a:p>
        </p:txBody>
      </p:sp>
    </p:spTree>
    <p:extLst>
      <p:ext uri="{BB962C8B-B14F-4D97-AF65-F5344CB8AC3E}">
        <p14:creationId xmlns:p14="http://schemas.microsoft.com/office/powerpoint/2010/main" val="250754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88640" y="688794"/>
            <a:ext cx="6397242" cy="5828585"/>
            <a:chOff x="161636" y="262296"/>
            <a:chExt cx="6605685" cy="6255083"/>
          </a:xfrm>
        </p:grpSpPr>
        <p:sp>
          <p:nvSpPr>
            <p:cNvPr id="22" name="Rounded Rectangle 21"/>
            <p:cNvSpPr/>
            <p:nvPr/>
          </p:nvSpPr>
          <p:spPr>
            <a:xfrm>
              <a:off x="161636" y="262296"/>
              <a:ext cx="6564311" cy="6181912"/>
            </a:xfrm>
            <a:prstGeom prst="roundRect">
              <a:avLst/>
            </a:prstGeom>
            <a:solidFill>
              <a:srgbClr val="CCFFCC"/>
            </a:soli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lumMod val="85000"/>
                    </a:schemeClr>
                  </a:solidFill>
                </a:ln>
              </a:endParaRPr>
            </a:p>
          </p:txBody>
        </p:sp>
        <p:sp>
          <p:nvSpPr>
            <p:cNvPr id="4" name="Rectangular Callout 3"/>
            <p:cNvSpPr/>
            <p:nvPr/>
          </p:nvSpPr>
          <p:spPr>
            <a:xfrm>
              <a:off x="444886" y="688794"/>
              <a:ext cx="2133201" cy="1055796"/>
            </a:xfrm>
            <a:prstGeom prst="wedgeRectCallout">
              <a:avLst>
                <a:gd name="adj1" fmla="val 43695"/>
                <a:gd name="adj2" fmla="val 7434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Tip 2: </a:t>
              </a:r>
            </a:p>
            <a:p>
              <a:pPr algn="ctr"/>
              <a:r>
                <a:rPr lang="en-GB" sz="1600" b="1" dirty="0">
                  <a:solidFill>
                    <a:schemeClr val="tx1"/>
                  </a:solidFill>
                </a:rPr>
                <a:t>Know your command words!</a:t>
              </a:r>
            </a:p>
          </p:txBody>
        </p:sp>
        <p:sp>
          <p:nvSpPr>
            <p:cNvPr id="5" name="TextBox 4"/>
            <p:cNvSpPr txBox="1"/>
            <p:nvPr/>
          </p:nvSpPr>
          <p:spPr>
            <a:xfrm>
              <a:off x="2726922" y="1156614"/>
              <a:ext cx="3942438" cy="646331"/>
            </a:xfrm>
            <a:prstGeom prst="rect">
              <a:avLst/>
            </a:prstGeom>
            <a:noFill/>
          </p:spPr>
          <p:txBody>
            <a:bodyPr wrap="square" rtlCol="0">
              <a:spAutoFit/>
            </a:bodyPr>
            <a:lstStyle/>
            <a:p>
              <a:r>
                <a:rPr lang="en-GB" sz="1200" dirty="0"/>
                <a:t>Command words tell you how the examiners would like you to answer the question. Knowing this is vital! </a:t>
              </a:r>
              <a:r>
                <a:rPr lang="en-GB" sz="1200" b="1" u="sng" dirty="0">
                  <a:solidFill>
                    <a:srgbClr val="FF0000"/>
                  </a:solidFill>
                </a:rPr>
                <a:t>Get to grips with the lingo!</a:t>
              </a:r>
            </a:p>
          </p:txBody>
        </p:sp>
        <p:sp>
          <p:nvSpPr>
            <p:cNvPr id="6" name="Flowchart: Manual Input 5"/>
            <p:cNvSpPr/>
            <p:nvPr/>
          </p:nvSpPr>
          <p:spPr>
            <a:xfrm>
              <a:off x="2834933" y="262296"/>
              <a:ext cx="3669735" cy="792730"/>
            </a:xfrm>
            <a:prstGeom prst="flowChartManualInpu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Adobe Gothic Std B" pitchFamily="34" charset="-128"/>
                  <a:ea typeface="Adobe Gothic Std B" pitchFamily="34" charset="-128"/>
                </a:rPr>
                <a:t>Understand them so you can use them to get TOP MARKS!</a:t>
              </a:r>
            </a:p>
          </p:txBody>
        </p:sp>
        <p:sp>
          <p:nvSpPr>
            <p:cNvPr id="8" name="TextBox 7"/>
            <p:cNvSpPr txBox="1"/>
            <p:nvPr/>
          </p:nvSpPr>
          <p:spPr>
            <a:xfrm rot="16200000">
              <a:off x="-1802904" y="3827241"/>
              <a:ext cx="5041723" cy="338554"/>
            </a:xfrm>
            <a:prstGeom prst="rect">
              <a:avLst/>
            </a:prstGeom>
            <a:noFill/>
          </p:spPr>
          <p:txBody>
            <a:bodyPr wrap="square" rtlCol="0">
              <a:spAutoFit/>
            </a:bodyPr>
            <a:lstStyle/>
            <a:p>
              <a:pPr algn="ctr"/>
              <a:r>
                <a:rPr lang="en-GB" sz="1600" b="1" dirty="0">
                  <a:solidFill>
                    <a:srgbClr val="FF0000"/>
                  </a:solidFill>
                  <a:latin typeface="Kalam" panose="02000000000000000000" pitchFamily="2" charset="0"/>
                  <a:cs typeface="Kalam" panose="02000000000000000000" pitchFamily="2" charset="0"/>
                </a:rPr>
                <a:t>Make this your first piece of revision homework!</a:t>
              </a:r>
            </a:p>
          </p:txBody>
        </p:sp>
        <p:sp>
          <p:nvSpPr>
            <p:cNvPr id="9" name="Pentagon 8"/>
            <p:cNvSpPr/>
            <p:nvPr/>
          </p:nvSpPr>
          <p:spPr>
            <a:xfrm>
              <a:off x="1024477" y="2093271"/>
              <a:ext cx="1540425" cy="418652"/>
            </a:xfrm>
            <a:prstGeom prst="homePlat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State/identify</a:t>
              </a:r>
            </a:p>
          </p:txBody>
        </p:sp>
        <p:sp>
          <p:nvSpPr>
            <p:cNvPr id="10" name="Pentagon 9"/>
            <p:cNvSpPr/>
            <p:nvPr/>
          </p:nvSpPr>
          <p:spPr>
            <a:xfrm>
              <a:off x="1026306" y="2686030"/>
              <a:ext cx="1538596" cy="442097"/>
            </a:xfrm>
            <a:prstGeom prst="homePlate">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Define</a:t>
              </a:r>
            </a:p>
          </p:txBody>
        </p:sp>
        <p:sp>
          <p:nvSpPr>
            <p:cNvPr id="11" name="Pentagon 10"/>
            <p:cNvSpPr/>
            <p:nvPr/>
          </p:nvSpPr>
          <p:spPr>
            <a:xfrm>
              <a:off x="1035640" y="3245399"/>
              <a:ext cx="1529262" cy="487990"/>
            </a:xfrm>
            <a:prstGeom prst="homePlat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Outline</a:t>
              </a:r>
            </a:p>
          </p:txBody>
        </p:sp>
        <p:sp>
          <p:nvSpPr>
            <p:cNvPr id="12" name="Pentagon 11"/>
            <p:cNvSpPr/>
            <p:nvPr/>
          </p:nvSpPr>
          <p:spPr>
            <a:xfrm>
              <a:off x="1046970" y="3875999"/>
              <a:ext cx="1517931" cy="353510"/>
            </a:xfrm>
            <a:prstGeom prst="homePlate">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Describe</a:t>
              </a:r>
            </a:p>
          </p:txBody>
        </p:sp>
        <p:sp>
          <p:nvSpPr>
            <p:cNvPr id="13" name="Pentagon 12"/>
            <p:cNvSpPr/>
            <p:nvPr/>
          </p:nvSpPr>
          <p:spPr>
            <a:xfrm>
              <a:off x="1024477" y="4397527"/>
              <a:ext cx="1540424" cy="385783"/>
            </a:xfrm>
            <a:prstGeom prst="homePlate">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Explain</a:t>
              </a:r>
            </a:p>
          </p:txBody>
        </p:sp>
        <p:sp>
          <p:nvSpPr>
            <p:cNvPr id="14" name="Pentagon 13"/>
            <p:cNvSpPr/>
            <p:nvPr/>
          </p:nvSpPr>
          <p:spPr>
            <a:xfrm>
              <a:off x="1046970" y="4936716"/>
              <a:ext cx="1517932" cy="396915"/>
            </a:xfrm>
            <a:prstGeom prst="homePlat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Discuss</a:t>
              </a:r>
            </a:p>
          </p:txBody>
        </p:sp>
        <p:sp>
          <p:nvSpPr>
            <p:cNvPr id="15" name="Pentagon 14"/>
            <p:cNvSpPr/>
            <p:nvPr/>
          </p:nvSpPr>
          <p:spPr>
            <a:xfrm>
              <a:off x="1024477" y="5512780"/>
              <a:ext cx="1540424" cy="576064"/>
            </a:xfrm>
            <a:prstGeom prst="homePlat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Assess/Evaluate</a:t>
              </a:r>
            </a:p>
          </p:txBody>
        </p:sp>
        <p:sp>
          <p:nvSpPr>
            <p:cNvPr id="16" name="TextBox 15"/>
            <p:cNvSpPr txBox="1"/>
            <p:nvPr/>
          </p:nvSpPr>
          <p:spPr>
            <a:xfrm>
              <a:off x="2834933" y="1971430"/>
              <a:ext cx="3616133" cy="461665"/>
            </a:xfrm>
            <a:prstGeom prst="rect">
              <a:avLst/>
            </a:prstGeom>
            <a:noFill/>
          </p:spPr>
          <p:txBody>
            <a:bodyPr wrap="square" rtlCol="0">
              <a:spAutoFit/>
            </a:bodyPr>
            <a:lstStyle/>
            <a:p>
              <a:r>
                <a:rPr lang="en-GB" sz="1200" dirty="0"/>
                <a:t>You </a:t>
              </a:r>
              <a:r>
                <a:rPr lang="en-GB" sz="1200" b="1" u="sng" dirty="0">
                  <a:solidFill>
                    <a:srgbClr val="FF0000"/>
                  </a:solidFill>
                </a:rPr>
                <a:t>should</a:t>
              </a:r>
              <a:r>
                <a:rPr lang="en-GB" sz="1200" dirty="0"/>
                <a:t> give a short answer or select an item from a list or table – no explaining here!.</a:t>
              </a:r>
            </a:p>
          </p:txBody>
        </p:sp>
        <p:sp>
          <p:nvSpPr>
            <p:cNvPr id="2" name="TextBox 1"/>
            <p:cNvSpPr txBox="1"/>
            <p:nvPr/>
          </p:nvSpPr>
          <p:spPr>
            <a:xfrm>
              <a:off x="2916144" y="2666462"/>
              <a:ext cx="3453710" cy="461665"/>
            </a:xfrm>
            <a:prstGeom prst="rect">
              <a:avLst/>
            </a:prstGeom>
            <a:noFill/>
          </p:spPr>
          <p:txBody>
            <a:bodyPr wrap="square" rtlCol="0">
              <a:spAutoFit/>
            </a:bodyPr>
            <a:lstStyle/>
            <a:p>
              <a:r>
                <a:rPr lang="en-GB" sz="1200" dirty="0"/>
                <a:t>You </a:t>
              </a:r>
              <a:r>
                <a:rPr lang="en-GB" sz="1200" b="1" u="sng" dirty="0">
                  <a:solidFill>
                    <a:srgbClr val="FF0000"/>
                  </a:solidFill>
                </a:rPr>
                <a:t>should</a:t>
              </a:r>
              <a:r>
                <a:rPr lang="en-GB" sz="1200" dirty="0"/>
                <a:t> give a clear, precise meaning for the phrase.</a:t>
              </a:r>
            </a:p>
          </p:txBody>
        </p:sp>
        <p:sp>
          <p:nvSpPr>
            <p:cNvPr id="17" name="TextBox 16"/>
            <p:cNvSpPr txBox="1"/>
            <p:nvPr/>
          </p:nvSpPr>
          <p:spPr>
            <a:xfrm>
              <a:off x="2934111" y="3349569"/>
              <a:ext cx="3624767" cy="276999"/>
            </a:xfrm>
            <a:prstGeom prst="rect">
              <a:avLst/>
            </a:prstGeom>
            <a:noFill/>
          </p:spPr>
          <p:txBody>
            <a:bodyPr wrap="square" rtlCol="0">
              <a:spAutoFit/>
            </a:bodyPr>
            <a:lstStyle/>
            <a:p>
              <a:r>
                <a:rPr lang="en-GB" sz="1200" dirty="0"/>
                <a:t>You </a:t>
              </a:r>
              <a:r>
                <a:rPr lang="en-GB" sz="1200" b="1" u="sng" dirty="0">
                  <a:solidFill>
                    <a:srgbClr val="FF0000"/>
                  </a:solidFill>
                </a:rPr>
                <a:t>should</a:t>
              </a:r>
              <a:r>
                <a:rPr lang="en-GB" sz="1200" dirty="0"/>
                <a:t> give a brief summary of the process.</a:t>
              </a:r>
            </a:p>
          </p:txBody>
        </p:sp>
        <p:sp>
          <p:nvSpPr>
            <p:cNvPr id="18" name="TextBox 17"/>
            <p:cNvSpPr txBox="1"/>
            <p:nvPr/>
          </p:nvSpPr>
          <p:spPr>
            <a:xfrm>
              <a:off x="2915444" y="3932039"/>
              <a:ext cx="3833210" cy="276999"/>
            </a:xfrm>
            <a:prstGeom prst="rect">
              <a:avLst/>
            </a:prstGeom>
            <a:noFill/>
          </p:spPr>
          <p:txBody>
            <a:bodyPr wrap="square" rtlCol="0">
              <a:spAutoFit/>
            </a:bodyPr>
            <a:lstStyle/>
            <a:p>
              <a:r>
                <a:rPr lang="en-GB" sz="1200" dirty="0"/>
                <a:t>You </a:t>
              </a:r>
              <a:r>
                <a:rPr lang="en-GB" sz="1200" b="1" u="sng" dirty="0">
                  <a:solidFill>
                    <a:srgbClr val="FF0000"/>
                  </a:solidFill>
                </a:rPr>
                <a:t>should</a:t>
              </a:r>
              <a:r>
                <a:rPr lang="en-GB" sz="1200" dirty="0"/>
                <a:t> give a detailed description of something.</a:t>
              </a:r>
            </a:p>
          </p:txBody>
        </p:sp>
        <p:sp>
          <p:nvSpPr>
            <p:cNvPr id="19" name="TextBox 18"/>
            <p:cNvSpPr txBox="1"/>
            <p:nvPr/>
          </p:nvSpPr>
          <p:spPr>
            <a:xfrm>
              <a:off x="2915444" y="4506311"/>
              <a:ext cx="3833210" cy="276999"/>
            </a:xfrm>
            <a:prstGeom prst="rect">
              <a:avLst/>
            </a:prstGeom>
            <a:noFill/>
          </p:spPr>
          <p:txBody>
            <a:bodyPr wrap="square" rtlCol="0">
              <a:spAutoFit/>
            </a:bodyPr>
            <a:lstStyle/>
            <a:p>
              <a:r>
                <a:rPr lang="en-GB" sz="1200" dirty="0"/>
                <a:t>You </a:t>
              </a:r>
              <a:r>
                <a:rPr lang="en-GB" sz="1200" b="1" u="sng" dirty="0">
                  <a:solidFill>
                    <a:srgbClr val="FF0000"/>
                  </a:solidFill>
                </a:rPr>
                <a:t>should</a:t>
              </a:r>
              <a:r>
                <a:rPr lang="en-GB" sz="1200" dirty="0"/>
                <a:t> give reasons to show why.</a:t>
              </a:r>
            </a:p>
          </p:txBody>
        </p:sp>
        <p:sp>
          <p:nvSpPr>
            <p:cNvPr id="20" name="TextBox 19"/>
            <p:cNvSpPr txBox="1"/>
            <p:nvPr/>
          </p:nvSpPr>
          <p:spPr>
            <a:xfrm>
              <a:off x="2934111" y="4936716"/>
              <a:ext cx="3833210" cy="461665"/>
            </a:xfrm>
            <a:prstGeom prst="rect">
              <a:avLst/>
            </a:prstGeom>
            <a:noFill/>
          </p:spPr>
          <p:txBody>
            <a:bodyPr wrap="square" rtlCol="0">
              <a:spAutoFit/>
            </a:bodyPr>
            <a:lstStyle/>
            <a:p>
              <a:r>
                <a:rPr lang="en-GB" sz="1200" dirty="0"/>
                <a:t>You </a:t>
              </a:r>
              <a:r>
                <a:rPr lang="en-GB" sz="1200" b="1" u="sng" dirty="0">
                  <a:solidFill>
                    <a:srgbClr val="FF0000"/>
                  </a:solidFill>
                </a:rPr>
                <a:t>should</a:t>
              </a:r>
              <a:r>
                <a:rPr lang="en-GB" sz="1200" dirty="0"/>
                <a:t> make a balanced argument covering a range of opinions.</a:t>
              </a:r>
            </a:p>
          </p:txBody>
        </p:sp>
        <p:sp>
          <p:nvSpPr>
            <p:cNvPr id="21" name="TextBox 20"/>
            <p:cNvSpPr txBox="1"/>
            <p:nvPr/>
          </p:nvSpPr>
          <p:spPr>
            <a:xfrm>
              <a:off x="2917359" y="5569979"/>
              <a:ext cx="3833210" cy="461665"/>
            </a:xfrm>
            <a:prstGeom prst="rect">
              <a:avLst/>
            </a:prstGeom>
            <a:noFill/>
          </p:spPr>
          <p:txBody>
            <a:bodyPr wrap="square" rtlCol="0">
              <a:spAutoFit/>
            </a:bodyPr>
            <a:lstStyle/>
            <a:p>
              <a:r>
                <a:rPr lang="en-GB" sz="1200" dirty="0"/>
                <a:t>You </a:t>
              </a:r>
              <a:r>
                <a:rPr lang="en-GB" sz="1200" b="1" u="sng" dirty="0">
                  <a:solidFill>
                    <a:srgbClr val="FF0000"/>
                  </a:solidFill>
                </a:rPr>
                <a:t>should</a:t>
              </a:r>
              <a:r>
                <a:rPr lang="en-GB" sz="1200" dirty="0"/>
                <a:t> use evidence and your own knowledge to come to a conclusion.</a:t>
              </a:r>
            </a:p>
          </p:txBody>
        </p:sp>
      </p:grpSp>
      <p:sp>
        <p:nvSpPr>
          <p:cNvPr id="23" name="Frame 22"/>
          <p:cNvSpPr/>
          <p:nvPr/>
        </p:nvSpPr>
        <p:spPr>
          <a:xfrm>
            <a:off x="0" y="0"/>
            <a:ext cx="6858000" cy="9144000"/>
          </a:xfrm>
          <a:prstGeom prst="frame">
            <a:avLst>
              <a:gd name="adj1" fmla="val 545"/>
            </a:avLst>
          </a:prstGeom>
          <a:solidFill>
            <a:srgbClr val="66CCFF"/>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TextBox 2"/>
          <p:cNvSpPr txBox="1"/>
          <p:nvPr/>
        </p:nvSpPr>
        <p:spPr>
          <a:xfrm>
            <a:off x="281491" y="6804248"/>
            <a:ext cx="6315861" cy="2031325"/>
          </a:xfrm>
          <a:prstGeom prst="rect">
            <a:avLst/>
          </a:prstGeom>
          <a:noFill/>
          <a:ln w="57150">
            <a:solidFill>
              <a:srgbClr val="00B0F0"/>
            </a:solidFill>
          </a:ln>
        </p:spPr>
        <p:txBody>
          <a:bodyPr wrap="square" rtlCol="0">
            <a:spAutoFit/>
          </a:bodyPr>
          <a:lstStyle/>
          <a:p>
            <a:pPr algn="ctr"/>
            <a:r>
              <a:rPr lang="en-GB" sz="2000" b="1" dirty="0"/>
              <a:t>You will now be provided with a 8 mark question </a:t>
            </a:r>
          </a:p>
          <a:p>
            <a:pPr algn="ctr"/>
            <a:r>
              <a:rPr lang="en-GB" sz="2000" b="1" dirty="0"/>
              <a:t>(page 10) </a:t>
            </a:r>
          </a:p>
          <a:p>
            <a:endParaRPr lang="en-GB" dirty="0"/>
          </a:p>
          <a:p>
            <a:r>
              <a:rPr lang="en-GB" sz="1600" b="1" dirty="0">
                <a:solidFill>
                  <a:srgbClr val="FF0000"/>
                </a:solidFill>
              </a:rPr>
              <a:t>Task 1: </a:t>
            </a:r>
            <a:r>
              <a:rPr lang="en-GB" sz="1200" dirty="0"/>
              <a:t>Answer the long answer question on the pages provided. You have 8 minutes to answer the question. </a:t>
            </a:r>
          </a:p>
          <a:p>
            <a:endParaRPr lang="en-GB" sz="1200" dirty="0"/>
          </a:p>
          <a:p>
            <a:r>
              <a:rPr lang="en-GB" sz="1600" b="1" dirty="0">
                <a:solidFill>
                  <a:srgbClr val="FF0000"/>
                </a:solidFill>
              </a:rPr>
              <a:t>Task 2: </a:t>
            </a:r>
            <a:r>
              <a:rPr lang="en-GB" sz="1200" dirty="0"/>
              <a:t>Then  mark your answer using the mark scheme on page 11 You will then have the opportunity to improve your answer by adding to it using the possible answers on page 11.</a:t>
            </a:r>
          </a:p>
        </p:txBody>
      </p:sp>
      <p:sp>
        <p:nvSpPr>
          <p:cNvPr id="24" name="Rectangle 23"/>
          <p:cNvSpPr/>
          <p:nvPr/>
        </p:nvSpPr>
        <p:spPr>
          <a:xfrm>
            <a:off x="251706" y="-36512"/>
            <a:ext cx="6417654" cy="707886"/>
          </a:xfrm>
          <a:prstGeom prst="rect">
            <a:avLst/>
          </a:prstGeom>
          <a:noFill/>
        </p:spPr>
        <p:txBody>
          <a:bodyPr wrap="none" lIns="91440" tIns="45720" rIns="91440" bIns="45720">
            <a:spAutoFit/>
          </a:bodyPr>
          <a:lstStyle/>
          <a:p>
            <a:pPr algn="ctr"/>
            <a:r>
              <a:rPr lang="en-US"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Recall those command words</a:t>
            </a:r>
          </a:p>
        </p:txBody>
      </p:sp>
    </p:spTree>
    <p:extLst>
      <p:ext uri="{BB962C8B-B14F-4D97-AF65-F5344CB8AC3E}">
        <p14:creationId xmlns:p14="http://schemas.microsoft.com/office/powerpoint/2010/main" val="16868636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571</TotalTime>
  <Words>2788</Words>
  <Application>Microsoft Office PowerPoint</Application>
  <PresentationFormat>On-screen Show (4:3)</PresentationFormat>
  <Paragraphs>337</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Recall knowledge -  Practice Exam style Question</vt:lpstr>
      <vt:lpstr>PowerPoint Presentation</vt:lpstr>
      <vt:lpstr>PowerPoint Presentation</vt:lpstr>
      <vt:lpstr>PowerPoint Presentation</vt:lpstr>
      <vt:lpstr>PowerPoint Presentation</vt:lpstr>
      <vt:lpstr>PowerPoint Presentation</vt:lpstr>
      <vt:lpstr>Recall knowledge -  Practice Exam style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dc:creator>
  <cp:lastModifiedBy>Craig</cp:lastModifiedBy>
  <cp:revision>314</cp:revision>
  <dcterms:created xsi:type="dcterms:W3CDTF">2020-10-05T11:31:44Z</dcterms:created>
  <dcterms:modified xsi:type="dcterms:W3CDTF">2023-01-10T09:17:41Z</dcterms:modified>
</cp:coreProperties>
</file>