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7" r:id="rId5"/>
    <p:sldId id="301" r:id="rId6"/>
    <p:sldId id="302" r:id="rId7"/>
    <p:sldId id="288" r:id="rId8"/>
    <p:sldId id="293" r:id="rId9"/>
    <p:sldId id="279" r:id="rId10"/>
    <p:sldId id="280" r:id="rId11"/>
    <p:sldId id="289" r:id="rId12"/>
    <p:sldId id="290" r:id="rId13"/>
    <p:sldId id="291" r:id="rId14"/>
    <p:sldId id="281" r:id="rId15"/>
    <p:sldId id="292" r:id="rId16"/>
    <p:sldId id="286" r:id="rId17"/>
    <p:sldId id="294" r:id="rId18"/>
    <p:sldId id="295" r:id="rId19"/>
    <p:sldId id="296" r:id="rId20"/>
    <p:sldId id="297" r:id="rId21"/>
    <p:sldId id="298" r:id="rId22"/>
    <p:sldId id="264" r:id="rId23"/>
    <p:sldId id="299" r:id="rId24"/>
    <p:sldId id="30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7D818D-8B2C-4CCE-8548-CD8C17EE9405}" v="8" dt="2022-05-10T19:00:46.8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8F386-6C9D-440E-B213-88805AE523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1FB28A2-4007-43BD-A83A-4A8C5764D9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2CC9DF0-E61F-4360-9047-E18DEEDB693C}"/>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5" name="Footer Placeholder 4">
            <a:extLst>
              <a:ext uri="{FF2B5EF4-FFF2-40B4-BE49-F238E27FC236}">
                <a16:creationId xmlns:a16="http://schemas.microsoft.com/office/drawing/2014/main" id="{ADE437E6-E22F-4240-A783-8E20995078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4DC1B0-C2DE-4A0B-8E06-014ABFD5AF86}"/>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444419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70C99-E9DA-455F-876D-4004F8188F7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1A86FD4-ED24-4B41-BE05-CF621EB040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AA9FAC-B4C3-49BD-A862-9F15163B1612}"/>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5" name="Footer Placeholder 4">
            <a:extLst>
              <a:ext uri="{FF2B5EF4-FFF2-40B4-BE49-F238E27FC236}">
                <a16:creationId xmlns:a16="http://schemas.microsoft.com/office/drawing/2014/main" id="{5DF99352-87FB-42F3-8F30-DFF40D4D00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878272-C7B5-434B-B3BF-257952A01EB3}"/>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594229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BC36D9-28D3-430B-A155-BE35E976873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0201F99-1C56-49E7-86E9-85D15C3798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E695AF-7F92-470E-BEA0-4FAF1A296ACB}"/>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5" name="Footer Placeholder 4">
            <a:extLst>
              <a:ext uri="{FF2B5EF4-FFF2-40B4-BE49-F238E27FC236}">
                <a16:creationId xmlns:a16="http://schemas.microsoft.com/office/drawing/2014/main" id="{B5FC76EB-EDAD-49C0-A14D-52D72F2FE7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1674EB-3D29-480E-8D0C-ACCE145803A3}"/>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530240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B3DB8-799D-4DF3-A877-65943F601F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035B9C-F6A3-4514-9F3E-1CE2073979E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5D055B-131B-4387-BB56-F44764430BE5}"/>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5" name="Footer Placeholder 4">
            <a:extLst>
              <a:ext uri="{FF2B5EF4-FFF2-40B4-BE49-F238E27FC236}">
                <a16:creationId xmlns:a16="http://schemas.microsoft.com/office/drawing/2014/main" id="{2912CA22-4E12-42B7-93BA-7B9FDEECED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49759F-9C6F-4C68-B1EC-43E1846A8621}"/>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1453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1011C-B809-4E2C-AA24-99CAE20439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CF58C6D-D41F-4D3F-B789-A0A71261B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1881CF-637D-4A6A-908F-17949DEA20CD}"/>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5" name="Footer Placeholder 4">
            <a:extLst>
              <a:ext uri="{FF2B5EF4-FFF2-40B4-BE49-F238E27FC236}">
                <a16:creationId xmlns:a16="http://schemas.microsoft.com/office/drawing/2014/main" id="{BAAE6EEB-C802-47D0-8A6A-044676C777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B26B99-920B-435A-98CE-D8F4649BA6E4}"/>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1198709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F672E-614A-4A9D-9823-D79F15E7B5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DB85B5-13F3-4396-B8AA-24D083A526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190192E-582D-4168-BA95-67FAC42375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5E592B-6D18-4D5B-8444-846E6B8174E6}"/>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6" name="Footer Placeholder 5">
            <a:extLst>
              <a:ext uri="{FF2B5EF4-FFF2-40B4-BE49-F238E27FC236}">
                <a16:creationId xmlns:a16="http://schemas.microsoft.com/office/drawing/2014/main" id="{C5853B55-C31D-429B-82A6-DE7F5955D7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825013-8E7B-4EEB-9333-6667949A02E7}"/>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450477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1075F-4CD2-446A-A48A-048924EBF92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897D68-D313-476F-95A7-09533D1C84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5077F5-31AC-4795-A9E1-D9FCEFBFA4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C6622CF-FB13-4318-8528-80AFDFF932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AA6DD9-EE1E-4A5E-A282-9968D53C65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F6F014F-D5E9-449A-BAC5-2AECF06C44F4}"/>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8" name="Footer Placeholder 7">
            <a:extLst>
              <a:ext uri="{FF2B5EF4-FFF2-40B4-BE49-F238E27FC236}">
                <a16:creationId xmlns:a16="http://schemas.microsoft.com/office/drawing/2014/main" id="{F8C51617-0537-455D-AD0B-B7DEDF8DB6A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DFF2FF4-56C3-4AF7-AAC0-8CFF8ED8CA14}"/>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4270192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97775-7BA9-4F18-AA62-6D86882680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11924B9-5BE1-49BD-9FCF-89637651D528}"/>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4" name="Footer Placeholder 3">
            <a:extLst>
              <a:ext uri="{FF2B5EF4-FFF2-40B4-BE49-F238E27FC236}">
                <a16:creationId xmlns:a16="http://schemas.microsoft.com/office/drawing/2014/main" id="{55291152-1ECE-42E9-8EC1-B8158A70723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CE6C69D-DE07-4FF2-B9B1-4D0CC2EA2EDB}"/>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667991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A9768F-9E2D-4AF6-8704-783662F1C84A}"/>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3" name="Footer Placeholder 2">
            <a:extLst>
              <a:ext uri="{FF2B5EF4-FFF2-40B4-BE49-F238E27FC236}">
                <a16:creationId xmlns:a16="http://schemas.microsoft.com/office/drawing/2014/main" id="{ACC5C4B4-7973-4E27-A9EE-BB9A551EE2B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815B49F-36F9-4C19-872C-A5DEF96DB385}"/>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160338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43F1B-64D3-4FD4-9EF8-6F02960474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51BA52-52BD-4924-922C-986A6A3FC2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1BCFC2-269E-430A-93FE-74F791071D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0B5139-8C22-4FA0-9690-44742EC36EAC}"/>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6" name="Footer Placeholder 5">
            <a:extLst>
              <a:ext uri="{FF2B5EF4-FFF2-40B4-BE49-F238E27FC236}">
                <a16:creationId xmlns:a16="http://schemas.microsoft.com/office/drawing/2014/main" id="{0B9DC1B4-26CF-453D-AD1B-4314065D86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A6DF91-88E1-4102-AC0B-6687D5B605A4}"/>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398810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7304E-9BA4-43CA-982A-B2B39DA07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A92BFA2-54AA-4CEF-92DD-A5927D295F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1C189A5-A1F8-44A6-977E-122B7F0EF3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C634E6-34CF-4AD0-8D40-FE08CF690711}"/>
              </a:ext>
            </a:extLst>
          </p:cNvPr>
          <p:cNvSpPr>
            <a:spLocks noGrp="1"/>
          </p:cNvSpPr>
          <p:nvPr>
            <p:ph type="dt" sz="half" idx="10"/>
          </p:nvPr>
        </p:nvSpPr>
        <p:spPr/>
        <p:txBody>
          <a:bodyPr/>
          <a:lstStyle/>
          <a:p>
            <a:fld id="{65A593B5-9825-4A29-81A3-980CBC02F6E9}" type="datetimeFigureOut">
              <a:rPr lang="en-GB" smtClean="0"/>
              <a:t>15/05/2023</a:t>
            </a:fld>
            <a:endParaRPr lang="en-GB"/>
          </a:p>
        </p:txBody>
      </p:sp>
      <p:sp>
        <p:nvSpPr>
          <p:cNvPr id="6" name="Footer Placeholder 5">
            <a:extLst>
              <a:ext uri="{FF2B5EF4-FFF2-40B4-BE49-F238E27FC236}">
                <a16:creationId xmlns:a16="http://schemas.microsoft.com/office/drawing/2014/main" id="{AC367BB0-58FD-481F-AA45-65A918FFAB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7008DD-205E-411E-8C19-A62C649CE513}"/>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1578806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BC4915-BC8D-4250-B64A-3AF98FC4F1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F11FF69-2A34-413F-908F-FB97126B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4A6958-F303-425A-92B6-20771009F0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593B5-9825-4A29-81A3-980CBC02F6E9}" type="datetimeFigureOut">
              <a:rPr lang="en-GB" smtClean="0"/>
              <a:t>15/05/2023</a:t>
            </a:fld>
            <a:endParaRPr lang="en-GB"/>
          </a:p>
        </p:txBody>
      </p:sp>
      <p:sp>
        <p:nvSpPr>
          <p:cNvPr id="5" name="Footer Placeholder 4">
            <a:extLst>
              <a:ext uri="{FF2B5EF4-FFF2-40B4-BE49-F238E27FC236}">
                <a16:creationId xmlns:a16="http://schemas.microsoft.com/office/drawing/2014/main" id="{1D6C7882-AFA7-4854-A05A-8CF01C101C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C99E561-02C5-4699-A3B8-2FFA6CBD57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B9813E-16BE-4CC2-8053-54A86FEB8A33}" type="slidenum">
              <a:rPr lang="en-GB" smtClean="0"/>
              <a:t>‹#›</a:t>
            </a:fld>
            <a:endParaRPr lang="en-GB"/>
          </a:p>
        </p:txBody>
      </p:sp>
    </p:spTree>
    <p:extLst>
      <p:ext uri="{BB962C8B-B14F-4D97-AF65-F5344CB8AC3E}">
        <p14:creationId xmlns:p14="http://schemas.microsoft.com/office/powerpoint/2010/main" val="4264978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84217"/>
          </a:xfrm>
          <a:solidFill>
            <a:srgbClr val="FFFF00"/>
          </a:solidFill>
        </p:spPr>
        <p:txBody>
          <a:bodyPr>
            <a:normAutofit fontScale="90000"/>
          </a:bodyPr>
          <a:lstStyle/>
          <a:p>
            <a:r>
              <a:rPr lang="en-GB" b="1" u="sng" dirty="0" smtClean="0"/>
              <a:t>9 Mark Question Preparation</a:t>
            </a:r>
            <a:r>
              <a:rPr lang="en-GB" b="1" dirty="0" smtClean="0"/>
              <a:t>                                </a:t>
            </a:r>
            <a:fld id="{FB32CD77-D865-4F45-96C3-28591FB7992B}" type="datetime5">
              <a:rPr lang="en-GB" b="1" u="sng" smtClean="0"/>
              <a:t>15-May-23</a:t>
            </a:fld>
            <a:endParaRPr lang="en-GB" b="1" u="sng" dirty="0"/>
          </a:p>
        </p:txBody>
      </p:sp>
      <p:sp>
        <p:nvSpPr>
          <p:cNvPr id="3" name="Content Placeholder 2"/>
          <p:cNvSpPr>
            <a:spLocks noGrp="1"/>
          </p:cNvSpPr>
          <p:nvPr>
            <p:ph idx="1"/>
          </p:nvPr>
        </p:nvSpPr>
        <p:spPr>
          <a:xfrm>
            <a:off x="130629" y="1280160"/>
            <a:ext cx="11808822" cy="4896803"/>
          </a:xfrm>
        </p:spPr>
        <p:txBody>
          <a:bodyPr/>
          <a:lstStyle/>
          <a:p>
            <a:pPr marL="0" indent="0">
              <a:buNone/>
            </a:pPr>
            <a:r>
              <a:rPr lang="en-GB" b="1" u="sng" dirty="0" smtClean="0"/>
              <a:t>Do Now</a:t>
            </a:r>
          </a:p>
          <a:p>
            <a:pPr marL="0" indent="0">
              <a:buNone/>
            </a:pPr>
            <a:endParaRPr lang="en-GB" b="1" u="sng" dirty="0"/>
          </a:p>
        </p:txBody>
      </p:sp>
      <p:graphicFrame>
        <p:nvGraphicFramePr>
          <p:cNvPr id="4" name="Table 3"/>
          <p:cNvGraphicFramePr>
            <a:graphicFrameLocks noGrp="1"/>
          </p:cNvGraphicFramePr>
          <p:nvPr>
            <p:extLst>
              <p:ext uri="{D42A27DB-BD31-4B8C-83A1-F6EECF244321}">
                <p14:modId xmlns:p14="http://schemas.microsoft.com/office/powerpoint/2010/main" val="3052513041"/>
              </p:ext>
            </p:extLst>
          </p:nvPr>
        </p:nvGraphicFramePr>
        <p:xfrm>
          <a:off x="307702" y="2194563"/>
          <a:ext cx="11461932" cy="3657600"/>
        </p:xfrm>
        <a:graphic>
          <a:graphicData uri="http://schemas.openxmlformats.org/drawingml/2006/table">
            <a:tbl>
              <a:tblPr firstRow="1" bandRow="1">
                <a:tableStyleId>{5940675A-B579-460E-94D1-54222C63F5DA}</a:tableStyleId>
              </a:tblPr>
              <a:tblGrid>
                <a:gridCol w="730700">
                  <a:extLst>
                    <a:ext uri="{9D8B030D-6E8A-4147-A177-3AD203B41FA5}">
                      <a16:colId xmlns:a16="http://schemas.microsoft.com/office/drawing/2014/main" val="422613355"/>
                    </a:ext>
                  </a:extLst>
                </a:gridCol>
                <a:gridCol w="10731232">
                  <a:extLst>
                    <a:ext uri="{9D8B030D-6E8A-4147-A177-3AD203B41FA5}">
                      <a16:colId xmlns:a16="http://schemas.microsoft.com/office/drawing/2014/main" val="1833961007"/>
                    </a:ext>
                  </a:extLst>
                </a:gridCol>
              </a:tblGrid>
              <a:tr h="413933">
                <a:tc>
                  <a:txBody>
                    <a:bodyPr/>
                    <a:lstStyle/>
                    <a:p>
                      <a:r>
                        <a:rPr lang="en-GB" sz="2200" dirty="0" smtClean="0"/>
                        <a:t>1</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State what happens to the heart during ventricular systole and atrial diastole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7607622"/>
                  </a:ext>
                </a:extLst>
              </a:tr>
              <a:tr h="413933">
                <a:tc>
                  <a:txBody>
                    <a:bodyPr/>
                    <a:lstStyle/>
                    <a:p>
                      <a:r>
                        <a:rPr lang="en-GB" sz="2200" dirty="0" smtClean="0"/>
                        <a:t>2</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How is more than one protein made from one gene?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36434488"/>
                  </a:ext>
                </a:extLst>
              </a:tr>
              <a:tr h="413933">
                <a:tc>
                  <a:txBody>
                    <a:bodyPr/>
                    <a:lstStyle/>
                    <a:p>
                      <a:r>
                        <a:rPr lang="en-GB" sz="2200" dirty="0" smtClean="0"/>
                        <a:t>3</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State the function of the cerebrum</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8220713"/>
                  </a:ext>
                </a:extLst>
              </a:tr>
              <a:tr h="413933">
                <a:tc>
                  <a:txBody>
                    <a:bodyPr/>
                    <a:lstStyle/>
                    <a:p>
                      <a:r>
                        <a:rPr lang="en-GB" sz="2200" dirty="0" smtClean="0"/>
                        <a:t>4</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GB" sz="2200" b="0" dirty="0">
                          <a:solidFill>
                            <a:schemeClr val="tx1"/>
                          </a:solidFill>
                          <a:effectLst/>
                        </a:rPr>
                        <a:t>How does fMRI work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7626433"/>
                  </a:ext>
                </a:extLst>
              </a:tr>
              <a:tr h="413933">
                <a:tc>
                  <a:txBody>
                    <a:bodyPr/>
                    <a:lstStyle/>
                    <a:p>
                      <a:r>
                        <a:rPr lang="en-GB" sz="2200" dirty="0" smtClean="0"/>
                        <a:t>5</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When there is high blood oxygen or low CO2 or high pH levels what is the </a:t>
                      </a:r>
                      <a:r>
                        <a:rPr lang="en-US" sz="2200" b="0" dirty="0" err="1">
                          <a:solidFill>
                            <a:schemeClr val="tx1"/>
                          </a:solidFill>
                          <a:effectLst/>
                        </a:rPr>
                        <a:t>neurone</a:t>
                      </a:r>
                      <a:r>
                        <a:rPr lang="en-US" sz="2200" b="0" dirty="0">
                          <a:solidFill>
                            <a:schemeClr val="tx1"/>
                          </a:solidFill>
                          <a:effectLst/>
                        </a:rPr>
                        <a:t> and transmitter that's involved and how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08199487"/>
                  </a:ext>
                </a:extLst>
              </a:tr>
              <a:tr h="413933">
                <a:tc>
                  <a:txBody>
                    <a:bodyPr/>
                    <a:lstStyle/>
                    <a:p>
                      <a:r>
                        <a:rPr lang="en-GB" sz="2200" dirty="0" smtClean="0"/>
                        <a:t>6</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State the respiratory minute ventilation equation</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3474682"/>
                  </a:ext>
                </a:extLst>
              </a:tr>
              <a:tr h="413933">
                <a:tc>
                  <a:txBody>
                    <a:bodyPr/>
                    <a:lstStyle/>
                    <a:p>
                      <a:r>
                        <a:rPr lang="en-GB" sz="2200" dirty="0" smtClean="0"/>
                        <a:t>7</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What factors affect rate of breathing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97527166"/>
                  </a:ext>
                </a:extLst>
              </a:tr>
              <a:tr h="413933">
                <a:tc>
                  <a:txBody>
                    <a:bodyPr/>
                    <a:lstStyle/>
                    <a:p>
                      <a:r>
                        <a:rPr lang="en-GB" sz="2200" dirty="0" smtClean="0"/>
                        <a:t>8</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How is the mechanism of releasing hormones involved in thermoregulation?</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41291059"/>
                  </a:ext>
                </a:extLst>
              </a:tr>
            </a:tbl>
          </a:graphicData>
        </a:graphic>
      </p:graphicFrame>
    </p:spTree>
    <p:extLst>
      <p:ext uri="{BB962C8B-B14F-4D97-AF65-F5344CB8AC3E}">
        <p14:creationId xmlns:p14="http://schemas.microsoft.com/office/powerpoint/2010/main" val="24071786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6B07D76-8A38-4A51-81E0-6DCF82FD28CB}"/>
              </a:ext>
            </a:extLst>
          </p:cNvPr>
          <p:cNvPicPr>
            <a:picLocks noChangeAspect="1"/>
          </p:cNvPicPr>
          <p:nvPr/>
        </p:nvPicPr>
        <p:blipFill>
          <a:blip r:embed="rId2"/>
          <a:stretch>
            <a:fillRect/>
          </a:stretch>
        </p:blipFill>
        <p:spPr>
          <a:xfrm>
            <a:off x="0" y="472914"/>
            <a:ext cx="12294005" cy="1852273"/>
          </a:xfrm>
          <a:prstGeom prst="rect">
            <a:avLst/>
          </a:prstGeom>
        </p:spPr>
      </p:pic>
    </p:spTree>
    <p:extLst>
      <p:ext uri="{BB962C8B-B14F-4D97-AF65-F5344CB8AC3E}">
        <p14:creationId xmlns:p14="http://schemas.microsoft.com/office/powerpoint/2010/main" val="3542004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17C4786-4163-48ED-9E47-67B06DF82B3E}"/>
              </a:ext>
            </a:extLst>
          </p:cNvPr>
          <p:cNvPicPr>
            <a:picLocks noChangeAspect="1"/>
          </p:cNvPicPr>
          <p:nvPr/>
        </p:nvPicPr>
        <p:blipFill>
          <a:blip r:embed="rId2"/>
          <a:stretch>
            <a:fillRect/>
          </a:stretch>
        </p:blipFill>
        <p:spPr>
          <a:xfrm>
            <a:off x="248194" y="433785"/>
            <a:ext cx="11734786" cy="4012091"/>
          </a:xfrm>
          <a:prstGeom prst="rect">
            <a:avLst/>
          </a:prstGeom>
        </p:spPr>
      </p:pic>
    </p:spTree>
    <p:extLst>
      <p:ext uri="{BB962C8B-B14F-4D97-AF65-F5344CB8AC3E}">
        <p14:creationId xmlns:p14="http://schemas.microsoft.com/office/powerpoint/2010/main" val="1901628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B740E0-BA4E-45BC-A1D4-7FA0D390C3D2}"/>
              </a:ext>
            </a:extLst>
          </p:cNvPr>
          <p:cNvSpPr txBox="1"/>
          <p:nvPr/>
        </p:nvSpPr>
        <p:spPr>
          <a:xfrm>
            <a:off x="9463315" y="6162749"/>
            <a:ext cx="2479040" cy="369332"/>
          </a:xfrm>
          <a:prstGeom prst="rect">
            <a:avLst/>
          </a:prstGeom>
          <a:noFill/>
        </p:spPr>
        <p:txBody>
          <a:bodyPr wrap="square" rtlCol="0">
            <a:spAutoFit/>
          </a:bodyPr>
          <a:lstStyle/>
          <a:p>
            <a:r>
              <a:rPr lang="en-US" dirty="0"/>
              <a:t>Specimen</a:t>
            </a:r>
            <a:endParaRPr lang="en-GB" dirty="0"/>
          </a:p>
        </p:txBody>
      </p:sp>
      <p:sp>
        <p:nvSpPr>
          <p:cNvPr id="2" name="Title 1"/>
          <p:cNvSpPr>
            <a:spLocks noGrp="1"/>
          </p:cNvSpPr>
          <p:nvPr>
            <p:ph type="title"/>
          </p:nvPr>
        </p:nvSpPr>
        <p:spPr>
          <a:xfrm>
            <a:off x="0" y="1"/>
            <a:ext cx="12192000" cy="1116618"/>
          </a:xfrm>
          <a:solidFill>
            <a:schemeClr val="accent1">
              <a:lumMod val="20000"/>
              <a:lumOff val="80000"/>
            </a:schemeClr>
          </a:solidFill>
        </p:spPr>
        <p:txBody>
          <a:bodyPr/>
          <a:lstStyle/>
          <a:p>
            <a:r>
              <a:rPr lang="en-GB" b="1" u="sng" dirty="0" smtClean="0"/>
              <a:t>Think Ink Pair Share </a:t>
            </a:r>
            <a:endParaRPr lang="en-GB" b="1" u="sng" dirty="0"/>
          </a:p>
        </p:txBody>
      </p:sp>
      <p:sp>
        <p:nvSpPr>
          <p:cNvPr id="3" name="Content Placeholder 2"/>
          <p:cNvSpPr>
            <a:spLocks noGrp="1"/>
          </p:cNvSpPr>
          <p:nvPr>
            <p:ph idx="1"/>
          </p:nvPr>
        </p:nvSpPr>
        <p:spPr>
          <a:xfrm>
            <a:off x="29240" y="1116619"/>
            <a:ext cx="12162759" cy="2972055"/>
          </a:xfrm>
        </p:spPr>
        <p:txBody>
          <a:bodyPr>
            <a:normAutofit fontScale="62500" lnSpcReduction="20000"/>
          </a:bodyPr>
          <a:lstStyle/>
          <a:p>
            <a:pPr marL="0" indent="0">
              <a:buNone/>
            </a:pPr>
            <a:r>
              <a:rPr lang="en-GB" b="1" dirty="0" smtClean="0"/>
              <a:t>What: </a:t>
            </a:r>
          </a:p>
          <a:p>
            <a:r>
              <a:rPr lang="en-GB" dirty="0" smtClean="0"/>
              <a:t>Read the question below. Then on mini whiteboards bullet point a list of examples where exocytosis occurs in animal cells.</a:t>
            </a:r>
          </a:p>
          <a:p>
            <a:pPr marL="0" indent="0">
              <a:buNone/>
            </a:pPr>
            <a:endParaRPr lang="en-GB" dirty="0" smtClean="0"/>
          </a:p>
          <a:p>
            <a:pPr marL="0" indent="0">
              <a:buNone/>
            </a:pPr>
            <a:r>
              <a:rPr lang="en-GB" b="1" dirty="0" smtClean="0"/>
              <a:t>How:</a:t>
            </a:r>
          </a:p>
          <a:p>
            <a:r>
              <a:rPr lang="en-GB" dirty="0" smtClean="0"/>
              <a:t>Try from memory initially for the think and ink</a:t>
            </a:r>
          </a:p>
          <a:p>
            <a:r>
              <a:rPr lang="en-GB" dirty="0" smtClean="0"/>
              <a:t>Then in pairs you can use the revision guides to fill in knowledge gaps </a:t>
            </a:r>
          </a:p>
          <a:p>
            <a:endParaRPr lang="en-GB" dirty="0"/>
          </a:p>
          <a:p>
            <a:pPr marL="0" indent="0">
              <a:buNone/>
            </a:pPr>
            <a:r>
              <a:rPr lang="en-GB" b="1" dirty="0" smtClean="0"/>
              <a:t>How long: </a:t>
            </a:r>
          </a:p>
          <a:p>
            <a:pPr marL="0" indent="0">
              <a:buNone/>
            </a:pPr>
            <a:r>
              <a:rPr lang="en-GB" dirty="0" smtClean="0"/>
              <a:t>2 min think and ink, 2 min in pairs, then share with the class</a:t>
            </a:r>
            <a:endParaRPr lang="en-GB" dirty="0"/>
          </a:p>
        </p:txBody>
      </p:sp>
      <p:pic>
        <p:nvPicPr>
          <p:cNvPr id="7" name="Picture 6">
            <a:extLst>
              <a:ext uri="{FF2B5EF4-FFF2-40B4-BE49-F238E27FC236}">
                <a16:creationId xmlns:a16="http://schemas.microsoft.com/office/drawing/2014/main" id="{7EAD82E3-77C3-4164-B3BC-5F0E02D26C52}"/>
              </a:ext>
            </a:extLst>
          </p:cNvPr>
          <p:cNvPicPr>
            <a:picLocks noChangeAspect="1"/>
          </p:cNvPicPr>
          <p:nvPr/>
        </p:nvPicPr>
        <p:blipFill>
          <a:blip r:embed="rId2"/>
          <a:stretch>
            <a:fillRect/>
          </a:stretch>
        </p:blipFill>
        <p:spPr>
          <a:xfrm>
            <a:off x="538550" y="4352318"/>
            <a:ext cx="10853642" cy="2179763"/>
          </a:xfrm>
          <a:prstGeom prst="rect">
            <a:avLst/>
          </a:prstGeom>
        </p:spPr>
      </p:pic>
    </p:spTree>
    <p:extLst>
      <p:ext uri="{BB962C8B-B14F-4D97-AF65-F5344CB8AC3E}">
        <p14:creationId xmlns:p14="http://schemas.microsoft.com/office/powerpoint/2010/main" val="862348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F804A7D-C3E6-4C63-B708-69775240DED0}"/>
              </a:ext>
            </a:extLst>
          </p:cNvPr>
          <p:cNvPicPr>
            <a:picLocks noChangeAspect="1"/>
          </p:cNvPicPr>
          <p:nvPr/>
        </p:nvPicPr>
        <p:blipFill>
          <a:blip r:embed="rId2"/>
          <a:stretch>
            <a:fillRect/>
          </a:stretch>
        </p:blipFill>
        <p:spPr>
          <a:xfrm>
            <a:off x="127001" y="406400"/>
            <a:ext cx="12064999" cy="2032000"/>
          </a:xfrm>
          <a:prstGeom prst="rect">
            <a:avLst/>
          </a:prstGeom>
        </p:spPr>
      </p:pic>
    </p:spTree>
    <p:extLst>
      <p:ext uri="{BB962C8B-B14F-4D97-AF65-F5344CB8AC3E}">
        <p14:creationId xmlns:p14="http://schemas.microsoft.com/office/powerpoint/2010/main" val="20982261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45029"/>
          </a:xfrm>
          <a:solidFill>
            <a:srgbClr val="FFC000"/>
          </a:solidFill>
        </p:spPr>
        <p:txBody>
          <a:bodyPr/>
          <a:lstStyle/>
          <a:p>
            <a:r>
              <a:rPr lang="en-GB" b="1" u="sng" dirty="0" smtClean="0"/>
              <a:t>Task</a:t>
            </a:r>
            <a:endParaRPr lang="en-GB" b="1" u="sng" dirty="0"/>
          </a:p>
        </p:txBody>
      </p:sp>
      <p:sp>
        <p:nvSpPr>
          <p:cNvPr id="3" name="Content Placeholder 2"/>
          <p:cNvSpPr>
            <a:spLocks noGrp="1"/>
          </p:cNvSpPr>
          <p:nvPr>
            <p:ph idx="1"/>
          </p:nvPr>
        </p:nvSpPr>
        <p:spPr>
          <a:xfrm>
            <a:off x="91441" y="1162594"/>
            <a:ext cx="11586754" cy="3161212"/>
          </a:xfrm>
        </p:spPr>
        <p:txBody>
          <a:bodyPr>
            <a:normAutofit fontScale="85000" lnSpcReduction="20000"/>
          </a:bodyPr>
          <a:lstStyle/>
          <a:p>
            <a:pPr marL="0" indent="0">
              <a:buNone/>
            </a:pPr>
            <a:r>
              <a:rPr lang="en-GB" b="1" dirty="0" smtClean="0"/>
              <a:t>What: </a:t>
            </a:r>
          </a:p>
          <a:p>
            <a:r>
              <a:rPr lang="en-GB" dirty="0" smtClean="0"/>
              <a:t>Now draft your answer</a:t>
            </a:r>
          </a:p>
          <a:p>
            <a:endParaRPr lang="en-GB" dirty="0"/>
          </a:p>
          <a:p>
            <a:pPr marL="0" indent="0">
              <a:buNone/>
            </a:pPr>
            <a:r>
              <a:rPr lang="en-GB" b="1" dirty="0" smtClean="0"/>
              <a:t>How: </a:t>
            </a:r>
          </a:p>
          <a:p>
            <a:r>
              <a:rPr lang="en-GB" dirty="0" smtClean="0"/>
              <a:t>On lined paper </a:t>
            </a:r>
          </a:p>
          <a:p>
            <a:endParaRPr lang="en-GB" dirty="0"/>
          </a:p>
          <a:p>
            <a:pPr marL="0" indent="0">
              <a:buNone/>
            </a:pPr>
            <a:r>
              <a:rPr lang="en-GB" b="1" dirty="0" smtClean="0"/>
              <a:t>How long: </a:t>
            </a:r>
          </a:p>
          <a:p>
            <a:r>
              <a:rPr lang="en-GB" dirty="0" smtClean="0"/>
              <a:t>7 </a:t>
            </a:r>
            <a:r>
              <a:rPr lang="en-GB" dirty="0" err="1" smtClean="0"/>
              <a:t>mins</a:t>
            </a:r>
            <a:r>
              <a:rPr lang="en-GB" dirty="0" smtClean="0"/>
              <a:t> </a:t>
            </a:r>
            <a:endParaRPr lang="en-GB" dirty="0"/>
          </a:p>
        </p:txBody>
      </p:sp>
      <p:pic>
        <p:nvPicPr>
          <p:cNvPr id="5" name="Picture 4">
            <a:extLst>
              <a:ext uri="{FF2B5EF4-FFF2-40B4-BE49-F238E27FC236}">
                <a16:creationId xmlns:a16="http://schemas.microsoft.com/office/drawing/2014/main" id="{7EAD82E3-77C3-4164-B3BC-5F0E02D26C52}"/>
              </a:ext>
            </a:extLst>
          </p:cNvPr>
          <p:cNvPicPr>
            <a:picLocks noChangeAspect="1"/>
          </p:cNvPicPr>
          <p:nvPr/>
        </p:nvPicPr>
        <p:blipFill>
          <a:blip r:embed="rId2"/>
          <a:stretch>
            <a:fillRect/>
          </a:stretch>
        </p:blipFill>
        <p:spPr>
          <a:xfrm>
            <a:off x="538550" y="4352318"/>
            <a:ext cx="10853642" cy="2179763"/>
          </a:xfrm>
          <a:prstGeom prst="rect">
            <a:avLst/>
          </a:prstGeom>
        </p:spPr>
      </p:pic>
    </p:spTree>
    <p:extLst>
      <p:ext uri="{BB962C8B-B14F-4D97-AF65-F5344CB8AC3E}">
        <p14:creationId xmlns:p14="http://schemas.microsoft.com/office/powerpoint/2010/main" val="41134776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23406"/>
          </a:xfrm>
          <a:solidFill>
            <a:srgbClr val="92D050"/>
          </a:solidFill>
        </p:spPr>
        <p:txBody>
          <a:bodyPr/>
          <a:lstStyle/>
          <a:p>
            <a:r>
              <a:rPr lang="en-GB" u="sng" dirty="0" smtClean="0"/>
              <a:t>Review</a:t>
            </a:r>
            <a:endParaRPr lang="en-GB" u="sng" dirty="0"/>
          </a:p>
        </p:txBody>
      </p:sp>
      <p:sp>
        <p:nvSpPr>
          <p:cNvPr id="3" name="Content Placeholder 2"/>
          <p:cNvSpPr>
            <a:spLocks noGrp="1"/>
          </p:cNvSpPr>
          <p:nvPr>
            <p:ph idx="1"/>
          </p:nvPr>
        </p:nvSpPr>
        <p:spPr>
          <a:xfrm>
            <a:off x="287383" y="1476103"/>
            <a:ext cx="11665131" cy="4700860"/>
          </a:xfrm>
        </p:spPr>
        <p:txBody>
          <a:bodyPr/>
          <a:lstStyle/>
          <a:p>
            <a:r>
              <a:rPr lang="en-GB" dirty="0" smtClean="0">
                <a:solidFill>
                  <a:srgbClr val="FF0000"/>
                </a:solidFill>
              </a:rPr>
              <a:t>Project student answer on </a:t>
            </a:r>
            <a:r>
              <a:rPr lang="en-GB" dirty="0" err="1" smtClean="0">
                <a:solidFill>
                  <a:srgbClr val="FF0000"/>
                </a:solidFill>
              </a:rPr>
              <a:t>visualiser</a:t>
            </a:r>
            <a:r>
              <a:rPr lang="en-GB" dirty="0" smtClean="0">
                <a:solidFill>
                  <a:srgbClr val="FF0000"/>
                </a:solidFill>
              </a:rPr>
              <a:t> and mark as a class </a:t>
            </a:r>
            <a:endParaRPr lang="en-GB" dirty="0">
              <a:solidFill>
                <a:srgbClr val="FF0000"/>
              </a:solidFill>
            </a:endParaRPr>
          </a:p>
        </p:txBody>
      </p:sp>
      <p:pic>
        <p:nvPicPr>
          <p:cNvPr id="4" name="Picture 3">
            <a:extLst>
              <a:ext uri="{FF2B5EF4-FFF2-40B4-BE49-F238E27FC236}">
                <a16:creationId xmlns:a16="http://schemas.microsoft.com/office/drawing/2014/main" id="{6F804A7D-C3E6-4C63-B708-69775240DED0}"/>
              </a:ext>
            </a:extLst>
          </p:cNvPr>
          <p:cNvPicPr>
            <a:picLocks noChangeAspect="1"/>
          </p:cNvPicPr>
          <p:nvPr/>
        </p:nvPicPr>
        <p:blipFill>
          <a:blip r:embed="rId2"/>
          <a:stretch>
            <a:fillRect/>
          </a:stretch>
        </p:blipFill>
        <p:spPr>
          <a:xfrm>
            <a:off x="414384" y="3005908"/>
            <a:ext cx="12064999" cy="2032000"/>
          </a:xfrm>
          <a:prstGeom prst="rect">
            <a:avLst/>
          </a:prstGeom>
        </p:spPr>
      </p:pic>
    </p:spTree>
    <p:extLst>
      <p:ext uri="{BB962C8B-B14F-4D97-AF65-F5344CB8AC3E}">
        <p14:creationId xmlns:p14="http://schemas.microsoft.com/office/powerpoint/2010/main" val="14476265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16618"/>
          </a:xfrm>
          <a:solidFill>
            <a:schemeClr val="accent1">
              <a:lumMod val="20000"/>
              <a:lumOff val="80000"/>
            </a:schemeClr>
          </a:solidFill>
        </p:spPr>
        <p:txBody>
          <a:bodyPr/>
          <a:lstStyle/>
          <a:p>
            <a:r>
              <a:rPr lang="en-GB" b="1" u="sng" dirty="0" smtClean="0"/>
              <a:t>Think Pair Share </a:t>
            </a:r>
            <a:endParaRPr lang="en-GB" b="1" u="sng" dirty="0"/>
          </a:p>
        </p:txBody>
      </p:sp>
      <p:sp>
        <p:nvSpPr>
          <p:cNvPr id="3" name="Content Placeholder 2"/>
          <p:cNvSpPr>
            <a:spLocks noGrp="1"/>
          </p:cNvSpPr>
          <p:nvPr>
            <p:ph idx="1"/>
          </p:nvPr>
        </p:nvSpPr>
        <p:spPr>
          <a:xfrm>
            <a:off x="29240" y="1116619"/>
            <a:ext cx="12162759" cy="2266661"/>
          </a:xfrm>
        </p:spPr>
        <p:txBody>
          <a:bodyPr>
            <a:normAutofit fontScale="92500" lnSpcReduction="20000"/>
          </a:bodyPr>
          <a:lstStyle/>
          <a:p>
            <a:pPr marL="0" indent="0">
              <a:buNone/>
            </a:pPr>
            <a:r>
              <a:rPr lang="en-GB" b="1" dirty="0" smtClean="0"/>
              <a:t>What: </a:t>
            </a:r>
          </a:p>
          <a:p>
            <a:r>
              <a:rPr lang="en-GB" dirty="0" smtClean="0"/>
              <a:t>Read the question below. What does the command word assess mean that you have to do?</a:t>
            </a:r>
          </a:p>
          <a:p>
            <a:endParaRPr lang="en-GB" dirty="0"/>
          </a:p>
          <a:p>
            <a:pPr marL="0" indent="0">
              <a:buNone/>
            </a:pPr>
            <a:r>
              <a:rPr lang="en-GB" b="1" dirty="0" smtClean="0"/>
              <a:t>How long: </a:t>
            </a:r>
          </a:p>
          <a:p>
            <a:pPr marL="0" indent="0">
              <a:buNone/>
            </a:pPr>
            <a:r>
              <a:rPr lang="en-GB" dirty="0" smtClean="0"/>
              <a:t>30s think, </a:t>
            </a:r>
            <a:r>
              <a:rPr lang="en-GB" dirty="0"/>
              <a:t>1</a:t>
            </a:r>
            <a:r>
              <a:rPr lang="en-GB" dirty="0" smtClean="0"/>
              <a:t> min in pairs, then share with the class</a:t>
            </a:r>
            <a:endParaRPr lang="en-GB" dirty="0"/>
          </a:p>
        </p:txBody>
      </p:sp>
      <p:pic>
        <p:nvPicPr>
          <p:cNvPr id="6" name="Picture 5">
            <a:extLst>
              <a:ext uri="{FF2B5EF4-FFF2-40B4-BE49-F238E27FC236}">
                <a16:creationId xmlns:a16="http://schemas.microsoft.com/office/drawing/2014/main" id="{D592C284-A3A9-43E6-851F-52BE3FB007BB}"/>
              </a:ext>
            </a:extLst>
          </p:cNvPr>
          <p:cNvPicPr>
            <a:picLocks noChangeAspect="1"/>
          </p:cNvPicPr>
          <p:nvPr/>
        </p:nvPicPr>
        <p:blipFill>
          <a:blip r:embed="rId2"/>
          <a:stretch>
            <a:fillRect/>
          </a:stretch>
        </p:blipFill>
        <p:spPr>
          <a:xfrm>
            <a:off x="1036306" y="3747665"/>
            <a:ext cx="10119388" cy="3110335"/>
          </a:xfrm>
          <a:prstGeom prst="rect">
            <a:avLst/>
          </a:prstGeom>
        </p:spPr>
      </p:pic>
      <p:sp>
        <p:nvSpPr>
          <p:cNvPr id="8" name="TextBox 7">
            <a:extLst>
              <a:ext uri="{FF2B5EF4-FFF2-40B4-BE49-F238E27FC236}">
                <a16:creationId xmlns:a16="http://schemas.microsoft.com/office/drawing/2014/main" id="{799522ED-8327-4A28-864F-855D805DFF1A}"/>
              </a:ext>
            </a:extLst>
          </p:cNvPr>
          <p:cNvSpPr txBox="1"/>
          <p:nvPr/>
        </p:nvSpPr>
        <p:spPr>
          <a:xfrm>
            <a:off x="11033759" y="5544926"/>
            <a:ext cx="2072640" cy="369332"/>
          </a:xfrm>
          <a:prstGeom prst="rect">
            <a:avLst/>
          </a:prstGeom>
          <a:noFill/>
        </p:spPr>
        <p:txBody>
          <a:bodyPr wrap="square" rtlCol="0">
            <a:spAutoFit/>
          </a:bodyPr>
          <a:lstStyle/>
          <a:p>
            <a:r>
              <a:rPr lang="en-US" dirty="0"/>
              <a:t>2018</a:t>
            </a:r>
            <a:endParaRPr lang="en-GB" dirty="0"/>
          </a:p>
        </p:txBody>
      </p:sp>
    </p:spTree>
    <p:extLst>
      <p:ext uri="{BB962C8B-B14F-4D97-AF65-F5344CB8AC3E}">
        <p14:creationId xmlns:p14="http://schemas.microsoft.com/office/powerpoint/2010/main" val="40630311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16618"/>
          </a:xfrm>
          <a:solidFill>
            <a:srgbClr val="FFC000"/>
          </a:solidFill>
        </p:spPr>
        <p:txBody>
          <a:bodyPr/>
          <a:lstStyle/>
          <a:p>
            <a:r>
              <a:rPr lang="en-GB" b="1" u="sng" dirty="0" smtClean="0"/>
              <a:t>Task</a:t>
            </a:r>
            <a:endParaRPr lang="en-GB" b="1" u="sng" dirty="0"/>
          </a:p>
        </p:txBody>
      </p:sp>
      <p:sp>
        <p:nvSpPr>
          <p:cNvPr id="3" name="Content Placeholder 2"/>
          <p:cNvSpPr>
            <a:spLocks noGrp="1"/>
          </p:cNvSpPr>
          <p:nvPr>
            <p:ph idx="1"/>
          </p:nvPr>
        </p:nvSpPr>
        <p:spPr>
          <a:xfrm>
            <a:off x="29240" y="1116619"/>
            <a:ext cx="12162759" cy="2972055"/>
          </a:xfrm>
        </p:spPr>
        <p:txBody>
          <a:bodyPr>
            <a:normAutofit fontScale="47500" lnSpcReduction="20000"/>
          </a:bodyPr>
          <a:lstStyle/>
          <a:p>
            <a:pPr marL="0" indent="0">
              <a:buNone/>
            </a:pPr>
            <a:r>
              <a:rPr lang="en-GB" b="1" dirty="0" smtClean="0"/>
              <a:t>What:  </a:t>
            </a:r>
            <a:r>
              <a:rPr lang="en-GB" dirty="0" smtClean="0"/>
              <a:t>Answer the question below. </a:t>
            </a:r>
          </a:p>
          <a:p>
            <a:pPr marL="0" indent="0">
              <a:buNone/>
            </a:pPr>
            <a:endParaRPr lang="en-GB" dirty="0" smtClean="0"/>
          </a:p>
          <a:p>
            <a:pPr marL="0" indent="0">
              <a:buNone/>
            </a:pPr>
            <a:r>
              <a:rPr lang="en-GB" b="1" dirty="0" smtClean="0"/>
              <a:t>How:</a:t>
            </a:r>
          </a:p>
          <a:p>
            <a:pPr marL="514350" indent="-514350">
              <a:buFont typeface="+mj-lt"/>
              <a:buAutoNum type="arabicPeriod"/>
            </a:pPr>
            <a:r>
              <a:rPr lang="en-GB" dirty="0" smtClean="0"/>
              <a:t>Do a </a:t>
            </a:r>
            <a:r>
              <a:rPr lang="en-GB" dirty="0" err="1" smtClean="0"/>
              <a:t>mindmap</a:t>
            </a:r>
            <a:r>
              <a:rPr lang="en-GB" dirty="0" smtClean="0"/>
              <a:t> of all of the uses of carbohydrates that you can think of from memory at first on your mini whiteboard.</a:t>
            </a:r>
          </a:p>
          <a:p>
            <a:pPr marL="514350" indent="-514350">
              <a:buFont typeface="+mj-lt"/>
              <a:buAutoNum type="arabicPeriod"/>
            </a:pPr>
            <a:r>
              <a:rPr lang="en-GB" dirty="0" smtClean="0"/>
              <a:t>Fill in knowledge gaps using the revision guides.</a:t>
            </a:r>
          </a:p>
          <a:p>
            <a:pPr marL="514350" indent="-514350">
              <a:buFont typeface="+mj-lt"/>
              <a:buAutoNum type="arabicPeriod"/>
            </a:pPr>
            <a:r>
              <a:rPr lang="en-GB" dirty="0" smtClean="0"/>
              <a:t> Answer the question on lined paper </a:t>
            </a:r>
          </a:p>
          <a:p>
            <a:pPr marL="0" indent="0">
              <a:buNone/>
            </a:pPr>
            <a:endParaRPr lang="en-GB" dirty="0"/>
          </a:p>
          <a:p>
            <a:pPr marL="0" indent="0">
              <a:buNone/>
            </a:pPr>
            <a:r>
              <a:rPr lang="en-GB" b="1" dirty="0" smtClean="0"/>
              <a:t>How long: </a:t>
            </a:r>
          </a:p>
          <a:p>
            <a:pPr marL="514350" indent="-514350">
              <a:buFont typeface="+mj-lt"/>
              <a:buAutoNum type="arabicPeriod"/>
            </a:pPr>
            <a:r>
              <a:rPr lang="en-GB" dirty="0"/>
              <a:t>3</a:t>
            </a:r>
            <a:r>
              <a:rPr lang="en-GB" dirty="0" smtClean="0"/>
              <a:t> min think and ink</a:t>
            </a:r>
          </a:p>
          <a:p>
            <a:pPr marL="514350" indent="-514350">
              <a:buFont typeface="+mj-lt"/>
              <a:buAutoNum type="arabicPeriod"/>
            </a:pPr>
            <a:r>
              <a:rPr lang="en-GB" dirty="0" smtClean="0"/>
              <a:t>2 min with revision guide</a:t>
            </a:r>
          </a:p>
          <a:p>
            <a:pPr marL="514350" indent="-514350">
              <a:buFont typeface="+mj-lt"/>
              <a:buAutoNum type="arabicPeriod"/>
            </a:pPr>
            <a:r>
              <a:rPr lang="en-GB" dirty="0" smtClean="0"/>
              <a:t>6 </a:t>
            </a:r>
            <a:r>
              <a:rPr lang="en-GB" dirty="0" err="1" smtClean="0"/>
              <a:t>mins</a:t>
            </a:r>
            <a:r>
              <a:rPr lang="en-GB" dirty="0" smtClean="0"/>
              <a:t> to write on lined paper </a:t>
            </a:r>
            <a:endParaRPr lang="en-GB" dirty="0"/>
          </a:p>
        </p:txBody>
      </p:sp>
      <p:pic>
        <p:nvPicPr>
          <p:cNvPr id="6" name="Picture 5">
            <a:extLst>
              <a:ext uri="{FF2B5EF4-FFF2-40B4-BE49-F238E27FC236}">
                <a16:creationId xmlns:a16="http://schemas.microsoft.com/office/drawing/2014/main" id="{D592C284-A3A9-43E6-851F-52BE3FB007BB}"/>
              </a:ext>
            </a:extLst>
          </p:cNvPr>
          <p:cNvPicPr>
            <a:picLocks noChangeAspect="1"/>
          </p:cNvPicPr>
          <p:nvPr/>
        </p:nvPicPr>
        <p:blipFill>
          <a:blip r:embed="rId2"/>
          <a:stretch>
            <a:fillRect/>
          </a:stretch>
        </p:blipFill>
        <p:spPr>
          <a:xfrm>
            <a:off x="3135086" y="3839505"/>
            <a:ext cx="8887097" cy="2731573"/>
          </a:xfrm>
          <a:prstGeom prst="rect">
            <a:avLst/>
          </a:prstGeom>
        </p:spPr>
      </p:pic>
    </p:spTree>
    <p:extLst>
      <p:ext uri="{BB962C8B-B14F-4D97-AF65-F5344CB8AC3E}">
        <p14:creationId xmlns:p14="http://schemas.microsoft.com/office/powerpoint/2010/main" val="2817266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23406"/>
          </a:xfrm>
          <a:solidFill>
            <a:srgbClr val="92D050"/>
          </a:solidFill>
        </p:spPr>
        <p:txBody>
          <a:bodyPr/>
          <a:lstStyle/>
          <a:p>
            <a:r>
              <a:rPr lang="en-GB" u="sng" dirty="0" smtClean="0"/>
              <a:t>Review</a:t>
            </a:r>
            <a:endParaRPr lang="en-GB" u="sng" dirty="0"/>
          </a:p>
        </p:txBody>
      </p:sp>
      <p:sp>
        <p:nvSpPr>
          <p:cNvPr id="3" name="Content Placeholder 2"/>
          <p:cNvSpPr>
            <a:spLocks noGrp="1"/>
          </p:cNvSpPr>
          <p:nvPr>
            <p:ph idx="1"/>
          </p:nvPr>
        </p:nvSpPr>
        <p:spPr>
          <a:xfrm>
            <a:off x="287383" y="1476103"/>
            <a:ext cx="11665131" cy="4700860"/>
          </a:xfrm>
        </p:spPr>
        <p:txBody>
          <a:bodyPr/>
          <a:lstStyle/>
          <a:p>
            <a:r>
              <a:rPr lang="en-GB" dirty="0" smtClean="0">
                <a:solidFill>
                  <a:srgbClr val="FF0000"/>
                </a:solidFill>
              </a:rPr>
              <a:t>Project student answer on </a:t>
            </a:r>
            <a:r>
              <a:rPr lang="en-GB" dirty="0" err="1" smtClean="0">
                <a:solidFill>
                  <a:srgbClr val="FF0000"/>
                </a:solidFill>
              </a:rPr>
              <a:t>visualiser</a:t>
            </a:r>
            <a:r>
              <a:rPr lang="en-GB" dirty="0" smtClean="0">
                <a:solidFill>
                  <a:srgbClr val="FF0000"/>
                </a:solidFill>
              </a:rPr>
              <a:t> and mark as a class </a:t>
            </a:r>
            <a:endParaRPr lang="en-GB" dirty="0">
              <a:solidFill>
                <a:srgbClr val="FF0000"/>
              </a:solidFill>
            </a:endParaRPr>
          </a:p>
        </p:txBody>
      </p:sp>
    </p:spTree>
    <p:extLst>
      <p:ext uri="{BB962C8B-B14F-4D97-AF65-F5344CB8AC3E}">
        <p14:creationId xmlns:p14="http://schemas.microsoft.com/office/powerpoint/2010/main" val="3900891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A7DB87A-6498-4E89-B3BF-14DC074C1431}"/>
              </a:ext>
            </a:extLst>
          </p:cNvPr>
          <p:cNvPicPr>
            <a:picLocks noChangeAspect="1"/>
          </p:cNvPicPr>
          <p:nvPr/>
        </p:nvPicPr>
        <p:blipFill>
          <a:blip r:embed="rId2"/>
          <a:stretch>
            <a:fillRect/>
          </a:stretch>
        </p:blipFill>
        <p:spPr>
          <a:xfrm>
            <a:off x="161972" y="274320"/>
            <a:ext cx="11600499" cy="6167119"/>
          </a:xfrm>
          <a:prstGeom prst="rect">
            <a:avLst/>
          </a:prstGeom>
        </p:spPr>
      </p:pic>
    </p:spTree>
    <p:extLst>
      <p:ext uri="{BB962C8B-B14F-4D97-AF65-F5344CB8AC3E}">
        <p14:creationId xmlns:p14="http://schemas.microsoft.com/office/powerpoint/2010/main" val="4263188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84217"/>
          </a:xfrm>
          <a:solidFill>
            <a:srgbClr val="92D050"/>
          </a:solidFill>
        </p:spPr>
        <p:txBody>
          <a:bodyPr>
            <a:normAutofit/>
          </a:bodyPr>
          <a:lstStyle/>
          <a:p>
            <a:r>
              <a:rPr lang="en-GB" b="1" u="sng" dirty="0" smtClean="0"/>
              <a:t>Review</a:t>
            </a:r>
            <a:endParaRPr lang="en-GB" b="1" u="sng" dirty="0"/>
          </a:p>
        </p:txBody>
      </p:sp>
      <p:graphicFrame>
        <p:nvGraphicFramePr>
          <p:cNvPr id="4" name="Table 3"/>
          <p:cNvGraphicFramePr>
            <a:graphicFrameLocks noGrp="1"/>
          </p:cNvGraphicFramePr>
          <p:nvPr>
            <p:extLst>
              <p:ext uri="{D42A27DB-BD31-4B8C-83A1-F6EECF244321}">
                <p14:modId xmlns:p14="http://schemas.microsoft.com/office/powerpoint/2010/main" val="175366056"/>
              </p:ext>
            </p:extLst>
          </p:nvPr>
        </p:nvGraphicFramePr>
        <p:xfrm>
          <a:off x="130629" y="1551304"/>
          <a:ext cx="12061371" cy="4450080"/>
        </p:xfrm>
        <a:graphic>
          <a:graphicData uri="http://schemas.openxmlformats.org/drawingml/2006/table">
            <a:tbl>
              <a:tblPr firstRow="1" bandRow="1">
                <a:tableStyleId>{5940675A-B579-460E-94D1-54222C63F5DA}</a:tableStyleId>
              </a:tblPr>
              <a:tblGrid>
                <a:gridCol w="512610">
                  <a:extLst>
                    <a:ext uri="{9D8B030D-6E8A-4147-A177-3AD203B41FA5}">
                      <a16:colId xmlns:a16="http://schemas.microsoft.com/office/drawing/2014/main" val="422613355"/>
                    </a:ext>
                  </a:extLst>
                </a:gridCol>
                <a:gridCol w="4412088">
                  <a:extLst>
                    <a:ext uri="{9D8B030D-6E8A-4147-A177-3AD203B41FA5}">
                      <a16:colId xmlns:a16="http://schemas.microsoft.com/office/drawing/2014/main" val="1833961007"/>
                    </a:ext>
                  </a:extLst>
                </a:gridCol>
                <a:gridCol w="7136673">
                  <a:extLst>
                    <a:ext uri="{9D8B030D-6E8A-4147-A177-3AD203B41FA5}">
                      <a16:colId xmlns:a16="http://schemas.microsoft.com/office/drawing/2014/main" val="998789535"/>
                    </a:ext>
                  </a:extLst>
                </a:gridCol>
              </a:tblGrid>
              <a:tr h="413933">
                <a:tc>
                  <a:txBody>
                    <a:bodyPr/>
                    <a:lstStyle/>
                    <a:p>
                      <a:r>
                        <a:rPr lang="en-GB" sz="2200" dirty="0" smtClean="0"/>
                        <a:t>1</a:t>
                      </a:r>
                      <a:endParaRPr lang="en-GB" sz="2200" dirty="0"/>
                    </a:p>
                  </a:txBody>
                  <a:tcPr/>
                </a:tc>
                <a:tc>
                  <a:txBody>
                    <a:bodyPr/>
                    <a:lstStyle/>
                    <a:p>
                      <a:pPr rtl="0" fontAlgn="b"/>
                      <a:r>
                        <a:rPr lang="en-US" sz="2200" b="0" dirty="0">
                          <a:solidFill>
                            <a:schemeClr val="tx1"/>
                          </a:solidFill>
                          <a:effectLst/>
                        </a:rPr>
                        <a:t>State what happens to the heart during ventricular systole and atrial diastole </a:t>
                      </a:r>
                    </a:p>
                  </a:txBody>
                  <a:tcPr marL="28575" marR="28575" marT="0" marB="0" anchor="b"/>
                </a:tc>
                <a:tc>
                  <a:txBody>
                    <a:bodyPr/>
                    <a:lstStyle/>
                    <a:p>
                      <a:pPr rtl="0" fontAlgn="b"/>
                      <a:r>
                        <a:rPr lang="en-US" sz="2200" b="0" dirty="0">
                          <a:solidFill>
                            <a:srgbClr val="00B050"/>
                          </a:solidFill>
                          <a:effectLst/>
                        </a:rPr>
                        <a:t>Atria relax/ventricles contract/increase pressure in ventricle/AV valves shut/SL valves open/blood forced into arteries (pressure currently lower in arteries)</a:t>
                      </a:r>
                    </a:p>
                  </a:txBody>
                  <a:tcPr marL="28575" marR="28575" marT="0" marB="0" anchor="b"/>
                </a:tc>
                <a:extLst>
                  <a:ext uri="{0D108BD9-81ED-4DB2-BD59-A6C34878D82A}">
                    <a16:rowId xmlns:a16="http://schemas.microsoft.com/office/drawing/2014/main" val="3067607622"/>
                  </a:ext>
                </a:extLst>
              </a:tr>
              <a:tr h="413933">
                <a:tc>
                  <a:txBody>
                    <a:bodyPr/>
                    <a:lstStyle/>
                    <a:p>
                      <a:r>
                        <a:rPr lang="en-GB" sz="2200" dirty="0" smtClean="0"/>
                        <a:t>2</a:t>
                      </a:r>
                      <a:endParaRPr lang="en-GB" sz="2200" dirty="0"/>
                    </a:p>
                  </a:txBody>
                  <a:tcPr/>
                </a:tc>
                <a:tc>
                  <a:txBody>
                    <a:bodyPr/>
                    <a:lstStyle/>
                    <a:p>
                      <a:pPr rtl="0" fontAlgn="b"/>
                      <a:r>
                        <a:rPr lang="en-US" sz="2200" b="0" dirty="0">
                          <a:solidFill>
                            <a:schemeClr val="tx1"/>
                          </a:solidFill>
                          <a:effectLst/>
                        </a:rPr>
                        <a:t>How is more than one protein made from one gene? </a:t>
                      </a:r>
                    </a:p>
                  </a:txBody>
                  <a:tcPr marL="28575" marR="28575" marT="0" marB="0" anchor="b"/>
                </a:tc>
                <a:tc>
                  <a:txBody>
                    <a:bodyPr/>
                    <a:lstStyle/>
                    <a:p>
                      <a:pPr rtl="0" fontAlgn="b"/>
                      <a:r>
                        <a:rPr lang="en-GB" sz="2200" b="0" dirty="0">
                          <a:solidFill>
                            <a:srgbClr val="00B050"/>
                          </a:solidFill>
                          <a:effectLst/>
                        </a:rPr>
                        <a:t>mRNA splicing</a:t>
                      </a:r>
                    </a:p>
                  </a:txBody>
                  <a:tcPr marL="28575" marR="28575" marT="0" marB="0" anchor="b"/>
                </a:tc>
                <a:extLst>
                  <a:ext uri="{0D108BD9-81ED-4DB2-BD59-A6C34878D82A}">
                    <a16:rowId xmlns:a16="http://schemas.microsoft.com/office/drawing/2014/main" val="1836434488"/>
                  </a:ext>
                </a:extLst>
              </a:tr>
              <a:tr h="413933">
                <a:tc>
                  <a:txBody>
                    <a:bodyPr/>
                    <a:lstStyle/>
                    <a:p>
                      <a:r>
                        <a:rPr lang="en-GB" sz="2200" dirty="0" smtClean="0"/>
                        <a:t>3</a:t>
                      </a:r>
                      <a:endParaRPr lang="en-GB" sz="2200" dirty="0"/>
                    </a:p>
                  </a:txBody>
                  <a:tcPr/>
                </a:tc>
                <a:tc>
                  <a:txBody>
                    <a:bodyPr/>
                    <a:lstStyle/>
                    <a:p>
                      <a:pPr rtl="0" fontAlgn="b"/>
                      <a:r>
                        <a:rPr lang="en-US" sz="2200" b="0" dirty="0">
                          <a:solidFill>
                            <a:schemeClr val="tx1"/>
                          </a:solidFill>
                          <a:effectLst/>
                        </a:rPr>
                        <a:t>State the function of the cerebrum</a:t>
                      </a:r>
                    </a:p>
                  </a:txBody>
                  <a:tcPr marL="28575" marR="28575" marT="0" marB="0" anchor="b"/>
                </a:tc>
                <a:tc>
                  <a:txBody>
                    <a:bodyPr/>
                    <a:lstStyle/>
                    <a:p>
                      <a:pPr rtl="0" fontAlgn="b"/>
                      <a:r>
                        <a:rPr lang="en-US" sz="2200" b="0" dirty="0">
                          <a:solidFill>
                            <a:srgbClr val="00B050"/>
                          </a:solidFill>
                          <a:effectLst/>
                        </a:rPr>
                        <a:t>Involved in vision, learning, thinking, emotions and movement</a:t>
                      </a:r>
                    </a:p>
                  </a:txBody>
                  <a:tcPr marL="28575" marR="28575" marT="0" marB="0" anchor="b"/>
                </a:tc>
                <a:extLst>
                  <a:ext uri="{0D108BD9-81ED-4DB2-BD59-A6C34878D82A}">
                    <a16:rowId xmlns:a16="http://schemas.microsoft.com/office/drawing/2014/main" val="208220713"/>
                  </a:ext>
                </a:extLst>
              </a:tr>
              <a:tr h="413933">
                <a:tc>
                  <a:txBody>
                    <a:bodyPr/>
                    <a:lstStyle/>
                    <a:p>
                      <a:r>
                        <a:rPr lang="en-GB" sz="2200" dirty="0" smtClean="0"/>
                        <a:t>4</a:t>
                      </a:r>
                      <a:endParaRPr lang="en-GB" sz="2200" dirty="0"/>
                    </a:p>
                  </a:txBody>
                  <a:tcPr/>
                </a:tc>
                <a:tc>
                  <a:txBody>
                    <a:bodyPr/>
                    <a:lstStyle/>
                    <a:p>
                      <a:pPr rtl="0" fontAlgn="b"/>
                      <a:r>
                        <a:rPr lang="en-GB" sz="2200" b="0" dirty="0">
                          <a:solidFill>
                            <a:schemeClr val="tx1"/>
                          </a:solidFill>
                          <a:effectLst/>
                        </a:rPr>
                        <a:t>How does fMRI work ?</a:t>
                      </a:r>
                    </a:p>
                  </a:txBody>
                  <a:tcPr marL="28575" marR="28575" marT="0" marB="0" anchor="b"/>
                </a:tc>
                <a:tc>
                  <a:txBody>
                    <a:bodyPr/>
                    <a:lstStyle/>
                    <a:p>
                      <a:pPr rtl="0" fontAlgn="b"/>
                      <a:r>
                        <a:rPr lang="en-US" sz="2200" b="0" dirty="0">
                          <a:solidFill>
                            <a:srgbClr val="00B050"/>
                          </a:solidFill>
                          <a:effectLst/>
                        </a:rPr>
                        <a:t>They show changes in brain activity as they happen. More oxygenated blood flows to active areas of the brain, to supply the </a:t>
                      </a:r>
                      <a:r>
                        <a:rPr lang="en-US" sz="2200" b="0" dirty="0" err="1">
                          <a:solidFill>
                            <a:srgbClr val="00B050"/>
                          </a:solidFill>
                          <a:effectLst/>
                        </a:rPr>
                        <a:t>neurones</a:t>
                      </a:r>
                      <a:r>
                        <a:rPr lang="en-US" sz="2200" b="0" dirty="0">
                          <a:solidFill>
                            <a:srgbClr val="00B050"/>
                          </a:solidFill>
                          <a:effectLst/>
                        </a:rPr>
                        <a:t> with oxygen and glucose. Molecules in oxygenated blood respond differently to a magnetic field than those in deoxygenated blood, the signal that is returned to the scanner is stronger from the oxygenated blood, which allows more active areas of the brain to be identified.</a:t>
                      </a:r>
                    </a:p>
                  </a:txBody>
                  <a:tcPr marL="28575" marR="28575" marT="0" marB="0" anchor="b"/>
                </a:tc>
                <a:extLst>
                  <a:ext uri="{0D108BD9-81ED-4DB2-BD59-A6C34878D82A}">
                    <a16:rowId xmlns:a16="http://schemas.microsoft.com/office/drawing/2014/main" val="397626433"/>
                  </a:ext>
                </a:extLst>
              </a:tr>
            </a:tbl>
          </a:graphicData>
        </a:graphic>
      </p:graphicFrame>
    </p:spTree>
    <p:extLst>
      <p:ext uri="{BB962C8B-B14F-4D97-AF65-F5344CB8AC3E}">
        <p14:creationId xmlns:p14="http://schemas.microsoft.com/office/powerpoint/2010/main" val="9377675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20000"/>
              <a:lumOff val="80000"/>
            </a:schemeClr>
          </a:solidFill>
        </p:spPr>
        <p:txBody>
          <a:bodyPr/>
          <a:lstStyle/>
          <a:p>
            <a:r>
              <a:rPr lang="en-GB" b="1" u="sng" dirty="0" smtClean="0"/>
              <a:t>Exit Ticket</a:t>
            </a:r>
            <a:endParaRPr lang="en-GB" b="1" u="sng" dirty="0"/>
          </a:p>
        </p:txBody>
      </p:sp>
      <p:sp>
        <p:nvSpPr>
          <p:cNvPr id="3" name="Content Placeholder 2"/>
          <p:cNvSpPr>
            <a:spLocks noGrp="1"/>
          </p:cNvSpPr>
          <p:nvPr>
            <p:ph idx="1"/>
          </p:nvPr>
        </p:nvSpPr>
        <p:spPr>
          <a:xfrm>
            <a:off x="0" y="1524000"/>
            <a:ext cx="12192000" cy="4652963"/>
          </a:xfrm>
        </p:spPr>
        <p:txBody>
          <a:bodyPr>
            <a:normAutofit lnSpcReduction="10000"/>
          </a:bodyPr>
          <a:lstStyle/>
          <a:p>
            <a:pPr marL="0" indent="0">
              <a:buNone/>
            </a:pPr>
            <a:r>
              <a:rPr lang="en-GB" dirty="0"/>
              <a:t>What rules would you give yourself when </a:t>
            </a:r>
            <a:r>
              <a:rPr lang="en-GB" dirty="0" smtClean="0"/>
              <a:t>answering a 9 mark question?</a:t>
            </a:r>
          </a:p>
          <a:p>
            <a:pPr marL="0" indent="0">
              <a:buNone/>
            </a:pPr>
            <a:endParaRPr lang="en-GB" dirty="0"/>
          </a:p>
          <a:p>
            <a:pPr marL="0" indent="0">
              <a:buNone/>
            </a:pPr>
            <a:r>
              <a:rPr lang="en-GB" b="1" u="sng" dirty="0" smtClean="0">
                <a:solidFill>
                  <a:srgbClr val="00B050"/>
                </a:solidFill>
              </a:rPr>
              <a:t>Suggestions:</a:t>
            </a:r>
          </a:p>
          <a:p>
            <a:r>
              <a:rPr lang="en-GB" dirty="0" smtClean="0">
                <a:solidFill>
                  <a:srgbClr val="00B050"/>
                </a:solidFill>
              </a:rPr>
              <a:t>Underline and define the command word </a:t>
            </a:r>
          </a:p>
          <a:p>
            <a:r>
              <a:rPr lang="en-GB" dirty="0">
                <a:solidFill>
                  <a:srgbClr val="00B050"/>
                </a:solidFill>
              </a:rPr>
              <a:t>Check if there is any information given in or above the question that you need to include </a:t>
            </a:r>
            <a:endParaRPr lang="en-GB" dirty="0"/>
          </a:p>
          <a:p>
            <a:r>
              <a:rPr lang="en-GB" dirty="0" smtClean="0">
                <a:solidFill>
                  <a:srgbClr val="00B050"/>
                </a:solidFill>
              </a:rPr>
              <a:t>Do a </a:t>
            </a:r>
            <a:r>
              <a:rPr lang="en-GB" dirty="0" err="1" smtClean="0">
                <a:solidFill>
                  <a:srgbClr val="00B050"/>
                </a:solidFill>
              </a:rPr>
              <a:t>mindmap</a:t>
            </a:r>
            <a:r>
              <a:rPr lang="en-GB" dirty="0" smtClean="0">
                <a:solidFill>
                  <a:srgbClr val="00B050"/>
                </a:solidFill>
              </a:rPr>
              <a:t>/plan of all of the biological concepts that you need to include before starting to answer</a:t>
            </a:r>
          </a:p>
          <a:p>
            <a:r>
              <a:rPr lang="en-GB" dirty="0" smtClean="0">
                <a:solidFill>
                  <a:srgbClr val="00B050"/>
                </a:solidFill>
              </a:rPr>
              <a:t>Practice and prepare for 9 mark questions by making flash cards or mind maps on suggested topics (next lesson)</a:t>
            </a:r>
          </a:p>
        </p:txBody>
      </p:sp>
    </p:spTree>
    <p:extLst>
      <p:ext uri="{BB962C8B-B14F-4D97-AF65-F5344CB8AC3E}">
        <p14:creationId xmlns:p14="http://schemas.microsoft.com/office/powerpoint/2010/main" val="339505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97280"/>
          </a:xfrm>
          <a:solidFill>
            <a:srgbClr val="FFFF00"/>
          </a:solidFill>
        </p:spPr>
        <p:txBody>
          <a:bodyPr/>
          <a:lstStyle/>
          <a:p>
            <a:r>
              <a:rPr lang="en-GB" b="1" u="sng" dirty="0" smtClean="0"/>
              <a:t>Lesson Objectives </a:t>
            </a:r>
            <a:endParaRPr lang="en-GB" b="1" u="sng" dirty="0"/>
          </a:p>
        </p:txBody>
      </p:sp>
      <p:sp>
        <p:nvSpPr>
          <p:cNvPr id="3" name="Content Placeholder 2"/>
          <p:cNvSpPr>
            <a:spLocks noGrp="1"/>
          </p:cNvSpPr>
          <p:nvPr>
            <p:ph idx="1"/>
          </p:nvPr>
        </p:nvSpPr>
        <p:spPr>
          <a:xfrm>
            <a:off x="156753" y="1267097"/>
            <a:ext cx="11795761" cy="4909866"/>
          </a:xfrm>
        </p:spPr>
        <p:txBody>
          <a:bodyPr/>
          <a:lstStyle/>
          <a:p>
            <a:r>
              <a:rPr lang="en-US" dirty="0"/>
              <a:t>To </a:t>
            </a:r>
            <a:r>
              <a:rPr lang="en-US" dirty="0" smtClean="0"/>
              <a:t>establish an approach on how to answer 9 mark questions.</a:t>
            </a:r>
            <a:endParaRPr lang="en-US" dirty="0"/>
          </a:p>
          <a:p>
            <a:endParaRPr lang="en-US" dirty="0"/>
          </a:p>
          <a:p>
            <a:pPr marL="0" indent="0">
              <a:buNone/>
            </a:pPr>
            <a:r>
              <a:rPr lang="en-US" b="1" u="sng" dirty="0" smtClean="0">
                <a:solidFill>
                  <a:srgbClr val="FF0000"/>
                </a:solidFill>
              </a:rPr>
              <a:t>The Bigger Picture</a:t>
            </a:r>
          </a:p>
          <a:p>
            <a:r>
              <a:rPr lang="en-GB" dirty="0" smtClean="0"/>
              <a:t>Students found these types of questions most difficult in your mock exams. </a:t>
            </a:r>
          </a:p>
          <a:p>
            <a:r>
              <a:rPr lang="en-GB" dirty="0" smtClean="0"/>
              <a:t>These usually require sound subject knowledge from a range of topics that need to be linked and applied to the context of the question.</a:t>
            </a:r>
          </a:p>
          <a:p>
            <a:r>
              <a:rPr lang="en-GB" dirty="0" smtClean="0"/>
              <a:t>They usually involve A03 skills where data or information has to be interpreted and a judgement or suggestion made. </a:t>
            </a:r>
          </a:p>
          <a:p>
            <a:r>
              <a:rPr lang="en-GB" dirty="0" smtClean="0"/>
              <a:t>They could have </a:t>
            </a:r>
            <a:r>
              <a:rPr lang="en-GB" b="1" dirty="0" smtClean="0"/>
              <a:t>ANY command word </a:t>
            </a:r>
            <a:r>
              <a:rPr lang="en-GB" dirty="0" smtClean="0"/>
              <a:t>so you will need to apply what we have done in previous lessons!</a:t>
            </a:r>
          </a:p>
        </p:txBody>
      </p:sp>
    </p:spTree>
    <p:extLst>
      <p:ext uri="{BB962C8B-B14F-4D97-AF65-F5344CB8AC3E}">
        <p14:creationId xmlns:p14="http://schemas.microsoft.com/office/powerpoint/2010/main" val="581221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84217"/>
          </a:xfrm>
          <a:solidFill>
            <a:srgbClr val="92D050"/>
          </a:solidFill>
        </p:spPr>
        <p:txBody>
          <a:bodyPr>
            <a:normAutofit/>
          </a:bodyPr>
          <a:lstStyle/>
          <a:p>
            <a:r>
              <a:rPr lang="en-GB" b="1" u="sng" dirty="0" smtClean="0"/>
              <a:t>Review</a:t>
            </a:r>
            <a:endParaRPr lang="en-GB" b="1" u="sng" dirty="0"/>
          </a:p>
        </p:txBody>
      </p:sp>
      <p:graphicFrame>
        <p:nvGraphicFramePr>
          <p:cNvPr id="4" name="Table 3"/>
          <p:cNvGraphicFramePr>
            <a:graphicFrameLocks noGrp="1"/>
          </p:cNvGraphicFramePr>
          <p:nvPr>
            <p:extLst>
              <p:ext uri="{D42A27DB-BD31-4B8C-83A1-F6EECF244321}">
                <p14:modId xmlns:p14="http://schemas.microsoft.com/office/powerpoint/2010/main" val="3952186581"/>
              </p:ext>
            </p:extLst>
          </p:nvPr>
        </p:nvGraphicFramePr>
        <p:xfrm>
          <a:off x="65314" y="2060755"/>
          <a:ext cx="12061371" cy="3444240"/>
        </p:xfrm>
        <a:graphic>
          <a:graphicData uri="http://schemas.openxmlformats.org/drawingml/2006/table">
            <a:tbl>
              <a:tblPr firstRow="1" bandRow="1">
                <a:tableStyleId>{5940675A-B579-460E-94D1-54222C63F5DA}</a:tableStyleId>
              </a:tblPr>
              <a:tblGrid>
                <a:gridCol w="512610">
                  <a:extLst>
                    <a:ext uri="{9D8B030D-6E8A-4147-A177-3AD203B41FA5}">
                      <a16:colId xmlns:a16="http://schemas.microsoft.com/office/drawing/2014/main" val="422613355"/>
                    </a:ext>
                  </a:extLst>
                </a:gridCol>
                <a:gridCol w="4412088">
                  <a:extLst>
                    <a:ext uri="{9D8B030D-6E8A-4147-A177-3AD203B41FA5}">
                      <a16:colId xmlns:a16="http://schemas.microsoft.com/office/drawing/2014/main" val="1833961007"/>
                    </a:ext>
                  </a:extLst>
                </a:gridCol>
                <a:gridCol w="7136673">
                  <a:extLst>
                    <a:ext uri="{9D8B030D-6E8A-4147-A177-3AD203B41FA5}">
                      <a16:colId xmlns:a16="http://schemas.microsoft.com/office/drawing/2014/main" val="998789535"/>
                    </a:ext>
                  </a:extLst>
                </a:gridCol>
              </a:tblGrid>
              <a:tr h="413933">
                <a:tc>
                  <a:txBody>
                    <a:bodyPr/>
                    <a:lstStyle/>
                    <a:p>
                      <a:r>
                        <a:rPr lang="en-GB" sz="2200" dirty="0" smtClean="0"/>
                        <a:t>5</a:t>
                      </a:r>
                      <a:endParaRPr lang="en-GB" sz="2200" dirty="0"/>
                    </a:p>
                  </a:txBody>
                  <a:tcPr/>
                </a:tc>
                <a:tc>
                  <a:txBody>
                    <a:bodyPr/>
                    <a:lstStyle/>
                    <a:p>
                      <a:pPr rtl="0" fontAlgn="b"/>
                      <a:r>
                        <a:rPr lang="en-US" sz="2200" b="0" dirty="0">
                          <a:solidFill>
                            <a:schemeClr val="tx1"/>
                          </a:solidFill>
                          <a:effectLst/>
                        </a:rPr>
                        <a:t>When there is high blood oxygen or low CO2 or high pH levels what is the </a:t>
                      </a:r>
                      <a:r>
                        <a:rPr lang="en-US" sz="2200" b="0" dirty="0" err="1">
                          <a:solidFill>
                            <a:schemeClr val="tx1"/>
                          </a:solidFill>
                          <a:effectLst/>
                        </a:rPr>
                        <a:t>neurone</a:t>
                      </a:r>
                      <a:r>
                        <a:rPr lang="en-US" sz="2200" b="0" dirty="0">
                          <a:solidFill>
                            <a:schemeClr val="tx1"/>
                          </a:solidFill>
                          <a:effectLst/>
                        </a:rPr>
                        <a:t> and transmitter that's involved and how ?</a:t>
                      </a:r>
                    </a:p>
                  </a:txBody>
                  <a:tcPr marL="28575" marR="28575" marT="0" marB="0" anchor="b"/>
                </a:tc>
                <a:tc>
                  <a:txBody>
                    <a:bodyPr/>
                    <a:lstStyle/>
                    <a:p>
                      <a:pPr rtl="0" fontAlgn="b"/>
                      <a:r>
                        <a:rPr lang="en-US" sz="2200" b="0" dirty="0">
                          <a:solidFill>
                            <a:srgbClr val="00B050"/>
                          </a:solidFill>
                          <a:effectLst/>
                        </a:rPr>
                        <a:t>Impulses are sent to the cardiovascular control </a:t>
                      </a:r>
                      <a:r>
                        <a:rPr lang="en-US" sz="2200" b="0" dirty="0" err="1">
                          <a:solidFill>
                            <a:srgbClr val="00B050"/>
                          </a:solidFill>
                          <a:effectLst/>
                        </a:rPr>
                        <a:t>centre</a:t>
                      </a:r>
                      <a:r>
                        <a:rPr lang="en-US" sz="2200" b="0" dirty="0">
                          <a:solidFill>
                            <a:srgbClr val="00B050"/>
                          </a:solidFill>
                          <a:effectLst/>
                        </a:rPr>
                        <a:t>, which sends impulses along parasympathetic neurons. These secrete acetylcholine which binds to receptors on SAN</a:t>
                      </a:r>
                    </a:p>
                  </a:txBody>
                  <a:tcPr marL="28575" marR="28575" marT="0" marB="0" anchor="b"/>
                </a:tc>
                <a:extLst>
                  <a:ext uri="{0D108BD9-81ED-4DB2-BD59-A6C34878D82A}">
                    <a16:rowId xmlns:a16="http://schemas.microsoft.com/office/drawing/2014/main" val="2308199487"/>
                  </a:ext>
                </a:extLst>
              </a:tr>
              <a:tr h="413933">
                <a:tc>
                  <a:txBody>
                    <a:bodyPr/>
                    <a:lstStyle/>
                    <a:p>
                      <a:r>
                        <a:rPr lang="en-GB" sz="2200" dirty="0" smtClean="0"/>
                        <a:t>6</a:t>
                      </a:r>
                      <a:endParaRPr lang="en-GB" sz="2200" dirty="0"/>
                    </a:p>
                  </a:txBody>
                  <a:tcPr/>
                </a:tc>
                <a:tc>
                  <a:txBody>
                    <a:bodyPr/>
                    <a:lstStyle/>
                    <a:p>
                      <a:pPr rtl="0" fontAlgn="b"/>
                      <a:r>
                        <a:rPr lang="en-US" sz="2200" b="0" dirty="0">
                          <a:solidFill>
                            <a:schemeClr val="tx1"/>
                          </a:solidFill>
                          <a:effectLst/>
                        </a:rPr>
                        <a:t>State the respiratory minute ventilation equation</a:t>
                      </a:r>
                    </a:p>
                  </a:txBody>
                  <a:tcPr marL="28575" marR="28575" marT="0" marB="0" anchor="b"/>
                </a:tc>
                <a:tc>
                  <a:txBody>
                    <a:bodyPr/>
                    <a:lstStyle/>
                    <a:p>
                      <a:pPr rtl="0" fontAlgn="b"/>
                      <a:r>
                        <a:rPr lang="en-US" sz="2200" b="0" dirty="0">
                          <a:solidFill>
                            <a:srgbClr val="00B050"/>
                          </a:solidFill>
                          <a:effectLst/>
                        </a:rPr>
                        <a:t>Volume of gas breathed in or out in a minute</a:t>
                      </a:r>
                    </a:p>
                  </a:txBody>
                  <a:tcPr marL="28575" marR="28575" marT="0" marB="0" anchor="b"/>
                </a:tc>
                <a:extLst>
                  <a:ext uri="{0D108BD9-81ED-4DB2-BD59-A6C34878D82A}">
                    <a16:rowId xmlns:a16="http://schemas.microsoft.com/office/drawing/2014/main" val="363474682"/>
                  </a:ext>
                </a:extLst>
              </a:tr>
              <a:tr h="413933">
                <a:tc>
                  <a:txBody>
                    <a:bodyPr/>
                    <a:lstStyle/>
                    <a:p>
                      <a:r>
                        <a:rPr lang="en-GB" sz="2200" dirty="0" smtClean="0"/>
                        <a:t>7</a:t>
                      </a:r>
                      <a:endParaRPr lang="en-GB" sz="2200" dirty="0"/>
                    </a:p>
                  </a:txBody>
                  <a:tcPr/>
                </a:tc>
                <a:tc>
                  <a:txBody>
                    <a:bodyPr/>
                    <a:lstStyle/>
                    <a:p>
                      <a:pPr rtl="0" fontAlgn="b"/>
                      <a:r>
                        <a:rPr lang="en-US" sz="2200" b="0" dirty="0">
                          <a:solidFill>
                            <a:schemeClr val="tx1"/>
                          </a:solidFill>
                          <a:effectLst/>
                        </a:rPr>
                        <a:t>What factors affect rate of breathing ?</a:t>
                      </a:r>
                    </a:p>
                  </a:txBody>
                  <a:tcPr marL="28575" marR="28575" marT="0" marB="0" anchor="b"/>
                </a:tc>
                <a:tc>
                  <a:txBody>
                    <a:bodyPr/>
                    <a:lstStyle/>
                    <a:p>
                      <a:pPr rtl="0" fontAlgn="b"/>
                      <a:r>
                        <a:rPr lang="en-GB" sz="2200" b="0" dirty="0">
                          <a:solidFill>
                            <a:srgbClr val="00B050"/>
                          </a:solidFill>
                          <a:effectLst/>
                        </a:rPr>
                        <a:t>temperature, exercise, hormones, CO2 and O2 </a:t>
                      </a:r>
                      <a:r>
                        <a:rPr lang="en-GB" sz="2200" b="0" dirty="0" err="1">
                          <a:solidFill>
                            <a:srgbClr val="00B050"/>
                          </a:solidFill>
                          <a:effectLst/>
                        </a:rPr>
                        <a:t>conc</a:t>
                      </a:r>
                      <a:r>
                        <a:rPr lang="en-GB" sz="2200" b="0" dirty="0">
                          <a:solidFill>
                            <a:srgbClr val="00B050"/>
                          </a:solidFill>
                          <a:effectLst/>
                        </a:rPr>
                        <a:t>, pH</a:t>
                      </a:r>
                    </a:p>
                  </a:txBody>
                  <a:tcPr marL="28575" marR="28575" marT="0" marB="0" anchor="b"/>
                </a:tc>
                <a:extLst>
                  <a:ext uri="{0D108BD9-81ED-4DB2-BD59-A6C34878D82A}">
                    <a16:rowId xmlns:a16="http://schemas.microsoft.com/office/drawing/2014/main" val="2697527166"/>
                  </a:ext>
                </a:extLst>
              </a:tr>
              <a:tr h="413933">
                <a:tc>
                  <a:txBody>
                    <a:bodyPr/>
                    <a:lstStyle/>
                    <a:p>
                      <a:r>
                        <a:rPr lang="en-GB" sz="2200" dirty="0" smtClean="0"/>
                        <a:t>8</a:t>
                      </a:r>
                      <a:endParaRPr lang="en-GB" sz="2200" dirty="0"/>
                    </a:p>
                  </a:txBody>
                  <a:tcPr/>
                </a:tc>
                <a:tc>
                  <a:txBody>
                    <a:bodyPr/>
                    <a:lstStyle/>
                    <a:p>
                      <a:pPr rtl="0" fontAlgn="b"/>
                      <a:r>
                        <a:rPr lang="en-US" sz="2200" b="0">
                          <a:solidFill>
                            <a:schemeClr val="tx1"/>
                          </a:solidFill>
                          <a:effectLst/>
                        </a:rPr>
                        <a:t>How is the mechanism of releasing hormones involved in thermoregulation?</a:t>
                      </a:r>
                    </a:p>
                  </a:txBody>
                  <a:tcPr marL="28575" marR="28575" marT="0" marB="0" anchor="b"/>
                </a:tc>
                <a:tc>
                  <a:txBody>
                    <a:bodyPr/>
                    <a:lstStyle/>
                    <a:p>
                      <a:pPr rtl="0" fontAlgn="b"/>
                      <a:r>
                        <a:rPr lang="en-US" sz="2200" b="0" dirty="0">
                          <a:solidFill>
                            <a:srgbClr val="00B050"/>
                          </a:solidFill>
                          <a:effectLst/>
                        </a:rPr>
                        <a:t>the body releases adrenaline and thyroxine. these increase metabolism so more heat is produced</a:t>
                      </a:r>
                    </a:p>
                  </a:txBody>
                  <a:tcPr marL="28575" marR="28575" marT="0" marB="0" anchor="b"/>
                </a:tc>
                <a:extLst>
                  <a:ext uri="{0D108BD9-81ED-4DB2-BD59-A6C34878D82A}">
                    <a16:rowId xmlns:a16="http://schemas.microsoft.com/office/drawing/2014/main" val="4141291059"/>
                  </a:ext>
                </a:extLst>
              </a:tr>
            </a:tbl>
          </a:graphicData>
        </a:graphic>
      </p:graphicFrame>
    </p:spTree>
    <p:extLst>
      <p:ext uri="{BB962C8B-B14F-4D97-AF65-F5344CB8AC3E}">
        <p14:creationId xmlns:p14="http://schemas.microsoft.com/office/powerpoint/2010/main" val="10682162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97280"/>
          </a:xfrm>
          <a:solidFill>
            <a:srgbClr val="FFFF00"/>
          </a:solidFill>
        </p:spPr>
        <p:txBody>
          <a:bodyPr/>
          <a:lstStyle/>
          <a:p>
            <a:r>
              <a:rPr lang="en-GB" b="1" u="sng" dirty="0" smtClean="0"/>
              <a:t>Lesson Objectives </a:t>
            </a:r>
            <a:endParaRPr lang="en-GB" b="1" u="sng" dirty="0"/>
          </a:p>
        </p:txBody>
      </p:sp>
      <p:sp>
        <p:nvSpPr>
          <p:cNvPr id="3" name="Content Placeholder 2"/>
          <p:cNvSpPr>
            <a:spLocks noGrp="1"/>
          </p:cNvSpPr>
          <p:nvPr>
            <p:ph idx="1"/>
          </p:nvPr>
        </p:nvSpPr>
        <p:spPr>
          <a:xfrm>
            <a:off x="156753" y="1267097"/>
            <a:ext cx="11795761" cy="4909866"/>
          </a:xfrm>
        </p:spPr>
        <p:txBody>
          <a:bodyPr/>
          <a:lstStyle/>
          <a:p>
            <a:r>
              <a:rPr lang="en-US" dirty="0"/>
              <a:t>To </a:t>
            </a:r>
            <a:r>
              <a:rPr lang="en-US" dirty="0" smtClean="0"/>
              <a:t>establish an approach on how to answer 9 mark questions.</a:t>
            </a:r>
            <a:endParaRPr lang="en-US" dirty="0"/>
          </a:p>
          <a:p>
            <a:endParaRPr lang="en-US" dirty="0"/>
          </a:p>
          <a:p>
            <a:pPr marL="0" indent="0">
              <a:buNone/>
            </a:pPr>
            <a:r>
              <a:rPr lang="en-US" b="1" u="sng" dirty="0" smtClean="0">
                <a:solidFill>
                  <a:srgbClr val="FF0000"/>
                </a:solidFill>
              </a:rPr>
              <a:t>The Bigger Picture</a:t>
            </a:r>
          </a:p>
          <a:p>
            <a:r>
              <a:rPr lang="en-GB" dirty="0" smtClean="0"/>
              <a:t>Students found these types of questions most difficult in your mock exams. </a:t>
            </a:r>
          </a:p>
          <a:p>
            <a:r>
              <a:rPr lang="en-GB" dirty="0" smtClean="0"/>
              <a:t>These usually require sound subject knowledge from a range of topics that need to be linked and applied to the context of the question.</a:t>
            </a:r>
          </a:p>
          <a:p>
            <a:r>
              <a:rPr lang="en-GB" dirty="0" smtClean="0"/>
              <a:t>They usually involve A03 skills where data or information has to be interpreted and a judgement or suggestion made. </a:t>
            </a:r>
          </a:p>
          <a:p>
            <a:r>
              <a:rPr lang="en-GB" dirty="0" smtClean="0"/>
              <a:t>They could have </a:t>
            </a:r>
            <a:r>
              <a:rPr lang="en-GB" b="1" dirty="0" smtClean="0"/>
              <a:t>ANY command word </a:t>
            </a:r>
            <a:r>
              <a:rPr lang="en-GB" dirty="0" smtClean="0"/>
              <a:t>so you will need to apply what we have done in previous lessons!</a:t>
            </a:r>
          </a:p>
        </p:txBody>
      </p:sp>
    </p:spTree>
    <p:extLst>
      <p:ext uri="{BB962C8B-B14F-4D97-AF65-F5344CB8AC3E}">
        <p14:creationId xmlns:p14="http://schemas.microsoft.com/office/powerpoint/2010/main" val="280975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10343"/>
          </a:xfrm>
          <a:solidFill>
            <a:srgbClr val="FFFF00"/>
          </a:solidFill>
        </p:spPr>
        <p:txBody>
          <a:bodyPr>
            <a:normAutofit fontScale="90000"/>
          </a:bodyPr>
          <a:lstStyle/>
          <a:p>
            <a:r>
              <a:rPr lang="en-US" b="1" u="sng" dirty="0"/>
              <a:t>Discuss</a:t>
            </a:r>
            <a:r>
              <a:rPr lang="en-US" dirty="0"/>
              <a:t> </a:t>
            </a:r>
            <a:br>
              <a:rPr lang="en-US" dirty="0"/>
            </a:br>
            <a:endParaRPr lang="en-GB" dirty="0"/>
          </a:p>
        </p:txBody>
      </p:sp>
      <p:sp>
        <p:nvSpPr>
          <p:cNvPr id="3" name="Content Placeholder 2"/>
          <p:cNvSpPr>
            <a:spLocks noGrp="1"/>
          </p:cNvSpPr>
          <p:nvPr>
            <p:ph idx="1"/>
          </p:nvPr>
        </p:nvSpPr>
        <p:spPr>
          <a:xfrm>
            <a:off x="563880" y="1642745"/>
            <a:ext cx="11166566" cy="4351338"/>
          </a:xfrm>
        </p:spPr>
        <p:txBody>
          <a:bodyPr/>
          <a:lstStyle/>
          <a:p>
            <a:r>
              <a:rPr lang="en-US" dirty="0" smtClean="0"/>
              <a:t>Consider </a:t>
            </a:r>
            <a:r>
              <a:rPr lang="en-US" dirty="0"/>
              <a:t>all aspects and opinions on an issue or argument. </a:t>
            </a:r>
            <a:endParaRPr lang="en-GB" dirty="0"/>
          </a:p>
        </p:txBody>
      </p:sp>
    </p:spTree>
    <p:extLst>
      <p:ext uri="{BB962C8B-B14F-4D97-AF65-F5344CB8AC3E}">
        <p14:creationId xmlns:p14="http://schemas.microsoft.com/office/powerpoint/2010/main" val="39611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B740E0-BA4E-45BC-A1D4-7FA0D390C3D2}"/>
              </a:ext>
            </a:extLst>
          </p:cNvPr>
          <p:cNvSpPr txBox="1"/>
          <p:nvPr/>
        </p:nvSpPr>
        <p:spPr>
          <a:xfrm>
            <a:off x="9463315" y="6162749"/>
            <a:ext cx="2479040" cy="369332"/>
          </a:xfrm>
          <a:prstGeom prst="rect">
            <a:avLst/>
          </a:prstGeom>
          <a:noFill/>
        </p:spPr>
        <p:txBody>
          <a:bodyPr wrap="square" rtlCol="0">
            <a:spAutoFit/>
          </a:bodyPr>
          <a:lstStyle/>
          <a:p>
            <a:r>
              <a:rPr lang="en-US" dirty="0"/>
              <a:t>Specimen</a:t>
            </a:r>
            <a:endParaRPr lang="en-GB" dirty="0"/>
          </a:p>
        </p:txBody>
      </p:sp>
      <p:pic>
        <p:nvPicPr>
          <p:cNvPr id="6" name="Picture 5">
            <a:extLst>
              <a:ext uri="{FF2B5EF4-FFF2-40B4-BE49-F238E27FC236}">
                <a16:creationId xmlns:a16="http://schemas.microsoft.com/office/drawing/2014/main" id="{85E12C43-A338-4A13-B33A-DD1B5375D3CB}"/>
              </a:ext>
            </a:extLst>
          </p:cNvPr>
          <p:cNvPicPr>
            <a:picLocks noChangeAspect="1"/>
          </p:cNvPicPr>
          <p:nvPr/>
        </p:nvPicPr>
        <p:blipFill>
          <a:blip r:embed="rId2"/>
          <a:stretch>
            <a:fillRect/>
          </a:stretch>
        </p:blipFill>
        <p:spPr>
          <a:xfrm>
            <a:off x="707677" y="4624499"/>
            <a:ext cx="10776645" cy="2076870"/>
          </a:xfrm>
          <a:prstGeom prst="rect">
            <a:avLst/>
          </a:prstGeom>
        </p:spPr>
      </p:pic>
      <p:sp>
        <p:nvSpPr>
          <p:cNvPr id="2" name="Title 1"/>
          <p:cNvSpPr>
            <a:spLocks noGrp="1"/>
          </p:cNvSpPr>
          <p:nvPr>
            <p:ph type="title"/>
          </p:nvPr>
        </p:nvSpPr>
        <p:spPr>
          <a:xfrm>
            <a:off x="0" y="1"/>
            <a:ext cx="12192000" cy="1116618"/>
          </a:xfrm>
          <a:solidFill>
            <a:schemeClr val="accent1">
              <a:lumMod val="20000"/>
              <a:lumOff val="80000"/>
            </a:schemeClr>
          </a:solidFill>
        </p:spPr>
        <p:txBody>
          <a:bodyPr/>
          <a:lstStyle/>
          <a:p>
            <a:r>
              <a:rPr lang="en-GB" b="1" u="sng" dirty="0" smtClean="0"/>
              <a:t>Think Ink Pair Share </a:t>
            </a:r>
            <a:endParaRPr lang="en-GB" b="1" u="sng" dirty="0"/>
          </a:p>
        </p:txBody>
      </p:sp>
      <p:sp>
        <p:nvSpPr>
          <p:cNvPr id="3" name="Content Placeholder 2"/>
          <p:cNvSpPr>
            <a:spLocks noGrp="1"/>
          </p:cNvSpPr>
          <p:nvPr>
            <p:ph idx="1"/>
          </p:nvPr>
        </p:nvSpPr>
        <p:spPr>
          <a:xfrm>
            <a:off x="29240" y="1116619"/>
            <a:ext cx="12162759" cy="2972055"/>
          </a:xfrm>
        </p:spPr>
        <p:txBody>
          <a:bodyPr>
            <a:normAutofit fontScale="62500" lnSpcReduction="20000"/>
          </a:bodyPr>
          <a:lstStyle/>
          <a:p>
            <a:pPr marL="0" indent="0">
              <a:buNone/>
            </a:pPr>
            <a:r>
              <a:rPr lang="en-GB" b="1" dirty="0" smtClean="0"/>
              <a:t>What: </a:t>
            </a:r>
          </a:p>
          <a:p>
            <a:r>
              <a:rPr lang="en-GB" dirty="0" smtClean="0"/>
              <a:t>Read the question below. Then on mini whiteboards bullet point a list of examples where phosphorylation occurs in cells.</a:t>
            </a:r>
          </a:p>
          <a:p>
            <a:pPr marL="0" indent="0">
              <a:buNone/>
            </a:pPr>
            <a:endParaRPr lang="en-GB" dirty="0" smtClean="0"/>
          </a:p>
          <a:p>
            <a:pPr marL="0" indent="0">
              <a:buNone/>
            </a:pPr>
            <a:r>
              <a:rPr lang="en-GB" b="1" dirty="0" smtClean="0"/>
              <a:t>How:</a:t>
            </a:r>
          </a:p>
          <a:p>
            <a:r>
              <a:rPr lang="en-GB" dirty="0" smtClean="0"/>
              <a:t>Try from memory initially for the think and ink</a:t>
            </a:r>
          </a:p>
          <a:p>
            <a:r>
              <a:rPr lang="en-GB" dirty="0" smtClean="0"/>
              <a:t>Then in pairs you can use the revision guides to fill in knowledge gaps </a:t>
            </a:r>
          </a:p>
          <a:p>
            <a:endParaRPr lang="en-GB" dirty="0"/>
          </a:p>
          <a:p>
            <a:pPr marL="0" indent="0">
              <a:buNone/>
            </a:pPr>
            <a:r>
              <a:rPr lang="en-GB" b="1" dirty="0" smtClean="0"/>
              <a:t>How long: </a:t>
            </a:r>
          </a:p>
          <a:p>
            <a:pPr marL="0" indent="0">
              <a:buNone/>
            </a:pPr>
            <a:r>
              <a:rPr lang="en-GB" dirty="0" smtClean="0"/>
              <a:t>2 min think and ink, 2 min in pairs, then share with the class</a:t>
            </a:r>
            <a:endParaRPr lang="en-GB" dirty="0"/>
          </a:p>
        </p:txBody>
      </p:sp>
    </p:spTree>
    <p:extLst>
      <p:ext uri="{BB962C8B-B14F-4D97-AF65-F5344CB8AC3E}">
        <p14:creationId xmlns:p14="http://schemas.microsoft.com/office/powerpoint/2010/main" val="31220091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6B07D76-8A38-4A51-81E0-6DCF82FD28CB}"/>
              </a:ext>
            </a:extLst>
          </p:cNvPr>
          <p:cNvPicPr>
            <a:picLocks noChangeAspect="1"/>
          </p:cNvPicPr>
          <p:nvPr/>
        </p:nvPicPr>
        <p:blipFill>
          <a:blip r:embed="rId2"/>
          <a:stretch>
            <a:fillRect/>
          </a:stretch>
        </p:blipFill>
        <p:spPr>
          <a:xfrm>
            <a:off x="0" y="472914"/>
            <a:ext cx="12294005" cy="1852273"/>
          </a:xfrm>
          <a:prstGeom prst="rect">
            <a:avLst/>
          </a:prstGeom>
        </p:spPr>
      </p:pic>
    </p:spTree>
    <p:extLst>
      <p:ext uri="{BB962C8B-B14F-4D97-AF65-F5344CB8AC3E}">
        <p14:creationId xmlns:p14="http://schemas.microsoft.com/office/powerpoint/2010/main" val="2557735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45029"/>
          </a:xfrm>
          <a:solidFill>
            <a:srgbClr val="FFC000"/>
          </a:solidFill>
        </p:spPr>
        <p:txBody>
          <a:bodyPr/>
          <a:lstStyle/>
          <a:p>
            <a:r>
              <a:rPr lang="en-GB" b="1" u="sng" dirty="0" smtClean="0"/>
              <a:t>Task</a:t>
            </a:r>
            <a:endParaRPr lang="en-GB" b="1" u="sng" dirty="0"/>
          </a:p>
        </p:txBody>
      </p:sp>
      <p:sp>
        <p:nvSpPr>
          <p:cNvPr id="3" name="Content Placeholder 2"/>
          <p:cNvSpPr>
            <a:spLocks noGrp="1"/>
          </p:cNvSpPr>
          <p:nvPr>
            <p:ph idx="1"/>
          </p:nvPr>
        </p:nvSpPr>
        <p:spPr>
          <a:xfrm>
            <a:off x="91441" y="1162594"/>
            <a:ext cx="11586754" cy="3161212"/>
          </a:xfrm>
        </p:spPr>
        <p:txBody>
          <a:bodyPr>
            <a:normAutofit fontScale="85000" lnSpcReduction="20000"/>
          </a:bodyPr>
          <a:lstStyle/>
          <a:p>
            <a:pPr marL="0" indent="0">
              <a:buNone/>
            </a:pPr>
            <a:r>
              <a:rPr lang="en-GB" b="1" dirty="0" smtClean="0"/>
              <a:t>What: </a:t>
            </a:r>
          </a:p>
          <a:p>
            <a:r>
              <a:rPr lang="en-GB" dirty="0" smtClean="0"/>
              <a:t>Now draft your answer</a:t>
            </a:r>
          </a:p>
          <a:p>
            <a:endParaRPr lang="en-GB" dirty="0"/>
          </a:p>
          <a:p>
            <a:pPr marL="0" indent="0">
              <a:buNone/>
            </a:pPr>
            <a:r>
              <a:rPr lang="en-GB" b="1" dirty="0" smtClean="0"/>
              <a:t>How: </a:t>
            </a:r>
          </a:p>
          <a:p>
            <a:r>
              <a:rPr lang="en-GB" dirty="0" smtClean="0"/>
              <a:t>On lined paper </a:t>
            </a:r>
          </a:p>
          <a:p>
            <a:endParaRPr lang="en-GB" dirty="0"/>
          </a:p>
          <a:p>
            <a:pPr marL="0" indent="0">
              <a:buNone/>
            </a:pPr>
            <a:r>
              <a:rPr lang="en-GB" b="1" dirty="0" smtClean="0"/>
              <a:t>How long: </a:t>
            </a:r>
          </a:p>
          <a:p>
            <a:r>
              <a:rPr lang="en-GB" dirty="0" smtClean="0"/>
              <a:t>7 </a:t>
            </a:r>
            <a:r>
              <a:rPr lang="en-GB" dirty="0" err="1" smtClean="0"/>
              <a:t>mins</a:t>
            </a:r>
            <a:r>
              <a:rPr lang="en-GB" dirty="0" smtClean="0"/>
              <a:t> </a:t>
            </a:r>
            <a:endParaRPr lang="en-GB" dirty="0"/>
          </a:p>
        </p:txBody>
      </p:sp>
      <p:pic>
        <p:nvPicPr>
          <p:cNvPr id="4" name="Picture 3">
            <a:extLst>
              <a:ext uri="{FF2B5EF4-FFF2-40B4-BE49-F238E27FC236}">
                <a16:creationId xmlns:a16="http://schemas.microsoft.com/office/drawing/2014/main" id="{85E12C43-A338-4A13-B33A-DD1B5375D3CB}"/>
              </a:ext>
            </a:extLst>
          </p:cNvPr>
          <p:cNvPicPr>
            <a:picLocks noChangeAspect="1"/>
          </p:cNvPicPr>
          <p:nvPr/>
        </p:nvPicPr>
        <p:blipFill>
          <a:blip r:embed="rId2"/>
          <a:stretch>
            <a:fillRect/>
          </a:stretch>
        </p:blipFill>
        <p:spPr>
          <a:xfrm>
            <a:off x="707677" y="4624499"/>
            <a:ext cx="10776645" cy="2076870"/>
          </a:xfrm>
          <a:prstGeom prst="rect">
            <a:avLst/>
          </a:prstGeom>
        </p:spPr>
      </p:pic>
    </p:spTree>
    <p:extLst>
      <p:ext uri="{BB962C8B-B14F-4D97-AF65-F5344CB8AC3E}">
        <p14:creationId xmlns:p14="http://schemas.microsoft.com/office/powerpoint/2010/main" val="22040899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23406"/>
          </a:xfrm>
          <a:solidFill>
            <a:srgbClr val="92D050"/>
          </a:solidFill>
        </p:spPr>
        <p:txBody>
          <a:bodyPr/>
          <a:lstStyle/>
          <a:p>
            <a:r>
              <a:rPr lang="en-GB" u="sng" dirty="0" smtClean="0"/>
              <a:t>Review</a:t>
            </a:r>
            <a:endParaRPr lang="en-GB" u="sng" dirty="0"/>
          </a:p>
        </p:txBody>
      </p:sp>
      <p:sp>
        <p:nvSpPr>
          <p:cNvPr id="3" name="Content Placeholder 2"/>
          <p:cNvSpPr>
            <a:spLocks noGrp="1"/>
          </p:cNvSpPr>
          <p:nvPr>
            <p:ph idx="1"/>
          </p:nvPr>
        </p:nvSpPr>
        <p:spPr>
          <a:xfrm>
            <a:off x="287383" y="1476103"/>
            <a:ext cx="11665131" cy="4700860"/>
          </a:xfrm>
        </p:spPr>
        <p:txBody>
          <a:bodyPr/>
          <a:lstStyle/>
          <a:p>
            <a:r>
              <a:rPr lang="en-GB" dirty="0" smtClean="0">
                <a:solidFill>
                  <a:srgbClr val="FF0000"/>
                </a:solidFill>
              </a:rPr>
              <a:t>Project student answer on </a:t>
            </a:r>
            <a:r>
              <a:rPr lang="en-GB" dirty="0" err="1" smtClean="0">
                <a:solidFill>
                  <a:srgbClr val="FF0000"/>
                </a:solidFill>
              </a:rPr>
              <a:t>visualiser</a:t>
            </a:r>
            <a:r>
              <a:rPr lang="en-GB" dirty="0" smtClean="0">
                <a:solidFill>
                  <a:srgbClr val="FF0000"/>
                </a:solidFill>
              </a:rPr>
              <a:t> and mark as a class </a:t>
            </a:r>
            <a:endParaRPr lang="en-GB" dirty="0">
              <a:solidFill>
                <a:srgbClr val="FF0000"/>
              </a:solidFill>
            </a:endParaRPr>
          </a:p>
        </p:txBody>
      </p:sp>
    </p:spTree>
    <p:extLst>
      <p:ext uri="{BB962C8B-B14F-4D97-AF65-F5344CB8AC3E}">
        <p14:creationId xmlns:p14="http://schemas.microsoft.com/office/powerpoint/2010/main" val="41119553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B3316E7E76F44F8B0EEDAB7BDF2BFA" ma:contentTypeVersion="12" ma:contentTypeDescription="Create a new document." ma:contentTypeScope="" ma:versionID="ba840104433f537e4eb3ac979e34005f">
  <xsd:schema xmlns:xsd="http://www.w3.org/2001/XMLSchema" xmlns:xs="http://www.w3.org/2001/XMLSchema" xmlns:p="http://schemas.microsoft.com/office/2006/metadata/properties" xmlns:ns3="1f041e4a-080b-487e-9280-43d9ddddc3b3" xmlns:ns4="9e262883-0307-4be4-8b88-fafd7b2359cb" targetNamespace="http://schemas.microsoft.com/office/2006/metadata/properties" ma:root="true" ma:fieldsID="bd4bd85a5168705eb091be978003d500" ns3:_="" ns4:_="">
    <xsd:import namespace="1f041e4a-080b-487e-9280-43d9ddddc3b3"/>
    <xsd:import namespace="9e262883-0307-4be4-8b88-fafd7b2359c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AutoKeyPoints" minOccurs="0"/>
                <xsd:element ref="ns4:MediaServiceKeyPoints"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041e4a-080b-487e-9280-43d9ddddc3b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e262883-0307-4be4-8b88-fafd7b2359c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D4DA11-DA01-4D9E-BC63-CAAC7FBD18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041e4a-080b-487e-9280-43d9ddddc3b3"/>
    <ds:schemaRef ds:uri="9e262883-0307-4be4-8b88-fafd7b235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44F699C-8B13-4503-AE57-3826E5FE1FBC}">
  <ds:schemaRefs>
    <ds:schemaRef ds:uri="http://schemas.microsoft.com/sharepoint/v3/contenttype/forms"/>
  </ds:schemaRefs>
</ds:datastoreItem>
</file>

<file path=customXml/itemProps3.xml><?xml version="1.0" encoding="utf-8"?>
<ds:datastoreItem xmlns:ds="http://schemas.openxmlformats.org/officeDocument/2006/customXml" ds:itemID="{8421154B-5D89-4586-A650-4DBB64D2A5D4}">
  <ds:schemaRefs>
    <ds:schemaRef ds:uri="http://purl.org/dc/terms/"/>
    <ds:schemaRef ds:uri="http://schemas.openxmlformats.org/package/2006/metadata/core-properties"/>
    <ds:schemaRef ds:uri="http://purl.org/dc/dcmitype/"/>
    <ds:schemaRef ds:uri="http://schemas.microsoft.com/office/2006/metadata/properties"/>
    <ds:schemaRef ds:uri="http://schemas.microsoft.com/office/infopath/2007/PartnerControls"/>
    <ds:schemaRef ds:uri="http://www.w3.org/XML/1998/namespace"/>
    <ds:schemaRef ds:uri="http://schemas.microsoft.com/office/2006/documentManagement/types"/>
    <ds:schemaRef ds:uri="9e262883-0307-4be4-8b88-fafd7b2359cb"/>
    <ds:schemaRef ds:uri="1f041e4a-080b-487e-9280-43d9ddddc3b3"/>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88</TotalTime>
  <Words>961</Words>
  <Application>Microsoft Office PowerPoint</Application>
  <PresentationFormat>Widescreen</PresentationFormat>
  <Paragraphs>135</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9 Mark Question Preparation                                15-May-23</vt:lpstr>
      <vt:lpstr>Review</vt:lpstr>
      <vt:lpstr>Review</vt:lpstr>
      <vt:lpstr>Lesson Objectives </vt:lpstr>
      <vt:lpstr>Discuss  </vt:lpstr>
      <vt:lpstr>Think Ink Pair Share </vt:lpstr>
      <vt:lpstr>PowerPoint Presentation</vt:lpstr>
      <vt:lpstr>Task</vt:lpstr>
      <vt:lpstr>Review</vt:lpstr>
      <vt:lpstr>PowerPoint Presentation</vt:lpstr>
      <vt:lpstr>PowerPoint Presentation</vt:lpstr>
      <vt:lpstr>Think Ink Pair Share </vt:lpstr>
      <vt:lpstr>PowerPoint Presentation</vt:lpstr>
      <vt:lpstr>Task</vt:lpstr>
      <vt:lpstr>Review</vt:lpstr>
      <vt:lpstr>Think Pair Share </vt:lpstr>
      <vt:lpstr>Task</vt:lpstr>
      <vt:lpstr>Review</vt:lpstr>
      <vt:lpstr>PowerPoint Presentation</vt:lpstr>
      <vt:lpstr>Exit Ticket</vt:lpstr>
      <vt:lpstr>Lesson Objectives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markers</dc:title>
  <dc:creator>Jacqui Watson</dc:creator>
  <cp:lastModifiedBy>Ms J Fenn</cp:lastModifiedBy>
  <cp:revision>17</cp:revision>
  <dcterms:created xsi:type="dcterms:W3CDTF">2022-05-10T18:27:27Z</dcterms:created>
  <dcterms:modified xsi:type="dcterms:W3CDTF">2023-05-15T15:19:25Z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0x0101003EB3316E7E76F44F8B0EEDAB7BDF2BFA</vt:lpwstr>
  </property>
</Properties>
</file>