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7" r:id="rId5"/>
    <p:sldId id="301" r:id="rId6"/>
    <p:sldId id="302" r:id="rId7"/>
    <p:sldId id="288" r:id="rId8"/>
    <p:sldId id="303" r:id="rId9"/>
    <p:sldId id="304" r:id="rId10"/>
    <p:sldId id="305" r:id="rId11"/>
    <p:sldId id="306" r:id="rId12"/>
    <p:sldId id="299" r:id="rId13"/>
    <p:sldId id="30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7D818D-8B2C-4CCE-8548-CD8C17EE9405}" v="8" dt="2022-05-10T19:00:46.8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8F386-6C9D-440E-B213-88805AE523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1FB28A2-4007-43BD-A83A-4A8C5764D9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2CC9DF0-E61F-4360-9047-E18DEEDB693C}"/>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5" name="Footer Placeholder 4">
            <a:extLst>
              <a:ext uri="{FF2B5EF4-FFF2-40B4-BE49-F238E27FC236}">
                <a16:creationId xmlns:a16="http://schemas.microsoft.com/office/drawing/2014/main" id="{ADE437E6-E22F-4240-A783-8E20995078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4DC1B0-C2DE-4A0B-8E06-014ABFD5AF86}"/>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44441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70C99-E9DA-455F-876D-4004F8188F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1A86FD4-ED24-4B41-BE05-CF621EB040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AA9FAC-B4C3-49BD-A862-9F15163B1612}"/>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5" name="Footer Placeholder 4">
            <a:extLst>
              <a:ext uri="{FF2B5EF4-FFF2-40B4-BE49-F238E27FC236}">
                <a16:creationId xmlns:a16="http://schemas.microsoft.com/office/drawing/2014/main" id="{5DF99352-87FB-42F3-8F30-DFF40D4D00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878272-C7B5-434B-B3BF-257952A01EB3}"/>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594229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BC36D9-28D3-430B-A155-BE35E976873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0201F99-1C56-49E7-86E9-85D15C3798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E695AF-7F92-470E-BEA0-4FAF1A296ACB}"/>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5" name="Footer Placeholder 4">
            <a:extLst>
              <a:ext uri="{FF2B5EF4-FFF2-40B4-BE49-F238E27FC236}">
                <a16:creationId xmlns:a16="http://schemas.microsoft.com/office/drawing/2014/main" id="{B5FC76EB-EDAD-49C0-A14D-52D72F2FE7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1674EB-3D29-480E-8D0C-ACCE145803A3}"/>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530240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B3DB8-799D-4DF3-A877-65943F601F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035B9C-F6A3-4514-9F3E-1CE2073979E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5D055B-131B-4387-BB56-F44764430BE5}"/>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5" name="Footer Placeholder 4">
            <a:extLst>
              <a:ext uri="{FF2B5EF4-FFF2-40B4-BE49-F238E27FC236}">
                <a16:creationId xmlns:a16="http://schemas.microsoft.com/office/drawing/2014/main" id="{2912CA22-4E12-42B7-93BA-7B9FDEECED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49759F-9C6F-4C68-B1EC-43E1846A8621}"/>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1453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1011C-B809-4E2C-AA24-99CAE20439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CF58C6D-D41F-4D3F-B789-A0A71261B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1881CF-637D-4A6A-908F-17949DEA20CD}"/>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5" name="Footer Placeholder 4">
            <a:extLst>
              <a:ext uri="{FF2B5EF4-FFF2-40B4-BE49-F238E27FC236}">
                <a16:creationId xmlns:a16="http://schemas.microsoft.com/office/drawing/2014/main" id="{BAAE6EEB-C802-47D0-8A6A-044676C777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B26B99-920B-435A-98CE-D8F4649BA6E4}"/>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1198709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F672E-614A-4A9D-9823-D79F15E7B5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DB85B5-13F3-4396-B8AA-24D083A526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190192E-582D-4168-BA95-67FAC42375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5E592B-6D18-4D5B-8444-846E6B8174E6}"/>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6" name="Footer Placeholder 5">
            <a:extLst>
              <a:ext uri="{FF2B5EF4-FFF2-40B4-BE49-F238E27FC236}">
                <a16:creationId xmlns:a16="http://schemas.microsoft.com/office/drawing/2014/main" id="{C5853B55-C31D-429B-82A6-DE7F5955D7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825013-8E7B-4EEB-9333-6667949A02E7}"/>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450477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1075F-4CD2-446A-A48A-048924EBF92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897D68-D313-476F-95A7-09533D1C84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5077F5-31AC-4795-A9E1-D9FCEFBFA4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C6622CF-FB13-4318-8528-80AFDFF932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AA6DD9-EE1E-4A5E-A282-9968D53C65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F6F014F-D5E9-449A-BAC5-2AECF06C44F4}"/>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8" name="Footer Placeholder 7">
            <a:extLst>
              <a:ext uri="{FF2B5EF4-FFF2-40B4-BE49-F238E27FC236}">
                <a16:creationId xmlns:a16="http://schemas.microsoft.com/office/drawing/2014/main" id="{F8C51617-0537-455D-AD0B-B7DEDF8DB6A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DFF2FF4-56C3-4AF7-AAC0-8CFF8ED8CA14}"/>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4270192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97775-7BA9-4F18-AA62-6D86882680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11924B9-5BE1-49BD-9FCF-89637651D528}"/>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4" name="Footer Placeholder 3">
            <a:extLst>
              <a:ext uri="{FF2B5EF4-FFF2-40B4-BE49-F238E27FC236}">
                <a16:creationId xmlns:a16="http://schemas.microsoft.com/office/drawing/2014/main" id="{55291152-1ECE-42E9-8EC1-B8158A70723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CE6C69D-DE07-4FF2-B9B1-4D0CC2EA2EDB}"/>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2667991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A9768F-9E2D-4AF6-8704-783662F1C84A}"/>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3" name="Footer Placeholder 2">
            <a:extLst>
              <a:ext uri="{FF2B5EF4-FFF2-40B4-BE49-F238E27FC236}">
                <a16:creationId xmlns:a16="http://schemas.microsoft.com/office/drawing/2014/main" id="{ACC5C4B4-7973-4E27-A9EE-BB9A551EE2B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815B49F-36F9-4C19-872C-A5DEF96DB385}"/>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160338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43F1B-64D3-4FD4-9EF8-6F02960474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51BA52-52BD-4924-922C-986A6A3FC2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1BCFC2-269E-430A-93FE-74F791071D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0B5139-8C22-4FA0-9690-44742EC36EAC}"/>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6" name="Footer Placeholder 5">
            <a:extLst>
              <a:ext uri="{FF2B5EF4-FFF2-40B4-BE49-F238E27FC236}">
                <a16:creationId xmlns:a16="http://schemas.microsoft.com/office/drawing/2014/main" id="{0B9DC1B4-26CF-453D-AD1B-4314065D86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A6DF91-88E1-4102-AC0B-6687D5B605A4}"/>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398810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7304E-9BA4-43CA-982A-B2B39DA07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A92BFA2-54AA-4CEF-92DD-A5927D295F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1C189A5-A1F8-44A6-977E-122B7F0EF3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C634E6-34CF-4AD0-8D40-FE08CF690711}"/>
              </a:ext>
            </a:extLst>
          </p:cNvPr>
          <p:cNvSpPr>
            <a:spLocks noGrp="1"/>
          </p:cNvSpPr>
          <p:nvPr>
            <p:ph type="dt" sz="half" idx="10"/>
          </p:nvPr>
        </p:nvSpPr>
        <p:spPr/>
        <p:txBody>
          <a:bodyPr/>
          <a:lstStyle/>
          <a:p>
            <a:fld id="{65A593B5-9825-4A29-81A3-980CBC02F6E9}" type="datetimeFigureOut">
              <a:rPr lang="en-GB" smtClean="0"/>
              <a:t>19/05/2023</a:t>
            </a:fld>
            <a:endParaRPr lang="en-GB"/>
          </a:p>
        </p:txBody>
      </p:sp>
      <p:sp>
        <p:nvSpPr>
          <p:cNvPr id="6" name="Footer Placeholder 5">
            <a:extLst>
              <a:ext uri="{FF2B5EF4-FFF2-40B4-BE49-F238E27FC236}">
                <a16:creationId xmlns:a16="http://schemas.microsoft.com/office/drawing/2014/main" id="{AC367BB0-58FD-481F-AA45-65A918FFAB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7008DD-205E-411E-8C19-A62C649CE513}"/>
              </a:ext>
            </a:extLst>
          </p:cNvPr>
          <p:cNvSpPr>
            <a:spLocks noGrp="1"/>
          </p:cNvSpPr>
          <p:nvPr>
            <p:ph type="sldNum" sz="quarter" idx="12"/>
          </p:nvPr>
        </p:nvSpPr>
        <p:spPr/>
        <p:txBody>
          <a:bodyPr/>
          <a:lstStyle/>
          <a:p>
            <a:fld id="{7AB9813E-16BE-4CC2-8053-54A86FEB8A33}" type="slidenum">
              <a:rPr lang="en-GB" smtClean="0"/>
              <a:t>‹#›</a:t>
            </a:fld>
            <a:endParaRPr lang="en-GB"/>
          </a:p>
        </p:txBody>
      </p:sp>
    </p:spTree>
    <p:extLst>
      <p:ext uri="{BB962C8B-B14F-4D97-AF65-F5344CB8AC3E}">
        <p14:creationId xmlns:p14="http://schemas.microsoft.com/office/powerpoint/2010/main" val="1578806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BC4915-BC8D-4250-B64A-3AF98FC4F1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F11FF69-2A34-413F-908F-FB97126B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4A6958-F303-425A-92B6-20771009F0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593B5-9825-4A29-81A3-980CBC02F6E9}" type="datetimeFigureOut">
              <a:rPr lang="en-GB" smtClean="0"/>
              <a:t>19/05/2023</a:t>
            </a:fld>
            <a:endParaRPr lang="en-GB"/>
          </a:p>
        </p:txBody>
      </p:sp>
      <p:sp>
        <p:nvSpPr>
          <p:cNvPr id="5" name="Footer Placeholder 4">
            <a:extLst>
              <a:ext uri="{FF2B5EF4-FFF2-40B4-BE49-F238E27FC236}">
                <a16:creationId xmlns:a16="http://schemas.microsoft.com/office/drawing/2014/main" id="{1D6C7882-AFA7-4854-A05A-8CF01C101C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C99E561-02C5-4699-A3B8-2FFA6CBD57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B9813E-16BE-4CC2-8053-54A86FEB8A33}" type="slidenum">
              <a:rPr lang="en-GB" smtClean="0"/>
              <a:t>‹#›</a:t>
            </a:fld>
            <a:endParaRPr lang="en-GB"/>
          </a:p>
        </p:txBody>
      </p:sp>
    </p:spTree>
    <p:extLst>
      <p:ext uri="{BB962C8B-B14F-4D97-AF65-F5344CB8AC3E}">
        <p14:creationId xmlns:p14="http://schemas.microsoft.com/office/powerpoint/2010/main" val="4264978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84217"/>
          </a:xfrm>
          <a:solidFill>
            <a:srgbClr val="FFFF00"/>
          </a:solidFill>
        </p:spPr>
        <p:txBody>
          <a:bodyPr>
            <a:normAutofit fontScale="90000"/>
          </a:bodyPr>
          <a:lstStyle/>
          <a:p>
            <a:r>
              <a:rPr lang="en-GB" b="1" u="sng" dirty="0" smtClean="0"/>
              <a:t>9 Mark Question Preparation</a:t>
            </a:r>
            <a:r>
              <a:rPr lang="en-GB" b="1" dirty="0" smtClean="0"/>
              <a:t>                                </a:t>
            </a:r>
            <a:fld id="{FB32CD77-D865-4F45-96C3-28591FB7992B}" type="datetime5">
              <a:rPr lang="en-GB" b="1" u="sng" smtClean="0"/>
              <a:t>19-May-23</a:t>
            </a:fld>
            <a:endParaRPr lang="en-GB" b="1" u="sng" dirty="0"/>
          </a:p>
        </p:txBody>
      </p:sp>
      <p:sp>
        <p:nvSpPr>
          <p:cNvPr id="3" name="Content Placeholder 2"/>
          <p:cNvSpPr>
            <a:spLocks noGrp="1"/>
          </p:cNvSpPr>
          <p:nvPr>
            <p:ph idx="1"/>
          </p:nvPr>
        </p:nvSpPr>
        <p:spPr>
          <a:xfrm>
            <a:off x="130629" y="1280160"/>
            <a:ext cx="11808822" cy="4896803"/>
          </a:xfrm>
        </p:spPr>
        <p:txBody>
          <a:bodyPr/>
          <a:lstStyle/>
          <a:p>
            <a:pPr marL="0" indent="0">
              <a:buNone/>
            </a:pPr>
            <a:r>
              <a:rPr lang="en-GB" b="1" u="sng" dirty="0" smtClean="0"/>
              <a:t>Do Now</a:t>
            </a:r>
          </a:p>
          <a:p>
            <a:pPr marL="0" indent="0">
              <a:buNone/>
            </a:pPr>
            <a:endParaRPr lang="en-GB" b="1" u="sng" dirty="0"/>
          </a:p>
        </p:txBody>
      </p:sp>
      <p:graphicFrame>
        <p:nvGraphicFramePr>
          <p:cNvPr id="4" name="Table 3"/>
          <p:cNvGraphicFramePr>
            <a:graphicFrameLocks noGrp="1"/>
          </p:cNvGraphicFramePr>
          <p:nvPr>
            <p:extLst>
              <p:ext uri="{D42A27DB-BD31-4B8C-83A1-F6EECF244321}">
                <p14:modId xmlns:p14="http://schemas.microsoft.com/office/powerpoint/2010/main" val="3275096606"/>
              </p:ext>
            </p:extLst>
          </p:nvPr>
        </p:nvGraphicFramePr>
        <p:xfrm>
          <a:off x="307702" y="2194563"/>
          <a:ext cx="11461932" cy="3657600"/>
        </p:xfrm>
        <a:graphic>
          <a:graphicData uri="http://schemas.openxmlformats.org/drawingml/2006/table">
            <a:tbl>
              <a:tblPr firstRow="1" bandRow="1">
                <a:tableStyleId>{5940675A-B579-460E-94D1-54222C63F5DA}</a:tableStyleId>
              </a:tblPr>
              <a:tblGrid>
                <a:gridCol w="730700">
                  <a:extLst>
                    <a:ext uri="{9D8B030D-6E8A-4147-A177-3AD203B41FA5}">
                      <a16:colId xmlns:a16="http://schemas.microsoft.com/office/drawing/2014/main" val="422613355"/>
                    </a:ext>
                  </a:extLst>
                </a:gridCol>
                <a:gridCol w="10731232">
                  <a:extLst>
                    <a:ext uri="{9D8B030D-6E8A-4147-A177-3AD203B41FA5}">
                      <a16:colId xmlns:a16="http://schemas.microsoft.com/office/drawing/2014/main" val="1833961007"/>
                    </a:ext>
                  </a:extLst>
                </a:gridCol>
              </a:tblGrid>
              <a:tr h="413933">
                <a:tc>
                  <a:txBody>
                    <a:bodyPr/>
                    <a:lstStyle/>
                    <a:p>
                      <a:r>
                        <a:rPr lang="en-GB" sz="2200" dirty="0" smtClean="0"/>
                        <a:t>1</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effectLst/>
                        </a:rPr>
                        <a:t>How does smoking affect cardiovascular disease risk (nicotine)?</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67607622"/>
                  </a:ext>
                </a:extLst>
              </a:tr>
              <a:tr h="413933">
                <a:tc>
                  <a:txBody>
                    <a:bodyPr/>
                    <a:lstStyle/>
                    <a:p>
                      <a:r>
                        <a:rPr lang="en-GB" sz="2200" dirty="0" smtClean="0"/>
                        <a:t>2</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rgbClr val="000000"/>
                          </a:solidFill>
                          <a:effectLst/>
                        </a:rPr>
                        <a:t>What does it mean by 'non overlapping'?</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36434488"/>
                  </a:ext>
                </a:extLst>
              </a:tr>
              <a:tr h="413933">
                <a:tc>
                  <a:txBody>
                    <a:bodyPr/>
                    <a:lstStyle/>
                    <a:p>
                      <a:r>
                        <a:rPr lang="en-GB" sz="2200" dirty="0" smtClean="0"/>
                        <a:t>3</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rgbClr val="000000"/>
                          </a:solidFill>
                          <a:effectLst/>
                        </a:rPr>
                        <a:t>Describe the structure of a collagen protein</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8220713"/>
                  </a:ext>
                </a:extLst>
              </a:tr>
              <a:tr h="413933">
                <a:tc>
                  <a:txBody>
                    <a:bodyPr/>
                    <a:lstStyle/>
                    <a:p>
                      <a:r>
                        <a:rPr lang="en-GB" sz="2200" dirty="0" smtClean="0"/>
                        <a:t>4</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rgbClr val="000000"/>
                          </a:solidFill>
                          <a:effectLst/>
                        </a:rPr>
                        <a:t>What makes two genes more closely linked?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7626433"/>
                  </a:ext>
                </a:extLst>
              </a:tr>
              <a:tr h="413933">
                <a:tc>
                  <a:txBody>
                    <a:bodyPr/>
                    <a:lstStyle/>
                    <a:p>
                      <a:r>
                        <a:rPr lang="en-GB" sz="2200" dirty="0" smtClean="0"/>
                        <a:t>5</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What does it mean if epigenetic changes get passed on ? certain</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08199487"/>
                  </a:ext>
                </a:extLst>
              </a:tr>
              <a:tr h="413933">
                <a:tc>
                  <a:txBody>
                    <a:bodyPr/>
                    <a:lstStyle/>
                    <a:p>
                      <a:r>
                        <a:rPr lang="en-GB" sz="2200" dirty="0" smtClean="0"/>
                        <a:t>6</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What are 10/12 molecules of GALP used for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3474682"/>
                  </a:ext>
                </a:extLst>
              </a:tr>
              <a:tr h="413933">
                <a:tc>
                  <a:txBody>
                    <a:bodyPr/>
                    <a:lstStyle/>
                    <a:p>
                      <a:r>
                        <a:rPr lang="en-GB" sz="2200" dirty="0" smtClean="0"/>
                        <a:t>7</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What happens to the electrons when they leave the electron transport chain (photosynthesis) ? </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97527166"/>
                  </a:ext>
                </a:extLst>
              </a:tr>
              <a:tr h="413933">
                <a:tc>
                  <a:txBody>
                    <a:bodyPr/>
                    <a:lstStyle/>
                    <a:p>
                      <a:r>
                        <a:rPr lang="en-GB" sz="2200" dirty="0" smtClean="0"/>
                        <a:t>8</a:t>
                      </a:r>
                      <a:endParaRPr lang="en-GB" sz="2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rtl="0" fontAlgn="b"/>
                      <a:r>
                        <a:rPr lang="en-US" sz="2200" b="0" dirty="0">
                          <a:solidFill>
                            <a:schemeClr val="tx1"/>
                          </a:solidFill>
                          <a:effectLst/>
                        </a:rPr>
                        <a:t>What is the function of the thylakoid space?</a:t>
                      </a:r>
                    </a:p>
                  </a:txBody>
                  <a:tcPr marL="28575" marR="28575" marT="0" marB="0" anchor="b">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41291059"/>
                  </a:ext>
                </a:extLst>
              </a:tr>
            </a:tbl>
          </a:graphicData>
        </a:graphic>
      </p:graphicFrame>
    </p:spTree>
    <p:extLst>
      <p:ext uri="{BB962C8B-B14F-4D97-AF65-F5344CB8AC3E}">
        <p14:creationId xmlns:p14="http://schemas.microsoft.com/office/powerpoint/2010/main" val="24071786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97280"/>
          </a:xfrm>
          <a:solidFill>
            <a:srgbClr val="FFFF00"/>
          </a:solidFill>
        </p:spPr>
        <p:txBody>
          <a:bodyPr/>
          <a:lstStyle/>
          <a:p>
            <a:r>
              <a:rPr lang="en-GB" b="1" u="sng" dirty="0" smtClean="0"/>
              <a:t>Lesson Objectives </a:t>
            </a:r>
            <a:endParaRPr lang="en-GB" b="1" u="sng" dirty="0"/>
          </a:p>
        </p:txBody>
      </p:sp>
      <p:sp>
        <p:nvSpPr>
          <p:cNvPr id="3" name="Content Placeholder 2"/>
          <p:cNvSpPr>
            <a:spLocks noGrp="1"/>
          </p:cNvSpPr>
          <p:nvPr>
            <p:ph idx="1"/>
          </p:nvPr>
        </p:nvSpPr>
        <p:spPr>
          <a:xfrm>
            <a:off x="156753" y="1267097"/>
            <a:ext cx="11795761" cy="4909866"/>
          </a:xfrm>
        </p:spPr>
        <p:txBody>
          <a:bodyPr/>
          <a:lstStyle/>
          <a:p>
            <a:r>
              <a:rPr lang="en-US" dirty="0"/>
              <a:t>To </a:t>
            </a:r>
            <a:r>
              <a:rPr lang="en-US" dirty="0" smtClean="0"/>
              <a:t>establish an approach on how to answer 9 mark questions.</a:t>
            </a:r>
            <a:endParaRPr lang="en-US" dirty="0"/>
          </a:p>
          <a:p>
            <a:endParaRPr lang="en-US" dirty="0"/>
          </a:p>
          <a:p>
            <a:pPr marL="0" indent="0">
              <a:buNone/>
            </a:pPr>
            <a:r>
              <a:rPr lang="en-US" b="1" u="sng" dirty="0" smtClean="0">
                <a:solidFill>
                  <a:srgbClr val="FF0000"/>
                </a:solidFill>
              </a:rPr>
              <a:t>The Bigger Picture</a:t>
            </a:r>
          </a:p>
          <a:p>
            <a:r>
              <a:rPr lang="en-GB" dirty="0" smtClean="0"/>
              <a:t>Students found these types of questions most difficult in your mock exams. </a:t>
            </a:r>
          </a:p>
          <a:p>
            <a:r>
              <a:rPr lang="en-GB" dirty="0" smtClean="0"/>
              <a:t>These usually require sound subject knowledge from a range of topics that need to be linked and applied to the context of the question.</a:t>
            </a:r>
          </a:p>
          <a:p>
            <a:r>
              <a:rPr lang="en-GB" dirty="0" smtClean="0"/>
              <a:t>They usually involve A03 skills where data or information has to be interpreted and a judgement or suggestion made. </a:t>
            </a:r>
          </a:p>
          <a:p>
            <a:r>
              <a:rPr lang="en-GB" dirty="0" smtClean="0"/>
              <a:t>They could have </a:t>
            </a:r>
            <a:r>
              <a:rPr lang="en-GB" b="1" dirty="0" smtClean="0"/>
              <a:t>ANY command word </a:t>
            </a:r>
            <a:r>
              <a:rPr lang="en-GB" dirty="0" smtClean="0"/>
              <a:t>so you will need to apply what we have done in previous lessons!</a:t>
            </a:r>
          </a:p>
        </p:txBody>
      </p:sp>
    </p:spTree>
    <p:extLst>
      <p:ext uri="{BB962C8B-B14F-4D97-AF65-F5344CB8AC3E}">
        <p14:creationId xmlns:p14="http://schemas.microsoft.com/office/powerpoint/2010/main" val="58122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84217"/>
          </a:xfrm>
          <a:solidFill>
            <a:srgbClr val="92D050"/>
          </a:solidFill>
        </p:spPr>
        <p:txBody>
          <a:bodyPr>
            <a:normAutofit/>
          </a:bodyPr>
          <a:lstStyle/>
          <a:p>
            <a:r>
              <a:rPr lang="en-GB" b="1" u="sng" dirty="0" smtClean="0"/>
              <a:t>Review</a:t>
            </a:r>
            <a:endParaRPr lang="en-GB" b="1" u="sng" dirty="0"/>
          </a:p>
        </p:txBody>
      </p:sp>
      <p:graphicFrame>
        <p:nvGraphicFramePr>
          <p:cNvPr id="4" name="Table 3"/>
          <p:cNvGraphicFramePr>
            <a:graphicFrameLocks noGrp="1"/>
          </p:cNvGraphicFramePr>
          <p:nvPr>
            <p:extLst>
              <p:ext uri="{D42A27DB-BD31-4B8C-83A1-F6EECF244321}">
                <p14:modId xmlns:p14="http://schemas.microsoft.com/office/powerpoint/2010/main" val="3571114641"/>
              </p:ext>
            </p:extLst>
          </p:nvPr>
        </p:nvGraphicFramePr>
        <p:xfrm>
          <a:off x="130629" y="1551304"/>
          <a:ext cx="12061371" cy="3352800"/>
        </p:xfrm>
        <a:graphic>
          <a:graphicData uri="http://schemas.openxmlformats.org/drawingml/2006/table">
            <a:tbl>
              <a:tblPr firstRow="1" bandRow="1">
                <a:tableStyleId>{5940675A-B579-460E-94D1-54222C63F5DA}</a:tableStyleId>
              </a:tblPr>
              <a:tblGrid>
                <a:gridCol w="512610">
                  <a:extLst>
                    <a:ext uri="{9D8B030D-6E8A-4147-A177-3AD203B41FA5}">
                      <a16:colId xmlns:a16="http://schemas.microsoft.com/office/drawing/2014/main" val="422613355"/>
                    </a:ext>
                  </a:extLst>
                </a:gridCol>
                <a:gridCol w="4412088">
                  <a:extLst>
                    <a:ext uri="{9D8B030D-6E8A-4147-A177-3AD203B41FA5}">
                      <a16:colId xmlns:a16="http://schemas.microsoft.com/office/drawing/2014/main" val="1833961007"/>
                    </a:ext>
                  </a:extLst>
                </a:gridCol>
                <a:gridCol w="7136673">
                  <a:extLst>
                    <a:ext uri="{9D8B030D-6E8A-4147-A177-3AD203B41FA5}">
                      <a16:colId xmlns:a16="http://schemas.microsoft.com/office/drawing/2014/main" val="998789535"/>
                    </a:ext>
                  </a:extLst>
                </a:gridCol>
              </a:tblGrid>
              <a:tr h="413933">
                <a:tc>
                  <a:txBody>
                    <a:bodyPr/>
                    <a:lstStyle/>
                    <a:p>
                      <a:r>
                        <a:rPr lang="en-GB" sz="2200" dirty="0" smtClean="0"/>
                        <a:t>1</a:t>
                      </a:r>
                      <a:endParaRPr lang="en-GB" sz="2200" dirty="0"/>
                    </a:p>
                  </a:txBody>
                  <a:tcPr/>
                </a:tc>
                <a:tc>
                  <a:txBody>
                    <a:bodyPr/>
                    <a:lstStyle/>
                    <a:p>
                      <a:pPr rtl="0" fontAlgn="b"/>
                      <a:r>
                        <a:rPr lang="en-US" sz="2200" b="0" dirty="0">
                          <a:effectLst/>
                        </a:rPr>
                        <a:t>How does smoking affect cardiovascular disease risk (nicotine)?</a:t>
                      </a:r>
                    </a:p>
                  </a:txBody>
                  <a:tcPr marL="28575" marR="28575" marT="0" marB="0" anchor="b"/>
                </a:tc>
                <a:tc>
                  <a:txBody>
                    <a:bodyPr/>
                    <a:lstStyle/>
                    <a:p>
                      <a:pPr rtl="0" fontAlgn="b"/>
                      <a:r>
                        <a:rPr lang="en-US" sz="2200" b="0" dirty="0">
                          <a:solidFill>
                            <a:srgbClr val="00B050"/>
                          </a:solidFill>
                          <a:effectLst/>
                        </a:rPr>
                        <a:t>Nicotine makes platelets more sticky so there is a higher chance of blood clots forming increasing risk. Nicotine also stimulates adrenaline production which increases heart rate and causes arteries to constrict increasing blood pressure. - </a:t>
                      </a:r>
                    </a:p>
                  </a:txBody>
                  <a:tcPr marL="28575" marR="28575" marT="0" marB="0" anchor="b"/>
                </a:tc>
                <a:extLst>
                  <a:ext uri="{0D108BD9-81ED-4DB2-BD59-A6C34878D82A}">
                    <a16:rowId xmlns:a16="http://schemas.microsoft.com/office/drawing/2014/main" val="3067607622"/>
                  </a:ext>
                </a:extLst>
              </a:tr>
              <a:tr h="413933">
                <a:tc>
                  <a:txBody>
                    <a:bodyPr/>
                    <a:lstStyle/>
                    <a:p>
                      <a:r>
                        <a:rPr lang="en-GB" sz="2200" dirty="0" smtClean="0"/>
                        <a:t>2</a:t>
                      </a:r>
                      <a:endParaRPr lang="en-GB" sz="2200" dirty="0"/>
                    </a:p>
                  </a:txBody>
                  <a:tcPr/>
                </a:tc>
                <a:tc>
                  <a:txBody>
                    <a:bodyPr/>
                    <a:lstStyle/>
                    <a:p>
                      <a:pPr rtl="0" fontAlgn="b"/>
                      <a:r>
                        <a:rPr lang="en-US" sz="2200" b="0" dirty="0">
                          <a:solidFill>
                            <a:srgbClr val="000000"/>
                          </a:solidFill>
                          <a:effectLst/>
                        </a:rPr>
                        <a:t>What does it mean by 'non overlapping'?</a:t>
                      </a:r>
                    </a:p>
                  </a:txBody>
                  <a:tcPr marL="28575" marR="28575" marT="0" marB="0" anchor="b"/>
                </a:tc>
                <a:tc>
                  <a:txBody>
                    <a:bodyPr/>
                    <a:lstStyle/>
                    <a:p>
                      <a:pPr rtl="0" fontAlgn="b"/>
                      <a:r>
                        <a:rPr lang="en-US" sz="2200" b="0" dirty="0">
                          <a:solidFill>
                            <a:srgbClr val="00B050"/>
                          </a:solidFill>
                          <a:effectLst/>
                        </a:rPr>
                        <a:t>Each base triplet is read in sequence, separate from the triplet before and after it. base triplets do not share their bases</a:t>
                      </a:r>
                    </a:p>
                  </a:txBody>
                  <a:tcPr marL="28575" marR="28575" marT="0" marB="0" anchor="b"/>
                </a:tc>
                <a:extLst>
                  <a:ext uri="{0D108BD9-81ED-4DB2-BD59-A6C34878D82A}">
                    <a16:rowId xmlns:a16="http://schemas.microsoft.com/office/drawing/2014/main" val="1836434488"/>
                  </a:ext>
                </a:extLst>
              </a:tr>
              <a:tr h="413933">
                <a:tc>
                  <a:txBody>
                    <a:bodyPr/>
                    <a:lstStyle/>
                    <a:p>
                      <a:r>
                        <a:rPr lang="en-GB" sz="2200" dirty="0" smtClean="0"/>
                        <a:t>3</a:t>
                      </a:r>
                      <a:endParaRPr lang="en-GB" sz="2200" dirty="0"/>
                    </a:p>
                  </a:txBody>
                  <a:tcPr/>
                </a:tc>
                <a:tc>
                  <a:txBody>
                    <a:bodyPr/>
                    <a:lstStyle/>
                    <a:p>
                      <a:pPr rtl="0" fontAlgn="b"/>
                      <a:r>
                        <a:rPr lang="en-US" sz="2200" b="0" dirty="0">
                          <a:solidFill>
                            <a:srgbClr val="000000"/>
                          </a:solidFill>
                          <a:effectLst/>
                        </a:rPr>
                        <a:t>Describe the structure of a collagen protein</a:t>
                      </a:r>
                    </a:p>
                  </a:txBody>
                  <a:tcPr marL="28575" marR="28575" marT="0" marB="0" anchor="b"/>
                </a:tc>
                <a:tc>
                  <a:txBody>
                    <a:bodyPr/>
                    <a:lstStyle/>
                    <a:p>
                      <a:pPr rtl="0" fontAlgn="b"/>
                      <a:r>
                        <a:rPr lang="en-US" sz="2200" b="0" dirty="0">
                          <a:solidFill>
                            <a:srgbClr val="00B050"/>
                          </a:solidFill>
                          <a:effectLst/>
                        </a:rPr>
                        <a:t>Strong fibrous protein that forms connective tissue in animals</a:t>
                      </a:r>
                    </a:p>
                  </a:txBody>
                  <a:tcPr marL="28575" marR="28575" marT="0" marB="0" anchor="b"/>
                </a:tc>
                <a:extLst>
                  <a:ext uri="{0D108BD9-81ED-4DB2-BD59-A6C34878D82A}">
                    <a16:rowId xmlns:a16="http://schemas.microsoft.com/office/drawing/2014/main" val="208220713"/>
                  </a:ext>
                </a:extLst>
              </a:tr>
              <a:tr h="413933">
                <a:tc>
                  <a:txBody>
                    <a:bodyPr/>
                    <a:lstStyle/>
                    <a:p>
                      <a:r>
                        <a:rPr lang="en-GB" sz="2200" dirty="0" smtClean="0"/>
                        <a:t>4</a:t>
                      </a:r>
                      <a:endParaRPr lang="en-GB" sz="2200" dirty="0"/>
                    </a:p>
                  </a:txBody>
                  <a:tcPr/>
                </a:tc>
                <a:tc>
                  <a:txBody>
                    <a:bodyPr/>
                    <a:lstStyle/>
                    <a:p>
                      <a:pPr rtl="0" fontAlgn="b"/>
                      <a:r>
                        <a:rPr lang="en-US" sz="2200" b="0" dirty="0">
                          <a:solidFill>
                            <a:srgbClr val="000000"/>
                          </a:solidFill>
                          <a:effectLst/>
                        </a:rPr>
                        <a:t>What makes two genes more closely linked? </a:t>
                      </a:r>
                    </a:p>
                  </a:txBody>
                  <a:tcPr marL="28575" marR="28575" marT="0" marB="0" anchor="b"/>
                </a:tc>
                <a:tc>
                  <a:txBody>
                    <a:bodyPr/>
                    <a:lstStyle/>
                    <a:p>
                      <a:pPr rtl="0" fontAlgn="b"/>
                      <a:r>
                        <a:rPr lang="en-US" sz="2200" b="0" dirty="0">
                          <a:solidFill>
                            <a:srgbClr val="00B050"/>
                          </a:solidFill>
                          <a:effectLst/>
                        </a:rPr>
                        <a:t>Having their loci closer together on the same chromosome</a:t>
                      </a:r>
                    </a:p>
                  </a:txBody>
                  <a:tcPr marL="28575" marR="28575" marT="0" marB="0" anchor="b"/>
                </a:tc>
                <a:extLst>
                  <a:ext uri="{0D108BD9-81ED-4DB2-BD59-A6C34878D82A}">
                    <a16:rowId xmlns:a16="http://schemas.microsoft.com/office/drawing/2014/main" val="397626433"/>
                  </a:ext>
                </a:extLst>
              </a:tr>
            </a:tbl>
          </a:graphicData>
        </a:graphic>
      </p:graphicFrame>
    </p:spTree>
    <p:extLst>
      <p:ext uri="{BB962C8B-B14F-4D97-AF65-F5344CB8AC3E}">
        <p14:creationId xmlns:p14="http://schemas.microsoft.com/office/powerpoint/2010/main" val="9377675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84217"/>
          </a:xfrm>
          <a:solidFill>
            <a:srgbClr val="92D050"/>
          </a:solidFill>
        </p:spPr>
        <p:txBody>
          <a:bodyPr>
            <a:normAutofit/>
          </a:bodyPr>
          <a:lstStyle/>
          <a:p>
            <a:r>
              <a:rPr lang="en-GB" b="1" u="sng" dirty="0" smtClean="0"/>
              <a:t>Review</a:t>
            </a:r>
            <a:endParaRPr lang="en-GB" b="1" u="sng" dirty="0"/>
          </a:p>
        </p:txBody>
      </p:sp>
      <p:graphicFrame>
        <p:nvGraphicFramePr>
          <p:cNvPr id="4" name="Table 3"/>
          <p:cNvGraphicFramePr>
            <a:graphicFrameLocks noGrp="1"/>
          </p:cNvGraphicFramePr>
          <p:nvPr>
            <p:extLst>
              <p:ext uri="{D42A27DB-BD31-4B8C-83A1-F6EECF244321}">
                <p14:modId xmlns:p14="http://schemas.microsoft.com/office/powerpoint/2010/main" val="3384056045"/>
              </p:ext>
            </p:extLst>
          </p:nvPr>
        </p:nvGraphicFramePr>
        <p:xfrm>
          <a:off x="65314" y="2060755"/>
          <a:ext cx="12061371" cy="3688080"/>
        </p:xfrm>
        <a:graphic>
          <a:graphicData uri="http://schemas.openxmlformats.org/drawingml/2006/table">
            <a:tbl>
              <a:tblPr firstRow="1" bandRow="1">
                <a:tableStyleId>{5940675A-B579-460E-94D1-54222C63F5DA}</a:tableStyleId>
              </a:tblPr>
              <a:tblGrid>
                <a:gridCol w="512610">
                  <a:extLst>
                    <a:ext uri="{9D8B030D-6E8A-4147-A177-3AD203B41FA5}">
                      <a16:colId xmlns:a16="http://schemas.microsoft.com/office/drawing/2014/main" val="422613355"/>
                    </a:ext>
                  </a:extLst>
                </a:gridCol>
                <a:gridCol w="4412088">
                  <a:extLst>
                    <a:ext uri="{9D8B030D-6E8A-4147-A177-3AD203B41FA5}">
                      <a16:colId xmlns:a16="http://schemas.microsoft.com/office/drawing/2014/main" val="1833961007"/>
                    </a:ext>
                  </a:extLst>
                </a:gridCol>
                <a:gridCol w="7136673">
                  <a:extLst>
                    <a:ext uri="{9D8B030D-6E8A-4147-A177-3AD203B41FA5}">
                      <a16:colId xmlns:a16="http://schemas.microsoft.com/office/drawing/2014/main" val="998789535"/>
                    </a:ext>
                  </a:extLst>
                </a:gridCol>
              </a:tblGrid>
              <a:tr h="413933">
                <a:tc>
                  <a:txBody>
                    <a:bodyPr/>
                    <a:lstStyle/>
                    <a:p>
                      <a:r>
                        <a:rPr lang="en-GB" sz="2200" b="0" dirty="0" smtClean="0"/>
                        <a:t>5</a:t>
                      </a:r>
                      <a:endParaRPr lang="en-GB" sz="2200" b="0" dirty="0"/>
                    </a:p>
                  </a:txBody>
                  <a:tcPr/>
                </a:tc>
                <a:tc>
                  <a:txBody>
                    <a:bodyPr/>
                    <a:lstStyle/>
                    <a:p>
                      <a:pPr rtl="0" fontAlgn="b"/>
                      <a:r>
                        <a:rPr lang="en-US" sz="2200" b="0" dirty="0">
                          <a:solidFill>
                            <a:schemeClr val="tx1"/>
                          </a:solidFill>
                          <a:effectLst/>
                        </a:rPr>
                        <a:t>What does it mean if epigenetic changes get passed on ? certain</a:t>
                      </a:r>
                    </a:p>
                  </a:txBody>
                  <a:tcPr marL="28575" marR="28575" marT="0" marB="0" anchor="b"/>
                </a:tc>
                <a:tc>
                  <a:txBody>
                    <a:bodyPr/>
                    <a:lstStyle/>
                    <a:p>
                      <a:pPr rtl="0" fontAlgn="b"/>
                      <a:r>
                        <a:rPr lang="en-US" sz="2200" b="0" dirty="0" smtClean="0">
                          <a:solidFill>
                            <a:srgbClr val="00B050"/>
                          </a:solidFill>
                          <a:effectLst/>
                        </a:rPr>
                        <a:t>Genes </a:t>
                      </a:r>
                      <a:r>
                        <a:rPr lang="en-US" sz="2200" b="0" dirty="0">
                          <a:solidFill>
                            <a:srgbClr val="00B050"/>
                          </a:solidFill>
                          <a:effectLst/>
                        </a:rPr>
                        <a:t>that are activated or deactivated in the original cell will also be activated or deactivated in the daughter cells. so the daughter cells are equipped to deal with the changed environment</a:t>
                      </a:r>
                    </a:p>
                  </a:txBody>
                  <a:tcPr marL="28575" marR="28575" marT="0" marB="0" anchor="b"/>
                </a:tc>
                <a:extLst>
                  <a:ext uri="{0D108BD9-81ED-4DB2-BD59-A6C34878D82A}">
                    <a16:rowId xmlns:a16="http://schemas.microsoft.com/office/drawing/2014/main" val="2308199487"/>
                  </a:ext>
                </a:extLst>
              </a:tr>
              <a:tr h="413933">
                <a:tc>
                  <a:txBody>
                    <a:bodyPr/>
                    <a:lstStyle/>
                    <a:p>
                      <a:r>
                        <a:rPr lang="en-GB" sz="2200" b="0" dirty="0" smtClean="0"/>
                        <a:t>6</a:t>
                      </a:r>
                      <a:endParaRPr lang="en-GB" sz="2200" b="0" dirty="0"/>
                    </a:p>
                  </a:txBody>
                  <a:tcPr/>
                </a:tc>
                <a:tc>
                  <a:txBody>
                    <a:bodyPr/>
                    <a:lstStyle/>
                    <a:p>
                      <a:pPr rtl="0" fontAlgn="b"/>
                      <a:r>
                        <a:rPr lang="en-US" sz="2200" b="0" dirty="0">
                          <a:solidFill>
                            <a:schemeClr val="tx1"/>
                          </a:solidFill>
                          <a:effectLst/>
                        </a:rPr>
                        <a:t>What are 10/12 molecules of GALP used for ?</a:t>
                      </a:r>
                    </a:p>
                  </a:txBody>
                  <a:tcPr marL="28575" marR="28575" marT="0" marB="0" anchor="b"/>
                </a:tc>
                <a:tc>
                  <a:txBody>
                    <a:bodyPr/>
                    <a:lstStyle/>
                    <a:p>
                      <a:pPr rtl="0" fontAlgn="b"/>
                      <a:r>
                        <a:rPr lang="en-GB" sz="2200" b="0" dirty="0">
                          <a:solidFill>
                            <a:srgbClr val="00B050"/>
                          </a:solidFill>
                          <a:effectLst/>
                        </a:rPr>
                        <a:t>To regenerate </a:t>
                      </a:r>
                      <a:r>
                        <a:rPr lang="en-GB" sz="2200" b="0" dirty="0" err="1">
                          <a:solidFill>
                            <a:srgbClr val="00B050"/>
                          </a:solidFill>
                          <a:effectLst/>
                        </a:rPr>
                        <a:t>RuBP</a:t>
                      </a:r>
                      <a:endParaRPr lang="en-GB" sz="2200" b="0" dirty="0">
                        <a:solidFill>
                          <a:srgbClr val="00B050"/>
                        </a:solidFill>
                        <a:effectLst/>
                      </a:endParaRPr>
                    </a:p>
                  </a:txBody>
                  <a:tcPr marL="28575" marR="28575" marT="0" marB="0" anchor="b"/>
                </a:tc>
                <a:extLst>
                  <a:ext uri="{0D108BD9-81ED-4DB2-BD59-A6C34878D82A}">
                    <a16:rowId xmlns:a16="http://schemas.microsoft.com/office/drawing/2014/main" val="363474682"/>
                  </a:ext>
                </a:extLst>
              </a:tr>
              <a:tr h="413933">
                <a:tc>
                  <a:txBody>
                    <a:bodyPr/>
                    <a:lstStyle/>
                    <a:p>
                      <a:r>
                        <a:rPr lang="en-GB" sz="2200" b="0" dirty="0" smtClean="0"/>
                        <a:t>7</a:t>
                      </a:r>
                      <a:endParaRPr lang="en-GB" sz="2200" b="0" dirty="0"/>
                    </a:p>
                  </a:txBody>
                  <a:tcPr/>
                </a:tc>
                <a:tc>
                  <a:txBody>
                    <a:bodyPr/>
                    <a:lstStyle/>
                    <a:p>
                      <a:pPr rtl="0" fontAlgn="b"/>
                      <a:r>
                        <a:rPr lang="en-US" sz="2200" b="0" dirty="0">
                          <a:solidFill>
                            <a:schemeClr val="tx1"/>
                          </a:solidFill>
                          <a:effectLst/>
                        </a:rPr>
                        <a:t>What happens to the electrons when they leave the electron transport chain (photosynthesis) ? </a:t>
                      </a:r>
                    </a:p>
                  </a:txBody>
                  <a:tcPr marL="28575" marR="28575" marT="0" marB="0" anchor="b"/>
                </a:tc>
                <a:tc>
                  <a:txBody>
                    <a:bodyPr/>
                    <a:lstStyle/>
                    <a:p>
                      <a:pPr rtl="0" fontAlgn="b"/>
                      <a:r>
                        <a:rPr lang="en-US" sz="2200" b="0" dirty="0">
                          <a:solidFill>
                            <a:srgbClr val="00B050"/>
                          </a:solidFill>
                          <a:effectLst/>
                        </a:rPr>
                        <a:t>Combine with one hydrogen ion and NADP to form NADPH</a:t>
                      </a:r>
                    </a:p>
                  </a:txBody>
                  <a:tcPr marL="28575" marR="28575" marT="0" marB="0" anchor="b"/>
                </a:tc>
                <a:extLst>
                  <a:ext uri="{0D108BD9-81ED-4DB2-BD59-A6C34878D82A}">
                    <a16:rowId xmlns:a16="http://schemas.microsoft.com/office/drawing/2014/main" val="2697527166"/>
                  </a:ext>
                </a:extLst>
              </a:tr>
              <a:tr h="413933">
                <a:tc>
                  <a:txBody>
                    <a:bodyPr/>
                    <a:lstStyle/>
                    <a:p>
                      <a:r>
                        <a:rPr lang="en-GB" sz="2200" b="0" dirty="0" smtClean="0"/>
                        <a:t>8</a:t>
                      </a:r>
                      <a:endParaRPr lang="en-GB" sz="2200" b="0" dirty="0"/>
                    </a:p>
                  </a:txBody>
                  <a:tcPr/>
                </a:tc>
                <a:tc>
                  <a:txBody>
                    <a:bodyPr/>
                    <a:lstStyle/>
                    <a:p>
                      <a:pPr rtl="0" fontAlgn="b"/>
                      <a:r>
                        <a:rPr lang="en-US" sz="2200" b="0" dirty="0">
                          <a:solidFill>
                            <a:schemeClr val="tx1"/>
                          </a:solidFill>
                          <a:effectLst/>
                        </a:rPr>
                        <a:t>What is the function of the thylakoid space?</a:t>
                      </a:r>
                    </a:p>
                  </a:txBody>
                  <a:tcPr marL="28575" marR="28575" marT="0" marB="0" anchor="b"/>
                </a:tc>
                <a:tc>
                  <a:txBody>
                    <a:bodyPr/>
                    <a:lstStyle/>
                    <a:p>
                      <a:pPr rtl="0" fontAlgn="b"/>
                      <a:r>
                        <a:rPr lang="en-US" sz="2200" b="0" dirty="0">
                          <a:solidFill>
                            <a:srgbClr val="00B050"/>
                          </a:solidFill>
                          <a:effectLst/>
                        </a:rPr>
                        <a:t>Fluid within thylakoid membrane sacs that contains enzymes for photolysis</a:t>
                      </a:r>
                    </a:p>
                  </a:txBody>
                  <a:tcPr marL="28575" marR="28575" marT="0" marB="0" anchor="b"/>
                </a:tc>
                <a:extLst>
                  <a:ext uri="{0D108BD9-81ED-4DB2-BD59-A6C34878D82A}">
                    <a16:rowId xmlns:a16="http://schemas.microsoft.com/office/drawing/2014/main" val="4141291059"/>
                  </a:ext>
                </a:extLst>
              </a:tr>
            </a:tbl>
          </a:graphicData>
        </a:graphic>
      </p:graphicFrame>
    </p:spTree>
    <p:extLst>
      <p:ext uri="{BB962C8B-B14F-4D97-AF65-F5344CB8AC3E}">
        <p14:creationId xmlns:p14="http://schemas.microsoft.com/office/powerpoint/2010/main" val="1068216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97280"/>
          </a:xfrm>
          <a:solidFill>
            <a:srgbClr val="FFFF00"/>
          </a:solidFill>
        </p:spPr>
        <p:txBody>
          <a:bodyPr/>
          <a:lstStyle/>
          <a:p>
            <a:r>
              <a:rPr lang="en-GB" b="1" u="sng" dirty="0" smtClean="0"/>
              <a:t>Lesson Objectives </a:t>
            </a:r>
            <a:endParaRPr lang="en-GB" b="1" u="sng" dirty="0"/>
          </a:p>
        </p:txBody>
      </p:sp>
      <p:sp>
        <p:nvSpPr>
          <p:cNvPr id="3" name="Content Placeholder 2"/>
          <p:cNvSpPr>
            <a:spLocks noGrp="1"/>
          </p:cNvSpPr>
          <p:nvPr>
            <p:ph idx="1"/>
          </p:nvPr>
        </p:nvSpPr>
        <p:spPr>
          <a:xfrm>
            <a:off x="156753" y="1267097"/>
            <a:ext cx="11795761" cy="4909866"/>
          </a:xfrm>
        </p:spPr>
        <p:txBody>
          <a:bodyPr/>
          <a:lstStyle/>
          <a:p>
            <a:r>
              <a:rPr lang="en-US" dirty="0"/>
              <a:t>To </a:t>
            </a:r>
            <a:r>
              <a:rPr lang="en-US" dirty="0" smtClean="0"/>
              <a:t>establish an approach on how to answer 9 mark questions.</a:t>
            </a:r>
            <a:endParaRPr lang="en-US" dirty="0"/>
          </a:p>
          <a:p>
            <a:endParaRPr lang="en-US" dirty="0"/>
          </a:p>
          <a:p>
            <a:pPr marL="0" indent="0">
              <a:buNone/>
            </a:pPr>
            <a:r>
              <a:rPr lang="en-US" b="1" u="sng" dirty="0" smtClean="0">
                <a:solidFill>
                  <a:srgbClr val="FF0000"/>
                </a:solidFill>
              </a:rPr>
              <a:t>The Bigger Picture</a:t>
            </a:r>
          </a:p>
          <a:p>
            <a:r>
              <a:rPr lang="en-GB" dirty="0" smtClean="0"/>
              <a:t>Students found these types of questions most difficult in your mock exams. </a:t>
            </a:r>
          </a:p>
          <a:p>
            <a:r>
              <a:rPr lang="en-GB" dirty="0" smtClean="0"/>
              <a:t>These usually require sound subject knowledge from a range of topics that need to be linked and applied to the context of the question.</a:t>
            </a:r>
          </a:p>
          <a:p>
            <a:r>
              <a:rPr lang="en-GB" dirty="0" smtClean="0"/>
              <a:t>They usually involve A03 skills where data or information has to be interpreted and a judgement or suggestion made. </a:t>
            </a:r>
          </a:p>
          <a:p>
            <a:r>
              <a:rPr lang="en-GB" dirty="0" smtClean="0"/>
              <a:t>They could have </a:t>
            </a:r>
            <a:r>
              <a:rPr lang="en-GB" b="1" dirty="0" smtClean="0"/>
              <a:t>ANY command word </a:t>
            </a:r>
            <a:r>
              <a:rPr lang="en-GB" dirty="0" smtClean="0"/>
              <a:t>so you will need to apply what we have done in previous lessons!</a:t>
            </a:r>
          </a:p>
        </p:txBody>
      </p:sp>
    </p:spTree>
    <p:extLst>
      <p:ext uri="{BB962C8B-B14F-4D97-AF65-F5344CB8AC3E}">
        <p14:creationId xmlns:p14="http://schemas.microsoft.com/office/powerpoint/2010/main" val="280975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20000"/>
              <a:lumOff val="80000"/>
            </a:schemeClr>
          </a:solidFill>
        </p:spPr>
        <p:txBody>
          <a:bodyPr/>
          <a:lstStyle/>
          <a:p>
            <a:r>
              <a:rPr lang="en-GB" b="1" u="sng" dirty="0" smtClean="0"/>
              <a:t>Think Pair Share</a:t>
            </a:r>
            <a:endParaRPr lang="en-GB" b="1" u="sng" dirty="0"/>
          </a:p>
        </p:txBody>
      </p:sp>
      <p:sp>
        <p:nvSpPr>
          <p:cNvPr id="3" name="Content Placeholder 2"/>
          <p:cNvSpPr>
            <a:spLocks noGrp="1"/>
          </p:cNvSpPr>
          <p:nvPr>
            <p:ph idx="1"/>
          </p:nvPr>
        </p:nvSpPr>
        <p:spPr>
          <a:xfrm>
            <a:off x="0" y="1524000"/>
            <a:ext cx="12192000" cy="4652963"/>
          </a:xfrm>
        </p:spPr>
        <p:txBody>
          <a:bodyPr>
            <a:normAutofit lnSpcReduction="10000"/>
          </a:bodyPr>
          <a:lstStyle/>
          <a:p>
            <a:pPr marL="0" indent="0">
              <a:buNone/>
            </a:pPr>
            <a:r>
              <a:rPr lang="en-GB" dirty="0"/>
              <a:t>What rules would you give yourself when </a:t>
            </a:r>
            <a:r>
              <a:rPr lang="en-GB" dirty="0" smtClean="0"/>
              <a:t>answering a 9 mark question?</a:t>
            </a:r>
          </a:p>
          <a:p>
            <a:pPr marL="0" indent="0">
              <a:buNone/>
            </a:pPr>
            <a:endParaRPr lang="en-GB" dirty="0"/>
          </a:p>
          <a:p>
            <a:pPr marL="0" indent="0">
              <a:buNone/>
            </a:pPr>
            <a:r>
              <a:rPr lang="en-GB" b="1" u="sng" dirty="0" smtClean="0">
                <a:solidFill>
                  <a:srgbClr val="00B050"/>
                </a:solidFill>
              </a:rPr>
              <a:t>Suggestions:</a:t>
            </a:r>
          </a:p>
          <a:p>
            <a:r>
              <a:rPr lang="en-GB" dirty="0" smtClean="0">
                <a:solidFill>
                  <a:srgbClr val="00B050"/>
                </a:solidFill>
              </a:rPr>
              <a:t>Underline and define the command word </a:t>
            </a:r>
          </a:p>
          <a:p>
            <a:r>
              <a:rPr lang="en-GB" dirty="0">
                <a:solidFill>
                  <a:srgbClr val="00B050"/>
                </a:solidFill>
              </a:rPr>
              <a:t>Check if there is any information given in or above the question that you need to include </a:t>
            </a:r>
            <a:endParaRPr lang="en-GB" dirty="0"/>
          </a:p>
          <a:p>
            <a:r>
              <a:rPr lang="en-GB" dirty="0" smtClean="0">
                <a:solidFill>
                  <a:srgbClr val="00B050"/>
                </a:solidFill>
              </a:rPr>
              <a:t>Do a </a:t>
            </a:r>
            <a:r>
              <a:rPr lang="en-GB" dirty="0" err="1" smtClean="0">
                <a:solidFill>
                  <a:srgbClr val="00B050"/>
                </a:solidFill>
              </a:rPr>
              <a:t>mindmap</a:t>
            </a:r>
            <a:r>
              <a:rPr lang="en-GB" dirty="0" smtClean="0">
                <a:solidFill>
                  <a:srgbClr val="00B050"/>
                </a:solidFill>
              </a:rPr>
              <a:t>/plan of all of the biological concepts that you need to include before starting to answer</a:t>
            </a:r>
          </a:p>
          <a:p>
            <a:r>
              <a:rPr lang="en-GB" dirty="0" smtClean="0">
                <a:solidFill>
                  <a:srgbClr val="00B050"/>
                </a:solidFill>
              </a:rPr>
              <a:t>Practice and prepare for 9 mark questions by making flash cards or mind maps on suggested topics (next lesson)</a:t>
            </a:r>
          </a:p>
        </p:txBody>
      </p:sp>
    </p:spTree>
    <p:extLst>
      <p:ext uri="{BB962C8B-B14F-4D97-AF65-F5344CB8AC3E}">
        <p14:creationId xmlns:p14="http://schemas.microsoft.com/office/powerpoint/2010/main" val="139152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10343"/>
          </a:xfrm>
          <a:solidFill>
            <a:srgbClr val="FFFF00"/>
          </a:solidFill>
        </p:spPr>
        <p:txBody>
          <a:bodyPr>
            <a:normAutofit/>
          </a:bodyPr>
          <a:lstStyle/>
          <a:p>
            <a:r>
              <a:rPr lang="en-GB" sz="4000" b="1" u="sng" dirty="0">
                <a:latin typeface="Calibri" panose="020F0502020204030204" pitchFamily="34" charset="0"/>
                <a:ea typeface="Calibri" panose="020F0502020204030204" pitchFamily="34" charset="0"/>
              </a:rPr>
              <a:t>Possible Longer Answer Questions (9 </a:t>
            </a:r>
            <a:r>
              <a:rPr lang="en-GB" sz="4000" b="1" u="sng">
                <a:latin typeface="Calibri" panose="020F0502020204030204" pitchFamily="34" charset="0"/>
                <a:ea typeface="Calibri" panose="020F0502020204030204" pitchFamily="34" charset="0"/>
              </a:rPr>
              <a:t>mark </a:t>
            </a:r>
            <a:r>
              <a:rPr lang="en-GB" sz="4000" b="1" u="sng" smtClean="0">
                <a:latin typeface="Calibri" panose="020F0502020204030204" pitchFamily="34" charset="0"/>
                <a:ea typeface="Calibri" panose="020F0502020204030204" pitchFamily="34" charset="0"/>
              </a:rPr>
              <a:t>questions)</a:t>
            </a:r>
            <a:endParaRPr lang="en-GB" sz="4000" u="sng" dirty="0"/>
          </a:p>
        </p:txBody>
      </p:sp>
      <p:sp>
        <p:nvSpPr>
          <p:cNvPr id="5" name="Content Placeholder 4"/>
          <p:cNvSpPr>
            <a:spLocks noGrp="1"/>
          </p:cNvSpPr>
          <p:nvPr>
            <p:ph sz="half" idx="1"/>
          </p:nvPr>
        </p:nvSpPr>
        <p:spPr>
          <a:xfrm>
            <a:off x="106680" y="1384662"/>
            <a:ext cx="5353594" cy="5225846"/>
          </a:xfrm>
        </p:spPr>
        <p:txBody>
          <a:bodyPr>
            <a:normAutofit fontScale="55000" lnSpcReduction="20000"/>
          </a:bodyPr>
          <a:lstStyle/>
          <a:p>
            <a:pPr marL="514350" indent="-514350">
              <a:buFont typeface="+mj-lt"/>
              <a:buAutoNum type="arabicPeriod"/>
            </a:pPr>
            <a:r>
              <a:rPr lang="en-US" dirty="0" smtClean="0"/>
              <a:t>Evaluate </a:t>
            </a:r>
            <a:r>
              <a:rPr lang="en-US" dirty="0"/>
              <a:t>the claim that smoking is the primary cause of kidney cancer. (SAM material </a:t>
            </a:r>
            <a:r>
              <a:rPr lang="en-US" dirty="0" err="1"/>
              <a:t>qu</a:t>
            </a:r>
            <a:r>
              <a:rPr lang="en-US" dirty="0"/>
              <a:t> 5d)</a:t>
            </a:r>
          </a:p>
          <a:p>
            <a:pPr marL="514350" indent="-514350">
              <a:buFont typeface="+mj-lt"/>
              <a:buAutoNum type="arabicPeriod"/>
            </a:pPr>
            <a:r>
              <a:rPr lang="en-US" dirty="0" smtClean="0"/>
              <a:t>Using </a:t>
            </a:r>
            <a:r>
              <a:rPr lang="en-US" dirty="0"/>
              <a:t>your knowledge of biology, discuss the role of phosphorylation in cells. (Specimen paper </a:t>
            </a:r>
            <a:r>
              <a:rPr lang="en-US" dirty="0" err="1"/>
              <a:t>qu</a:t>
            </a:r>
            <a:r>
              <a:rPr lang="en-US" dirty="0"/>
              <a:t> 6b)</a:t>
            </a:r>
          </a:p>
          <a:p>
            <a:pPr marL="514350" indent="-514350">
              <a:buFont typeface="+mj-lt"/>
              <a:buAutoNum type="arabicPeriod"/>
            </a:pPr>
            <a:r>
              <a:rPr lang="en-US" dirty="0" smtClean="0"/>
              <a:t>How </a:t>
            </a:r>
            <a:r>
              <a:rPr lang="en-US" dirty="0"/>
              <a:t>are the shapes of cells related to their functions?</a:t>
            </a:r>
          </a:p>
          <a:p>
            <a:pPr marL="514350" indent="-514350">
              <a:buFont typeface="+mj-lt"/>
              <a:buAutoNum type="arabicPeriod"/>
            </a:pPr>
            <a:r>
              <a:rPr lang="en-US" dirty="0" smtClean="0"/>
              <a:t>Rising </a:t>
            </a:r>
            <a:r>
              <a:rPr lang="en-US" dirty="0"/>
              <a:t>global temperatures may result in physiological and ecological effects of living organisms. Describe and explain some of these effects.</a:t>
            </a:r>
          </a:p>
          <a:p>
            <a:pPr marL="514350" indent="-514350">
              <a:buFont typeface="+mj-lt"/>
              <a:buAutoNum type="arabicPeriod"/>
            </a:pPr>
            <a:r>
              <a:rPr lang="en-US" dirty="0" smtClean="0"/>
              <a:t>The </a:t>
            </a:r>
            <a:r>
              <a:rPr lang="en-US" dirty="0"/>
              <a:t>process of osmosis and its importance to living things.</a:t>
            </a:r>
          </a:p>
          <a:p>
            <a:pPr marL="514350" indent="-514350">
              <a:buFont typeface="+mj-lt"/>
              <a:buAutoNum type="arabicPeriod"/>
            </a:pPr>
            <a:r>
              <a:rPr lang="en-US" dirty="0" smtClean="0"/>
              <a:t>Energy </a:t>
            </a:r>
            <a:r>
              <a:rPr lang="en-US" dirty="0"/>
              <a:t>transfers which take place in living organisms.</a:t>
            </a:r>
          </a:p>
          <a:p>
            <a:pPr marL="514350" indent="-514350">
              <a:buFont typeface="+mj-lt"/>
              <a:buAutoNum type="arabicPeriod"/>
            </a:pPr>
            <a:r>
              <a:rPr lang="en-US" dirty="0" smtClean="0"/>
              <a:t>Cycles </a:t>
            </a:r>
            <a:r>
              <a:rPr lang="en-US" dirty="0"/>
              <a:t>in biology</a:t>
            </a:r>
          </a:p>
          <a:p>
            <a:pPr marL="514350" indent="-514350">
              <a:buFont typeface="+mj-lt"/>
              <a:buAutoNum type="arabicPeriod"/>
            </a:pPr>
            <a:r>
              <a:rPr lang="en-US" dirty="0" smtClean="0"/>
              <a:t>Condensation </a:t>
            </a:r>
            <a:r>
              <a:rPr lang="en-US" dirty="0"/>
              <a:t>and hydrolysis and their importance in biology.</a:t>
            </a:r>
          </a:p>
          <a:p>
            <a:pPr marL="514350" indent="-514350">
              <a:buFont typeface="+mj-lt"/>
              <a:buAutoNum type="arabicPeriod"/>
            </a:pPr>
            <a:r>
              <a:rPr lang="en-US" dirty="0" smtClean="0"/>
              <a:t>Ways </a:t>
            </a:r>
            <a:r>
              <a:rPr lang="en-US" dirty="0"/>
              <a:t>in which different species of organisms differ from each other.</a:t>
            </a:r>
          </a:p>
          <a:p>
            <a:pPr marL="514350" indent="-514350">
              <a:buFont typeface="+mj-lt"/>
              <a:buAutoNum type="arabicPeriod"/>
            </a:pPr>
            <a:r>
              <a:rPr lang="en-US" dirty="0" smtClean="0"/>
              <a:t>The </a:t>
            </a:r>
            <a:r>
              <a:rPr lang="en-US" dirty="0"/>
              <a:t>transfer of energy between different organisms and between these organisms and their environment</a:t>
            </a:r>
          </a:p>
          <a:p>
            <a:pPr marL="514350" indent="-514350">
              <a:buFont typeface="+mj-lt"/>
              <a:buAutoNum type="arabicPeriod"/>
            </a:pPr>
            <a:r>
              <a:rPr lang="en-US" dirty="0" smtClean="0"/>
              <a:t>The </a:t>
            </a:r>
            <a:r>
              <a:rPr lang="en-US" dirty="0"/>
              <a:t>causes of variation and its biological importance</a:t>
            </a:r>
          </a:p>
          <a:p>
            <a:pPr marL="514350" indent="-514350">
              <a:buFont typeface="+mj-lt"/>
              <a:buAutoNum type="arabicPeriod"/>
            </a:pPr>
            <a:r>
              <a:rPr lang="en-US" dirty="0" smtClean="0"/>
              <a:t>The </a:t>
            </a:r>
            <a:r>
              <a:rPr lang="en-US" dirty="0"/>
              <a:t>process of diffusion and its importance in living organisms</a:t>
            </a:r>
          </a:p>
          <a:p>
            <a:endParaRPr lang="en-GB" dirty="0"/>
          </a:p>
        </p:txBody>
      </p:sp>
      <p:sp>
        <p:nvSpPr>
          <p:cNvPr id="6" name="Content Placeholder 5"/>
          <p:cNvSpPr>
            <a:spLocks noGrp="1"/>
          </p:cNvSpPr>
          <p:nvPr>
            <p:ph sz="half" idx="2"/>
          </p:nvPr>
        </p:nvSpPr>
        <p:spPr>
          <a:xfrm>
            <a:off x="6096000" y="1384661"/>
            <a:ext cx="5590902" cy="4950823"/>
          </a:xfrm>
        </p:spPr>
        <p:txBody>
          <a:bodyPr>
            <a:normAutofit fontScale="55000" lnSpcReduction="20000"/>
          </a:bodyPr>
          <a:lstStyle/>
          <a:p>
            <a:pPr marL="514350" indent="-514350">
              <a:buFont typeface="+mj-lt"/>
              <a:buAutoNum type="arabicPeriod" startAt="13"/>
            </a:pPr>
            <a:r>
              <a:rPr lang="en-US" dirty="0" smtClean="0"/>
              <a:t>Importance </a:t>
            </a:r>
            <a:r>
              <a:rPr lang="en-US" dirty="0"/>
              <a:t>of molecular shape</a:t>
            </a:r>
          </a:p>
          <a:p>
            <a:pPr marL="514350" indent="-514350">
              <a:buFont typeface="+mj-lt"/>
              <a:buAutoNum type="arabicPeriod" startAt="13"/>
            </a:pPr>
            <a:r>
              <a:rPr lang="en-US" dirty="0" smtClean="0"/>
              <a:t>ATP </a:t>
            </a:r>
            <a:r>
              <a:rPr lang="en-US" dirty="0"/>
              <a:t>and its roles in living organisms</a:t>
            </a:r>
          </a:p>
          <a:p>
            <a:pPr marL="514350" indent="-514350">
              <a:buFont typeface="+mj-lt"/>
              <a:buAutoNum type="arabicPeriod" startAt="13"/>
            </a:pPr>
            <a:r>
              <a:rPr lang="en-US" dirty="0" smtClean="0"/>
              <a:t>Describe </a:t>
            </a:r>
            <a:r>
              <a:rPr lang="en-US" dirty="0"/>
              <a:t>how the structures of different polymers are related to their function</a:t>
            </a:r>
          </a:p>
          <a:p>
            <a:pPr marL="514350" indent="-514350">
              <a:buFont typeface="+mj-lt"/>
              <a:buAutoNum type="arabicPeriod" startAt="13"/>
            </a:pPr>
            <a:r>
              <a:rPr lang="en-US" dirty="0" smtClean="0"/>
              <a:t>Carbon </a:t>
            </a:r>
            <a:r>
              <a:rPr lang="en-US" dirty="0"/>
              <a:t>dioxide in organisms and ecosystems</a:t>
            </a:r>
          </a:p>
          <a:p>
            <a:pPr marL="514350" indent="-514350">
              <a:buFont typeface="+mj-lt"/>
              <a:buAutoNum type="arabicPeriod" startAt="13"/>
            </a:pPr>
            <a:r>
              <a:rPr lang="en-US" dirty="0" smtClean="0"/>
              <a:t>Hydrogen </a:t>
            </a:r>
            <a:r>
              <a:rPr lang="en-US" dirty="0"/>
              <a:t>bonds and their importance in living organisms</a:t>
            </a:r>
          </a:p>
          <a:p>
            <a:pPr marL="514350" indent="-514350">
              <a:buFont typeface="+mj-lt"/>
              <a:buAutoNum type="arabicPeriod" startAt="13"/>
            </a:pPr>
            <a:r>
              <a:rPr lang="en-US" dirty="0" smtClean="0"/>
              <a:t>Why </a:t>
            </a:r>
            <a:r>
              <a:rPr lang="en-US" dirty="0"/>
              <a:t>the offspring produced by the same parents are different in appearance.</a:t>
            </a:r>
          </a:p>
          <a:p>
            <a:pPr marL="514350" indent="-514350">
              <a:buFont typeface="+mj-lt"/>
              <a:buAutoNum type="arabicPeriod" startAt="13"/>
            </a:pPr>
            <a:r>
              <a:rPr lang="en-US" dirty="0" smtClean="0"/>
              <a:t>Describe </a:t>
            </a:r>
            <a:r>
              <a:rPr lang="en-US" dirty="0"/>
              <a:t>how inorganic ions such as sodium, phosphorus and hydrogen are used in living organisms.</a:t>
            </a:r>
          </a:p>
          <a:p>
            <a:pPr marL="514350" indent="-514350">
              <a:buFont typeface="+mj-lt"/>
              <a:buAutoNum type="arabicPeriod" startAt="13"/>
            </a:pPr>
            <a:r>
              <a:rPr lang="en-US" dirty="0" smtClean="0"/>
              <a:t>Describe </a:t>
            </a:r>
            <a:r>
              <a:rPr lang="en-US" dirty="0"/>
              <a:t>the structure and function of membranes in organisms</a:t>
            </a:r>
          </a:p>
          <a:p>
            <a:pPr marL="514350" indent="-514350">
              <a:buFont typeface="+mj-lt"/>
              <a:buAutoNum type="arabicPeriod" startAt="13"/>
            </a:pPr>
            <a:r>
              <a:rPr lang="en-US" dirty="0" smtClean="0"/>
              <a:t>Describe </a:t>
            </a:r>
            <a:r>
              <a:rPr lang="en-US" dirty="0"/>
              <a:t>the structure and functions of carbohydrates.</a:t>
            </a:r>
          </a:p>
          <a:p>
            <a:pPr marL="514350" indent="-514350">
              <a:buFont typeface="+mj-lt"/>
              <a:buAutoNum type="arabicPeriod" startAt="13"/>
            </a:pPr>
            <a:r>
              <a:rPr lang="en-US" dirty="0" smtClean="0"/>
              <a:t>The </a:t>
            </a:r>
            <a:r>
              <a:rPr lang="en-US" dirty="0"/>
              <a:t>role of water in the lives of living organisms.</a:t>
            </a:r>
          </a:p>
          <a:p>
            <a:pPr marL="514350" indent="-514350">
              <a:buFont typeface="+mj-lt"/>
              <a:buAutoNum type="arabicPeriod" startAt="13"/>
            </a:pPr>
            <a:r>
              <a:rPr lang="en-US" dirty="0" smtClean="0"/>
              <a:t>The </a:t>
            </a:r>
            <a:r>
              <a:rPr lang="en-US" dirty="0"/>
              <a:t>role of lipids in living organisms.</a:t>
            </a:r>
          </a:p>
          <a:p>
            <a:endParaRPr lang="en-GB" dirty="0"/>
          </a:p>
        </p:txBody>
      </p:sp>
    </p:spTree>
    <p:extLst>
      <p:ext uri="{BB962C8B-B14F-4D97-AF65-F5344CB8AC3E}">
        <p14:creationId xmlns:p14="http://schemas.microsoft.com/office/powerpoint/2010/main" val="4123526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2192000" cy="1097279"/>
          </a:xfrm>
          <a:solidFill>
            <a:srgbClr val="FFC000"/>
          </a:solidFill>
        </p:spPr>
        <p:txBody>
          <a:bodyPr/>
          <a:lstStyle/>
          <a:p>
            <a:r>
              <a:rPr lang="en-GB" b="1" u="sng" dirty="0" smtClean="0"/>
              <a:t>Task</a:t>
            </a:r>
            <a:endParaRPr lang="en-GB" b="1" u="sng" dirty="0"/>
          </a:p>
        </p:txBody>
      </p:sp>
      <p:sp>
        <p:nvSpPr>
          <p:cNvPr id="6" name="Content Placeholder 5"/>
          <p:cNvSpPr>
            <a:spLocks noGrp="1"/>
          </p:cNvSpPr>
          <p:nvPr>
            <p:ph idx="1"/>
          </p:nvPr>
        </p:nvSpPr>
        <p:spPr>
          <a:xfrm>
            <a:off x="209005" y="1293223"/>
            <a:ext cx="11652069" cy="4700860"/>
          </a:xfrm>
        </p:spPr>
        <p:txBody>
          <a:bodyPr>
            <a:normAutofit/>
          </a:bodyPr>
          <a:lstStyle/>
          <a:p>
            <a:pPr marL="0" indent="0">
              <a:buNone/>
            </a:pPr>
            <a:r>
              <a:rPr lang="en-GB" b="1" dirty="0" smtClean="0"/>
              <a:t>What:</a:t>
            </a:r>
          </a:p>
          <a:p>
            <a:r>
              <a:rPr lang="en-GB" dirty="0" smtClean="0"/>
              <a:t>Add key words, diagrams and phrases to answer your assigned exam question</a:t>
            </a:r>
          </a:p>
          <a:p>
            <a:pPr marL="0" indent="0">
              <a:buNone/>
            </a:pPr>
            <a:endParaRPr lang="en-GB" dirty="0"/>
          </a:p>
          <a:p>
            <a:pPr marL="0" indent="0">
              <a:buNone/>
            </a:pPr>
            <a:r>
              <a:rPr lang="en-GB" b="1" dirty="0" smtClean="0"/>
              <a:t>How:</a:t>
            </a:r>
          </a:p>
          <a:p>
            <a:r>
              <a:rPr lang="en-GB" dirty="0" smtClean="0"/>
              <a:t>Write them on the A3 sheet supplied</a:t>
            </a:r>
          </a:p>
          <a:p>
            <a:r>
              <a:rPr lang="en-GB" dirty="0" smtClean="0"/>
              <a:t>Try without the revision guide first, then use it if you can’t add any more</a:t>
            </a:r>
          </a:p>
          <a:p>
            <a:pPr marL="0" indent="0">
              <a:buNone/>
            </a:pPr>
            <a:endParaRPr lang="en-GB" dirty="0"/>
          </a:p>
          <a:p>
            <a:pPr marL="0" indent="0">
              <a:buNone/>
            </a:pPr>
            <a:r>
              <a:rPr lang="en-GB" b="1" dirty="0" smtClean="0"/>
              <a:t>How long:</a:t>
            </a:r>
          </a:p>
          <a:p>
            <a:r>
              <a:rPr lang="en-GB" dirty="0" smtClean="0"/>
              <a:t>3 </a:t>
            </a:r>
            <a:r>
              <a:rPr lang="en-GB" dirty="0" err="1" smtClean="0"/>
              <a:t>mins</a:t>
            </a:r>
            <a:r>
              <a:rPr lang="en-GB" dirty="0" smtClean="0"/>
              <a:t> per question before passing it onto the next person</a:t>
            </a:r>
            <a:endParaRPr lang="en-GB" dirty="0"/>
          </a:p>
        </p:txBody>
      </p:sp>
    </p:spTree>
    <p:extLst>
      <p:ext uri="{BB962C8B-B14F-4D97-AF65-F5344CB8AC3E}">
        <p14:creationId xmlns:p14="http://schemas.microsoft.com/office/powerpoint/2010/main" val="3144310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05840"/>
          </a:xfrm>
          <a:solidFill>
            <a:srgbClr val="92D050"/>
          </a:solidFill>
        </p:spPr>
        <p:txBody>
          <a:bodyPr/>
          <a:lstStyle/>
          <a:p>
            <a:r>
              <a:rPr lang="en-GB" u="sng" dirty="0" smtClean="0"/>
              <a:t>Review</a:t>
            </a:r>
            <a:endParaRPr lang="en-GB" u="sng" dirty="0"/>
          </a:p>
        </p:txBody>
      </p:sp>
      <p:sp>
        <p:nvSpPr>
          <p:cNvPr id="3" name="Content Placeholder 2"/>
          <p:cNvSpPr>
            <a:spLocks noGrp="1"/>
          </p:cNvSpPr>
          <p:nvPr>
            <p:ph idx="1"/>
          </p:nvPr>
        </p:nvSpPr>
        <p:spPr>
          <a:xfrm>
            <a:off x="326571" y="1489166"/>
            <a:ext cx="11027229" cy="4687797"/>
          </a:xfrm>
        </p:spPr>
        <p:txBody>
          <a:bodyPr/>
          <a:lstStyle/>
          <a:p>
            <a:pPr marL="0" indent="0">
              <a:buNone/>
            </a:pPr>
            <a:r>
              <a:rPr lang="en-GB" b="1" dirty="0" smtClean="0"/>
              <a:t>What:</a:t>
            </a:r>
          </a:p>
          <a:p>
            <a:r>
              <a:rPr lang="en-GB" dirty="0" smtClean="0"/>
              <a:t>Add in improvements in green pen</a:t>
            </a:r>
          </a:p>
          <a:p>
            <a:endParaRPr lang="en-GB" dirty="0"/>
          </a:p>
          <a:p>
            <a:pPr marL="0" indent="0">
              <a:buNone/>
            </a:pPr>
            <a:r>
              <a:rPr lang="en-GB" b="1" dirty="0" smtClean="0"/>
              <a:t>How:</a:t>
            </a:r>
          </a:p>
          <a:p>
            <a:r>
              <a:rPr lang="en-GB" dirty="0"/>
              <a:t>Compare the class’ answers with the model answers provided</a:t>
            </a:r>
          </a:p>
          <a:p>
            <a:pPr marL="0" indent="0">
              <a:buNone/>
            </a:pPr>
            <a:endParaRPr lang="en-GB" dirty="0" smtClean="0"/>
          </a:p>
          <a:p>
            <a:pPr marL="0" indent="0">
              <a:buNone/>
            </a:pPr>
            <a:r>
              <a:rPr lang="en-GB" b="1" dirty="0" smtClean="0"/>
              <a:t>How long:</a:t>
            </a:r>
          </a:p>
          <a:p>
            <a:r>
              <a:rPr lang="en-GB" dirty="0" smtClean="0"/>
              <a:t>3 </a:t>
            </a:r>
            <a:r>
              <a:rPr lang="en-GB" dirty="0" err="1" smtClean="0"/>
              <a:t>mins</a:t>
            </a:r>
            <a:r>
              <a:rPr lang="en-GB" dirty="0" smtClean="0"/>
              <a:t> </a:t>
            </a:r>
            <a:endParaRPr lang="en-GB" dirty="0"/>
          </a:p>
        </p:txBody>
      </p:sp>
    </p:spTree>
    <p:extLst>
      <p:ext uri="{BB962C8B-B14F-4D97-AF65-F5344CB8AC3E}">
        <p14:creationId xmlns:p14="http://schemas.microsoft.com/office/powerpoint/2010/main" val="4146122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1">
              <a:lumMod val="20000"/>
              <a:lumOff val="80000"/>
            </a:schemeClr>
          </a:solidFill>
        </p:spPr>
        <p:txBody>
          <a:bodyPr/>
          <a:lstStyle/>
          <a:p>
            <a:r>
              <a:rPr lang="en-GB" b="1" u="sng" dirty="0" smtClean="0"/>
              <a:t>Exit Ticket</a:t>
            </a:r>
            <a:endParaRPr lang="en-GB" b="1" u="sng" dirty="0"/>
          </a:p>
        </p:txBody>
      </p:sp>
      <p:sp>
        <p:nvSpPr>
          <p:cNvPr id="3" name="Content Placeholder 2"/>
          <p:cNvSpPr>
            <a:spLocks noGrp="1"/>
          </p:cNvSpPr>
          <p:nvPr>
            <p:ph idx="1"/>
          </p:nvPr>
        </p:nvSpPr>
        <p:spPr>
          <a:xfrm>
            <a:off x="0" y="1524000"/>
            <a:ext cx="12192000" cy="4652963"/>
          </a:xfrm>
        </p:spPr>
        <p:txBody>
          <a:bodyPr>
            <a:normAutofit lnSpcReduction="10000"/>
          </a:bodyPr>
          <a:lstStyle/>
          <a:p>
            <a:pPr marL="0" indent="0">
              <a:buNone/>
            </a:pPr>
            <a:r>
              <a:rPr lang="en-GB" dirty="0"/>
              <a:t>What rules would you give yourself when </a:t>
            </a:r>
            <a:r>
              <a:rPr lang="en-GB" dirty="0" smtClean="0"/>
              <a:t>answering a 9 mark question?</a:t>
            </a:r>
          </a:p>
          <a:p>
            <a:pPr marL="0" indent="0">
              <a:buNone/>
            </a:pPr>
            <a:endParaRPr lang="en-GB" dirty="0"/>
          </a:p>
          <a:p>
            <a:pPr marL="0" indent="0">
              <a:buNone/>
            </a:pPr>
            <a:r>
              <a:rPr lang="en-GB" b="1" u="sng" dirty="0" smtClean="0">
                <a:solidFill>
                  <a:srgbClr val="00B050"/>
                </a:solidFill>
              </a:rPr>
              <a:t>Suggestions:</a:t>
            </a:r>
          </a:p>
          <a:p>
            <a:r>
              <a:rPr lang="en-GB" dirty="0" smtClean="0">
                <a:solidFill>
                  <a:srgbClr val="00B050"/>
                </a:solidFill>
              </a:rPr>
              <a:t>Underline and define the command word </a:t>
            </a:r>
          </a:p>
          <a:p>
            <a:r>
              <a:rPr lang="en-GB" dirty="0">
                <a:solidFill>
                  <a:srgbClr val="00B050"/>
                </a:solidFill>
              </a:rPr>
              <a:t>Check if there is any information given in or above the question that you need to include </a:t>
            </a:r>
            <a:endParaRPr lang="en-GB" dirty="0"/>
          </a:p>
          <a:p>
            <a:r>
              <a:rPr lang="en-GB" dirty="0" smtClean="0">
                <a:solidFill>
                  <a:srgbClr val="00B050"/>
                </a:solidFill>
              </a:rPr>
              <a:t>Do a </a:t>
            </a:r>
            <a:r>
              <a:rPr lang="en-GB" dirty="0" err="1" smtClean="0">
                <a:solidFill>
                  <a:srgbClr val="00B050"/>
                </a:solidFill>
              </a:rPr>
              <a:t>mindmap</a:t>
            </a:r>
            <a:r>
              <a:rPr lang="en-GB" dirty="0" smtClean="0">
                <a:solidFill>
                  <a:srgbClr val="00B050"/>
                </a:solidFill>
              </a:rPr>
              <a:t>/plan of all of the biological concepts that you need to include before starting to answer</a:t>
            </a:r>
          </a:p>
          <a:p>
            <a:r>
              <a:rPr lang="en-GB" dirty="0" smtClean="0">
                <a:solidFill>
                  <a:srgbClr val="00B050"/>
                </a:solidFill>
              </a:rPr>
              <a:t>Practice and prepare for 9 mark questions by making flash cards or mind maps on suggested topics (next lesson)</a:t>
            </a:r>
          </a:p>
        </p:txBody>
      </p:sp>
    </p:spTree>
    <p:extLst>
      <p:ext uri="{BB962C8B-B14F-4D97-AF65-F5344CB8AC3E}">
        <p14:creationId xmlns:p14="http://schemas.microsoft.com/office/powerpoint/2010/main" val="339505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EB3316E7E76F44F8B0EEDAB7BDF2BFA" ma:contentTypeVersion="12" ma:contentTypeDescription="Create a new document." ma:contentTypeScope="" ma:versionID="ba840104433f537e4eb3ac979e34005f">
  <xsd:schema xmlns:xsd="http://www.w3.org/2001/XMLSchema" xmlns:xs="http://www.w3.org/2001/XMLSchema" xmlns:p="http://schemas.microsoft.com/office/2006/metadata/properties" xmlns:ns3="1f041e4a-080b-487e-9280-43d9ddddc3b3" xmlns:ns4="9e262883-0307-4be4-8b88-fafd7b2359cb" targetNamespace="http://schemas.microsoft.com/office/2006/metadata/properties" ma:root="true" ma:fieldsID="bd4bd85a5168705eb091be978003d500" ns3:_="" ns4:_="">
    <xsd:import namespace="1f041e4a-080b-487e-9280-43d9ddddc3b3"/>
    <xsd:import namespace="9e262883-0307-4be4-8b88-fafd7b2359c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AutoKeyPoints" minOccurs="0"/>
                <xsd:element ref="ns4:MediaServiceKeyPoints"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041e4a-080b-487e-9280-43d9ddddc3b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e262883-0307-4be4-8b88-fafd7b2359c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421154B-5D89-4586-A650-4DBB64D2A5D4}">
  <ds:schemaRefs>
    <ds:schemaRef ds:uri="http://schemas.microsoft.com/office/2006/documentManagement/types"/>
    <ds:schemaRef ds:uri="http://purl.org/dc/elements/1.1/"/>
    <ds:schemaRef ds:uri="http://schemas.microsoft.com/office/infopath/2007/PartnerControls"/>
    <ds:schemaRef ds:uri="http://www.w3.org/XML/1998/namespace"/>
    <ds:schemaRef ds:uri="1f041e4a-080b-487e-9280-43d9ddddc3b3"/>
    <ds:schemaRef ds:uri="http://schemas.microsoft.com/office/2006/metadata/properties"/>
    <ds:schemaRef ds:uri="http://purl.org/dc/terms/"/>
    <ds:schemaRef ds:uri="http://schemas.openxmlformats.org/package/2006/metadata/core-properties"/>
    <ds:schemaRef ds:uri="9e262883-0307-4be4-8b88-fafd7b2359cb"/>
    <ds:schemaRef ds:uri="http://purl.org/dc/dcmitype/"/>
  </ds:schemaRefs>
</ds:datastoreItem>
</file>

<file path=customXml/itemProps2.xml><?xml version="1.0" encoding="utf-8"?>
<ds:datastoreItem xmlns:ds="http://schemas.openxmlformats.org/officeDocument/2006/customXml" ds:itemID="{40D4DA11-DA01-4D9E-BC63-CAAC7FBD18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041e4a-080b-487e-9280-43d9ddddc3b3"/>
    <ds:schemaRef ds:uri="9e262883-0307-4be4-8b88-fafd7b235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44F699C-8B13-4503-AE57-3826E5FE1F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140</TotalTime>
  <Words>1008</Words>
  <Application>Microsoft Office PowerPoint</Application>
  <PresentationFormat>Widescreen</PresentationFormat>
  <Paragraphs>119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9 Mark Question Preparation                                19-May-23</vt:lpstr>
      <vt:lpstr>Review</vt:lpstr>
      <vt:lpstr>Review</vt:lpstr>
      <vt:lpstr>Lesson Objectives </vt:lpstr>
      <vt:lpstr>Think Pair Share</vt:lpstr>
      <vt:lpstr>Possible Longer Answer Questions (9 mark questions)</vt:lpstr>
      <vt:lpstr>Task</vt:lpstr>
      <vt:lpstr>Review</vt:lpstr>
      <vt:lpstr>Exit Ticket</vt:lpstr>
      <vt:lpstr>Lesson Objectives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markers</dc:title>
  <dc:creator>Jacqui Watson</dc:creator>
  <cp:lastModifiedBy>Ms J Fenn</cp:lastModifiedBy>
  <cp:revision>24</cp:revision>
  <dcterms:created xsi:type="dcterms:W3CDTF">2022-05-10T18:27:27Z</dcterms:created>
  <dcterms:modified xsi:type="dcterms:W3CDTF">2023-05-19T07:28:20Z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0x0101003EB3316E7E76F44F8B0EEDAB7BDF2BFA</vt:lpwstr>
  </property>
</Properties>
</file>