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s/slide1.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61" r:id="rId5"/>
    <p:sldId id="259" r:id="rId6"/>
    <p:sldId id="260" r:id="rId7"/>
    <p:sldId id="265" r:id="rId8"/>
    <p:sldId id="263" r:id="rId9"/>
    <p:sldId id="264" r:id="rId10"/>
    <p:sldId id="266" r:id="rId11"/>
    <p:sldId id="269" r:id="rId12"/>
    <p:sldId id="27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7/7/2020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7/7/2020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7/7/2020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7/7/2020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7/7/2020</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7/7/2020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7/7/2020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7/7/2020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7/7/2020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7/7/2020</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7/7/2020</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7/7/2020</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Non examined assessment</a:t>
            </a:r>
            <a:endParaRPr lang="en-GB" dirty="0"/>
          </a:p>
        </p:txBody>
      </p:sp>
      <p:sp>
        <p:nvSpPr>
          <p:cNvPr id="3" name="Subtitle 2"/>
          <p:cNvSpPr>
            <a:spLocks noGrp="1"/>
          </p:cNvSpPr>
          <p:nvPr>
            <p:ph type="subTitle" idx="1"/>
          </p:nvPr>
        </p:nvSpPr>
        <p:spPr/>
        <p:txBody>
          <a:bodyPr/>
          <a:lstStyle/>
          <a:p>
            <a:r>
              <a:rPr lang="en-GB" dirty="0" smtClean="0"/>
              <a:t>Practical performance and Analysis of Performance</a:t>
            </a:r>
            <a:endParaRPr lang="en-GB" dirty="0"/>
          </a:p>
        </p:txBody>
      </p:sp>
    </p:spTree>
    <p:extLst>
      <p:ext uri="{BB962C8B-B14F-4D97-AF65-F5344CB8AC3E}">
        <p14:creationId xmlns:p14="http://schemas.microsoft.com/office/powerpoint/2010/main" val="3351586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1654" y="357923"/>
            <a:ext cx="10058400" cy="4050792"/>
          </a:xfrm>
        </p:spPr>
        <p:txBody>
          <a:bodyPr>
            <a:noAutofit/>
          </a:bodyPr>
          <a:lstStyle/>
          <a:p>
            <a:r>
              <a:rPr lang="en-US" sz="3200" dirty="0"/>
              <a:t>For each of the causes identified a relevant corrective measure(s) for the weakness(</a:t>
            </a:r>
            <a:r>
              <a:rPr lang="en-US" sz="3200" dirty="0" err="1"/>
              <a:t>es</a:t>
            </a:r>
            <a:r>
              <a:rPr lang="en-US" sz="3200" dirty="0"/>
              <a:t>) should be identified and linked back to the cause(s) using theory from the specification. The student should explain why this corrective measure(s) was selected. They should include detail of what will be done, when it will be done and how it will be done. This will include the impact it will make on technical (AA2)/tactical (AA3) performance. It will also link to the cause by explaining how it will address the cause, showing an understanding of the theory. Where theories are used, they should be appropriately identified and correct terminology included.</a:t>
            </a:r>
            <a:endParaRPr lang="en-GB" sz="3200" dirty="0"/>
          </a:p>
        </p:txBody>
      </p:sp>
    </p:spTree>
    <p:extLst>
      <p:ext uri="{BB962C8B-B14F-4D97-AF65-F5344CB8AC3E}">
        <p14:creationId xmlns:p14="http://schemas.microsoft.com/office/powerpoint/2010/main" val="1403877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900031"/>
          </a:xfrm>
        </p:spPr>
        <p:txBody>
          <a:bodyPr/>
          <a:lstStyle/>
          <a:p>
            <a:r>
              <a:rPr lang="en-GB" dirty="0" smtClean="0"/>
              <a:t>Analysis in simple terms</a:t>
            </a:r>
            <a:endParaRPr lang="en-GB" dirty="0"/>
          </a:p>
        </p:txBody>
      </p:sp>
      <p:sp>
        <p:nvSpPr>
          <p:cNvPr id="3" name="Content Placeholder 2"/>
          <p:cNvSpPr>
            <a:spLocks noGrp="1"/>
          </p:cNvSpPr>
          <p:nvPr>
            <p:ph idx="1"/>
          </p:nvPr>
        </p:nvSpPr>
        <p:spPr>
          <a:xfrm>
            <a:off x="1069848" y="1384663"/>
            <a:ext cx="10058400" cy="4787537"/>
          </a:xfrm>
        </p:spPr>
        <p:txBody>
          <a:bodyPr/>
          <a:lstStyle/>
          <a:p>
            <a:r>
              <a:rPr lang="en-GB" dirty="0" smtClean="0"/>
              <a:t>Both weaknesses must be directly from the specification</a:t>
            </a:r>
          </a:p>
          <a:p>
            <a:r>
              <a:rPr lang="en-GB" dirty="0" smtClean="0"/>
              <a:t>State the specific wording</a:t>
            </a:r>
          </a:p>
          <a:p>
            <a:r>
              <a:rPr lang="en-GB" dirty="0" smtClean="0"/>
              <a:t>Choose a specific performance (s) NOT GENERIC</a:t>
            </a:r>
          </a:p>
          <a:p>
            <a:r>
              <a:rPr lang="en-GB" dirty="0" smtClean="0"/>
              <a:t>Identify the weakness (provide the context) explain with breadth – sub headings (Preparation, Action, Result)</a:t>
            </a:r>
          </a:p>
          <a:p>
            <a:r>
              <a:rPr lang="en-GB" dirty="0" smtClean="0"/>
              <a:t>Impact of the weakness on performance – integrate with connectives – this meant that, - because</a:t>
            </a:r>
          </a:p>
          <a:p>
            <a:r>
              <a:rPr lang="en-GB" dirty="0" smtClean="0"/>
              <a:t>Integrate with an elite performer (could be in coloured font)</a:t>
            </a:r>
          </a:p>
          <a:p>
            <a:r>
              <a:rPr lang="en-GB" dirty="0" smtClean="0"/>
              <a:t>Use theory only if relevant </a:t>
            </a:r>
            <a:r>
              <a:rPr lang="en-GB" dirty="0" err="1" smtClean="0"/>
              <a:t>ie</a:t>
            </a:r>
            <a:r>
              <a:rPr lang="en-GB" dirty="0" smtClean="0"/>
              <a:t> good for terminology</a:t>
            </a:r>
          </a:p>
          <a:p>
            <a:r>
              <a:rPr lang="en-GB" dirty="0" smtClean="0"/>
              <a:t>Use images to support the above</a:t>
            </a:r>
          </a:p>
          <a:p>
            <a:r>
              <a:rPr lang="en-GB" dirty="0" smtClean="0"/>
              <a:t>Use of 1</a:t>
            </a:r>
            <a:r>
              <a:rPr lang="en-GB" baseline="30000" dirty="0" smtClean="0"/>
              <a:t>st</a:t>
            </a:r>
            <a:r>
              <a:rPr lang="en-GB" dirty="0" smtClean="0"/>
              <a:t> person and past tense</a:t>
            </a:r>
          </a:p>
          <a:p>
            <a:r>
              <a:rPr lang="en-GB" dirty="0" smtClean="0"/>
              <a:t>Equal weighting between both weaknesses</a:t>
            </a:r>
            <a:endParaRPr lang="en-GB" dirty="0"/>
          </a:p>
        </p:txBody>
      </p:sp>
    </p:spTree>
    <p:extLst>
      <p:ext uri="{BB962C8B-B14F-4D97-AF65-F5344CB8AC3E}">
        <p14:creationId xmlns:p14="http://schemas.microsoft.com/office/powerpoint/2010/main" val="1380708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Evaluation in simple terms</a:t>
            </a:r>
            <a:endParaRPr lang="en-GB" dirty="0"/>
          </a:p>
        </p:txBody>
      </p:sp>
      <p:sp>
        <p:nvSpPr>
          <p:cNvPr id="3" name="Content Placeholder 2"/>
          <p:cNvSpPr>
            <a:spLocks noGrp="1"/>
          </p:cNvSpPr>
          <p:nvPr>
            <p:ph idx="1"/>
          </p:nvPr>
        </p:nvSpPr>
        <p:spPr/>
        <p:txBody>
          <a:bodyPr/>
          <a:lstStyle/>
          <a:p>
            <a:r>
              <a:rPr lang="en-GB" dirty="0" smtClean="0"/>
              <a:t>Depth</a:t>
            </a:r>
          </a:p>
          <a:p>
            <a:r>
              <a:rPr lang="en-GB" dirty="0" smtClean="0"/>
              <a:t>State the cause – give specification detail, number and correct title of the section</a:t>
            </a:r>
          </a:p>
          <a:p>
            <a:r>
              <a:rPr lang="en-GB" dirty="0" smtClean="0"/>
              <a:t>Must link back to the weakness (integrate / copy and paste if logical)</a:t>
            </a:r>
          </a:p>
          <a:p>
            <a:r>
              <a:rPr lang="en-GB" dirty="0" smtClean="0"/>
              <a:t>State corrective measure with specification number – must link back to the cause</a:t>
            </a:r>
          </a:p>
          <a:p>
            <a:r>
              <a:rPr lang="en-GB" dirty="0" smtClean="0"/>
              <a:t>Can be from physiology or psychology</a:t>
            </a:r>
          </a:p>
          <a:p>
            <a:r>
              <a:rPr lang="en-GB" dirty="0" smtClean="0"/>
              <a:t>If the cause looks weak choose a 2</a:t>
            </a:r>
            <a:r>
              <a:rPr lang="en-GB" baseline="30000" dirty="0" smtClean="0"/>
              <a:t>nd</a:t>
            </a:r>
            <a:r>
              <a:rPr lang="en-GB" dirty="0" smtClean="0"/>
              <a:t> cause to add depth.</a:t>
            </a:r>
            <a:endParaRPr lang="en-GB" dirty="0"/>
          </a:p>
        </p:txBody>
      </p:sp>
    </p:spTree>
    <p:extLst>
      <p:ext uri="{BB962C8B-B14F-4D97-AF65-F5344CB8AC3E}">
        <p14:creationId xmlns:p14="http://schemas.microsoft.com/office/powerpoint/2010/main" val="3636483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it worth?</a:t>
            </a:r>
            <a:endParaRPr lang="en-GB" dirty="0"/>
          </a:p>
        </p:txBody>
      </p:sp>
      <p:sp>
        <p:nvSpPr>
          <p:cNvPr id="3" name="Content Placeholder 2"/>
          <p:cNvSpPr>
            <a:spLocks noGrp="1"/>
          </p:cNvSpPr>
          <p:nvPr>
            <p:ph idx="1"/>
          </p:nvPr>
        </p:nvSpPr>
        <p:spPr/>
        <p:txBody>
          <a:bodyPr/>
          <a:lstStyle/>
          <a:p>
            <a:pPr marL="0" indent="0">
              <a:buNone/>
            </a:pPr>
            <a:r>
              <a:rPr lang="en-GB" dirty="0" smtClean="0"/>
              <a:t>Paper 1 = 35% of the final exam</a:t>
            </a:r>
          </a:p>
          <a:p>
            <a:pPr marL="0" indent="0">
              <a:buNone/>
            </a:pPr>
            <a:endParaRPr lang="en-GB" dirty="0"/>
          </a:p>
          <a:p>
            <a:pPr marL="0" indent="0">
              <a:buNone/>
            </a:pPr>
            <a:r>
              <a:rPr lang="en-GB" dirty="0" smtClean="0"/>
              <a:t>Paper 2 = 35% of the final exam</a:t>
            </a:r>
          </a:p>
          <a:p>
            <a:pPr marL="0" indent="0">
              <a:buNone/>
            </a:pPr>
            <a:endParaRPr lang="en-GB" dirty="0"/>
          </a:p>
          <a:p>
            <a:pPr marL="0" indent="0">
              <a:buNone/>
            </a:pPr>
            <a:r>
              <a:rPr lang="en-GB" dirty="0" smtClean="0"/>
              <a:t>Practical performance, analysis and evaluation = 30% of the final exam</a:t>
            </a:r>
          </a:p>
          <a:p>
            <a:pPr marL="0" indent="0">
              <a:buNone/>
            </a:pPr>
            <a:endParaRPr lang="en-GB" dirty="0" smtClean="0"/>
          </a:p>
          <a:p>
            <a:pPr marL="0" indent="0">
              <a:buNone/>
            </a:pPr>
            <a:r>
              <a:rPr lang="en-GB" dirty="0" smtClean="0"/>
              <a:t>15% = Practical performance</a:t>
            </a:r>
          </a:p>
          <a:p>
            <a:pPr marL="0" indent="0">
              <a:buNone/>
            </a:pPr>
            <a:r>
              <a:rPr lang="en-GB" dirty="0" smtClean="0"/>
              <a:t>15% = Analysis and Evaluation</a:t>
            </a:r>
            <a:endParaRPr lang="en-GB" dirty="0"/>
          </a:p>
        </p:txBody>
      </p:sp>
    </p:spTree>
    <p:extLst>
      <p:ext uri="{BB962C8B-B14F-4D97-AF65-F5344CB8AC3E}">
        <p14:creationId xmlns:p14="http://schemas.microsoft.com/office/powerpoint/2010/main" val="178013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practical</a:t>
            </a:r>
            <a:endParaRPr lang="en-GB" dirty="0"/>
          </a:p>
        </p:txBody>
      </p:sp>
      <p:sp>
        <p:nvSpPr>
          <p:cNvPr id="3" name="Content Placeholder 2"/>
          <p:cNvSpPr>
            <a:spLocks noGrp="1"/>
          </p:cNvSpPr>
          <p:nvPr>
            <p:ph idx="1"/>
          </p:nvPr>
        </p:nvSpPr>
        <p:spPr>
          <a:xfrm>
            <a:off x="1069848" y="1632857"/>
            <a:ext cx="10058400" cy="4539343"/>
          </a:xfrm>
        </p:spPr>
        <p:txBody>
          <a:bodyPr>
            <a:normAutofit lnSpcReduction="10000"/>
          </a:bodyPr>
          <a:lstStyle/>
          <a:p>
            <a:r>
              <a:rPr lang="en-GB" dirty="0" smtClean="0"/>
              <a:t>Must be performed in a competitive environment</a:t>
            </a:r>
          </a:p>
          <a:p>
            <a:r>
              <a:rPr lang="en-GB" dirty="0" smtClean="0"/>
              <a:t>Must have officials and times</a:t>
            </a:r>
          </a:p>
          <a:p>
            <a:r>
              <a:rPr lang="en-GB" dirty="0" smtClean="0"/>
              <a:t>The performer must be challenged and aiming to win</a:t>
            </a:r>
          </a:p>
          <a:p>
            <a:pPr marL="0" indent="0">
              <a:buNone/>
            </a:pPr>
            <a:r>
              <a:rPr lang="en-GB" b="1" dirty="0" smtClean="0"/>
              <a:t>Coaching</a:t>
            </a:r>
          </a:p>
          <a:p>
            <a:pPr marL="0" indent="0">
              <a:buNone/>
            </a:pPr>
            <a:r>
              <a:rPr lang="en-US" dirty="0"/>
              <a:t>• </a:t>
            </a:r>
            <a:r>
              <a:rPr lang="en-US" dirty="0" err="1"/>
              <a:t>A</a:t>
            </a:r>
            <a:r>
              <a:rPr lang="en-US" dirty="0" err="1" smtClean="0"/>
              <a:t>nalyse</a:t>
            </a:r>
            <a:r>
              <a:rPr lang="en-US" dirty="0"/>
              <a:t>, modify and refine the performance of an individual or small group in one core and one advanced skill/tactic in each area of </a:t>
            </a:r>
            <a:r>
              <a:rPr lang="en-US" dirty="0" smtClean="0"/>
              <a:t>assessment</a:t>
            </a:r>
          </a:p>
          <a:p>
            <a:pPr marL="0" indent="0">
              <a:buNone/>
            </a:pPr>
            <a:r>
              <a:rPr lang="en-US" dirty="0" smtClean="0"/>
              <a:t> </a:t>
            </a:r>
            <a:r>
              <a:rPr lang="en-US" dirty="0"/>
              <a:t>• D</a:t>
            </a:r>
            <a:r>
              <a:rPr lang="en-US" dirty="0" smtClean="0"/>
              <a:t>eliver </a:t>
            </a:r>
            <a:r>
              <a:rPr lang="en-US" dirty="0"/>
              <a:t>a planned progressive session to modify the chosen skill so that performance of this skill is refined</a:t>
            </a:r>
            <a:r>
              <a:rPr lang="en-US" dirty="0" smtClean="0"/>
              <a:t>.</a:t>
            </a:r>
          </a:p>
          <a:p>
            <a:pPr marL="0" indent="0">
              <a:buNone/>
            </a:pPr>
            <a:r>
              <a:rPr lang="en-US" dirty="0"/>
              <a:t>The coaching process has three stages. </a:t>
            </a:r>
            <a:endParaRPr lang="en-US" dirty="0" smtClean="0"/>
          </a:p>
          <a:p>
            <a:pPr marL="457200" indent="-457200">
              <a:buAutoNum type="arabicPeriod"/>
            </a:pPr>
            <a:r>
              <a:rPr lang="en-US" dirty="0" smtClean="0"/>
              <a:t>Analysis </a:t>
            </a:r>
            <a:r>
              <a:rPr lang="en-US" dirty="0"/>
              <a:t>in competition. </a:t>
            </a:r>
            <a:endParaRPr lang="en-US" dirty="0" smtClean="0"/>
          </a:p>
          <a:p>
            <a:pPr marL="457200" indent="-457200">
              <a:buAutoNum type="arabicPeriod"/>
            </a:pPr>
            <a:r>
              <a:rPr lang="en-US" dirty="0" smtClean="0"/>
              <a:t>Refinement </a:t>
            </a:r>
            <a:r>
              <a:rPr lang="en-US" dirty="0"/>
              <a:t>and subsequent modification. </a:t>
            </a:r>
            <a:endParaRPr lang="en-US" dirty="0" smtClean="0"/>
          </a:p>
          <a:p>
            <a:pPr marL="457200" indent="-457200">
              <a:buAutoNum type="arabicPeriod"/>
            </a:pPr>
            <a:r>
              <a:rPr lang="en-US" dirty="0" smtClean="0"/>
              <a:t>Return </a:t>
            </a:r>
            <a:r>
              <a:rPr lang="en-US" dirty="0"/>
              <a:t>to competitive context.</a:t>
            </a:r>
            <a:endParaRPr lang="en-GB" dirty="0"/>
          </a:p>
        </p:txBody>
      </p:sp>
    </p:spTree>
    <p:extLst>
      <p:ext uri="{BB962C8B-B14F-4D97-AF65-F5344CB8AC3E}">
        <p14:creationId xmlns:p14="http://schemas.microsoft.com/office/powerpoint/2010/main" val="3054604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analysis</a:t>
            </a:r>
            <a:endParaRPr lang="en-GB" dirty="0"/>
          </a:p>
        </p:txBody>
      </p:sp>
    </p:spTree>
    <p:extLst>
      <p:ext uri="{BB962C8B-B14F-4D97-AF65-F5344CB8AC3E}">
        <p14:creationId xmlns:p14="http://schemas.microsoft.com/office/powerpoint/2010/main" val="1047445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4766" y="307373"/>
            <a:ext cx="11038113" cy="6124754"/>
          </a:xfrm>
          <a:prstGeom prst="rect">
            <a:avLst/>
          </a:prstGeom>
        </p:spPr>
        <p:txBody>
          <a:bodyPr wrap="square">
            <a:spAutoFit/>
          </a:bodyPr>
          <a:lstStyle/>
          <a:p>
            <a:r>
              <a:rPr lang="en-US" sz="2800" dirty="0"/>
              <a:t>A student </a:t>
            </a:r>
            <a:r>
              <a:rPr lang="en-US" sz="2800" dirty="0" err="1"/>
              <a:t>analysing</a:t>
            </a:r>
            <a:r>
              <a:rPr lang="en-US" sz="2800" dirty="0"/>
              <a:t> AA2 in football identifies one technical weakness from the specification: heading for distance and height. They </a:t>
            </a:r>
            <a:r>
              <a:rPr lang="en-US" sz="2800" dirty="0" err="1"/>
              <a:t>analyse</a:t>
            </a:r>
            <a:r>
              <a:rPr lang="en-US" sz="2800" dirty="0"/>
              <a:t> this discussing errors such as lack of knee flexion when preparing to jump, poor connection through using the wrong part of the head, not using arms to gain leverage and taking off from a static position. </a:t>
            </a:r>
            <a:endParaRPr lang="en-US" sz="2800" dirty="0" smtClean="0"/>
          </a:p>
          <a:p>
            <a:endParaRPr lang="en-US" sz="2800" dirty="0"/>
          </a:p>
          <a:p>
            <a:r>
              <a:rPr lang="en-US" sz="2800" dirty="0" smtClean="0"/>
              <a:t>With </a:t>
            </a:r>
            <a:r>
              <a:rPr lang="en-US" sz="2800" dirty="0"/>
              <a:t>all of these the student directly compares their weakness, comparing all of the errors, to a correct technical model or elite performer or when the student performed the header successfully. They explain how each error in the weakness has an impact on their performance in the competitive context. They may find images taken from the competitive context being </a:t>
            </a:r>
            <a:r>
              <a:rPr lang="en-US" sz="2800" dirty="0" err="1"/>
              <a:t>analysed</a:t>
            </a:r>
            <a:r>
              <a:rPr lang="en-US" sz="2800" dirty="0"/>
              <a:t> useful to support this</a:t>
            </a:r>
            <a:endParaRPr lang="en-GB" sz="2800" dirty="0"/>
          </a:p>
        </p:txBody>
      </p:sp>
    </p:spTree>
    <p:extLst>
      <p:ext uri="{BB962C8B-B14F-4D97-AF65-F5344CB8AC3E}">
        <p14:creationId xmlns:p14="http://schemas.microsoft.com/office/powerpoint/2010/main" val="4025913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not to do…</a:t>
            </a:r>
            <a:endParaRPr lang="en-GB" dirty="0"/>
          </a:p>
        </p:txBody>
      </p:sp>
      <p:sp>
        <p:nvSpPr>
          <p:cNvPr id="3" name="Content Placeholder 2"/>
          <p:cNvSpPr>
            <a:spLocks noGrp="1"/>
          </p:cNvSpPr>
          <p:nvPr>
            <p:ph idx="1"/>
          </p:nvPr>
        </p:nvSpPr>
        <p:spPr/>
        <p:txBody>
          <a:bodyPr/>
          <a:lstStyle/>
          <a:p>
            <a:pPr marL="0" indent="0">
              <a:buNone/>
            </a:pPr>
            <a:r>
              <a:rPr lang="en-US" dirty="0"/>
              <a:t>Students should avoid the following: </a:t>
            </a:r>
            <a:endParaRPr lang="en-US" dirty="0" smtClean="0"/>
          </a:p>
          <a:p>
            <a:endParaRPr lang="en-US" dirty="0"/>
          </a:p>
          <a:p>
            <a:r>
              <a:rPr lang="en-US" dirty="0" smtClean="0"/>
              <a:t>including </a:t>
            </a:r>
            <a:r>
              <a:rPr lang="en-US" dirty="0"/>
              <a:t>theoretical references or explanations </a:t>
            </a:r>
            <a:endParaRPr lang="en-US" dirty="0" smtClean="0"/>
          </a:p>
          <a:p>
            <a:r>
              <a:rPr lang="en-US" dirty="0" smtClean="0"/>
              <a:t>using </a:t>
            </a:r>
            <a:r>
              <a:rPr lang="en-US" dirty="0"/>
              <a:t>diagrams to explain analysis that is not from the competitive context </a:t>
            </a:r>
            <a:endParaRPr lang="en-US" dirty="0" smtClean="0"/>
          </a:p>
          <a:p>
            <a:r>
              <a:rPr lang="en-US" dirty="0" smtClean="0"/>
              <a:t>talking </a:t>
            </a:r>
            <a:r>
              <a:rPr lang="en-US" dirty="0"/>
              <a:t>generally about a weakness(</a:t>
            </a:r>
            <a:r>
              <a:rPr lang="en-US" dirty="0" err="1"/>
              <a:t>es</a:t>
            </a:r>
            <a:r>
              <a:rPr lang="en-US" dirty="0"/>
              <a:t>) </a:t>
            </a:r>
            <a:endParaRPr lang="en-US" dirty="0" smtClean="0"/>
          </a:p>
          <a:p>
            <a:r>
              <a:rPr lang="en-US" dirty="0" smtClean="0"/>
              <a:t>explaining </a:t>
            </a:r>
            <a:r>
              <a:rPr lang="en-US" dirty="0"/>
              <a:t>strengths in performance.</a:t>
            </a:r>
            <a:endParaRPr lang="en-GB" dirty="0"/>
          </a:p>
        </p:txBody>
      </p:sp>
    </p:spTree>
    <p:extLst>
      <p:ext uri="{BB962C8B-B14F-4D97-AF65-F5344CB8AC3E}">
        <p14:creationId xmlns:p14="http://schemas.microsoft.com/office/powerpoint/2010/main" val="10085472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6000" dirty="0" smtClean="0"/>
              <a:t>Cause and corrections</a:t>
            </a:r>
            <a:endParaRPr lang="en-GB" sz="6000" dirty="0"/>
          </a:p>
        </p:txBody>
      </p:sp>
    </p:spTree>
    <p:extLst>
      <p:ext uri="{BB962C8B-B14F-4D97-AF65-F5344CB8AC3E}">
        <p14:creationId xmlns:p14="http://schemas.microsoft.com/office/powerpoint/2010/main" val="2402127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Students should clearly identify the cause from the specification as this indicates to the assessor the depth of theory that should be covered.</a:t>
            </a:r>
            <a:endParaRPr lang="en-GB" sz="3600" dirty="0"/>
          </a:p>
        </p:txBody>
      </p:sp>
    </p:spTree>
    <p:extLst>
      <p:ext uri="{BB962C8B-B14F-4D97-AF65-F5344CB8AC3E}">
        <p14:creationId xmlns:p14="http://schemas.microsoft.com/office/powerpoint/2010/main" val="1875628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97280" y="579014"/>
            <a:ext cx="10254343" cy="5632311"/>
          </a:xfrm>
          <a:prstGeom prst="rect">
            <a:avLst/>
          </a:prstGeom>
        </p:spPr>
        <p:txBody>
          <a:bodyPr wrap="square">
            <a:spAutoFit/>
          </a:bodyPr>
          <a:lstStyle/>
          <a:p>
            <a:r>
              <a:rPr lang="en-US" sz="2400" dirty="0"/>
              <a:t>Example: </a:t>
            </a:r>
            <a:endParaRPr lang="en-US" sz="2400" dirty="0" smtClean="0"/>
          </a:p>
          <a:p>
            <a:r>
              <a:rPr lang="en-US" sz="2400" dirty="0" smtClean="0"/>
              <a:t>Student </a:t>
            </a:r>
            <a:r>
              <a:rPr lang="en-US" sz="2400" dirty="0"/>
              <a:t>A identifies Arousal (3.2.3.1.3) as the cause for the weakness </a:t>
            </a:r>
            <a:r>
              <a:rPr lang="en-US" sz="2400" dirty="0" err="1"/>
              <a:t>analysed</a:t>
            </a:r>
            <a:r>
              <a:rPr lang="en-US" sz="2400" dirty="0"/>
              <a:t>. In line with the specification they need to cover the three theories of arousal, the zone of optimal functioning and peak flow experiences. In order to link the cause to the weakness these need to be used to explain the weakness, with regular references to the impact on the competitive context. </a:t>
            </a:r>
            <a:endParaRPr lang="en-US" sz="2400" dirty="0" smtClean="0"/>
          </a:p>
          <a:p>
            <a:endParaRPr lang="en-US" sz="2400" dirty="0"/>
          </a:p>
          <a:p>
            <a:r>
              <a:rPr lang="en-US" sz="2400" dirty="0" smtClean="0"/>
              <a:t>Student </a:t>
            </a:r>
            <a:r>
              <a:rPr lang="en-US" sz="2400" dirty="0"/>
              <a:t>B identifies Psychological refractory period (3.1.2.5.2) as the cause for the AA3 weakness </a:t>
            </a:r>
            <a:r>
              <a:rPr lang="en-US" sz="2400" dirty="0" err="1"/>
              <a:t>analysed</a:t>
            </a:r>
            <a:r>
              <a:rPr lang="en-US" sz="2400" dirty="0"/>
              <a:t> (not deciding when to tackle/jockey). The student is only expected to deal in depth for this topic, and does not have to discuss other aspects of this part of the specification. Again, in order to link the cause to the weakness the student needs to explain the weakness, with regular references of how the cause had an impact on the competitive context.</a:t>
            </a:r>
            <a:endParaRPr lang="en-GB" sz="2400" dirty="0"/>
          </a:p>
        </p:txBody>
      </p:sp>
    </p:spTree>
    <p:extLst>
      <p:ext uri="{BB962C8B-B14F-4D97-AF65-F5344CB8AC3E}">
        <p14:creationId xmlns:p14="http://schemas.microsoft.com/office/powerpoint/2010/main" val="40253789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71A327D78EA0240A1DF87B09C432948" ma:contentTypeVersion="13" ma:contentTypeDescription="Create a new document." ma:contentTypeScope="" ma:versionID="2403f9926396f284155d35c00b7bb9ef">
  <xsd:schema xmlns:xsd="http://www.w3.org/2001/XMLSchema" xmlns:xs="http://www.w3.org/2001/XMLSchema" xmlns:p="http://schemas.microsoft.com/office/2006/metadata/properties" xmlns:ns2="38ab68f4-c6ef-42c7-a27c-bcb5f0619bc1" xmlns:ns3="42c52498-d89e-4979-83c0-1a1f8cc54bb7" targetNamespace="http://schemas.microsoft.com/office/2006/metadata/properties" ma:root="true" ma:fieldsID="f629fb38edad8cc08dbacbbe4c4451db" ns2:_="" ns3:_="">
    <xsd:import namespace="38ab68f4-c6ef-42c7-a27c-bcb5f0619bc1"/>
    <xsd:import namespace="42c52498-d89e-4979-83c0-1a1f8cc54bb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8ab68f4-c6ef-42c7-a27c-bcb5f0619b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df95d742-89c9-4673-9f91-ecf2b7993da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2c52498-d89e-4979-83c0-1a1f8cc54bb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d6f4cda3-6742-43fe-961f-e30ce09c550f}" ma:internalName="TaxCatchAll" ma:showField="CatchAllData" ma:web="42c52498-d89e-4979-83c0-1a1f8cc54bb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2c52498-d89e-4979-83c0-1a1f8cc54bb7" xsi:nil="true"/>
    <lcf76f155ced4ddcb4097134ff3c332f xmlns="38ab68f4-c6ef-42c7-a27c-bcb5f0619bc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EDA309A-C187-49D1-B981-C9036C669306}"/>
</file>

<file path=customXml/itemProps2.xml><?xml version="1.0" encoding="utf-8"?>
<ds:datastoreItem xmlns:ds="http://schemas.openxmlformats.org/officeDocument/2006/customXml" ds:itemID="{C19500DC-C6B5-46A3-BE3D-B8E7BD39D241}"/>
</file>

<file path=customXml/itemProps3.xml><?xml version="1.0" encoding="utf-8"?>
<ds:datastoreItem xmlns:ds="http://schemas.openxmlformats.org/officeDocument/2006/customXml" ds:itemID="{D199A312-5AFD-42F7-8BF0-80E0C7175AC4}"/>
</file>

<file path=docProps/app.xml><?xml version="1.0" encoding="utf-8"?>
<Properties xmlns="http://schemas.openxmlformats.org/officeDocument/2006/extended-properties" xmlns:vt="http://schemas.openxmlformats.org/officeDocument/2006/docPropsVTypes">
  <Template>TM03090434[[fn=Wood Type]]</Template>
  <TotalTime>98</TotalTime>
  <Words>792</Words>
  <Application>Microsoft Office PowerPoint</Application>
  <PresentationFormat>Widescreen</PresentationFormat>
  <Paragraphs>58</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Rockwell</vt:lpstr>
      <vt:lpstr>Rockwell Condensed</vt:lpstr>
      <vt:lpstr>Wingdings</vt:lpstr>
      <vt:lpstr>Wood Type</vt:lpstr>
      <vt:lpstr>Non examined assessment</vt:lpstr>
      <vt:lpstr>What is it worth?</vt:lpstr>
      <vt:lpstr>practical</vt:lpstr>
      <vt:lpstr>analysis</vt:lpstr>
      <vt:lpstr>PowerPoint Presentation</vt:lpstr>
      <vt:lpstr>What not to do…</vt:lpstr>
      <vt:lpstr>Cause and corrections</vt:lpstr>
      <vt:lpstr>Students should clearly identify the cause from the specification as this indicates to the assessor the depth of theory that should be covered.</vt:lpstr>
      <vt:lpstr>PowerPoint Presentation</vt:lpstr>
      <vt:lpstr>PowerPoint Presentation</vt:lpstr>
      <vt:lpstr>Analysis in simple terms</vt:lpstr>
      <vt:lpstr>Evaluation in simple terms</vt:lpstr>
    </vt:vector>
  </TitlesOfParts>
  <Company>DMHS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Non examined assessment</dc:title>
  <dc:creator>Ms L Paine</dc:creator>
  <cp:lastModifiedBy>Ms L Paine</cp:lastModifiedBy>
  <cp:revision>6</cp:revision>
  <dcterms:created xsi:type="dcterms:W3CDTF">2020-07-06T20:47:11Z</dcterms:created>
  <dcterms:modified xsi:type="dcterms:W3CDTF">2020-07-07T11:00:22Z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0x010100B71A327D78EA0240A1DF87B09C432948</vt:lpwstr>
  </property>
</Properties>
</file>