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2.xml" ContentType="application/vnd.openxmlformats-officedocument.presentationml.notesSlide+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4"/>
  </p:notesMasterIdLst>
  <p:sldIdLst>
    <p:sldId id="256" r:id="rId4"/>
    <p:sldId id="278" r:id="rId5"/>
    <p:sldId id="279" r:id="rId6"/>
    <p:sldId id="282" r:id="rId7"/>
    <p:sldId id="283" r:id="rId8"/>
    <p:sldId id="284" r:id="rId9"/>
    <p:sldId id="285" r:id="rId10"/>
    <p:sldId id="288" r:id="rId11"/>
    <p:sldId id="289" r:id="rId12"/>
    <p:sldId id="281"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CA03"/>
    <a:srgbClr val="FCDF2C"/>
    <a:srgbClr val="F9DF30"/>
    <a:srgbClr val="C8A5E3"/>
    <a:srgbClr val="D56430"/>
    <a:srgbClr val="F4EDF9"/>
    <a:srgbClr val="CDACE6"/>
    <a:srgbClr val="ECDF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82482" autoAdjust="0"/>
  </p:normalViewPr>
  <p:slideViewPr>
    <p:cSldViewPr snapToGrid="0">
      <p:cViewPr varScale="1">
        <p:scale>
          <a:sx n="53" d="100"/>
          <a:sy n="53" d="100"/>
        </p:scale>
        <p:origin x="132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2-07-03T13:41:14.73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3944 3721 0,'50'0'219,"-26"0"-219,1 0 16,74 0-1,-49 0 1,0 0 0,-1 25-16,-24-1 31,25-24-15,-26 0-1,26 0 1,-25 0 15,0 0-15,-1 0-1,1 0 1,0 0 0,0 0-1,0 0 1,-1 0-1,76 0 1,-76 0 0,26 0-1,0 0 1,-1 0 0,1 0-1,0 0 1,-26 0-1,1 0 1,25 0 15,-1 0-15,1 0 0,0 0-1,-1 0 1,1 0-1,-1 0 1,-24 0 0,0 0-16,0 0 15,0 0 1,-1 0 0,1 0-1,25 0 1,-1 0 15,-24 0-15,25 0-1,-25 0 1,-1 0 0,1 0-1,0 0 1,0 0-16,0 0 15,0 0-15,-1 0 16,1 0 0,25 0-1,-25 0 1,-1 0 0,1 0-1,25 0 1,-25 0-1,-1 0 1,1 0 0,0 0 15,25 0-15,-1 0-1,-24 0 1,0 25 15,0-25-15,-1 0-1,1 0 1,0 0 0,-25 25-1,50-25 1,-26 0-1,26 0 1,-25 0 15,0 0-15,-1 0 0,1 0-1,0 0-15,0 0 16,0 0 15,-1 0-15,1 0 15,0 0 16,0 0 0,0 0-16,0 0 31,-1 0-30</inkml:trace>
</inkml:ink>
</file>

<file path=ppt/ink/ink1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2-07-03T13:42:30.79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3870 7863 0,'24'0'125,"26"0"-94,0 0-31,-26 0 16,100 0-1,-49 0 1,24 0-1,0 0 1,-74 0-16,25 0 16,-1 0-1,1 0-15,-1 0 16,26 0 0,24 0-1,-24 0 1,-26 0-1,1 0 1,-1 0 0,1 0 15,24 0-15,-24 0-1,24 0 1,-49 0-16,25 0 15,-25 0 1,-1 0-16,26 0 16,-25 0-1,0 0 1,-1 0 0,1 0 15,25 0-31,-25 0 31,24 0-15,-24 0 15,25-25-15</inkml:trace>
</inkml:ink>
</file>

<file path=ppt/ink/ink1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2-07-03T13:42:50.64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5730 7838 0,'25'0'125,"24"0"-109,-24 0-16,124 0 31,-50 0-15,-49 0-1,24 0 1,-49 0 15,0 0-15,0 0-1,-1 0 17,1 0-1,0 0 16,0 0-32,0 0 17,-1 0 15,1 0-47,0 0 15,0 0 1,24 0-1,26 0 1,-50 0 15,-1 0-15,1 0 0,25 0-1,-1 0 1,-24 0 15,0 0-15,0 0-1,0 0 1,24 0 0,-24 0-1,25 0 1,-1 0-1,1 0 1,-25 0 0,0 0-1,-1 0 1,1 0 15,0 0-15,25 0-1,-26 0-15,1 0 16,0 0 0,0 0-1,0 0 1,-1 0 0,1 0-1,0 0 1,0 0-1,24 0 1,-24 0 15,0 25-15,0-25 0,0 0-1,-1 0 1,1 0-1,0 0 1,0 0 0,0 0-1</inkml:trace>
</inkml:ink>
</file>

<file path=ppt/ink/ink1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2-07-03T13:42:52.84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7714 7838 0,'25'0'125,"0"0"-110,24 0 1,-24 0 0,25 0 15,-25 0-15,-1 0-1,1 0-15,0 0 16,0 0-16,0 0 15,0 0 1,-1 0 0,1 0-1,0 0 17,0 0-32,0 0 31,24 0-31,-24 0 31,0 0-15,0 0-1,-1 0 1,1 0 15,0 0 0,0 0-31,0 0 16,-1 0 0,26 0-1,0 0 1,-1 0 0,1 0-1,-1 0 1,-24 0-1,25 0 1,24 0 15,-24 0-15,-1 0 0,-24 0-1,25 0 1,-25 0-1,0 0 1,-1 0 0,1 0 46,0 0-46,0 0 15,0 0-15,-1 0-1,1 0 17,0 0-1,0 0 16</inkml:trace>
</inkml:ink>
</file>

<file path=ppt/ink/ink1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2-07-03T13:42:54.31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9302 7838 0,'25'0'157,"-1"0"-157,1 0 15,50 0 1,-26 0-1,1 0 17,-1 0-17,26 0 1,-50 0 0,-1 0-1,1 0 1,0 0-1,0 0 1,0 0 0,-1 0-1,1 0 1,0 0 15,0 0-15,0 0-1,-1 0 1,26 0 0,-25 0-1,25 0 1,-26 0 0,1 0-1,0 0 1,0 0-1,24 0 1,1 0 0,-25 0-1,0 0 1,-1 0 15,51 0-15,-1 0-1,-49 0 1,25 0 0,24 0-1,-49 0 1,0 0 0,-1 0 15,1 0-16,25 0-15,-25 0 16,-1 0 0,1 0-1,0 0 1,0 0 0,0 0-1,49 0 16,-24 0-15,-26 0 0,1 0-1,0 0 1,0 0 0,0 0-16,0 0 15,24 0 16,-24 0-15,0 0 31,0 0-16,-1 0 32</inkml:trace>
</inkml:ink>
</file>

<file path=ppt/ink/ink1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2-07-03T13:42:55.58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11385 7838 0,'50'0'172,"0"0"-156,-26 0 0,1 0-1,25 0 16,-1 0-15,-24 0 0,50 0-1,-51 0-15,1 0 0,0 0 32,0 0-17,0 0 1,-1 0 15,1 0-15,0 0-1,0 0 17,0 0-17,-1 0 48,1 0-48,0 0 1,0 0 0,0 0-1,-1 0 1,1 0-1,0 0 1,0 0 0,0 0 15,0 0 16,-1 0-16,1 0-15,0 0 15,0 0 0,0 0-15,-1 0-1,1 0 1,0 0 0,0 0-1,0 0 32,-1 0-31</inkml:trace>
</inkml:ink>
</file>

<file path=ppt/ink/ink1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2-07-03T13:43:04.492"/>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6747 8855 0,'0'-25'93,"25"25"-77,24 0-16,26 0 16,-50 0-16,123 0 15,-73 0 1,-50 0-16,24 0 16,-24 0-1,25 0 1,-1 0 15,-24 0-15,49 0-1,-24 0 1,-25 0 0,24 0-1,-24 0 1,0 0-16,25 0 15,-1 0 1,-24 0 0,0 0 15,0 0-15,-1 0-1,1 0 1,0 0-1,0 0 1,24 0 0,26 0-1,-25 0 1,-26 0 0,26 0-1,24 0 1,-24 0-1,0 0 1,-26 0 0,26 0-1,24 0 1,1 0 0,-1 0-1,1 0 1,-51 0 15,1 0-15,0 0-1,49 0 1,-24 0 0,24 0-1,-24 0 1,0 0-1,24 0 1,1 0 0,24 0-1,-74 0 1,24 0 15,-24 0-15,25 0-1,-26 0 1,1 0 0,25 0-1,-1 0 1,1 0 0,49 0-1,-49 0 1,-1 0-1,51 0 1,-1 0 15,-25 0-15,1 0 0,-26 0-16,1 0 15,-25 0-15,0 0 16,49 0-1,0 0 1,26 0 0,-51 0-1,26 0 1,-26 0 0,-24 0-1,0 0 1,24 0-1,-24 0 1,0 0-16,25 0 16,-26 0-1,1 0 1,0 0 15,0 0-15,0 0-1,24 0 1,-24 0 0,0 0-1,0 0 1,0 0 0,-1 0-1,1 0 1,25 0-1,-25 0 1,-1 0 15,26 0 1,-25 0-17,0 0 1,-1 0 15,1 0-31,0 0 16,0 0-1,0 0 1,-1 0-16,26 0 16,-25 0-1,0 0 1,-1 0-1,1 0 17,0 0-17,0 0 1</inkml:trace>
</inkml:ink>
</file>

<file path=ppt/ink/ink1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2-07-03T13:43:19.320"/>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20141 8830 0,'50'0'156,"-25"0"-156,0 0 16,24 0-16,26 0 16,-26 0-1,-24 0 16,0 0-31,0 0 32,-1 0-17,26 0 1,0 0 0,-1 0-1,1 0-15,0 0 16,-26 0-1,1 0 1,0 0 0,0 0-1,0 0 1,24 0 0,-24 0-1,0 0 1,24 0-1,-24 0 1,0 0 0,0 0-1,0 0 17,-1 0-1,26 0-16,-25 0 1,24 0 0,1 0-1,-25 0 1,0 0 0,-1 0-1,26 0 1,0 0-1,-1 0-15,-24 0 16,0 0 0,0 0-16,-1 0 15,26 0 1,0 0 0,-1 0-1,1 0 16,-25 0-15,24 0 0,1 0-1,-25 0 1,49 0 0,-49 0-1,0 0-15,24 0 16,1 0-16,0 0 15,-26 0 1,1 0 0,25 0-1,-25 0 1,-1 0 15,26 0-31,-25 0 31,0 0-31,-1 0 16,1 0-16,0 0 16,0 0-1,24 0 1,1 0-16,0 0 31,-25 0-15,-1 0-1,26 0 1,0 0 0,-1 0-1,-24 0 1,25 0 15,-26 0-15,26 0-1,0 0 1,-26 0-16,26 0 0,-25 0 16,0 0-1,-1 0 1,1 0 0,0 0-1,0 0 1,0 0-1,24 0 1,-24 0 0,25 0-1,-26 0 1,1 0 0,0 0-1,25 0 16,-26 0-15,1 0-16,0 0 16,0 0-1,0 0 17,-1 0-17,1 0 1,25 0-1,0 0 1,-26 0 0,1 0-16,0 0 15,0 0-15,0 0 16,-1 0 0,1 0-1,25 0 1,-25 0-1,24 0 17,26 0-17,-26 0 1,-24 0 0,0 0-1,24 0 1,-24 0-1,0 0-15,0 0 16,0 0-16,-1 0 16,1 0-1,0 0 1,0 0 0,0 0-1,-1 0 1,1 0-1,25 0 1,-25 0 0,49 0 15,-24 0-15,-1 0-1,26 25 1,-50-25-1,-1 0 1,1 0 0,0 0 31,0 0-32,0 25 1,-1-25-1,26 0 17,-25 0-17,0 0 1,24 0 0,-24 0-1,49 0 1,-49 0-1,25 0 1,-25 0 0,-1 0-1,1 0 1,0 0 15,0 0-15,0 0 15,-1 0-15,1 25-1,0-25 32,0 0-31,24 0-1,-24 0 32,0 0-31,0 0 0,0 0-1,0 0 1,-1 0 15,1 0-15,0 0-1,0 0 1,0 0 0,-1 0 15,1 0-16,0 0-15,0 0 47,0 0-31,-1-25 0,1 25 62,0 0-47,0 0-15,0-25-1,-1 25 32,1 0 62,0 0 1,0 0-16,0 0-1</inkml:trace>
</inkml:ink>
</file>

<file path=ppt/ink/ink1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2-07-03T13:43:21.729"/>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26343 8806 0,'-25'0'141,"0"0"-94,0 0-32,0 0 1,1 0 0,-1 0-1,0 0 1,0 0 0,0 0-1,1 0 16,-1 0-15,0 0-16,0 0 31,0 0-15,1 0 0,-1 0 30,0 0-30,0 0 0,0 0-1,0 0-15,1 0 32,-1 0-17,0 0 1,0 0-1,0 0 1,1 0 0,-1 0-1,0 0 1,0 0 0,0 0 15,1 0-31,-1 0 15,0 0 1,0 24 0,0-24-1,1 0 1,-26 0 0,25 0-1,-24 0 1,24 0-1,0 0 1,0 0 0,0 0 15,1 0-15,-1 0-1,0 0 1,0 0-1,0 0 1</inkml:trace>
</inkml:ink>
</file>

<file path=ppt/ink/ink1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2-07-03T13:43:25.663"/>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3894 9451 0,'75'0'156,"-1"0"-156,1 0 16,49 0-1,-50 0 1,0 0-1,-24 0 1,0 0 0,49 0-1,-25 0-15,-49 0 16,99 0-16,-99 0 16,25 0-1,-26 0 1,1 0-1,0 0 1,49 0 0,-49 0-1,74 0 17,-24 0-17,-1 0 1,1 0-1,73 0 1,-73 0-16,24 0 16,-49 0-16,-26 0 0,26 0 31,-25 0-15,25-25-1,24 25 1,0-25-1,1 25 17,-50 0-17,-1 0 1,26 0 0,0 0-1,-1 0-15,26 0 16,-51 0-16,26 0 0,-25 0 31,0 0-15,-1 0-1,26 0 1,-25 0 15,0 0-31,-1 0 16,1 0 15,0 0-15,0 0-1,24 0 1,1 0-16,0 0 16,-25 0 15,-1 0-16,51 0 1,-26 0 0,1 0-16,0 0 15,-26 0 17,1 0-17,0-25 1,49 25-1,-49 0-15,25 0 16,-25 0 0,-1 0-1,26 0 1,-25 0 0,24 0-1,1 0 1,-25 0-16,49 0 15,-49 0 1,25 0 15,-26 0-31,1 0 16,0 0 0,0 0 15,0 0-31,-1 0 15,1 0 1,0-25 15,0 25-31,0 0 32,0 0-1,-1 0 0,1 0-15,0 0-1,0 0 32,0 0 0,-1 0 47,1 0-47,0 0 15</inkml:trace>
</inkml:ink>
</file>

<file path=ppt/ink/ink1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2-07-03T13:43:28.436"/>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8260 9376 0,'25'0'94,"24"0"-94,26 0 15,98 0 16,-24 0-15,0 0 0,-75 0-1,-24 0 1,0 0 0,-1 0-1,26 0 1,-1 0-1,-49 0 1,49 0 15,-24 0-15,-25 0 0,24 0-1,-24 0 1,25 50-1,-1-50 1,1 0 0,49 0-1,-24 0 1,-26 0 0,26 0-1,-26 0 1,1 0-16,24 0 15,-49 0-15,25 0 16,24 0 0,50 0-1,-74 0 1,24 0 0,1 0-1,-1 0 16,25 0-15,25 0 0,-49 0-1,-51 0 1,1 0 0,0 0-1,25 0 1,-1 0-1,-24-25 48,0 25 46,0 0-93,0 0 0,49 0-1,0 0 1,26 0-1,-26 0 1,0 0-16,-24 0 31,-25 0-15,0 0 0,24 0 62,-24 0-63,0 0 17,0 0-17,-1 0-15,1 0 16,25 0-1,24 0 1,-49 0 0,0 0 31,0 0-32,-1 0 1,1 0-1,25 0 1,-25 0 0,0 0-1,24 0-15,-24 0 16</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2-07-03T13:41:19.842"/>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9178 3820 0,'49'0'109,"-24"0"-93,0 0-1,25 0 1,-1 0-1,1 0 1,24 0 0,1 0-1,-26 0 1,1 0 0,24 0-1,50 0 1,-74 0-1,-1 0 1,26 0 15,-50 0-15,24 0 0,26 0-1,-1 0 1,-49 0-1,25 0-15,-1 0 16,-24 0 0,0 0-1,0 0-15,-1 0 16,26 0 0,24 0-1,-49 0 1,25 0 15,-25 0-15,-1 0 15,1 0-15,50 0-1,-51 0 1,1 0-1,0 0 1,0 0 15,0 0-15,-1 0 0,1 0-1,0 0 1,0 0 15,0 0 0,-1-25 1,1 0 30</inkml:trace>
</inkml:ink>
</file>

<file path=ppt/ink/ink2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2-07-03T13:43:30.009"/>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12328 9401 0,'25'0'141,"0"0"-126,-1 0 1,1 0-16,25-25 16,24 25-1,-49 0 16,0 0-15,0 0 0,49 0-1,0 0 1,-24 0 0,0 0-1,-26 0 16,1 0-31,0 0 0,0 0 16,24 0 0,-24 0-1,50 0 1,-1 0 0,1 0-1,-51 0 16,1 0-31,0 0 32,0 0-1,0 0-31,-1 0 16,1 0-1,25 0 1,-1 0-1,-24 0 17,0 0-17,0 0-15,0 0 16,-1 0 0,1 0-1,0 0 16,0 0-15,0 0 0,-1 0 15,1 0-15,0 0 30,0 0-46,0 0 16,-1 0 31,1 0-47,0 0 16,0 0 15,0 0-16,-1 0 32,1 0-31,0 0 0,0 0 30,0 0 1,-1 0-15</inkml:trace>
</inkml:ink>
</file>

<file path=ppt/ink/ink2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2-07-03T13:43:33.673"/>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14163 9376 0,'25'0'110,"0"-25"-110,25 1 31,-26 24-31,1 0 16,25-25 15,-25 25-15,0 0-1,24 0 1,-24 0-1,25 0 1,-26 0 0,1 0-1,0 0 1,0 0 0,0 0-1,24 0 1,-24 0-1,49 0 17,-49 0-17,25 0 1,-25 0 0,-1 0-1,1 0 1,0 0-16,0 0 15,0 0 32,-1 0 31,1 0-62,0 0 31,0 0-47,0 0 16,-1 0-1,1 0 1,0 0 15,0 0-15,0 0-16,-1 0 31,1 0-15,0 0-1,25 0 1,-25 0 15,24 0-15,-24 0-1,25 0 1,-26 0 0,1 0-1,50 25 1,-26-25-16,1 0 31,-1 0-15,-24 0-1,50 0 1,-51 0 0,26 0-16,24 0 15,-24 0 1,0 0-16,-26 0 15,51 0 1,-26 0 0,-24 0-1,0 0 1,25 0 0,24 0 15,1 24-16,-1-24 1,-24 0 0,-1 0-16,-24 0 31,0 0-15,49 25-1,1-25 1,-1 0-1,-49 0 17,0 0-32,-1 0 15,-24 25 17,75 0-17,-50-25 1,-1 0-1,1 0 17,0 0 46,0 0-78,0 0 15,-1 0 17,1 0-17,0 0 32,0 0-16,0 0 1,-1 0-1,1 0 0,0-25 32,-75 25 187,26 0-235,-1 0 1,0 0-16,-99 0 16,0 0-1,-50 0 1,26 0-1,24 0 1,49 0 0,26 0 15,-51 0-31,76 0 16,-26 0-16,0 0 15,25 0 1,1 0-16,-26 0 31,0 0-15,1 0-1,-1 0 1,-49 0 0,25 0-1,24 0 1,0 0-1,1 0 1,-50 0 15,-100 0-15,150 0 0,-1 0-1,0 0 1,-24 0-1,-1 0 1,-24 0 0,25 0-1,49 0 1,-25 0 0,26 0-1,-26 0 1,0 0-1,1 0-15,-1 0 16,25 0 0,1 0-1,-26 0 1,-24 0 0,49 0-1,-25 0 1,25 0-1,1 0 1,-1 0 0,0 0-1,-25 0 1,25 0 0,1 0-16,-1 0 15,0 0 1,0 0-16,0 0 15,-24 0 1,24 0 0,0 0-1,0 0 1,1 0 15</inkml:trace>
</inkml:ink>
</file>

<file path=ppt/ink/ink2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2-07-03T13:43:39.496"/>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17537 9327 0,'25'0'204,"0"0"-173,-1 0-16,1 0 17,0 0-17,25 24 1,-26-24 0,1 0-1,0 0 1,49 25-1,-24-25 1,-25 0 0,49 0-1,-49 0 1,25 0 0,-26 0-1,1 0 1,0 0-1,25 0 1,-26 0 62,-73 0 63,-1 25-126,25-25-15,1 0 16,-1 0 0,-25 0-1,1 0 1,24 0 0,0 0-16,0 0 15,-24 0 16,24 0-15,0 0 0,0 0-16,0 0 31,1 0-31,-1 0 31,0 0-31,0 0 16,0 0-1,1 0 1,-1 0 0,-25 0-1,25 0 1,0 0 15,1 0 16,-1 0-16,0 0-15,0 0-16,0 0 47,1 0-32,-1 0 17,-25 0-17,25 0 1,1 0 15,-1 0-31,0 0 16,0 0-1,0 0 1,50 0 234,0 0-234,0 0-16,0 0 15,24 0 1,1-25 0,-1 25-1,1 0 1,-25 0-1,49 0 1,-24 0 15,-25 0-15,0 0 15,-1 0-15,1 0-1,0 0 1,0 0 0,0 0-1,-1 0 1,26 0 0,0 0-1,-26 0 1,1 0-1,0 0 17,0 0-17,24 0 1,1 0 0,0 0-1,24 0-15,-49 0 16,24 0-1,26 0 17,-26 0-17,1 0 1,24 0-16,-24 0 31,-25 0-31,0 0 16,24 0-1,-24 0-15,25 0 16,-25 0 15,24 0-31,26 0 16,-1 0 0,0 0-1,1 0 1,-26 0 15,1 0-31,0 0 16,49 0-1,-74 0-15,74 0 16,-74 0 0,24 0-1,26 0 16,24 0-15,0 0 0,-24 0-1,-26 0 1,1 0 0,-1 0-1,-24 0 1,25 0-1,-25 0 1,-1 0-16,1 0 16,0 0-1,0 0-15,0 0 32,49 0-17,0 0 1,1 0-1,-1 0 1,1 0 0,-26 0-1,-24 0 1,50 0 0,-51 0-1,1 0-15,0 0 16,0 0-1,24 0-15,26 0 32,24 0-17,-25 0 1,1 0 0,-26 0-1,1 0 1,0 0-1,-1 0 1,1 0 0,-25 0 15,24 0-31,-24 0 16,49 0 15,1 0-16,-25 0 1,-1 0 0,1 0-1,-1 0 1,26 0 0,-26 0-1,26 0 1,-50 0-1,24 0 1,1 0 15,-25 0-15,-1 0 0,1 0-1,0 0-15,0 0 31,0 0-15,24 0 0,1 0-1,-1 0 1,1 0 0,0 0-16,-1 0 15,-24 0 1,0 0 15,25 0-15,-26 0 15,1 0-15,0 0-16,25 0 31,-26 0-16,1 0 1,25 0 0,-1 0-1,-24 0 1,0 0-16,25 0 16,-26 0-16,26 0 15,-25 0 1,24 0-1,-24 0 1,25 0 0,-25 0-1,74 0 1,-25 0 0,-24 0-1,24 0 1,1 0-1,-51 0-15,1 0 16,0 0 0,0 0-1,25 0-15,-1 0 32,26-25-17,-1 25 1,-24 0-1,-1 0 1,-24 0 15,0 0-31,0 0 16,49 0 0,0 0-1,-49 0-15,50 0 16,-51 0 15,1 0-15,0 0 15,0 0-31,0 0 16,49 0-1,-24 0 16,24-24-15,1 24 0,-1 0-1,-49 0-15,24 0 16,1 0 0,24 0-1,-24 0 1,-25 0-1,24 0 1,-24 0 15,25 0-15,-25 0 15,-1 0-31,1 0 16</inkml:trace>
</inkml:ink>
</file>

<file path=ppt/ink/ink2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2-07-03T13:43:47.65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4440 11187 0,'50'0'125,"-1"0"-110,1 0-15,24 0 16,1 0 0,-51 0 15,26 0-16,-25 0 1,99 0 0,-74 0-1,-26 0 1,1 0-16,0 0 47,0 0-32,49 0 1,1 0 0,-1 0-1,25 0 1,-49 0 15,-1 0-15,1 0-1,-25 0 1,24 0-16,1 0 16,0 25-1,-1-25 1,-24 0-16,74 0 16,-24 0-1,-1 0 1,-24 0-1,-25 0 1,-1 0 0,26 25-1,0-25 1,24 0 0,0 0-1,-24 0-15,24 24 16,-49-24 15,0 0-15,25 0-1,-1 0 1,1 0 0,-1 0-1,26 0 1,24 0-1,0 0 1,-74 0 0,0 0-1,0 0-15,0 0 63,24 0-48,-24 0 1,25 0 0,-1 0-1,26 0 1,-1 0 0,0 0-1,-49 0 1,25 0-1,-1 0 1,-24 0-16,50 0 16,-51 0-16,1 0 15,25 0 17,-1 0-32,26 0 15,-25 0 1,24 0 15,-49 0-15,0 0-1,24 0 1,26 0 0,24 0-1,-74 0-15,99 0 16,-100 0-16,26 0 15,49 0 1,50 0 0,-50 0-1,-24 0 1,-50 0 15,-1 0-15,1 0-1,25 0 1,-1 0 0,26 0-1,24 0 1,-74 0-16,49 0 16,-49 0-16,0 0 15,0 0 1,-1 0-1,26 0 1,0 0 15,-1 0-15,1 0 0,-1 0-1,26 0 1,-1 0-1,1 0-15,-26 0 16,26 0-16,-50 0 16,24 0-16,1 0 15,-1 0 1,51 0 0,-1 0-1,0 0 1,-25 0-1,-49 0 17,25 0-17,-25 0 1,24 0 0,1 0-1,-25 0 1,24 0-16,-24 0 15,0 0 1,0 0 0</inkml:trace>
</inkml:ink>
</file>

<file path=ppt/ink/ink2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2-07-03T13:43:51.93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11063 11162 0,'25'25'31,"-1"-25"16,1 0-31,0 0-16,50 0 15,49 0 1,24 0 0,-48 0-1,-1 0 1,0 0 0,-74 0-16,49 0 15,-49 0 1,25 25-1,-26-25 1,1 0 15,25 25-31,-25-25 16,24 0 0,26 0-1,24 0 16,-25 0-15,1 0 0,-50 0-1,-1 0-15,1 0 16,25 0 0,-25 0-16,99 0 15,-50 0 1,-24 0-1,24 0 1,-24 0 0,-1 0-1,26 0 17,-26 0-17,51-25 1,-26 25-1,-49 0-15,49 0 16,-24 0 0,24 0-16,1 0 15,-1 0 1,-24 0 0,-26 0-1,1 0 1,0 0-1,74 0 17,-74 0-17,25 0 1,-1 0 0,26 0-1,-51 0-15,51 0 16,-26 0-1,-24 0-15,0 0 16,0 0 0,25 0-1,-1 0 1,26 0 0,-26 0-1,-24 0 1,25 0-1,-26 0 1,1 0 0,0 0-16,49 0 15,-24 0 17,-25 0-17,24-25 1,-24 25-1,25 0 1,-1 0 0,-24 0-1,25 0 1,-25 0 0,24 0-1,1 0 1,24 0-1,-24 0 17,0 0-17,74 0 1,-25 0 0,-25 0-1,1 0 1,-26 0-1,1 0 1,24 0 0,25 0-1,1 0 1,-76 0 0,26-25 15,-25 25-16,0 0 1,24-25 0,1 25-1,0 0 1,-26-25 0,26 25-1,-25 0 1,24-24-1,-24 24 1,74 0 0,1 0-1,-51 0-15,-24 0 16,25 0-16,-26 0 47,1 0-32,0 0 1,0 0 0,0 0-1,24 0 1,-24 0 0,0 0 15,0 0-16,-1 0 1,1 0 0,0 0-1,0 0 1,24 0 0,-24 0 15,0 0-16,0 0 1,0 0 0,-1 0 15,1 0-15,0 0 30,25 24-30,-25 1 15,-1-25 16,1 25 63,-25 0 61,0 0-139,-25-25-17,1 0-15,-1 0 32,0 0-32,0 0 0,0 0 31,-24 0-16,24 0 1,-25 0 0,25 0 15,-24 0-31,-1 0 31,25 0-31,1 0 16,-1 0-16,0 0 15,0 0 1,-24 0 0,-125 0-16,75 0 15,0 0 17,49 0-17,25 0 16,0 0-31,1 0 16,-1 0 15,0 0-31,0 0 16,0 0 0,1 0-1,-1 0 1,-50 0-1,26 0 1,-1 0 15,0 0-15,1 0 0,24 0-16,-25 0 15,-24 0 1,24 0 15,26 0-15,-1 0-1,0 0 1,-49 0 0,-1 0-1,1 0 1,-1 0 15,1 0-15,49 0-16,0 0 15,1 0 17</inkml:trace>
</inkml:ink>
</file>

<file path=ppt/ink/ink2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2-07-03T13:41:14.73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3944 3721 0,'50'0'219,"-26"0"-219,1 0 16,74 0-1,-49 0 1,0 0 0,-1 25-16,-24-1 31,25-24-15,-26 0-1,26 0 1,-25 0 15,0 0-15,-1 0-1,1 0 1,0 0 0,0 0-1,0 0 1,-1 0-1,76 0 1,-76 0 0,26 0-1,0 0 1,-1 0 0,1 0-1,0 0 1,-26 0-1,1 0 1,25 0 15,-1 0-15,1 0 0,0 0-1,-1 0 1,1 0-1,-1 0 1,-24 0 0,0 0-16,0 0 15,0 0 1,-1 0 0,1 0-1,25 0 1,-1 0 15,-24 0-15,25 0-1,-25 0 1,-1 0 0,1 0-1,0 0 1,0 0-16,0 0 15,0 0-15,-1 0 16,1 0 0,25 0-1,-25 0 1,-1 0 0,1 0-1,25 0 1,-25 0-1,-1 0 1,1 0 0,0 0 15,25 0-15,-1 0-1,-24 0 1,0 25 15,0-25-15,-1 0-1,1 0 1,0 0 0,-25 25-1,50-25 1,-26 0-1,26 0 1,-25 0 15,0 0-15,-1 0 0,1 0-1,0 0-15,0 0 16,0 0 15,-1 0-15,1 0 15,0 0 16,0 0 0,0 0-16,0 0 31,-1 0-30</inkml:trace>
</inkml:ink>
</file>

<file path=ppt/ink/ink2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2-07-03T13:41:19.842"/>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9178 3820 0,'49'0'109,"-24"0"-93,0 0-1,25 0 1,-1 0-1,1 0 1,24 0 0,1 0-1,-26 0 1,1 0 0,24 0-1,50 0 1,-74 0-1,-1 0 1,26 0 15,-50 0-15,24 0 0,26 0-1,-1 0 1,-49 0-1,25 0-15,-1 0 16,-24 0 0,0 0-1,0 0-15,-1 0 16,26 0 0,24 0-1,-49 0 1,25 0 15,-25 0-15,-1 0 15,1 0-15,50 0-1,-51 0 1,1 0-1,0 0 1,0 0 15,0 0-15,-1 0 0,1 0-1,0 0 1,0 0 15,0 0 0,-1-25 1,1 0 30</inkml:trace>
</inkml:ink>
</file>

<file path=ppt/ink/ink2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2-07-03T13:41:25.175"/>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14213 3795 0,'50'25'156,"-26"-25"-125,1 0 1,0 0-32,0 0 15,0 0 1,0 0-1,-1 0 17,1 0-17,0 0 17,0 0-17,0 0 1,-1 0-1,1 0 32,0 0-31,0 0 15,0 0 32,-1 0-32,1 0 16,0 0-32,0 0 1,0 0 47,-1 0-32,1 0 31,0-25 110</inkml:trace>
</inkml:ink>
</file>

<file path=ppt/ink/ink2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2-07-03T13:41:35.19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15106 3845 0,'50'0'187,"24"0"-187,-49 0 16,74 0-1,-49 0 1,-1 0 0,-24 0-16,0 0 15,0 0-15,0 25 0,-1-25 16,51 0 0,-50 0 15,-1 0-16,1 0 1,25 0 0,-1 0-1,1 0 1,0 0 0,-26 0-1,26 0 1,-25 0-1,24 0-15,-24 0 16,25 0 0,-25 0-1,24 0 1,26 0 0,24 0-1,-25 0 1,1 0-1,-26 0 17,26 0-17,-26 0 1,-24 0 0,25 0-16,-25 0 15,-1 0 1,1 0-1,0 0 1,25 0 0,24 0-1,-24 0 1,-26 0 0,1 0-1,0 0 16,0 0-31,0 0 16,-1 0 0,1 0-1,50 0 1,-51 0 0,1 0-1,0 0 1,25 0 15,-26 0-31,1 0 31,0 0-15,0 0 15,0 0-15,0 0-1,-1 0 1,26 0-16,-25 0 31,0 0 1</inkml:trace>
</inkml:ink>
</file>

<file path=ppt/ink/ink2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2-07-03T13:41:40.918"/>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18008 3746 0,'-25'0'63,"50"0"15,25 0-78,-25 0 31,99 0-15,24 0-1,-24 0 1,-49 0-1,-50 0 1,0 0 0,-1 0-1,26 0 1,-25 0 0,24 0-1,-24 0 1,50 0-1,-26 0 1,-24 0 0,25 0-1,49 0 1,-74 0 0,24 0-1,26 0 16,-51 0-15,51 0 0,24 0-1,-49 0 1,-1 0 0,-24 0-16,0 0 15,0 0 1,0 0-16,-1 0 15,1 0 1,0 0 0,0 0-1,24 0 17,1 0-17,0 0 1,-26 0-1,1 0 1,25 0 0,-25 0-16,24 0 31,-24 0-15,25 0-1,-26 0 1,26 0-1,-25 0-15,0 0 16,-1 0 15,26 0-15,-25 0 0,24 0-1,-24 0 1,0 0-1,0 0 1,0 0 15,-1 0-15,1 0 0,0 0-16,0 0 15,0 0 1,-1 0 15,1 0-15,0 0 15,0 0-31,0 0 47,0 0-32,-1 0 1,1 0 15,0 0-15,0 0 0,0 0 62,-1 0-47</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2-07-03T13:41:25.175"/>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14213 3795 0,'50'25'156,"-26"-25"-125,1 0 1,0 0-32,0 0 15,0 0 1,0 0-1,-1 0 17,1 0-17,0 0 17,0 0-17,0 0 1,-1 0-1,1 0 32,0 0-31,0 0 15,0 0 32,-1 0-32,1 0 16,0 0-32,0 0 1,0 0 47,-1 0-32,1 0 31,0-25 110</inkml:trace>
</inkml:ink>
</file>

<file path=ppt/ink/ink3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2-07-03T13:41:48.454"/>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6152 4341 0,'49'0'109,"1"0"-109,-1 0 16,26 0-1,74 0 1,-100 0-1,1 0 1,-1 0 0,-24 0 15,50 0-15,-1 0-1,-24 0 1,-1 0-1,1 0 1,-25 0 0,24 0-1,-24 0 1,0 0-16,25 0 16,-26 0-1,26 0 1,-25 0 15,0 0-15,24 0-1,-24 0 1,0 0 0,24 0-1,1 0 1,0 0-1,-26 0 1,26 0 0,0 0-1,-26 0 1,26 0 0,-25 0-1,24 0 16,-24 0-31,50 0 32,49 0-32,-25 0 31,-25 0-15,-24 0-1,-25 0 16,0 0-15,24 0 0,-24 0-1,0 0 1,0 0 0,-1 0-1,1 0 1,50 0 15,-51 0-31,1 0 31,50 0-31,-26 0 32,-24 0-17,0 0 1,0 0-1,-1 0 1,1 0 15,0 0-31,0 0 16,0 0 0,-1 0 15,1 0 31</inkml:trace>
</inkml:ink>
</file>

<file path=ppt/ink/ink3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2-07-03T13:41:57.16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24805 4316 0,'0'25'172,"24"-25"-172,1 0 15,75 0 1,-26 0-16,50-25 15,-74 25-15,-1 0 16,-24 0 0,25 0-1,-1 0 1,1 0 15,49 0-15,-25 0-1,-24 0 1,-25 0 0,0 0 15,-1 0 0,1 0-15,25 0-1,-1 0 1,1 0 0,25 0-1,-51 0 17,1 0-32,25 0 15,-25 0 1,24 0 15,-24 0-15,0 0-1,0 0 1,-1 0 0,1 0-1,0 0 1,0 0-1,0 0 1,-1 0 31,1 0 31</inkml:trace>
</inkml:ink>
</file>

<file path=ppt/ink/ink3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2-07-03T13:42:05.311"/>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5135 4787 0,'0'-25'235,"49"25"-220,-24 0-15,25 0 16,-1 0-1,26 0 1,-26 0 0,-24 0-1,49 0 17,-49 0-17,25 0 1,-25 0-16,24 0 15,-24 0 1,0 0 0,0 0-1,-1 0 1,1 0 0,0 0-1,0 0 1,0 0-1,0 0 17,24 0-17,-24 0 1,0 0 0,0 0-1,-1 0 1,1 0-1,0 0 1,0 0 0,0 0-1,24 0 1,-24 0 0,25 0-1,-26 0 1,26 0 15,-25 0-15,0 0-16,-1 0 15,26 0 1,-25 0 0,0 0-1,-1 0 1,1 0-1,25 0 1,-25 0 0,-1 0-1,1 0 1,0 0-16,0 0 16,-25-24-16,25 24 0,-1 0 15,1 0 1,0 0-1,0 0 1,0 0 15,0 0-15,-1 0 15,1 0 0,0 0-31,0 0 32,0 0 15,-1 0 15</inkml:trace>
</inkml:ink>
</file>

<file path=ppt/ink/ink3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2-07-03T13:42:28.88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23093 7417 0,'25'24'125,"0"-24"-109,24 0-16,-24 0 15,25 0 1,-1 0 15,1 0-15,0 0-1,-26 0 1,1 0 0,0 0-16,25 0 15,-26 0-15,1 0 16,50 0-1,-26 0 1,-24 0 0,0 0-1,24 0 1,-24 0 0,0 0-1,50 0 1,-51 0-1,26 0 17,-25 0-32,24 0 15,-24 0 1,25 0-16,-1 0 16,-24 0-1,0 0 1,0 0 15,24 0-15,-24 0-1,50 0 1,-26 0 0,26 0-1,-1 0 1,-49 0-1,24 0 1,-24 0 0,0 0-16,0 0 15,74 0 1,-49 0 0,-1 0 15,1 0-31,-25 0 15,0 0 1,24-24 0,-24 24-1,0 0 1,0 0 0,-1 0-1,1 0 1,0 0-16,0 0 15,24 0 1,1 0 0,-25 0-1,24 0 1,-24 0 0,0 0-1,0 0 1,0 0-1,24-25 1,-24 25 0,25 0-1,-26 0 1,26 0 0,-25 0-16,0 0 15,24 0 1,-24 0 15,0 0-31,0 0 16,24 0-1,-24 0 1,0 0 0,0 0-1,0 0 32,-1 0-31,1 0-16,0-25 15,0 25 32,0 0 16,-1 0-48,1 0 17,0 0-1,0 0-16,0 0 79</inkml:trace>
</inkml:ink>
</file>

<file path=ppt/ink/ink3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2-07-03T13:42:30.79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3870 7863 0,'24'0'125,"26"0"-94,0 0-31,-26 0 16,100 0-1,-49 0 1,24 0-1,0 0 1,-74 0-16,25 0 16,-1 0-1,1 0-15,-1 0 16,26 0 0,24 0-1,-24 0 1,-26 0-1,1 0 1,-1 0 0,1 0 15,24 0-15,-24 0-1,24 0 1,-49 0-16,25 0 15,-25 0 1,-1 0-16,26 0 16,-25 0-1,0 0 1,-1 0 0,1 0 15,25 0-31,-25 0 31,24 0-15,-24 0 15,25-25-15</inkml:trace>
</inkml:ink>
</file>

<file path=ppt/ink/ink3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2-07-03T13:42:50.64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5730 7838 0,'25'0'125,"24"0"-109,-24 0-16,124 0 31,-50 0-15,-49 0-1,24 0 1,-49 0 15,0 0-15,0 0-1,-1 0 17,1 0-1,0 0 16,0 0-32,0 0 17,-1 0 15,1 0-47,0 0 15,0 0 1,24 0-1,26 0 1,-50 0 15,-1 0-15,1 0 0,25 0-1,-1 0 1,-24 0 15,0 0-15,0 0-1,0 0 1,24 0 0,-24 0-1,25 0 1,-1 0-1,1 0 1,-25 0 0,0 0-1,-1 0 1,1 0 15,0 0-15,25 0-1,-26 0-15,1 0 16,0 0 0,0 0-1,0 0 1,-1 0 0,1 0-1,0 0 1,0 0-1,24 0 1,-24 0 15,0 25-15,0-25 0,0 0-1,-1 0 1,1 0-1,0 0 1,0 0 0,0 0-1</inkml:trace>
</inkml:ink>
</file>

<file path=ppt/ink/ink3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2-07-03T13:42:52.84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7714 7838 0,'25'0'125,"0"0"-110,24 0 1,-24 0 0,25 0 15,-25 0-15,-1 0-1,1 0-15,0 0 16,0 0-16,0 0 15,0 0 1,-1 0 0,1 0-1,0 0 17,0 0-32,0 0 31,24 0-31,-24 0 31,0 0-15,0 0-1,-1 0 1,1 0 15,0 0 0,0 0-31,0 0 16,-1 0 0,26 0-1,0 0 1,-1 0 0,1 0-1,-1 0 1,-24 0-1,25 0 1,24 0 15,-24 0-15,-1 0 0,-24 0-1,25 0 1,-25 0-1,0 0 1,-1 0 0,1 0 46,0 0-46,0 0 15,0 0-15,-1 0-1,1 0 17,0 0-1,0 0 16</inkml:trace>
</inkml:ink>
</file>

<file path=ppt/ink/ink3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2-07-03T13:42:54.31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9302 7838 0,'25'0'157,"-1"0"-157,1 0 15,50 0 1,-26 0-1,1 0 17,-1 0-17,26 0 1,-50 0 0,-1 0-1,1 0 1,0 0-1,0 0 1,0 0 0,-1 0-1,1 0 1,0 0 15,0 0-15,0 0-1,-1 0 1,26 0 0,-25 0-1,25 0 1,-26 0 0,1 0-1,0 0 1,0 0-1,24 0 1,1 0 0,-25 0-1,0 0 1,-1 0 15,51 0-15,-1 0-1,-49 0 1,25 0 0,24 0-1,-49 0 1,0 0 0,-1 0 15,1 0-16,25 0-15,-25 0 16,-1 0 0,1 0-1,0 0 1,0 0 0,0 0-1,49 0 16,-24 0-15,-26 0 0,1 0-1,0 0 1,0 0 0,0 0-16,0 0 15,24 0 16,-24 0-15,0 0 31,0 0-16,-1 0 32</inkml:trace>
</inkml:ink>
</file>

<file path=ppt/ink/ink3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2-07-03T13:42:55.58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11385 7838 0,'50'0'172,"0"0"-156,-26 0 0,1 0-1,25 0 16,-1 0-15,-24 0 0,50 0-1,-51 0-15,1 0 0,0 0 32,0 0-17,0 0 1,-1 0 15,1 0-15,0 0-1,0 0 17,0 0-17,-1 0 48,1 0-48,0 0 1,0 0 0,0 0-1,-1 0 1,1 0-1,0 0 1,0 0 0,0 0 15,0 0 16,-1 0-16,1 0-15,0 0 15,0 0 0,0 0-15,-1 0-1,1 0 1,0 0 0,0 0-1,0 0 32,-1 0-31</inkml:trace>
</inkml:ink>
</file>

<file path=ppt/ink/ink3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2-07-03T13:43:04.492"/>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6747 8855 0,'0'-25'93,"25"25"-77,24 0-16,26 0 16,-50 0-16,123 0 15,-73 0 1,-50 0-16,24 0 16,-24 0-1,25 0 1,-1 0 15,-24 0-15,49 0-1,-24 0 1,-25 0 0,24 0-1,-24 0 1,0 0-16,25 0 15,-1 0 1,-24 0 0,0 0 15,0 0-15,-1 0-1,1 0 1,0 0-1,0 0 1,24 0 0,26 0-1,-25 0 1,-26 0 0,26 0-1,24 0 1,-24 0-1,0 0 1,-26 0 0,26 0-1,24 0 1,1 0 0,-1 0-1,1 0 1,-51 0 15,1 0-15,0 0-1,49 0 1,-24 0 0,24 0-1,-24 0 1,0 0-1,24 0 1,1 0 0,24 0-1,-74 0 1,24 0 15,-24 0-15,25 0-1,-26 0 1,1 0 0,25 0-1,-1 0 1,1 0 0,49 0-1,-49 0 1,-1 0-1,51 0 1,-1 0 15,-25 0-15,1 0 0,-26 0-16,1 0 15,-25 0-15,0 0 16,49 0-1,0 0 1,26 0 0,-51 0-1,26 0 1,-26 0 0,-24 0-1,0 0 1,24 0-1,-24 0 1,0 0-16,25 0 16,-26 0-1,1 0 1,0 0 15,0 0-15,0 0-1,24 0 1,-24 0 0,0 0-1,0 0 1,0 0 0,-1 0-1,1 0 1,25 0-1,-25 0 1,-1 0 15,26 0 1,-25 0-17,0 0 1,-1 0 15,1 0-31,0 0 16,0 0-1,0 0 1,-1 0-16,26 0 16,-25 0-1,0 0 1,-1 0-1,1 0 17,0 0-17,0 0 1</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2-07-03T13:41:35.19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15106 3845 0,'50'0'187,"24"0"-187,-49 0 16,74 0-1,-49 0 1,-1 0 0,-24 0-16,0 0 15,0 0-15,0 25 0,-1-25 16,51 0 0,-50 0 15,-1 0-16,1 0 1,25 0 0,-1 0-1,1 0 1,0 0 0,-26 0-1,26 0 1,-25 0-1,24 0-15,-24 0 16,25 0 0,-25 0-1,24 0 1,26 0 0,24 0-1,-25 0 1,1 0-1,-26 0 17,26 0-17,-26 0 1,-24 0 0,25 0-16,-25 0 15,-1 0 1,1 0-1,0 0 1,25 0 0,24 0-1,-24 0 1,-26 0 0,1 0-1,0 0 16,0 0-31,0 0 16,-1 0 0,1 0-1,50 0 1,-51 0 0,1 0-1,0 0 1,25 0 15,-26 0-31,1 0 31,0 0-15,0 0 15,0 0-15,0 0-1,-1 0 1,26 0-16,-25 0 31,0 0 1</inkml:trace>
</inkml:ink>
</file>

<file path=ppt/ink/ink4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2-07-03T13:43:19.320"/>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20141 8830 0,'50'0'156,"-25"0"-156,0 0 16,24 0-16,26 0 16,-26 0-1,-24 0 16,0 0-31,0 0 32,-1 0-17,26 0 1,0 0 0,-1 0-1,1 0-15,0 0 16,-26 0-1,1 0 1,0 0 0,0 0-1,0 0 1,24 0 0,-24 0-1,0 0 1,24 0-1,-24 0 1,0 0 0,0 0-1,0 0 17,-1 0-1,26 0-16,-25 0 1,24 0 0,1 0-1,-25 0 1,0 0 0,-1 0-1,26 0 1,0 0-1,-1 0-15,-24 0 16,0 0 0,0 0-16,-1 0 15,26 0 1,0 0 0,-1 0-1,1 0 16,-25 0-15,24 0 0,1 0-1,-25 0 1,49 0 0,-49 0-1,0 0-15,24 0 16,1 0-16,0 0 15,-26 0 1,1 0 0,25 0-1,-25 0 1,-1 0 15,26 0-31,-25 0 31,0 0-31,-1 0 16,1 0-16,0 0 16,0 0-1,24 0 1,1 0-16,0 0 31,-25 0-15,-1 0-1,26 0 1,0 0 0,-1 0-1,-24 0 1,25 0 15,-26 0-15,26 0-1,0 0 1,-26 0-16,26 0 0,-25 0 16,0 0-1,-1 0 1,1 0 0,0 0-1,0 0 1,0 0-1,24 0 1,-24 0 0,25 0-1,-26 0 1,1 0 0,0 0-1,25 0 16,-26 0-15,1 0-16,0 0 16,0 0-1,0 0 17,-1 0-17,1 0 1,25 0-1,0 0 1,-26 0 0,1 0-16,0 0 15,0 0-15,0 0 16,-1 0 0,1 0-1,25 0 1,-25 0-1,24 0 17,26 0-17,-26 0 1,-24 0 0,0 0-1,24 0 1,-24 0-1,0 0-15,0 0 16,0 0-16,-1 0 16,1 0-1,0 0 1,0 0 0,0 0-1,-1 0 1,1 0-1,25 0 1,-25 0 0,49 0 15,-24 0-15,-1 0-1,26 25 1,-50-25-1,-1 0 1,1 0 0,0 0 31,0 0-32,0 25 1,-1-25-1,26 0 17,-25 0-17,0 0 1,24 0 0,-24 0-1,49 0 1,-49 0-1,25 0 1,-25 0 0,-1 0-1,1 0 1,0 0 15,0 0-15,0 0 15,-1 0-15,1 25-1,0-25 32,0 0-31,24 0-1,-24 0 32,0 0-31,0 0 0,0 0-1,0 0 1,-1 0 15,1 0-15,0 0-1,0 0 1,0 0 0,-1 0 15,1 0-16,0 0-15,0 0 47,0 0-31,-1-25 0,1 25 62,0 0-47,0 0-15,0-25-1,-1 25 32,1 0 62,0 0 1,0 0-16,0 0-1</inkml:trace>
</inkml:ink>
</file>

<file path=ppt/ink/ink4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2-07-03T13:43:21.729"/>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26343 8806 0,'-25'0'141,"0"0"-94,0 0-32,0 0 1,1 0 0,-1 0-1,0 0 1,0 0 0,0 0-1,1 0 16,-1 0-15,0 0-16,0 0 31,0 0-15,1 0 0,-1 0 30,0 0-30,0 0 0,0 0-1,0 0-15,1 0 32,-1 0-17,0 0 1,0 0-1,0 0 1,1 0 0,-1 0-1,0 0 1,0 0 0,0 0 15,1 0-31,-1 0 15,0 0 1,0 24 0,0-24-1,1 0 1,-26 0 0,25 0-1,-24 0 1,24 0-1,0 0 1,0 0 0,0 0 15,1 0-15,-1 0-1,0 0 1,0 0-1,0 0 1</inkml:trace>
</inkml:ink>
</file>

<file path=ppt/ink/ink4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2-07-03T13:43:25.663"/>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3894 9451 0,'75'0'156,"-1"0"-156,1 0 16,49 0-1,-50 0 1,0 0-1,-24 0 1,0 0 0,49 0-1,-25 0-15,-49 0 16,99 0-16,-99 0 16,25 0-1,-26 0 1,1 0-1,0 0 1,49 0 0,-49 0-1,74 0 17,-24 0-17,-1 0 1,1 0-1,73 0 1,-73 0-16,24 0 16,-49 0-16,-26 0 0,26 0 31,-25 0-15,25-25-1,24 25 1,0-25-1,1 25 17,-50 0-17,-1 0 1,26 0 0,0 0-1,-1 0-15,26 0 16,-51 0-16,26 0 0,-25 0 31,0 0-15,-1 0-1,26 0 1,-25 0 15,0 0-31,-1 0 16,1 0 15,0 0-15,0 0-1,24 0 1,1 0-16,0 0 16,-25 0 15,-1 0-16,51 0 1,-26 0 0,1 0-16,0 0 15,-26 0 17,1 0-17,0-25 1,49 25-1,-49 0-15,25 0 16,-25 0 0,-1 0-1,26 0 1,-25 0 0,24 0-1,1 0 1,-25 0-16,49 0 15,-49 0 1,25 0 15,-26 0-31,1 0 16,0 0 0,0 0 15,0 0-31,-1 0 15,1 0 1,0-25 15,0 25-31,0 0 32,0 0-1,-1 0 0,1 0-15,0 0-1,0 0 32,0 0 0,-1 0 47,1 0-47,0 0 15</inkml:trace>
</inkml:ink>
</file>

<file path=ppt/ink/ink4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2-07-03T13:43:28.436"/>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8260 9376 0,'25'0'94,"24"0"-94,26 0 15,98 0 16,-24 0-15,0 0 0,-75 0-1,-24 0 1,0 0 0,-1 0-1,26 0 1,-1 0-1,-49 0 1,49 0 15,-24 0-15,-25 0 0,24 0-1,-24 0 1,25 50-1,-1-50 1,1 0 0,49 0-1,-24 0 1,-26 0 0,26 0-1,-26 0 1,1 0-16,24 0 15,-49 0-15,25 0 16,24 0 0,50 0-1,-74 0 1,24 0 0,1 0-1,-1 0 16,25 0-15,25 0 0,-49 0-1,-51 0 1,1 0 0,0 0-1,25 0 1,-1 0-1,-24-25 48,0 25 46,0 0-93,0 0 0,49 0-1,0 0 1,26 0-1,-26 0 1,0 0-16,-24 0 31,-25 0-15,0 0 0,24 0 62,-24 0-63,0 0 17,0 0-17,-1 0-15,1 0 16,25 0-1,24 0 1,-49 0 0,0 0 31,0 0-32,-1 0 1,1 0-1,25 0 1,-25 0 0,0 0-1,24 0-15,-24 0 16</inkml:trace>
</inkml:ink>
</file>

<file path=ppt/ink/ink4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2-07-03T13:43:30.009"/>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12328 9401 0,'25'0'141,"0"0"-126,-1 0 1,1 0-16,25-25 16,24 25-1,-49 0 16,0 0-15,0 0 0,49 0-1,0 0 1,-24 0 0,0 0-1,-26 0 16,1 0-31,0 0 0,0 0 16,24 0 0,-24 0-1,50 0 1,-1 0 0,1 0-1,-51 0 16,1 0-31,0 0 32,0 0-1,0 0-31,-1 0 16,1 0-1,25 0 1,-1 0-1,-24 0 17,0 0-17,0 0-15,0 0 16,-1 0 0,1 0-1,0 0 16,0 0-15,0 0 0,-1 0 15,1 0-15,0 0 30,0 0-46,0 0 16,-1 0 31,1 0-47,0 0 16,0 0 15,0 0-16,-1 0 32,1 0-31,0 0 0,0 0 30,0 0 1,-1 0-15</inkml:trace>
</inkml:ink>
</file>

<file path=ppt/ink/ink4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2-07-03T13:43:33.673"/>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14163 9376 0,'25'0'110,"0"-25"-110,25 1 31,-26 24-31,1 0 16,25-25 15,-25 25-15,0 0-1,24 0 1,-24 0-1,25 0 1,-26 0 0,1 0-1,0 0 1,0 0 0,0 0-1,24 0 1,-24 0-1,49 0 17,-49 0-17,25 0 1,-25 0 0,-1 0-1,1 0 1,0 0-16,0 0 15,0 0 32,-1 0 31,1 0-62,0 0 31,0 0-47,0 0 16,-1 0-1,1 0 1,0 0 15,0 0-15,0 0-16,-1 0 31,1 0-15,0 0-1,25 0 1,-25 0 15,24 0-15,-24 0-1,25 0 1,-26 0 0,1 0-1,50 25 1,-26-25-16,1 0 31,-1 0-15,-24 0-1,50 0 1,-51 0 0,26 0-16,24 0 15,-24 0 1,0 0-16,-26 0 15,51 0 1,-26 0 0,-24 0-1,0 0 1,25 0 0,24 0 15,1 24-16,-1-24 1,-24 0 0,-1 0-16,-24 0 31,0 0-15,49 25-1,1-25 1,-1 0-1,-49 0 17,0 0-32,-1 0 15,-24 25 17,75 0-17,-50-25 1,-1 0-1,1 0 17,0 0 46,0 0-78,0 0 15,-1 0 17,1 0-17,0 0 32,0 0-16,0 0 1,-1 0-1,1 0 0,0-25 32,-75 25 187,26 0-235,-1 0 1,0 0-16,-99 0 16,0 0-1,-50 0 1,26 0-1,24 0 1,49 0 0,26 0 15,-51 0-31,76 0 16,-26 0-16,0 0 15,25 0 1,1 0-16,-26 0 31,0 0-15,1 0-1,-1 0 1,-49 0 0,25 0-1,24 0 1,0 0-1,1 0 1,-50 0 15,-100 0-15,150 0 0,-1 0-1,0 0 1,-24 0-1,-1 0 1,-24 0 0,25 0-1,49 0 1,-25 0 0,26 0-1,-26 0 1,0 0-1,1 0-15,-1 0 16,25 0 0,1 0-1,-26 0 1,-24 0 0,49 0-1,-25 0 1,25 0-1,1 0 1,-1 0 0,0 0-1,-25 0 1,25 0 0,1 0-16,-1 0 15,0 0 1,0 0-16,0 0 15,-24 0 1,24 0 0,0 0-1,0 0 1,1 0 15</inkml:trace>
</inkml:ink>
</file>

<file path=ppt/ink/ink4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2-07-03T13:43:39.496"/>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17537 9327 0,'25'0'204,"0"0"-173,-1 0-16,1 0 17,0 0-17,25 24 1,-26-24 0,1 0-1,0 0 1,49 25-1,-24-25 1,-25 0 0,49 0-1,-49 0 1,25 0 0,-26 0-1,1 0 1,0 0-1,25 0 1,-26 0 62,-73 0 63,-1 25-126,25-25-15,1 0 16,-1 0 0,-25 0-1,1 0 1,24 0 0,0 0-16,0 0 15,-24 0 16,24 0-15,0 0 0,0 0-16,0 0 31,1 0-31,-1 0 31,0 0-31,0 0 16,0 0-1,1 0 1,-1 0 0,-25 0-1,25 0 1,0 0 15,1 0 16,-1 0-16,0 0-15,0 0-16,0 0 47,1 0-32,-1 0 17,-25 0-17,25 0 1,1 0 15,-1 0-31,0 0 16,0 0-1,0 0 1,50 0 234,0 0-234,0 0-16,0 0 15,24 0 1,1-25 0,-1 25-1,1 0 1,-25 0-1,49 0 1,-24 0 15,-25 0-15,0 0 15,-1 0-15,1 0-1,0 0 1,0 0 0,0 0-1,-1 0 1,26 0 0,0 0-1,-26 0 1,1 0-1,0 0 17,0 0-17,24 0 1,1 0 0,0 0-1,24 0-15,-49 0 16,24 0-1,26 0 17,-26 0-17,1 0 1,24 0-16,-24 0 31,-25 0-31,0 0 16,24 0-1,-24 0-15,25 0 16,-25 0 15,24 0-31,26 0 16,-1 0 0,0 0-1,1 0 1,-26 0 15,1 0-31,0 0 16,49 0-1,-74 0-15,74 0 16,-74 0 0,24 0-1,26 0 16,24 0-15,0 0 0,-24 0-1,-26 0 1,1 0 0,-1 0-1,-24 0 1,25 0-1,-25 0 1,-1 0-16,1 0 16,0 0-1,0 0-15,0 0 32,49 0-17,0 0 1,1 0-1,-1 0 1,1 0 0,-26 0-1,-24 0 1,50 0 0,-51 0-1,1 0-15,0 0 16,0 0-1,24 0-15,26 0 32,24 0-17,-25 0 1,1 0 0,-26 0-1,1 0 1,0 0-1,-1 0 1,1 0 0,-25 0 15,24 0-31,-24 0 16,49 0 15,1 0-16,-25 0 1,-1 0 0,1 0-1,-1 0 1,26 0 0,-26 0-1,26 0 1,-50 0-1,24 0 1,1 0 15,-25 0-15,-1 0 0,1 0-1,0 0-15,0 0 31,0 0-15,24 0 0,1 0-1,-1 0 1,1 0 0,0 0-16,-1 0 15,-24 0 1,0 0 15,25 0-15,-26 0 15,1 0-15,0 0-16,25 0 31,-26 0-16,1 0 1,25 0 0,-1 0-1,-24 0 1,0 0-16,25 0 16,-26 0-16,26 0 15,-25 0 1,24 0-1,-24 0 1,25 0 0,-25 0-1,74 0 1,-25 0 0,-24 0-1,24 0 1,1 0-1,-51 0-15,1 0 16,0 0 0,0 0-1,25 0-15,-1 0 32,26-25-17,-1 25 1,-24 0-1,-1 0 1,-24 0 15,0 0-31,0 0 16,49 0 0,0 0-1,-49 0-15,50 0 16,-51 0 15,1 0-15,0 0 15,0 0-31,0 0 16,49 0-1,-24 0 16,24-24-15,1 24 0,-1 0-1,-49 0-15,24 0 16,1 0 0,24 0-1,-24 0 1,-25 0-1,24 0 1,-24 0 15,25 0-15,-25 0 15,-1 0-31,1 0 16</inkml:trace>
</inkml:ink>
</file>

<file path=ppt/ink/ink4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2-07-03T13:43:47.65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4440 11187 0,'50'0'125,"-1"0"-110,1 0-15,24 0 16,1 0 0,-51 0 15,26 0-16,-25 0 1,99 0 0,-74 0-1,-26 0 1,1 0-16,0 0 47,0 0-32,49 0 1,1 0 0,-1 0-1,25 0 1,-49 0 15,-1 0-15,1 0-1,-25 0 1,24 0-16,1 0 16,0 25-1,-1-25 1,-24 0-16,74 0 16,-24 0-1,-1 0 1,-24 0-1,-25 0 1,-1 0 0,26 25-1,0-25 1,24 0 0,0 0-1,-24 0-15,24 24 16,-49-24 15,0 0-15,25 0-1,-1 0 1,1 0 0,-1 0-1,26 0 1,24 0-1,0 0 1,-74 0 0,0 0-1,0 0-15,0 0 63,24 0-48,-24 0 1,25 0 0,-1 0-1,26 0 1,-1 0 0,0 0-1,-49 0 1,25 0-1,-1 0 1,-24 0-16,50 0 16,-51 0-16,1 0 15,25 0 17,-1 0-32,26 0 15,-25 0 1,24 0 15,-49 0-15,0 0-1,24 0 1,26 0 0,24 0-1,-74 0-15,99 0 16,-100 0-16,26 0 15,49 0 1,50 0 0,-50 0-1,-24 0 1,-50 0 15,-1 0-15,1 0-1,25 0 1,-1 0 0,26 0-1,24 0 1,-74 0-16,49 0 16,-49 0-16,0 0 15,0 0 1,-1 0-1,26 0 1,0 0 15,-1 0-15,1 0 0,-1 0-1,26 0 1,-1 0-1,1 0-15,-26 0 16,26 0-16,-50 0 16,24 0-16,1 0 15,-1 0 1,51 0 0,-1 0-1,0 0 1,-25 0-1,-49 0 17,25 0-17,-25 0 1,24 0 0,1 0-1,-25 0 1,24 0-16,-24 0 15,0 0 1,0 0 0</inkml:trace>
</inkml:ink>
</file>

<file path=ppt/ink/ink4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2-07-03T13:43:51.93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11063 11162 0,'25'25'31,"-1"-25"16,1 0-31,0 0-16,50 0 15,49 0 1,24 0 0,-48 0-1,-1 0 1,0 0 0,-74 0-16,49 0 15,-49 0 1,25 25-1,-26-25 1,1 0 15,25 25-31,-25-25 16,24 0 0,26 0-1,24 0 16,-25 0-15,1 0 0,-50 0-1,-1 0-15,1 0 16,25 0 0,-25 0-16,99 0 15,-50 0 1,-24 0-1,24 0 1,-24 0 0,-1 0-1,26 0 17,-26 0-17,51-25 1,-26 25-1,-49 0-15,49 0 16,-24 0 0,24 0-16,1 0 15,-1 0 1,-24 0 0,-26 0-1,1 0 1,0 0-1,74 0 17,-74 0-17,25 0 1,-1 0 0,26 0-1,-51 0-15,51 0 16,-26 0-1,-24 0-15,0 0 16,0 0 0,25 0-1,-1 0 1,26 0 0,-26 0-1,-24 0 1,25 0-1,-26 0 1,1 0 0,0 0-16,49 0 15,-24 0 17,-25 0-17,24-25 1,-24 25-1,25 0 1,-1 0 0,-24 0-1,25 0 1,-25 0 0,24 0-1,1 0 1,24 0-1,-24 0 17,0 0-17,74 0 1,-25 0 0,-25 0-1,1 0 1,-26 0-1,1 0 1,24 0 0,25 0-1,1 0 1,-76 0 0,26-25 15,-25 25-16,0 0 1,24-25 0,1 25-1,0 0 1,-26-25 0,26 25-1,-25 0 1,24-24-1,-24 24 1,74 0 0,1 0-1,-51 0-15,-24 0 16,25 0-16,-26 0 47,1 0-32,0 0 1,0 0 0,0 0-1,24 0 1,-24 0 0,0 0 15,0 0-16,-1 0 1,1 0 0,0 0-1,0 0 1,24 0 0,-24 0 15,0 0-16,0 0 1,0 0 0,-1 0 15,1 0-15,0 0 30,25 24-30,-25 1 15,-1-25 16,1 25 63,-25 0 61,0 0-139,-25-25-17,1 0-15,-1 0 32,0 0-32,0 0 0,0 0 31,-24 0-16,24 0 1,-25 0 0,25 0 15,-24 0-31,-1 0 31,25 0-31,1 0 16,-1 0-16,0 0 15,0 0 1,-24 0 0,-125 0-16,75 0 15,0 0 17,49 0-17,25 0 16,0 0-31,1 0 16,-1 0 15,0 0-31,0 0 16,0 0 0,1 0-1,-1 0 1,-50 0-1,26 0 1,-1 0 15,0 0-15,1 0 0,24 0-16,-25 0 15,-24 0 1,24 0 15,26 0-15,-1 0-1,0 0 1,-49 0 0,-1 0-1,1 0 1,-1 0 15,1 0-15,49 0-16,0 0 15,1 0 17</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2-07-03T13:41:40.918"/>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18008 3746 0,'-25'0'63,"50"0"15,25 0-78,-25 0 31,99 0-15,24 0-1,-24 0 1,-49 0-1,-50 0 1,0 0 0,-1 0-1,26 0 1,-25 0 0,24 0-1,-24 0 1,50 0-1,-26 0 1,-24 0 0,25 0-1,49 0 1,-74 0 0,24 0-1,26 0 16,-51 0-15,51 0 0,24 0-1,-49 0 1,-1 0 0,-24 0-16,0 0 15,0 0 1,0 0-16,-1 0 15,1 0 1,0 0 0,0 0-1,24 0 17,1 0-17,0 0 1,-26 0-1,1 0 1,25 0 0,-25 0-16,24 0 31,-24 0-15,25 0-1,-26 0 1,26 0-1,-25 0-15,0 0 16,-1 0 15,26 0-15,-25 0 0,24 0-1,-24 0 1,0 0-1,0 0 1,0 0 15,-1 0-15,1 0 0,0 0-16,0 0 15,0 0 1,-1 0 15,1 0-15,0 0 15,0 0-31,0 0 47,0 0-32,-1 0 1,1 0 15,0 0-15,0 0 0,0 0 62,-1 0-47</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2-07-03T13:41:48.454"/>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6152 4341 0,'49'0'109,"1"0"-109,-1 0 16,26 0-1,74 0 1,-100 0-1,1 0 1,-1 0 0,-24 0 15,50 0-15,-1 0-1,-24 0 1,-1 0-1,1 0 1,-25 0 0,24 0-1,-24 0 1,0 0-16,25 0 16,-26 0-1,26 0 1,-25 0 15,0 0-15,24 0-1,-24 0 1,0 0 0,24 0-1,1 0 1,0 0-1,-26 0 1,26 0 0,0 0-1,-26 0 1,26 0 0,-25 0-1,24 0 16,-24 0-31,50 0 32,49 0-32,-25 0 31,-25 0-15,-24 0-1,-25 0 16,0 0-15,24 0 0,-24 0-1,0 0 1,0 0 0,-1 0-1,1 0 1,50 0 15,-51 0-31,1 0 31,50 0-31,-26 0 32,-24 0-17,0 0 1,0 0-1,-1 0 1,1 0 15,0 0-31,0 0 16,0 0 0,-1 0 15,1 0 31</inkml:trace>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2-07-03T13:41:57.16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24805 4316 0,'0'25'172,"24"-25"-172,1 0 15,75 0 1,-26 0-16,50-25 15,-74 25-15,-1 0 16,-24 0 0,25 0-1,-1 0 1,1 0 15,49 0-15,-25 0-1,-24 0 1,-25 0 0,0 0 15,-1 0 0,1 0-15,25 0-1,-1 0 1,1 0 0,25 0-1,-51 0 17,1 0-32,25 0 15,-25 0 1,24 0 15,-24 0-15,0 0-1,0 0 1,-1 0 0,1 0-1,0 0 1,0 0-1,0 0 1,-1 0 31,1 0 31</inkml:trace>
</inkml:ink>
</file>

<file path=ppt/ink/ink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2-07-03T13:42:05.311"/>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5135 4787 0,'0'-25'235,"49"25"-220,-24 0-15,25 0 16,-1 0-1,26 0 1,-26 0 0,-24 0-1,49 0 17,-49 0-17,25 0 1,-25 0-16,24 0 15,-24 0 1,0 0 0,0 0-1,-1 0 1,1 0 0,0 0-1,0 0 1,0 0-1,0 0 17,24 0-17,-24 0 1,0 0 0,0 0-1,-1 0 1,1 0-1,0 0 1,0 0 0,0 0-1,24 0 1,-24 0 0,25 0-1,-26 0 1,26 0 15,-25 0-15,0 0-16,-1 0 15,26 0 1,-25 0 0,0 0-1,-1 0 1,1 0-1,25 0 1,-25 0 0,-1 0-1,1 0 1,0 0-16,0 0 16,-25-24-16,25 24 0,-1 0 15,1 0 1,0 0-1,0 0 1,0 0 15,0 0-15,-1 0 15,1 0 0,0 0-31,0 0 32,0 0 15,-1 0 15</inkml:trace>
</inkml:ink>
</file>

<file path=ppt/ink/ink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2-07-03T13:42:28.88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23093 7417 0,'25'24'125,"0"-24"-109,24 0-16,-24 0 15,25 0 1,-1 0 15,1 0-15,0 0-1,-26 0 1,1 0 0,0 0-16,25 0 15,-26 0-15,1 0 16,50 0-1,-26 0 1,-24 0 0,0 0-1,24 0 1,-24 0 0,0 0-1,50 0 1,-51 0-1,26 0 17,-25 0-32,24 0 15,-24 0 1,25 0-16,-1 0 16,-24 0-1,0 0 1,0 0 15,24 0-15,-24 0-1,50 0 1,-26 0 0,26 0-1,-1 0 1,-49 0-1,24 0 1,-24 0 0,0 0-16,0 0 15,74 0 1,-49 0 0,-1 0 15,1 0-31,-25 0 15,0 0 1,24-24 0,-24 24-1,0 0 1,0 0 0,-1 0-1,1 0 1,0 0-16,0 0 15,24 0 1,1 0 0,-25 0-1,24 0 1,-24 0 0,0 0-1,0 0 1,0 0-1,24-25 1,-24 25 0,25 0-1,-26 0 1,26 0 0,-25 0-16,0 0 15,24 0 1,-24 0 15,0 0-31,0 0 16,24 0-1,-24 0 1,0 0 0,0 0-1,0 0 32,-1 0-31,1 0-16,0-25 15,0 25 32,0 0 16,-1 0-48,1 0 17,0 0-1,0 0-16,0 0 79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303C92-97D2-4198-A427-7F5C530B6051}" type="datetimeFigureOut">
              <a:rPr lang="en-GB" smtClean="0"/>
              <a:t>06/06/2025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980405-7517-4563-B1CE-5A5248A5C621}" type="slidenum">
              <a:rPr lang="en-GB" smtClean="0"/>
              <a:t>‹#›</a:t>
            </a:fld>
            <a:endParaRPr lang="en-GB"/>
          </a:p>
        </p:txBody>
      </p:sp>
    </p:spTree>
    <p:extLst>
      <p:ext uri="{BB962C8B-B14F-4D97-AF65-F5344CB8AC3E}">
        <p14:creationId xmlns:p14="http://schemas.microsoft.com/office/powerpoint/2010/main" val="3719783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94980405-7517-4563-B1CE-5A5248A5C621}" type="slidenum">
              <a:rPr lang="en-GB" smtClean="0"/>
              <a:t>8</a:t>
            </a:fld>
            <a:endParaRPr lang="en-GB"/>
          </a:p>
        </p:txBody>
      </p:sp>
    </p:spTree>
    <p:extLst>
      <p:ext uri="{BB962C8B-B14F-4D97-AF65-F5344CB8AC3E}">
        <p14:creationId xmlns:p14="http://schemas.microsoft.com/office/powerpoint/2010/main" val="2940330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94980405-7517-4563-B1CE-5A5248A5C621}" type="slidenum">
              <a:rPr lang="en-GB" smtClean="0"/>
              <a:t>9</a:t>
            </a:fld>
            <a:endParaRPr lang="en-GB"/>
          </a:p>
        </p:txBody>
      </p:sp>
    </p:spTree>
    <p:extLst>
      <p:ext uri="{BB962C8B-B14F-4D97-AF65-F5344CB8AC3E}">
        <p14:creationId xmlns:p14="http://schemas.microsoft.com/office/powerpoint/2010/main" val="185188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4F396-CBC9-45AF-8D79-229955B010A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1355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62FEC9-FA88-4356-BAD4-9CA698613C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00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1AE72E9-9412-46AF-8429-08F2A8D6F00A}" type="datetimeFigureOut">
              <a:rPr lang="en-GB" smtClean="0"/>
              <a:t>06/06/2025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95E13E-CC2F-4708-B0A2-E4AE32D5F844}" type="slidenum">
              <a:rPr lang="en-GB" smtClean="0"/>
              <a:t>‹#›</a:t>
            </a:fld>
            <a:endParaRPr lang="en-GB"/>
          </a:p>
        </p:txBody>
      </p:sp>
    </p:spTree>
    <p:extLst>
      <p:ext uri="{BB962C8B-B14F-4D97-AF65-F5344CB8AC3E}">
        <p14:creationId xmlns:p14="http://schemas.microsoft.com/office/powerpoint/2010/main" val="3279009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1AE72E9-9412-46AF-8429-08F2A8D6F00A}" type="datetimeFigureOut">
              <a:rPr lang="en-GB" smtClean="0"/>
              <a:t>06/06/2025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95E13E-CC2F-4708-B0A2-E4AE32D5F844}" type="slidenum">
              <a:rPr lang="en-GB" smtClean="0"/>
              <a:t>‹#›</a:t>
            </a:fld>
            <a:endParaRPr lang="en-GB"/>
          </a:p>
        </p:txBody>
      </p:sp>
    </p:spTree>
    <p:extLst>
      <p:ext uri="{BB962C8B-B14F-4D97-AF65-F5344CB8AC3E}">
        <p14:creationId xmlns:p14="http://schemas.microsoft.com/office/powerpoint/2010/main" val="2208862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1AE72E9-9412-46AF-8429-08F2A8D6F00A}" type="datetimeFigureOut">
              <a:rPr lang="en-GB" smtClean="0"/>
              <a:t>06/06/2025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95E13E-CC2F-4708-B0A2-E4AE32D5F844}" type="slidenum">
              <a:rPr lang="en-GB" smtClean="0"/>
              <a:t>‹#›</a:t>
            </a:fld>
            <a:endParaRPr lang="en-GB"/>
          </a:p>
        </p:txBody>
      </p:sp>
    </p:spTree>
    <p:extLst>
      <p:ext uri="{BB962C8B-B14F-4D97-AF65-F5344CB8AC3E}">
        <p14:creationId xmlns:p14="http://schemas.microsoft.com/office/powerpoint/2010/main" val="2553515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06/06/2025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1574466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06/06/2025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4243399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6"/>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AA483D-48F1-4002-887B-66D539C21F93}" type="datetimeFigureOut">
              <a:rPr lang="en-GB" smtClean="0"/>
              <a:t>06/06/2025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347241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2AA483D-48F1-4002-887B-66D539C21F93}" type="datetimeFigureOut">
              <a:rPr lang="en-GB" smtClean="0"/>
              <a:t>06/06/2025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341084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2AA483D-48F1-4002-887B-66D539C21F93}" type="datetimeFigureOut">
              <a:rPr lang="en-GB" smtClean="0"/>
              <a:t>06/06/2025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921605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2AA483D-48F1-4002-887B-66D539C21F93}" type="datetimeFigureOut">
              <a:rPr lang="en-GB" smtClean="0"/>
              <a:t>06/06/2025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167520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AA483D-48F1-4002-887B-66D539C21F93}" type="datetimeFigureOut">
              <a:rPr lang="en-GB" smtClean="0"/>
              <a:t>06/06/2025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30619972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5" y="273053"/>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AA483D-48F1-4002-887B-66D539C21F93}" type="datetimeFigureOut">
              <a:rPr lang="en-GB" smtClean="0"/>
              <a:t>06/06/2025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1392067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1AE72E9-9412-46AF-8429-08F2A8D6F00A}" type="datetimeFigureOut">
              <a:rPr lang="en-GB" smtClean="0"/>
              <a:t>06/06/2025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95E13E-CC2F-4708-B0A2-E4AE32D5F844}" type="slidenum">
              <a:rPr lang="en-GB" smtClean="0"/>
              <a:t>‹#›</a:t>
            </a:fld>
            <a:endParaRPr lang="en-GB"/>
          </a:p>
        </p:txBody>
      </p:sp>
    </p:spTree>
    <p:extLst>
      <p:ext uri="{BB962C8B-B14F-4D97-AF65-F5344CB8AC3E}">
        <p14:creationId xmlns:p14="http://schemas.microsoft.com/office/powerpoint/2010/main" val="26574590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AA483D-48F1-4002-887B-66D539C21F93}" type="datetimeFigureOut">
              <a:rPr lang="en-GB" smtClean="0"/>
              <a:t>06/06/2025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32032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06/06/2025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8557921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06/06/2025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7698473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0E25D-8439-4168-A565-30430733E5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7486C27-1CC8-415A-963E-6334632FB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E069183-A22A-4443-952A-C09F446F1CF4}"/>
              </a:ext>
            </a:extLst>
          </p:cNvPr>
          <p:cNvSpPr>
            <a:spLocks noGrp="1"/>
          </p:cNvSpPr>
          <p:nvPr>
            <p:ph type="dt" sz="half" idx="10"/>
          </p:nvPr>
        </p:nvSpPr>
        <p:spPr/>
        <p:txBody>
          <a:bodyPr/>
          <a:lstStyle/>
          <a:p>
            <a:fld id="{6FB8085A-6CCC-4B60-B00C-CF5E0399A9E2}" type="datetimeFigureOut">
              <a:rPr lang="en-GB" smtClean="0"/>
              <a:t>06/06/2025</a:t>
            </a:fld>
            <a:endParaRPr lang="en-GB"/>
          </a:p>
        </p:txBody>
      </p:sp>
      <p:sp>
        <p:nvSpPr>
          <p:cNvPr id="5" name="Footer Placeholder 4">
            <a:extLst>
              <a:ext uri="{FF2B5EF4-FFF2-40B4-BE49-F238E27FC236}">
                <a16:creationId xmlns:a16="http://schemas.microsoft.com/office/drawing/2014/main" id="{D15B1FD3-76C7-4C0D-B8D2-50B383A553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6009AC-6F5B-4518-AD4D-69F473125E3D}"/>
              </a:ext>
            </a:extLst>
          </p:cNvPr>
          <p:cNvSpPr>
            <a:spLocks noGrp="1"/>
          </p:cNvSpPr>
          <p:nvPr>
            <p:ph type="sldNum" sz="quarter" idx="12"/>
          </p:nvPr>
        </p:nvSpPr>
        <p:spPr/>
        <p:txBody>
          <a:bodyPr/>
          <a:lstStyle/>
          <a:p>
            <a:fld id="{8E4508B9-2B27-4FD7-89D3-3EDBFDC75171}" type="slidenum">
              <a:rPr lang="en-GB" smtClean="0"/>
              <a:t>‹#›</a:t>
            </a:fld>
            <a:endParaRPr lang="en-GB"/>
          </a:p>
        </p:txBody>
      </p:sp>
    </p:spTree>
    <p:extLst>
      <p:ext uri="{BB962C8B-B14F-4D97-AF65-F5344CB8AC3E}">
        <p14:creationId xmlns:p14="http://schemas.microsoft.com/office/powerpoint/2010/main" val="25432827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020D1-AE6B-4E18-88F2-00E5876BBEE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2E27DC6-24B9-46BF-8F35-A2F071A1D7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9CF5A3-B403-4C75-8875-1321C63FD719}"/>
              </a:ext>
            </a:extLst>
          </p:cNvPr>
          <p:cNvSpPr>
            <a:spLocks noGrp="1"/>
          </p:cNvSpPr>
          <p:nvPr>
            <p:ph type="dt" sz="half" idx="10"/>
          </p:nvPr>
        </p:nvSpPr>
        <p:spPr/>
        <p:txBody>
          <a:bodyPr/>
          <a:lstStyle/>
          <a:p>
            <a:fld id="{6FB8085A-6CCC-4B60-B00C-CF5E0399A9E2}" type="datetimeFigureOut">
              <a:rPr lang="en-GB" smtClean="0"/>
              <a:t>06/06/2025</a:t>
            </a:fld>
            <a:endParaRPr lang="en-GB"/>
          </a:p>
        </p:txBody>
      </p:sp>
      <p:sp>
        <p:nvSpPr>
          <p:cNvPr id="5" name="Footer Placeholder 4">
            <a:extLst>
              <a:ext uri="{FF2B5EF4-FFF2-40B4-BE49-F238E27FC236}">
                <a16:creationId xmlns:a16="http://schemas.microsoft.com/office/drawing/2014/main" id="{8046972D-F14D-437C-B3BA-32E3993AF4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522F4F-1015-48F4-878B-DB53D4A2A749}"/>
              </a:ext>
            </a:extLst>
          </p:cNvPr>
          <p:cNvSpPr>
            <a:spLocks noGrp="1"/>
          </p:cNvSpPr>
          <p:nvPr>
            <p:ph type="sldNum" sz="quarter" idx="12"/>
          </p:nvPr>
        </p:nvSpPr>
        <p:spPr/>
        <p:txBody>
          <a:bodyPr/>
          <a:lstStyle/>
          <a:p>
            <a:fld id="{8E4508B9-2B27-4FD7-89D3-3EDBFDC75171}" type="slidenum">
              <a:rPr lang="en-GB" smtClean="0"/>
              <a:t>‹#›</a:t>
            </a:fld>
            <a:endParaRPr lang="en-GB"/>
          </a:p>
        </p:txBody>
      </p:sp>
    </p:spTree>
    <p:extLst>
      <p:ext uri="{BB962C8B-B14F-4D97-AF65-F5344CB8AC3E}">
        <p14:creationId xmlns:p14="http://schemas.microsoft.com/office/powerpoint/2010/main" val="26902678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48704-97D2-4806-9B97-9EE92960B8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869A718-0EB2-4DFC-BB3B-F37633515E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850D2D-472D-4187-A22E-1DE9EFA8B599}"/>
              </a:ext>
            </a:extLst>
          </p:cNvPr>
          <p:cNvSpPr>
            <a:spLocks noGrp="1"/>
          </p:cNvSpPr>
          <p:nvPr>
            <p:ph type="dt" sz="half" idx="10"/>
          </p:nvPr>
        </p:nvSpPr>
        <p:spPr/>
        <p:txBody>
          <a:bodyPr/>
          <a:lstStyle/>
          <a:p>
            <a:fld id="{6FB8085A-6CCC-4B60-B00C-CF5E0399A9E2}" type="datetimeFigureOut">
              <a:rPr lang="en-GB" smtClean="0"/>
              <a:t>06/06/2025</a:t>
            </a:fld>
            <a:endParaRPr lang="en-GB"/>
          </a:p>
        </p:txBody>
      </p:sp>
      <p:sp>
        <p:nvSpPr>
          <p:cNvPr id="5" name="Footer Placeholder 4">
            <a:extLst>
              <a:ext uri="{FF2B5EF4-FFF2-40B4-BE49-F238E27FC236}">
                <a16:creationId xmlns:a16="http://schemas.microsoft.com/office/drawing/2014/main" id="{3041BCE0-4016-43FE-AFF2-34F3BC3086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32FEEF-8345-4B3B-B5CE-15003EA15A4D}"/>
              </a:ext>
            </a:extLst>
          </p:cNvPr>
          <p:cNvSpPr>
            <a:spLocks noGrp="1"/>
          </p:cNvSpPr>
          <p:nvPr>
            <p:ph type="sldNum" sz="quarter" idx="12"/>
          </p:nvPr>
        </p:nvSpPr>
        <p:spPr/>
        <p:txBody>
          <a:bodyPr/>
          <a:lstStyle/>
          <a:p>
            <a:fld id="{8E4508B9-2B27-4FD7-89D3-3EDBFDC75171}" type="slidenum">
              <a:rPr lang="en-GB" smtClean="0"/>
              <a:t>‹#›</a:t>
            </a:fld>
            <a:endParaRPr lang="en-GB"/>
          </a:p>
        </p:txBody>
      </p:sp>
    </p:spTree>
    <p:extLst>
      <p:ext uri="{BB962C8B-B14F-4D97-AF65-F5344CB8AC3E}">
        <p14:creationId xmlns:p14="http://schemas.microsoft.com/office/powerpoint/2010/main" val="42095011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B747F-DF3D-457E-8B41-432B2C16628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7033DC-D02A-45F1-A40F-41D693D39A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32D3C52-857A-4307-BBE5-36CF402FFF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B3FFEB2-849A-4DAF-9525-552D317EEC1B}"/>
              </a:ext>
            </a:extLst>
          </p:cNvPr>
          <p:cNvSpPr>
            <a:spLocks noGrp="1"/>
          </p:cNvSpPr>
          <p:nvPr>
            <p:ph type="dt" sz="half" idx="10"/>
          </p:nvPr>
        </p:nvSpPr>
        <p:spPr/>
        <p:txBody>
          <a:bodyPr/>
          <a:lstStyle/>
          <a:p>
            <a:fld id="{6FB8085A-6CCC-4B60-B00C-CF5E0399A9E2}" type="datetimeFigureOut">
              <a:rPr lang="en-GB" smtClean="0"/>
              <a:t>06/06/2025</a:t>
            </a:fld>
            <a:endParaRPr lang="en-GB"/>
          </a:p>
        </p:txBody>
      </p:sp>
      <p:sp>
        <p:nvSpPr>
          <p:cNvPr id="6" name="Footer Placeholder 5">
            <a:extLst>
              <a:ext uri="{FF2B5EF4-FFF2-40B4-BE49-F238E27FC236}">
                <a16:creationId xmlns:a16="http://schemas.microsoft.com/office/drawing/2014/main" id="{48B86AC6-5E41-44CD-BE20-B9B5ABB394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08B1281-27FE-4425-B3FD-A739950B8BB7}"/>
              </a:ext>
            </a:extLst>
          </p:cNvPr>
          <p:cNvSpPr>
            <a:spLocks noGrp="1"/>
          </p:cNvSpPr>
          <p:nvPr>
            <p:ph type="sldNum" sz="quarter" idx="12"/>
          </p:nvPr>
        </p:nvSpPr>
        <p:spPr/>
        <p:txBody>
          <a:bodyPr/>
          <a:lstStyle/>
          <a:p>
            <a:fld id="{8E4508B9-2B27-4FD7-89D3-3EDBFDC75171}" type="slidenum">
              <a:rPr lang="en-GB" smtClean="0"/>
              <a:t>‹#›</a:t>
            </a:fld>
            <a:endParaRPr lang="en-GB"/>
          </a:p>
        </p:txBody>
      </p:sp>
    </p:spTree>
    <p:extLst>
      <p:ext uri="{BB962C8B-B14F-4D97-AF65-F5344CB8AC3E}">
        <p14:creationId xmlns:p14="http://schemas.microsoft.com/office/powerpoint/2010/main" val="35178755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ADE81-B452-491D-AB53-499FD25F274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EE24801-7178-4561-AE67-52CF6E6248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43E03E-ABE8-4411-AA6A-6972592763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EFF4CB3-ADEC-498A-9DF5-8384FF8CD0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9C5301-04C8-46AA-B53A-8FEF4C68C7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DABB061-C645-4C99-9BA7-68B4D8C22511}"/>
              </a:ext>
            </a:extLst>
          </p:cNvPr>
          <p:cNvSpPr>
            <a:spLocks noGrp="1"/>
          </p:cNvSpPr>
          <p:nvPr>
            <p:ph type="dt" sz="half" idx="10"/>
          </p:nvPr>
        </p:nvSpPr>
        <p:spPr/>
        <p:txBody>
          <a:bodyPr/>
          <a:lstStyle/>
          <a:p>
            <a:fld id="{6FB8085A-6CCC-4B60-B00C-CF5E0399A9E2}" type="datetimeFigureOut">
              <a:rPr lang="en-GB" smtClean="0"/>
              <a:t>06/06/2025</a:t>
            </a:fld>
            <a:endParaRPr lang="en-GB"/>
          </a:p>
        </p:txBody>
      </p:sp>
      <p:sp>
        <p:nvSpPr>
          <p:cNvPr id="8" name="Footer Placeholder 7">
            <a:extLst>
              <a:ext uri="{FF2B5EF4-FFF2-40B4-BE49-F238E27FC236}">
                <a16:creationId xmlns:a16="http://schemas.microsoft.com/office/drawing/2014/main" id="{58F3601C-D61F-4981-B65E-479FC71BAD9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C3702B6-9CF6-4634-A7DE-7B2151FF10F9}"/>
              </a:ext>
            </a:extLst>
          </p:cNvPr>
          <p:cNvSpPr>
            <a:spLocks noGrp="1"/>
          </p:cNvSpPr>
          <p:nvPr>
            <p:ph type="sldNum" sz="quarter" idx="12"/>
          </p:nvPr>
        </p:nvSpPr>
        <p:spPr/>
        <p:txBody>
          <a:bodyPr/>
          <a:lstStyle/>
          <a:p>
            <a:fld id="{8E4508B9-2B27-4FD7-89D3-3EDBFDC75171}" type="slidenum">
              <a:rPr lang="en-GB" smtClean="0"/>
              <a:t>‹#›</a:t>
            </a:fld>
            <a:endParaRPr lang="en-GB"/>
          </a:p>
        </p:txBody>
      </p:sp>
    </p:spTree>
    <p:extLst>
      <p:ext uri="{BB962C8B-B14F-4D97-AF65-F5344CB8AC3E}">
        <p14:creationId xmlns:p14="http://schemas.microsoft.com/office/powerpoint/2010/main" val="29068495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FFE5-CC96-4815-9464-82BAAFECD78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B22755C-4D96-4B5F-852C-3DA2362BC2B2}"/>
              </a:ext>
            </a:extLst>
          </p:cNvPr>
          <p:cNvSpPr>
            <a:spLocks noGrp="1"/>
          </p:cNvSpPr>
          <p:nvPr>
            <p:ph type="dt" sz="half" idx="10"/>
          </p:nvPr>
        </p:nvSpPr>
        <p:spPr/>
        <p:txBody>
          <a:bodyPr/>
          <a:lstStyle/>
          <a:p>
            <a:fld id="{6FB8085A-6CCC-4B60-B00C-CF5E0399A9E2}" type="datetimeFigureOut">
              <a:rPr lang="en-GB" smtClean="0"/>
              <a:t>06/06/2025</a:t>
            </a:fld>
            <a:endParaRPr lang="en-GB"/>
          </a:p>
        </p:txBody>
      </p:sp>
      <p:sp>
        <p:nvSpPr>
          <p:cNvPr id="4" name="Footer Placeholder 3">
            <a:extLst>
              <a:ext uri="{FF2B5EF4-FFF2-40B4-BE49-F238E27FC236}">
                <a16:creationId xmlns:a16="http://schemas.microsoft.com/office/drawing/2014/main" id="{FBEC1E6C-CC6B-4997-8569-F3F3854A626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0A32462-67CE-4A9B-A9C9-1A88966E3E11}"/>
              </a:ext>
            </a:extLst>
          </p:cNvPr>
          <p:cNvSpPr>
            <a:spLocks noGrp="1"/>
          </p:cNvSpPr>
          <p:nvPr>
            <p:ph type="sldNum" sz="quarter" idx="12"/>
          </p:nvPr>
        </p:nvSpPr>
        <p:spPr/>
        <p:txBody>
          <a:bodyPr/>
          <a:lstStyle/>
          <a:p>
            <a:fld id="{8E4508B9-2B27-4FD7-89D3-3EDBFDC75171}" type="slidenum">
              <a:rPr lang="en-GB" smtClean="0"/>
              <a:t>‹#›</a:t>
            </a:fld>
            <a:endParaRPr lang="en-GB"/>
          </a:p>
        </p:txBody>
      </p:sp>
    </p:spTree>
    <p:extLst>
      <p:ext uri="{BB962C8B-B14F-4D97-AF65-F5344CB8AC3E}">
        <p14:creationId xmlns:p14="http://schemas.microsoft.com/office/powerpoint/2010/main" val="6160407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4A70C2-48FB-43FD-836E-CB970AE08760}"/>
              </a:ext>
            </a:extLst>
          </p:cNvPr>
          <p:cNvSpPr>
            <a:spLocks noGrp="1"/>
          </p:cNvSpPr>
          <p:nvPr>
            <p:ph type="dt" sz="half" idx="10"/>
          </p:nvPr>
        </p:nvSpPr>
        <p:spPr/>
        <p:txBody>
          <a:bodyPr/>
          <a:lstStyle/>
          <a:p>
            <a:fld id="{6FB8085A-6CCC-4B60-B00C-CF5E0399A9E2}" type="datetimeFigureOut">
              <a:rPr lang="en-GB" smtClean="0"/>
              <a:t>06/06/2025</a:t>
            </a:fld>
            <a:endParaRPr lang="en-GB"/>
          </a:p>
        </p:txBody>
      </p:sp>
      <p:sp>
        <p:nvSpPr>
          <p:cNvPr id="3" name="Footer Placeholder 2">
            <a:extLst>
              <a:ext uri="{FF2B5EF4-FFF2-40B4-BE49-F238E27FC236}">
                <a16:creationId xmlns:a16="http://schemas.microsoft.com/office/drawing/2014/main" id="{23D30F3C-27A7-44AA-90BC-39D11E757E0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984D142-5B36-492D-A23D-C68B8931A064}"/>
              </a:ext>
            </a:extLst>
          </p:cNvPr>
          <p:cNvSpPr>
            <a:spLocks noGrp="1"/>
          </p:cNvSpPr>
          <p:nvPr>
            <p:ph type="sldNum" sz="quarter" idx="12"/>
          </p:nvPr>
        </p:nvSpPr>
        <p:spPr/>
        <p:txBody>
          <a:bodyPr/>
          <a:lstStyle/>
          <a:p>
            <a:fld id="{8E4508B9-2B27-4FD7-89D3-3EDBFDC75171}" type="slidenum">
              <a:rPr lang="en-GB" smtClean="0"/>
              <a:t>‹#›</a:t>
            </a:fld>
            <a:endParaRPr lang="en-GB"/>
          </a:p>
        </p:txBody>
      </p:sp>
    </p:spTree>
    <p:extLst>
      <p:ext uri="{BB962C8B-B14F-4D97-AF65-F5344CB8AC3E}">
        <p14:creationId xmlns:p14="http://schemas.microsoft.com/office/powerpoint/2010/main" val="3202099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AE72E9-9412-46AF-8429-08F2A8D6F00A}" type="datetimeFigureOut">
              <a:rPr lang="en-GB" smtClean="0"/>
              <a:t>06/06/2025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95E13E-CC2F-4708-B0A2-E4AE32D5F844}" type="slidenum">
              <a:rPr lang="en-GB" smtClean="0"/>
              <a:t>‹#›</a:t>
            </a:fld>
            <a:endParaRPr lang="en-GB"/>
          </a:p>
        </p:txBody>
      </p:sp>
    </p:spTree>
    <p:extLst>
      <p:ext uri="{BB962C8B-B14F-4D97-AF65-F5344CB8AC3E}">
        <p14:creationId xmlns:p14="http://schemas.microsoft.com/office/powerpoint/2010/main" val="27539849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660AB-62F6-4B29-9D40-37312EE66A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1F1457D-8A81-47A9-BC9B-076E080DF0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BCC34D6-2AF2-4C13-A83D-DF2474A38D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9712B2-FF2B-49D1-8DA2-764F8A491C91}"/>
              </a:ext>
            </a:extLst>
          </p:cNvPr>
          <p:cNvSpPr>
            <a:spLocks noGrp="1"/>
          </p:cNvSpPr>
          <p:nvPr>
            <p:ph type="dt" sz="half" idx="10"/>
          </p:nvPr>
        </p:nvSpPr>
        <p:spPr/>
        <p:txBody>
          <a:bodyPr/>
          <a:lstStyle/>
          <a:p>
            <a:fld id="{6FB8085A-6CCC-4B60-B00C-CF5E0399A9E2}" type="datetimeFigureOut">
              <a:rPr lang="en-GB" smtClean="0"/>
              <a:t>06/06/2025</a:t>
            </a:fld>
            <a:endParaRPr lang="en-GB"/>
          </a:p>
        </p:txBody>
      </p:sp>
      <p:sp>
        <p:nvSpPr>
          <p:cNvPr id="6" name="Footer Placeholder 5">
            <a:extLst>
              <a:ext uri="{FF2B5EF4-FFF2-40B4-BE49-F238E27FC236}">
                <a16:creationId xmlns:a16="http://schemas.microsoft.com/office/drawing/2014/main" id="{2EE0B8B2-C596-4BAF-A29D-483E2A5028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07F029B-7D1B-4E62-A109-4E243ECE319B}"/>
              </a:ext>
            </a:extLst>
          </p:cNvPr>
          <p:cNvSpPr>
            <a:spLocks noGrp="1"/>
          </p:cNvSpPr>
          <p:nvPr>
            <p:ph type="sldNum" sz="quarter" idx="12"/>
          </p:nvPr>
        </p:nvSpPr>
        <p:spPr/>
        <p:txBody>
          <a:bodyPr/>
          <a:lstStyle/>
          <a:p>
            <a:fld id="{8E4508B9-2B27-4FD7-89D3-3EDBFDC75171}" type="slidenum">
              <a:rPr lang="en-GB" smtClean="0"/>
              <a:t>‹#›</a:t>
            </a:fld>
            <a:endParaRPr lang="en-GB"/>
          </a:p>
        </p:txBody>
      </p:sp>
    </p:spTree>
    <p:extLst>
      <p:ext uri="{BB962C8B-B14F-4D97-AF65-F5344CB8AC3E}">
        <p14:creationId xmlns:p14="http://schemas.microsoft.com/office/powerpoint/2010/main" val="10226900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71D36-E9F7-4038-B174-80AE1D90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F89CA69-9868-4961-AF3C-35476F2CC7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5F890E2-BB07-40C9-A0FE-DEE0241C04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D9E37C-3174-4441-8475-9461CF0D1BB2}"/>
              </a:ext>
            </a:extLst>
          </p:cNvPr>
          <p:cNvSpPr>
            <a:spLocks noGrp="1"/>
          </p:cNvSpPr>
          <p:nvPr>
            <p:ph type="dt" sz="half" idx="10"/>
          </p:nvPr>
        </p:nvSpPr>
        <p:spPr/>
        <p:txBody>
          <a:bodyPr/>
          <a:lstStyle/>
          <a:p>
            <a:fld id="{6FB8085A-6CCC-4B60-B00C-CF5E0399A9E2}" type="datetimeFigureOut">
              <a:rPr lang="en-GB" smtClean="0"/>
              <a:t>06/06/2025</a:t>
            </a:fld>
            <a:endParaRPr lang="en-GB"/>
          </a:p>
        </p:txBody>
      </p:sp>
      <p:sp>
        <p:nvSpPr>
          <p:cNvPr id="6" name="Footer Placeholder 5">
            <a:extLst>
              <a:ext uri="{FF2B5EF4-FFF2-40B4-BE49-F238E27FC236}">
                <a16:creationId xmlns:a16="http://schemas.microsoft.com/office/drawing/2014/main" id="{A4F703BF-86DA-4997-BC17-8BEDCAED10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05B5484-2E31-4C27-987D-A402677FFC1B}"/>
              </a:ext>
            </a:extLst>
          </p:cNvPr>
          <p:cNvSpPr>
            <a:spLocks noGrp="1"/>
          </p:cNvSpPr>
          <p:nvPr>
            <p:ph type="sldNum" sz="quarter" idx="12"/>
          </p:nvPr>
        </p:nvSpPr>
        <p:spPr/>
        <p:txBody>
          <a:bodyPr/>
          <a:lstStyle/>
          <a:p>
            <a:fld id="{8E4508B9-2B27-4FD7-89D3-3EDBFDC75171}" type="slidenum">
              <a:rPr lang="en-GB" smtClean="0"/>
              <a:t>‹#›</a:t>
            </a:fld>
            <a:endParaRPr lang="en-GB"/>
          </a:p>
        </p:txBody>
      </p:sp>
    </p:spTree>
    <p:extLst>
      <p:ext uri="{BB962C8B-B14F-4D97-AF65-F5344CB8AC3E}">
        <p14:creationId xmlns:p14="http://schemas.microsoft.com/office/powerpoint/2010/main" val="6405062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8EAFF-919A-4353-8273-2DCCC4913D7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2F2EC3D-3D0D-496F-B0CC-EA939ACDE0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3B5CC7-3917-43F4-991B-809A06F0D22F}"/>
              </a:ext>
            </a:extLst>
          </p:cNvPr>
          <p:cNvSpPr>
            <a:spLocks noGrp="1"/>
          </p:cNvSpPr>
          <p:nvPr>
            <p:ph type="dt" sz="half" idx="10"/>
          </p:nvPr>
        </p:nvSpPr>
        <p:spPr/>
        <p:txBody>
          <a:bodyPr/>
          <a:lstStyle/>
          <a:p>
            <a:fld id="{6FB8085A-6CCC-4B60-B00C-CF5E0399A9E2}" type="datetimeFigureOut">
              <a:rPr lang="en-GB" smtClean="0"/>
              <a:t>06/06/2025</a:t>
            </a:fld>
            <a:endParaRPr lang="en-GB"/>
          </a:p>
        </p:txBody>
      </p:sp>
      <p:sp>
        <p:nvSpPr>
          <p:cNvPr id="5" name="Footer Placeholder 4">
            <a:extLst>
              <a:ext uri="{FF2B5EF4-FFF2-40B4-BE49-F238E27FC236}">
                <a16:creationId xmlns:a16="http://schemas.microsoft.com/office/drawing/2014/main" id="{F5A0794C-114D-4CCC-826C-6FEDFCB0ED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DA8223-B53A-4C8E-AD98-475B141971E9}"/>
              </a:ext>
            </a:extLst>
          </p:cNvPr>
          <p:cNvSpPr>
            <a:spLocks noGrp="1"/>
          </p:cNvSpPr>
          <p:nvPr>
            <p:ph type="sldNum" sz="quarter" idx="12"/>
          </p:nvPr>
        </p:nvSpPr>
        <p:spPr/>
        <p:txBody>
          <a:bodyPr/>
          <a:lstStyle/>
          <a:p>
            <a:fld id="{8E4508B9-2B27-4FD7-89D3-3EDBFDC75171}" type="slidenum">
              <a:rPr lang="en-GB" smtClean="0"/>
              <a:t>‹#›</a:t>
            </a:fld>
            <a:endParaRPr lang="en-GB"/>
          </a:p>
        </p:txBody>
      </p:sp>
    </p:spTree>
    <p:extLst>
      <p:ext uri="{BB962C8B-B14F-4D97-AF65-F5344CB8AC3E}">
        <p14:creationId xmlns:p14="http://schemas.microsoft.com/office/powerpoint/2010/main" val="12969474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8C874F-9035-4CC9-93C0-4021B818BBD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F31C9F-EB9E-4C01-95F9-0D6C600E88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294394-44A6-4F9F-8238-2253F4C0415A}"/>
              </a:ext>
            </a:extLst>
          </p:cNvPr>
          <p:cNvSpPr>
            <a:spLocks noGrp="1"/>
          </p:cNvSpPr>
          <p:nvPr>
            <p:ph type="dt" sz="half" idx="10"/>
          </p:nvPr>
        </p:nvSpPr>
        <p:spPr/>
        <p:txBody>
          <a:bodyPr/>
          <a:lstStyle/>
          <a:p>
            <a:fld id="{6FB8085A-6CCC-4B60-B00C-CF5E0399A9E2}" type="datetimeFigureOut">
              <a:rPr lang="en-GB" smtClean="0"/>
              <a:t>06/06/2025</a:t>
            </a:fld>
            <a:endParaRPr lang="en-GB"/>
          </a:p>
        </p:txBody>
      </p:sp>
      <p:sp>
        <p:nvSpPr>
          <p:cNvPr id="5" name="Footer Placeholder 4">
            <a:extLst>
              <a:ext uri="{FF2B5EF4-FFF2-40B4-BE49-F238E27FC236}">
                <a16:creationId xmlns:a16="http://schemas.microsoft.com/office/drawing/2014/main" id="{2EF6B553-26F9-4B19-868B-59C7B0C8A0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8D2A01-5494-4EE8-8A85-C82C296C0324}"/>
              </a:ext>
            </a:extLst>
          </p:cNvPr>
          <p:cNvSpPr>
            <a:spLocks noGrp="1"/>
          </p:cNvSpPr>
          <p:nvPr>
            <p:ph type="sldNum" sz="quarter" idx="12"/>
          </p:nvPr>
        </p:nvSpPr>
        <p:spPr/>
        <p:txBody>
          <a:bodyPr/>
          <a:lstStyle/>
          <a:p>
            <a:fld id="{8E4508B9-2B27-4FD7-89D3-3EDBFDC75171}" type="slidenum">
              <a:rPr lang="en-GB" smtClean="0"/>
              <a:t>‹#›</a:t>
            </a:fld>
            <a:endParaRPr lang="en-GB"/>
          </a:p>
        </p:txBody>
      </p:sp>
    </p:spTree>
    <p:extLst>
      <p:ext uri="{BB962C8B-B14F-4D97-AF65-F5344CB8AC3E}">
        <p14:creationId xmlns:p14="http://schemas.microsoft.com/office/powerpoint/2010/main" val="2195284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1AE72E9-9412-46AF-8429-08F2A8D6F00A}" type="datetimeFigureOut">
              <a:rPr lang="en-GB" smtClean="0"/>
              <a:t>06/06/2025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95E13E-CC2F-4708-B0A2-E4AE32D5F844}" type="slidenum">
              <a:rPr lang="en-GB" smtClean="0"/>
              <a:t>‹#›</a:t>
            </a:fld>
            <a:endParaRPr lang="en-GB"/>
          </a:p>
        </p:txBody>
      </p:sp>
    </p:spTree>
    <p:extLst>
      <p:ext uri="{BB962C8B-B14F-4D97-AF65-F5344CB8AC3E}">
        <p14:creationId xmlns:p14="http://schemas.microsoft.com/office/powerpoint/2010/main" val="3609700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1AE72E9-9412-46AF-8429-08F2A8D6F00A}" type="datetimeFigureOut">
              <a:rPr lang="en-GB" smtClean="0"/>
              <a:t>06/06/2025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B95E13E-CC2F-4708-B0A2-E4AE32D5F844}" type="slidenum">
              <a:rPr lang="en-GB" smtClean="0"/>
              <a:t>‹#›</a:t>
            </a:fld>
            <a:endParaRPr lang="en-GB"/>
          </a:p>
        </p:txBody>
      </p:sp>
    </p:spTree>
    <p:extLst>
      <p:ext uri="{BB962C8B-B14F-4D97-AF65-F5344CB8AC3E}">
        <p14:creationId xmlns:p14="http://schemas.microsoft.com/office/powerpoint/2010/main" val="3118719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1AE72E9-9412-46AF-8429-08F2A8D6F00A}" type="datetimeFigureOut">
              <a:rPr lang="en-GB" smtClean="0"/>
              <a:t>06/06/2025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B95E13E-CC2F-4708-B0A2-E4AE32D5F844}" type="slidenum">
              <a:rPr lang="en-GB" smtClean="0"/>
              <a:t>‹#›</a:t>
            </a:fld>
            <a:endParaRPr lang="en-GB"/>
          </a:p>
        </p:txBody>
      </p:sp>
    </p:spTree>
    <p:extLst>
      <p:ext uri="{BB962C8B-B14F-4D97-AF65-F5344CB8AC3E}">
        <p14:creationId xmlns:p14="http://schemas.microsoft.com/office/powerpoint/2010/main" val="460182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AE72E9-9412-46AF-8429-08F2A8D6F00A}" type="datetimeFigureOut">
              <a:rPr lang="en-GB" smtClean="0"/>
              <a:t>06/06/2025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B95E13E-CC2F-4708-B0A2-E4AE32D5F844}" type="slidenum">
              <a:rPr lang="en-GB" smtClean="0"/>
              <a:t>‹#›</a:t>
            </a:fld>
            <a:endParaRPr lang="en-GB"/>
          </a:p>
        </p:txBody>
      </p:sp>
    </p:spTree>
    <p:extLst>
      <p:ext uri="{BB962C8B-B14F-4D97-AF65-F5344CB8AC3E}">
        <p14:creationId xmlns:p14="http://schemas.microsoft.com/office/powerpoint/2010/main" val="363527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AE72E9-9412-46AF-8429-08F2A8D6F00A}" type="datetimeFigureOut">
              <a:rPr lang="en-GB" smtClean="0"/>
              <a:t>06/06/2025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95E13E-CC2F-4708-B0A2-E4AE32D5F844}" type="slidenum">
              <a:rPr lang="en-GB" smtClean="0"/>
              <a:t>‹#›</a:t>
            </a:fld>
            <a:endParaRPr lang="en-GB"/>
          </a:p>
        </p:txBody>
      </p:sp>
    </p:spTree>
    <p:extLst>
      <p:ext uri="{BB962C8B-B14F-4D97-AF65-F5344CB8AC3E}">
        <p14:creationId xmlns:p14="http://schemas.microsoft.com/office/powerpoint/2010/main" val="25376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AE72E9-9412-46AF-8429-08F2A8D6F00A}" type="datetimeFigureOut">
              <a:rPr lang="en-GB" smtClean="0"/>
              <a:t>06/06/2025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95E13E-CC2F-4708-B0A2-E4AE32D5F844}" type="slidenum">
              <a:rPr lang="en-GB" smtClean="0"/>
              <a:t>‹#›</a:t>
            </a:fld>
            <a:endParaRPr lang="en-GB"/>
          </a:p>
        </p:txBody>
      </p:sp>
    </p:spTree>
    <p:extLst>
      <p:ext uri="{BB962C8B-B14F-4D97-AF65-F5344CB8AC3E}">
        <p14:creationId xmlns:p14="http://schemas.microsoft.com/office/powerpoint/2010/main" val="1807013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E72E9-9412-46AF-8429-08F2A8D6F00A}" type="datetimeFigureOut">
              <a:rPr lang="en-GB" smtClean="0"/>
              <a:t>06/06/2025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95E13E-CC2F-4708-B0A2-E4AE32D5F844}" type="slidenum">
              <a:rPr lang="en-GB" smtClean="0"/>
              <a:t>‹#›</a:t>
            </a:fld>
            <a:endParaRPr lang="en-GB"/>
          </a:p>
        </p:txBody>
      </p:sp>
    </p:spTree>
    <p:extLst>
      <p:ext uri="{BB962C8B-B14F-4D97-AF65-F5344CB8AC3E}">
        <p14:creationId xmlns:p14="http://schemas.microsoft.com/office/powerpoint/2010/main" val="3309042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AA483D-48F1-4002-887B-66D539C21F93}" type="datetimeFigureOut">
              <a:rPr lang="en-GB" smtClean="0"/>
              <a:t>06/06/2025</a:t>
            </a:fld>
            <a:endParaRPr lang="en-GB"/>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FC462-4299-42D6-8F8F-B3A5DE6C3B5C}" type="slidenum">
              <a:rPr lang="en-GB" smtClean="0"/>
              <a:t>‹#›</a:t>
            </a:fld>
            <a:endParaRPr lang="en-GB"/>
          </a:p>
        </p:txBody>
      </p:sp>
    </p:spTree>
    <p:extLst>
      <p:ext uri="{BB962C8B-B14F-4D97-AF65-F5344CB8AC3E}">
        <p14:creationId xmlns:p14="http://schemas.microsoft.com/office/powerpoint/2010/main" val="39151524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EA6EFD-BB56-433A-94A3-205145F64F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B7EF5E1-07F4-4DC9-91E0-6975AE9550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27E13D-99B0-45D7-AD73-AD27126631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B8085A-6CCC-4B60-B00C-CF5E0399A9E2}" type="datetimeFigureOut">
              <a:rPr lang="en-GB" smtClean="0"/>
              <a:t>06/06/2025</a:t>
            </a:fld>
            <a:endParaRPr lang="en-GB"/>
          </a:p>
        </p:txBody>
      </p:sp>
      <p:sp>
        <p:nvSpPr>
          <p:cNvPr id="5" name="Footer Placeholder 4">
            <a:extLst>
              <a:ext uri="{FF2B5EF4-FFF2-40B4-BE49-F238E27FC236}">
                <a16:creationId xmlns:a16="http://schemas.microsoft.com/office/drawing/2014/main" id="{72ED23E6-CD20-473D-8F97-CC9157573F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9BFF6A0-AB80-4BDF-9010-DD69239342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4508B9-2B27-4FD7-89D3-3EDBFDC75171}" type="slidenum">
              <a:rPr lang="en-GB" smtClean="0"/>
              <a:t>‹#›</a:t>
            </a:fld>
            <a:endParaRPr lang="en-GB"/>
          </a:p>
        </p:txBody>
      </p:sp>
    </p:spTree>
    <p:extLst>
      <p:ext uri="{BB962C8B-B14F-4D97-AF65-F5344CB8AC3E}">
        <p14:creationId xmlns:p14="http://schemas.microsoft.com/office/powerpoint/2010/main" val="37953790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3" Type="http://schemas.openxmlformats.org/officeDocument/2006/relationships/hyperlink" Target="https://www.open.edu/openlearn/education-development/early-years/attachment-the-early-years/content-section-0?active-tab=description-tab" TargetMode="External"/><Relationship Id="rId18" Type="http://schemas.openxmlformats.org/officeDocument/2006/relationships/hyperlink" Target="https://www.ted.com/talks/philip_zimbardo_the_psychology_of_evil" TargetMode="External"/><Relationship Id="rId26" Type="http://schemas.openxmlformats.org/officeDocument/2006/relationships/hyperlink" Target="https://www.amazon.co.uk/Psychology-Book-Nigel-Benson/dp/1405391243/ref=pd_sbs_14_36?_encoding=UTF8&amp;pd_rd_i=1405391243&amp;pd_rd_r=09a18529-7c83-4d12-85b0-858855fc1dff&amp;pd_rd_w=UEQXv&amp;pd_rd_wg=b6uY2&amp;pf_rd_p=2773aa8e-42c5-4dbe-bda8-5cdf226aa078&amp;pf_rd_r=TN1TA11WAHYB67D63ZKF&amp;psc=1&amp;refRID=TN1TA11WAHYB67D63ZKF" TargetMode="External"/><Relationship Id="rId3" Type="http://schemas.openxmlformats.org/officeDocument/2006/relationships/hyperlink" Target="https://www.amazon.co.uk/Man-Mistook-Wife-Picador-Classic/dp/0330523627" TargetMode="External"/><Relationship Id="rId21" Type="http://schemas.openxmlformats.org/officeDocument/2006/relationships/hyperlink" Target="https://www.amazon.co.uk/Elephants-Acid-Alex-Boese/dp/0330506641" TargetMode="External"/><Relationship Id="rId34" Type="http://schemas.openxmlformats.org/officeDocument/2006/relationships/image" Target="../media/image10.png"/><Relationship Id="rId7" Type="http://schemas.openxmlformats.org/officeDocument/2006/relationships/hyperlink" Target="https://www.amazon.co.uk/Opening-Skinners-Box-Psychological-Experiments/dp/074756860X" TargetMode="External"/><Relationship Id="rId12" Type="http://schemas.openxmlformats.org/officeDocument/2006/relationships/hyperlink" Target="https://www.futurelearn.com/courses/anxiety-depression-and-cbt" TargetMode="External"/><Relationship Id="rId17" Type="http://schemas.openxmlformats.org/officeDocument/2006/relationships/hyperlink" Target="https://www.ted.com/talks/elizabeth_loftus_how_reliable_is_your_memory" TargetMode="External"/><Relationship Id="rId25" Type="http://schemas.openxmlformats.org/officeDocument/2006/relationships/hyperlink" Target="https://www.bbc.co.uk/programmes/b00t97xf" TargetMode="External"/><Relationship Id="rId33" Type="http://schemas.openxmlformats.org/officeDocument/2006/relationships/image" Target="../media/image15.jpeg"/><Relationship Id="rId2" Type="http://schemas.openxmlformats.org/officeDocument/2006/relationships/notesSlide" Target="../notesSlides/notesSlide3.xml"/><Relationship Id="rId16" Type="http://schemas.openxmlformats.org/officeDocument/2006/relationships/hyperlink" Target="https://www.ted.com/talks/ben_ambridge_9_myths_about_psychology_debunked/transcript?language=en#t-718863" TargetMode="External"/><Relationship Id="rId20" Type="http://schemas.openxmlformats.org/officeDocument/2006/relationships/hyperlink" Target="https://www.bbc.co.uk/programmes/b00t6zqv" TargetMode="External"/><Relationship Id="rId29" Type="http://schemas.openxmlformats.org/officeDocument/2006/relationships/image" Target="../media/image11.jpeg"/><Relationship Id="rId1" Type="http://schemas.openxmlformats.org/officeDocument/2006/relationships/slideLayout" Target="../slideLayouts/slideLayout18.xml"/><Relationship Id="rId6" Type="http://schemas.openxmlformats.org/officeDocument/2006/relationships/hyperlink" Target="https://www.open.edu/openlearn/health-sports-psychology/psychology/starting-psychology/content-section-0?active-tab=description-tab" TargetMode="External"/><Relationship Id="rId11" Type="http://schemas.openxmlformats.org/officeDocument/2006/relationships/hyperlink" Target="https://www.futurelearn.com/courses/young-people-mental-health" TargetMode="External"/><Relationship Id="rId24" Type="http://schemas.openxmlformats.org/officeDocument/2006/relationships/hyperlink" Target="https://www.channel4.com/programmes/three-identical-strangers" TargetMode="External"/><Relationship Id="rId32" Type="http://schemas.openxmlformats.org/officeDocument/2006/relationships/image" Target="../media/image14.png"/><Relationship Id="rId5" Type="http://schemas.openxmlformats.org/officeDocument/2006/relationships/hyperlink" Target="https://www.koshland-science-museum.org/explore-the-science/interactives/brain-anatomy" TargetMode="External"/><Relationship Id="rId15" Type="http://schemas.openxmlformats.org/officeDocument/2006/relationships/hyperlink" Target="https://www.amazon.co.uk/Lucifer-Effect-Good-People-Turn/dp/1846041031/ref=pd_lpo_14_t_1/259-4899816-5305145?_encoding=UTF8&amp;pd_rd_i=1846041031&amp;pd_rd_r=b4aa4100-1382-478d-a4eb-9ce98aeb9544&amp;pd_rd_w=eZVCG&amp;pd_rd_wg=m1jhZ&amp;pf_rd_p=7b8e3b03-1439-4489-abd4-4a138cf4eca6&amp;pf_rd_r=ZJNS66V0HVQ7WC1JKQ1E&amp;psc=1&amp;refRID=ZJNS66V0HVQ7WC1JKQ1E" TargetMode="External"/><Relationship Id="rId23" Type="http://schemas.openxmlformats.org/officeDocument/2006/relationships/hyperlink" Target="https://www.amazon.co.uk/Little-Book-Psychology-Introduction-Psychologists/dp/178685807X/ref=pd_sbs_14_6/259-4899816-5305145?_encoding=UTF8&amp;pd_rd_i=178685807X&amp;pd_rd_r=09a18529-7c83-4d12-85b0-858855fc1dff&amp;pd_rd_w=UEQXv&amp;pd_rd_wg=b6uY2&amp;pf_rd_p=2773aa8e-42c5-4dbe-bda8-5cdf226aa078&amp;pf_rd_r=TN1TA11WAHYB67D63ZKF&amp;psc=1&amp;refRID=TN1TA11WAHYB67D63ZKF" TargetMode="External"/><Relationship Id="rId28" Type="http://schemas.openxmlformats.org/officeDocument/2006/relationships/hyperlink" Target="https://www.bbc.co.uk/programmes/b00bcccq" TargetMode="External"/><Relationship Id="rId10" Type="http://schemas.openxmlformats.org/officeDocument/2006/relationships/hyperlink" Target="https://www.futurelearn.com/courses/an-introduction-to-cognitive-psychology-as-an-experimental-science" TargetMode="External"/><Relationship Id="rId19" Type="http://schemas.openxmlformats.org/officeDocument/2006/relationships/hyperlink" Target="https://www.bbc.co.uk/programmes/b008fxv9" TargetMode="External"/><Relationship Id="rId31" Type="http://schemas.openxmlformats.org/officeDocument/2006/relationships/image" Target="../media/image13.png"/><Relationship Id="rId4" Type="http://schemas.openxmlformats.org/officeDocument/2006/relationships/hyperlink" Target="https://www.bbc.co.uk/programmes/b00ly7lp" TargetMode="External"/><Relationship Id="rId9" Type="http://schemas.openxmlformats.org/officeDocument/2006/relationships/hyperlink" Target="https://www.open.edu/openlearn/health-sports-psychology/forensic-psychology/content-section-overview" TargetMode="External"/><Relationship Id="rId14" Type="http://schemas.openxmlformats.org/officeDocument/2006/relationships/hyperlink" Target="https://www.open.edu/openlearn/society-politics-law/sociology/psychological-research-obedience-and-ethics/content-section-0?active-tab=content-tab" TargetMode="External"/><Relationship Id="rId22" Type="http://schemas.openxmlformats.org/officeDocument/2006/relationships/hyperlink" Target="https://www.youtube.com/playlist?list=PL8dPuuaLjXtOPRKzVLY0jJY-uHOH9KVU6" TargetMode="External"/><Relationship Id="rId27" Type="http://schemas.openxmlformats.org/officeDocument/2006/relationships/hyperlink" Target="https://www.youtube.com/watch?v=C8k-lrJrldw&amp;safe=true" TargetMode="External"/><Relationship Id="rId30" Type="http://schemas.openxmlformats.org/officeDocument/2006/relationships/image" Target="../media/image12.png"/><Relationship Id="rId8" Type="http://schemas.openxmlformats.org/officeDocument/2006/relationships/hyperlink" Target="https://www.bbc.co.uk/programmes/b01g5yy1"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museumofthemind.org.uk/blog/a-maze-of-possibilities-iii" TargetMode="External"/><Relationship Id="rId2" Type="http://schemas.openxmlformats.org/officeDocument/2006/relationships/hyperlink" Target="https://museumofthemind.org.uk/learning/the-maze" TargetMode="External"/><Relationship Id="rId1" Type="http://schemas.openxmlformats.org/officeDocument/2006/relationships/slideLayout" Target="../slideLayouts/slideLayout13.xml"/><Relationship Id="rId5" Type="http://schemas.openxmlformats.org/officeDocument/2006/relationships/image" Target="../media/image23.jpe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u2V0vOFexY4" TargetMode="External"/><Relationship Id="rId7" Type="http://schemas.openxmlformats.org/officeDocument/2006/relationships/hyperlink" Target="https://www.youtube.com/watch?v=MJ7Zl4j911Q" TargetMode="External"/><Relationship Id="rId2" Type="http://schemas.openxmlformats.org/officeDocument/2006/relationships/image" Target="../media/image24.jpeg"/><Relationship Id="rId1" Type="http://schemas.openxmlformats.org/officeDocument/2006/relationships/slideLayout" Target="../slideLayouts/slideLayout13.xml"/><Relationship Id="rId6" Type="http://schemas.openxmlformats.org/officeDocument/2006/relationships/hyperlink" Target="http://www.laurahamlett.com/blog/ted-bundy-nature-vs-nurture/" TargetMode="External"/><Relationship Id="rId5" Type="http://schemas.openxmlformats.org/officeDocument/2006/relationships/hyperlink" Target="https://www.independent.co.uk/news/uk/do-your-genes-make-you-a-criminal-1572714.html" TargetMode="External"/><Relationship Id="rId4" Type="http://schemas.openxmlformats.org/officeDocument/2006/relationships/hyperlink" Target="https://www.bbc.co.uk/news/magazine-31714853"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3.xml"/><Relationship Id="rId5" Type="http://schemas.openxmlformats.org/officeDocument/2006/relationships/image" Target="../media/image6.jpeg"/><Relationship Id="rId4" Type="http://schemas.openxmlformats.org/officeDocument/2006/relationships/hyperlink" Target="https://www.youtube.com/watch?v=xOYLCy5PVgM" TargetMode="External"/></Relationships>
</file>

<file path=ppt/slides/_rels/slide8.xml.rels><?xml version="1.0" encoding="UTF-8" standalone="yes"?>
<Relationships xmlns="http://schemas.openxmlformats.org/package/2006/relationships"><Relationship Id="rId13" Type="http://schemas.openxmlformats.org/officeDocument/2006/relationships/customXml" Target="../ink/ink5.xml"/><Relationship Id="rId18" Type="http://schemas.openxmlformats.org/officeDocument/2006/relationships/image" Target="../media/image14.emf"/><Relationship Id="rId26" Type="http://schemas.openxmlformats.org/officeDocument/2006/relationships/image" Target="../media/image18.emf"/><Relationship Id="rId39" Type="http://schemas.openxmlformats.org/officeDocument/2006/relationships/customXml" Target="../ink/ink18.xml"/><Relationship Id="rId21" Type="http://schemas.openxmlformats.org/officeDocument/2006/relationships/customXml" Target="../ink/ink9.xml"/><Relationship Id="rId34" Type="http://schemas.openxmlformats.org/officeDocument/2006/relationships/image" Target="../media/image22.emf"/><Relationship Id="rId42" Type="http://schemas.openxmlformats.org/officeDocument/2006/relationships/image" Target="../media/image26.emf"/><Relationship Id="rId47" Type="http://schemas.openxmlformats.org/officeDocument/2006/relationships/customXml" Target="../ink/ink22.xml"/><Relationship Id="rId50" Type="http://schemas.openxmlformats.org/officeDocument/2006/relationships/image" Target="../media/image30.emf"/><Relationship Id="rId7" Type="http://schemas.openxmlformats.org/officeDocument/2006/relationships/customXml" Target="../ink/ink2.xml"/><Relationship Id="rId2" Type="http://schemas.openxmlformats.org/officeDocument/2006/relationships/notesSlide" Target="../notesSlides/notesSlide1.xml"/><Relationship Id="rId16" Type="http://schemas.openxmlformats.org/officeDocument/2006/relationships/image" Target="../media/image13.emf"/><Relationship Id="rId29" Type="http://schemas.openxmlformats.org/officeDocument/2006/relationships/customXml" Target="../ink/ink13.xml"/><Relationship Id="rId11" Type="http://schemas.openxmlformats.org/officeDocument/2006/relationships/customXml" Target="../ink/ink4.xml"/><Relationship Id="rId24" Type="http://schemas.openxmlformats.org/officeDocument/2006/relationships/image" Target="../media/image17.emf"/><Relationship Id="rId32" Type="http://schemas.openxmlformats.org/officeDocument/2006/relationships/image" Target="../media/image21.emf"/><Relationship Id="rId37" Type="http://schemas.openxmlformats.org/officeDocument/2006/relationships/customXml" Target="../ink/ink17.xml"/><Relationship Id="rId40" Type="http://schemas.openxmlformats.org/officeDocument/2006/relationships/image" Target="../media/image25.emf"/><Relationship Id="rId45" Type="http://schemas.openxmlformats.org/officeDocument/2006/relationships/customXml" Target="../ink/ink21.xml"/><Relationship Id="rId5" Type="http://schemas.openxmlformats.org/officeDocument/2006/relationships/customXml" Target="../ink/ink1.xml"/><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image" Target="../media/image19.emf"/><Relationship Id="rId36" Type="http://schemas.openxmlformats.org/officeDocument/2006/relationships/image" Target="../media/image23.emf"/><Relationship Id="rId49" Type="http://schemas.openxmlformats.org/officeDocument/2006/relationships/customXml" Target="../ink/ink23.xml"/><Relationship Id="rId10" Type="http://schemas.openxmlformats.org/officeDocument/2006/relationships/image" Target="../media/image10.emf"/><Relationship Id="rId19" Type="http://schemas.openxmlformats.org/officeDocument/2006/relationships/customXml" Target="../ink/ink8.xml"/><Relationship Id="rId31" Type="http://schemas.openxmlformats.org/officeDocument/2006/relationships/customXml" Target="../ink/ink14.xml"/><Relationship Id="rId44" Type="http://schemas.openxmlformats.org/officeDocument/2006/relationships/image" Target="../media/image27.emf"/><Relationship Id="rId52" Type="http://schemas.openxmlformats.org/officeDocument/2006/relationships/image" Target="../media/image31.emf"/><Relationship Id="rId4" Type="http://schemas.openxmlformats.org/officeDocument/2006/relationships/image" Target="../media/image7.png"/><Relationship Id="rId9" Type="http://schemas.openxmlformats.org/officeDocument/2006/relationships/customXml" Target="../ink/ink3.xml"/><Relationship Id="rId14" Type="http://schemas.openxmlformats.org/officeDocument/2006/relationships/image" Target="../media/image12.emf"/><Relationship Id="rId22" Type="http://schemas.openxmlformats.org/officeDocument/2006/relationships/image" Target="../media/image16.emf"/><Relationship Id="rId27" Type="http://schemas.openxmlformats.org/officeDocument/2006/relationships/customXml" Target="../ink/ink12.xml"/><Relationship Id="rId30" Type="http://schemas.openxmlformats.org/officeDocument/2006/relationships/image" Target="../media/image20.emf"/><Relationship Id="rId35" Type="http://schemas.openxmlformats.org/officeDocument/2006/relationships/customXml" Target="../ink/ink16.xml"/><Relationship Id="rId43" Type="http://schemas.openxmlformats.org/officeDocument/2006/relationships/customXml" Target="../ink/ink20.xml"/><Relationship Id="rId48" Type="http://schemas.openxmlformats.org/officeDocument/2006/relationships/image" Target="../media/image29.emf"/><Relationship Id="rId8" Type="http://schemas.openxmlformats.org/officeDocument/2006/relationships/image" Target="../media/image9.emf"/><Relationship Id="rId51" Type="http://schemas.openxmlformats.org/officeDocument/2006/relationships/customXml" Target="../ink/ink24.xml"/><Relationship Id="rId3" Type="http://schemas.openxmlformats.org/officeDocument/2006/relationships/image" Target="../media/image3.jpeg"/><Relationship Id="rId12" Type="http://schemas.openxmlformats.org/officeDocument/2006/relationships/image" Target="../media/image11.emf"/><Relationship Id="rId17" Type="http://schemas.openxmlformats.org/officeDocument/2006/relationships/customXml" Target="../ink/ink7.xml"/><Relationship Id="rId25" Type="http://schemas.openxmlformats.org/officeDocument/2006/relationships/customXml" Target="../ink/ink11.xml"/><Relationship Id="rId33" Type="http://schemas.openxmlformats.org/officeDocument/2006/relationships/customXml" Target="../ink/ink15.xml"/><Relationship Id="rId38" Type="http://schemas.openxmlformats.org/officeDocument/2006/relationships/image" Target="../media/image24.emf"/><Relationship Id="rId46" Type="http://schemas.openxmlformats.org/officeDocument/2006/relationships/image" Target="../media/image28.emf"/><Relationship Id="rId20" Type="http://schemas.openxmlformats.org/officeDocument/2006/relationships/image" Target="../media/image15.emf"/><Relationship Id="rId41" Type="http://schemas.openxmlformats.org/officeDocument/2006/relationships/customXml" Target="../ink/ink19.xml"/><Relationship Id="rId1" Type="http://schemas.openxmlformats.org/officeDocument/2006/relationships/slideLayout" Target="../slideLayouts/slideLayout23.xml"/><Relationship Id="rId6" Type="http://schemas.openxmlformats.org/officeDocument/2006/relationships/image" Target="../media/image8.emf"/></Relationships>
</file>

<file path=ppt/slides/_rels/slide9.xml.rels><?xml version="1.0" encoding="UTF-8" standalone="yes"?>
<Relationships xmlns="http://schemas.openxmlformats.org/package/2006/relationships"><Relationship Id="rId13" Type="http://schemas.openxmlformats.org/officeDocument/2006/relationships/customXml" Target="../ink/ink29.xml"/><Relationship Id="rId18" Type="http://schemas.openxmlformats.org/officeDocument/2006/relationships/image" Target="../media/image14.emf"/><Relationship Id="rId26" Type="http://schemas.openxmlformats.org/officeDocument/2006/relationships/image" Target="../media/image18.emf"/><Relationship Id="rId39" Type="http://schemas.openxmlformats.org/officeDocument/2006/relationships/customXml" Target="../ink/ink42.xml"/><Relationship Id="rId21" Type="http://schemas.openxmlformats.org/officeDocument/2006/relationships/customXml" Target="../ink/ink33.xml"/><Relationship Id="rId34" Type="http://schemas.openxmlformats.org/officeDocument/2006/relationships/image" Target="../media/image22.emf"/><Relationship Id="rId42" Type="http://schemas.openxmlformats.org/officeDocument/2006/relationships/image" Target="../media/image26.emf"/><Relationship Id="rId47" Type="http://schemas.openxmlformats.org/officeDocument/2006/relationships/customXml" Target="../ink/ink46.xml"/><Relationship Id="rId50" Type="http://schemas.openxmlformats.org/officeDocument/2006/relationships/image" Target="../media/image30.emf"/><Relationship Id="rId7" Type="http://schemas.openxmlformats.org/officeDocument/2006/relationships/customXml" Target="../ink/ink26.xml"/><Relationship Id="rId2" Type="http://schemas.openxmlformats.org/officeDocument/2006/relationships/notesSlide" Target="../notesSlides/notesSlide2.xml"/><Relationship Id="rId16" Type="http://schemas.openxmlformats.org/officeDocument/2006/relationships/image" Target="../media/image13.emf"/><Relationship Id="rId29" Type="http://schemas.openxmlformats.org/officeDocument/2006/relationships/customXml" Target="../ink/ink37.xml"/><Relationship Id="rId11" Type="http://schemas.openxmlformats.org/officeDocument/2006/relationships/customXml" Target="../ink/ink28.xml"/><Relationship Id="rId24" Type="http://schemas.openxmlformats.org/officeDocument/2006/relationships/image" Target="../media/image17.emf"/><Relationship Id="rId32" Type="http://schemas.openxmlformats.org/officeDocument/2006/relationships/image" Target="../media/image21.emf"/><Relationship Id="rId37" Type="http://schemas.openxmlformats.org/officeDocument/2006/relationships/customXml" Target="../ink/ink41.xml"/><Relationship Id="rId40" Type="http://schemas.openxmlformats.org/officeDocument/2006/relationships/image" Target="../media/image25.emf"/><Relationship Id="rId45" Type="http://schemas.openxmlformats.org/officeDocument/2006/relationships/customXml" Target="../ink/ink45.xml"/><Relationship Id="rId5" Type="http://schemas.openxmlformats.org/officeDocument/2006/relationships/customXml" Target="../ink/ink25.xml"/><Relationship Id="rId15" Type="http://schemas.openxmlformats.org/officeDocument/2006/relationships/customXml" Target="../ink/ink30.xml"/><Relationship Id="rId23" Type="http://schemas.openxmlformats.org/officeDocument/2006/relationships/customXml" Target="../ink/ink34.xml"/><Relationship Id="rId28" Type="http://schemas.openxmlformats.org/officeDocument/2006/relationships/image" Target="../media/image19.emf"/><Relationship Id="rId36" Type="http://schemas.openxmlformats.org/officeDocument/2006/relationships/image" Target="../media/image23.emf"/><Relationship Id="rId49" Type="http://schemas.openxmlformats.org/officeDocument/2006/relationships/customXml" Target="../ink/ink47.xml"/><Relationship Id="rId10" Type="http://schemas.openxmlformats.org/officeDocument/2006/relationships/image" Target="../media/image10.emf"/><Relationship Id="rId19" Type="http://schemas.openxmlformats.org/officeDocument/2006/relationships/customXml" Target="../ink/ink32.xml"/><Relationship Id="rId31" Type="http://schemas.openxmlformats.org/officeDocument/2006/relationships/customXml" Target="../ink/ink38.xml"/><Relationship Id="rId44" Type="http://schemas.openxmlformats.org/officeDocument/2006/relationships/image" Target="../media/image27.emf"/><Relationship Id="rId52" Type="http://schemas.openxmlformats.org/officeDocument/2006/relationships/image" Target="../media/image31.emf"/><Relationship Id="rId4" Type="http://schemas.openxmlformats.org/officeDocument/2006/relationships/image" Target="../media/image7.png"/><Relationship Id="rId9" Type="http://schemas.openxmlformats.org/officeDocument/2006/relationships/customXml" Target="../ink/ink27.xml"/><Relationship Id="rId14" Type="http://schemas.openxmlformats.org/officeDocument/2006/relationships/image" Target="../media/image12.emf"/><Relationship Id="rId22" Type="http://schemas.openxmlformats.org/officeDocument/2006/relationships/image" Target="../media/image16.emf"/><Relationship Id="rId27" Type="http://schemas.openxmlformats.org/officeDocument/2006/relationships/customXml" Target="../ink/ink36.xml"/><Relationship Id="rId30" Type="http://schemas.openxmlformats.org/officeDocument/2006/relationships/image" Target="../media/image20.emf"/><Relationship Id="rId35" Type="http://schemas.openxmlformats.org/officeDocument/2006/relationships/customXml" Target="../ink/ink40.xml"/><Relationship Id="rId43" Type="http://schemas.openxmlformats.org/officeDocument/2006/relationships/customXml" Target="../ink/ink44.xml"/><Relationship Id="rId48" Type="http://schemas.openxmlformats.org/officeDocument/2006/relationships/image" Target="../media/image29.emf"/><Relationship Id="rId8" Type="http://schemas.openxmlformats.org/officeDocument/2006/relationships/image" Target="../media/image9.emf"/><Relationship Id="rId51" Type="http://schemas.openxmlformats.org/officeDocument/2006/relationships/customXml" Target="../ink/ink48.xml"/><Relationship Id="rId3" Type="http://schemas.openxmlformats.org/officeDocument/2006/relationships/image" Target="../media/image3.jpeg"/><Relationship Id="rId12" Type="http://schemas.openxmlformats.org/officeDocument/2006/relationships/image" Target="../media/image11.emf"/><Relationship Id="rId17" Type="http://schemas.openxmlformats.org/officeDocument/2006/relationships/customXml" Target="../ink/ink31.xml"/><Relationship Id="rId25" Type="http://schemas.openxmlformats.org/officeDocument/2006/relationships/customXml" Target="../ink/ink35.xml"/><Relationship Id="rId33" Type="http://schemas.openxmlformats.org/officeDocument/2006/relationships/customXml" Target="../ink/ink39.xml"/><Relationship Id="rId38" Type="http://schemas.openxmlformats.org/officeDocument/2006/relationships/image" Target="../media/image24.emf"/><Relationship Id="rId46" Type="http://schemas.openxmlformats.org/officeDocument/2006/relationships/image" Target="../media/image28.emf"/><Relationship Id="rId20" Type="http://schemas.openxmlformats.org/officeDocument/2006/relationships/image" Target="../media/image15.emf"/><Relationship Id="rId41" Type="http://schemas.openxmlformats.org/officeDocument/2006/relationships/customXml" Target="../ink/ink43.xml"/><Relationship Id="rId1" Type="http://schemas.openxmlformats.org/officeDocument/2006/relationships/slideLayout" Target="../slideLayouts/slideLayout23.xml"/><Relationship Id="rId6"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DACE6"/>
        </a:solidFill>
        <a:effectLst/>
      </p:bgPr>
    </p:bg>
    <p:spTree>
      <p:nvGrpSpPr>
        <p:cNvPr id="1" name=""/>
        <p:cNvGrpSpPr/>
        <p:nvPr/>
      </p:nvGrpSpPr>
      <p:grpSpPr>
        <a:xfrm>
          <a:off x="0" y="0"/>
          <a:ext cx="0" cy="0"/>
          <a:chOff x="0" y="0"/>
          <a:chExt cx="0" cy="0"/>
        </a:xfrm>
      </p:grpSpPr>
      <p:sp>
        <p:nvSpPr>
          <p:cNvPr id="10" name="Rectangle 9"/>
          <p:cNvSpPr/>
          <p:nvPr/>
        </p:nvSpPr>
        <p:spPr>
          <a:xfrm>
            <a:off x="217715" y="203200"/>
            <a:ext cx="11756572" cy="6473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F67ACC8-8490-4F26-9FDD-681A10D71BC3}"/>
              </a:ext>
            </a:extLst>
          </p:cNvPr>
          <p:cNvSpPr txBox="1"/>
          <p:nvPr/>
        </p:nvSpPr>
        <p:spPr>
          <a:xfrm>
            <a:off x="3904721" y="454733"/>
            <a:ext cx="4380930" cy="430887"/>
          </a:xfrm>
          <a:prstGeom prst="rect">
            <a:avLst/>
          </a:prstGeom>
          <a:solidFill>
            <a:srgbClr val="CDACE6"/>
          </a:solidFill>
        </p:spPr>
        <p:txBody>
          <a:bodyPr wrap="square" rtlCol="0">
            <a:spAutoFit/>
          </a:bodyPr>
          <a:lstStyle/>
          <a:p>
            <a:pPr lvl="0">
              <a:defRPr/>
            </a:pPr>
            <a:r>
              <a:rPr lang="en-GB" sz="2200" b="1" noProof="0" dirty="0">
                <a:solidFill>
                  <a:prstClr val="black"/>
                </a:solidFill>
                <a:latin typeface="Calibri" panose="020F0502020204030204"/>
              </a:rPr>
              <a:t>Title: An introduction to Psychology</a:t>
            </a:r>
            <a:endParaRPr kumimoji="0" lang="en-GB" sz="2200" b="1" i="0" u="none" strike="noStrike" kern="1200" cap="none" spc="0" normalizeH="0" baseline="0" noProof="0" dirty="0">
              <a:ln>
                <a:noFill/>
              </a:ln>
              <a:solidFill>
                <a:prstClr val="black"/>
              </a:solidFill>
              <a:effectLst/>
              <a:uLnTx/>
              <a:uFillTx/>
              <a:latin typeface="Calibri" panose="020F0502020204030204"/>
            </a:endParaRPr>
          </a:p>
        </p:txBody>
      </p:sp>
      <p:sp>
        <p:nvSpPr>
          <p:cNvPr id="7" name="Date Placeholder 5">
            <a:extLst>
              <a:ext uri="{FF2B5EF4-FFF2-40B4-BE49-F238E27FC236}">
                <a16:creationId xmlns:a16="http://schemas.microsoft.com/office/drawing/2014/main" id="{8A1737D3-CE9C-433D-B228-80F476F7B5AF}"/>
              </a:ext>
            </a:extLst>
          </p:cNvPr>
          <p:cNvSpPr>
            <a:spLocks noGrp="1"/>
          </p:cNvSpPr>
          <p:nvPr>
            <p:ph type="dt" sz="half" idx="10"/>
          </p:nvPr>
        </p:nvSpPr>
        <p:spPr>
          <a:xfrm>
            <a:off x="497533" y="454732"/>
            <a:ext cx="3407187" cy="430887"/>
          </a:xfrm>
          <a:solidFill>
            <a:schemeClr val="tx1"/>
          </a:solid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6B48B3E-D86C-46D6-AC49-BEE142B0FDF7}" type="datetime2">
              <a:rPr kumimoji="0" lang="en-GB" sz="24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Friday, 06 June 2025</a:t>
            </a:fld>
            <a:endPar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p:cNvSpPr/>
          <p:nvPr/>
        </p:nvSpPr>
        <p:spPr>
          <a:xfrm>
            <a:off x="497533" y="1388560"/>
            <a:ext cx="11148807" cy="4354183"/>
          </a:xfrm>
          <a:prstGeom prst="rect">
            <a:avLst/>
          </a:prstGeom>
          <a:solidFill>
            <a:schemeClr val="bg1"/>
          </a:solidFill>
          <a:ln w="38100">
            <a:solidFill>
              <a:srgbClr val="C8A5E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a:ln>
                  <a:noFill/>
                </a:ln>
                <a:solidFill>
                  <a:prstClr val="black"/>
                </a:solidFill>
                <a:effectLst/>
                <a:uLnTx/>
                <a:uFillTx/>
                <a:latin typeface="Calibri" panose="020F0502020204030204"/>
                <a:ea typeface="+mn-ea"/>
                <a:cs typeface="+mn-cs"/>
              </a:rPr>
              <a:t>Do Now: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Write the following questions down before attempting to answer them. Leave enough space between each question to add additional answers when we feedback.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What is Psychology?</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What might we study in Psychology?</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Why is studying Psychology useful?</a:t>
            </a:r>
          </a:p>
        </p:txBody>
      </p:sp>
      <p:pic>
        <p:nvPicPr>
          <p:cNvPr id="11" name="Picture 4" descr="Brain Thinking Clipart Clipartfox - Thinking Brain Clipart - Free  Transparent PNG Clipart Images Download"/>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17" b="100000" l="2262" r="100000">
                        <a14:foregroundMark x1="72857" y1="22634" x2="73333" y2="28189"/>
                        <a14:foregroundMark x1="64167" y1="39712" x2="64167" y2="37654"/>
                        <a14:foregroundMark x1="60595" y1="11934" x2="59048" y2="18519"/>
                        <a14:foregroundMark x1="56429" y1="28395" x2="55952" y2="26337"/>
                        <a14:foregroundMark x1="44881" y1="26337" x2="43690" y2="25720"/>
                        <a14:foregroundMark x1="31786" y1="37037" x2="31548" y2="36420"/>
                        <a14:foregroundMark x1="30595" y1="24280" x2="30357" y2="20576"/>
                        <a14:foregroundMark x1="45952" y1="13992" x2="45000" y2="11934"/>
                      </a14:backgroundRemoval>
                    </a14:imgEffect>
                  </a14:imgLayer>
                </a14:imgProps>
              </a:ext>
              <a:ext uri="{28A0092B-C50C-407E-A947-70E740481C1C}">
                <a14:useLocalDpi xmlns:a14="http://schemas.microsoft.com/office/drawing/2010/main" val="0"/>
              </a:ext>
            </a:extLst>
          </a:blip>
          <a:srcRect l="22104" r="22386"/>
          <a:stretch/>
        </p:blipFill>
        <p:spPr bwMode="auto">
          <a:xfrm>
            <a:off x="8966219" y="2949308"/>
            <a:ext cx="2680121" cy="2793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218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F0FA"/>
        </a:solidFill>
        <a:effectLst/>
      </p:bgPr>
    </p:bg>
    <p:spTree>
      <p:nvGrpSpPr>
        <p:cNvPr id="1" name=""/>
        <p:cNvGrpSpPr/>
        <p:nvPr/>
      </p:nvGrpSpPr>
      <p:grpSpPr>
        <a:xfrm>
          <a:off x="0" y="0"/>
          <a:ext cx="0" cy="0"/>
          <a:chOff x="0" y="0"/>
          <a:chExt cx="0" cy="0"/>
        </a:xfrm>
      </p:grpSpPr>
      <p:sp>
        <p:nvSpPr>
          <p:cNvPr id="9" name="TextBox 8"/>
          <p:cNvSpPr txBox="1"/>
          <p:nvPr/>
        </p:nvSpPr>
        <p:spPr>
          <a:xfrm>
            <a:off x="2486161" y="388557"/>
            <a:ext cx="7221754" cy="646331"/>
          </a:xfrm>
          <a:prstGeom prst="rect">
            <a:avLst/>
          </a:prstGeom>
          <a:solidFill>
            <a:srgbClr val="DCC5ED"/>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sng" strike="noStrike" kern="1200" cap="none" spc="0" normalizeH="0" baseline="0" noProof="0" dirty="0">
                <a:ln>
                  <a:noFill/>
                </a:ln>
                <a:solidFill>
                  <a:prstClr val="black"/>
                </a:solidFill>
                <a:effectLst/>
                <a:uLnTx/>
                <a:uFillTx/>
                <a:latin typeface="Calibri" panose="020F0502020204030204"/>
                <a:ea typeface="+mn-ea"/>
                <a:cs typeface="+mn-cs"/>
              </a:rPr>
              <a:t>What equipment will you need?</a:t>
            </a:r>
            <a:endPar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p:cNvSpPr txBox="1"/>
          <p:nvPr/>
        </p:nvSpPr>
        <p:spPr>
          <a:xfrm>
            <a:off x="955423" y="1665386"/>
            <a:ext cx="5141615" cy="4524315"/>
          </a:xfrm>
          <a:prstGeom prst="rect">
            <a:avLst/>
          </a:prstGeom>
          <a:solidFill>
            <a:schemeClr val="bg1"/>
          </a:solidFill>
          <a:ln>
            <a:solidFill>
              <a:schemeClr val="bg1">
                <a:lumMod val="50000"/>
              </a:schemeClr>
            </a:solidFill>
          </a:ln>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1 x small folder (class folder)</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3 x large folders (for each paper)</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prstClr val="black"/>
                </a:solidFill>
                <a:latin typeface="Calibri" panose="020F0502020204030204"/>
              </a:rPr>
              <a:t>F</a:t>
            </a:r>
            <a:r>
              <a:rPr kumimoji="0" lang="en-GB" sz="2400" b="0" i="0" u="none" strike="noStrike" kern="1200" cap="none" spc="0" normalizeH="0" baseline="0" noProof="0" dirty="0" err="1">
                <a:ln>
                  <a:noFill/>
                </a:ln>
                <a:solidFill>
                  <a:prstClr val="black"/>
                </a:solidFill>
                <a:effectLst/>
                <a:uLnTx/>
                <a:uFillTx/>
                <a:latin typeface="Calibri" panose="020F0502020204030204"/>
                <a:ea typeface="+mn-ea"/>
                <a:cs typeface="+mn-cs"/>
              </a:rPr>
              <a:t>ile</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dividers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A notepad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Black pens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Pencil</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Rubber</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Ruler</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Green pen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prstClr val="black"/>
                </a:solidFill>
                <a:latin typeface="Calibri" panose="020F0502020204030204"/>
              </a:rPr>
              <a:t>H</a:t>
            </a:r>
            <a:r>
              <a:rPr kumimoji="0" lang="en-GB" sz="2400" b="0" i="0" u="none" strike="noStrike" kern="1200" cap="none" spc="0" normalizeH="0" baseline="0" noProof="0" dirty="0" err="1">
                <a:ln>
                  <a:noFill/>
                </a:ln>
                <a:solidFill>
                  <a:prstClr val="black"/>
                </a:solidFill>
                <a:effectLst/>
                <a:uLnTx/>
                <a:uFillTx/>
                <a:latin typeface="Calibri" panose="020F0502020204030204"/>
                <a:ea typeface="+mn-ea"/>
                <a:cs typeface="+mn-cs"/>
              </a:rPr>
              <a:t>ighlighters</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Calculator</a:t>
            </a:r>
          </a:p>
        </p:txBody>
      </p:sp>
      <p:pic>
        <p:nvPicPr>
          <p:cNvPr id="14" name="Picture 2" descr="A4 NS File Dividers - A to Z indexer (available on order)">
            <a:extLst>
              <a:ext uri="{FF2B5EF4-FFF2-40B4-BE49-F238E27FC236}">
                <a16:creationId xmlns:a16="http://schemas.microsoft.com/office/drawing/2014/main" id="{3439854B-C292-4592-94A1-49F3D72E11C2}"/>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88667" l="15000" r="84167">
                        <a14:foregroundMark x1="18667" y1="24000" x2="18667" y2="24000"/>
                        <a14:foregroundMark x1="15000" y1="23833" x2="15000" y2="23833"/>
                        <a14:foregroundMark x1="39167" y1="14167" x2="46667" y2="13500"/>
                        <a14:foregroundMark x1="45500" y1="10000" x2="45500" y2="10000"/>
                        <a14:foregroundMark x1="81000" y1="44000" x2="81000" y2="44000"/>
                        <a14:foregroundMark x1="84333" y1="50500" x2="84333" y2="50500"/>
                        <a14:foregroundMark x1="57000" y1="83000" x2="57000" y2="83000"/>
                        <a14:foregroundMark x1="57667" y1="88667" x2="57667" y2="88667"/>
                        <a14:foregroundMark x1="64333" y1="79000" x2="64333" y2="79000"/>
                      </a14:backgroundRemoval>
                    </a14:imgEffect>
                  </a14:imgLayer>
                </a14:imgProps>
              </a:ext>
              <a:ext uri="{28A0092B-C50C-407E-A947-70E740481C1C}">
                <a14:useLocalDpi xmlns:a14="http://schemas.microsoft.com/office/drawing/2010/main" val="0"/>
              </a:ext>
            </a:extLst>
          </a:blip>
          <a:srcRect l="12434" t="7391" r="12204" b="8203"/>
          <a:stretch/>
        </p:blipFill>
        <p:spPr bwMode="auto">
          <a:xfrm rot="20298004">
            <a:off x="7441753" y="1948799"/>
            <a:ext cx="3533470" cy="3957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979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885">
              <a:srgbClr val="42605B"/>
            </a:gs>
            <a:gs pos="44000">
              <a:srgbClr val="486863"/>
            </a:gs>
            <a:gs pos="100000">
              <a:srgbClr val="78AFAC"/>
            </a:gs>
          </a:gsLst>
          <a:lin ang="5400000" scaled="1"/>
        </a:gradFill>
        <a:effectLst/>
      </p:bgPr>
    </p:bg>
    <p:spTree>
      <p:nvGrpSpPr>
        <p:cNvPr id="1" name=""/>
        <p:cNvGrpSpPr/>
        <p:nvPr/>
      </p:nvGrpSpPr>
      <p:grpSpPr>
        <a:xfrm>
          <a:off x="0" y="0"/>
          <a:ext cx="0" cy="0"/>
          <a:chOff x="0" y="0"/>
          <a:chExt cx="0" cy="0"/>
        </a:xfrm>
      </p:grpSpPr>
      <p:pic>
        <p:nvPicPr>
          <p:cNvPr id="10242" name="Picture 2" descr="brain illustration - Căutare Google | Cartazes criativos, Desenho ...">
            <a:extLst>
              <a:ext uri="{FF2B5EF4-FFF2-40B4-BE49-F238E27FC236}">
                <a16:creationId xmlns:a16="http://schemas.microsoft.com/office/drawing/2014/main" id="{C188CC65-98AD-4AEB-95D3-B77E144F9E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043" b="2298"/>
          <a:stretch/>
        </p:blipFill>
        <p:spPr bwMode="auto">
          <a:xfrm>
            <a:off x="1143001" y="157656"/>
            <a:ext cx="4642087" cy="67003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074249" y="340552"/>
            <a:ext cx="5657709" cy="584775"/>
          </a:xfrm>
          <a:prstGeom prst="rect">
            <a:avLst/>
          </a:prstGeom>
          <a:solidFill>
            <a:schemeClr val="bg1"/>
          </a:solidFill>
          <a:ln w="38100">
            <a:solidFill>
              <a:srgbClr val="D07C7A"/>
            </a:solidFill>
          </a:ln>
        </p:spPr>
        <p:txBody>
          <a:bodyPr wrap="square" rtlCol="0">
            <a:spAutoFit/>
          </a:bodyPr>
          <a:lstStyle/>
          <a:p>
            <a:pPr algn="ctr">
              <a:defRPr/>
            </a:pPr>
            <a:r>
              <a:rPr lang="en-GB" sz="3200" dirty="0">
                <a:solidFill>
                  <a:prstClr val="black"/>
                </a:solidFill>
                <a:latin typeface="Bliss 2 ExtraBold" panose="02000506030000020004" pitchFamily="50" charset="0"/>
              </a:rPr>
              <a:t>Psychology Bridging Menu</a:t>
            </a:r>
          </a:p>
        </p:txBody>
      </p:sp>
      <p:sp>
        <p:nvSpPr>
          <p:cNvPr id="6" name="TextBox 5"/>
          <p:cNvSpPr txBox="1"/>
          <p:nvPr/>
        </p:nvSpPr>
        <p:spPr>
          <a:xfrm>
            <a:off x="5714020" y="1202813"/>
            <a:ext cx="4985040" cy="4801314"/>
          </a:xfrm>
          <a:prstGeom prst="rect">
            <a:avLst/>
          </a:prstGeom>
          <a:solidFill>
            <a:schemeClr val="bg1"/>
          </a:solidFill>
          <a:ln w="38100">
            <a:solidFill>
              <a:srgbClr val="D07C7A"/>
            </a:solidFill>
          </a:ln>
        </p:spPr>
        <p:txBody>
          <a:bodyPr wrap="square" rtlCol="0">
            <a:spAutoFit/>
          </a:bodyPr>
          <a:lstStyle/>
          <a:p>
            <a:pPr algn="ctr">
              <a:defRPr/>
            </a:pPr>
            <a:r>
              <a:rPr lang="en-GB" dirty="0">
                <a:solidFill>
                  <a:prstClr val="black"/>
                </a:solidFill>
                <a:latin typeface="Bliss 2 Regular" panose="02000506030000020004" pitchFamily="50" charset="0"/>
              </a:rPr>
              <a:t>You are about to start an exciting journey into the world of Psychology where you will learn about the scientific study of the mind and behaviour!</a:t>
            </a:r>
          </a:p>
          <a:p>
            <a:pPr>
              <a:defRPr/>
            </a:pPr>
            <a:endParaRPr lang="en-GB" dirty="0">
              <a:solidFill>
                <a:prstClr val="black"/>
              </a:solidFill>
              <a:latin typeface="Bliss 2 Regular" panose="02000506030000020004" pitchFamily="50" charset="0"/>
            </a:endParaRPr>
          </a:p>
          <a:p>
            <a:pPr>
              <a:defRPr/>
            </a:pPr>
            <a:r>
              <a:rPr lang="en-GB" dirty="0">
                <a:solidFill>
                  <a:prstClr val="black"/>
                </a:solidFill>
                <a:latin typeface="Bliss 2 Regular" panose="02000506030000020004" pitchFamily="50" charset="0"/>
              </a:rPr>
              <a:t>Remember:</a:t>
            </a:r>
          </a:p>
          <a:p>
            <a:pPr marL="285750" indent="-285750">
              <a:buFont typeface="Arial" panose="020B0604020202020204" pitchFamily="34" charset="0"/>
              <a:buChar char="•"/>
              <a:defRPr/>
            </a:pPr>
            <a:r>
              <a:rPr lang="en-GB" dirty="0">
                <a:solidFill>
                  <a:prstClr val="black"/>
                </a:solidFill>
                <a:latin typeface="Bliss 2 Regular" panose="02000506030000020004" pitchFamily="50" charset="0"/>
              </a:rPr>
              <a:t>Choose what modules you do and when, but work through them consistently. Different tasks will take you varying amounts of time, but on average you should aim to do one or two per week.</a:t>
            </a:r>
          </a:p>
          <a:p>
            <a:pPr marL="285750" indent="-285750">
              <a:buFont typeface="Arial" panose="020B0604020202020204" pitchFamily="34" charset="0"/>
              <a:buChar char="•"/>
              <a:defRPr/>
            </a:pPr>
            <a:r>
              <a:rPr lang="en-GB" dirty="0">
                <a:solidFill>
                  <a:prstClr val="black"/>
                </a:solidFill>
                <a:latin typeface="Bliss 2 Regular" panose="02000506030000020004" pitchFamily="50" charset="0"/>
              </a:rPr>
              <a:t> All green tasks are core modules, they are compulsory and must be completed.</a:t>
            </a:r>
          </a:p>
          <a:p>
            <a:pPr marL="285750" indent="-285750">
              <a:buFont typeface="Arial" panose="020B0604020202020204" pitchFamily="34" charset="0"/>
              <a:buChar char="•"/>
              <a:defRPr/>
            </a:pPr>
            <a:r>
              <a:rPr lang="en-GB" dirty="0">
                <a:solidFill>
                  <a:prstClr val="black"/>
                </a:solidFill>
                <a:latin typeface="Bliss 2 Regular" panose="02000506030000020004" pitchFamily="50" charset="0"/>
              </a:rPr>
              <a:t> The red hot chili indicates that the task is more   </a:t>
            </a:r>
            <a:br>
              <a:rPr lang="en-GB" dirty="0">
                <a:solidFill>
                  <a:prstClr val="black"/>
                </a:solidFill>
                <a:latin typeface="Bliss 2 Regular" panose="02000506030000020004" pitchFamily="50" charset="0"/>
              </a:rPr>
            </a:br>
            <a:r>
              <a:rPr lang="en-GB" dirty="0">
                <a:solidFill>
                  <a:prstClr val="black"/>
                </a:solidFill>
                <a:latin typeface="Bliss 2 Regular" panose="02000506030000020004" pitchFamily="50" charset="0"/>
              </a:rPr>
              <a:t> challenging than the others.</a:t>
            </a:r>
          </a:p>
          <a:p>
            <a:pPr marL="285750" indent="-285750">
              <a:buFont typeface="Arial" panose="020B0604020202020204" pitchFamily="34" charset="0"/>
              <a:buChar char="•"/>
              <a:defRPr/>
            </a:pPr>
            <a:r>
              <a:rPr lang="en-GB" dirty="0">
                <a:solidFill>
                  <a:prstClr val="black"/>
                </a:solidFill>
                <a:latin typeface="Bliss 2 Regular" panose="02000506030000020004" pitchFamily="50" charset="0"/>
              </a:rPr>
              <a:t>Numbers e.g. </a:t>
            </a:r>
            <a:r>
              <a:rPr lang="en-GB" dirty="0">
                <a:solidFill>
                  <a:srgbClr val="FF0000"/>
                </a:solidFill>
                <a:latin typeface="Bliss 2 Regular" panose="02000506030000020004" pitchFamily="50" charset="0"/>
              </a:rPr>
              <a:t>(1) </a:t>
            </a:r>
            <a:r>
              <a:rPr lang="en-GB" dirty="0">
                <a:solidFill>
                  <a:prstClr val="black"/>
                </a:solidFill>
                <a:latin typeface="Bliss 2 Regular" panose="02000506030000020004" pitchFamily="50" charset="0"/>
              </a:rPr>
              <a:t>correspond to how you should evidence the module which can be found in the slides following the menu.  </a:t>
            </a:r>
          </a:p>
        </p:txBody>
      </p:sp>
      <p:pic>
        <p:nvPicPr>
          <p:cNvPr id="7" name="Picture 6"/>
          <p:cNvPicPr>
            <a:picLocks noChangeAspect="1"/>
          </p:cNvPicPr>
          <p:nvPr/>
        </p:nvPicPr>
        <p:blipFill rotWithShape="1">
          <a:blip r:embed="rId3"/>
          <a:srcRect l="25008" t="17288" r="25008" b="24559"/>
          <a:stretch/>
        </p:blipFill>
        <p:spPr>
          <a:xfrm>
            <a:off x="8808476" y="4828537"/>
            <a:ext cx="247260" cy="247260"/>
          </a:xfrm>
          <a:prstGeom prst="rect">
            <a:avLst/>
          </a:prstGeom>
        </p:spPr>
      </p:pic>
    </p:spTree>
    <p:extLst>
      <p:ext uri="{BB962C8B-B14F-4D97-AF65-F5344CB8AC3E}">
        <p14:creationId xmlns:p14="http://schemas.microsoft.com/office/powerpoint/2010/main" val="2372013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143001" y="15"/>
          <a:ext cx="9611305" cy="6858000"/>
        </p:xfrm>
        <a:graphic>
          <a:graphicData uri="http://schemas.openxmlformats.org/drawingml/2006/table">
            <a:tbl>
              <a:tblPr firstRow="1" bandRow="1">
                <a:tableStyleId>{5C22544A-7EE6-4342-B048-85BDC9FD1C3A}</a:tableStyleId>
              </a:tblPr>
              <a:tblGrid>
                <a:gridCol w="2143705">
                  <a:extLst>
                    <a:ext uri="{9D8B030D-6E8A-4147-A177-3AD203B41FA5}">
                      <a16:colId xmlns:a16="http://schemas.microsoft.com/office/drawing/2014/main" val="2077392922"/>
                    </a:ext>
                  </a:extLst>
                </a:gridCol>
                <a:gridCol w="1882877">
                  <a:extLst>
                    <a:ext uri="{9D8B030D-6E8A-4147-A177-3AD203B41FA5}">
                      <a16:colId xmlns:a16="http://schemas.microsoft.com/office/drawing/2014/main" val="3932849750"/>
                    </a:ext>
                  </a:extLst>
                </a:gridCol>
                <a:gridCol w="1877102">
                  <a:extLst>
                    <a:ext uri="{9D8B030D-6E8A-4147-A177-3AD203B41FA5}">
                      <a16:colId xmlns:a16="http://schemas.microsoft.com/office/drawing/2014/main" val="3835909388"/>
                    </a:ext>
                  </a:extLst>
                </a:gridCol>
                <a:gridCol w="1798992">
                  <a:extLst>
                    <a:ext uri="{9D8B030D-6E8A-4147-A177-3AD203B41FA5}">
                      <a16:colId xmlns:a16="http://schemas.microsoft.com/office/drawing/2014/main" val="3201027453"/>
                    </a:ext>
                  </a:extLst>
                </a:gridCol>
                <a:gridCol w="1908629">
                  <a:extLst>
                    <a:ext uri="{9D8B030D-6E8A-4147-A177-3AD203B41FA5}">
                      <a16:colId xmlns:a16="http://schemas.microsoft.com/office/drawing/2014/main" val="303662165"/>
                    </a:ext>
                  </a:extLst>
                </a:gridCol>
              </a:tblGrid>
              <a:tr h="568455">
                <a:tc gridSpan="5">
                  <a:txBody>
                    <a:bodyPr/>
                    <a:lstStyle/>
                    <a:p>
                      <a:pPr algn="ctr"/>
                      <a:r>
                        <a:rPr lang="en-GB" dirty="0">
                          <a:solidFill>
                            <a:schemeClr val="bg1"/>
                          </a:solidFill>
                        </a:rPr>
                        <a:t>Psychology </a:t>
                      </a:r>
                      <a:r>
                        <a:rPr lang="en-GB" baseline="0" dirty="0">
                          <a:solidFill>
                            <a:schemeClr val="bg1"/>
                          </a:solidFill>
                        </a:rPr>
                        <a:t>Bridging Menu</a:t>
                      </a:r>
                    </a:p>
                    <a:p>
                      <a:pPr algn="ctr"/>
                      <a:r>
                        <a:rPr lang="en-GB" baseline="0" dirty="0">
                          <a:solidFill>
                            <a:schemeClr val="bg1"/>
                          </a:solidFill>
                        </a:rPr>
                        <a:t>(Green modules are core (compulsory) modules ,         indicates the most challenging modules)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4762000"/>
                  </a:ext>
                </a:extLst>
              </a:tr>
              <a:tr h="541386">
                <a:tc>
                  <a:txBody>
                    <a:bodyPr/>
                    <a:lstStyle/>
                    <a:p>
                      <a:pPr algn="ctr"/>
                      <a:r>
                        <a:rPr lang="en-GB" sz="1400" b="1" dirty="0">
                          <a:solidFill>
                            <a:schemeClr val="tx1"/>
                          </a:solidFill>
                          <a:latin typeface="Bliss 2 Regular" panose="02000506030000020004" pitchFamily="50" charset="0"/>
                        </a:rPr>
                        <a:t>Read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solidFill>
                          <a:latin typeface="Bliss 2 Regular" panose="02000506030000020004" pitchFamily="50" charset="0"/>
                        </a:rPr>
                        <a:t>Watch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solidFill>
                          <a:latin typeface="Bliss 2 Regular" panose="02000506030000020004" pitchFamily="50" charset="0"/>
                        </a:rPr>
                        <a:t>Listen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solidFill>
                          <a:latin typeface="Bliss 2 Regular" panose="02000506030000020004" pitchFamily="50" charset="0"/>
                        </a:rPr>
                        <a:t>Visit</a:t>
                      </a:r>
                      <a:r>
                        <a:rPr lang="en-GB" sz="1400" dirty="0">
                          <a:solidFill>
                            <a:schemeClr val="tx1"/>
                          </a:solidFill>
                          <a:latin typeface="Bliss 2 Regular" panose="02000506030000020004" pitchFamily="50" charset="0"/>
                        </a:rPr>
                        <a:t> </a:t>
                      </a:r>
                    </a:p>
                    <a:p>
                      <a:pPr algn="l"/>
                      <a:r>
                        <a:rPr lang="en-GB" sz="1000" dirty="0">
                          <a:solidFill>
                            <a:schemeClr val="tx1"/>
                          </a:solidFill>
                          <a:latin typeface="Bliss 2 Regular" panose="02000506030000020004" pitchFamily="50" charset="0"/>
                        </a:rPr>
                        <a:t>(virtually</a:t>
                      </a:r>
                      <a:r>
                        <a:rPr lang="en-GB" sz="1000" baseline="0" dirty="0">
                          <a:solidFill>
                            <a:schemeClr val="tx1"/>
                          </a:solidFill>
                          <a:latin typeface="Bliss 2 Regular" panose="02000506030000020004" pitchFamily="50" charset="0"/>
                        </a:rPr>
                        <a:t> or physically at </a:t>
                      </a:r>
                      <a:br>
                        <a:rPr lang="en-GB" sz="1000" baseline="0" dirty="0">
                          <a:solidFill>
                            <a:schemeClr val="tx1"/>
                          </a:solidFill>
                          <a:latin typeface="Bliss 2 Regular" panose="02000506030000020004" pitchFamily="50" charset="0"/>
                        </a:rPr>
                      </a:br>
                      <a:r>
                        <a:rPr lang="en-GB" sz="1000" baseline="0" dirty="0">
                          <a:solidFill>
                            <a:schemeClr val="tx1"/>
                          </a:solidFill>
                          <a:latin typeface="Bliss 2 Regular" panose="02000506030000020004" pitchFamily="50" charset="0"/>
                        </a:rPr>
                        <a:t>a later date</a:t>
                      </a:r>
                      <a:r>
                        <a:rPr lang="en-GB" sz="1000" dirty="0">
                          <a:solidFill>
                            <a:schemeClr val="tx1"/>
                          </a:solidFill>
                          <a:latin typeface="Bliss 2 Regular" panose="02000506030000020004" pitchFamily="50"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solidFill>
                          <a:latin typeface="Bliss 2 Regular" panose="02000506030000020004" pitchFamily="50" charset="0"/>
                        </a:rPr>
                        <a:t>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19254683"/>
                  </a:ext>
                </a:extLst>
              </a:tr>
              <a:tr h="757940">
                <a:tc>
                  <a:txBody>
                    <a:bodyPr/>
                    <a:lstStyle/>
                    <a:p>
                      <a:pPr lvl="0"/>
                      <a:r>
                        <a:rPr lang="en-GB" sz="1000" b="0" kern="1200" dirty="0">
                          <a:solidFill>
                            <a:schemeClr val="dk1"/>
                          </a:solidFill>
                          <a:effectLst/>
                          <a:latin typeface="Bliss 2 Regular" panose="02000506030000020004" pitchFamily="50" charset="0"/>
                          <a:ea typeface="+mn-ea"/>
                          <a:cs typeface="+mn-cs"/>
                          <a:hlinkClick r:id="rId3"/>
                        </a:rPr>
                        <a:t>The man who mistook his wife </a:t>
                      </a:r>
                      <a:br>
                        <a:rPr lang="en-GB" sz="1000" b="0" kern="1200" dirty="0">
                          <a:solidFill>
                            <a:schemeClr val="dk1"/>
                          </a:solidFill>
                          <a:effectLst/>
                          <a:latin typeface="Bliss 2 Regular" panose="02000506030000020004" pitchFamily="50" charset="0"/>
                          <a:ea typeface="+mn-ea"/>
                          <a:cs typeface="+mn-cs"/>
                          <a:hlinkClick r:id="rId3"/>
                        </a:rPr>
                      </a:br>
                      <a:r>
                        <a:rPr lang="en-GB" sz="1000" b="0" kern="1200" dirty="0">
                          <a:solidFill>
                            <a:schemeClr val="dk1"/>
                          </a:solidFill>
                          <a:effectLst/>
                          <a:latin typeface="Bliss 2 Regular" panose="02000506030000020004" pitchFamily="50" charset="0"/>
                          <a:ea typeface="+mn-ea"/>
                          <a:cs typeface="+mn-cs"/>
                          <a:hlinkClick r:id="rId3"/>
                        </a:rPr>
                        <a:t>for a hat – Oliver Sacks</a:t>
                      </a:r>
                      <a:r>
                        <a:rPr lang="en-GB" sz="1000" b="0" kern="1200" dirty="0">
                          <a:solidFill>
                            <a:schemeClr val="dk1"/>
                          </a:solidFill>
                          <a:effectLst/>
                          <a:latin typeface="Bliss 2 Regular" panose="02000506030000020004" pitchFamily="50" charset="0"/>
                          <a:ea typeface="+mn-ea"/>
                          <a:cs typeface="+mn-cs"/>
                        </a:rPr>
                        <a:t> </a:t>
                      </a:r>
                      <a:r>
                        <a:rPr lang="en-US" sz="1000" b="0" i="0" kern="1200" dirty="0">
                          <a:solidFill>
                            <a:srgbClr val="FF0000"/>
                          </a:solidFill>
                          <a:effectLst/>
                          <a:latin typeface="Bliss 2 Regular" panose="02000506030000020004" pitchFamily="50" charset="0"/>
                          <a:ea typeface="+mn-ea"/>
                          <a:cs typeface="+mn-cs"/>
                        </a:rPr>
                        <a:t>(1)</a:t>
                      </a:r>
                    </a:p>
                    <a:p>
                      <a:pPr lvl="0"/>
                      <a:r>
                        <a:rPr lang="en-GB" sz="1000" dirty="0">
                          <a:solidFill>
                            <a:schemeClr val="tx1"/>
                          </a:solidFill>
                          <a:latin typeface="Bliss 2 Regular" panose="02000506030000020004" pitchFamily="50" charset="0"/>
                        </a:rPr>
                        <a:t>A collection of studies detailing the most bizarre neurological disorders resulting from damage to the brain.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b="1" kern="1200" dirty="0">
                          <a:solidFill>
                            <a:schemeClr val="dk1"/>
                          </a:solidFill>
                          <a:effectLst/>
                          <a:latin typeface="Bliss 2 Regular" panose="02000506030000020004" pitchFamily="50" charset="0"/>
                          <a:ea typeface="+mn-ea"/>
                          <a:cs typeface="+mn-cs"/>
                        </a:rPr>
                        <a:t>A beautiful mind (Movie)</a:t>
                      </a:r>
                      <a:r>
                        <a:rPr lang="en-GB" sz="1000" b="0" i="0" kern="1200" dirty="0">
                          <a:solidFill>
                            <a:schemeClr val="dk1"/>
                          </a:solidFill>
                          <a:effectLst/>
                          <a:latin typeface="Bliss 2 Regular" panose="02000506030000020004" pitchFamily="50" charset="0"/>
                          <a:ea typeface="+mn-ea"/>
                          <a:cs typeface="+mn-cs"/>
                        </a:rPr>
                        <a:t> </a:t>
                      </a:r>
                      <a:r>
                        <a:rPr lang="en-US" sz="1000" b="0" i="0" kern="1200" dirty="0">
                          <a:solidFill>
                            <a:srgbClr val="FF0000"/>
                          </a:solidFill>
                          <a:effectLst/>
                          <a:latin typeface="Bliss 2 Regular" panose="02000506030000020004" pitchFamily="50" charset="0"/>
                          <a:ea typeface="+mn-ea"/>
                          <a:cs typeface="+mn-cs"/>
                        </a:rPr>
                        <a:t>(1)</a:t>
                      </a:r>
                      <a:endParaRPr lang="en-GB" sz="1000" dirty="0">
                        <a:solidFill>
                          <a:srgbClr val="FF0000"/>
                        </a:solidFill>
                        <a:latin typeface="Bliss 2 Regular" panose="02000506030000020004" pitchFamily="50" charset="0"/>
                      </a:endParaRPr>
                    </a:p>
                    <a:p>
                      <a:r>
                        <a:rPr lang="en-GB" sz="1000" kern="1200" dirty="0">
                          <a:solidFill>
                            <a:schemeClr val="dk1"/>
                          </a:solidFill>
                          <a:effectLst/>
                          <a:latin typeface="Bliss 2 Regular" panose="02000506030000020004" pitchFamily="50" charset="0"/>
                          <a:ea typeface="+mn-ea"/>
                          <a:cs typeface="+mn-cs"/>
                        </a:rPr>
                        <a:t>A </a:t>
                      </a:r>
                      <a:r>
                        <a:rPr lang="en-GB" sz="1000" kern="1200" dirty="0">
                          <a:solidFill>
                            <a:schemeClr val="dk1"/>
                          </a:solidFill>
                          <a:effectLst/>
                          <a:latin typeface="Bliss 2 Regular" panose="02000506030000020004"/>
                          <a:ea typeface="+mn-ea"/>
                          <a:cs typeface="+mn-cs"/>
                        </a:rPr>
                        <a:t>brilliant </a:t>
                      </a:r>
                      <a:r>
                        <a:rPr lang="en-GB" sz="1000" kern="1200" dirty="0">
                          <a:solidFill>
                            <a:schemeClr val="dk1"/>
                          </a:solidFill>
                          <a:effectLst/>
                          <a:latin typeface="Bliss 2 Regular" panose="02000506030000020004" pitchFamily="50" charset="0"/>
                          <a:ea typeface="+mn-ea"/>
                          <a:cs typeface="+mn-cs"/>
                        </a:rPr>
                        <a:t>mathematician becomes entangled in a conspiracy – a winner of 4 Oscars.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hlinkClick r:id="rId4"/>
                        </a:rPr>
                        <a:t>Harlow's Monkeys</a:t>
                      </a:r>
                      <a:r>
                        <a:rPr lang="en-GB" sz="1000" dirty="0"/>
                        <a:t> </a:t>
                      </a:r>
                      <a:r>
                        <a:rPr lang="en-US" sz="1000" b="0" i="0" kern="1200" dirty="0">
                          <a:solidFill>
                            <a:srgbClr val="FF0000"/>
                          </a:solidFill>
                          <a:effectLst/>
                          <a:latin typeface="Bliss 2 Regular" panose="02000506030000020004" pitchFamily="50" charset="0"/>
                          <a:ea typeface="+mn-ea"/>
                          <a:cs typeface="+mn-cs"/>
                        </a:rPr>
                        <a:t>(1)</a:t>
                      </a:r>
                      <a:endParaRPr lang="en-GB" sz="1000" dirty="0"/>
                    </a:p>
                    <a:p>
                      <a:r>
                        <a:rPr lang="en-GB" sz="1000" dirty="0"/>
                        <a:t>Claudia Hammond revisits Harry Harlow's surrogate mothers experiment with monkeys, that revolutionised parenting.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r>
                        <a:rPr lang="en-GB" sz="1000" kern="1200" dirty="0">
                          <a:solidFill>
                            <a:schemeClr val="dk1"/>
                          </a:solidFill>
                          <a:effectLst/>
                          <a:latin typeface="Bliss 2 Regular" panose="02000506030000020004" pitchFamily="50" charset="0"/>
                          <a:ea typeface="+mn-ea"/>
                          <a:cs typeface="+mn-cs"/>
                          <a:hlinkClick r:id="rId5"/>
                        </a:rPr>
                        <a:t>The Virtual </a:t>
                      </a:r>
                      <a:r>
                        <a:rPr lang="en-GB" sz="1000" kern="1200" dirty="0" err="1">
                          <a:solidFill>
                            <a:schemeClr val="dk1"/>
                          </a:solidFill>
                          <a:effectLst/>
                          <a:latin typeface="Bliss 2 Regular" panose="02000506030000020004" pitchFamily="50" charset="0"/>
                          <a:ea typeface="+mn-ea"/>
                          <a:cs typeface="+mn-cs"/>
                          <a:hlinkClick r:id="rId5"/>
                        </a:rPr>
                        <a:t>Koshland</a:t>
                      </a:r>
                      <a:r>
                        <a:rPr lang="en-GB" sz="1000" kern="1200" dirty="0">
                          <a:solidFill>
                            <a:schemeClr val="dk1"/>
                          </a:solidFill>
                          <a:effectLst/>
                          <a:latin typeface="Bliss 2 Regular" panose="02000506030000020004" pitchFamily="50" charset="0"/>
                          <a:ea typeface="+mn-ea"/>
                          <a:cs typeface="+mn-cs"/>
                          <a:hlinkClick r:id="rId5"/>
                        </a:rPr>
                        <a:t> Science Museum</a:t>
                      </a:r>
                      <a:r>
                        <a:rPr lang="en-GB" sz="1000" kern="1200" dirty="0">
                          <a:solidFill>
                            <a:schemeClr val="dk1"/>
                          </a:solidFill>
                          <a:effectLst/>
                          <a:latin typeface="Bliss 2 Regular" panose="02000506030000020004" pitchFamily="50" charset="0"/>
                          <a:ea typeface="+mn-ea"/>
                          <a:cs typeface="+mn-cs"/>
                        </a:rPr>
                        <a:t> </a:t>
                      </a:r>
                      <a:r>
                        <a:rPr lang="en-GB" sz="1000" kern="1200" dirty="0">
                          <a:solidFill>
                            <a:srgbClr val="FF0000"/>
                          </a:solidFill>
                          <a:effectLst/>
                          <a:latin typeface="Bliss 2 Regular" panose="02000506030000020004" pitchFamily="50" charset="0"/>
                          <a:ea typeface="+mn-ea"/>
                          <a:cs typeface="+mn-cs"/>
                        </a:rPr>
                        <a:t>(4)</a:t>
                      </a:r>
                    </a:p>
                    <a:p>
                      <a:pPr lvl="0"/>
                      <a:r>
                        <a:rPr lang="en-GB" sz="1000" kern="1200" dirty="0">
                          <a:solidFill>
                            <a:schemeClr val="dk1"/>
                          </a:solidFill>
                          <a:effectLst/>
                          <a:latin typeface="Bliss 2 Regular" panose="02000506030000020004" pitchFamily="50" charset="0"/>
                          <a:ea typeface="+mn-ea"/>
                          <a:cs typeface="+mn-cs"/>
                        </a:rPr>
                        <a:t>Explore the interactive brain to learn about its structures and functions. </a:t>
                      </a:r>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rowSpan="2">
                  <a:txBody>
                    <a:bodyPr/>
                    <a:lstStyle/>
                    <a:p>
                      <a:r>
                        <a:rPr lang="en-GB" sz="1000" dirty="0">
                          <a:latin typeface="Bliss 2 Regular" panose="02000506030000020004"/>
                          <a:hlinkClick r:id="rId6"/>
                        </a:rPr>
                        <a:t>Starting with psychology</a:t>
                      </a:r>
                      <a:endParaRPr lang="en-GB" sz="1000" dirty="0">
                        <a:latin typeface="Bliss 2 Regular" panose="02000506030000020004"/>
                      </a:endParaRPr>
                    </a:p>
                    <a:p>
                      <a:r>
                        <a:rPr lang="en-GB" sz="1000" dirty="0">
                          <a:latin typeface="Bliss 2 Regular" panose="02000506030000020004"/>
                        </a:rPr>
                        <a:t>The greatest puzzle we face is ourselves. Psychologists put forward a range of explanations about why people feel, think and behave the way they do. It is not easy to pin down all the many influences but this free course makes a start. </a:t>
                      </a:r>
                      <a:r>
                        <a:rPr lang="en-GB" sz="1000" dirty="0">
                          <a:solidFill>
                            <a:srgbClr val="FF0000"/>
                          </a:solidFill>
                          <a:latin typeface="Bliss 2 Regular" panose="02000506030000020004"/>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1762366339"/>
                  </a:ext>
                </a:extLst>
              </a:tr>
              <a:tr h="541386">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Bliss 2 Regular" panose="02000506030000020004" pitchFamily="50" charset="0"/>
                          <a:hlinkClick r:id="rId7"/>
                        </a:rPr>
                        <a:t>Opening Skinner's Box: Great Psychological Experiments of the Twentieth Century</a:t>
                      </a:r>
                      <a:r>
                        <a:rPr lang="en-GB" sz="1000">
                          <a:solidFill>
                            <a:schemeClr val="tx1"/>
                          </a:solidFill>
                          <a:latin typeface="Bliss 2 Regular" panose="02000506030000020004" pitchFamily="50" charset="0"/>
                        </a:rPr>
                        <a:t> </a:t>
                      </a:r>
                      <a:r>
                        <a:rPr lang="en-US" sz="1000" b="0" i="0" kern="1200">
                          <a:solidFill>
                            <a:srgbClr val="FF0000"/>
                          </a:solidFill>
                          <a:effectLst/>
                          <a:latin typeface="Bliss 2 Regular" panose="02000506030000020004" pitchFamily="50" charset="0"/>
                          <a:ea typeface="+mn-ea"/>
                          <a:cs typeface="+mn-cs"/>
                        </a:rPr>
                        <a:t>(1)</a:t>
                      </a:r>
                      <a:endParaRPr lang="en-GB" sz="1000">
                        <a:solidFill>
                          <a:schemeClr val="tx1"/>
                        </a:solidFill>
                        <a:latin typeface="Bliss 2 Regular" panose="02000506030000020004" pitchFamily="50" charset="0"/>
                      </a:endParaRPr>
                    </a:p>
                    <a:p>
                      <a:pPr lvl="0"/>
                      <a:r>
                        <a:rPr lang="en-GB" sz="1000">
                          <a:solidFill>
                            <a:schemeClr val="tx1"/>
                          </a:solidFill>
                          <a:latin typeface="Bliss 2 Regular" panose="02000506030000020004" pitchFamily="50" charset="0"/>
                        </a:rPr>
                        <a:t>Slater takes us from deep empathy with Stanley Milgram's obedience subjects to a disturbing re-creation of an experiment questioning the validity of psychiatric diagnosis.</a:t>
                      </a:r>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r>
                        <a:rPr lang="en-GB" sz="1000" b="1" kern="1200">
                          <a:solidFill>
                            <a:schemeClr val="dk1"/>
                          </a:solidFill>
                          <a:effectLst/>
                          <a:latin typeface="Bliss 2 Regular" panose="02000506030000020004"/>
                          <a:ea typeface="+mn-ea"/>
                          <a:cs typeface="+mn-cs"/>
                        </a:rPr>
                        <a:t>The Stanford Prison Experiment (Movie) </a:t>
                      </a:r>
                      <a:r>
                        <a:rPr lang="en-US" sz="1000" b="0" i="0" kern="1200">
                          <a:solidFill>
                            <a:srgbClr val="FF0000"/>
                          </a:solidFill>
                          <a:effectLst/>
                          <a:latin typeface="Bliss 2 Regular" panose="02000506030000020004"/>
                          <a:ea typeface="+mn-ea"/>
                          <a:cs typeface="+mn-cs"/>
                        </a:rPr>
                        <a:t>(1)</a:t>
                      </a:r>
                    </a:p>
                    <a:p>
                      <a:r>
                        <a:rPr lang="en-GB" sz="1000">
                          <a:latin typeface="Bliss 2 Regular" panose="02000506030000020004"/>
                        </a:rPr>
                        <a:t>The controversial psychology experiment in which college students pretend to be prisoners and guards, but the proceedings soon get out of hand.</a:t>
                      </a:r>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hlinkClick r:id="rId8"/>
                        </a:rPr>
                        <a:t>Joseph </a:t>
                      </a:r>
                      <a:r>
                        <a:rPr lang="en-GB" sz="1000" dirty="0" err="1">
                          <a:hlinkClick r:id="rId8"/>
                        </a:rPr>
                        <a:t>Wolpe</a:t>
                      </a:r>
                      <a:r>
                        <a:rPr lang="en-GB" sz="1000" dirty="0">
                          <a:hlinkClick r:id="rId8"/>
                        </a:rPr>
                        <a:t> and Systematic Desensitization</a:t>
                      </a:r>
                      <a:r>
                        <a:rPr lang="en-GB" sz="1000" dirty="0"/>
                        <a:t> </a:t>
                      </a:r>
                      <a:r>
                        <a:rPr lang="en-US" sz="1000" b="0" i="0" kern="1200" dirty="0">
                          <a:solidFill>
                            <a:srgbClr val="FF0000"/>
                          </a:solidFill>
                          <a:effectLst/>
                          <a:latin typeface="Bliss 2 Regular" panose="02000506030000020004" pitchFamily="50" charset="0"/>
                          <a:ea typeface="+mn-ea"/>
                          <a:cs typeface="+mn-cs"/>
                        </a:rPr>
                        <a:t>(1)</a:t>
                      </a:r>
                      <a:endParaRPr lang="en-GB" sz="1000" dirty="0"/>
                    </a:p>
                    <a:p>
                      <a:r>
                        <a:rPr lang="en-GB" sz="1000" dirty="0"/>
                        <a:t>Joseph </a:t>
                      </a:r>
                      <a:r>
                        <a:rPr lang="en-GB" sz="1000" dirty="0" err="1"/>
                        <a:t>Wolpe's</a:t>
                      </a:r>
                      <a:r>
                        <a:rPr lang="en-GB" sz="1000" dirty="0"/>
                        <a:t> treatment for phobias can be seen as the foundation for today's cognitive behaviour therapy used to treat many mental health </a:t>
                      </a:r>
                      <a:br>
                        <a:rPr lang="en-GB" sz="1000" dirty="0"/>
                      </a:br>
                      <a:r>
                        <a:rPr lang="en-GB" sz="1000" dirty="0"/>
                        <a:t>conditions.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row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latin typeface="Bliss 2 Regular" panose="02000506030000020004" pitchFamily="50" charset="0"/>
                        </a:rPr>
                        <a:t>The open university </a:t>
                      </a:r>
                      <a:r>
                        <a:rPr lang="en-GB" sz="1000" b="0" dirty="0">
                          <a:solidFill>
                            <a:srgbClr val="FF0000"/>
                          </a:solidFill>
                          <a:latin typeface="Bliss 2 Regular" panose="02000506030000020004" pitchFamily="50" charset="0"/>
                        </a:rPr>
                        <a:t>(5) </a:t>
                      </a:r>
                      <a:r>
                        <a:rPr lang="en-GB" sz="1000" dirty="0">
                          <a:latin typeface="Bliss 2 Regular" panose="02000506030000020004" pitchFamily="50" charset="0"/>
                        </a:rPr>
                        <a:t>– complete one of the following free online Psychology courses: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Bliss 2 Regular" panose="02000506030000020004" pitchFamily="50" charset="0"/>
                          <a:hlinkClick r:id="rId9"/>
                        </a:rPr>
                        <a:t>Forensic Psychology</a:t>
                      </a:r>
                      <a:endParaRPr lang="en-GB" sz="1000" dirty="0">
                        <a:latin typeface="Bliss 2 Regular" panose="02000506030000020004" pitchFamily="50"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latin typeface="Bliss 2 Regular" panose="02000506030000020004" pitchFamily="50"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latin typeface="Bliss 2 Regular" panose="02000506030000020004" pitchFamily="50" charset="0"/>
                          <a:hlinkClick r:id="rId10"/>
                        </a:rPr>
                        <a:t>An introduction to cognitive psychology</a:t>
                      </a:r>
                      <a:endParaRPr lang="en-GB" sz="1000" dirty="0">
                        <a:latin typeface="Bliss 2 Regular" panose="02000506030000020004" pitchFamily="50"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latin typeface="Bliss 2 Regular" panose="02000506030000020004" pitchFamily="50" charset="0"/>
                      </a:endParaRPr>
                    </a:p>
                    <a:p>
                      <a:r>
                        <a:rPr lang="en-GB" sz="1000" baseline="0" dirty="0">
                          <a:solidFill>
                            <a:srgbClr val="FF0000"/>
                          </a:solidFill>
                          <a:latin typeface="Bliss 2 Regular" panose="02000506030000020004" pitchFamily="50" charset="0"/>
                          <a:hlinkClick r:id="rId11"/>
                        </a:rPr>
                        <a:t>Young people and their mental health</a:t>
                      </a:r>
                      <a:endParaRPr lang="en-GB" sz="1000" baseline="0" dirty="0">
                        <a:solidFill>
                          <a:srgbClr val="FF0000"/>
                        </a:solidFill>
                        <a:latin typeface="Bliss 2 Regular" panose="02000506030000020004" pitchFamily="50" charset="0"/>
                      </a:endParaRPr>
                    </a:p>
                    <a:p>
                      <a:endParaRPr lang="en-GB" sz="1000" dirty="0">
                        <a:latin typeface="Bliss 2 Regular" panose="02000506030000020004" pitchFamily="50" charset="0"/>
                      </a:endParaRPr>
                    </a:p>
                    <a:p>
                      <a:r>
                        <a:rPr lang="en-GB" sz="1000" dirty="0">
                          <a:latin typeface="Bliss 2 Regular" panose="02000506030000020004" pitchFamily="50" charset="0"/>
                          <a:hlinkClick r:id="rId12"/>
                        </a:rPr>
                        <a:t>Understanding Anxiety, Depression and CBT</a:t>
                      </a:r>
                      <a:endParaRPr lang="en-GB" sz="1000" dirty="0">
                        <a:latin typeface="Bliss 2 Regular" panose="02000506030000020004" pitchFamily="50" charset="0"/>
                      </a:endParaRPr>
                    </a:p>
                    <a:p>
                      <a:endParaRPr lang="en-GB" sz="1000" baseline="0" dirty="0">
                        <a:solidFill>
                          <a:srgbClr val="FF0000"/>
                        </a:solidFill>
                        <a:latin typeface="Bliss 2 Regular" panose="02000506030000020004" pitchFamily="50" charset="0"/>
                      </a:endParaRPr>
                    </a:p>
                    <a:p>
                      <a:r>
                        <a:rPr lang="en-GB" sz="1000" baseline="0" dirty="0">
                          <a:solidFill>
                            <a:srgbClr val="FF0000"/>
                          </a:solidFill>
                          <a:latin typeface="Bliss 2 Regular" panose="02000506030000020004" pitchFamily="50" charset="0"/>
                          <a:hlinkClick r:id="rId13"/>
                        </a:rPr>
                        <a:t>Attachment</a:t>
                      </a:r>
                      <a:endParaRPr lang="en-GB" sz="1000" baseline="0" dirty="0">
                        <a:solidFill>
                          <a:srgbClr val="FF0000"/>
                        </a:solidFill>
                        <a:latin typeface="Bliss 2 Regular" panose="02000506030000020004" pitchFamily="50" charset="0"/>
                      </a:endParaRPr>
                    </a:p>
                    <a:p>
                      <a:endParaRPr lang="en-GB" sz="1000" baseline="0" dirty="0">
                        <a:solidFill>
                          <a:srgbClr val="FF0000"/>
                        </a:solidFill>
                        <a:latin typeface="Bliss 2 Regular" panose="02000506030000020004" pitchFamily="50" charset="0"/>
                      </a:endParaRPr>
                    </a:p>
                    <a:p>
                      <a:r>
                        <a:rPr lang="en-GB" sz="1000" baseline="0" dirty="0">
                          <a:solidFill>
                            <a:srgbClr val="FF0000"/>
                          </a:solidFill>
                          <a:latin typeface="Bliss 2 Regular" panose="02000506030000020004" pitchFamily="50" charset="0"/>
                          <a:hlinkClick r:id="rId14"/>
                        </a:rPr>
                        <a:t>Obedience and ethics</a:t>
                      </a:r>
                      <a:endParaRPr lang="en-GB" sz="1000" baseline="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3498171807"/>
                  </a:ext>
                </a:extLst>
              </a:tr>
              <a:tr h="487247">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latin typeface="Bliss 2 Regular" panose="02000506030000020004" pitchFamily="50" charset="0"/>
                        </a:rPr>
                        <a:t>Are criminals born or made? </a:t>
                      </a:r>
                      <a:r>
                        <a:rPr lang="en-GB" sz="1000" dirty="0">
                          <a:solidFill>
                            <a:srgbClr val="FF0000"/>
                          </a:solidFill>
                          <a:latin typeface="Bliss 2 Regular" panose="02000506030000020004" pitchFamily="50" charset="0"/>
                        </a:rPr>
                        <a:t>(7)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Research and produce an essay on the above question.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9960544"/>
                  </a:ext>
                </a:extLst>
              </a:tr>
              <a:tr h="135346">
                <a:tc vMerge="1">
                  <a:txBody>
                    <a:bodyPr/>
                    <a:lstStyle/>
                    <a:p>
                      <a:pPr lvl="0"/>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tc rowSpan="8">
                  <a:txBody>
                    <a:bodyPr/>
                    <a:lstStyle/>
                    <a:p>
                      <a:pPr marL="0" indent="0">
                        <a:buFont typeface="Arial" panose="020B0604020202020204" pitchFamily="34" charset="0"/>
                        <a:buNone/>
                      </a:pPr>
                      <a:r>
                        <a:rPr lang="en-GB" sz="1000" b="1" kern="1200" dirty="0">
                          <a:solidFill>
                            <a:schemeClr val="tx1"/>
                          </a:solidFill>
                          <a:effectLst/>
                          <a:latin typeface="Bliss 2 Regular" panose="02000506030000020004" pitchFamily="50" charset="0"/>
                          <a:ea typeface="+mn-ea"/>
                          <a:cs typeface="+mn-cs"/>
                        </a:rPr>
                        <a:t>Research one of the Psychological approaches listed below and produce a presentation which covers:</a:t>
                      </a:r>
                    </a:p>
                    <a:p>
                      <a:pPr marL="171450" indent="-171450">
                        <a:buFontTx/>
                        <a:buChar char="-"/>
                      </a:pPr>
                      <a:r>
                        <a:rPr lang="en-GB" sz="1000" kern="1200" dirty="0">
                          <a:solidFill>
                            <a:schemeClr val="tx1"/>
                          </a:solidFill>
                          <a:effectLst/>
                          <a:latin typeface="Bliss 2 Regular" panose="02000506030000020004" pitchFamily="50" charset="0"/>
                          <a:ea typeface="+mn-ea"/>
                          <a:cs typeface="+mn-cs"/>
                        </a:rPr>
                        <a:t>The main assumptions of the approach</a:t>
                      </a:r>
                    </a:p>
                    <a:p>
                      <a:pPr marL="171450" indent="-171450">
                        <a:buFontTx/>
                        <a:buChar char="-"/>
                      </a:pPr>
                      <a:r>
                        <a:rPr lang="en-GB" sz="1000" kern="1200" dirty="0">
                          <a:solidFill>
                            <a:schemeClr val="tx1"/>
                          </a:solidFill>
                          <a:effectLst/>
                          <a:latin typeface="Bliss 2 Regular" panose="02000506030000020004" pitchFamily="50" charset="0"/>
                          <a:ea typeface="+mn-ea"/>
                          <a:cs typeface="+mn-cs"/>
                        </a:rPr>
                        <a:t>The key concepts of the approach</a:t>
                      </a:r>
                    </a:p>
                    <a:p>
                      <a:pPr marL="171450" indent="-171450">
                        <a:buFontTx/>
                        <a:buChar char="-"/>
                      </a:pPr>
                      <a:r>
                        <a:rPr lang="en-GB" sz="1000" kern="1200" dirty="0">
                          <a:solidFill>
                            <a:schemeClr val="tx1"/>
                          </a:solidFill>
                          <a:effectLst/>
                          <a:latin typeface="Bliss 2 Regular" panose="02000506030000020004" pitchFamily="50" charset="0"/>
                          <a:ea typeface="+mn-ea"/>
                          <a:cs typeface="+mn-cs"/>
                        </a:rPr>
                        <a:t>The research methods used by the approach</a:t>
                      </a:r>
                    </a:p>
                    <a:p>
                      <a:pPr marL="171450" indent="-171450">
                        <a:buFontTx/>
                        <a:buChar char="-"/>
                      </a:pPr>
                      <a:r>
                        <a:rPr lang="en-GB" sz="1000" kern="1200" dirty="0">
                          <a:solidFill>
                            <a:schemeClr val="tx1"/>
                          </a:solidFill>
                          <a:effectLst/>
                          <a:latin typeface="Bliss 2 Regular" panose="02000506030000020004" pitchFamily="50" charset="0"/>
                          <a:ea typeface="+mn-ea"/>
                          <a:cs typeface="+mn-cs"/>
                        </a:rPr>
                        <a:t>The contributions of the approach</a:t>
                      </a:r>
                    </a:p>
                    <a:p>
                      <a:pPr marL="171450" indent="-171450">
                        <a:buFontTx/>
                        <a:buChar char="-"/>
                      </a:pPr>
                      <a:r>
                        <a:rPr lang="en-GB" sz="1000" kern="1200" dirty="0">
                          <a:solidFill>
                            <a:schemeClr val="tx1"/>
                          </a:solidFill>
                          <a:effectLst/>
                          <a:latin typeface="Bliss 2 Regular" panose="02000506030000020004" pitchFamily="50" charset="0"/>
                          <a:ea typeface="+mn-ea"/>
                          <a:cs typeface="+mn-cs"/>
                        </a:rPr>
                        <a:t>The strength and limitations of the approach</a:t>
                      </a:r>
                    </a:p>
                    <a:p>
                      <a:pPr marL="0" indent="0">
                        <a:buFontTx/>
                        <a:buNone/>
                      </a:pPr>
                      <a:endParaRPr lang="en-GB" sz="1000" kern="1200" dirty="0">
                        <a:solidFill>
                          <a:schemeClr val="tx1"/>
                        </a:solidFill>
                        <a:effectLst/>
                        <a:latin typeface="Bliss 2 Regular" panose="02000506030000020004" pitchFamily="50" charset="0"/>
                        <a:ea typeface="+mn-ea"/>
                        <a:cs typeface="+mn-cs"/>
                      </a:endParaRPr>
                    </a:p>
                    <a:p>
                      <a:pPr marL="0" indent="0">
                        <a:buFontTx/>
                        <a:buNone/>
                      </a:pPr>
                      <a:r>
                        <a:rPr lang="en-GB" sz="1000" kern="1200" dirty="0">
                          <a:solidFill>
                            <a:schemeClr val="tx1"/>
                          </a:solidFill>
                          <a:effectLst/>
                          <a:latin typeface="Bliss 2 Regular" panose="02000506030000020004" pitchFamily="50" charset="0"/>
                          <a:ea typeface="+mn-ea"/>
                          <a:cs typeface="+mn-cs"/>
                        </a:rPr>
                        <a:t>Psychological approaches:</a:t>
                      </a:r>
                    </a:p>
                    <a:p>
                      <a:pPr marL="0" indent="0">
                        <a:buFont typeface="Arial" panose="020B0604020202020204" pitchFamily="34" charset="0"/>
                        <a:buNone/>
                      </a:pPr>
                      <a:r>
                        <a:rPr lang="en-GB" sz="1000" kern="1200" dirty="0">
                          <a:solidFill>
                            <a:schemeClr val="tx1"/>
                          </a:solidFill>
                          <a:effectLst/>
                          <a:latin typeface="Bliss 2 Regular" panose="02000506030000020004" pitchFamily="50" charset="0"/>
                          <a:ea typeface="+mn-ea"/>
                          <a:cs typeface="+mn-cs"/>
                        </a:rPr>
                        <a:t>The Psychodynamic approach</a:t>
                      </a:r>
                    </a:p>
                    <a:p>
                      <a:pPr marL="0" indent="0">
                        <a:buFont typeface="Arial" panose="020B0604020202020204" pitchFamily="34" charset="0"/>
                        <a:buNone/>
                      </a:pPr>
                      <a:r>
                        <a:rPr lang="en-GB" sz="1000" kern="1200" dirty="0">
                          <a:solidFill>
                            <a:schemeClr val="tx1"/>
                          </a:solidFill>
                          <a:effectLst/>
                          <a:latin typeface="Bliss 2 Regular" panose="02000506030000020004" pitchFamily="50" charset="0"/>
                          <a:ea typeface="+mn-ea"/>
                          <a:cs typeface="+mn-cs"/>
                        </a:rPr>
                        <a:t>The behaviourist approach</a:t>
                      </a:r>
                    </a:p>
                    <a:p>
                      <a:pPr marL="0" indent="0">
                        <a:buFont typeface="Arial" panose="020B0604020202020204" pitchFamily="34" charset="0"/>
                        <a:buNone/>
                      </a:pPr>
                      <a:r>
                        <a:rPr lang="en-GB" sz="1000" kern="1200" dirty="0">
                          <a:solidFill>
                            <a:schemeClr val="tx1"/>
                          </a:solidFill>
                          <a:effectLst/>
                          <a:latin typeface="Bliss 2 Regular" panose="02000506030000020004" pitchFamily="50" charset="0"/>
                          <a:ea typeface="+mn-ea"/>
                          <a:cs typeface="+mn-cs"/>
                        </a:rPr>
                        <a:t>The humanistic approach</a:t>
                      </a:r>
                    </a:p>
                    <a:p>
                      <a:pPr marL="0" indent="0">
                        <a:buFont typeface="Arial" panose="020B0604020202020204" pitchFamily="34" charset="0"/>
                        <a:buNone/>
                      </a:pPr>
                      <a:r>
                        <a:rPr lang="en-GB" sz="1000" kern="1200" dirty="0">
                          <a:solidFill>
                            <a:schemeClr val="tx1"/>
                          </a:solidFill>
                          <a:effectLst/>
                          <a:latin typeface="Bliss 2 Regular" panose="02000506030000020004" pitchFamily="50" charset="0"/>
                          <a:ea typeface="+mn-ea"/>
                          <a:cs typeface="+mn-cs"/>
                        </a:rPr>
                        <a:t>The cognitive approach</a:t>
                      </a:r>
                    </a:p>
                    <a:p>
                      <a:pPr marL="0" indent="0">
                        <a:buFont typeface="Arial" panose="020B0604020202020204" pitchFamily="34" charset="0"/>
                        <a:buNone/>
                      </a:pPr>
                      <a:r>
                        <a:rPr lang="en-GB" sz="1000" kern="1200" dirty="0">
                          <a:solidFill>
                            <a:schemeClr val="tx1"/>
                          </a:solidFill>
                          <a:effectLst/>
                          <a:latin typeface="Bliss 2 Regular" panose="02000506030000020004" pitchFamily="50" charset="0"/>
                          <a:ea typeface="+mn-ea"/>
                          <a:cs typeface="+mn-cs"/>
                        </a:rPr>
                        <a:t>Social learning theory</a:t>
                      </a:r>
                    </a:p>
                    <a:p>
                      <a:pPr marL="0" indent="0">
                        <a:buFont typeface="Arial" panose="020B0604020202020204" pitchFamily="34" charset="0"/>
                        <a:buNone/>
                      </a:pPr>
                      <a:r>
                        <a:rPr lang="en-GB" sz="1000" kern="1200" dirty="0">
                          <a:solidFill>
                            <a:schemeClr val="tx1"/>
                          </a:solidFill>
                          <a:effectLst/>
                          <a:latin typeface="Bliss 2 Regular" panose="02000506030000020004" pitchFamily="50" charset="0"/>
                          <a:ea typeface="+mn-ea"/>
                          <a:cs typeface="+mn-cs"/>
                        </a:rPr>
                        <a:t>The biological approach</a:t>
                      </a:r>
                      <a:endParaRPr lang="en-GB" sz="1000" kern="1200" dirty="0">
                        <a:solidFill>
                          <a:srgbClr val="FF0000"/>
                        </a:solidFill>
                        <a:effectLst/>
                        <a:latin typeface="Bliss 2 Regular" panose="02000506030000020004" pitchFamily="50" charset="0"/>
                        <a:ea typeface="+mn-ea"/>
                        <a:cs typeface="+mn-cs"/>
                      </a:endParaRPr>
                    </a:p>
                    <a:p>
                      <a:pPr marL="0" indent="0" algn="r">
                        <a:buFont typeface="Arial" panose="020B0604020202020204" pitchFamily="34" charset="0"/>
                        <a:buNone/>
                      </a:pPr>
                      <a:r>
                        <a:rPr lang="en-GB" sz="1000" dirty="0">
                          <a:solidFill>
                            <a:srgbClr val="FF0000"/>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997210176"/>
                  </a:ext>
                </a:extLst>
              </a:tr>
              <a:tr h="622593">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FF0000"/>
                          </a:solidFill>
                          <a:latin typeface="Bliss 2 Regular" panose="02000506030000020004" pitchFamily="50" charset="0"/>
                          <a:hlinkClick r:id="rId15"/>
                        </a:rPr>
                        <a:t>The Lucifer Effect: How Good People Turn Evil</a:t>
                      </a:r>
                      <a:r>
                        <a:rPr lang="en-GB" sz="1000">
                          <a:solidFill>
                            <a:srgbClr val="FF0000"/>
                          </a:solidFill>
                          <a:latin typeface="Bliss 2 Regular" panose="02000506030000020004" pitchFamily="50" charset="0"/>
                        </a:rPr>
                        <a:t> </a:t>
                      </a:r>
                      <a:r>
                        <a:rPr lang="en-US" sz="1000" b="0" i="0" kern="1200">
                          <a:solidFill>
                            <a:srgbClr val="FF0000"/>
                          </a:solidFill>
                          <a:effectLst/>
                          <a:latin typeface="Bliss 2 Regular" panose="02000506030000020004" pitchFamily="50" charset="0"/>
                          <a:ea typeface="+mn-ea"/>
                          <a:cs typeface="+mn-cs"/>
                        </a:rPr>
                        <a:t>(1)</a:t>
                      </a:r>
                      <a:endParaRPr lang="en-GB" sz="1000">
                        <a:solidFill>
                          <a:srgbClr val="FF0000"/>
                        </a:solidFill>
                        <a:latin typeface="Bliss 2 Regular" panose="02000506030000020004" pitchFamily="50" charset="0"/>
                      </a:endParaRPr>
                    </a:p>
                    <a:p>
                      <a:pPr lvl="0"/>
                      <a:r>
                        <a:rPr lang="en-GB" sz="1000">
                          <a:solidFill>
                            <a:schemeClr val="tx1"/>
                          </a:solidFill>
                          <a:latin typeface="Bliss 2 Regular" panose="02000506030000020004" pitchFamily="50" charset="0"/>
                        </a:rPr>
                        <a:t>Psychologist Philip Zimbardo challenges our conceptions of who we think we are and what we believe we will never do.</a:t>
                      </a:r>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latin typeface="Bliss 2 Regular" panose="02000506030000020004" pitchFamily="50" charset="0"/>
                        </a:rPr>
                        <a:t>TED</a:t>
                      </a:r>
                      <a:r>
                        <a:rPr lang="en-GB" sz="1000" b="1" baseline="0" dirty="0">
                          <a:latin typeface="Bliss 2 Regular" panose="02000506030000020004" pitchFamily="50" charset="0"/>
                        </a:rPr>
                        <a:t> Talks </a:t>
                      </a:r>
                      <a:r>
                        <a:rPr lang="en-US" sz="1000" b="0" i="0" kern="1200" dirty="0">
                          <a:solidFill>
                            <a:srgbClr val="FF0000"/>
                          </a:solidFill>
                          <a:effectLst/>
                          <a:latin typeface="Bliss 2 Regular" panose="02000506030000020004" pitchFamily="50" charset="0"/>
                          <a:ea typeface="+mn-ea"/>
                          <a:cs typeface="+mn-cs"/>
                        </a:rPr>
                        <a:t>(1)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kern="1200" dirty="0">
                          <a:solidFill>
                            <a:schemeClr val="tx1"/>
                          </a:solidFill>
                          <a:effectLst/>
                          <a:latin typeface="Bliss 2 Regular" panose="02000506030000020004" pitchFamily="50" charset="0"/>
                          <a:ea typeface="+mn-ea"/>
                          <a:cs typeface="+mn-cs"/>
                          <a:hlinkClick r:id="rId16"/>
                        </a:rPr>
                        <a:t>9 myths about psychology, debunked</a:t>
                      </a:r>
                      <a:endParaRPr lang="en-US" sz="1000" b="0" i="0" kern="1200" dirty="0">
                        <a:solidFill>
                          <a:schemeClr val="tx1"/>
                        </a:solidFill>
                        <a:effectLst/>
                        <a:latin typeface="Bliss 2 Regular" panose="02000506030000020004" pitchFamily="50"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kern="1200" dirty="0">
                          <a:solidFill>
                            <a:schemeClr val="tx1"/>
                          </a:solidFill>
                          <a:effectLst/>
                          <a:latin typeface="Bliss 2 Regular" panose="02000506030000020004" pitchFamily="50" charset="0"/>
                          <a:ea typeface="+mn-ea"/>
                          <a:cs typeface="+mn-cs"/>
                          <a:hlinkClick r:id="rId17"/>
                        </a:rPr>
                        <a:t>How reliable is your memory?</a:t>
                      </a:r>
                      <a:endParaRPr lang="en-US" sz="1000" b="0" i="0" kern="1200" dirty="0">
                        <a:solidFill>
                          <a:schemeClr val="tx1"/>
                        </a:solidFill>
                        <a:effectLst/>
                        <a:latin typeface="Bliss 2 Regular" panose="02000506030000020004" pitchFamily="50"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kern="1200" dirty="0">
                          <a:solidFill>
                            <a:schemeClr val="tx1"/>
                          </a:solidFill>
                          <a:effectLst/>
                          <a:latin typeface="Bliss 2 Regular" panose="02000506030000020004" pitchFamily="50" charset="0"/>
                          <a:ea typeface="+mn-ea"/>
                          <a:cs typeface="+mn-cs"/>
                          <a:hlinkClick r:id="rId18"/>
                        </a:rPr>
                        <a:t>The Psychology of evil</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hlinkClick r:id="rId19"/>
                        </a:rPr>
                        <a:t>The Bobo Doll</a:t>
                      </a:r>
                      <a:r>
                        <a:rPr lang="en-GB" sz="1000" dirty="0"/>
                        <a:t> </a:t>
                      </a:r>
                      <a:r>
                        <a:rPr lang="en-US" sz="1000" b="0" i="0" kern="1200" dirty="0">
                          <a:solidFill>
                            <a:srgbClr val="FF0000"/>
                          </a:solidFill>
                          <a:effectLst/>
                          <a:latin typeface="Bliss 2 Regular" panose="02000506030000020004" pitchFamily="50" charset="0"/>
                          <a:ea typeface="+mn-ea"/>
                          <a:cs typeface="+mn-cs"/>
                        </a:rPr>
                        <a:t>(1)</a:t>
                      </a:r>
                      <a:endParaRPr lang="en-GB" sz="1000" dirty="0"/>
                    </a:p>
                    <a:p>
                      <a:r>
                        <a:rPr lang="en-GB" sz="1000" dirty="0"/>
                        <a:t>Bandura's ground-breaking Bobo Doll experiment exposed the dangers of imitation.</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pPr marL="0" indent="0">
                        <a:buFont typeface="Arial" panose="020B0604020202020204" pitchFamily="34" charset="0"/>
                        <a:buNone/>
                      </a:pPr>
                      <a:r>
                        <a:rPr lang="en-GB" sz="1000" kern="1200" dirty="0">
                          <a:solidFill>
                            <a:schemeClr val="tx1"/>
                          </a:solidFill>
                          <a:effectLst/>
                          <a:latin typeface="Bliss 2 Regular" panose="02000506030000020004" pitchFamily="50" charset="0"/>
                          <a:ea typeface="+mn-ea"/>
                          <a:cs typeface="+mn-cs"/>
                        </a:rPr>
                        <a:t>Research one of the Psychological approaches listed below and produce a presentation which covers:</a:t>
                      </a:r>
                    </a:p>
                    <a:p>
                      <a:pPr marL="171450" indent="-171450">
                        <a:buFontTx/>
                        <a:buChar char="-"/>
                      </a:pPr>
                      <a:r>
                        <a:rPr lang="en-GB" sz="1000" kern="1200" dirty="0">
                          <a:solidFill>
                            <a:schemeClr val="tx1"/>
                          </a:solidFill>
                          <a:effectLst/>
                          <a:latin typeface="Bliss 2 Regular" panose="02000506030000020004" pitchFamily="50" charset="0"/>
                          <a:ea typeface="+mn-ea"/>
                          <a:cs typeface="+mn-cs"/>
                        </a:rPr>
                        <a:t>The main assumptions of the approach</a:t>
                      </a:r>
                    </a:p>
                    <a:p>
                      <a:pPr marL="171450" indent="-171450">
                        <a:buFontTx/>
                        <a:buChar char="-"/>
                      </a:pPr>
                      <a:r>
                        <a:rPr lang="en-GB" sz="1000" kern="1200" dirty="0">
                          <a:solidFill>
                            <a:schemeClr val="tx1"/>
                          </a:solidFill>
                          <a:effectLst/>
                          <a:latin typeface="Bliss 2 Regular" panose="02000506030000020004" pitchFamily="50" charset="0"/>
                          <a:ea typeface="+mn-ea"/>
                          <a:cs typeface="+mn-cs"/>
                        </a:rPr>
                        <a:t>The key concepts of the approach</a:t>
                      </a:r>
                    </a:p>
                    <a:p>
                      <a:pPr marL="171450" indent="-171450">
                        <a:buFontTx/>
                        <a:buChar char="-"/>
                      </a:pPr>
                      <a:r>
                        <a:rPr lang="en-GB" sz="1000" kern="1200" dirty="0">
                          <a:solidFill>
                            <a:schemeClr val="tx1"/>
                          </a:solidFill>
                          <a:effectLst/>
                          <a:latin typeface="Bliss 2 Regular" panose="02000506030000020004" pitchFamily="50" charset="0"/>
                          <a:ea typeface="+mn-ea"/>
                          <a:cs typeface="+mn-cs"/>
                        </a:rPr>
                        <a:t>The research methods used by the approach</a:t>
                      </a:r>
                    </a:p>
                    <a:p>
                      <a:pPr marL="171450" indent="-171450">
                        <a:buFontTx/>
                        <a:buChar char="-"/>
                      </a:pPr>
                      <a:r>
                        <a:rPr lang="en-GB" sz="1000" kern="1200" dirty="0">
                          <a:solidFill>
                            <a:schemeClr val="tx1"/>
                          </a:solidFill>
                          <a:effectLst/>
                          <a:latin typeface="Bliss 2 Regular" panose="02000506030000020004" pitchFamily="50" charset="0"/>
                          <a:ea typeface="+mn-ea"/>
                          <a:cs typeface="+mn-cs"/>
                        </a:rPr>
                        <a:t>The contributions of the approach</a:t>
                      </a:r>
                    </a:p>
                    <a:p>
                      <a:pPr marL="171450" indent="-171450">
                        <a:buFontTx/>
                        <a:buChar char="-"/>
                      </a:pPr>
                      <a:r>
                        <a:rPr lang="en-GB" sz="1000" kern="1200" dirty="0">
                          <a:solidFill>
                            <a:schemeClr val="tx1"/>
                          </a:solidFill>
                          <a:effectLst/>
                          <a:latin typeface="Bliss 2 Regular" panose="02000506030000020004" pitchFamily="50" charset="0"/>
                          <a:ea typeface="+mn-ea"/>
                          <a:cs typeface="+mn-cs"/>
                        </a:rPr>
                        <a:t>The strength and limitations of the approach</a:t>
                      </a:r>
                    </a:p>
                    <a:p>
                      <a:pPr marL="0" indent="0">
                        <a:buFontTx/>
                        <a:buNone/>
                      </a:pPr>
                      <a:endParaRPr lang="en-GB" sz="1000" kern="1200" dirty="0">
                        <a:solidFill>
                          <a:schemeClr val="tx1"/>
                        </a:solidFill>
                        <a:effectLst/>
                        <a:latin typeface="Bliss 2 Regular" panose="02000506030000020004" pitchFamily="50" charset="0"/>
                        <a:ea typeface="+mn-ea"/>
                        <a:cs typeface="+mn-cs"/>
                      </a:endParaRPr>
                    </a:p>
                    <a:p>
                      <a:pPr marL="0" indent="0">
                        <a:buFontTx/>
                        <a:buNone/>
                      </a:pPr>
                      <a:r>
                        <a:rPr lang="en-GB" sz="1000" kern="1200" dirty="0">
                          <a:solidFill>
                            <a:schemeClr val="tx1"/>
                          </a:solidFill>
                          <a:effectLst/>
                          <a:latin typeface="Bliss 2 Regular" panose="02000506030000020004" pitchFamily="50" charset="0"/>
                          <a:ea typeface="+mn-ea"/>
                          <a:cs typeface="+mn-cs"/>
                        </a:rPr>
                        <a:t>Psychological approaches:</a:t>
                      </a:r>
                    </a:p>
                    <a:p>
                      <a:pPr marL="0" indent="0">
                        <a:buFont typeface="Arial" panose="020B0604020202020204" pitchFamily="34" charset="0"/>
                        <a:buNone/>
                      </a:pPr>
                      <a:r>
                        <a:rPr lang="en-GB" sz="1000" kern="1200" dirty="0">
                          <a:solidFill>
                            <a:schemeClr val="tx1"/>
                          </a:solidFill>
                          <a:effectLst/>
                          <a:latin typeface="Bliss 2 Regular" panose="02000506030000020004" pitchFamily="50" charset="0"/>
                          <a:ea typeface="+mn-ea"/>
                          <a:cs typeface="+mn-cs"/>
                        </a:rPr>
                        <a:t>The Psychodynamic approach</a:t>
                      </a:r>
                    </a:p>
                    <a:p>
                      <a:pPr marL="0" indent="0">
                        <a:buFont typeface="Arial" panose="020B0604020202020204" pitchFamily="34" charset="0"/>
                        <a:buNone/>
                      </a:pPr>
                      <a:r>
                        <a:rPr lang="en-GB" sz="1000" kern="1200" dirty="0">
                          <a:solidFill>
                            <a:schemeClr val="tx1"/>
                          </a:solidFill>
                          <a:effectLst/>
                          <a:latin typeface="Bliss 2 Regular" panose="02000506030000020004" pitchFamily="50" charset="0"/>
                          <a:ea typeface="+mn-ea"/>
                          <a:cs typeface="+mn-cs"/>
                        </a:rPr>
                        <a:t>The behaviourist approach</a:t>
                      </a:r>
                    </a:p>
                    <a:p>
                      <a:pPr marL="0" indent="0">
                        <a:buFont typeface="Arial" panose="020B0604020202020204" pitchFamily="34" charset="0"/>
                        <a:buNone/>
                      </a:pPr>
                      <a:r>
                        <a:rPr lang="en-GB" sz="1000" kern="1200" dirty="0">
                          <a:solidFill>
                            <a:schemeClr val="tx1"/>
                          </a:solidFill>
                          <a:effectLst/>
                          <a:latin typeface="Bliss 2 Regular" panose="02000506030000020004" pitchFamily="50" charset="0"/>
                          <a:ea typeface="+mn-ea"/>
                          <a:cs typeface="+mn-cs"/>
                        </a:rPr>
                        <a:t>The humanistic approach</a:t>
                      </a:r>
                    </a:p>
                    <a:p>
                      <a:pPr marL="0" indent="0">
                        <a:buFont typeface="Arial" panose="020B0604020202020204" pitchFamily="34" charset="0"/>
                        <a:buNone/>
                      </a:pPr>
                      <a:r>
                        <a:rPr lang="en-GB" sz="1000" kern="1200" dirty="0">
                          <a:solidFill>
                            <a:schemeClr val="tx1"/>
                          </a:solidFill>
                          <a:effectLst/>
                          <a:latin typeface="Bliss 2 Regular" panose="02000506030000020004" pitchFamily="50" charset="0"/>
                          <a:ea typeface="+mn-ea"/>
                          <a:cs typeface="+mn-cs"/>
                        </a:rPr>
                        <a:t>The cognitive approach</a:t>
                      </a:r>
                    </a:p>
                    <a:p>
                      <a:pPr marL="0" indent="0">
                        <a:buFont typeface="Arial" panose="020B0604020202020204" pitchFamily="34" charset="0"/>
                        <a:buNone/>
                      </a:pPr>
                      <a:r>
                        <a:rPr lang="en-GB" sz="1000" kern="1200" dirty="0">
                          <a:solidFill>
                            <a:schemeClr val="tx1"/>
                          </a:solidFill>
                          <a:effectLst/>
                          <a:latin typeface="Bliss 2 Regular" panose="02000506030000020004" pitchFamily="50" charset="0"/>
                          <a:ea typeface="+mn-ea"/>
                          <a:cs typeface="+mn-cs"/>
                        </a:rPr>
                        <a:t>Social learning theory</a:t>
                      </a:r>
                    </a:p>
                    <a:p>
                      <a:pPr marL="0" indent="0">
                        <a:buFont typeface="Arial" panose="020B0604020202020204" pitchFamily="34" charset="0"/>
                        <a:buNone/>
                      </a:pPr>
                      <a:r>
                        <a:rPr lang="en-GB" sz="1000" kern="1200" dirty="0">
                          <a:solidFill>
                            <a:schemeClr val="tx1"/>
                          </a:solidFill>
                          <a:effectLst/>
                          <a:latin typeface="Bliss 2 Regular" panose="02000506030000020004" pitchFamily="50" charset="0"/>
                          <a:ea typeface="+mn-ea"/>
                          <a:cs typeface="+mn-cs"/>
                        </a:rPr>
                        <a:t>The biological approach</a:t>
                      </a:r>
                      <a:endParaRPr lang="en-GB" sz="1000" kern="1200" dirty="0">
                        <a:solidFill>
                          <a:srgbClr val="FF0000"/>
                        </a:solidFill>
                        <a:effectLst/>
                        <a:latin typeface="Bliss 2 Regular" panose="02000506030000020004" pitchFamily="50" charset="0"/>
                        <a:ea typeface="+mn-ea"/>
                        <a:cs typeface="+mn-cs"/>
                      </a:endParaRPr>
                    </a:p>
                    <a:p>
                      <a:pPr marL="0" indent="0" algn="r">
                        <a:buFont typeface="Arial" panose="020B0604020202020204" pitchFamily="34" charset="0"/>
                        <a:buNone/>
                      </a:pPr>
                      <a:r>
                        <a:rPr lang="en-GB" sz="1000" kern="1200" dirty="0">
                          <a:solidFill>
                            <a:srgbClr val="FF0000"/>
                          </a:solidFill>
                          <a:effectLst/>
                          <a:latin typeface="Bliss 2 Regular" panose="02000506030000020004" pitchFamily="50" charset="0"/>
                          <a:ea typeface="+mn-ea"/>
                          <a:cs typeface="+mn-cs"/>
                        </a:rPr>
                        <a:t>(4)</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201383154"/>
                  </a:ext>
                </a:extLst>
              </a:tr>
              <a:tr h="270693">
                <a:tc vMerge="1">
                  <a:txBody>
                    <a:bodyPr/>
                    <a:lstStyle/>
                    <a:p>
                      <a:endParaRPr lang="en-GB"/>
                    </a:p>
                  </a:txBody>
                  <a:tcPr>
                    <a:lnT w="12700" cap="flat" cmpd="sng" algn="ctr">
                      <a:solidFill>
                        <a:schemeClr val="tx1"/>
                      </a:solidFill>
                      <a:prstDash val="solid"/>
                      <a:round/>
                      <a:headEnd type="none" w="med" len="med"/>
                      <a:tailEnd type="none" w="med" len="med"/>
                    </a:lnT>
                  </a:tcPr>
                </a:tc>
                <a:tc vMerge="1">
                  <a:txBody>
                    <a:bodyPr/>
                    <a:lstStyle/>
                    <a:p>
                      <a:endParaRPr lang="en-GB"/>
                    </a:p>
                  </a:txBody>
                  <a:tcPr>
                    <a:lnT w="12700" cap="flat" cmpd="sng" algn="ctr">
                      <a:solidFill>
                        <a:schemeClr val="tx1"/>
                      </a:solidFill>
                      <a:prstDash val="solid"/>
                      <a:round/>
                      <a:headEnd type="none" w="med" len="med"/>
                      <a:tailEnd type="none" w="med" len="med"/>
                    </a:lnT>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hlinkClick r:id="rId20"/>
                        </a:rPr>
                        <a:t>Case Study: HM - The Man Who Couldn't Remember</a:t>
                      </a:r>
                      <a:r>
                        <a:rPr lang="en-GB" sz="1000" dirty="0"/>
                        <a:t> </a:t>
                      </a:r>
                      <a:r>
                        <a:rPr lang="en-US" sz="1000" b="0" i="0" kern="1200" dirty="0">
                          <a:solidFill>
                            <a:srgbClr val="FF0000"/>
                          </a:solidFill>
                          <a:effectLst/>
                          <a:latin typeface="Bliss 2 Regular" panose="02000506030000020004" pitchFamily="50" charset="0"/>
                          <a:ea typeface="+mn-ea"/>
                          <a:cs typeface="+mn-cs"/>
                        </a:rPr>
                        <a:t>(1)</a:t>
                      </a:r>
                      <a:endParaRPr lang="en-GB" sz="1000" dirty="0"/>
                    </a:p>
                    <a:p>
                      <a:r>
                        <a:rPr lang="en-GB" sz="1000" dirty="0"/>
                        <a:t>Having lost his own memory, HM revealed how new memories are formed.</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v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49613722"/>
                  </a:ext>
                </a:extLst>
              </a:tr>
              <a:tr h="487247">
                <a:tc>
                  <a:txBody>
                    <a:bodyPr/>
                    <a:lstStyle/>
                    <a:p>
                      <a:pPr lvl="0"/>
                      <a:r>
                        <a:rPr lang="en-GB" sz="1000" kern="1200" dirty="0">
                          <a:solidFill>
                            <a:schemeClr val="dk1"/>
                          </a:solidFill>
                          <a:effectLst/>
                          <a:latin typeface="Bliss 2 Regular" panose="02000506030000020004" pitchFamily="50" charset="0"/>
                          <a:ea typeface="+mn-ea"/>
                          <a:cs typeface="+mn-cs"/>
                          <a:hlinkClick r:id="rId21"/>
                        </a:rPr>
                        <a:t>Elephants on Acid </a:t>
                      </a:r>
                      <a:r>
                        <a:rPr lang="en-US" sz="1000" b="0" i="0" kern="1200" dirty="0">
                          <a:solidFill>
                            <a:srgbClr val="FF0000"/>
                          </a:solidFill>
                          <a:effectLst/>
                          <a:latin typeface="Bliss 2 Regular" panose="02000506030000020004" pitchFamily="50" charset="0"/>
                          <a:ea typeface="+mn-ea"/>
                          <a:cs typeface="+mn-cs"/>
                        </a:rPr>
                        <a:t>(1)</a:t>
                      </a:r>
                    </a:p>
                    <a:p>
                      <a:pPr lvl="0"/>
                      <a:r>
                        <a:rPr lang="en-GB" sz="1000" kern="1200" dirty="0">
                          <a:solidFill>
                            <a:schemeClr val="dk1"/>
                          </a:solidFill>
                          <a:effectLst/>
                          <a:latin typeface="Bliss 2 Regular" panose="02000506030000020004" pitchFamily="50" charset="0"/>
                          <a:ea typeface="+mn-ea"/>
                          <a:cs typeface="+mn-cs"/>
                        </a:rPr>
                        <a:t>The craziest psychological experiments.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dk1"/>
                          </a:solidFill>
                          <a:effectLst/>
                          <a:latin typeface="Bliss 2 Regular" panose="02000506030000020004" pitchFamily="50" charset="0"/>
                          <a:ea typeface="+mn-ea"/>
                          <a:cs typeface="+mn-cs"/>
                          <a:hlinkClick r:id="rId22"/>
                        </a:rPr>
                        <a:t>Crash Course Psychology</a:t>
                      </a:r>
                      <a:r>
                        <a:rPr lang="en-US" sz="1000" b="0" i="0" kern="1200" dirty="0">
                          <a:solidFill>
                            <a:schemeClr val="dk1"/>
                          </a:solidFill>
                          <a:effectLst/>
                          <a:latin typeface="Bliss 2 Regular" panose="02000506030000020004" pitchFamily="50" charset="0"/>
                          <a:ea typeface="+mn-ea"/>
                          <a:cs typeface="+mn-cs"/>
                        </a:rPr>
                        <a:t> </a:t>
                      </a:r>
                      <a:r>
                        <a:rPr lang="en-US" sz="1000" b="0" i="0" kern="1200" dirty="0">
                          <a:solidFill>
                            <a:srgbClr val="FF0000"/>
                          </a:solidFill>
                          <a:effectLst/>
                          <a:latin typeface="Bliss 2 Regular" panose="02000506030000020004" pitchFamily="50" charset="0"/>
                          <a:ea typeface="+mn-ea"/>
                          <a:cs typeface="+mn-cs"/>
                        </a:rPr>
                        <a:t>(2)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latin typeface="Bliss 2 Regular" panose="02000506030000020004" pitchFamily="50" charset="0"/>
                        </a:rPr>
                        <a:t>A playlist of informative </a:t>
                      </a:r>
                      <a:br>
                        <a:rPr lang="en-GB" sz="1000" b="0" dirty="0">
                          <a:latin typeface="Bliss 2 Regular" panose="02000506030000020004" pitchFamily="50" charset="0"/>
                        </a:rPr>
                      </a:br>
                      <a:r>
                        <a:rPr lang="en-GB" sz="1000" b="0" dirty="0">
                          <a:latin typeface="Bliss 2 Regular" panose="02000506030000020004" pitchFamily="50" charset="0"/>
                        </a:rPr>
                        <a:t>videos.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vMerge="1">
                  <a:txBody>
                    <a:bodyPr/>
                    <a:lstStyle/>
                    <a:p>
                      <a:endParaRPr lang="en-GB"/>
                    </a:p>
                  </a:txBody>
                  <a:tcPr/>
                </a:tc>
                <a:extLst>
                  <a:ext uri="{0D108BD9-81ED-4DB2-BD59-A6C34878D82A}">
                    <a16:rowId xmlns:a16="http://schemas.microsoft.com/office/drawing/2014/main" val="1770959898"/>
                  </a:ext>
                </a:extLst>
              </a:tr>
              <a:tr h="757940">
                <a:tc>
                  <a:txBody>
                    <a:bodyPr/>
                    <a:lstStyle/>
                    <a:p>
                      <a:r>
                        <a:rPr lang="en-GB" sz="1000" b="0" i="0" kern="1200" dirty="0">
                          <a:solidFill>
                            <a:srgbClr val="FF0000"/>
                          </a:solidFill>
                          <a:effectLst/>
                          <a:latin typeface="Bliss 2 Regular" panose="02000506030000020004" pitchFamily="50" charset="0"/>
                          <a:ea typeface="+mn-ea"/>
                          <a:cs typeface="+mn-cs"/>
                          <a:hlinkClick r:id="rId23"/>
                        </a:rPr>
                        <a:t>The Little Book of Psychology: An Introduction to the Key Psychologists and Theories You Need to Know</a:t>
                      </a:r>
                      <a:r>
                        <a:rPr lang="en-GB" sz="1000" b="0" i="0" kern="1200" dirty="0">
                          <a:solidFill>
                            <a:srgbClr val="FF0000"/>
                          </a:solidFill>
                          <a:effectLst/>
                          <a:latin typeface="Bliss 2 Regular" panose="02000506030000020004" pitchFamily="50" charset="0"/>
                          <a:ea typeface="+mn-ea"/>
                          <a:cs typeface="+mn-cs"/>
                        </a:rPr>
                        <a:t> </a:t>
                      </a:r>
                      <a:r>
                        <a:rPr lang="en-US" sz="1000" b="0" i="0" kern="1200" dirty="0">
                          <a:solidFill>
                            <a:srgbClr val="FF0000"/>
                          </a:solidFill>
                          <a:effectLst/>
                          <a:latin typeface="Bliss 2 Regular" panose="02000506030000020004" pitchFamily="50" charset="0"/>
                          <a:ea typeface="+mn-ea"/>
                          <a:cs typeface="+mn-cs"/>
                        </a:rPr>
                        <a:t>(1) </a:t>
                      </a:r>
                      <a:r>
                        <a:rPr lang="en-US" sz="1000" b="0" i="0" kern="1200" dirty="0">
                          <a:solidFill>
                            <a:schemeClr val="tx1"/>
                          </a:solidFill>
                          <a:effectLst/>
                          <a:latin typeface="Bliss 2 Regular" panose="02000506030000020004" pitchFamily="50" charset="0"/>
                          <a:ea typeface="+mn-ea"/>
                          <a:cs typeface="+mn-cs"/>
                        </a:rPr>
                        <a:t>An introduction </a:t>
                      </a:r>
                      <a:r>
                        <a:rPr lang="en-GB" sz="1000" dirty="0">
                          <a:solidFill>
                            <a:schemeClr val="tx1"/>
                          </a:solidFill>
                          <a:latin typeface="Bliss 2 Regular" panose="02000506030000020004" pitchFamily="50" charset="0"/>
                        </a:rPr>
                        <a:t>to the key thinkers, themes and theories in Psychology. </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b="0" kern="1200" dirty="0">
                          <a:solidFill>
                            <a:schemeClr val="dk1"/>
                          </a:solidFill>
                          <a:effectLst/>
                          <a:latin typeface="Bliss 2 Regular" panose="02000506030000020004" pitchFamily="50" charset="0"/>
                          <a:ea typeface="+mn-ea"/>
                          <a:cs typeface="+mn-cs"/>
                          <a:hlinkClick r:id="rId24"/>
                        </a:rPr>
                        <a:t>Three identical strangers </a:t>
                      </a:r>
                      <a:r>
                        <a:rPr lang="en-GB" sz="1000" b="0" kern="1200" dirty="0">
                          <a:solidFill>
                            <a:schemeClr val="dk1"/>
                          </a:solidFill>
                          <a:effectLst/>
                          <a:latin typeface="Bliss 2 Regular" panose="02000506030000020004" pitchFamily="50" charset="0"/>
                          <a:ea typeface="+mn-ea"/>
                          <a:cs typeface="+mn-cs"/>
                        </a:rPr>
                        <a:t> </a:t>
                      </a:r>
                      <a:r>
                        <a:rPr lang="en-US" sz="1000" b="0" i="0" kern="1200" dirty="0">
                          <a:solidFill>
                            <a:srgbClr val="FF0000"/>
                          </a:solidFill>
                          <a:effectLst/>
                          <a:latin typeface="Bliss 2 Regular" panose="02000506030000020004" pitchFamily="50" charset="0"/>
                          <a:ea typeface="+mn-ea"/>
                          <a:cs typeface="+mn-cs"/>
                        </a:rPr>
                        <a:t>(3)</a:t>
                      </a:r>
                    </a:p>
                    <a:p>
                      <a:r>
                        <a:rPr lang="en-GB" sz="1000" dirty="0">
                          <a:latin typeface="Bliss 2 Regular" panose="02000506030000020004"/>
                        </a:rPr>
                        <a:t>Identical triplets separated at birth reunite and unearth an unimaginable secret that has radical repercussions.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Bliss 2 Regular" panose="02000506030000020004"/>
                          <a:hlinkClick r:id="rId25"/>
                        </a:rPr>
                        <a:t>The Boy Raised as a Girl</a:t>
                      </a:r>
                      <a:r>
                        <a:rPr lang="en-GB" sz="1000" dirty="0">
                          <a:latin typeface="Bliss 2 Regular" panose="02000506030000020004"/>
                        </a:rPr>
                        <a:t> </a:t>
                      </a:r>
                      <a:r>
                        <a:rPr lang="en-US" sz="1000" b="0" i="0" kern="1200" dirty="0">
                          <a:solidFill>
                            <a:srgbClr val="FF0000"/>
                          </a:solidFill>
                          <a:effectLst/>
                          <a:latin typeface="Bliss 2 Regular" panose="02000506030000020004" pitchFamily="50" charset="0"/>
                          <a:ea typeface="+mn-ea"/>
                          <a:cs typeface="+mn-cs"/>
                        </a:rPr>
                        <a:t>(1)</a:t>
                      </a:r>
                      <a:endParaRPr lang="en-GB" sz="1000" dirty="0">
                        <a:latin typeface="Bliss 2 Regular" panose="02000506030000020004"/>
                      </a:endParaRPr>
                    </a:p>
                    <a:p>
                      <a:r>
                        <a:rPr lang="en-GB" sz="1000" dirty="0">
                          <a:latin typeface="Bliss 2 Regular" panose="02000506030000020004"/>
                        </a:rPr>
                        <a:t>For decades the John/Joan case ‘proved’ that nurture dictates gender identity. In fact, the case was not a success and hid a personal tragedy.</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r>
                        <a:rPr lang="en-GB" sz="1000" b="1" dirty="0">
                          <a:latin typeface="Bliss 2 Regular" panose="02000506030000020004" pitchFamily="50" charset="0"/>
                        </a:rPr>
                        <a:t>Bethlehem Museum of the Mind </a:t>
                      </a:r>
                      <a:r>
                        <a:rPr lang="en-GB" sz="1000" b="0" dirty="0">
                          <a:solidFill>
                            <a:srgbClr val="FF0000"/>
                          </a:solidFill>
                          <a:latin typeface="Bliss 2 Regular" panose="02000506030000020004" pitchFamily="50" charset="0"/>
                        </a:rPr>
                        <a:t>(6) </a:t>
                      </a:r>
                      <a:r>
                        <a:rPr lang="en-GB" sz="900" b="0" u="sng" dirty="0">
                          <a:solidFill>
                            <a:schemeClr val="tx1"/>
                          </a:solidFill>
                          <a:latin typeface="Bliss 2 Regular" panose="02000506030000020004" pitchFamily="50" charset="0"/>
                        </a:rPr>
                        <a:t>(Virtual work available)</a:t>
                      </a:r>
                    </a:p>
                    <a:p>
                      <a:r>
                        <a:rPr lang="en-GB" sz="1000" dirty="0">
                          <a:latin typeface="Bliss 2 Regular" panose="02000506030000020004" pitchFamily="50" charset="0"/>
                        </a:rPr>
                        <a:t>Explore the history of mental healthcare and create your own art work inspired by past patients of Bethlehem Hospital – the UK’s oldest residential psychiatric hospital.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63968444"/>
                  </a:ext>
                </a:extLst>
              </a:tr>
              <a:tr h="135346">
                <a:tc rowSpan="3">
                  <a:txBody>
                    <a:bodyPr/>
                    <a:lstStyle/>
                    <a:p>
                      <a:r>
                        <a:rPr lang="en-GB" sz="1000" baseline="0">
                          <a:latin typeface="Bliss 2 Regular" panose="02000506030000020004" pitchFamily="50" charset="0"/>
                          <a:hlinkClick r:id="rId26"/>
                        </a:rPr>
                        <a:t>The Psychology Book</a:t>
                      </a:r>
                      <a:r>
                        <a:rPr lang="en-GB" sz="1000" baseline="0">
                          <a:latin typeface="Bliss 2 Regular" panose="02000506030000020004" pitchFamily="50" charset="0"/>
                        </a:rPr>
                        <a:t> </a:t>
                      </a:r>
                      <a:r>
                        <a:rPr lang="en-US" sz="1000" b="0" i="0" kern="1200">
                          <a:solidFill>
                            <a:srgbClr val="FF0000"/>
                          </a:solidFill>
                          <a:effectLst/>
                          <a:latin typeface="Bliss 2 Regular" panose="02000506030000020004" pitchFamily="50" charset="0"/>
                          <a:ea typeface="+mn-ea"/>
                          <a:cs typeface="+mn-cs"/>
                        </a:rPr>
                        <a:t>(1)</a:t>
                      </a:r>
                    </a:p>
                    <a:p>
                      <a:r>
                        <a:rPr lang="en-GB" sz="1000">
                          <a:solidFill>
                            <a:schemeClr val="tx1"/>
                          </a:solidFill>
                          <a:latin typeface="Bliss 2 Regular" panose="02000506030000020004" pitchFamily="50" charset="0"/>
                        </a:rPr>
                        <a:t>The Psychology Book is your visual guide to the complex and fascinating world of human behaviour.</a:t>
                      </a:r>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dirty="0">
                          <a:solidFill>
                            <a:schemeClr val="dk1"/>
                          </a:solidFill>
                          <a:effectLst/>
                          <a:latin typeface="Bliss 2 Regular" panose="02000506030000020004" pitchFamily="50" charset="0"/>
                          <a:ea typeface="+mn-ea"/>
                          <a:cs typeface="+mn-cs"/>
                          <a:hlinkClick r:id="rId27"/>
                        </a:rPr>
                        <a:t>The Brain with David Eagleman - What Is Reality</a:t>
                      </a:r>
                      <a:r>
                        <a:rPr lang="en-GB" sz="1000" b="0" i="0" kern="1200" dirty="0">
                          <a:solidFill>
                            <a:schemeClr val="dk1"/>
                          </a:solidFill>
                          <a:effectLst/>
                          <a:latin typeface="Bliss 2 Regular" panose="02000506030000020004" pitchFamily="50" charset="0"/>
                          <a:ea typeface="+mn-ea"/>
                          <a:cs typeface="+mn-cs"/>
                        </a:rPr>
                        <a:t> </a:t>
                      </a:r>
                      <a:r>
                        <a:rPr lang="en-US" sz="1000" b="0" i="0" kern="1200" dirty="0">
                          <a:solidFill>
                            <a:srgbClr val="FF0000"/>
                          </a:solidFill>
                          <a:effectLst/>
                          <a:latin typeface="Bliss 2 Regular" panose="02000506030000020004" pitchFamily="50" charset="0"/>
                          <a:ea typeface="+mn-ea"/>
                          <a:cs typeface="+mn-cs"/>
                        </a:rPr>
                        <a:t>(1)</a:t>
                      </a:r>
                      <a:endParaRPr lang="en-GB" sz="1000" b="0" i="0" kern="1200" dirty="0">
                        <a:solidFill>
                          <a:schemeClr val="dk1"/>
                        </a:solidFill>
                        <a:effectLst/>
                        <a:latin typeface="Bliss 2 Regular" panose="02000506030000020004" pitchFamily="50" charset="0"/>
                        <a:ea typeface="+mn-ea"/>
                        <a:cs typeface="+mn-cs"/>
                      </a:endParaRPr>
                    </a:p>
                    <a:p>
                      <a:r>
                        <a:rPr lang="en-GB" sz="1000" dirty="0">
                          <a:latin typeface="Bliss 2 Regular" panose="02000506030000020004"/>
                        </a:rPr>
                        <a:t>Dr David Eagleman explores how the brain, locked in silence and darkness, conjures up the world we all take for granted.</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340869094"/>
                  </a:ext>
                </a:extLst>
              </a:tr>
              <a:tr h="270693">
                <a:tc vMerge="1">
                  <a:txBody>
                    <a:bodyPr/>
                    <a:lstStyle/>
                    <a:p>
                      <a:endParaRPr lang="en-GB"/>
                    </a:p>
                  </a:txBody>
                  <a:tcPr/>
                </a:tc>
                <a:tc vMerge="1">
                  <a:txBody>
                    <a:bodyPr/>
                    <a:lstStyle/>
                    <a:p>
                      <a:endParaRPr lang="en-GB"/>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hlinkClick r:id="rId28"/>
                        </a:rPr>
                        <a:t>Case Study: The Man with a Hole in His Head</a:t>
                      </a:r>
                      <a:r>
                        <a:rPr lang="en-GB" sz="1000" dirty="0"/>
                        <a:t> </a:t>
                      </a:r>
                      <a:r>
                        <a:rPr lang="en-US" sz="1000" b="0" i="0" kern="1200" dirty="0">
                          <a:solidFill>
                            <a:srgbClr val="FF0000"/>
                          </a:solidFill>
                          <a:effectLst/>
                          <a:latin typeface="Bliss 2 Regular" panose="02000506030000020004" pitchFamily="50" charset="0"/>
                          <a:ea typeface="+mn-ea"/>
                          <a:cs typeface="+mn-cs"/>
                        </a:rPr>
                        <a:t>(1)</a:t>
                      </a:r>
                      <a:endParaRPr lang="en-GB" sz="1000" dirty="0"/>
                    </a:p>
                    <a:p>
                      <a:r>
                        <a:rPr lang="en-GB" sz="1000" dirty="0"/>
                        <a:t>Phineas Gage survived a bizarre accident that changed him - and the study of neuroscience.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003057396"/>
                  </a:ext>
                </a:extLst>
              </a:tr>
              <a:tr h="527953">
                <a:tc vMerge="1">
                  <a:txBody>
                    <a:bodyPr/>
                    <a:lstStyle/>
                    <a:p>
                      <a:endParaRPr lang="en-GB"/>
                    </a:p>
                  </a:txBody>
                  <a:tcPr>
                    <a:lnT w="12700" cap="flat" cmpd="sng" algn="ctr">
                      <a:solidFill>
                        <a:schemeClr val="tx1"/>
                      </a:solidFill>
                      <a:prstDash val="solid"/>
                      <a:round/>
                      <a:headEnd type="none" w="med" len="med"/>
                      <a:tailEnd type="none" w="med" len="med"/>
                    </a:lnT>
                  </a:tcPr>
                </a:tc>
                <a:tc vMerge="1">
                  <a:txBody>
                    <a:bodyPr/>
                    <a:lstStyle/>
                    <a:p>
                      <a:endParaRPr lang="en-GB"/>
                    </a:p>
                  </a:txBody>
                  <a:tcPr>
                    <a:lnT w="12700" cap="flat" cmpd="sng" algn="ctr">
                      <a:solidFill>
                        <a:schemeClr val="tx1"/>
                      </a:solidFill>
                      <a:prstDash val="solid"/>
                      <a:round/>
                      <a:headEnd type="none" w="med" len="med"/>
                      <a:tailEnd type="none" w="med" len="med"/>
                    </a:lnT>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latin typeface="Bliss 2 Regular" panose="02000506030000020004" pitchFamily="50" charset="0"/>
                        </a:rPr>
                        <a:t>Freud Museum London </a:t>
                      </a:r>
                      <a:r>
                        <a:rPr lang="en-GB" sz="1000" dirty="0">
                          <a:solidFill>
                            <a:srgbClr val="FF0000"/>
                          </a:solidFill>
                          <a:latin typeface="Bliss 2 Regular" panose="02000506030000020004" pitchFamily="50" charset="0"/>
                        </a:rPr>
                        <a:t>(1)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The home of Freud, the founder of psychoanalysis.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903739341"/>
                  </a:ext>
                </a:extLst>
              </a:tr>
            </a:tbl>
          </a:graphicData>
        </a:graphic>
      </p:graphicFrame>
      <p:pic>
        <p:nvPicPr>
          <p:cNvPr id="3" name="Picture 2" descr="Image result for book clipart"/>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2916768" y="723994"/>
            <a:ext cx="590647" cy="460567"/>
          </a:xfrm>
          <a:prstGeom prst="rect">
            <a:avLst/>
          </a:prstGeom>
          <a:noFill/>
          <a:ln>
            <a:noFill/>
          </a:ln>
        </p:spPr>
      </p:pic>
      <p:pic>
        <p:nvPicPr>
          <p:cNvPr id="4" name="Picture 3" descr="White TV by liftarn"/>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4835267" y="712310"/>
            <a:ext cx="560963" cy="488412"/>
          </a:xfrm>
          <a:prstGeom prst="rect">
            <a:avLst/>
          </a:prstGeom>
          <a:noFill/>
          <a:ln>
            <a:noFill/>
          </a:ln>
        </p:spPr>
      </p:pic>
      <p:pic>
        <p:nvPicPr>
          <p:cNvPr id="5" name="Picture 4"/>
          <p:cNvPicPr/>
          <p:nvPr/>
        </p:nvPicPr>
        <p:blipFill>
          <a:blip r:embed="rId31" cstate="print">
            <a:extLst>
              <a:ext uri="{28A0092B-C50C-407E-A947-70E740481C1C}">
                <a14:useLocalDpi xmlns:a14="http://schemas.microsoft.com/office/drawing/2010/main" val="0"/>
              </a:ext>
            </a:extLst>
          </a:blip>
          <a:stretch>
            <a:fillRect/>
          </a:stretch>
        </p:blipFill>
        <p:spPr>
          <a:xfrm>
            <a:off x="6795773" y="712310"/>
            <a:ext cx="404766" cy="488412"/>
          </a:xfrm>
          <a:prstGeom prst="rect">
            <a:avLst/>
          </a:prstGeom>
        </p:spPr>
      </p:pic>
      <p:pic>
        <p:nvPicPr>
          <p:cNvPr id="6" name="Picture 5" descr="Image result for museum clipart"/>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8668070" y="753763"/>
            <a:ext cx="466495" cy="459605"/>
          </a:xfrm>
          <a:prstGeom prst="rect">
            <a:avLst/>
          </a:prstGeom>
          <a:noFill/>
          <a:ln>
            <a:noFill/>
          </a:ln>
        </p:spPr>
      </p:pic>
      <p:pic>
        <p:nvPicPr>
          <p:cNvPr id="7" name="Picture 6" descr="SIS Quantitative Market Research"/>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10373134" y="707834"/>
            <a:ext cx="560963" cy="492889"/>
          </a:xfrm>
          <a:prstGeom prst="rect">
            <a:avLst/>
          </a:prstGeom>
          <a:noFill/>
          <a:ln>
            <a:noFill/>
          </a:ln>
        </p:spPr>
      </p:pic>
      <p:pic>
        <p:nvPicPr>
          <p:cNvPr id="13" name="Picture 12"/>
          <p:cNvPicPr>
            <a:picLocks noChangeAspect="1"/>
          </p:cNvPicPr>
          <p:nvPr/>
        </p:nvPicPr>
        <p:blipFill rotWithShape="1">
          <a:blip r:embed="rId34"/>
          <a:srcRect l="25008" t="17288" r="25008" b="24559"/>
          <a:stretch/>
        </p:blipFill>
        <p:spPr>
          <a:xfrm>
            <a:off x="6299923" y="338863"/>
            <a:ext cx="247260" cy="247260"/>
          </a:xfrm>
          <a:prstGeom prst="rect">
            <a:avLst/>
          </a:prstGeom>
        </p:spPr>
      </p:pic>
      <p:pic>
        <p:nvPicPr>
          <p:cNvPr id="17" name="Picture 16">
            <a:extLst>
              <a:ext uri="{FF2B5EF4-FFF2-40B4-BE49-F238E27FC236}">
                <a16:creationId xmlns:a16="http://schemas.microsoft.com/office/drawing/2014/main" id="{BCBD11C0-89E7-4555-A80C-487F8146E0CA}"/>
              </a:ext>
            </a:extLst>
          </p:cNvPr>
          <p:cNvPicPr>
            <a:picLocks noChangeAspect="1"/>
          </p:cNvPicPr>
          <p:nvPr/>
        </p:nvPicPr>
        <p:blipFill rotWithShape="1">
          <a:blip r:embed="rId34"/>
          <a:srcRect l="25008" t="17288" r="25008" b="24559"/>
          <a:stretch/>
        </p:blipFill>
        <p:spPr>
          <a:xfrm>
            <a:off x="2970414" y="1329115"/>
            <a:ext cx="247260" cy="247260"/>
          </a:xfrm>
          <a:prstGeom prst="rect">
            <a:avLst/>
          </a:prstGeom>
        </p:spPr>
      </p:pic>
      <p:pic>
        <p:nvPicPr>
          <p:cNvPr id="12" name="Picture 11">
            <a:extLst>
              <a:ext uri="{FF2B5EF4-FFF2-40B4-BE49-F238E27FC236}">
                <a16:creationId xmlns:a16="http://schemas.microsoft.com/office/drawing/2014/main" id="{FBADCD03-2D9C-4032-A715-8F660A2DAD73}"/>
              </a:ext>
            </a:extLst>
          </p:cNvPr>
          <p:cNvPicPr>
            <a:picLocks noChangeAspect="1"/>
          </p:cNvPicPr>
          <p:nvPr/>
        </p:nvPicPr>
        <p:blipFill rotWithShape="1">
          <a:blip r:embed="rId34"/>
          <a:srcRect l="25008" t="17288" r="25008" b="24559"/>
          <a:stretch/>
        </p:blipFill>
        <p:spPr>
          <a:xfrm>
            <a:off x="8546537" y="6004469"/>
            <a:ext cx="247260" cy="247260"/>
          </a:xfrm>
          <a:prstGeom prst="rect">
            <a:avLst/>
          </a:prstGeom>
        </p:spPr>
      </p:pic>
      <p:pic>
        <p:nvPicPr>
          <p:cNvPr id="18" name="Picture 17">
            <a:extLst>
              <a:ext uri="{FF2B5EF4-FFF2-40B4-BE49-F238E27FC236}">
                <a16:creationId xmlns:a16="http://schemas.microsoft.com/office/drawing/2014/main" id="{46F8A4FD-C647-407A-9F75-203B35C23110}"/>
              </a:ext>
            </a:extLst>
          </p:cNvPr>
          <p:cNvPicPr>
            <a:picLocks noChangeAspect="1"/>
          </p:cNvPicPr>
          <p:nvPr/>
        </p:nvPicPr>
        <p:blipFill rotWithShape="1">
          <a:blip r:embed="rId34"/>
          <a:srcRect l="25008" t="17288" r="25008" b="24559"/>
          <a:stretch/>
        </p:blipFill>
        <p:spPr>
          <a:xfrm>
            <a:off x="8422907" y="4609602"/>
            <a:ext cx="247260" cy="247260"/>
          </a:xfrm>
          <a:prstGeom prst="rect">
            <a:avLst/>
          </a:prstGeom>
        </p:spPr>
      </p:pic>
      <p:pic>
        <p:nvPicPr>
          <p:cNvPr id="19" name="Picture 18">
            <a:extLst>
              <a:ext uri="{FF2B5EF4-FFF2-40B4-BE49-F238E27FC236}">
                <a16:creationId xmlns:a16="http://schemas.microsoft.com/office/drawing/2014/main" id="{C395C1BB-FF84-4BA9-9834-720A1955330C}"/>
              </a:ext>
            </a:extLst>
          </p:cNvPr>
          <p:cNvPicPr>
            <a:picLocks noChangeAspect="1"/>
          </p:cNvPicPr>
          <p:nvPr/>
        </p:nvPicPr>
        <p:blipFill rotWithShape="1">
          <a:blip r:embed="rId34"/>
          <a:srcRect l="25008" t="17288" r="25008" b="24559"/>
          <a:stretch/>
        </p:blipFill>
        <p:spPr>
          <a:xfrm>
            <a:off x="10440489" y="3305385"/>
            <a:ext cx="247260" cy="247260"/>
          </a:xfrm>
          <a:prstGeom prst="rect">
            <a:avLst/>
          </a:prstGeom>
        </p:spPr>
      </p:pic>
    </p:spTree>
    <p:extLst>
      <p:ext uri="{BB962C8B-B14F-4D97-AF65-F5344CB8AC3E}">
        <p14:creationId xmlns:p14="http://schemas.microsoft.com/office/powerpoint/2010/main" val="1753498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5"/>
          <p:cNvSpPr>
            <a:spLocks noChangeArrowheads="1"/>
          </p:cNvSpPr>
          <p:nvPr/>
        </p:nvSpPr>
        <p:spPr bwMode="auto">
          <a:xfrm>
            <a:off x="6307586" y="447676"/>
            <a:ext cx="4612950" cy="1855576"/>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en-US" altLang="en-US" sz="1200" dirty="0">
                <a:solidFill>
                  <a:prstClr val="black"/>
                </a:solidFill>
                <a:latin typeface="Calibri"/>
                <a:ea typeface="Times New Roman" panose="02020603050405020304" pitchFamily="18" charset="0"/>
              </a:rPr>
              <a:t>Would you/would you not recommend it? Why?</a:t>
            </a:r>
            <a:endParaRPr lang="en-US" altLang="en-US" sz="1200" dirty="0">
              <a:solidFill>
                <a:prstClr val="black"/>
              </a:solidFill>
              <a:latin typeface="Calibri"/>
            </a:endParaRPr>
          </a:p>
          <a:p>
            <a:pPr eaLnBrk="0" fontAlgn="base" hangingPunct="0">
              <a:spcBef>
                <a:spcPct val="0"/>
              </a:spcBef>
              <a:spcAft>
                <a:spcPct val="0"/>
              </a:spcAft>
            </a:pPr>
            <a:r>
              <a:rPr lang="en-US" altLang="en-US" sz="1200" dirty="0">
                <a:solidFill>
                  <a:prstClr val="black"/>
                </a:solidFill>
                <a:latin typeface="Calibri"/>
                <a:ea typeface="Times New Roman" panose="02020603050405020304" pitchFamily="18" charset="0"/>
              </a:rPr>
              <a:t>Rating: </a:t>
            </a:r>
            <a:endParaRPr lang="en-US" altLang="en-US" sz="1200" dirty="0">
              <a:solidFill>
                <a:prstClr val="black"/>
              </a:solidFill>
              <a:latin typeface="Calibri"/>
            </a:endParaRPr>
          </a:p>
        </p:txBody>
      </p:sp>
      <p:sp>
        <p:nvSpPr>
          <p:cNvPr id="8" name="AutoShape 18"/>
          <p:cNvSpPr>
            <a:spLocks noChangeArrowheads="1"/>
          </p:cNvSpPr>
          <p:nvPr/>
        </p:nvSpPr>
        <p:spPr bwMode="auto">
          <a:xfrm>
            <a:off x="1327598" y="4491038"/>
            <a:ext cx="4914900" cy="2054064"/>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en-US" altLang="en-US" sz="1200" dirty="0">
                <a:solidFill>
                  <a:prstClr val="black"/>
                </a:solidFill>
                <a:latin typeface="Century Gothic" panose="020B0502020202020204" pitchFamily="34" charset="0"/>
              </a:rPr>
              <a:t>How does it link to this subject and why is it important?</a:t>
            </a:r>
            <a:endParaRPr lang="en-US" altLang="en-US" dirty="0">
              <a:solidFill>
                <a:prstClr val="black"/>
              </a:solidFill>
              <a:latin typeface="Arial" panose="020B0604020202020204" pitchFamily="34" charset="0"/>
            </a:endParaRPr>
          </a:p>
        </p:txBody>
      </p:sp>
      <p:sp>
        <p:nvSpPr>
          <p:cNvPr id="9" name="AutoShape 4"/>
          <p:cNvSpPr>
            <a:spLocks noChangeArrowheads="1"/>
          </p:cNvSpPr>
          <p:nvPr/>
        </p:nvSpPr>
        <p:spPr bwMode="auto">
          <a:xfrm>
            <a:off x="1327598" y="1829966"/>
            <a:ext cx="4914900" cy="251460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en-US" altLang="en-US" sz="1200" dirty="0">
                <a:solidFill>
                  <a:prstClr val="black"/>
                </a:solidFill>
                <a:latin typeface="Century Gothic" panose="020B0502020202020204" pitchFamily="34" charset="0"/>
                <a:ea typeface="Times New Roman" panose="02020603050405020304" pitchFamily="18" charset="0"/>
              </a:rPr>
              <a:t>What was it about?</a:t>
            </a:r>
            <a:endParaRPr lang="en-US" altLang="en-US" sz="900" dirty="0">
              <a:solidFill>
                <a:prstClr val="black"/>
              </a:solidFill>
              <a:latin typeface="Calibri"/>
            </a:endParaRPr>
          </a:p>
          <a:p>
            <a:pPr eaLnBrk="0" fontAlgn="base" hangingPunct="0">
              <a:spcBef>
                <a:spcPct val="0"/>
              </a:spcBef>
              <a:spcAft>
                <a:spcPct val="0"/>
              </a:spcAft>
            </a:pPr>
            <a:endParaRPr lang="en-US" altLang="en-US" dirty="0">
              <a:solidFill>
                <a:prstClr val="black"/>
              </a:solidFill>
              <a:latin typeface="Arial" panose="020B0604020202020204" pitchFamily="34" charset="0"/>
            </a:endParaRPr>
          </a:p>
        </p:txBody>
      </p:sp>
      <p:sp>
        <p:nvSpPr>
          <p:cNvPr id="10" name="AutoShape 17"/>
          <p:cNvSpPr>
            <a:spLocks noChangeArrowheads="1"/>
          </p:cNvSpPr>
          <p:nvPr/>
        </p:nvSpPr>
        <p:spPr bwMode="auto">
          <a:xfrm>
            <a:off x="6242498" y="2303252"/>
            <a:ext cx="4667050" cy="424185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GB" sz="1200" dirty="0">
                <a:solidFill>
                  <a:prstClr val="black"/>
                </a:solidFill>
                <a:latin typeface="Calibri"/>
              </a:rPr>
              <a:t>What did you find particularly interesting/inspiring/shocking? Has this changed your opinion?</a:t>
            </a:r>
          </a:p>
          <a:p>
            <a:endParaRPr lang="en-GB" sz="1200" dirty="0">
              <a:solidFill>
                <a:prstClr val="black"/>
              </a:solidFill>
              <a:latin typeface="Calibri"/>
            </a:endParaRPr>
          </a:p>
          <a:p>
            <a:endParaRPr lang="en-GB" sz="1200" dirty="0">
              <a:solidFill>
                <a:prstClr val="black"/>
              </a:solidFill>
              <a:latin typeface="Calibri"/>
            </a:endParaRPr>
          </a:p>
          <a:p>
            <a:endParaRPr lang="en-GB" sz="1200" dirty="0">
              <a:solidFill>
                <a:prstClr val="black"/>
              </a:solidFill>
              <a:latin typeface="Calibri"/>
            </a:endParaRPr>
          </a:p>
          <a:p>
            <a:endParaRPr lang="en-GB" sz="1200" dirty="0">
              <a:solidFill>
                <a:prstClr val="black"/>
              </a:solidFill>
              <a:latin typeface="Calibri"/>
            </a:endParaRPr>
          </a:p>
          <a:p>
            <a:endParaRPr lang="en-GB" sz="1200" dirty="0">
              <a:solidFill>
                <a:prstClr val="black"/>
              </a:solidFill>
              <a:latin typeface="Calibri"/>
            </a:endParaRPr>
          </a:p>
          <a:p>
            <a:endParaRPr lang="en-GB" sz="1200" dirty="0">
              <a:solidFill>
                <a:prstClr val="black"/>
              </a:solidFill>
              <a:latin typeface="Calibri"/>
            </a:endParaRPr>
          </a:p>
          <a:p>
            <a:endParaRPr lang="en-GB" sz="1200" dirty="0">
              <a:solidFill>
                <a:prstClr val="black"/>
              </a:solidFill>
              <a:latin typeface="Calibri"/>
            </a:endParaRPr>
          </a:p>
          <a:p>
            <a:endParaRPr lang="en-GB" sz="1200" dirty="0">
              <a:solidFill>
                <a:prstClr val="black"/>
              </a:solidFill>
              <a:latin typeface="Calibri"/>
            </a:endParaRPr>
          </a:p>
          <a:p>
            <a:endParaRPr lang="en-GB" sz="1200" dirty="0">
              <a:solidFill>
                <a:prstClr val="black"/>
              </a:solidFill>
              <a:latin typeface="Calibri"/>
            </a:endParaRPr>
          </a:p>
          <a:p>
            <a:endParaRPr lang="en-GB" sz="1200" dirty="0">
              <a:solidFill>
                <a:prstClr val="black"/>
              </a:solidFill>
              <a:latin typeface="Calibri"/>
            </a:endParaRPr>
          </a:p>
          <a:p>
            <a:endParaRPr lang="en-GB" sz="1200" dirty="0">
              <a:solidFill>
                <a:prstClr val="black"/>
              </a:solidFill>
              <a:latin typeface="Calibri"/>
            </a:endParaRPr>
          </a:p>
          <a:p>
            <a:r>
              <a:rPr lang="en-GB" sz="1200" dirty="0">
                <a:solidFill>
                  <a:prstClr val="black"/>
                </a:solidFill>
                <a:latin typeface="Calibri"/>
              </a:rPr>
              <a:t>What would you like to learn more about? </a:t>
            </a:r>
          </a:p>
        </p:txBody>
      </p:sp>
      <p:sp>
        <p:nvSpPr>
          <p:cNvPr id="11" name="Text Box 9"/>
          <p:cNvSpPr txBox="1">
            <a:spLocks noChangeArrowheads="1"/>
          </p:cNvSpPr>
          <p:nvPr/>
        </p:nvSpPr>
        <p:spPr bwMode="auto">
          <a:xfrm>
            <a:off x="2957287" y="33574"/>
            <a:ext cx="6094727" cy="3678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24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(1)</a:t>
            </a:r>
            <a:r>
              <a:rPr lang="en-US" altLang="en-US"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 - Book/Journal/Podcast/Film/Visit Review</a:t>
            </a:r>
            <a:endParaRPr lang="en-US" altLang="en-US" sz="2400" b="1" dirty="0">
              <a:solidFill>
                <a:prstClr val="black"/>
              </a:solidFill>
              <a:latin typeface="Calibri" panose="020F0502020204030204" pitchFamily="34" charset="0"/>
              <a:cs typeface="Calibri" panose="020F0502020204030204" pitchFamily="34" charset="0"/>
            </a:endParaRPr>
          </a:p>
        </p:txBody>
      </p:sp>
      <p:sp>
        <p:nvSpPr>
          <p:cNvPr id="13" name="Text Box 8"/>
          <p:cNvSpPr txBox="1">
            <a:spLocks noChangeArrowheads="1"/>
          </p:cNvSpPr>
          <p:nvPr/>
        </p:nvSpPr>
        <p:spPr bwMode="auto">
          <a:xfrm>
            <a:off x="1441898" y="604838"/>
            <a:ext cx="4800600" cy="9445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en-US" altLang="en-US" sz="1200" dirty="0">
                <a:solidFill>
                  <a:prstClr val="black"/>
                </a:solidFill>
                <a:latin typeface="Century Gothic" panose="020B0502020202020204" pitchFamily="34" charset="0"/>
                <a:ea typeface="Times New Roman" panose="02020603050405020304" pitchFamily="18" charset="0"/>
              </a:rPr>
              <a:t>Review by: ___________________________________________</a:t>
            </a:r>
            <a:endParaRPr lang="en-US" altLang="en-US" sz="1200" dirty="0">
              <a:solidFill>
                <a:prstClr val="black"/>
              </a:solidFill>
              <a:latin typeface="Calibri"/>
            </a:endParaRPr>
          </a:p>
          <a:p>
            <a:pPr eaLnBrk="0" fontAlgn="base" hangingPunct="0">
              <a:spcBef>
                <a:spcPct val="0"/>
              </a:spcBef>
              <a:spcAft>
                <a:spcPct val="0"/>
              </a:spcAft>
            </a:pPr>
            <a:r>
              <a:rPr lang="en-US" altLang="en-US" sz="1200" dirty="0">
                <a:solidFill>
                  <a:prstClr val="black"/>
                </a:solidFill>
                <a:latin typeface="Century Gothic" panose="020B0502020202020204" pitchFamily="34" charset="0"/>
                <a:ea typeface="Times New Roman" panose="02020603050405020304" pitchFamily="18" charset="0"/>
              </a:rPr>
              <a:t>Title: _______________________________________________________</a:t>
            </a:r>
            <a:endParaRPr lang="en-US" altLang="en-US" sz="1200" dirty="0">
              <a:solidFill>
                <a:prstClr val="black"/>
              </a:solidFill>
              <a:latin typeface="Calibri"/>
            </a:endParaRPr>
          </a:p>
          <a:p>
            <a:pPr eaLnBrk="0" fontAlgn="base" hangingPunct="0">
              <a:spcBef>
                <a:spcPct val="0"/>
              </a:spcBef>
              <a:spcAft>
                <a:spcPct val="0"/>
              </a:spcAft>
            </a:pPr>
            <a:r>
              <a:rPr lang="en-US" altLang="en-US" sz="1200" dirty="0">
                <a:solidFill>
                  <a:prstClr val="black"/>
                </a:solidFill>
                <a:latin typeface="Century Gothic" panose="020B0502020202020204" pitchFamily="34" charset="0"/>
                <a:ea typeface="Times New Roman" panose="02020603050405020304" pitchFamily="18" charset="0"/>
              </a:rPr>
              <a:t>Author: ____________________________________________________</a:t>
            </a:r>
          </a:p>
          <a:p>
            <a:pPr eaLnBrk="0" fontAlgn="base" hangingPunct="0">
              <a:spcBef>
                <a:spcPct val="0"/>
              </a:spcBef>
              <a:spcAft>
                <a:spcPct val="0"/>
              </a:spcAft>
            </a:pPr>
            <a:r>
              <a:rPr lang="en-US" altLang="en-US" sz="1200" dirty="0">
                <a:solidFill>
                  <a:prstClr val="black"/>
                </a:solidFill>
                <a:latin typeface="Century Gothic" panose="020B0502020202020204" pitchFamily="34" charset="0"/>
              </a:rPr>
              <a:t>Review of (please circle)</a:t>
            </a:r>
          </a:p>
          <a:p>
            <a:pPr eaLnBrk="0" fontAlgn="base" hangingPunct="0">
              <a:spcBef>
                <a:spcPct val="0"/>
              </a:spcBef>
              <a:spcAft>
                <a:spcPct val="0"/>
              </a:spcAft>
            </a:pPr>
            <a:r>
              <a:rPr lang="en-US" altLang="en-US" sz="1200" dirty="0">
                <a:solidFill>
                  <a:prstClr val="black"/>
                </a:solidFill>
                <a:latin typeface="Century Gothic" panose="020B0502020202020204" pitchFamily="34" charset="0"/>
              </a:rPr>
              <a:t>Book      Journal      Podcast          Film         Documentary</a:t>
            </a:r>
            <a:endParaRPr lang="en-US" altLang="en-US" sz="1200" dirty="0">
              <a:solidFill>
                <a:prstClr val="black"/>
              </a:solidFill>
              <a:latin typeface="Calibri"/>
            </a:endParaRPr>
          </a:p>
        </p:txBody>
      </p:sp>
      <p:sp>
        <p:nvSpPr>
          <p:cNvPr id="14" name="AutoShape 7"/>
          <p:cNvSpPr>
            <a:spLocks noChangeArrowheads="1"/>
          </p:cNvSpPr>
          <p:nvPr/>
        </p:nvSpPr>
        <p:spPr bwMode="auto">
          <a:xfrm>
            <a:off x="1384748" y="460326"/>
            <a:ext cx="4914900" cy="1312490"/>
          </a:xfrm>
          <a:prstGeom prst="flowChartAlternateProcess">
            <a:avLst/>
          </a:prstGeom>
          <a:solidFill>
            <a:srgbClr val="FFFFFF">
              <a:alpha val="0"/>
            </a:srgb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solidFill>
                <a:prstClr val="black"/>
              </a:solidFill>
              <a:latin typeface="Calibri"/>
            </a:endParaRPr>
          </a:p>
        </p:txBody>
      </p:sp>
      <p:sp>
        <p:nvSpPr>
          <p:cNvPr id="22" name="Rectangle 19"/>
          <p:cNvSpPr>
            <a:spLocks noChangeArrowheads="1"/>
          </p:cNvSpPr>
          <p:nvPr/>
        </p:nvSpPr>
        <p:spPr bwMode="auto">
          <a:xfrm>
            <a:off x="1197422" y="125678"/>
            <a:ext cx="50609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solidFill>
                <a:prstClr val="black"/>
              </a:solidFill>
              <a:latin typeface="Calibri"/>
            </a:endParaRPr>
          </a:p>
        </p:txBody>
      </p:sp>
      <p:sp>
        <p:nvSpPr>
          <p:cNvPr id="23" name="AutoShape 14"/>
          <p:cNvSpPr>
            <a:spLocks noChangeArrowheads="1"/>
          </p:cNvSpPr>
          <p:nvPr/>
        </p:nvSpPr>
        <p:spPr bwMode="auto">
          <a:xfrm>
            <a:off x="6507753" y="988802"/>
            <a:ext cx="37719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solidFill>
                <a:prstClr val="black"/>
              </a:solidFill>
              <a:latin typeface="Calibri"/>
            </a:endParaRPr>
          </a:p>
        </p:txBody>
      </p:sp>
      <p:sp>
        <p:nvSpPr>
          <p:cNvPr id="24" name="AutoShape 13"/>
          <p:cNvSpPr>
            <a:spLocks noChangeArrowheads="1"/>
          </p:cNvSpPr>
          <p:nvPr/>
        </p:nvSpPr>
        <p:spPr bwMode="auto">
          <a:xfrm>
            <a:off x="69630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solidFill>
                <a:prstClr val="black"/>
              </a:solidFill>
              <a:latin typeface="Calibri"/>
            </a:endParaRPr>
          </a:p>
        </p:txBody>
      </p:sp>
      <p:sp>
        <p:nvSpPr>
          <p:cNvPr id="25" name="AutoShape 12"/>
          <p:cNvSpPr>
            <a:spLocks noChangeArrowheads="1"/>
          </p:cNvSpPr>
          <p:nvPr/>
        </p:nvSpPr>
        <p:spPr bwMode="auto">
          <a:xfrm>
            <a:off x="74202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solidFill>
                <a:prstClr val="black"/>
              </a:solidFill>
              <a:latin typeface="Calibri"/>
            </a:endParaRPr>
          </a:p>
        </p:txBody>
      </p:sp>
      <p:sp>
        <p:nvSpPr>
          <p:cNvPr id="26" name="AutoShape 11"/>
          <p:cNvSpPr>
            <a:spLocks noChangeArrowheads="1"/>
          </p:cNvSpPr>
          <p:nvPr/>
        </p:nvSpPr>
        <p:spPr bwMode="auto">
          <a:xfrm>
            <a:off x="78774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solidFill>
                <a:prstClr val="black"/>
              </a:solidFill>
              <a:latin typeface="Calibri"/>
            </a:endParaRPr>
          </a:p>
        </p:txBody>
      </p:sp>
      <p:sp>
        <p:nvSpPr>
          <p:cNvPr id="27" name="AutoShape 10"/>
          <p:cNvSpPr>
            <a:spLocks noChangeArrowheads="1"/>
          </p:cNvSpPr>
          <p:nvPr/>
        </p:nvSpPr>
        <p:spPr bwMode="auto">
          <a:xfrm>
            <a:off x="8350236" y="988802"/>
            <a:ext cx="311727"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solidFill>
                <a:prstClr val="black"/>
              </a:solidFill>
              <a:latin typeface="Calibri"/>
            </a:endParaRPr>
          </a:p>
        </p:txBody>
      </p:sp>
    </p:spTree>
    <p:extLst>
      <p:ext uri="{BB962C8B-B14F-4D97-AF65-F5344CB8AC3E}">
        <p14:creationId xmlns:p14="http://schemas.microsoft.com/office/powerpoint/2010/main" val="2716644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300" y="288441"/>
            <a:ext cx="8915400" cy="418058"/>
          </a:xfrm>
        </p:spPr>
        <p:txBody>
          <a:bodyPr>
            <a:noAutofit/>
          </a:bodyPr>
          <a:lstStyle/>
          <a:p>
            <a:r>
              <a:rPr lang="en-US" sz="2400" b="1" dirty="0">
                <a:solidFill>
                  <a:srgbClr val="FF0000"/>
                </a:solidFill>
              </a:rPr>
              <a:t>(2) </a:t>
            </a:r>
            <a:r>
              <a:rPr lang="en-US" sz="2400" b="1" dirty="0"/>
              <a:t>Crash Course Psychology</a:t>
            </a:r>
            <a:endParaRPr lang="en-GB" sz="5400" dirty="0"/>
          </a:p>
        </p:txBody>
      </p:sp>
      <p:sp>
        <p:nvSpPr>
          <p:cNvPr id="3" name="Content Placeholder 2"/>
          <p:cNvSpPr>
            <a:spLocks noGrp="1"/>
          </p:cNvSpPr>
          <p:nvPr>
            <p:ph idx="1"/>
          </p:nvPr>
        </p:nvSpPr>
        <p:spPr>
          <a:xfrm>
            <a:off x="1638300" y="1003382"/>
            <a:ext cx="8915400" cy="3775846"/>
          </a:xfrm>
        </p:spPr>
        <p:txBody>
          <a:bodyPr>
            <a:normAutofit/>
          </a:bodyPr>
          <a:lstStyle/>
          <a:p>
            <a:pPr marL="0" indent="0">
              <a:spcBef>
                <a:spcPts val="0"/>
              </a:spcBef>
              <a:buNone/>
            </a:pPr>
            <a:r>
              <a:rPr lang="en-US" sz="1600" dirty="0"/>
              <a:t>Select </a:t>
            </a:r>
            <a:r>
              <a:rPr lang="en-US" sz="1600" b="1" u="sng" dirty="0"/>
              <a:t>at least </a:t>
            </a:r>
            <a:r>
              <a:rPr lang="en-US" sz="1600" dirty="0"/>
              <a:t>three of the videos in the playlist that most interest you (you are always encouraged to watch more!)</a:t>
            </a:r>
          </a:p>
          <a:p>
            <a:pPr marL="0" indent="0">
              <a:spcBef>
                <a:spcPts val="0"/>
              </a:spcBef>
              <a:buNone/>
            </a:pPr>
            <a:endParaRPr lang="en-US" sz="1600" dirty="0"/>
          </a:p>
          <a:p>
            <a:pPr marL="0" indent="0">
              <a:spcBef>
                <a:spcPts val="0"/>
              </a:spcBef>
              <a:buNone/>
            </a:pPr>
            <a:r>
              <a:rPr lang="en-US" sz="1600" dirty="0"/>
              <a:t>Produce a creative and informative poster on </a:t>
            </a:r>
            <a:r>
              <a:rPr lang="en-US" sz="1600" b="1" dirty="0"/>
              <a:t>each </a:t>
            </a:r>
            <a:r>
              <a:rPr lang="en-US" sz="1600" dirty="0"/>
              <a:t>of the videos you selected. This must include:</a:t>
            </a:r>
          </a:p>
          <a:p>
            <a:pPr>
              <a:spcBef>
                <a:spcPts val="0"/>
              </a:spcBef>
              <a:buAutoNum type="arabicPeriod"/>
            </a:pPr>
            <a:r>
              <a:rPr lang="en-US" sz="1600" dirty="0"/>
              <a:t>An overview of the topic i.e. what you learned.</a:t>
            </a:r>
          </a:p>
          <a:p>
            <a:pPr>
              <a:spcBef>
                <a:spcPts val="0"/>
              </a:spcBef>
              <a:buAutoNum type="arabicPeriod"/>
            </a:pPr>
            <a:r>
              <a:rPr lang="en-US" sz="1600" dirty="0"/>
              <a:t>Key terminology for the topic</a:t>
            </a:r>
          </a:p>
          <a:p>
            <a:pPr>
              <a:spcBef>
                <a:spcPts val="0"/>
              </a:spcBef>
              <a:buAutoNum type="arabicPeriod"/>
            </a:pPr>
            <a:r>
              <a:rPr lang="en-US" sz="1600" dirty="0"/>
              <a:t>Pictures should be used to make your poster engaging and easy to understand.</a:t>
            </a:r>
          </a:p>
          <a:p>
            <a:pPr marL="0" indent="0">
              <a:spcBef>
                <a:spcPts val="0"/>
              </a:spcBef>
              <a:buNone/>
            </a:pPr>
            <a:endParaRPr lang="en-US" sz="1000" dirty="0"/>
          </a:p>
        </p:txBody>
      </p:sp>
      <p:pic>
        <p:nvPicPr>
          <p:cNvPr id="1026" name="Picture 2" descr="Amazon.com: Abnormal Psychology | Psychology Posters | Gloss Paper ...">
            <a:extLst>
              <a:ext uri="{FF2B5EF4-FFF2-40B4-BE49-F238E27FC236}">
                <a16:creationId xmlns:a16="http://schemas.microsoft.com/office/drawing/2014/main" id="{90004F1A-2676-4C89-88CD-3C33FAE8BD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4863" y="3628224"/>
            <a:ext cx="4289879" cy="31016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ological Psychology Poster | Psychology posters, Psychology ...">
            <a:extLst>
              <a:ext uri="{FF2B5EF4-FFF2-40B4-BE49-F238E27FC236}">
                <a16:creationId xmlns:a16="http://schemas.microsoft.com/office/drawing/2014/main" id="{405FF4DB-9EF3-421B-9123-DC3DF8A6F7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0426" y="3356854"/>
            <a:ext cx="2385785" cy="33730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earch Methods &amp; Data Collection | Sociology Educational Wall ...">
            <a:extLst>
              <a:ext uri="{FF2B5EF4-FFF2-40B4-BE49-F238E27FC236}">
                <a16:creationId xmlns:a16="http://schemas.microsoft.com/office/drawing/2014/main" id="{A76E7A8A-5BCD-4F6B-9F66-0D02BC1E51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5791" y="3356852"/>
            <a:ext cx="2393389" cy="3373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963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0254F90-D4F7-44CD-BF12-3C5F0058C73F}"/>
              </a:ext>
            </a:extLst>
          </p:cNvPr>
          <p:cNvSpPr txBox="1">
            <a:spLocks/>
          </p:cNvSpPr>
          <p:nvPr/>
        </p:nvSpPr>
        <p:spPr>
          <a:xfrm>
            <a:off x="1638300" y="201355"/>
            <a:ext cx="8915400" cy="41805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FF0000"/>
                </a:solidFill>
                <a:latin typeface="Calibri"/>
              </a:rPr>
              <a:t>(3) </a:t>
            </a:r>
            <a:r>
              <a:rPr lang="en-US" sz="2400" b="1" dirty="0">
                <a:solidFill>
                  <a:prstClr val="black"/>
                </a:solidFill>
                <a:latin typeface="Calibri"/>
              </a:rPr>
              <a:t>Three identical strangers documentary</a:t>
            </a:r>
            <a:endParaRPr lang="en-GB" sz="5400" dirty="0">
              <a:solidFill>
                <a:prstClr val="black"/>
              </a:solidFill>
              <a:latin typeface="Calibri"/>
            </a:endParaRPr>
          </a:p>
        </p:txBody>
      </p:sp>
      <p:sp>
        <p:nvSpPr>
          <p:cNvPr id="5" name="Content Placeholder 2">
            <a:extLst>
              <a:ext uri="{FF2B5EF4-FFF2-40B4-BE49-F238E27FC236}">
                <a16:creationId xmlns:a16="http://schemas.microsoft.com/office/drawing/2014/main" id="{B4CE028D-8F0F-47BD-871B-8BB6490E79CE}"/>
              </a:ext>
            </a:extLst>
          </p:cNvPr>
          <p:cNvSpPr txBox="1">
            <a:spLocks/>
          </p:cNvSpPr>
          <p:nvPr/>
        </p:nvSpPr>
        <p:spPr>
          <a:xfrm>
            <a:off x="1638300" y="750042"/>
            <a:ext cx="8915400" cy="590660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US" sz="1800" u="sng" dirty="0">
                <a:solidFill>
                  <a:prstClr val="black"/>
                </a:solidFill>
                <a:latin typeface="Calibri"/>
              </a:rPr>
              <a:t>Answer the following questions regarding the documentary:</a:t>
            </a:r>
          </a:p>
          <a:p>
            <a:pPr>
              <a:spcBef>
                <a:spcPts val="0"/>
              </a:spcBef>
              <a:buFont typeface="+mj-lt"/>
              <a:buAutoNum type="arabicPeriod"/>
            </a:pPr>
            <a:r>
              <a:rPr lang="en-US" sz="1800" dirty="0">
                <a:solidFill>
                  <a:prstClr val="black"/>
                </a:solidFill>
                <a:latin typeface="Calibri"/>
              </a:rPr>
              <a:t>Describe what happened to the triplets and how their upbringing differed.</a:t>
            </a:r>
          </a:p>
          <a:p>
            <a:pPr>
              <a:spcBef>
                <a:spcPts val="0"/>
              </a:spcBef>
              <a:buFont typeface="+mj-lt"/>
              <a:buAutoNum type="arabicPeriod"/>
            </a:pPr>
            <a:endParaRPr lang="en-US" sz="1800" dirty="0">
              <a:solidFill>
                <a:prstClr val="black"/>
              </a:solidFill>
              <a:latin typeface="Calibri"/>
            </a:endParaRPr>
          </a:p>
          <a:p>
            <a:pPr>
              <a:spcBef>
                <a:spcPts val="0"/>
              </a:spcBef>
              <a:buFont typeface="+mj-lt"/>
              <a:buAutoNum type="arabicPeriod"/>
            </a:pPr>
            <a:r>
              <a:rPr lang="en-US" sz="1800" dirty="0">
                <a:solidFill>
                  <a:prstClr val="black"/>
                </a:solidFill>
                <a:latin typeface="Calibri"/>
              </a:rPr>
              <a:t>Define the nature vs nurture debate and explain how can it be applied to the story of the triplets.</a:t>
            </a:r>
          </a:p>
          <a:p>
            <a:pPr>
              <a:spcBef>
                <a:spcPts val="0"/>
              </a:spcBef>
              <a:buFont typeface="+mj-lt"/>
              <a:buAutoNum type="arabicPeriod"/>
            </a:pPr>
            <a:endParaRPr lang="en-US" sz="1800" dirty="0">
              <a:solidFill>
                <a:prstClr val="black"/>
              </a:solidFill>
              <a:latin typeface="Calibri"/>
            </a:endParaRPr>
          </a:p>
          <a:p>
            <a:pPr>
              <a:spcBef>
                <a:spcPts val="0"/>
              </a:spcBef>
              <a:buFont typeface="+mj-lt"/>
              <a:buAutoNum type="arabicPeriod"/>
            </a:pPr>
            <a:r>
              <a:rPr lang="en-US" sz="1800" dirty="0">
                <a:solidFill>
                  <a:prstClr val="black"/>
                </a:solidFill>
                <a:latin typeface="Calibri"/>
              </a:rPr>
              <a:t>Twins are often used in psychological research to determine whether we are born a particular way (due to our genes) or whether our behaviour is caused by our environmental experiences. Identify any of the triplets’ behaviour that was due to their genetics (nature) and any of their behaviour that was due to their environments (nurture).</a:t>
            </a:r>
          </a:p>
          <a:p>
            <a:pPr>
              <a:spcBef>
                <a:spcPts val="0"/>
              </a:spcBef>
              <a:buFont typeface="+mj-lt"/>
              <a:buAutoNum type="arabicPeriod"/>
            </a:pPr>
            <a:endParaRPr lang="en-US" sz="1800" dirty="0">
              <a:solidFill>
                <a:prstClr val="black"/>
              </a:solidFill>
              <a:latin typeface="Calibri"/>
            </a:endParaRPr>
          </a:p>
          <a:p>
            <a:pPr>
              <a:spcBef>
                <a:spcPts val="0"/>
              </a:spcBef>
              <a:buFont typeface="+mj-lt"/>
              <a:buAutoNum type="arabicPeriod"/>
            </a:pPr>
            <a:endParaRPr lang="en-US" sz="1800" dirty="0">
              <a:solidFill>
                <a:prstClr val="black"/>
              </a:solidFill>
              <a:latin typeface="Calibri"/>
            </a:endParaRPr>
          </a:p>
          <a:p>
            <a:pPr>
              <a:spcBef>
                <a:spcPts val="0"/>
              </a:spcBef>
              <a:buFont typeface="+mj-lt"/>
              <a:buAutoNum type="arabicPeriod"/>
            </a:pPr>
            <a:endParaRPr lang="en-US" sz="1800" dirty="0">
              <a:solidFill>
                <a:prstClr val="black"/>
              </a:solidFill>
              <a:latin typeface="Calibri"/>
            </a:endParaRPr>
          </a:p>
          <a:p>
            <a:pPr>
              <a:spcBef>
                <a:spcPts val="0"/>
              </a:spcBef>
              <a:buFont typeface="+mj-lt"/>
              <a:buAutoNum type="arabicPeriod"/>
            </a:pPr>
            <a:endParaRPr lang="en-US" sz="1800" dirty="0">
              <a:solidFill>
                <a:prstClr val="black"/>
              </a:solidFill>
              <a:latin typeface="Calibri"/>
            </a:endParaRPr>
          </a:p>
          <a:p>
            <a:pPr>
              <a:spcBef>
                <a:spcPts val="0"/>
              </a:spcBef>
              <a:buFont typeface="+mj-lt"/>
              <a:buAutoNum type="arabicPeriod"/>
            </a:pPr>
            <a:endParaRPr lang="en-US" sz="1800" dirty="0">
              <a:solidFill>
                <a:prstClr val="black"/>
              </a:solidFill>
              <a:latin typeface="Calibri"/>
            </a:endParaRPr>
          </a:p>
          <a:p>
            <a:pPr>
              <a:spcBef>
                <a:spcPts val="0"/>
              </a:spcBef>
              <a:buFont typeface="+mj-lt"/>
              <a:buAutoNum type="arabicPeriod"/>
            </a:pPr>
            <a:endParaRPr lang="en-US" sz="1800" dirty="0">
              <a:solidFill>
                <a:prstClr val="black"/>
              </a:solidFill>
              <a:latin typeface="Calibri"/>
            </a:endParaRPr>
          </a:p>
          <a:p>
            <a:pPr>
              <a:spcBef>
                <a:spcPts val="0"/>
              </a:spcBef>
              <a:buFont typeface="+mj-lt"/>
              <a:buAutoNum type="arabicPeriod"/>
            </a:pPr>
            <a:r>
              <a:rPr lang="en-GB" sz="1800" dirty="0">
                <a:solidFill>
                  <a:prstClr val="black"/>
                </a:solidFill>
                <a:latin typeface="Calibri"/>
              </a:rPr>
              <a:t>All three were adopted through the Louise Wise Services Adoption Agency. Describe the circumstances of their adoption and what ethical implications there are from this.</a:t>
            </a:r>
            <a:endParaRPr lang="en-US" sz="1800" dirty="0">
              <a:solidFill>
                <a:prstClr val="black"/>
              </a:solidFill>
              <a:latin typeface="Calibri"/>
            </a:endParaRPr>
          </a:p>
          <a:p>
            <a:pPr>
              <a:spcBef>
                <a:spcPts val="0"/>
              </a:spcBef>
            </a:pPr>
            <a:endParaRPr lang="en-US" sz="1600" dirty="0">
              <a:solidFill>
                <a:prstClr val="black"/>
              </a:solidFill>
              <a:latin typeface="Calibri"/>
            </a:endParaRPr>
          </a:p>
          <a:p>
            <a:pPr marL="0" indent="0">
              <a:spcBef>
                <a:spcPts val="0"/>
              </a:spcBef>
              <a:buNone/>
            </a:pPr>
            <a:endParaRPr lang="en-US" sz="1600" dirty="0">
              <a:solidFill>
                <a:prstClr val="black"/>
              </a:solidFill>
              <a:latin typeface="Calibri"/>
            </a:endParaRPr>
          </a:p>
          <a:p>
            <a:pPr marL="0" indent="0">
              <a:spcBef>
                <a:spcPts val="0"/>
              </a:spcBef>
              <a:buNone/>
            </a:pPr>
            <a:endParaRPr lang="en-US" sz="1000" dirty="0">
              <a:solidFill>
                <a:prstClr val="black"/>
              </a:solidFill>
              <a:latin typeface="Calibri"/>
            </a:endParaRPr>
          </a:p>
        </p:txBody>
      </p:sp>
      <p:graphicFrame>
        <p:nvGraphicFramePr>
          <p:cNvPr id="2" name="Table 2">
            <a:extLst>
              <a:ext uri="{FF2B5EF4-FFF2-40B4-BE49-F238E27FC236}">
                <a16:creationId xmlns:a16="http://schemas.microsoft.com/office/drawing/2014/main" id="{272B3E24-D932-4044-B3C9-09D4EF73D136}"/>
              </a:ext>
            </a:extLst>
          </p:cNvPr>
          <p:cNvGraphicFramePr>
            <a:graphicFrameLocks noGrp="1"/>
          </p:cNvGraphicFramePr>
          <p:nvPr/>
        </p:nvGraphicFramePr>
        <p:xfrm>
          <a:off x="2080768" y="3703342"/>
          <a:ext cx="6604000" cy="975360"/>
        </p:xfrm>
        <a:graphic>
          <a:graphicData uri="http://schemas.openxmlformats.org/drawingml/2006/table">
            <a:tbl>
              <a:tblPr firstRow="1" bandRow="1">
                <a:tableStyleId>{5940675A-B579-460E-94D1-54222C63F5DA}</a:tableStyleId>
              </a:tblPr>
              <a:tblGrid>
                <a:gridCol w="3302000">
                  <a:extLst>
                    <a:ext uri="{9D8B030D-6E8A-4147-A177-3AD203B41FA5}">
                      <a16:colId xmlns:a16="http://schemas.microsoft.com/office/drawing/2014/main" val="598548528"/>
                    </a:ext>
                  </a:extLst>
                </a:gridCol>
                <a:gridCol w="3302000">
                  <a:extLst>
                    <a:ext uri="{9D8B030D-6E8A-4147-A177-3AD203B41FA5}">
                      <a16:colId xmlns:a16="http://schemas.microsoft.com/office/drawing/2014/main" val="3576312810"/>
                    </a:ext>
                  </a:extLst>
                </a:gridCol>
              </a:tblGrid>
              <a:tr h="0">
                <a:tc>
                  <a:txBody>
                    <a:bodyPr/>
                    <a:lstStyle/>
                    <a:p>
                      <a:r>
                        <a:rPr lang="en-GB" sz="1600" dirty="0"/>
                        <a:t>Nature</a:t>
                      </a:r>
                    </a:p>
                  </a:txBody>
                  <a:tcPr/>
                </a:tc>
                <a:tc>
                  <a:txBody>
                    <a:bodyPr/>
                    <a:lstStyle/>
                    <a:p>
                      <a:r>
                        <a:rPr lang="en-GB" sz="1600" dirty="0"/>
                        <a:t>Nurture</a:t>
                      </a:r>
                    </a:p>
                  </a:txBody>
                  <a:tcPr/>
                </a:tc>
                <a:extLst>
                  <a:ext uri="{0D108BD9-81ED-4DB2-BD59-A6C34878D82A}">
                    <a16:rowId xmlns:a16="http://schemas.microsoft.com/office/drawing/2014/main" val="656151942"/>
                  </a:ext>
                </a:extLst>
              </a:tr>
              <a:tr h="634571">
                <a:tc>
                  <a:txBody>
                    <a:bodyPr/>
                    <a:lstStyle/>
                    <a:p>
                      <a:endParaRPr lang="en-GB"/>
                    </a:p>
                  </a:txBody>
                  <a:tcPr/>
                </a:tc>
                <a:tc>
                  <a:txBody>
                    <a:bodyPr/>
                    <a:lstStyle/>
                    <a:p>
                      <a:endParaRPr lang="en-GB" dirty="0"/>
                    </a:p>
                    <a:p>
                      <a:endParaRPr lang="en-GB" dirty="0"/>
                    </a:p>
                  </a:txBody>
                  <a:tcPr/>
                </a:tc>
                <a:extLst>
                  <a:ext uri="{0D108BD9-81ED-4DB2-BD59-A6C34878D82A}">
                    <a16:rowId xmlns:a16="http://schemas.microsoft.com/office/drawing/2014/main" val="583288160"/>
                  </a:ext>
                </a:extLst>
              </a:tr>
            </a:tbl>
          </a:graphicData>
        </a:graphic>
      </p:graphicFrame>
    </p:spTree>
    <p:extLst>
      <p:ext uri="{BB962C8B-B14F-4D97-AF65-F5344CB8AC3E}">
        <p14:creationId xmlns:p14="http://schemas.microsoft.com/office/powerpoint/2010/main" val="1797688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0254F90-D4F7-44CD-BF12-3C5F0058C73F}"/>
              </a:ext>
            </a:extLst>
          </p:cNvPr>
          <p:cNvSpPr txBox="1">
            <a:spLocks/>
          </p:cNvSpPr>
          <p:nvPr/>
        </p:nvSpPr>
        <p:spPr>
          <a:xfrm>
            <a:off x="1638300" y="201355"/>
            <a:ext cx="8915400" cy="41805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FF0000"/>
                </a:solidFill>
                <a:latin typeface="Calibri"/>
              </a:rPr>
              <a:t>(4) </a:t>
            </a:r>
            <a:r>
              <a:rPr lang="en-US" sz="2400" b="1" dirty="0">
                <a:solidFill>
                  <a:prstClr val="black"/>
                </a:solidFill>
                <a:latin typeface="Calibri"/>
              </a:rPr>
              <a:t>The Virtual </a:t>
            </a:r>
            <a:r>
              <a:rPr lang="en-US" sz="2400" b="1" dirty="0" err="1">
                <a:solidFill>
                  <a:prstClr val="black"/>
                </a:solidFill>
                <a:latin typeface="Calibri"/>
              </a:rPr>
              <a:t>Koshland</a:t>
            </a:r>
            <a:r>
              <a:rPr lang="en-US" sz="2400" b="1" dirty="0">
                <a:solidFill>
                  <a:prstClr val="black"/>
                </a:solidFill>
                <a:latin typeface="Calibri"/>
              </a:rPr>
              <a:t> Science Museum</a:t>
            </a:r>
            <a:endParaRPr lang="en-GB" sz="5400" dirty="0">
              <a:solidFill>
                <a:prstClr val="black"/>
              </a:solidFill>
              <a:latin typeface="Calibri"/>
            </a:endParaRPr>
          </a:p>
        </p:txBody>
      </p:sp>
      <p:sp>
        <p:nvSpPr>
          <p:cNvPr id="5" name="Content Placeholder 2">
            <a:extLst>
              <a:ext uri="{FF2B5EF4-FFF2-40B4-BE49-F238E27FC236}">
                <a16:creationId xmlns:a16="http://schemas.microsoft.com/office/drawing/2014/main" id="{B4CE028D-8F0F-47BD-871B-8BB6490E79CE}"/>
              </a:ext>
            </a:extLst>
          </p:cNvPr>
          <p:cNvSpPr txBox="1">
            <a:spLocks/>
          </p:cNvSpPr>
          <p:nvPr/>
        </p:nvSpPr>
        <p:spPr>
          <a:xfrm>
            <a:off x="1370389" y="957659"/>
            <a:ext cx="9451222" cy="37758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US" sz="1600" dirty="0">
                <a:solidFill>
                  <a:prstClr val="black"/>
                </a:solidFill>
                <a:latin typeface="Calibri"/>
              </a:rPr>
              <a:t>Use the interactive brain model on the Virtual </a:t>
            </a:r>
            <a:r>
              <a:rPr lang="en-US" sz="1600" dirty="0" err="1">
                <a:solidFill>
                  <a:prstClr val="black"/>
                </a:solidFill>
                <a:latin typeface="Calibri"/>
              </a:rPr>
              <a:t>Koshland</a:t>
            </a:r>
            <a:r>
              <a:rPr lang="en-US" sz="1600" dirty="0">
                <a:solidFill>
                  <a:prstClr val="black"/>
                </a:solidFill>
                <a:latin typeface="Calibri"/>
              </a:rPr>
              <a:t> science Museum’s website to fill in the diagram below:</a:t>
            </a:r>
            <a:endParaRPr lang="en-US" sz="1000" dirty="0">
              <a:solidFill>
                <a:prstClr val="black"/>
              </a:solidFill>
              <a:latin typeface="Calibri"/>
            </a:endParaRPr>
          </a:p>
        </p:txBody>
      </p:sp>
      <p:sp>
        <p:nvSpPr>
          <p:cNvPr id="13" name="TextBox 12">
            <a:extLst>
              <a:ext uri="{FF2B5EF4-FFF2-40B4-BE49-F238E27FC236}">
                <a16:creationId xmlns:a16="http://schemas.microsoft.com/office/drawing/2014/main" id="{9994E72A-0ED5-45C1-B194-446C24BD5D43}"/>
              </a:ext>
            </a:extLst>
          </p:cNvPr>
          <p:cNvSpPr txBox="1"/>
          <p:nvPr/>
        </p:nvSpPr>
        <p:spPr>
          <a:xfrm>
            <a:off x="8121956" y="1964837"/>
            <a:ext cx="2682723" cy="2292935"/>
          </a:xfrm>
          <a:prstGeom prst="rect">
            <a:avLst/>
          </a:prstGeom>
          <a:noFill/>
          <a:ln w="38100">
            <a:solidFill>
              <a:srgbClr val="ED1651"/>
            </a:solidFill>
          </a:ln>
        </p:spPr>
        <p:txBody>
          <a:bodyPr wrap="square" rtlCol="0">
            <a:spAutoFit/>
          </a:bodyPr>
          <a:lstStyle/>
          <a:p>
            <a:r>
              <a:rPr lang="en-GB" sz="1100" dirty="0">
                <a:solidFill>
                  <a:prstClr val="black"/>
                </a:solidFill>
                <a:latin typeface="Calibri"/>
              </a:rPr>
              <a:t>Name of lobe:</a:t>
            </a:r>
          </a:p>
          <a:p>
            <a:endParaRPr lang="en-GB" sz="1100" dirty="0">
              <a:solidFill>
                <a:prstClr val="black"/>
              </a:solidFill>
              <a:latin typeface="Calibri"/>
            </a:endParaRPr>
          </a:p>
          <a:p>
            <a:r>
              <a:rPr lang="en-GB" sz="1100" dirty="0">
                <a:solidFill>
                  <a:prstClr val="black"/>
                </a:solidFill>
                <a:latin typeface="Calibri"/>
              </a:rPr>
              <a:t>Function:</a:t>
            </a:r>
          </a:p>
          <a:p>
            <a:endParaRPr lang="en-GB" sz="1100" dirty="0">
              <a:solidFill>
                <a:prstClr val="black"/>
              </a:solidFill>
              <a:latin typeface="Calibri"/>
            </a:endParaRPr>
          </a:p>
          <a:p>
            <a:endParaRPr lang="en-GB" sz="1100" dirty="0">
              <a:solidFill>
                <a:prstClr val="black"/>
              </a:solidFill>
              <a:latin typeface="Calibri"/>
            </a:endParaRPr>
          </a:p>
          <a:p>
            <a:endParaRPr lang="en-GB" sz="1100" dirty="0">
              <a:solidFill>
                <a:prstClr val="black"/>
              </a:solidFill>
              <a:latin typeface="Calibri"/>
            </a:endParaRPr>
          </a:p>
          <a:p>
            <a:endParaRPr lang="en-GB" sz="1100" dirty="0">
              <a:solidFill>
                <a:prstClr val="black"/>
              </a:solidFill>
              <a:latin typeface="Calibri"/>
            </a:endParaRPr>
          </a:p>
          <a:p>
            <a:endParaRPr lang="en-GB" sz="1100" dirty="0">
              <a:solidFill>
                <a:prstClr val="black"/>
              </a:solidFill>
              <a:latin typeface="Calibri"/>
            </a:endParaRPr>
          </a:p>
          <a:p>
            <a:r>
              <a:rPr lang="en-GB" sz="1100" dirty="0">
                <a:solidFill>
                  <a:prstClr val="black"/>
                </a:solidFill>
                <a:latin typeface="Calibri"/>
              </a:rPr>
              <a:t>Consequence if damaged:</a:t>
            </a:r>
          </a:p>
          <a:p>
            <a:endParaRPr lang="en-GB" sz="1100" dirty="0">
              <a:solidFill>
                <a:prstClr val="black"/>
              </a:solidFill>
              <a:latin typeface="Calibri"/>
            </a:endParaRPr>
          </a:p>
          <a:p>
            <a:endParaRPr lang="en-GB" sz="1100" dirty="0">
              <a:solidFill>
                <a:prstClr val="black"/>
              </a:solidFill>
              <a:latin typeface="Calibri"/>
            </a:endParaRPr>
          </a:p>
          <a:p>
            <a:endParaRPr lang="en-GB" sz="1100" dirty="0">
              <a:solidFill>
                <a:prstClr val="black"/>
              </a:solidFill>
              <a:latin typeface="Calibri"/>
            </a:endParaRPr>
          </a:p>
          <a:p>
            <a:endParaRPr lang="en-GB" sz="1100" dirty="0">
              <a:solidFill>
                <a:prstClr val="black"/>
              </a:solidFill>
              <a:latin typeface="Calibri"/>
            </a:endParaRPr>
          </a:p>
        </p:txBody>
      </p:sp>
      <p:sp>
        <p:nvSpPr>
          <p:cNvPr id="14" name="TextBox 13">
            <a:extLst>
              <a:ext uri="{FF2B5EF4-FFF2-40B4-BE49-F238E27FC236}">
                <a16:creationId xmlns:a16="http://schemas.microsoft.com/office/drawing/2014/main" id="{F43EFAEB-9B14-4BB5-BA11-FAF818089CD6}"/>
              </a:ext>
            </a:extLst>
          </p:cNvPr>
          <p:cNvSpPr txBox="1"/>
          <p:nvPr/>
        </p:nvSpPr>
        <p:spPr>
          <a:xfrm>
            <a:off x="7318640" y="4532987"/>
            <a:ext cx="3486038" cy="2123658"/>
          </a:xfrm>
          <a:prstGeom prst="rect">
            <a:avLst/>
          </a:prstGeom>
          <a:noFill/>
          <a:ln w="38100">
            <a:solidFill>
              <a:srgbClr val="7B6956"/>
            </a:solidFill>
          </a:ln>
        </p:spPr>
        <p:txBody>
          <a:bodyPr wrap="square" rtlCol="0">
            <a:spAutoFit/>
          </a:bodyPr>
          <a:lstStyle/>
          <a:p>
            <a:r>
              <a:rPr lang="en-GB" sz="1100" dirty="0">
                <a:solidFill>
                  <a:prstClr val="black"/>
                </a:solidFill>
                <a:latin typeface="Calibri"/>
              </a:rPr>
              <a:t>Name of structure:</a:t>
            </a:r>
          </a:p>
          <a:p>
            <a:endParaRPr lang="en-GB" sz="1100" dirty="0">
              <a:solidFill>
                <a:prstClr val="black"/>
              </a:solidFill>
              <a:latin typeface="Calibri"/>
            </a:endParaRPr>
          </a:p>
          <a:p>
            <a:r>
              <a:rPr lang="en-GB" sz="1100" dirty="0">
                <a:solidFill>
                  <a:prstClr val="black"/>
                </a:solidFill>
                <a:latin typeface="Calibri"/>
              </a:rPr>
              <a:t>Function:</a:t>
            </a:r>
          </a:p>
          <a:p>
            <a:endParaRPr lang="en-GB" sz="1100" dirty="0">
              <a:solidFill>
                <a:prstClr val="black"/>
              </a:solidFill>
              <a:latin typeface="Calibri"/>
            </a:endParaRPr>
          </a:p>
          <a:p>
            <a:endParaRPr lang="en-GB" sz="1100" dirty="0">
              <a:solidFill>
                <a:prstClr val="black"/>
              </a:solidFill>
              <a:latin typeface="Calibri"/>
            </a:endParaRPr>
          </a:p>
          <a:p>
            <a:endParaRPr lang="en-GB" sz="1100" dirty="0">
              <a:solidFill>
                <a:prstClr val="black"/>
              </a:solidFill>
              <a:latin typeface="Calibri"/>
            </a:endParaRPr>
          </a:p>
          <a:p>
            <a:endParaRPr lang="en-GB" sz="1100" dirty="0">
              <a:solidFill>
                <a:prstClr val="black"/>
              </a:solidFill>
              <a:latin typeface="Calibri"/>
            </a:endParaRPr>
          </a:p>
          <a:p>
            <a:endParaRPr lang="en-GB" sz="1100" dirty="0">
              <a:solidFill>
                <a:prstClr val="black"/>
              </a:solidFill>
              <a:latin typeface="Calibri"/>
            </a:endParaRPr>
          </a:p>
          <a:p>
            <a:r>
              <a:rPr lang="en-GB" sz="1100" dirty="0">
                <a:solidFill>
                  <a:prstClr val="black"/>
                </a:solidFill>
                <a:latin typeface="Calibri"/>
              </a:rPr>
              <a:t>Consequence if damaged:</a:t>
            </a:r>
          </a:p>
          <a:p>
            <a:endParaRPr lang="en-GB" sz="1100" dirty="0">
              <a:solidFill>
                <a:prstClr val="black"/>
              </a:solidFill>
              <a:latin typeface="Calibri"/>
            </a:endParaRPr>
          </a:p>
          <a:p>
            <a:endParaRPr lang="en-GB" sz="1100" dirty="0">
              <a:solidFill>
                <a:prstClr val="black"/>
              </a:solidFill>
              <a:latin typeface="Calibri"/>
            </a:endParaRPr>
          </a:p>
          <a:p>
            <a:endParaRPr lang="en-GB" sz="1100" dirty="0">
              <a:solidFill>
                <a:prstClr val="black"/>
              </a:solidFill>
              <a:latin typeface="Calibri"/>
            </a:endParaRPr>
          </a:p>
        </p:txBody>
      </p:sp>
      <p:sp>
        <p:nvSpPr>
          <p:cNvPr id="15" name="TextBox 14">
            <a:extLst>
              <a:ext uri="{FF2B5EF4-FFF2-40B4-BE49-F238E27FC236}">
                <a16:creationId xmlns:a16="http://schemas.microsoft.com/office/drawing/2014/main" id="{E3BC00CF-23D9-4415-9B7B-80B39919F3F6}"/>
              </a:ext>
            </a:extLst>
          </p:cNvPr>
          <p:cNvSpPr txBox="1"/>
          <p:nvPr/>
        </p:nvSpPr>
        <p:spPr>
          <a:xfrm>
            <a:off x="1548190" y="4449792"/>
            <a:ext cx="3716867" cy="2123658"/>
          </a:xfrm>
          <a:prstGeom prst="rect">
            <a:avLst/>
          </a:prstGeom>
          <a:noFill/>
          <a:ln w="38100">
            <a:solidFill>
              <a:srgbClr val="FDD09E"/>
            </a:solidFill>
          </a:ln>
        </p:spPr>
        <p:txBody>
          <a:bodyPr wrap="square" rtlCol="0">
            <a:spAutoFit/>
          </a:bodyPr>
          <a:lstStyle/>
          <a:p>
            <a:r>
              <a:rPr lang="en-GB" sz="1100" dirty="0">
                <a:solidFill>
                  <a:prstClr val="black"/>
                </a:solidFill>
                <a:latin typeface="Calibri"/>
              </a:rPr>
              <a:t>Name of lobe:</a:t>
            </a:r>
          </a:p>
          <a:p>
            <a:endParaRPr lang="en-GB" sz="1100" dirty="0">
              <a:solidFill>
                <a:prstClr val="black"/>
              </a:solidFill>
              <a:latin typeface="Calibri"/>
            </a:endParaRPr>
          </a:p>
          <a:p>
            <a:r>
              <a:rPr lang="en-GB" sz="1100" dirty="0">
                <a:solidFill>
                  <a:prstClr val="black"/>
                </a:solidFill>
                <a:latin typeface="Calibri"/>
              </a:rPr>
              <a:t>Function:</a:t>
            </a:r>
          </a:p>
          <a:p>
            <a:endParaRPr lang="en-GB" sz="1100" dirty="0">
              <a:solidFill>
                <a:prstClr val="black"/>
              </a:solidFill>
              <a:latin typeface="Calibri"/>
            </a:endParaRPr>
          </a:p>
          <a:p>
            <a:endParaRPr lang="en-GB" sz="1100" dirty="0">
              <a:solidFill>
                <a:prstClr val="black"/>
              </a:solidFill>
              <a:latin typeface="Calibri"/>
            </a:endParaRPr>
          </a:p>
          <a:p>
            <a:endParaRPr lang="en-GB" sz="1100" dirty="0">
              <a:solidFill>
                <a:prstClr val="black"/>
              </a:solidFill>
              <a:latin typeface="Calibri"/>
            </a:endParaRPr>
          </a:p>
          <a:p>
            <a:endParaRPr lang="en-GB" sz="1100" dirty="0">
              <a:solidFill>
                <a:prstClr val="black"/>
              </a:solidFill>
              <a:latin typeface="Calibri"/>
            </a:endParaRPr>
          </a:p>
          <a:p>
            <a:r>
              <a:rPr lang="en-GB" sz="1100" dirty="0">
                <a:solidFill>
                  <a:prstClr val="black"/>
                </a:solidFill>
                <a:latin typeface="Calibri"/>
              </a:rPr>
              <a:t>Consequence if damaged:</a:t>
            </a:r>
          </a:p>
          <a:p>
            <a:endParaRPr lang="en-GB" sz="1100" dirty="0">
              <a:solidFill>
                <a:prstClr val="black"/>
              </a:solidFill>
              <a:latin typeface="Calibri"/>
            </a:endParaRPr>
          </a:p>
          <a:p>
            <a:endParaRPr lang="en-GB" sz="1100" dirty="0">
              <a:solidFill>
                <a:prstClr val="black"/>
              </a:solidFill>
              <a:latin typeface="Calibri"/>
            </a:endParaRPr>
          </a:p>
          <a:p>
            <a:endParaRPr lang="en-GB" sz="1100" dirty="0">
              <a:solidFill>
                <a:prstClr val="black"/>
              </a:solidFill>
              <a:latin typeface="Calibri"/>
            </a:endParaRPr>
          </a:p>
          <a:p>
            <a:endParaRPr lang="en-GB" sz="1100" dirty="0">
              <a:solidFill>
                <a:prstClr val="black"/>
              </a:solidFill>
              <a:latin typeface="Calibri"/>
            </a:endParaRPr>
          </a:p>
        </p:txBody>
      </p:sp>
      <p:sp>
        <p:nvSpPr>
          <p:cNvPr id="16" name="TextBox 15">
            <a:extLst>
              <a:ext uri="{FF2B5EF4-FFF2-40B4-BE49-F238E27FC236}">
                <a16:creationId xmlns:a16="http://schemas.microsoft.com/office/drawing/2014/main" id="{AC1E7048-1261-4A33-857A-7BA63938FE9C}"/>
              </a:ext>
            </a:extLst>
          </p:cNvPr>
          <p:cNvSpPr txBox="1"/>
          <p:nvPr/>
        </p:nvSpPr>
        <p:spPr>
          <a:xfrm>
            <a:off x="1454450" y="1965945"/>
            <a:ext cx="3067354" cy="2292935"/>
          </a:xfrm>
          <a:prstGeom prst="rect">
            <a:avLst/>
          </a:prstGeom>
          <a:noFill/>
          <a:ln w="38100">
            <a:solidFill>
              <a:srgbClr val="00AEEF"/>
            </a:solidFill>
          </a:ln>
        </p:spPr>
        <p:txBody>
          <a:bodyPr wrap="square" rtlCol="0">
            <a:spAutoFit/>
          </a:bodyPr>
          <a:lstStyle/>
          <a:p>
            <a:r>
              <a:rPr lang="en-GB" sz="1100" dirty="0">
                <a:solidFill>
                  <a:prstClr val="black"/>
                </a:solidFill>
                <a:latin typeface="Calibri"/>
              </a:rPr>
              <a:t>Name of lobe:</a:t>
            </a:r>
          </a:p>
          <a:p>
            <a:endParaRPr lang="en-GB" sz="1100" dirty="0">
              <a:solidFill>
                <a:prstClr val="black"/>
              </a:solidFill>
              <a:latin typeface="Calibri"/>
            </a:endParaRPr>
          </a:p>
          <a:p>
            <a:r>
              <a:rPr lang="en-GB" sz="1100" dirty="0">
                <a:solidFill>
                  <a:prstClr val="black"/>
                </a:solidFill>
                <a:latin typeface="Calibri"/>
              </a:rPr>
              <a:t>Function:</a:t>
            </a:r>
          </a:p>
          <a:p>
            <a:endParaRPr lang="en-GB" sz="1100" dirty="0">
              <a:solidFill>
                <a:prstClr val="black"/>
              </a:solidFill>
              <a:latin typeface="Calibri"/>
            </a:endParaRPr>
          </a:p>
          <a:p>
            <a:endParaRPr lang="en-GB" sz="1100" dirty="0">
              <a:solidFill>
                <a:prstClr val="black"/>
              </a:solidFill>
              <a:latin typeface="Calibri"/>
            </a:endParaRPr>
          </a:p>
          <a:p>
            <a:endParaRPr lang="en-GB" sz="1100" dirty="0">
              <a:solidFill>
                <a:prstClr val="black"/>
              </a:solidFill>
              <a:latin typeface="Calibri"/>
            </a:endParaRPr>
          </a:p>
          <a:p>
            <a:endParaRPr lang="en-GB" sz="1100" dirty="0">
              <a:solidFill>
                <a:prstClr val="black"/>
              </a:solidFill>
              <a:latin typeface="Calibri"/>
            </a:endParaRPr>
          </a:p>
          <a:p>
            <a:endParaRPr lang="en-GB" sz="1100" dirty="0">
              <a:solidFill>
                <a:prstClr val="black"/>
              </a:solidFill>
              <a:latin typeface="Calibri"/>
            </a:endParaRPr>
          </a:p>
          <a:p>
            <a:r>
              <a:rPr lang="en-GB" sz="1100" dirty="0">
                <a:solidFill>
                  <a:prstClr val="black"/>
                </a:solidFill>
                <a:latin typeface="Calibri"/>
              </a:rPr>
              <a:t>Consequence if damaged:</a:t>
            </a:r>
          </a:p>
          <a:p>
            <a:endParaRPr lang="en-GB" sz="1100" dirty="0">
              <a:solidFill>
                <a:prstClr val="black"/>
              </a:solidFill>
              <a:latin typeface="Calibri"/>
            </a:endParaRPr>
          </a:p>
          <a:p>
            <a:endParaRPr lang="en-GB" sz="1100" dirty="0">
              <a:solidFill>
                <a:prstClr val="black"/>
              </a:solidFill>
              <a:latin typeface="Calibri"/>
            </a:endParaRPr>
          </a:p>
          <a:p>
            <a:endParaRPr lang="en-GB" sz="1100" dirty="0">
              <a:solidFill>
                <a:prstClr val="black"/>
              </a:solidFill>
              <a:latin typeface="Calibri"/>
            </a:endParaRPr>
          </a:p>
          <a:p>
            <a:endParaRPr lang="en-GB" sz="1100" dirty="0">
              <a:solidFill>
                <a:prstClr val="black"/>
              </a:solidFill>
              <a:latin typeface="Calibri"/>
            </a:endParaRPr>
          </a:p>
        </p:txBody>
      </p:sp>
      <p:sp>
        <p:nvSpPr>
          <p:cNvPr id="17" name="TextBox 16">
            <a:extLst>
              <a:ext uri="{FF2B5EF4-FFF2-40B4-BE49-F238E27FC236}">
                <a16:creationId xmlns:a16="http://schemas.microsoft.com/office/drawing/2014/main" id="{15D7CECF-465D-4CA3-A95F-1152BF7C9298}"/>
              </a:ext>
            </a:extLst>
          </p:cNvPr>
          <p:cNvSpPr txBox="1"/>
          <p:nvPr/>
        </p:nvSpPr>
        <p:spPr>
          <a:xfrm>
            <a:off x="4746172" y="1772816"/>
            <a:ext cx="3067355" cy="2292935"/>
          </a:xfrm>
          <a:prstGeom prst="rect">
            <a:avLst/>
          </a:prstGeom>
          <a:noFill/>
          <a:ln w="38100">
            <a:solidFill>
              <a:srgbClr val="AEBC72"/>
            </a:solidFill>
          </a:ln>
        </p:spPr>
        <p:txBody>
          <a:bodyPr wrap="square" rtlCol="0">
            <a:spAutoFit/>
          </a:bodyPr>
          <a:lstStyle/>
          <a:p>
            <a:r>
              <a:rPr lang="en-GB" sz="1100" dirty="0">
                <a:solidFill>
                  <a:prstClr val="black"/>
                </a:solidFill>
                <a:latin typeface="Calibri"/>
              </a:rPr>
              <a:t>Name of lobe:</a:t>
            </a:r>
          </a:p>
          <a:p>
            <a:endParaRPr lang="en-GB" sz="1100" dirty="0">
              <a:solidFill>
                <a:prstClr val="black"/>
              </a:solidFill>
              <a:latin typeface="Calibri"/>
            </a:endParaRPr>
          </a:p>
          <a:p>
            <a:r>
              <a:rPr lang="en-GB" sz="1100" dirty="0">
                <a:solidFill>
                  <a:prstClr val="black"/>
                </a:solidFill>
                <a:latin typeface="Calibri"/>
              </a:rPr>
              <a:t>Function:</a:t>
            </a:r>
          </a:p>
          <a:p>
            <a:endParaRPr lang="en-GB" sz="1100" dirty="0">
              <a:solidFill>
                <a:prstClr val="black"/>
              </a:solidFill>
              <a:latin typeface="Calibri"/>
            </a:endParaRPr>
          </a:p>
          <a:p>
            <a:endParaRPr lang="en-GB" sz="1100" dirty="0">
              <a:solidFill>
                <a:prstClr val="black"/>
              </a:solidFill>
              <a:latin typeface="Calibri"/>
            </a:endParaRPr>
          </a:p>
          <a:p>
            <a:endParaRPr lang="en-GB" sz="1100" dirty="0">
              <a:solidFill>
                <a:prstClr val="black"/>
              </a:solidFill>
              <a:latin typeface="Calibri"/>
            </a:endParaRPr>
          </a:p>
          <a:p>
            <a:endParaRPr lang="en-GB" sz="1100" dirty="0">
              <a:solidFill>
                <a:prstClr val="black"/>
              </a:solidFill>
              <a:latin typeface="Calibri"/>
            </a:endParaRPr>
          </a:p>
          <a:p>
            <a:endParaRPr lang="en-GB" sz="1100" dirty="0">
              <a:solidFill>
                <a:prstClr val="black"/>
              </a:solidFill>
              <a:latin typeface="Calibri"/>
            </a:endParaRPr>
          </a:p>
          <a:p>
            <a:r>
              <a:rPr lang="en-GB" sz="1100" dirty="0">
                <a:solidFill>
                  <a:prstClr val="black"/>
                </a:solidFill>
                <a:latin typeface="Calibri"/>
              </a:rPr>
              <a:t>Consequence if damaged:</a:t>
            </a:r>
          </a:p>
          <a:p>
            <a:endParaRPr lang="en-GB" sz="1100" dirty="0">
              <a:solidFill>
                <a:prstClr val="black"/>
              </a:solidFill>
              <a:latin typeface="Calibri"/>
            </a:endParaRPr>
          </a:p>
          <a:p>
            <a:endParaRPr lang="en-GB" sz="1100" dirty="0">
              <a:solidFill>
                <a:prstClr val="black"/>
              </a:solidFill>
              <a:latin typeface="Calibri"/>
            </a:endParaRPr>
          </a:p>
          <a:p>
            <a:endParaRPr lang="en-GB" sz="1100" dirty="0">
              <a:solidFill>
                <a:prstClr val="black"/>
              </a:solidFill>
              <a:latin typeface="Calibri"/>
            </a:endParaRPr>
          </a:p>
          <a:p>
            <a:endParaRPr lang="en-GB" sz="1100" dirty="0">
              <a:solidFill>
                <a:prstClr val="black"/>
              </a:solidFill>
              <a:latin typeface="Calibri"/>
            </a:endParaRPr>
          </a:p>
        </p:txBody>
      </p:sp>
      <p:pic>
        <p:nvPicPr>
          <p:cNvPr id="10" name="Picture 2" descr="CyberSurgeons">
            <a:extLst>
              <a:ext uri="{FF2B5EF4-FFF2-40B4-BE49-F238E27FC236}">
                <a16:creationId xmlns:a16="http://schemas.microsoft.com/office/drawing/2014/main" id="{97FC88F5-A4B5-40A7-9744-EF4E6B68E53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497" b="91799" l="7556" r="94667">
                        <a14:foregroundMark x1="88667" y1="61640" x2="91778" y2="41534"/>
                        <a14:foregroundMark x1="91778" y1="41534" x2="91333" y2="35185"/>
                        <a14:foregroundMark x1="94667" y1="51058" x2="93556" y2="45238"/>
                        <a14:foregroundMark x1="39111" y1="9259" x2="56667" y2="7143"/>
                        <a14:foregroundMark x1="7556" y1="56085" x2="8000" y2="39947"/>
                        <a14:foregroundMark x1="33778" y1="92063" x2="49111" y2="68254"/>
                        <a14:foregroundMark x1="41556" y1="7407" x2="48000" y2="449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016190" y="4065751"/>
            <a:ext cx="2230675" cy="1786295"/>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Arrow Connector 18">
            <a:extLst>
              <a:ext uri="{FF2B5EF4-FFF2-40B4-BE49-F238E27FC236}">
                <a16:creationId xmlns:a16="http://schemas.microsoft.com/office/drawing/2014/main" id="{5FBEAB00-5015-4880-AD4E-0CD81AA30AF8}"/>
              </a:ext>
            </a:extLst>
          </p:cNvPr>
          <p:cNvCxnSpPr>
            <a:cxnSpLocks/>
          </p:cNvCxnSpPr>
          <p:nvPr/>
        </p:nvCxnSpPr>
        <p:spPr>
          <a:xfrm>
            <a:off x="4263572" y="3773715"/>
            <a:ext cx="906435" cy="63023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9C8EB8CC-BA0C-4D5E-B735-05715D71E16E}"/>
              </a:ext>
            </a:extLst>
          </p:cNvPr>
          <p:cNvCxnSpPr>
            <a:cxnSpLocks/>
          </p:cNvCxnSpPr>
          <p:nvPr/>
        </p:nvCxnSpPr>
        <p:spPr>
          <a:xfrm flipH="1">
            <a:off x="6646974" y="3880769"/>
            <a:ext cx="114370" cy="38300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A870AB45-2D4D-4AE2-AE96-051263E7C454}"/>
              </a:ext>
            </a:extLst>
          </p:cNvPr>
          <p:cNvCxnSpPr>
            <a:cxnSpLocks/>
          </p:cNvCxnSpPr>
          <p:nvPr/>
        </p:nvCxnSpPr>
        <p:spPr>
          <a:xfrm flipH="1">
            <a:off x="7069773" y="3851949"/>
            <a:ext cx="1004404" cy="80456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542CA58F-4354-4203-936F-7BE8A791CE9E}"/>
              </a:ext>
            </a:extLst>
          </p:cNvPr>
          <p:cNvCxnSpPr>
            <a:cxnSpLocks/>
            <a:stCxn id="14" idx="1"/>
          </p:cNvCxnSpPr>
          <p:nvPr/>
        </p:nvCxnSpPr>
        <p:spPr>
          <a:xfrm flipH="1" flipV="1">
            <a:off x="6923272" y="5559822"/>
            <a:ext cx="395368" cy="3499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9D4031B3-08FB-4BD5-8DC6-D6176978AEC7}"/>
              </a:ext>
            </a:extLst>
          </p:cNvPr>
          <p:cNvCxnSpPr>
            <a:cxnSpLocks/>
          </p:cNvCxnSpPr>
          <p:nvPr/>
        </p:nvCxnSpPr>
        <p:spPr>
          <a:xfrm flipV="1">
            <a:off x="5265057" y="5434014"/>
            <a:ext cx="357075" cy="27074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14876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300" y="141635"/>
            <a:ext cx="8915400" cy="712333"/>
          </a:xfrm>
        </p:spPr>
        <p:txBody>
          <a:bodyPr>
            <a:normAutofit/>
          </a:bodyPr>
          <a:lstStyle/>
          <a:p>
            <a:r>
              <a:rPr lang="en-GB" sz="2400" b="1" dirty="0">
                <a:solidFill>
                  <a:srgbClr val="FF0000"/>
                </a:solidFill>
              </a:rPr>
              <a:t>(5) </a:t>
            </a:r>
            <a:r>
              <a:rPr lang="en-GB" sz="2400" b="1" dirty="0"/>
              <a:t>Starting with Psychology / The Open University</a:t>
            </a:r>
          </a:p>
        </p:txBody>
      </p:sp>
      <p:sp>
        <p:nvSpPr>
          <p:cNvPr id="3" name="Content Placeholder 2"/>
          <p:cNvSpPr>
            <a:spLocks noGrp="1"/>
          </p:cNvSpPr>
          <p:nvPr>
            <p:ph idx="1"/>
          </p:nvPr>
        </p:nvSpPr>
        <p:spPr>
          <a:xfrm>
            <a:off x="1638300" y="979380"/>
            <a:ext cx="8915400" cy="4525963"/>
          </a:xfrm>
        </p:spPr>
        <p:txBody>
          <a:bodyPr>
            <a:normAutofit/>
          </a:bodyPr>
          <a:lstStyle/>
          <a:p>
            <a:pPr marL="0" indent="0">
              <a:buNone/>
            </a:pPr>
            <a:r>
              <a:rPr lang="en-GB" sz="2000" dirty="0"/>
              <a:t>To evidence your completion of the course(s) you must:</a:t>
            </a:r>
          </a:p>
          <a:p>
            <a:r>
              <a:rPr lang="en-GB" sz="2000" dirty="0"/>
              <a:t>Write down notes </a:t>
            </a:r>
          </a:p>
          <a:p>
            <a:r>
              <a:rPr lang="en-GB" sz="2000" dirty="0"/>
              <a:t>Take a picture of your statement of participation certificate that you gain on completion.</a:t>
            </a:r>
          </a:p>
          <a:p>
            <a:pPr marL="0" indent="0">
              <a:buNone/>
            </a:pPr>
            <a:endParaRPr lang="en-GB" sz="2000" dirty="0">
              <a:solidFill>
                <a:srgbClr val="7030A0"/>
              </a:solidFill>
            </a:endParaRPr>
          </a:p>
        </p:txBody>
      </p:sp>
      <p:pic>
        <p:nvPicPr>
          <p:cNvPr id="4" name="Picture 3">
            <a:extLst>
              <a:ext uri="{FF2B5EF4-FFF2-40B4-BE49-F238E27FC236}">
                <a16:creationId xmlns:a16="http://schemas.microsoft.com/office/drawing/2014/main" id="{005C25F7-5750-4B4D-BF62-95502B5654FC}"/>
              </a:ext>
            </a:extLst>
          </p:cNvPr>
          <p:cNvPicPr>
            <a:picLocks noChangeAspect="1"/>
          </p:cNvPicPr>
          <p:nvPr/>
        </p:nvPicPr>
        <p:blipFill>
          <a:blip r:embed="rId2"/>
          <a:stretch>
            <a:fillRect/>
          </a:stretch>
        </p:blipFill>
        <p:spPr>
          <a:xfrm>
            <a:off x="2162175" y="3230356"/>
            <a:ext cx="7867650" cy="866775"/>
          </a:xfrm>
          <a:prstGeom prst="rect">
            <a:avLst/>
          </a:prstGeom>
          <a:ln>
            <a:solidFill>
              <a:schemeClr val="tx1"/>
            </a:solidFill>
          </a:ln>
        </p:spPr>
      </p:pic>
      <p:pic>
        <p:nvPicPr>
          <p:cNvPr id="5" name="Picture 4">
            <a:extLst>
              <a:ext uri="{FF2B5EF4-FFF2-40B4-BE49-F238E27FC236}">
                <a16:creationId xmlns:a16="http://schemas.microsoft.com/office/drawing/2014/main" id="{B76E5A99-45FA-4537-9A3D-5BF5FD12E778}"/>
              </a:ext>
            </a:extLst>
          </p:cNvPr>
          <p:cNvPicPr>
            <a:picLocks noChangeAspect="1"/>
          </p:cNvPicPr>
          <p:nvPr/>
        </p:nvPicPr>
        <p:blipFill>
          <a:blip r:embed="rId3"/>
          <a:stretch>
            <a:fillRect/>
          </a:stretch>
        </p:blipFill>
        <p:spPr>
          <a:xfrm>
            <a:off x="2205038" y="4254066"/>
            <a:ext cx="7781925" cy="1581150"/>
          </a:xfrm>
          <a:prstGeom prst="rect">
            <a:avLst/>
          </a:prstGeom>
          <a:ln>
            <a:solidFill>
              <a:schemeClr val="tx1"/>
            </a:solidFill>
          </a:ln>
        </p:spPr>
      </p:pic>
    </p:spTree>
    <p:extLst>
      <p:ext uri="{BB962C8B-B14F-4D97-AF65-F5344CB8AC3E}">
        <p14:creationId xmlns:p14="http://schemas.microsoft.com/office/powerpoint/2010/main" val="3557108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300" y="10322"/>
            <a:ext cx="8915400" cy="712333"/>
          </a:xfrm>
        </p:spPr>
        <p:txBody>
          <a:bodyPr>
            <a:normAutofit/>
          </a:bodyPr>
          <a:lstStyle/>
          <a:p>
            <a:r>
              <a:rPr lang="en-GB" sz="2400" b="1" dirty="0">
                <a:solidFill>
                  <a:srgbClr val="FF0000"/>
                </a:solidFill>
              </a:rPr>
              <a:t>(6) </a:t>
            </a:r>
            <a:r>
              <a:rPr lang="en-GB" sz="2400" b="1" dirty="0"/>
              <a:t>Bethlehem Museum of the mind </a:t>
            </a:r>
          </a:p>
        </p:txBody>
      </p:sp>
      <p:sp>
        <p:nvSpPr>
          <p:cNvPr id="3" name="Content Placeholder 2"/>
          <p:cNvSpPr>
            <a:spLocks noGrp="1"/>
          </p:cNvSpPr>
          <p:nvPr>
            <p:ph idx="1"/>
          </p:nvPr>
        </p:nvSpPr>
        <p:spPr>
          <a:xfrm>
            <a:off x="1448113" y="888910"/>
            <a:ext cx="9229272" cy="4525963"/>
          </a:xfrm>
        </p:spPr>
        <p:txBody>
          <a:bodyPr>
            <a:normAutofit/>
          </a:bodyPr>
          <a:lstStyle/>
          <a:p>
            <a:pPr marL="0" indent="0">
              <a:buNone/>
            </a:pPr>
            <a:r>
              <a:rPr lang="en-GB" sz="1400" dirty="0"/>
              <a:t>It may be difficult to visit the Bethlehem Museum of the mind in person. However, you can look at some of the art work online. Follow the link below to read about William </a:t>
            </a:r>
            <a:r>
              <a:rPr lang="en-GB" sz="1400" dirty="0" err="1"/>
              <a:t>Kurelek’s</a:t>
            </a:r>
            <a:r>
              <a:rPr lang="en-GB" sz="1400" dirty="0"/>
              <a:t> autobiographical painting ‘The Maze’ which was painted when he was 26 and a patient at Bethlem’s sister hospital The Maudsley:</a:t>
            </a:r>
          </a:p>
          <a:p>
            <a:pPr marL="0" indent="0">
              <a:buNone/>
            </a:pPr>
            <a:r>
              <a:rPr lang="en-GB" sz="1400" dirty="0">
                <a:hlinkClick r:id="rId2"/>
              </a:rPr>
              <a:t>https://museumofthemind.org.uk/learning/the-maze</a:t>
            </a:r>
            <a:endParaRPr lang="en-GB" sz="1400" dirty="0"/>
          </a:p>
          <a:p>
            <a:pPr marL="0" indent="0">
              <a:buNone/>
            </a:pPr>
            <a:endParaRPr lang="en-GB" sz="800" dirty="0"/>
          </a:p>
          <a:p>
            <a:pPr marL="0" indent="0">
              <a:buNone/>
            </a:pPr>
            <a:r>
              <a:rPr lang="en-GB" sz="1400" dirty="0"/>
              <a:t>Once you had analysed the meaning behind the art, use it as inspiration to create your own piece of art representing your life. You must also write a summary of the meaning behind your art. Below are some examples of students’ work inspired by The Maze. You can read about the meaning behind them by clicking the images.</a:t>
            </a:r>
          </a:p>
          <a:p>
            <a:pPr marL="0" indent="0">
              <a:buNone/>
            </a:pPr>
            <a:endParaRPr lang="en-GB" sz="2000" dirty="0"/>
          </a:p>
        </p:txBody>
      </p:sp>
      <p:pic>
        <p:nvPicPr>
          <p:cNvPr id="7" name="Picture 6">
            <a:hlinkClick r:id="rId3"/>
            <a:extLst>
              <a:ext uri="{FF2B5EF4-FFF2-40B4-BE49-F238E27FC236}">
                <a16:creationId xmlns:a16="http://schemas.microsoft.com/office/drawing/2014/main" id="{5FDE105F-DF76-415E-A7E8-91D8D1283948}"/>
              </a:ext>
            </a:extLst>
          </p:cNvPr>
          <p:cNvPicPr>
            <a:picLocks noChangeAspect="1"/>
          </p:cNvPicPr>
          <p:nvPr/>
        </p:nvPicPr>
        <p:blipFill>
          <a:blip r:embed="rId4"/>
          <a:stretch>
            <a:fillRect/>
          </a:stretch>
        </p:blipFill>
        <p:spPr>
          <a:xfrm>
            <a:off x="5373192" y="2758606"/>
            <a:ext cx="4898165" cy="3673624"/>
          </a:xfrm>
          <a:prstGeom prst="rect">
            <a:avLst/>
          </a:prstGeom>
        </p:spPr>
      </p:pic>
      <p:pic>
        <p:nvPicPr>
          <p:cNvPr id="2054" name="Picture 6" descr="Kurelek 2">
            <a:hlinkClick r:id="rId3"/>
            <a:extLst>
              <a:ext uri="{FF2B5EF4-FFF2-40B4-BE49-F238E27FC236}">
                <a16:creationId xmlns:a16="http://schemas.microsoft.com/office/drawing/2014/main" id="{AF6223C3-60BE-471D-90EA-C379C29A718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12795" y="2758606"/>
            <a:ext cx="2754368" cy="3673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241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300" y="10322"/>
            <a:ext cx="8915400" cy="712333"/>
          </a:xfrm>
        </p:spPr>
        <p:txBody>
          <a:bodyPr>
            <a:normAutofit/>
          </a:bodyPr>
          <a:lstStyle/>
          <a:p>
            <a:r>
              <a:rPr lang="en-GB" sz="2400" b="1" dirty="0">
                <a:solidFill>
                  <a:srgbClr val="FF0000"/>
                </a:solidFill>
              </a:rPr>
              <a:t>(7) </a:t>
            </a:r>
            <a:r>
              <a:rPr lang="en-GB" sz="2400" b="1" dirty="0"/>
              <a:t>Are criminals born or made?</a:t>
            </a:r>
          </a:p>
        </p:txBody>
      </p:sp>
      <p:sp>
        <p:nvSpPr>
          <p:cNvPr id="3" name="Content Placeholder 2"/>
          <p:cNvSpPr>
            <a:spLocks noGrp="1"/>
          </p:cNvSpPr>
          <p:nvPr>
            <p:ph idx="1"/>
          </p:nvPr>
        </p:nvSpPr>
        <p:spPr>
          <a:xfrm>
            <a:off x="1481364" y="722655"/>
            <a:ext cx="9229272" cy="4525963"/>
          </a:xfrm>
        </p:spPr>
        <p:txBody>
          <a:bodyPr>
            <a:noAutofit/>
          </a:bodyPr>
          <a:lstStyle/>
          <a:p>
            <a:pPr marL="0" indent="0">
              <a:buNone/>
            </a:pPr>
            <a:r>
              <a:rPr lang="en-GB" sz="1600" dirty="0"/>
              <a:t>Research and produce an essay on the following question: ‘Are criminals born or made?’ </a:t>
            </a:r>
          </a:p>
          <a:p>
            <a:pPr marL="0" indent="0">
              <a:buNone/>
            </a:pPr>
            <a:endParaRPr lang="en-GB" sz="1600" dirty="0"/>
          </a:p>
          <a:p>
            <a:r>
              <a:rPr lang="en-GB" sz="1600" dirty="0"/>
              <a:t>You </a:t>
            </a:r>
            <a:r>
              <a:rPr lang="en-GB" sz="1600" b="1" u="sng" dirty="0">
                <a:solidFill>
                  <a:srgbClr val="FF0000"/>
                </a:solidFill>
              </a:rPr>
              <a:t>must</a:t>
            </a:r>
            <a:r>
              <a:rPr lang="en-GB" sz="1600" dirty="0"/>
              <a:t> weigh up the arguments from the nature perspective (that argues criminality is caused by genetics, brain abnormalities etc) as well as the nurture perspective (that argues criminality is caused by environmental experiences e.g. a history of abuse) and come to a conclusion.</a:t>
            </a:r>
          </a:p>
          <a:p>
            <a:r>
              <a:rPr lang="en-GB" sz="1600" dirty="0"/>
              <a:t>You </a:t>
            </a:r>
            <a:r>
              <a:rPr lang="en-GB" sz="1600" b="1" u="sng" dirty="0">
                <a:solidFill>
                  <a:srgbClr val="FF0000"/>
                </a:solidFill>
              </a:rPr>
              <a:t>should</a:t>
            </a:r>
            <a:r>
              <a:rPr lang="en-GB" sz="1600" dirty="0"/>
              <a:t> use examples of famous criminals (e.g. Ted Bundy) to support your discussion.</a:t>
            </a:r>
          </a:p>
          <a:p>
            <a:r>
              <a:rPr lang="en-GB" sz="1600" dirty="0"/>
              <a:t>You </a:t>
            </a:r>
            <a:r>
              <a:rPr lang="en-GB" sz="1600" b="1" u="sng" dirty="0">
                <a:solidFill>
                  <a:srgbClr val="FF0000"/>
                </a:solidFill>
              </a:rPr>
              <a:t>could</a:t>
            </a:r>
            <a:r>
              <a:rPr lang="en-GB" sz="1600" dirty="0"/>
              <a:t> use research evidence to support either side of the debate.</a:t>
            </a:r>
          </a:p>
        </p:txBody>
      </p:sp>
      <p:pic>
        <p:nvPicPr>
          <p:cNvPr id="5122" name="Picture 2" descr="Nature v Nurture - ALDENHAM PSYCHOLOGY">
            <a:extLst>
              <a:ext uri="{FF2B5EF4-FFF2-40B4-BE49-F238E27FC236}">
                <a16:creationId xmlns:a16="http://schemas.microsoft.com/office/drawing/2014/main" id="{9DCBF0A7-A54A-4A7A-BE0C-E78ABB361C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4438" y="3005297"/>
            <a:ext cx="3425567" cy="25691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53EBBB9-404F-4EB7-B301-104EED7F15A4}"/>
              </a:ext>
            </a:extLst>
          </p:cNvPr>
          <p:cNvSpPr/>
          <p:nvPr/>
        </p:nvSpPr>
        <p:spPr>
          <a:xfrm>
            <a:off x="1559055" y="3005296"/>
            <a:ext cx="5237246" cy="2308324"/>
          </a:xfrm>
          <a:prstGeom prst="rect">
            <a:avLst/>
          </a:prstGeom>
        </p:spPr>
        <p:txBody>
          <a:bodyPr wrap="square">
            <a:spAutoFit/>
          </a:bodyPr>
          <a:lstStyle/>
          <a:p>
            <a:pPr>
              <a:spcBef>
                <a:spcPct val="20000"/>
              </a:spcBef>
            </a:pPr>
            <a:r>
              <a:rPr lang="en-GB" sz="1600" dirty="0">
                <a:solidFill>
                  <a:prstClr val="black"/>
                </a:solidFill>
                <a:latin typeface="Calibri"/>
              </a:rPr>
              <a:t>Some links to help your research on this topic:</a:t>
            </a:r>
          </a:p>
          <a:p>
            <a:pPr marL="342900" indent="-342900">
              <a:spcBef>
                <a:spcPct val="20000"/>
              </a:spcBef>
              <a:buFont typeface="Arial" panose="020B0604020202020204" pitchFamily="34" charset="0"/>
              <a:buChar char="•"/>
            </a:pPr>
            <a:r>
              <a:rPr lang="en-GB" sz="1600" dirty="0">
                <a:solidFill>
                  <a:prstClr val="black"/>
                </a:solidFill>
                <a:latin typeface="Calibri"/>
                <a:hlinkClick r:id="rId3"/>
              </a:rPr>
              <a:t>https://www.youtube.com/watch?v=u2V0vOFexY4</a:t>
            </a:r>
            <a:endParaRPr lang="en-GB" sz="1600" dirty="0">
              <a:solidFill>
                <a:prstClr val="black"/>
              </a:solidFill>
              <a:latin typeface="Calibri"/>
            </a:endParaRPr>
          </a:p>
          <a:p>
            <a:pPr marL="342900" indent="-342900">
              <a:spcBef>
                <a:spcPct val="20000"/>
              </a:spcBef>
              <a:buFont typeface="Arial" panose="020B0604020202020204" pitchFamily="34" charset="0"/>
              <a:buChar char="•"/>
            </a:pPr>
            <a:r>
              <a:rPr lang="en-GB" sz="1600" dirty="0">
                <a:solidFill>
                  <a:prstClr val="black"/>
                </a:solidFill>
                <a:latin typeface="Calibri"/>
                <a:hlinkClick r:id="rId4"/>
              </a:rPr>
              <a:t>https://www.bbc.co.uk/news/magazine-31714853</a:t>
            </a:r>
            <a:endParaRPr lang="en-GB" sz="1600" dirty="0">
              <a:solidFill>
                <a:prstClr val="black"/>
              </a:solidFill>
              <a:latin typeface="Calibri"/>
            </a:endParaRPr>
          </a:p>
          <a:p>
            <a:pPr marL="342900" indent="-342900">
              <a:spcBef>
                <a:spcPct val="20000"/>
              </a:spcBef>
              <a:buFont typeface="Arial" panose="020B0604020202020204" pitchFamily="34" charset="0"/>
              <a:buChar char="•"/>
            </a:pPr>
            <a:r>
              <a:rPr lang="en-GB" sz="1600" dirty="0">
                <a:solidFill>
                  <a:prstClr val="black"/>
                </a:solidFill>
                <a:latin typeface="Calibri"/>
                <a:hlinkClick r:id="rId5"/>
              </a:rPr>
              <a:t>https://www.independent.co.uk/news/uk/do-your-genes-make-you-a-criminal-1572714.html</a:t>
            </a:r>
            <a:endParaRPr lang="en-GB" sz="1600" dirty="0">
              <a:solidFill>
                <a:prstClr val="black"/>
              </a:solidFill>
              <a:latin typeface="Calibri"/>
            </a:endParaRPr>
          </a:p>
          <a:p>
            <a:pPr marL="342900" indent="-342900">
              <a:spcBef>
                <a:spcPct val="20000"/>
              </a:spcBef>
              <a:buFont typeface="Arial" panose="020B0604020202020204" pitchFamily="34" charset="0"/>
              <a:buChar char="•"/>
            </a:pPr>
            <a:r>
              <a:rPr lang="en-GB" sz="1600" dirty="0">
                <a:solidFill>
                  <a:prstClr val="black"/>
                </a:solidFill>
                <a:latin typeface="Calibri"/>
                <a:hlinkClick r:id="rId6"/>
              </a:rPr>
              <a:t>http://www.laurahamlett.com/blog/ted-bundy-nature-vs-nurture/</a:t>
            </a:r>
            <a:endParaRPr lang="en-GB" sz="1600" dirty="0">
              <a:solidFill>
                <a:prstClr val="black"/>
              </a:solidFill>
              <a:latin typeface="Calibri"/>
            </a:endParaRPr>
          </a:p>
          <a:p>
            <a:pPr marL="342900" indent="-342900">
              <a:spcBef>
                <a:spcPct val="20000"/>
              </a:spcBef>
              <a:buFont typeface="Arial" panose="020B0604020202020204" pitchFamily="34" charset="0"/>
              <a:buChar char="•"/>
            </a:pPr>
            <a:r>
              <a:rPr lang="en-GB" sz="1600" dirty="0">
                <a:solidFill>
                  <a:prstClr val="black"/>
                </a:solidFill>
                <a:latin typeface="Calibri"/>
                <a:hlinkClick r:id="rId7"/>
              </a:rPr>
              <a:t>https://www.youtube.com/watch?v=MJ7Zl4j911Q</a:t>
            </a:r>
            <a:endParaRPr lang="en-GB" sz="1600" dirty="0">
              <a:solidFill>
                <a:prstClr val="black"/>
              </a:solidFill>
              <a:latin typeface="Calibri"/>
            </a:endParaRPr>
          </a:p>
        </p:txBody>
      </p:sp>
    </p:spTree>
    <p:extLst>
      <p:ext uri="{BB962C8B-B14F-4D97-AF65-F5344CB8AC3E}">
        <p14:creationId xmlns:p14="http://schemas.microsoft.com/office/powerpoint/2010/main" val="777885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0FA"/>
        </a:solidFill>
        <a:effectLst/>
      </p:bgPr>
    </p:bg>
    <p:spTree>
      <p:nvGrpSpPr>
        <p:cNvPr id="1" name=""/>
        <p:cNvGrpSpPr/>
        <p:nvPr/>
      </p:nvGrpSpPr>
      <p:grpSpPr>
        <a:xfrm>
          <a:off x="0" y="0"/>
          <a:ext cx="0" cy="0"/>
          <a:chOff x="0" y="0"/>
          <a:chExt cx="0" cy="0"/>
        </a:xfrm>
      </p:grpSpPr>
      <p:sp>
        <p:nvSpPr>
          <p:cNvPr id="9" name="TextBox 8"/>
          <p:cNvSpPr txBox="1"/>
          <p:nvPr/>
        </p:nvSpPr>
        <p:spPr>
          <a:xfrm>
            <a:off x="3921378" y="438163"/>
            <a:ext cx="4286965" cy="646331"/>
          </a:xfrm>
          <a:prstGeom prst="rect">
            <a:avLst/>
          </a:prstGeom>
          <a:solidFill>
            <a:srgbClr val="DCC5ED"/>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sng" strike="noStrike" kern="1200" cap="none" spc="0" normalizeH="0" baseline="0" noProof="0" dirty="0">
                <a:ln>
                  <a:noFill/>
                </a:ln>
                <a:solidFill>
                  <a:prstClr val="black"/>
                </a:solidFill>
                <a:effectLst/>
                <a:uLnTx/>
                <a:uFillTx/>
                <a:latin typeface="Calibri" panose="020F0502020204030204"/>
                <a:ea typeface="+mn-ea"/>
                <a:cs typeface="+mn-cs"/>
              </a:rPr>
              <a:t>What is Psychology?</a:t>
            </a:r>
            <a:endPar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Content Placeholder 2"/>
          <p:cNvSpPr txBox="1">
            <a:spLocks/>
          </p:cNvSpPr>
          <p:nvPr/>
        </p:nvSpPr>
        <p:spPr>
          <a:xfrm>
            <a:off x="578460" y="1553553"/>
            <a:ext cx="10972800" cy="45259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en-US" sz="3200" b="0" i="0" u="sng" strike="noStrike" kern="1200" cap="none" spc="0" normalizeH="0" baseline="0" noProof="0" dirty="0">
                <a:ln>
                  <a:noFill/>
                </a:ln>
                <a:solidFill>
                  <a:prstClr val="black"/>
                </a:solidFill>
                <a:effectLst/>
                <a:uLnTx/>
                <a:uFillTx/>
                <a:latin typeface="Calibri" panose="020F0502020204030204"/>
                <a:ea typeface="+mn-ea"/>
                <a:cs typeface="+mn-cs"/>
              </a:rPr>
              <a:t>scientific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study of the mental processes and behaviour.</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D90DD8C4-5578-4557-975E-0B3721EA20B4}"/>
              </a:ext>
            </a:extLst>
          </p:cNvPr>
          <p:cNvPicPr>
            <a:picLocks noChangeAspect="1"/>
          </p:cNvPicPr>
          <p:nvPr/>
        </p:nvPicPr>
        <p:blipFill>
          <a:blip r:embed="rId2"/>
          <a:stretch>
            <a:fillRect/>
          </a:stretch>
        </p:blipFill>
        <p:spPr>
          <a:xfrm>
            <a:off x="3671249" y="2625516"/>
            <a:ext cx="4769106" cy="3576830"/>
          </a:xfrm>
          <a:prstGeom prst="rect">
            <a:avLst/>
          </a:prstGeom>
        </p:spPr>
      </p:pic>
    </p:spTree>
    <p:extLst>
      <p:ext uri="{BB962C8B-B14F-4D97-AF65-F5344CB8AC3E}">
        <p14:creationId xmlns:p14="http://schemas.microsoft.com/office/powerpoint/2010/main" val="244694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300" y="252248"/>
            <a:ext cx="8915400" cy="646386"/>
          </a:xfrm>
        </p:spPr>
        <p:txBody>
          <a:bodyPr>
            <a:normAutofit/>
          </a:bodyPr>
          <a:lstStyle/>
          <a:p>
            <a:r>
              <a:rPr lang="en-GB" sz="2400" b="1" dirty="0">
                <a:solidFill>
                  <a:srgbClr val="FF0000"/>
                </a:solidFill>
                <a:latin typeface="Calibri" panose="020F0502020204030204" pitchFamily="34" charset="0"/>
                <a:cs typeface="Calibri" panose="020F0502020204030204" pitchFamily="34" charset="0"/>
              </a:rPr>
              <a:t>(8) </a:t>
            </a:r>
            <a:r>
              <a:rPr lang="en-GB" sz="2400" b="1" dirty="0">
                <a:latin typeface="Calibri" panose="020F0502020204030204" pitchFamily="34" charset="0"/>
                <a:cs typeface="Calibri" panose="020F0502020204030204" pitchFamily="34" charset="0"/>
              </a:rPr>
              <a:t>Presentation on a psychological approach</a:t>
            </a:r>
          </a:p>
        </p:txBody>
      </p:sp>
      <p:sp>
        <p:nvSpPr>
          <p:cNvPr id="6" name="Rectangle 5">
            <a:extLst>
              <a:ext uri="{FF2B5EF4-FFF2-40B4-BE49-F238E27FC236}">
                <a16:creationId xmlns:a16="http://schemas.microsoft.com/office/drawing/2014/main" id="{8F34B967-9805-47F7-B282-5207F9AA0728}"/>
              </a:ext>
            </a:extLst>
          </p:cNvPr>
          <p:cNvSpPr/>
          <p:nvPr/>
        </p:nvSpPr>
        <p:spPr>
          <a:xfrm>
            <a:off x="1406416" y="1040524"/>
            <a:ext cx="9379169" cy="4154984"/>
          </a:xfrm>
          <a:prstGeom prst="rect">
            <a:avLst/>
          </a:prstGeom>
        </p:spPr>
        <p:txBody>
          <a:bodyPr wrap="square">
            <a:spAutoFit/>
          </a:bodyPr>
          <a:lstStyle/>
          <a:p>
            <a:r>
              <a:rPr lang="en-GB" dirty="0">
                <a:solidFill>
                  <a:prstClr val="black"/>
                </a:solidFill>
                <a:latin typeface="Calibri"/>
              </a:rPr>
              <a:t>An approach is a perspective (i.e., view) that involves certain assumptions (i.e., beliefs) about human </a:t>
            </a:r>
            <a:r>
              <a:rPr lang="en-GB" dirty="0" err="1">
                <a:solidFill>
                  <a:prstClr val="black"/>
                </a:solidFill>
                <a:latin typeface="Calibri"/>
              </a:rPr>
              <a:t>behavior</a:t>
            </a:r>
            <a:r>
              <a:rPr lang="en-GB" dirty="0">
                <a:solidFill>
                  <a:prstClr val="black"/>
                </a:solidFill>
                <a:latin typeface="Calibri"/>
              </a:rPr>
              <a:t>: how it should be explained, which aspects of behaviour are important to study, and what research methods are appropriate for undertaking this study.</a:t>
            </a:r>
          </a:p>
          <a:p>
            <a:endParaRPr lang="en-GB" sz="1600" dirty="0">
              <a:solidFill>
                <a:prstClr val="black"/>
              </a:solidFill>
              <a:latin typeface="Calibri"/>
            </a:endParaRPr>
          </a:p>
          <a:p>
            <a:endParaRPr lang="en-GB" sz="1600" dirty="0">
              <a:solidFill>
                <a:prstClr val="black"/>
              </a:solidFill>
              <a:latin typeface="Calibri"/>
            </a:endParaRPr>
          </a:p>
          <a:p>
            <a:endParaRPr lang="en-GB" sz="1600" dirty="0">
              <a:solidFill>
                <a:prstClr val="black"/>
              </a:solidFill>
              <a:latin typeface="Calibri"/>
            </a:endParaRPr>
          </a:p>
          <a:p>
            <a:endParaRPr lang="en-GB" sz="1600" dirty="0">
              <a:solidFill>
                <a:prstClr val="black"/>
              </a:solidFill>
              <a:latin typeface="Calibri"/>
            </a:endParaRPr>
          </a:p>
          <a:p>
            <a:endParaRPr lang="en-GB" sz="1600" dirty="0">
              <a:solidFill>
                <a:prstClr val="black"/>
              </a:solidFill>
              <a:latin typeface="Calibri"/>
            </a:endParaRPr>
          </a:p>
          <a:p>
            <a:endParaRPr lang="en-GB" sz="1600" dirty="0">
              <a:solidFill>
                <a:prstClr val="black"/>
              </a:solidFill>
              <a:latin typeface="Calibri"/>
            </a:endParaRPr>
          </a:p>
          <a:p>
            <a:endParaRPr lang="en-GB" sz="1600" dirty="0">
              <a:solidFill>
                <a:prstClr val="black"/>
              </a:solidFill>
              <a:latin typeface="Calibri"/>
            </a:endParaRPr>
          </a:p>
          <a:p>
            <a:endParaRPr lang="en-GB" sz="1600" dirty="0">
              <a:solidFill>
                <a:prstClr val="black"/>
              </a:solidFill>
              <a:latin typeface="Calibri"/>
            </a:endParaRPr>
          </a:p>
          <a:p>
            <a:endParaRPr lang="en-GB" sz="1600" dirty="0">
              <a:solidFill>
                <a:prstClr val="black"/>
              </a:solidFill>
              <a:latin typeface="Calibri"/>
            </a:endParaRPr>
          </a:p>
          <a:p>
            <a:endParaRPr lang="en-GB" sz="1600" dirty="0">
              <a:solidFill>
                <a:prstClr val="black"/>
              </a:solidFill>
              <a:latin typeface="Calibri"/>
            </a:endParaRPr>
          </a:p>
          <a:p>
            <a:endParaRPr lang="en-GB" sz="1600" dirty="0">
              <a:solidFill>
                <a:prstClr val="black"/>
              </a:solidFill>
              <a:latin typeface="Calibri"/>
            </a:endParaRPr>
          </a:p>
          <a:p>
            <a:endParaRPr lang="en-GB" sz="1600" b="1" dirty="0">
              <a:solidFill>
                <a:prstClr val="black"/>
              </a:solidFill>
              <a:latin typeface="Calibri"/>
            </a:endParaRPr>
          </a:p>
          <a:p>
            <a:endParaRPr lang="en-GB" dirty="0">
              <a:solidFill>
                <a:prstClr val="black"/>
              </a:solidFill>
              <a:latin typeface="Calibri"/>
            </a:endParaRPr>
          </a:p>
        </p:txBody>
      </p:sp>
      <p:sp>
        <p:nvSpPr>
          <p:cNvPr id="9" name="TextBox 8">
            <a:extLst>
              <a:ext uri="{FF2B5EF4-FFF2-40B4-BE49-F238E27FC236}">
                <a16:creationId xmlns:a16="http://schemas.microsoft.com/office/drawing/2014/main" id="{DB87EE15-67A6-42DA-B230-7CAE13C1FCE5}"/>
              </a:ext>
            </a:extLst>
          </p:cNvPr>
          <p:cNvSpPr txBox="1"/>
          <p:nvPr/>
        </p:nvSpPr>
        <p:spPr>
          <a:xfrm>
            <a:off x="1846538" y="2144109"/>
            <a:ext cx="3242771" cy="2308324"/>
          </a:xfrm>
          <a:prstGeom prst="rect">
            <a:avLst/>
          </a:prstGeom>
          <a:noFill/>
          <a:ln>
            <a:solidFill>
              <a:schemeClr val="tx1"/>
            </a:solidFill>
          </a:ln>
        </p:spPr>
        <p:txBody>
          <a:bodyPr wrap="square" rtlCol="0">
            <a:spAutoFit/>
          </a:bodyPr>
          <a:lstStyle/>
          <a:p>
            <a:r>
              <a:rPr lang="en-GB" dirty="0">
                <a:solidFill>
                  <a:prstClr val="black"/>
                </a:solidFill>
                <a:latin typeface="Calibri"/>
              </a:rPr>
              <a:t>1) Research one of the following approaches in Psychology:</a:t>
            </a:r>
          </a:p>
          <a:p>
            <a:pPr marL="285750" indent="-285750">
              <a:buFont typeface="Arial" panose="020B0604020202020204" pitchFamily="34" charset="0"/>
              <a:buChar char="•"/>
            </a:pPr>
            <a:r>
              <a:rPr lang="en-GB" dirty="0">
                <a:solidFill>
                  <a:prstClr val="black"/>
                </a:solidFill>
                <a:latin typeface="Calibri"/>
              </a:rPr>
              <a:t>The Psychodynamic approach</a:t>
            </a:r>
          </a:p>
          <a:p>
            <a:pPr marL="285750" indent="-285750">
              <a:buFont typeface="Arial" panose="020B0604020202020204" pitchFamily="34" charset="0"/>
              <a:buChar char="•"/>
            </a:pPr>
            <a:r>
              <a:rPr lang="en-GB" dirty="0">
                <a:solidFill>
                  <a:prstClr val="black"/>
                </a:solidFill>
                <a:latin typeface="Calibri"/>
              </a:rPr>
              <a:t>The behaviourist approach</a:t>
            </a:r>
          </a:p>
          <a:p>
            <a:pPr marL="285750" indent="-285750">
              <a:buFont typeface="Arial" panose="020B0604020202020204" pitchFamily="34" charset="0"/>
              <a:buChar char="•"/>
            </a:pPr>
            <a:r>
              <a:rPr lang="en-GB" dirty="0">
                <a:solidFill>
                  <a:prstClr val="black"/>
                </a:solidFill>
                <a:latin typeface="Calibri"/>
              </a:rPr>
              <a:t>The humanistic approach</a:t>
            </a:r>
          </a:p>
          <a:p>
            <a:pPr marL="285750" indent="-285750">
              <a:buFont typeface="Arial" panose="020B0604020202020204" pitchFamily="34" charset="0"/>
              <a:buChar char="•"/>
            </a:pPr>
            <a:r>
              <a:rPr lang="en-GB" dirty="0">
                <a:solidFill>
                  <a:prstClr val="black"/>
                </a:solidFill>
                <a:latin typeface="Calibri"/>
              </a:rPr>
              <a:t>The cognitive approach</a:t>
            </a:r>
          </a:p>
          <a:p>
            <a:pPr marL="285750" indent="-285750">
              <a:buFont typeface="Arial" panose="020B0604020202020204" pitchFamily="34" charset="0"/>
              <a:buChar char="•"/>
            </a:pPr>
            <a:r>
              <a:rPr lang="en-GB" dirty="0">
                <a:solidFill>
                  <a:prstClr val="black"/>
                </a:solidFill>
                <a:latin typeface="Calibri"/>
              </a:rPr>
              <a:t>Social learning theory</a:t>
            </a:r>
          </a:p>
          <a:p>
            <a:pPr marL="285750" indent="-285750">
              <a:buFont typeface="Arial" panose="020B0604020202020204" pitchFamily="34" charset="0"/>
              <a:buChar char="•"/>
            </a:pPr>
            <a:r>
              <a:rPr lang="en-GB" dirty="0">
                <a:solidFill>
                  <a:prstClr val="black"/>
                </a:solidFill>
                <a:latin typeface="Calibri"/>
              </a:rPr>
              <a:t>The biological approach</a:t>
            </a:r>
          </a:p>
        </p:txBody>
      </p:sp>
      <p:sp>
        <p:nvSpPr>
          <p:cNvPr id="10" name="TextBox 9">
            <a:extLst>
              <a:ext uri="{FF2B5EF4-FFF2-40B4-BE49-F238E27FC236}">
                <a16:creationId xmlns:a16="http://schemas.microsoft.com/office/drawing/2014/main" id="{FF05D5BD-771B-4D62-BC09-A7207E948B3A}"/>
              </a:ext>
            </a:extLst>
          </p:cNvPr>
          <p:cNvSpPr txBox="1"/>
          <p:nvPr/>
        </p:nvSpPr>
        <p:spPr>
          <a:xfrm>
            <a:off x="5541249" y="2144110"/>
            <a:ext cx="4613388" cy="2585323"/>
          </a:xfrm>
          <a:prstGeom prst="rect">
            <a:avLst/>
          </a:prstGeom>
          <a:noFill/>
          <a:ln>
            <a:solidFill>
              <a:schemeClr val="tx1"/>
            </a:solidFill>
          </a:ln>
        </p:spPr>
        <p:txBody>
          <a:bodyPr wrap="square" rtlCol="0">
            <a:spAutoFit/>
          </a:bodyPr>
          <a:lstStyle/>
          <a:p>
            <a:r>
              <a:rPr lang="en-GB" dirty="0">
                <a:solidFill>
                  <a:prstClr val="black"/>
                </a:solidFill>
                <a:latin typeface="Calibri"/>
              </a:rPr>
              <a:t>2) Create an information sheet/</a:t>
            </a:r>
            <a:r>
              <a:rPr lang="en-GB" dirty="0" err="1">
                <a:solidFill>
                  <a:prstClr val="black"/>
                </a:solidFill>
                <a:latin typeface="Calibri"/>
              </a:rPr>
              <a:t>powerpoint</a:t>
            </a:r>
            <a:r>
              <a:rPr lang="en-GB" dirty="0">
                <a:solidFill>
                  <a:prstClr val="black"/>
                </a:solidFill>
                <a:latin typeface="Calibri"/>
              </a:rPr>
              <a:t> presentation on your approach. You must have a separate slide dedicated to each of the following points:</a:t>
            </a:r>
          </a:p>
          <a:p>
            <a:pPr marL="285750" indent="-285750">
              <a:buFont typeface="Arial" panose="020B0604020202020204" pitchFamily="34" charset="0"/>
              <a:buChar char="•"/>
            </a:pPr>
            <a:r>
              <a:rPr lang="en-GB" dirty="0">
                <a:solidFill>
                  <a:prstClr val="black"/>
                </a:solidFill>
                <a:latin typeface="Calibri"/>
              </a:rPr>
              <a:t>The main assumptions of the approach</a:t>
            </a:r>
          </a:p>
          <a:p>
            <a:pPr marL="285750" indent="-285750">
              <a:buFont typeface="Arial" panose="020B0604020202020204" pitchFamily="34" charset="0"/>
              <a:buChar char="•"/>
            </a:pPr>
            <a:r>
              <a:rPr lang="en-GB" dirty="0">
                <a:solidFill>
                  <a:prstClr val="black"/>
                </a:solidFill>
                <a:latin typeface="Calibri"/>
              </a:rPr>
              <a:t>The key concepts of the approach</a:t>
            </a:r>
          </a:p>
          <a:p>
            <a:pPr marL="285750" indent="-285750">
              <a:buFont typeface="Arial" panose="020B0604020202020204" pitchFamily="34" charset="0"/>
              <a:buChar char="•"/>
            </a:pPr>
            <a:r>
              <a:rPr lang="en-GB" dirty="0">
                <a:solidFill>
                  <a:prstClr val="black"/>
                </a:solidFill>
                <a:latin typeface="Calibri"/>
              </a:rPr>
              <a:t>The research methods used by the approach</a:t>
            </a:r>
          </a:p>
          <a:p>
            <a:pPr marL="285750" indent="-285750">
              <a:buFont typeface="Arial" panose="020B0604020202020204" pitchFamily="34" charset="0"/>
              <a:buChar char="•"/>
            </a:pPr>
            <a:r>
              <a:rPr lang="en-GB" dirty="0">
                <a:solidFill>
                  <a:prstClr val="black"/>
                </a:solidFill>
                <a:latin typeface="Calibri"/>
              </a:rPr>
              <a:t>The contributions of the approach</a:t>
            </a:r>
          </a:p>
          <a:p>
            <a:pPr marL="285750" indent="-285750">
              <a:buFont typeface="Arial" panose="020B0604020202020204" pitchFamily="34" charset="0"/>
              <a:buChar char="•"/>
            </a:pPr>
            <a:r>
              <a:rPr lang="en-GB" dirty="0">
                <a:solidFill>
                  <a:prstClr val="black"/>
                </a:solidFill>
                <a:latin typeface="Calibri"/>
              </a:rPr>
              <a:t>The strength and limitations of the approach</a:t>
            </a:r>
          </a:p>
        </p:txBody>
      </p:sp>
    </p:spTree>
    <p:extLst>
      <p:ext uri="{BB962C8B-B14F-4D97-AF65-F5344CB8AC3E}">
        <p14:creationId xmlns:p14="http://schemas.microsoft.com/office/powerpoint/2010/main" val="1332144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0FA"/>
        </a:solidFill>
        <a:effectLst/>
      </p:bgPr>
    </p:bg>
    <p:spTree>
      <p:nvGrpSpPr>
        <p:cNvPr id="1" name=""/>
        <p:cNvGrpSpPr/>
        <p:nvPr/>
      </p:nvGrpSpPr>
      <p:grpSpPr>
        <a:xfrm>
          <a:off x="0" y="0"/>
          <a:ext cx="0" cy="0"/>
          <a:chOff x="0" y="0"/>
          <a:chExt cx="0" cy="0"/>
        </a:xfrm>
      </p:grpSpPr>
      <p:sp>
        <p:nvSpPr>
          <p:cNvPr id="2" name="Rectangle 1"/>
          <p:cNvSpPr/>
          <p:nvPr/>
        </p:nvSpPr>
        <p:spPr>
          <a:xfrm>
            <a:off x="354842" y="1140934"/>
            <a:ext cx="11436824" cy="5401460"/>
          </a:xfrm>
          <a:prstGeom prst="rect">
            <a:avLst/>
          </a:prstGeom>
          <a:solidFill>
            <a:schemeClr val="bg1"/>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468910" y="265368"/>
            <a:ext cx="7221754" cy="646331"/>
          </a:xfrm>
          <a:prstGeom prst="rect">
            <a:avLst/>
          </a:prstGeom>
          <a:solidFill>
            <a:srgbClr val="DCC5ED"/>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sng" strike="noStrike" kern="1200" cap="none" spc="0" normalizeH="0" baseline="0" noProof="0" dirty="0">
                <a:ln>
                  <a:noFill/>
                </a:ln>
                <a:solidFill>
                  <a:prstClr val="black"/>
                </a:solidFill>
                <a:effectLst/>
                <a:uLnTx/>
                <a:uFillTx/>
                <a:latin typeface="Calibri" panose="020F0502020204030204"/>
                <a:ea typeface="+mn-ea"/>
                <a:cs typeface="+mn-cs"/>
              </a:rPr>
              <a:t>What will we study in Psychology?</a:t>
            </a:r>
            <a:endPar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lowchart: Process 12"/>
          <p:cNvSpPr/>
          <p:nvPr/>
        </p:nvSpPr>
        <p:spPr>
          <a:xfrm>
            <a:off x="1569548" y="3441202"/>
            <a:ext cx="3348430" cy="549799"/>
          </a:xfrm>
          <a:prstGeom prst="flowChartProcess">
            <a:avLst/>
          </a:prstGeom>
          <a:solidFill>
            <a:srgbClr val="C0504D">
              <a:lumMod val="40000"/>
              <a:lumOff val="6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4" name="Flowchart: Process 13"/>
          <p:cNvSpPr/>
          <p:nvPr/>
        </p:nvSpPr>
        <p:spPr>
          <a:xfrm>
            <a:off x="696035" y="4865022"/>
            <a:ext cx="9803528" cy="541770"/>
          </a:xfrm>
          <a:prstGeom prst="flowChartProcess">
            <a:avLst/>
          </a:prstGeom>
          <a:solidFill>
            <a:srgbClr val="4BACC6">
              <a:lumMod val="60000"/>
              <a:lumOff val="4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5" name="Oval 14"/>
          <p:cNvSpPr/>
          <p:nvPr/>
        </p:nvSpPr>
        <p:spPr>
          <a:xfrm>
            <a:off x="543692" y="4621599"/>
            <a:ext cx="1025856" cy="1001408"/>
          </a:xfrm>
          <a:prstGeom prst="ellipse">
            <a:avLst/>
          </a:prstGeom>
          <a:solidFill>
            <a:srgbClr val="6E1873"/>
          </a:solidFill>
          <a:ln w="25400" cap="flat" cmpd="sng" algn="ctr">
            <a:solidFill>
              <a:srgbClr val="6E1873"/>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Oval 15"/>
          <p:cNvSpPr/>
          <p:nvPr/>
        </p:nvSpPr>
        <p:spPr>
          <a:xfrm>
            <a:off x="600475" y="4676304"/>
            <a:ext cx="912290" cy="891431"/>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7" name="TextBox 16"/>
          <p:cNvSpPr txBox="1"/>
          <p:nvPr/>
        </p:nvSpPr>
        <p:spPr>
          <a:xfrm>
            <a:off x="578621" y="4775003"/>
            <a:ext cx="955997"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Calibri" panose="020F0502020204030204"/>
                <a:ea typeface="+mn-ea"/>
                <a:cs typeface="+mn-cs"/>
              </a:rPr>
              <a:t>Year 12 Autumn Term</a:t>
            </a:r>
          </a:p>
        </p:txBody>
      </p:sp>
      <p:sp>
        <p:nvSpPr>
          <p:cNvPr id="18" name="Block Arc 17"/>
          <p:cNvSpPr/>
          <p:nvPr/>
        </p:nvSpPr>
        <p:spPr>
          <a:xfrm rot="5400000">
            <a:off x="9438791" y="3224460"/>
            <a:ext cx="1965596" cy="2399070"/>
          </a:xfrm>
          <a:prstGeom prst="blockArc">
            <a:avLst>
              <a:gd name="adj1" fmla="val 10714738"/>
              <a:gd name="adj2" fmla="val 21433293"/>
              <a:gd name="adj3" fmla="val 27788"/>
            </a:avLst>
          </a:prstGeom>
          <a:solidFill>
            <a:srgbClr val="4BACC6">
              <a:lumMod val="60000"/>
              <a:lumOff val="4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19" name="Flowchart: Process 18"/>
          <p:cNvSpPr/>
          <p:nvPr/>
        </p:nvSpPr>
        <p:spPr>
          <a:xfrm>
            <a:off x="4708747" y="3441195"/>
            <a:ext cx="5851121" cy="549806"/>
          </a:xfrm>
          <a:prstGeom prst="flowChartProcess">
            <a:avLst/>
          </a:prstGeom>
          <a:solidFill>
            <a:srgbClr val="4BACC6">
              <a:lumMod val="60000"/>
              <a:lumOff val="4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0" name="Oval 19"/>
          <p:cNvSpPr/>
          <p:nvPr/>
        </p:nvSpPr>
        <p:spPr>
          <a:xfrm>
            <a:off x="10163445" y="3273477"/>
            <a:ext cx="1025856" cy="1001408"/>
          </a:xfrm>
          <a:prstGeom prst="ellipse">
            <a:avLst/>
          </a:prstGeom>
          <a:solidFill>
            <a:srgbClr val="6E1873"/>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1" name="Oval 20"/>
          <p:cNvSpPr/>
          <p:nvPr/>
        </p:nvSpPr>
        <p:spPr>
          <a:xfrm>
            <a:off x="10219704" y="3331428"/>
            <a:ext cx="912290" cy="891431"/>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2" name="TextBox 21"/>
          <p:cNvSpPr txBox="1"/>
          <p:nvPr/>
        </p:nvSpPr>
        <p:spPr>
          <a:xfrm>
            <a:off x="10205188" y="3404928"/>
            <a:ext cx="955997" cy="738664"/>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Calibri" panose="020F0502020204030204"/>
                <a:ea typeface="+mn-ea"/>
                <a:cs typeface="+mn-cs"/>
              </a:rPr>
              <a:t>Year 12 Summer Term</a:t>
            </a:r>
          </a:p>
        </p:txBody>
      </p:sp>
      <p:sp>
        <p:nvSpPr>
          <p:cNvPr id="23" name="Oval 22"/>
          <p:cNvSpPr/>
          <p:nvPr/>
        </p:nvSpPr>
        <p:spPr>
          <a:xfrm>
            <a:off x="6791229" y="4633379"/>
            <a:ext cx="1025856" cy="1001408"/>
          </a:xfrm>
          <a:prstGeom prst="ellipse">
            <a:avLst/>
          </a:prstGeom>
          <a:solidFill>
            <a:srgbClr val="6E1873"/>
          </a:solidFill>
          <a:ln w="25400" cap="flat" cmpd="sng" algn="ctr">
            <a:solidFill>
              <a:srgbClr val="6E1873"/>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4" name="Oval 23"/>
          <p:cNvSpPr/>
          <p:nvPr/>
        </p:nvSpPr>
        <p:spPr>
          <a:xfrm>
            <a:off x="6848012" y="4688084"/>
            <a:ext cx="912290" cy="891431"/>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5" name="TextBox 24"/>
          <p:cNvSpPr txBox="1"/>
          <p:nvPr/>
        </p:nvSpPr>
        <p:spPr>
          <a:xfrm>
            <a:off x="6826158" y="4777581"/>
            <a:ext cx="955997"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Calibri" panose="020F0502020204030204"/>
                <a:ea typeface="+mn-ea"/>
                <a:cs typeface="+mn-cs"/>
              </a:rPr>
              <a:t>Year 12 Spring Term</a:t>
            </a:r>
          </a:p>
        </p:txBody>
      </p:sp>
      <p:sp>
        <p:nvSpPr>
          <p:cNvPr id="26" name="Block Arc 25"/>
          <p:cNvSpPr/>
          <p:nvPr/>
        </p:nvSpPr>
        <p:spPr>
          <a:xfrm rot="16200000" flipH="1">
            <a:off x="576221" y="1892776"/>
            <a:ext cx="1986654" cy="2209795"/>
          </a:xfrm>
          <a:prstGeom prst="blockArc">
            <a:avLst>
              <a:gd name="adj1" fmla="val 10800000"/>
              <a:gd name="adj2" fmla="val 175511"/>
              <a:gd name="adj3" fmla="val 27533"/>
            </a:avLst>
          </a:prstGeom>
          <a:solidFill>
            <a:srgbClr val="C0504D">
              <a:lumMod val="40000"/>
              <a:lumOff val="6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27" name="Flowchart: Process 26"/>
          <p:cNvSpPr/>
          <p:nvPr/>
        </p:nvSpPr>
        <p:spPr>
          <a:xfrm>
            <a:off x="1541954" y="2007556"/>
            <a:ext cx="9025251" cy="545047"/>
          </a:xfrm>
          <a:prstGeom prst="flowChartProcess">
            <a:avLst/>
          </a:prstGeom>
          <a:solidFill>
            <a:srgbClr val="C0504D">
              <a:lumMod val="40000"/>
              <a:lumOff val="6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8" name="Oval 27"/>
          <p:cNvSpPr/>
          <p:nvPr/>
        </p:nvSpPr>
        <p:spPr>
          <a:xfrm>
            <a:off x="7894335" y="1721647"/>
            <a:ext cx="1025856" cy="1001408"/>
          </a:xfrm>
          <a:prstGeom prst="ellipse">
            <a:avLst/>
          </a:prstGeom>
          <a:solidFill>
            <a:srgbClr val="6E1873"/>
          </a:solidFill>
          <a:ln w="25400" cap="flat" cmpd="sng" algn="ctr">
            <a:solidFill>
              <a:srgbClr val="6E1873"/>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9" name="Oval 28"/>
          <p:cNvSpPr/>
          <p:nvPr/>
        </p:nvSpPr>
        <p:spPr>
          <a:xfrm>
            <a:off x="7951118" y="1776352"/>
            <a:ext cx="912290" cy="891431"/>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0" name="TextBox 29"/>
          <p:cNvSpPr txBox="1"/>
          <p:nvPr/>
        </p:nvSpPr>
        <p:spPr>
          <a:xfrm>
            <a:off x="7929264" y="1852735"/>
            <a:ext cx="955997"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Calibri" panose="020F0502020204030204"/>
                <a:ea typeface="+mn-ea"/>
                <a:cs typeface="+mn-cs"/>
              </a:rPr>
              <a:t>Year 13 Summer Term</a:t>
            </a:r>
          </a:p>
        </p:txBody>
      </p:sp>
      <p:sp>
        <p:nvSpPr>
          <p:cNvPr id="31" name="Oval 30"/>
          <p:cNvSpPr/>
          <p:nvPr/>
        </p:nvSpPr>
        <p:spPr>
          <a:xfrm>
            <a:off x="2750265" y="1721729"/>
            <a:ext cx="1025856" cy="1001408"/>
          </a:xfrm>
          <a:prstGeom prst="ellipse">
            <a:avLst/>
          </a:prstGeom>
          <a:solidFill>
            <a:srgbClr val="6E1873"/>
          </a:solidFill>
          <a:ln w="25400" cap="flat" cmpd="sng" algn="ctr">
            <a:solidFill>
              <a:srgbClr val="6E1873"/>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2" name="Oval 31"/>
          <p:cNvSpPr/>
          <p:nvPr/>
        </p:nvSpPr>
        <p:spPr>
          <a:xfrm>
            <a:off x="2807048" y="1776434"/>
            <a:ext cx="912290" cy="891431"/>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3" name="TextBox 32"/>
          <p:cNvSpPr txBox="1"/>
          <p:nvPr/>
        </p:nvSpPr>
        <p:spPr>
          <a:xfrm>
            <a:off x="2785194" y="1852817"/>
            <a:ext cx="955997"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Calibri" panose="020F0502020204030204"/>
                <a:ea typeface="+mn-ea"/>
                <a:cs typeface="+mn-cs"/>
              </a:rPr>
              <a:t>Year 13 Spring Term</a:t>
            </a:r>
          </a:p>
        </p:txBody>
      </p:sp>
      <p:sp>
        <p:nvSpPr>
          <p:cNvPr id="34" name="Oval 33"/>
          <p:cNvSpPr/>
          <p:nvPr/>
        </p:nvSpPr>
        <p:spPr>
          <a:xfrm>
            <a:off x="4287109" y="3197371"/>
            <a:ext cx="1025856" cy="1001408"/>
          </a:xfrm>
          <a:prstGeom prst="ellipse">
            <a:avLst/>
          </a:prstGeom>
          <a:solidFill>
            <a:srgbClr val="6E1873"/>
          </a:solidFill>
          <a:ln w="25400" cap="flat" cmpd="sng" algn="ctr">
            <a:solidFill>
              <a:srgbClr val="6E1873"/>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5" name="Oval 34"/>
          <p:cNvSpPr/>
          <p:nvPr/>
        </p:nvSpPr>
        <p:spPr>
          <a:xfrm>
            <a:off x="4343892" y="3252076"/>
            <a:ext cx="912290" cy="891431"/>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6" name="TextBox 35"/>
          <p:cNvSpPr txBox="1"/>
          <p:nvPr/>
        </p:nvSpPr>
        <p:spPr>
          <a:xfrm>
            <a:off x="4322038" y="3328459"/>
            <a:ext cx="955997"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Calibri" panose="020F0502020204030204"/>
                <a:ea typeface="+mn-ea"/>
                <a:cs typeface="+mn-cs"/>
              </a:rPr>
              <a:t>Year 13 Autumn Term</a:t>
            </a:r>
          </a:p>
        </p:txBody>
      </p:sp>
      <p:sp>
        <p:nvSpPr>
          <p:cNvPr id="37" name="Right Arrow 36"/>
          <p:cNvSpPr/>
          <p:nvPr/>
        </p:nvSpPr>
        <p:spPr>
          <a:xfrm>
            <a:off x="10068442" y="1778793"/>
            <a:ext cx="982852" cy="996003"/>
          </a:xfrm>
          <a:prstGeom prst="rightArrow">
            <a:avLst/>
          </a:prstGeom>
          <a:solidFill>
            <a:srgbClr val="C0504D">
              <a:lumMod val="40000"/>
              <a:lumOff val="6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8" name="TextBox 37"/>
          <p:cNvSpPr txBox="1"/>
          <p:nvPr/>
        </p:nvSpPr>
        <p:spPr>
          <a:xfrm>
            <a:off x="3117669" y="5652764"/>
            <a:ext cx="1778867"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4BACC6">
                    <a:lumMod val="50000"/>
                  </a:srgbClr>
                </a:solidFill>
                <a:effectLst/>
                <a:uLnTx/>
                <a:uFillTx/>
                <a:latin typeface="Calibri" panose="020F0502020204030204"/>
                <a:ea typeface="+mn-ea"/>
                <a:cs typeface="+mn-cs"/>
              </a:rPr>
              <a:t>Approaches in Psychology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4BACC6">
                    <a:lumMod val="50000"/>
                  </a:srgbClr>
                </a:solidFill>
                <a:effectLst/>
                <a:uLnTx/>
                <a:uFillTx/>
                <a:latin typeface="Calibri" panose="020F0502020204030204"/>
                <a:ea typeface="+mn-ea"/>
                <a:cs typeface="+mn-cs"/>
              </a:rPr>
              <a:t>What factors influence our behaviour?</a:t>
            </a:r>
          </a:p>
        </p:txBody>
      </p:sp>
      <p:sp>
        <p:nvSpPr>
          <p:cNvPr id="39" name="TextBox 38"/>
          <p:cNvSpPr txBox="1"/>
          <p:nvPr/>
        </p:nvSpPr>
        <p:spPr>
          <a:xfrm>
            <a:off x="1021456" y="5650215"/>
            <a:ext cx="180080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4BACC6">
                    <a:lumMod val="50000"/>
                  </a:srgbClr>
                </a:solidFill>
                <a:effectLst/>
                <a:uLnTx/>
                <a:uFillTx/>
                <a:latin typeface="Calibri" panose="020F0502020204030204"/>
                <a:ea typeface="+mn-ea"/>
                <a:cs typeface="+mn-cs"/>
              </a:rPr>
              <a:t>Research methods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4BACC6">
                    <a:lumMod val="50000"/>
                  </a:srgbClr>
                </a:solidFill>
                <a:effectLst/>
                <a:uLnTx/>
                <a:uFillTx/>
                <a:latin typeface="Calibri" panose="020F0502020204030204"/>
                <a:ea typeface="+mn-ea"/>
                <a:cs typeface="+mn-cs"/>
              </a:rPr>
              <a:t>How do Psychologists research human behaviour and analyse their data?</a:t>
            </a:r>
          </a:p>
        </p:txBody>
      </p:sp>
      <p:sp>
        <p:nvSpPr>
          <p:cNvPr id="40" name="TextBox 39"/>
          <p:cNvSpPr txBox="1"/>
          <p:nvPr/>
        </p:nvSpPr>
        <p:spPr>
          <a:xfrm>
            <a:off x="5163790" y="5620686"/>
            <a:ext cx="1647227"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4BACC6">
                    <a:lumMod val="50000"/>
                  </a:srgbClr>
                </a:solidFill>
                <a:effectLst/>
                <a:uLnTx/>
                <a:uFillTx/>
                <a:latin typeface="Calibri" panose="020F0502020204030204"/>
                <a:ea typeface="+mn-ea"/>
                <a:cs typeface="+mn-cs"/>
              </a:rPr>
              <a:t>Biopsychology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4BACC6">
                    <a:lumMod val="50000"/>
                  </a:srgbClr>
                </a:solidFill>
                <a:effectLst/>
                <a:uLnTx/>
                <a:uFillTx/>
                <a:latin typeface="Calibri" panose="020F0502020204030204"/>
                <a:ea typeface="+mn-ea"/>
                <a:cs typeface="+mn-cs"/>
              </a:rPr>
              <a:t>How does our brain and bodily systems affect our behaviour?</a:t>
            </a:r>
          </a:p>
        </p:txBody>
      </p:sp>
      <p:sp>
        <p:nvSpPr>
          <p:cNvPr id="41" name="TextBox 40"/>
          <p:cNvSpPr txBox="1"/>
          <p:nvPr/>
        </p:nvSpPr>
        <p:spPr>
          <a:xfrm>
            <a:off x="7553861" y="5608374"/>
            <a:ext cx="1769189" cy="9387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4BACC6">
                    <a:lumMod val="50000"/>
                  </a:srgbClr>
                </a:solidFill>
                <a:effectLst/>
                <a:uLnTx/>
                <a:uFillTx/>
                <a:latin typeface="Calibri" panose="020F0502020204030204"/>
                <a:ea typeface="+mn-ea"/>
                <a:cs typeface="+mn-cs"/>
              </a:rPr>
              <a:t>Psychopathology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4BACC6">
                    <a:lumMod val="50000"/>
                  </a:srgbClr>
                </a:solidFill>
                <a:effectLst/>
                <a:uLnTx/>
                <a:uFillTx/>
                <a:latin typeface="Calibri" panose="020F0502020204030204"/>
                <a:ea typeface="+mn-ea"/>
                <a:cs typeface="+mn-cs"/>
              </a:rPr>
              <a:t>What are phobias, depression and OCD? How do Psychologists attempt to explain and treat them?</a:t>
            </a:r>
          </a:p>
        </p:txBody>
      </p:sp>
      <p:sp>
        <p:nvSpPr>
          <p:cNvPr id="42" name="TextBox 41"/>
          <p:cNvSpPr txBox="1"/>
          <p:nvPr/>
        </p:nvSpPr>
        <p:spPr>
          <a:xfrm>
            <a:off x="9467452" y="5603675"/>
            <a:ext cx="2057196" cy="9387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4BACC6">
                    <a:lumMod val="50000"/>
                  </a:srgbClr>
                </a:solidFill>
                <a:effectLst/>
                <a:uLnTx/>
                <a:uFillTx/>
                <a:latin typeface="Calibri" panose="020F0502020204030204"/>
                <a:ea typeface="+mn-ea"/>
                <a:cs typeface="+mn-cs"/>
              </a:rPr>
              <a:t>Attachment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4BACC6">
                    <a:lumMod val="50000"/>
                  </a:srgbClr>
                </a:solidFill>
                <a:effectLst/>
                <a:uLnTx/>
                <a:uFillTx/>
                <a:latin typeface="Calibri" panose="020F0502020204030204"/>
                <a:ea typeface="+mn-ea"/>
                <a:cs typeface="+mn-cs"/>
              </a:rPr>
              <a:t>How do our early attachments influence our later relationships? What happens if a child </a:t>
            </a:r>
            <a:r>
              <a:rPr lang="en-GB" sz="1100" kern="0" dirty="0">
                <a:solidFill>
                  <a:srgbClr val="4BACC6">
                    <a:lumMod val="50000"/>
                  </a:srgbClr>
                </a:solidFill>
                <a:latin typeface="Calibri" panose="020F0502020204030204"/>
              </a:rPr>
              <a:t>loses </a:t>
            </a:r>
            <a:r>
              <a:rPr kumimoji="0" lang="en-GB" sz="1100" b="0" i="0" u="none" strike="noStrike" kern="0" cap="none" spc="0" normalizeH="0" baseline="0" noProof="0" dirty="0">
                <a:ln>
                  <a:noFill/>
                </a:ln>
                <a:solidFill>
                  <a:srgbClr val="4BACC6">
                    <a:lumMod val="50000"/>
                  </a:srgbClr>
                </a:solidFill>
                <a:effectLst/>
                <a:uLnTx/>
                <a:uFillTx/>
                <a:latin typeface="Calibri" panose="020F0502020204030204"/>
                <a:ea typeface="+mn-ea"/>
                <a:cs typeface="+mn-cs"/>
              </a:rPr>
              <a:t>their attachment?</a:t>
            </a:r>
          </a:p>
        </p:txBody>
      </p:sp>
      <p:sp>
        <p:nvSpPr>
          <p:cNvPr id="43" name="TextBox 42"/>
          <p:cNvSpPr txBox="1"/>
          <p:nvPr/>
        </p:nvSpPr>
        <p:spPr>
          <a:xfrm>
            <a:off x="8207766" y="4046423"/>
            <a:ext cx="2031853"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4BACC6">
                    <a:lumMod val="50000"/>
                  </a:srgbClr>
                </a:solidFill>
                <a:effectLst/>
                <a:uLnTx/>
                <a:uFillTx/>
                <a:latin typeface="Calibri" panose="020F0502020204030204"/>
                <a:ea typeface="+mn-ea"/>
                <a:cs typeface="+mn-cs"/>
              </a:rPr>
              <a:t>Memory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4BACC6">
                    <a:lumMod val="50000"/>
                  </a:srgbClr>
                </a:solidFill>
                <a:effectLst/>
                <a:uLnTx/>
                <a:uFillTx/>
                <a:latin typeface="Calibri" panose="020F0502020204030204"/>
                <a:ea typeface="+mn-ea"/>
                <a:cs typeface="+mn-cs"/>
              </a:rPr>
              <a:t>Why are eyewitness testimonies often inaccurate and how can we improve their accuracy?</a:t>
            </a:r>
          </a:p>
        </p:txBody>
      </p:sp>
      <p:sp>
        <p:nvSpPr>
          <p:cNvPr id="44" name="TextBox 43"/>
          <p:cNvSpPr txBox="1"/>
          <p:nvPr/>
        </p:nvSpPr>
        <p:spPr>
          <a:xfrm>
            <a:off x="5410797" y="4056272"/>
            <a:ext cx="2518467"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4BACC6">
                    <a:lumMod val="50000"/>
                  </a:srgbClr>
                </a:solidFill>
                <a:effectLst/>
                <a:uLnTx/>
                <a:uFillTx/>
                <a:latin typeface="Calibri" panose="020F0502020204030204"/>
                <a:ea typeface="+mn-ea"/>
                <a:cs typeface="+mn-cs"/>
              </a:rPr>
              <a:t>Social influence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4BACC6">
                    <a:lumMod val="50000"/>
                  </a:srgbClr>
                </a:solidFill>
                <a:effectLst/>
                <a:uLnTx/>
                <a:uFillTx/>
                <a:latin typeface="Calibri" panose="020F0502020204030204"/>
                <a:ea typeface="+mn-ea"/>
                <a:cs typeface="+mn-cs"/>
              </a:rPr>
              <a:t>Why do people obey harmful orders? How can we bring about social change?</a:t>
            </a:r>
          </a:p>
        </p:txBody>
      </p:sp>
      <p:sp>
        <p:nvSpPr>
          <p:cNvPr id="45" name="TextBox 44"/>
          <p:cNvSpPr txBox="1"/>
          <p:nvPr/>
        </p:nvSpPr>
        <p:spPr>
          <a:xfrm>
            <a:off x="2730705" y="2749485"/>
            <a:ext cx="1675752"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C0504D"/>
                </a:solidFill>
                <a:effectLst/>
                <a:uLnTx/>
                <a:uFillTx/>
                <a:latin typeface="Calibri" panose="020F0502020204030204"/>
                <a:ea typeface="+mn-ea"/>
                <a:cs typeface="+mn-cs"/>
              </a:rPr>
              <a:t>Research methods 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C0504D"/>
                </a:solidFill>
                <a:effectLst/>
                <a:uLnTx/>
                <a:uFillTx/>
                <a:latin typeface="Calibri" panose="020F0502020204030204"/>
                <a:ea typeface="+mn-ea"/>
                <a:cs typeface="+mn-cs"/>
              </a:rPr>
              <a:t>What makes research scientific?</a:t>
            </a:r>
          </a:p>
        </p:txBody>
      </p:sp>
      <p:sp>
        <p:nvSpPr>
          <p:cNvPr id="46" name="TextBox 45"/>
          <p:cNvSpPr txBox="1"/>
          <p:nvPr/>
        </p:nvSpPr>
        <p:spPr>
          <a:xfrm>
            <a:off x="1005572" y="2647103"/>
            <a:ext cx="163724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C0504D"/>
                </a:solidFill>
                <a:effectLst/>
                <a:uLnTx/>
                <a:uFillTx/>
                <a:latin typeface="Calibri" panose="020F0502020204030204"/>
                <a:ea typeface="+mn-ea"/>
                <a:cs typeface="+mn-cs"/>
              </a:rPr>
              <a:t>Gender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C0504D"/>
                </a:solidFill>
                <a:effectLst/>
                <a:uLnTx/>
                <a:uFillTx/>
                <a:latin typeface="Calibri" panose="020F0502020204030204"/>
                <a:ea typeface="+mn-ea"/>
                <a:cs typeface="+mn-cs"/>
              </a:rPr>
              <a:t>How do schools, the media and parents reinforce</a:t>
            </a:r>
            <a:r>
              <a:rPr kumimoji="0" lang="en-GB" sz="1100" b="0" i="0" u="none" strike="noStrike" kern="0" cap="none" spc="0" normalizeH="0" noProof="0" dirty="0">
                <a:ln>
                  <a:noFill/>
                </a:ln>
                <a:solidFill>
                  <a:srgbClr val="C0504D"/>
                </a:solidFill>
                <a:effectLst/>
                <a:uLnTx/>
                <a:uFillTx/>
                <a:latin typeface="Calibri" panose="020F0502020204030204"/>
                <a:ea typeface="+mn-ea"/>
                <a:cs typeface="+mn-cs"/>
              </a:rPr>
              <a:t> gender roles?</a:t>
            </a:r>
            <a:endParaRPr kumimoji="0" lang="en-GB" sz="1100" b="0" i="0" u="none" strike="noStrike" kern="0" cap="none" spc="0" normalizeH="0" baseline="0" noProof="0" dirty="0">
              <a:ln>
                <a:noFill/>
              </a:ln>
              <a:solidFill>
                <a:srgbClr val="C0504D"/>
              </a:solidFill>
              <a:effectLst/>
              <a:uLnTx/>
              <a:uFillTx/>
              <a:latin typeface="Calibri" panose="020F0502020204030204"/>
              <a:ea typeface="+mn-ea"/>
              <a:cs typeface="+mn-cs"/>
            </a:endParaRPr>
          </a:p>
        </p:txBody>
      </p:sp>
      <p:sp>
        <p:nvSpPr>
          <p:cNvPr id="47" name="TextBox 46"/>
          <p:cNvSpPr txBox="1"/>
          <p:nvPr/>
        </p:nvSpPr>
        <p:spPr>
          <a:xfrm>
            <a:off x="841837" y="1315398"/>
            <a:ext cx="1897501"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C0504D"/>
                </a:solidFill>
                <a:effectLst/>
                <a:uLnTx/>
                <a:uFillTx/>
                <a:latin typeface="Calibri" panose="020F0502020204030204"/>
                <a:ea typeface="+mn-ea"/>
                <a:cs typeface="+mn-cs"/>
              </a:rPr>
              <a:t>Forensic Psychology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C0504D"/>
                </a:solidFill>
                <a:effectLst/>
                <a:uLnTx/>
                <a:uFillTx/>
                <a:latin typeface="Calibri" panose="020F0502020204030204"/>
                <a:ea typeface="+mn-ea"/>
                <a:cs typeface="+mn-cs"/>
              </a:rPr>
              <a:t>How can we explain and modify offending behaviour?</a:t>
            </a:r>
          </a:p>
        </p:txBody>
      </p:sp>
      <p:sp>
        <p:nvSpPr>
          <p:cNvPr id="48" name="TextBox 47"/>
          <p:cNvSpPr txBox="1"/>
          <p:nvPr/>
        </p:nvSpPr>
        <p:spPr>
          <a:xfrm>
            <a:off x="3788431" y="1158105"/>
            <a:ext cx="1622366"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C0504D"/>
                </a:solidFill>
                <a:effectLst/>
                <a:uLnTx/>
                <a:uFillTx/>
                <a:latin typeface="Calibri" panose="020F0502020204030204"/>
                <a:ea typeface="+mn-ea"/>
                <a:cs typeface="+mn-cs"/>
              </a:rPr>
              <a:t>Schizophrenia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C0504D"/>
                </a:solidFill>
                <a:effectLst/>
                <a:uLnTx/>
                <a:uFillTx/>
                <a:latin typeface="Calibri" panose="020F0502020204030204"/>
                <a:ea typeface="+mn-ea"/>
                <a:cs typeface="+mn-cs"/>
              </a:rPr>
              <a:t>What is schizophrenia? What causes it and how can we treat it?</a:t>
            </a:r>
          </a:p>
        </p:txBody>
      </p:sp>
      <p:sp>
        <p:nvSpPr>
          <p:cNvPr id="49" name="TextBox 48"/>
          <p:cNvSpPr txBox="1"/>
          <p:nvPr/>
        </p:nvSpPr>
        <p:spPr>
          <a:xfrm>
            <a:off x="5692570" y="1164122"/>
            <a:ext cx="194120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C0504D"/>
                </a:solidFill>
                <a:effectLst/>
                <a:uLnTx/>
                <a:uFillTx/>
                <a:latin typeface="Calibri" panose="020F0502020204030204"/>
                <a:ea typeface="+mn-ea"/>
                <a:cs typeface="+mn-cs"/>
              </a:rPr>
              <a:t>Issues and debates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C0504D"/>
                </a:solidFill>
                <a:effectLst/>
                <a:uLnTx/>
                <a:uFillTx/>
                <a:latin typeface="Calibri" panose="020F0502020204030204"/>
                <a:ea typeface="+mn-ea"/>
                <a:cs typeface="+mn-cs"/>
              </a:rPr>
              <a:t>Do we have free will over our behaviour? Is our behaviour innate or learned?</a:t>
            </a:r>
          </a:p>
        </p:txBody>
      </p:sp>
      <p:sp>
        <p:nvSpPr>
          <p:cNvPr id="50" name="TextBox 49"/>
          <p:cNvSpPr txBox="1"/>
          <p:nvPr/>
        </p:nvSpPr>
        <p:spPr>
          <a:xfrm>
            <a:off x="8788885" y="1504999"/>
            <a:ext cx="182764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C0504D"/>
                </a:solidFill>
                <a:effectLst/>
                <a:uLnTx/>
                <a:uFillTx/>
                <a:latin typeface="Calibri" panose="020F0502020204030204"/>
                <a:ea typeface="+mn-ea"/>
                <a:cs typeface="+mn-cs"/>
              </a:rPr>
              <a:t>Exam preparation: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C0504D"/>
                </a:solidFill>
                <a:effectLst/>
                <a:uLnTx/>
                <a:uFillTx/>
                <a:latin typeface="Calibri" panose="020F0502020204030204"/>
                <a:ea typeface="+mn-ea"/>
                <a:cs typeface="+mn-cs"/>
              </a:rPr>
              <a:t>Revision of course content.</a:t>
            </a:r>
          </a:p>
        </p:txBody>
      </p:sp>
      <p:cxnSp>
        <p:nvCxnSpPr>
          <p:cNvPr id="51" name="Straight Connector 50"/>
          <p:cNvCxnSpPr>
            <a:stCxn id="38" idx="0"/>
          </p:cNvCxnSpPr>
          <p:nvPr/>
        </p:nvCxnSpPr>
        <p:spPr>
          <a:xfrm flipH="1" flipV="1">
            <a:off x="4003800" y="5210732"/>
            <a:ext cx="3303" cy="442032"/>
          </a:xfrm>
          <a:prstGeom prst="line">
            <a:avLst/>
          </a:prstGeom>
          <a:noFill/>
          <a:ln w="9525" cap="flat" cmpd="sng" algn="ctr">
            <a:solidFill>
              <a:srgbClr val="4BACC6">
                <a:lumMod val="75000"/>
              </a:srgbClr>
            </a:solidFill>
            <a:prstDash val="solid"/>
          </a:ln>
          <a:effectLst/>
        </p:spPr>
      </p:cxnSp>
      <p:sp>
        <p:nvSpPr>
          <p:cNvPr id="52" name="Oval 51"/>
          <p:cNvSpPr/>
          <p:nvPr/>
        </p:nvSpPr>
        <p:spPr>
          <a:xfrm>
            <a:off x="3933678" y="5087364"/>
            <a:ext cx="140244" cy="149387"/>
          </a:xfrm>
          <a:prstGeom prst="ellipse">
            <a:avLst/>
          </a:prstGeom>
          <a:solidFill>
            <a:srgbClr val="4F81BD"/>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cxnSp>
        <p:nvCxnSpPr>
          <p:cNvPr id="53" name="Straight Connector 52"/>
          <p:cNvCxnSpPr/>
          <p:nvPr/>
        </p:nvCxnSpPr>
        <p:spPr>
          <a:xfrm flipH="1" flipV="1">
            <a:off x="1885388" y="5210603"/>
            <a:ext cx="3303" cy="442032"/>
          </a:xfrm>
          <a:prstGeom prst="line">
            <a:avLst/>
          </a:prstGeom>
          <a:noFill/>
          <a:ln w="9525" cap="flat" cmpd="sng" algn="ctr">
            <a:solidFill>
              <a:srgbClr val="4BACC6">
                <a:lumMod val="75000"/>
              </a:srgbClr>
            </a:solidFill>
            <a:prstDash val="solid"/>
          </a:ln>
          <a:effectLst/>
        </p:spPr>
      </p:cxnSp>
      <p:sp>
        <p:nvSpPr>
          <p:cNvPr id="54" name="Oval 53"/>
          <p:cNvSpPr/>
          <p:nvPr/>
        </p:nvSpPr>
        <p:spPr>
          <a:xfrm>
            <a:off x="1815266" y="5087235"/>
            <a:ext cx="140244" cy="149387"/>
          </a:xfrm>
          <a:prstGeom prst="ellipse">
            <a:avLst/>
          </a:prstGeom>
          <a:solidFill>
            <a:srgbClr val="4F81BD"/>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cxnSp>
        <p:nvCxnSpPr>
          <p:cNvPr id="55" name="Straight Connector 54"/>
          <p:cNvCxnSpPr/>
          <p:nvPr/>
        </p:nvCxnSpPr>
        <p:spPr>
          <a:xfrm flipH="1" flipV="1">
            <a:off x="5968879" y="5176235"/>
            <a:ext cx="3303" cy="442032"/>
          </a:xfrm>
          <a:prstGeom prst="line">
            <a:avLst/>
          </a:prstGeom>
          <a:noFill/>
          <a:ln w="9525" cap="flat" cmpd="sng" algn="ctr">
            <a:solidFill>
              <a:srgbClr val="4BACC6">
                <a:lumMod val="75000"/>
              </a:srgbClr>
            </a:solidFill>
            <a:prstDash val="solid"/>
          </a:ln>
          <a:effectLst/>
        </p:spPr>
      </p:cxnSp>
      <p:sp>
        <p:nvSpPr>
          <p:cNvPr id="56" name="Oval 55"/>
          <p:cNvSpPr/>
          <p:nvPr/>
        </p:nvSpPr>
        <p:spPr>
          <a:xfrm>
            <a:off x="5898757" y="5052867"/>
            <a:ext cx="140244" cy="149387"/>
          </a:xfrm>
          <a:prstGeom prst="ellipse">
            <a:avLst/>
          </a:prstGeom>
          <a:solidFill>
            <a:srgbClr val="4F81BD"/>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cxnSp>
        <p:nvCxnSpPr>
          <p:cNvPr id="57" name="Straight Connector 56"/>
          <p:cNvCxnSpPr/>
          <p:nvPr/>
        </p:nvCxnSpPr>
        <p:spPr>
          <a:xfrm flipH="1" flipV="1">
            <a:off x="8400567" y="5189763"/>
            <a:ext cx="3303" cy="442032"/>
          </a:xfrm>
          <a:prstGeom prst="line">
            <a:avLst/>
          </a:prstGeom>
          <a:noFill/>
          <a:ln w="9525" cap="flat" cmpd="sng" algn="ctr">
            <a:solidFill>
              <a:srgbClr val="4BACC6">
                <a:lumMod val="75000"/>
              </a:srgbClr>
            </a:solidFill>
            <a:prstDash val="solid"/>
          </a:ln>
          <a:effectLst/>
        </p:spPr>
      </p:cxnSp>
      <p:sp>
        <p:nvSpPr>
          <p:cNvPr id="58" name="Oval 57"/>
          <p:cNvSpPr/>
          <p:nvPr/>
        </p:nvSpPr>
        <p:spPr>
          <a:xfrm>
            <a:off x="8330445" y="5066395"/>
            <a:ext cx="140244" cy="149387"/>
          </a:xfrm>
          <a:prstGeom prst="ellipse">
            <a:avLst/>
          </a:prstGeom>
          <a:solidFill>
            <a:srgbClr val="4F81BD"/>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cxnSp>
        <p:nvCxnSpPr>
          <p:cNvPr id="59" name="Straight Connector 58"/>
          <p:cNvCxnSpPr/>
          <p:nvPr/>
        </p:nvCxnSpPr>
        <p:spPr>
          <a:xfrm flipH="1" flipV="1">
            <a:off x="10436365" y="5167256"/>
            <a:ext cx="3303" cy="442032"/>
          </a:xfrm>
          <a:prstGeom prst="line">
            <a:avLst/>
          </a:prstGeom>
          <a:noFill/>
          <a:ln w="9525" cap="flat" cmpd="sng" algn="ctr">
            <a:solidFill>
              <a:srgbClr val="4BACC6">
                <a:lumMod val="75000"/>
              </a:srgbClr>
            </a:solidFill>
            <a:prstDash val="solid"/>
          </a:ln>
          <a:effectLst/>
        </p:spPr>
      </p:cxnSp>
      <p:sp>
        <p:nvSpPr>
          <p:cNvPr id="60" name="Oval 59"/>
          <p:cNvSpPr/>
          <p:nvPr/>
        </p:nvSpPr>
        <p:spPr>
          <a:xfrm>
            <a:off x="10366243" y="5043888"/>
            <a:ext cx="140244" cy="149387"/>
          </a:xfrm>
          <a:prstGeom prst="ellipse">
            <a:avLst/>
          </a:prstGeom>
          <a:solidFill>
            <a:srgbClr val="4F81BD"/>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cxnSp>
        <p:nvCxnSpPr>
          <p:cNvPr id="61" name="Straight Connector 60"/>
          <p:cNvCxnSpPr/>
          <p:nvPr/>
        </p:nvCxnSpPr>
        <p:spPr>
          <a:xfrm flipH="1" flipV="1">
            <a:off x="9222056" y="3746196"/>
            <a:ext cx="1" cy="322189"/>
          </a:xfrm>
          <a:prstGeom prst="line">
            <a:avLst/>
          </a:prstGeom>
          <a:noFill/>
          <a:ln w="9525" cap="flat" cmpd="sng" algn="ctr">
            <a:solidFill>
              <a:srgbClr val="4BACC6">
                <a:lumMod val="75000"/>
              </a:srgbClr>
            </a:solidFill>
            <a:prstDash val="solid"/>
          </a:ln>
          <a:effectLst/>
        </p:spPr>
      </p:cxnSp>
      <p:sp>
        <p:nvSpPr>
          <p:cNvPr id="62" name="Oval 61"/>
          <p:cNvSpPr/>
          <p:nvPr/>
        </p:nvSpPr>
        <p:spPr>
          <a:xfrm>
            <a:off x="9151934" y="3625438"/>
            <a:ext cx="140244" cy="149387"/>
          </a:xfrm>
          <a:prstGeom prst="ellipse">
            <a:avLst/>
          </a:prstGeom>
          <a:solidFill>
            <a:srgbClr val="4F81BD"/>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cxnSp>
        <p:nvCxnSpPr>
          <p:cNvPr id="63" name="Straight Connector 62"/>
          <p:cNvCxnSpPr/>
          <p:nvPr/>
        </p:nvCxnSpPr>
        <p:spPr>
          <a:xfrm flipH="1" flipV="1">
            <a:off x="6641957" y="3746286"/>
            <a:ext cx="1" cy="322189"/>
          </a:xfrm>
          <a:prstGeom prst="line">
            <a:avLst/>
          </a:prstGeom>
          <a:noFill/>
          <a:ln w="9525" cap="flat" cmpd="sng" algn="ctr">
            <a:solidFill>
              <a:srgbClr val="4BACC6">
                <a:lumMod val="75000"/>
              </a:srgbClr>
            </a:solidFill>
            <a:prstDash val="solid"/>
          </a:ln>
          <a:effectLst/>
        </p:spPr>
      </p:cxnSp>
      <p:sp>
        <p:nvSpPr>
          <p:cNvPr id="64" name="Oval 63"/>
          <p:cNvSpPr/>
          <p:nvPr/>
        </p:nvSpPr>
        <p:spPr>
          <a:xfrm>
            <a:off x="6571835" y="3625528"/>
            <a:ext cx="140244" cy="149387"/>
          </a:xfrm>
          <a:prstGeom prst="ellipse">
            <a:avLst/>
          </a:prstGeom>
          <a:solidFill>
            <a:srgbClr val="4F81BD"/>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65" name="Oval 64"/>
          <p:cNvSpPr/>
          <p:nvPr/>
        </p:nvSpPr>
        <p:spPr>
          <a:xfrm>
            <a:off x="3495793" y="3647797"/>
            <a:ext cx="140244" cy="149387"/>
          </a:xfrm>
          <a:prstGeom prst="ellipse">
            <a:avLst/>
          </a:prstGeom>
          <a:solidFill>
            <a:srgbClr val="C0504D">
              <a:lumMod val="75000"/>
            </a:srgbClr>
          </a:solidFill>
          <a:ln w="25400" cap="flat" cmpd="sng" algn="ctr">
            <a:solidFill>
              <a:srgbClr val="C0504D">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cxnSp>
        <p:nvCxnSpPr>
          <p:cNvPr id="66" name="Straight Connector 65"/>
          <p:cNvCxnSpPr/>
          <p:nvPr/>
        </p:nvCxnSpPr>
        <p:spPr>
          <a:xfrm flipH="1" flipV="1">
            <a:off x="3565915" y="3351988"/>
            <a:ext cx="1" cy="372712"/>
          </a:xfrm>
          <a:prstGeom prst="line">
            <a:avLst/>
          </a:prstGeom>
          <a:noFill/>
          <a:ln w="9525" cap="flat" cmpd="sng" algn="ctr">
            <a:solidFill>
              <a:srgbClr val="C0504D">
                <a:lumMod val="75000"/>
              </a:srgbClr>
            </a:solidFill>
            <a:prstDash val="solid"/>
          </a:ln>
          <a:effectLst/>
        </p:spPr>
      </p:cxnSp>
      <p:sp>
        <p:nvSpPr>
          <p:cNvPr id="67" name="Oval 66"/>
          <p:cNvSpPr/>
          <p:nvPr/>
        </p:nvSpPr>
        <p:spPr>
          <a:xfrm>
            <a:off x="1703367" y="3660754"/>
            <a:ext cx="140244" cy="149387"/>
          </a:xfrm>
          <a:prstGeom prst="ellipse">
            <a:avLst/>
          </a:prstGeom>
          <a:solidFill>
            <a:srgbClr val="C0504D">
              <a:lumMod val="75000"/>
            </a:srgbClr>
          </a:solidFill>
          <a:ln w="25400" cap="flat" cmpd="sng" algn="ctr">
            <a:solidFill>
              <a:srgbClr val="C0504D">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cxnSp>
        <p:nvCxnSpPr>
          <p:cNvPr id="68" name="Straight Connector 67"/>
          <p:cNvCxnSpPr/>
          <p:nvPr/>
        </p:nvCxnSpPr>
        <p:spPr>
          <a:xfrm flipH="1" flipV="1">
            <a:off x="1773489" y="3364945"/>
            <a:ext cx="1" cy="372712"/>
          </a:xfrm>
          <a:prstGeom prst="line">
            <a:avLst/>
          </a:prstGeom>
          <a:noFill/>
          <a:ln w="9525" cap="flat" cmpd="sng" algn="ctr">
            <a:solidFill>
              <a:srgbClr val="C0504D">
                <a:lumMod val="75000"/>
              </a:srgbClr>
            </a:solidFill>
            <a:prstDash val="solid"/>
          </a:ln>
          <a:effectLst/>
        </p:spPr>
      </p:cxnSp>
      <p:sp>
        <p:nvSpPr>
          <p:cNvPr id="69" name="Oval 68"/>
          <p:cNvSpPr/>
          <p:nvPr/>
        </p:nvSpPr>
        <p:spPr>
          <a:xfrm>
            <a:off x="1703367" y="2211371"/>
            <a:ext cx="140244" cy="149387"/>
          </a:xfrm>
          <a:prstGeom prst="ellipse">
            <a:avLst/>
          </a:prstGeom>
          <a:solidFill>
            <a:srgbClr val="C0504D">
              <a:lumMod val="75000"/>
            </a:srgbClr>
          </a:solidFill>
          <a:ln w="25400" cap="flat" cmpd="sng" algn="ctr">
            <a:solidFill>
              <a:srgbClr val="C0504D">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cxnSp>
        <p:nvCxnSpPr>
          <p:cNvPr id="70" name="Straight Connector 69"/>
          <p:cNvCxnSpPr/>
          <p:nvPr/>
        </p:nvCxnSpPr>
        <p:spPr>
          <a:xfrm flipH="1" flipV="1">
            <a:off x="1773489" y="1915562"/>
            <a:ext cx="1" cy="372712"/>
          </a:xfrm>
          <a:prstGeom prst="line">
            <a:avLst/>
          </a:prstGeom>
          <a:noFill/>
          <a:ln w="9525" cap="flat" cmpd="sng" algn="ctr">
            <a:solidFill>
              <a:srgbClr val="C0504D">
                <a:lumMod val="75000"/>
              </a:srgbClr>
            </a:solidFill>
            <a:prstDash val="solid"/>
          </a:ln>
          <a:effectLst/>
        </p:spPr>
      </p:cxnSp>
      <p:sp>
        <p:nvSpPr>
          <p:cNvPr id="71" name="Oval 70"/>
          <p:cNvSpPr/>
          <p:nvPr/>
        </p:nvSpPr>
        <p:spPr>
          <a:xfrm>
            <a:off x="4526392" y="2216259"/>
            <a:ext cx="140244" cy="149387"/>
          </a:xfrm>
          <a:prstGeom prst="ellipse">
            <a:avLst/>
          </a:prstGeom>
          <a:solidFill>
            <a:srgbClr val="C0504D">
              <a:lumMod val="75000"/>
            </a:srgbClr>
          </a:solidFill>
          <a:ln w="25400" cap="flat" cmpd="sng" algn="ctr">
            <a:solidFill>
              <a:srgbClr val="C0504D">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cxnSp>
        <p:nvCxnSpPr>
          <p:cNvPr id="72" name="Straight Connector 71"/>
          <p:cNvCxnSpPr/>
          <p:nvPr/>
        </p:nvCxnSpPr>
        <p:spPr>
          <a:xfrm flipH="1" flipV="1">
            <a:off x="4596514" y="1920450"/>
            <a:ext cx="1" cy="372712"/>
          </a:xfrm>
          <a:prstGeom prst="line">
            <a:avLst/>
          </a:prstGeom>
          <a:noFill/>
          <a:ln w="9525" cap="flat" cmpd="sng" algn="ctr">
            <a:solidFill>
              <a:srgbClr val="C0504D">
                <a:lumMod val="75000"/>
              </a:srgbClr>
            </a:solidFill>
            <a:prstDash val="solid"/>
          </a:ln>
          <a:effectLst/>
        </p:spPr>
      </p:cxnSp>
      <p:sp>
        <p:nvSpPr>
          <p:cNvPr id="73" name="Oval 72"/>
          <p:cNvSpPr/>
          <p:nvPr/>
        </p:nvSpPr>
        <p:spPr>
          <a:xfrm>
            <a:off x="6571834" y="2215271"/>
            <a:ext cx="140244" cy="149387"/>
          </a:xfrm>
          <a:prstGeom prst="ellipse">
            <a:avLst/>
          </a:prstGeom>
          <a:solidFill>
            <a:srgbClr val="C0504D">
              <a:lumMod val="75000"/>
            </a:srgbClr>
          </a:solidFill>
          <a:ln w="25400" cap="flat" cmpd="sng" algn="ctr">
            <a:solidFill>
              <a:srgbClr val="C0504D">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cxnSp>
        <p:nvCxnSpPr>
          <p:cNvPr id="74" name="Straight Connector 73"/>
          <p:cNvCxnSpPr/>
          <p:nvPr/>
        </p:nvCxnSpPr>
        <p:spPr>
          <a:xfrm flipH="1" flipV="1">
            <a:off x="6641956" y="1919462"/>
            <a:ext cx="1" cy="372712"/>
          </a:xfrm>
          <a:prstGeom prst="line">
            <a:avLst/>
          </a:prstGeom>
          <a:noFill/>
          <a:ln w="9525" cap="flat" cmpd="sng" algn="ctr">
            <a:solidFill>
              <a:srgbClr val="C0504D">
                <a:lumMod val="75000"/>
              </a:srgbClr>
            </a:solidFill>
            <a:prstDash val="solid"/>
          </a:ln>
          <a:effectLst/>
        </p:spPr>
      </p:cxnSp>
      <p:sp>
        <p:nvSpPr>
          <p:cNvPr id="75" name="Oval 74"/>
          <p:cNvSpPr/>
          <p:nvPr/>
        </p:nvSpPr>
        <p:spPr>
          <a:xfrm>
            <a:off x="9684379" y="2211371"/>
            <a:ext cx="140244" cy="149387"/>
          </a:xfrm>
          <a:prstGeom prst="ellipse">
            <a:avLst/>
          </a:prstGeom>
          <a:solidFill>
            <a:srgbClr val="C0504D">
              <a:lumMod val="75000"/>
            </a:srgbClr>
          </a:solidFill>
          <a:ln w="25400" cap="flat" cmpd="sng" algn="ctr">
            <a:solidFill>
              <a:srgbClr val="C0504D">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cxnSp>
        <p:nvCxnSpPr>
          <p:cNvPr id="76" name="Straight Connector 75"/>
          <p:cNvCxnSpPr/>
          <p:nvPr/>
        </p:nvCxnSpPr>
        <p:spPr>
          <a:xfrm flipH="1" flipV="1">
            <a:off x="9754501" y="1915562"/>
            <a:ext cx="1" cy="372712"/>
          </a:xfrm>
          <a:prstGeom prst="line">
            <a:avLst/>
          </a:prstGeom>
          <a:noFill/>
          <a:ln w="9525" cap="flat" cmpd="sng" algn="ctr">
            <a:solidFill>
              <a:srgbClr val="C0504D">
                <a:lumMod val="75000"/>
              </a:srgbClr>
            </a:solidFill>
            <a:prstDash val="solid"/>
          </a:ln>
          <a:effectLst/>
        </p:spPr>
      </p:cxnSp>
    </p:spTree>
    <p:extLst>
      <p:ext uri="{BB962C8B-B14F-4D97-AF65-F5344CB8AC3E}">
        <p14:creationId xmlns:p14="http://schemas.microsoft.com/office/powerpoint/2010/main" val="140745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4"/>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6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4"/>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5"/>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5"/>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6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46"/>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67"/>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68"/>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47"/>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69"/>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70"/>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1"/>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32"/>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33"/>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48"/>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71"/>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72"/>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73"/>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74"/>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49"/>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28"/>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29"/>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30"/>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50"/>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75"/>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P spid="20" grpId="0" animBg="1"/>
      <p:bldP spid="21" grpId="0" animBg="1"/>
      <p:bldP spid="22" grpId="0"/>
      <p:bldP spid="23" grpId="0" animBg="1"/>
      <p:bldP spid="24" grpId="0" animBg="1"/>
      <p:bldP spid="25" grpId="0"/>
      <p:bldP spid="28" grpId="0" animBg="1"/>
      <p:bldP spid="29" grpId="0" animBg="1"/>
      <p:bldP spid="30" grpId="0"/>
      <p:bldP spid="31" grpId="0" animBg="1"/>
      <p:bldP spid="32" grpId="0" animBg="1"/>
      <p:bldP spid="33" grpId="0"/>
      <p:bldP spid="34" grpId="0" animBg="1"/>
      <p:bldP spid="35" grpId="0" animBg="1"/>
      <p:bldP spid="36" grpId="0"/>
      <p:bldP spid="38" grpId="0"/>
      <p:bldP spid="39" grpId="0"/>
      <p:bldP spid="40" grpId="0"/>
      <p:bldP spid="41" grpId="0"/>
      <p:bldP spid="42" grpId="0"/>
      <p:bldP spid="43" grpId="0"/>
      <p:bldP spid="44" grpId="0"/>
      <p:bldP spid="45" grpId="0"/>
      <p:bldP spid="46" grpId="0"/>
      <p:bldP spid="47" grpId="0"/>
      <p:bldP spid="48" grpId="0"/>
      <p:bldP spid="49" grpId="0"/>
      <p:bldP spid="50" grpId="0"/>
      <p:bldP spid="52" grpId="0" animBg="1"/>
      <p:bldP spid="54" grpId="0" animBg="1"/>
      <p:bldP spid="56" grpId="0" animBg="1"/>
      <p:bldP spid="58" grpId="0" animBg="1"/>
      <p:bldP spid="60" grpId="0" animBg="1"/>
      <p:bldP spid="62" grpId="0" animBg="1"/>
      <p:bldP spid="64" grpId="0" animBg="1"/>
      <p:bldP spid="65" grpId="0" animBg="1"/>
      <p:bldP spid="67" grpId="0" animBg="1"/>
      <p:bldP spid="69" grpId="0" animBg="1"/>
      <p:bldP spid="71" grpId="0" animBg="1"/>
      <p:bldP spid="73" grpId="0" animBg="1"/>
      <p:bldP spid="7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11B1D"/>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538019A-BC3F-43E2-A0C7-60DC46C16641}"/>
              </a:ext>
            </a:extLst>
          </p:cNvPr>
          <p:cNvCxnSpPr/>
          <p:nvPr/>
        </p:nvCxnSpPr>
        <p:spPr>
          <a:xfrm>
            <a:off x="415211" y="0"/>
            <a:ext cx="0" cy="6858000"/>
          </a:xfrm>
          <a:prstGeom prst="line">
            <a:avLst/>
          </a:prstGeom>
          <a:ln w="76200">
            <a:solidFill>
              <a:srgbClr val="F9DF30"/>
            </a:solidFill>
          </a:ln>
        </p:spPr>
        <p:style>
          <a:lnRef idx="1">
            <a:schemeClr val="accent1"/>
          </a:lnRef>
          <a:fillRef idx="0">
            <a:schemeClr val="accent1"/>
          </a:fillRef>
          <a:effectRef idx="0">
            <a:schemeClr val="accent1"/>
          </a:effectRef>
          <a:fontRef idx="minor">
            <a:schemeClr val="tx1"/>
          </a:fontRef>
        </p:style>
      </p:cxnSp>
      <p:sp>
        <p:nvSpPr>
          <p:cNvPr id="10" name="Date Placeholder 9">
            <a:extLst>
              <a:ext uri="{FF2B5EF4-FFF2-40B4-BE49-F238E27FC236}">
                <a16:creationId xmlns:a16="http://schemas.microsoft.com/office/drawing/2014/main" id="{4CA1C316-896E-4AE6-8DDE-2D4F0565F8A3}"/>
              </a:ext>
            </a:extLst>
          </p:cNvPr>
          <p:cNvSpPr txBox="1">
            <a:spLocks/>
          </p:cNvSpPr>
          <p:nvPr/>
        </p:nvSpPr>
        <p:spPr>
          <a:xfrm>
            <a:off x="415212" y="463568"/>
            <a:ext cx="11776788"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lumMod val="85000"/>
                  </a:prstClr>
                </a:solidFill>
                <a:effectLst/>
                <a:uLnTx/>
                <a:uFillTx/>
                <a:latin typeface="Calibri" panose="020F0502020204030204"/>
                <a:ea typeface="+mn-ea"/>
                <a:cs typeface="+mn-cs"/>
              </a:rPr>
              <a:t>Brain gym!</a:t>
            </a:r>
            <a:endParaRPr kumimoji="0" lang="en-US" sz="4800" b="0" i="0" u="none" strike="noStrike" kern="1200" cap="none" spc="0" normalizeH="0" baseline="0" noProof="0" dirty="0">
              <a:ln>
                <a:noFill/>
              </a:ln>
              <a:solidFill>
                <a:prstClr val="white">
                  <a:lumMod val="85000"/>
                </a:prstClr>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3A04CB9-E43D-476B-AE4C-D7C5CFC9424F}"/>
              </a:ext>
            </a:extLst>
          </p:cNvPr>
          <p:cNvSpPr txBox="1"/>
          <p:nvPr/>
        </p:nvSpPr>
        <p:spPr>
          <a:xfrm>
            <a:off x="826693" y="1292261"/>
            <a:ext cx="10953825" cy="489364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F9DF30"/>
                </a:solidFill>
                <a:effectLst/>
                <a:uLnTx/>
                <a:uFillTx/>
                <a:latin typeface="Calibri" panose="020F0502020204030204"/>
              </a:rPr>
              <a:t>Stand behind you chair on one leg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F9DF30"/>
              </a:solidFill>
              <a:effectLst/>
              <a:uLnTx/>
              <a:uFillTx/>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F9DF30"/>
                </a:solidFill>
                <a:effectLst/>
                <a:uLnTx/>
                <a:uFillTx/>
                <a:latin typeface="Calibri" panose="020F0502020204030204"/>
              </a:rPr>
              <a:t>Clap 5 times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F9DF30"/>
              </a:solidFill>
              <a:effectLst/>
              <a:uLnTx/>
              <a:uFillTx/>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F9DF30"/>
                </a:solidFill>
                <a:effectLst/>
                <a:uLnTx/>
                <a:uFillTx/>
                <a:latin typeface="Calibri" panose="020F0502020204030204"/>
              </a:rPr>
              <a:t>Pat your head and rub your stomach at the same time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F9DF30"/>
              </a:solidFill>
              <a:effectLst/>
              <a:uLnTx/>
              <a:uFillTx/>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F9DF30"/>
                </a:solidFill>
                <a:effectLst/>
                <a:uLnTx/>
                <a:uFillTx/>
                <a:latin typeface="Calibri" panose="020F0502020204030204"/>
              </a:rPr>
              <a:t>Do a 360 degree turn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F9DF30"/>
              </a:solidFill>
              <a:effectLst/>
              <a:uLnTx/>
              <a:uFillTx/>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F9DF30"/>
                </a:solidFill>
                <a:effectLst/>
                <a:uLnTx/>
                <a:uFillTx/>
                <a:latin typeface="Calibri" panose="020F0502020204030204"/>
              </a:rPr>
              <a:t>Stretch your arms above your head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F9DF30"/>
              </a:solidFill>
              <a:effectLst/>
              <a:uLnTx/>
              <a:uFillTx/>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F9DF30"/>
                </a:solidFill>
                <a:effectLst/>
                <a:uLnTx/>
                <a:uFillTx/>
                <a:latin typeface="Calibri" panose="020F0502020204030204"/>
              </a:rPr>
              <a:t>Say </a:t>
            </a:r>
            <a:r>
              <a:rPr lang="en-GB" sz="2400" dirty="0">
                <a:solidFill>
                  <a:srgbClr val="F9DF30"/>
                </a:solidFill>
                <a:latin typeface="Calibri" panose="020F0502020204030204"/>
              </a:rPr>
              <a:t>“Psychology is the best”</a:t>
            </a:r>
            <a:endParaRPr kumimoji="0" lang="en-GB" sz="2400" b="0" i="0" u="none" strike="noStrike" kern="1200" cap="none" spc="0" normalizeH="0" baseline="0" noProof="0" dirty="0">
              <a:ln>
                <a:noFill/>
              </a:ln>
              <a:solidFill>
                <a:srgbClr val="F9DF30"/>
              </a:solidFill>
              <a:effectLst/>
              <a:uLnTx/>
              <a:uFillTx/>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400" dirty="0">
              <a:solidFill>
                <a:srgbClr val="F9DF30"/>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F9DF30"/>
                </a:solidFill>
                <a:effectLst/>
                <a:uLnTx/>
                <a:uFillTx/>
                <a:latin typeface="Calibri" panose="020F0502020204030204"/>
              </a:rPr>
              <a:t>Make an animal noise</a:t>
            </a:r>
          </a:p>
        </p:txBody>
      </p:sp>
    </p:spTree>
    <p:extLst>
      <p:ext uri="{BB962C8B-B14F-4D97-AF65-F5344CB8AC3E}">
        <p14:creationId xmlns:p14="http://schemas.microsoft.com/office/powerpoint/2010/main" val="391757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11B1D"/>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538019A-BC3F-43E2-A0C7-60DC46C16641}"/>
              </a:ext>
            </a:extLst>
          </p:cNvPr>
          <p:cNvCxnSpPr/>
          <p:nvPr/>
        </p:nvCxnSpPr>
        <p:spPr>
          <a:xfrm>
            <a:off x="3029803" y="0"/>
            <a:ext cx="0" cy="6858000"/>
          </a:xfrm>
          <a:prstGeom prst="line">
            <a:avLst/>
          </a:prstGeom>
          <a:ln w="76200">
            <a:solidFill>
              <a:srgbClr val="F9DF30"/>
            </a:solidFill>
          </a:ln>
        </p:spPr>
        <p:style>
          <a:lnRef idx="1">
            <a:schemeClr val="accent1"/>
          </a:lnRef>
          <a:fillRef idx="0">
            <a:schemeClr val="accent1"/>
          </a:fillRef>
          <a:effectRef idx="0">
            <a:schemeClr val="accent1"/>
          </a:effectRef>
          <a:fontRef idx="minor">
            <a:schemeClr val="tx1"/>
          </a:fontRef>
        </p:style>
      </p:cxnSp>
      <p:pic>
        <p:nvPicPr>
          <p:cNvPr id="1026" name="Picture 2" descr="Lightning Bolt Cool Wallpapers - Wallpaper Cave">
            <a:extLst>
              <a:ext uri="{FF2B5EF4-FFF2-40B4-BE49-F238E27FC236}">
                <a16:creationId xmlns:a16="http://schemas.microsoft.com/office/drawing/2014/main" id="{F393295F-AAEF-43CF-B9AA-627ABA26A8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29803"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Date Placeholder 9">
            <a:extLst>
              <a:ext uri="{FF2B5EF4-FFF2-40B4-BE49-F238E27FC236}">
                <a16:creationId xmlns:a16="http://schemas.microsoft.com/office/drawing/2014/main" id="{D26A8264-C895-4A62-9B20-994BADECE994}"/>
              </a:ext>
            </a:extLst>
          </p:cNvPr>
          <p:cNvSpPr txBox="1">
            <a:spLocks/>
          </p:cNvSpPr>
          <p:nvPr/>
        </p:nvSpPr>
        <p:spPr>
          <a:xfrm>
            <a:off x="3357350" y="376563"/>
            <a:ext cx="6795551"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9DF30"/>
                </a:solidFill>
                <a:effectLst/>
                <a:uLnTx/>
                <a:uFillTx/>
                <a:latin typeface="Calibri" panose="020F0502020204030204"/>
                <a:ea typeface="+mn-ea"/>
                <a:cs typeface="+mn-cs"/>
              </a:rPr>
              <a:t>Title: </a:t>
            </a:r>
            <a:r>
              <a:rPr kumimoji="0" lang="en-US" sz="3600" b="1" i="0" u="none" strike="noStrike" kern="1200" cap="none" spc="0" normalizeH="0" baseline="0" noProof="0" dirty="0">
                <a:ln>
                  <a:noFill/>
                </a:ln>
                <a:solidFill>
                  <a:prstClr val="white">
                    <a:lumMod val="85000"/>
                  </a:prstClr>
                </a:solidFill>
                <a:effectLst/>
                <a:uLnTx/>
                <a:uFillTx/>
                <a:latin typeface="Calibri" panose="020F0502020204030204"/>
                <a:ea typeface="+mn-ea"/>
                <a:cs typeface="+mn-cs"/>
              </a:rPr>
              <a:t>Obedience</a:t>
            </a:r>
            <a:endParaRPr kumimoji="0" lang="en-US" sz="3600" b="0" i="0" u="none" strike="noStrike" kern="1200" cap="none" spc="0" normalizeH="0" baseline="0" noProof="0" dirty="0">
              <a:ln>
                <a:noFill/>
              </a:ln>
              <a:solidFill>
                <a:prstClr val="white">
                  <a:lumMod val="85000"/>
                </a:prstClr>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207CDAEA-FC6C-49FF-B470-6BEDF8E4A7F8}"/>
              </a:ext>
            </a:extLst>
          </p:cNvPr>
          <p:cNvSpPr txBox="1"/>
          <p:nvPr/>
        </p:nvSpPr>
        <p:spPr>
          <a:xfrm>
            <a:off x="3357350" y="1234440"/>
            <a:ext cx="8346968" cy="28931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F9DF30"/>
                </a:solidFill>
                <a:effectLst/>
                <a:uLnTx/>
                <a:uFillTx/>
                <a:latin typeface="Calibri" panose="020F0502020204030204"/>
                <a:ea typeface="+mn-ea"/>
                <a:cs typeface="+mn-cs"/>
              </a:rPr>
              <a:t>Think-pair-share: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1" i="0" u="none" strike="noStrike" kern="1200" cap="none" spc="0" normalizeH="0" baseline="0" noProof="0" dirty="0">
              <a:ln>
                <a:noFill/>
              </a:ln>
              <a:solidFill>
                <a:srgbClr val="F9DF3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600" b="0" i="0" u="none" strike="noStrike" kern="1200" cap="none" spc="0" normalizeH="0" baseline="0" noProof="0" dirty="0">
                <a:ln>
                  <a:noFill/>
                </a:ln>
                <a:solidFill>
                  <a:prstClr val="white">
                    <a:lumMod val="85000"/>
                  </a:prstClr>
                </a:solidFill>
                <a:effectLst/>
                <a:uLnTx/>
                <a:uFillTx/>
                <a:latin typeface="Calibri" panose="020F0502020204030204"/>
                <a:ea typeface="+mn-ea"/>
                <a:cs typeface="+mn-cs"/>
              </a:rPr>
              <a:t>What is obedience?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2600" b="0" i="0" u="none" strike="noStrike" kern="1200" cap="none" spc="0" normalizeH="0" baseline="0" noProof="0" dirty="0">
              <a:ln>
                <a:noFill/>
              </a:ln>
              <a:solidFill>
                <a:prstClr val="white">
                  <a:lumMod val="85000"/>
                </a:prstClr>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600" b="0" i="0" u="none" strike="noStrike" kern="1200" cap="none" spc="0" normalizeH="0" baseline="0" noProof="0" dirty="0">
                <a:ln>
                  <a:noFill/>
                </a:ln>
                <a:solidFill>
                  <a:prstClr val="white">
                    <a:lumMod val="85000"/>
                  </a:prstClr>
                </a:solidFill>
                <a:effectLst/>
                <a:uLnTx/>
                <a:uFillTx/>
                <a:latin typeface="Calibri" panose="020F0502020204030204"/>
                <a:ea typeface="+mn-ea"/>
                <a:cs typeface="+mn-cs"/>
              </a:rPr>
              <a:t>Can you think of why/when obedience might be good?</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2600" b="0" i="0" u="none" strike="noStrike" kern="1200" cap="none" spc="0" normalizeH="0" baseline="0" noProof="0" dirty="0">
              <a:ln>
                <a:noFill/>
              </a:ln>
              <a:solidFill>
                <a:prstClr val="white">
                  <a:lumMod val="85000"/>
                </a:prstClr>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600" b="0" i="0" u="none" strike="noStrike" kern="1200" cap="none" spc="0" normalizeH="0" baseline="0" noProof="0" dirty="0">
                <a:ln>
                  <a:noFill/>
                </a:ln>
                <a:solidFill>
                  <a:prstClr val="white">
                    <a:lumMod val="85000"/>
                  </a:prstClr>
                </a:solidFill>
                <a:effectLst/>
                <a:uLnTx/>
                <a:uFillTx/>
                <a:latin typeface="Calibri" panose="020F0502020204030204"/>
                <a:ea typeface="+mn-ea"/>
                <a:cs typeface="+mn-cs"/>
              </a:rPr>
              <a:t>Can you think of why/when obedience might be bad?</a:t>
            </a:r>
          </a:p>
        </p:txBody>
      </p:sp>
    </p:spTree>
    <p:extLst>
      <p:ext uri="{BB962C8B-B14F-4D97-AF65-F5344CB8AC3E}">
        <p14:creationId xmlns:p14="http://schemas.microsoft.com/office/powerpoint/2010/main" val="2966269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11B1D"/>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1EDD30E-DEC0-4D94-9C2D-C31B32DC28D5}"/>
              </a:ext>
            </a:extLst>
          </p:cNvPr>
          <p:cNvPicPr>
            <a:picLocks noChangeAspect="1"/>
          </p:cNvPicPr>
          <p:nvPr/>
        </p:nvPicPr>
        <p:blipFill rotWithShape="1">
          <a:blip r:embed="rId2"/>
          <a:srcRect l="2799" t="8042" r="2464" b="4253"/>
          <a:stretch/>
        </p:blipFill>
        <p:spPr>
          <a:xfrm>
            <a:off x="3334245" y="2289372"/>
            <a:ext cx="7454185" cy="4202894"/>
          </a:xfrm>
          <a:prstGeom prst="rect">
            <a:avLst/>
          </a:prstGeom>
        </p:spPr>
      </p:pic>
      <p:sp>
        <p:nvSpPr>
          <p:cNvPr id="2" name="Speech Bubble: Rectangle 1">
            <a:extLst>
              <a:ext uri="{FF2B5EF4-FFF2-40B4-BE49-F238E27FC236}">
                <a16:creationId xmlns:a16="http://schemas.microsoft.com/office/drawing/2014/main" id="{325FD7C3-CAF1-4FBC-913B-EB9726B3FC4D}"/>
              </a:ext>
            </a:extLst>
          </p:cNvPr>
          <p:cNvSpPr/>
          <p:nvPr/>
        </p:nvSpPr>
        <p:spPr>
          <a:xfrm>
            <a:off x="2379820" y="318052"/>
            <a:ext cx="9363036" cy="1431235"/>
          </a:xfrm>
          <a:prstGeom prst="wedgeRectCallout">
            <a:avLst>
              <a:gd name="adj1" fmla="val 46272"/>
              <a:gd name="adj2" fmla="val 75735"/>
            </a:avLst>
          </a:prstGeom>
          <a:solidFill>
            <a:srgbClr val="F9DF30"/>
          </a:solidFill>
          <a:ln w="38100">
            <a:solidFill>
              <a:srgbClr val="D85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4538019A-BC3F-43E2-A0C7-60DC46C16641}"/>
              </a:ext>
            </a:extLst>
          </p:cNvPr>
          <p:cNvCxnSpPr/>
          <p:nvPr/>
        </p:nvCxnSpPr>
        <p:spPr>
          <a:xfrm>
            <a:off x="1901842" y="0"/>
            <a:ext cx="0" cy="6858000"/>
          </a:xfrm>
          <a:prstGeom prst="line">
            <a:avLst/>
          </a:prstGeom>
          <a:ln w="76200">
            <a:solidFill>
              <a:srgbClr val="F9DF30"/>
            </a:solidFill>
          </a:ln>
        </p:spPr>
        <p:style>
          <a:lnRef idx="1">
            <a:schemeClr val="accent1"/>
          </a:lnRef>
          <a:fillRef idx="0">
            <a:schemeClr val="accent1"/>
          </a:fillRef>
          <a:effectRef idx="0">
            <a:schemeClr val="accent1"/>
          </a:effectRef>
          <a:fontRef idx="minor">
            <a:schemeClr val="tx1"/>
          </a:fontRef>
        </p:style>
      </p:cxnSp>
      <p:pic>
        <p:nvPicPr>
          <p:cNvPr id="1026" name="Picture 2" descr="Lightning Bolt Cool Wallpapers - Wallpaper Cave">
            <a:extLst>
              <a:ext uri="{FF2B5EF4-FFF2-40B4-BE49-F238E27FC236}">
                <a16:creationId xmlns:a16="http://schemas.microsoft.com/office/drawing/2014/main" id="{F393295F-AAEF-43CF-B9AA-627ABA26A8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3489"/>
          <a:stretch/>
        </p:blipFill>
        <p:spPr bwMode="auto">
          <a:xfrm>
            <a:off x="1" y="0"/>
            <a:ext cx="1789042"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207CDAEA-FC6C-49FF-B470-6BEDF8E4A7F8}"/>
              </a:ext>
            </a:extLst>
          </p:cNvPr>
          <p:cNvSpPr txBox="1"/>
          <p:nvPr/>
        </p:nvSpPr>
        <p:spPr>
          <a:xfrm>
            <a:off x="2379820" y="434369"/>
            <a:ext cx="936303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"When you think of the long and gloomy history of man, you will find more hideous crimes have been committed in the name of </a:t>
            </a: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obedience</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than have ever been committed in the name of rebellion."</a:t>
            </a:r>
          </a:p>
        </p:txBody>
      </p:sp>
    </p:spTree>
    <p:extLst>
      <p:ext uri="{BB962C8B-B14F-4D97-AF65-F5344CB8AC3E}">
        <p14:creationId xmlns:p14="http://schemas.microsoft.com/office/powerpoint/2010/main" val="1324993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11B1D"/>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538019A-BC3F-43E2-A0C7-60DC46C16641}"/>
              </a:ext>
            </a:extLst>
          </p:cNvPr>
          <p:cNvCxnSpPr/>
          <p:nvPr/>
        </p:nvCxnSpPr>
        <p:spPr>
          <a:xfrm>
            <a:off x="1901842" y="0"/>
            <a:ext cx="0" cy="6858000"/>
          </a:xfrm>
          <a:prstGeom prst="line">
            <a:avLst/>
          </a:prstGeom>
          <a:ln w="76200">
            <a:solidFill>
              <a:srgbClr val="F9DF30"/>
            </a:solidFill>
          </a:ln>
        </p:spPr>
        <p:style>
          <a:lnRef idx="1">
            <a:schemeClr val="accent1"/>
          </a:lnRef>
          <a:fillRef idx="0">
            <a:schemeClr val="accent1"/>
          </a:fillRef>
          <a:effectRef idx="0">
            <a:schemeClr val="accent1"/>
          </a:effectRef>
          <a:fontRef idx="minor">
            <a:schemeClr val="tx1"/>
          </a:fontRef>
        </p:style>
      </p:cxnSp>
      <p:pic>
        <p:nvPicPr>
          <p:cNvPr id="1026" name="Picture 2" descr="Lightning Bolt Cool Wallpapers - Wallpaper Cave">
            <a:extLst>
              <a:ext uri="{FF2B5EF4-FFF2-40B4-BE49-F238E27FC236}">
                <a16:creationId xmlns:a16="http://schemas.microsoft.com/office/drawing/2014/main" id="{F393295F-AAEF-43CF-B9AA-627ABA26A8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3489"/>
          <a:stretch/>
        </p:blipFill>
        <p:spPr bwMode="auto">
          <a:xfrm>
            <a:off x="1" y="0"/>
            <a:ext cx="178904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1FA0A363-8886-4586-9808-F925CE7C39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9015" y="328815"/>
            <a:ext cx="7857950" cy="6685641"/>
          </a:xfrm>
          <a:prstGeom prst="rect">
            <a:avLst/>
          </a:prstGeom>
        </p:spPr>
      </p:pic>
      <p:pic>
        <p:nvPicPr>
          <p:cNvPr id="2050" name="Picture 2" descr="Electric Schlock: Did Stanley Milgram's Famous Obedience Experiments Prove  Anything? - Pacific Standard">
            <a:hlinkClick r:id="rId4"/>
            <a:extLst>
              <a:ext uri="{FF2B5EF4-FFF2-40B4-BE49-F238E27FC236}">
                <a16:creationId xmlns:a16="http://schemas.microsoft.com/office/drawing/2014/main" id="{B61B2EDC-A6EB-48F2-856A-E6C19CCCF1C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12"/>
          <a:stretch/>
        </p:blipFill>
        <p:spPr bwMode="auto">
          <a:xfrm>
            <a:off x="3445565" y="754381"/>
            <a:ext cx="7024315" cy="3970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75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11B1D"/>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538019A-BC3F-43E2-A0C7-60DC46C16641}"/>
              </a:ext>
            </a:extLst>
          </p:cNvPr>
          <p:cNvCxnSpPr/>
          <p:nvPr/>
        </p:nvCxnSpPr>
        <p:spPr>
          <a:xfrm>
            <a:off x="974190" y="0"/>
            <a:ext cx="0" cy="6858000"/>
          </a:xfrm>
          <a:prstGeom prst="line">
            <a:avLst/>
          </a:prstGeom>
          <a:ln w="76200">
            <a:solidFill>
              <a:srgbClr val="F9DF30"/>
            </a:solidFill>
          </a:ln>
        </p:spPr>
        <p:style>
          <a:lnRef idx="1">
            <a:schemeClr val="accent1"/>
          </a:lnRef>
          <a:fillRef idx="0">
            <a:schemeClr val="accent1"/>
          </a:fillRef>
          <a:effectRef idx="0">
            <a:schemeClr val="accent1"/>
          </a:effectRef>
          <a:fontRef idx="minor">
            <a:schemeClr val="tx1"/>
          </a:fontRef>
        </p:style>
      </p:cxnSp>
      <p:pic>
        <p:nvPicPr>
          <p:cNvPr id="1026" name="Picture 2" descr="Lightning Bolt Cool Wallpapers - Wallpaper Cave">
            <a:extLst>
              <a:ext uri="{FF2B5EF4-FFF2-40B4-BE49-F238E27FC236}">
                <a16:creationId xmlns:a16="http://schemas.microsoft.com/office/drawing/2014/main" id="{F393295F-AAEF-43CF-B9AA-627ABA26A8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6572"/>
          <a:stretch/>
        </p:blipFill>
        <p:spPr bwMode="auto">
          <a:xfrm>
            <a:off x="1" y="0"/>
            <a:ext cx="901147"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0A91466-8990-4116-85AF-3BBEBA73500E}"/>
              </a:ext>
            </a:extLst>
          </p:cNvPr>
          <p:cNvSpPr txBox="1"/>
          <p:nvPr/>
        </p:nvSpPr>
        <p:spPr>
          <a:xfrm>
            <a:off x="1313220" y="146947"/>
            <a:ext cx="10508957" cy="1015663"/>
          </a:xfrm>
          <a:prstGeom prst="rect">
            <a:avLst/>
          </a:prstGeom>
          <a:noFill/>
          <a:ln w="12700" cap="flat" cmpd="sng" algn="ctr">
            <a:noFill/>
            <a:prstDash val="solid"/>
            <a:miter lim="800000"/>
          </a:ln>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9DF30"/>
                </a:solidFill>
                <a:effectLst/>
                <a:uLnTx/>
                <a:uFillTx/>
                <a:latin typeface="Calibri" panose="020F0502020204030204"/>
                <a:ea typeface="+mn-ea"/>
                <a:cs typeface="+mn-cs"/>
              </a:rPr>
              <a:t>Milgram’s (1963) original obedience research</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noProof="0" dirty="0">
              <a:ln>
                <a:noFill/>
              </a:ln>
              <a:solidFill>
                <a:srgbClr val="F9DF30"/>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F9DF30"/>
              </a:solidFill>
              <a:effectLst/>
              <a:uLnTx/>
              <a:uFillTx/>
              <a:latin typeface="Calibri" panose="020F0502020204030204"/>
              <a:ea typeface="+mn-ea"/>
              <a:cs typeface="+mn-cs"/>
            </a:endParaRPr>
          </a:p>
        </p:txBody>
      </p:sp>
      <p:graphicFrame>
        <p:nvGraphicFramePr>
          <p:cNvPr id="10" name="Table 3">
            <a:extLst>
              <a:ext uri="{FF2B5EF4-FFF2-40B4-BE49-F238E27FC236}">
                <a16:creationId xmlns:a16="http://schemas.microsoft.com/office/drawing/2014/main" id="{6DF840C1-7723-4E8C-85B2-229AF604FEB7}"/>
              </a:ext>
            </a:extLst>
          </p:cNvPr>
          <p:cNvGraphicFramePr>
            <a:graphicFrameLocks noGrp="1"/>
          </p:cNvGraphicFramePr>
          <p:nvPr>
            <p:extLst>
              <p:ext uri="{D42A27DB-BD31-4B8C-83A1-F6EECF244321}">
                <p14:modId xmlns:p14="http://schemas.microsoft.com/office/powerpoint/2010/main" val="4052698416"/>
              </p:ext>
            </p:extLst>
          </p:nvPr>
        </p:nvGraphicFramePr>
        <p:xfrm>
          <a:off x="1313219" y="654778"/>
          <a:ext cx="10508969" cy="4023360"/>
        </p:xfrm>
        <a:graphic>
          <a:graphicData uri="http://schemas.openxmlformats.org/drawingml/2006/table">
            <a:tbl>
              <a:tblPr firstRow="1" bandRow="1"/>
              <a:tblGrid>
                <a:gridCol w="10508969">
                  <a:extLst>
                    <a:ext uri="{9D8B030D-6E8A-4147-A177-3AD203B41FA5}">
                      <a16:colId xmlns:a16="http://schemas.microsoft.com/office/drawing/2014/main" val="1829195389"/>
                    </a:ext>
                  </a:extLst>
                </a:gridCol>
              </a:tblGrid>
              <a:tr h="23897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r>
                        <a:rPr lang="en-GB" sz="1200" b="1" dirty="0">
                          <a:solidFill>
                            <a:schemeClr val="tx1"/>
                          </a:solidFill>
                        </a:rPr>
                        <a:t>Aim:</a:t>
                      </a:r>
                    </a:p>
                    <a:p>
                      <a:pPr algn="l"/>
                      <a:r>
                        <a:rPr lang="en-GB" sz="1200" b="0" dirty="0">
                          <a:solidFill>
                            <a:schemeClr val="tx1"/>
                          </a:solidFill>
                        </a:rPr>
                        <a:t>To investigate whether people will obey an order from an authority figure to inflict pain on another person. </a:t>
                      </a:r>
                    </a:p>
                  </a:txBody>
                  <a:tcPr>
                    <a:lnL w="19050" cap="flat" cmpd="sng" algn="ctr">
                      <a:solidFill>
                        <a:srgbClr val="F9DF30"/>
                      </a:solidFill>
                      <a:prstDash val="solid"/>
                      <a:round/>
                      <a:headEnd type="none" w="med" len="med"/>
                      <a:tailEnd type="none" w="med" len="med"/>
                    </a:lnL>
                    <a:lnR w="19050" cap="flat" cmpd="sng" algn="ctr">
                      <a:solidFill>
                        <a:srgbClr val="F9DF30"/>
                      </a:solidFill>
                      <a:prstDash val="solid"/>
                      <a:round/>
                      <a:headEnd type="none" w="med" len="med"/>
                      <a:tailEnd type="none" w="med" len="med"/>
                    </a:lnR>
                    <a:lnT w="19050" cap="flat" cmpd="sng" algn="ctr">
                      <a:solidFill>
                        <a:srgbClr val="F9DF30"/>
                      </a:solidFill>
                      <a:prstDash val="solid"/>
                      <a:round/>
                      <a:headEnd type="none" w="med" len="med"/>
                      <a:tailEnd type="none" w="med" len="med"/>
                    </a:lnT>
                    <a:lnB w="19050" cap="flat" cmpd="sng" algn="ctr">
                      <a:solidFill>
                        <a:srgbClr val="F9DF3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76907629"/>
                  </a:ext>
                </a:extLst>
              </a:tr>
              <a:tr h="148166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lgn="l">
                        <a:buFont typeface="+mj-lt"/>
                        <a:buNone/>
                      </a:pPr>
                      <a:r>
                        <a:rPr lang="en-GB" sz="1200" b="1" dirty="0">
                          <a:solidFill>
                            <a:schemeClr val="tx1"/>
                          </a:solidFill>
                        </a:rPr>
                        <a:t>Procedure:</a:t>
                      </a:r>
                    </a:p>
                    <a:p>
                      <a:pPr marL="0" indent="0" algn="just">
                        <a:buFont typeface="+mj-lt"/>
                        <a:buNone/>
                      </a:pPr>
                      <a:r>
                        <a:rPr lang="en-GB" sz="1200" b="0" dirty="0">
                          <a:solidFill>
                            <a:schemeClr val="tx1"/>
                          </a:solidFill>
                        </a:rPr>
                        <a:t>40 American men aged 20-50 volunteered to take part in a paid laboratory study falsely advertised to be investigating</a:t>
                      </a:r>
                      <a:r>
                        <a:rPr lang="en-GB" sz="1200" b="0" baseline="0" dirty="0">
                          <a:solidFill>
                            <a:schemeClr val="tx1"/>
                          </a:solidFill>
                        </a:rPr>
                        <a:t> </a:t>
                      </a:r>
                      <a:r>
                        <a:rPr lang="en-GB" sz="1200" b="0" dirty="0">
                          <a:solidFill>
                            <a:schemeClr val="tx1"/>
                          </a:solidFill>
                        </a:rPr>
                        <a:t>‘punishment on learning’ at Yale University. Participants were met by an experimenter dressed in a lab coat who entered them into a fake draw with a confederate (fake participant who worked with the researcher) to decide who would become the teacher (which was always assigned to the naive participant) and who would become the learner (which was always assigned to the confederate).</a:t>
                      </a:r>
                    </a:p>
                    <a:p>
                      <a:pPr marL="0" indent="0" algn="just">
                        <a:buFont typeface="+mj-lt"/>
                        <a:buNone/>
                      </a:pPr>
                      <a:endParaRPr lang="en-GB" sz="1200" b="0" dirty="0">
                        <a:solidFill>
                          <a:schemeClr val="tx1"/>
                        </a:solidFill>
                      </a:endParaRPr>
                    </a:p>
                    <a:p>
                      <a:pPr marL="0" indent="0" algn="just">
                        <a:buFont typeface="+mj-lt"/>
                        <a:buNone/>
                      </a:pPr>
                      <a:r>
                        <a:rPr lang="en-GB" sz="1200" b="0" dirty="0">
                          <a:solidFill>
                            <a:schemeClr val="tx1"/>
                          </a:solidFill>
                        </a:rPr>
                        <a:t>The teacher was instructed to administer an electric shock to the learner, who was sat in another room, each time they gave a wrong response in a word-pair test. The shock generator had switches, each clearly marked with a voltage that ranged from 15 to 450 volts. The teacher (participant) was told to increase the shock level by one switch (15v) each time. Unbeknown to the participant, no shocks were actually administered.</a:t>
                      </a:r>
                    </a:p>
                    <a:p>
                      <a:pPr marL="0" indent="0" algn="just">
                        <a:buFont typeface="+mj-lt"/>
                        <a:buNone/>
                      </a:pPr>
                      <a:endParaRPr lang="en-GB" sz="1200" b="0" dirty="0">
                        <a:solidFill>
                          <a:schemeClr val="tx1"/>
                        </a:solidFill>
                      </a:endParaRPr>
                    </a:p>
                    <a:p>
                      <a:pPr marL="0" indent="0" algn="just">
                        <a:buFont typeface="+mj-lt"/>
                        <a:buNone/>
                      </a:pPr>
                      <a:r>
                        <a:rPr lang="en-GB" sz="1200" b="0" dirty="0">
                          <a:solidFill>
                            <a:schemeClr val="tx1"/>
                          </a:solidFill>
                        </a:rPr>
                        <a:t>During the test, pre-recorded tape recordings played the learner shouting and crying in pain. If the naive participant expressed an unwillingness to continue, the experimenter gave a series of standardised prods such as ‘you have no choice, you must go on’. </a:t>
                      </a:r>
                    </a:p>
                  </a:txBody>
                  <a:tcPr marR="2268000">
                    <a:lnL w="19050" cap="flat" cmpd="sng" algn="ctr">
                      <a:solidFill>
                        <a:srgbClr val="F9DF30"/>
                      </a:solidFill>
                      <a:prstDash val="solid"/>
                      <a:round/>
                      <a:headEnd type="none" w="med" len="med"/>
                      <a:tailEnd type="none" w="med" len="med"/>
                    </a:lnL>
                    <a:lnR w="19050" cap="flat" cmpd="sng" algn="ctr">
                      <a:solidFill>
                        <a:srgbClr val="F9DF30"/>
                      </a:solidFill>
                      <a:prstDash val="solid"/>
                      <a:round/>
                      <a:headEnd type="none" w="med" len="med"/>
                      <a:tailEnd type="none" w="med" len="med"/>
                    </a:lnR>
                    <a:lnT w="19050" cap="flat" cmpd="sng" algn="ctr">
                      <a:solidFill>
                        <a:srgbClr val="F9DF30"/>
                      </a:solidFill>
                      <a:prstDash val="solid"/>
                      <a:round/>
                      <a:headEnd type="none" w="med" len="med"/>
                      <a:tailEnd type="none" w="med" len="med"/>
                    </a:lnT>
                    <a:lnB w="19050" cap="flat" cmpd="sng" algn="ctr">
                      <a:solidFill>
                        <a:srgbClr val="F9DF3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5869974"/>
                  </a:ext>
                </a:extLst>
              </a:tr>
              <a:tr h="43016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lgn="l">
                        <a:buFont typeface="+mj-lt"/>
                        <a:buNone/>
                      </a:pPr>
                      <a:r>
                        <a:rPr lang="en-GB" sz="1200" b="1" dirty="0">
                          <a:solidFill>
                            <a:schemeClr val="tx1"/>
                          </a:solidFill>
                        </a:rPr>
                        <a:t>Findings:</a:t>
                      </a:r>
                    </a:p>
                    <a:p>
                      <a:pPr marL="171450" indent="-171450" algn="l">
                        <a:buFont typeface="Arial" panose="020B0604020202020204" pitchFamily="34" charset="0"/>
                        <a:buChar char="•"/>
                      </a:pPr>
                      <a:r>
                        <a:rPr lang="en-GB" sz="1200" b="0" dirty="0">
                          <a:solidFill>
                            <a:schemeClr val="tx1"/>
                          </a:solidFill>
                        </a:rPr>
                        <a:t>100% of participants obeyed the experimenter’s instructions up until 300 volts. 65% of participants obeyed to the maximum 450 volts. </a:t>
                      </a:r>
                    </a:p>
                    <a:p>
                      <a:pPr marL="171450" indent="-171450" algn="l">
                        <a:buFont typeface="Arial" panose="020B0604020202020204" pitchFamily="34" charset="0"/>
                        <a:buChar char="•"/>
                      </a:pPr>
                      <a:r>
                        <a:rPr lang="en-GB" sz="1200" b="0" dirty="0">
                          <a:solidFill>
                            <a:schemeClr val="tx1"/>
                          </a:solidFill>
                        </a:rPr>
                        <a:t>Most participants found the experience stressful and showed signs of distress (e.g. digging their nails into their flesh and sweating).</a:t>
                      </a:r>
                    </a:p>
                  </a:txBody>
                  <a:tcPr>
                    <a:lnL w="19050" cap="flat" cmpd="sng" algn="ctr">
                      <a:solidFill>
                        <a:srgbClr val="F9DF30"/>
                      </a:solidFill>
                      <a:prstDash val="solid"/>
                      <a:round/>
                      <a:headEnd type="none" w="med" len="med"/>
                      <a:tailEnd type="none" w="med" len="med"/>
                    </a:lnL>
                    <a:lnR w="19050" cap="flat" cmpd="sng" algn="ctr">
                      <a:solidFill>
                        <a:srgbClr val="F9DF30"/>
                      </a:solidFill>
                      <a:prstDash val="solid"/>
                      <a:round/>
                      <a:headEnd type="none" w="med" len="med"/>
                      <a:tailEnd type="none" w="med" len="med"/>
                    </a:lnR>
                    <a:lnT w="19050" cap="flat" cmpd="sng" algn="ctr">
                      <a:solidFill>
                        <a:srgbClr val="F9DF30"/>
                      </a:solidFill>
                      <a:prstDash val="solid"/>
                      <a:round/>
                      <a:headEnd type="none" w="med" len="med"/>
                      <a:tailEnd type="none" w="med" len="med"/>
                    </a:lnT>
                    <a:lnB w="19050" cap="flat" cmpd="sng" algn="ctr">
                      <a:solidFill>
                        <a:srgbClr val="F9DF3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181246"/>
                  </a:ext>
                </a:extLst>
              </a:tr>
              <a:tr h="23897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lgn="l">
                        <a:buFont typeface="+mj-lt"/>
                        <a:buNone/>
                      </a:pPr>
                      <a:r>
                        <a:rPr lang="en-GB" sz="1200" b="1" dirty="0">
                          <a:solidFill>
                            <a:schemeClr val="tx1"/>
                          </a:solidFill>
                        </a:rPr>
                        <a:t>Conclusions:</a:t>
                      </a:r>
                    </a:p>
                    <a:p>
                      <a:pPr marL="0" indent="0" algn="l">
                        <a:buFont typeface="+mj-lt"/>
                        <a:buNone/>
                      </a:pPr>
                      <a:r>
                        <a:rPr lang="en-GB" sz="1200" b="0" dirty="0">
                          <a:solidFill>
                            <a:schemeClr val="tx1"/>
                          </a:solidFill>
                        </a:rPr>
                        <a:t>Most people will obey orders from an authority figure, even if those orders go against their conscience. </a:t>
                      </a:r>
                    </a:p>
                  </a:txBody>
                  <a:tcPr>
                    <a:lnL w="19050" cap="flat" cmpd="sng" algn="ctr">
                      <a:solidFill>
                        <a:srgbClr val="F9DF30"/>
                      </a:solidFill>
                      <a:prstDash val="solid"/>
                      <a:round/>
                      <a:headEnd type="none" w="med" len="med"/>
                      <a:tailEnd type="none" w="med" len="med"/>
                    </a:lnL>
                    <a:lnR w="19050" cap="flat" cmpd="sng" algn="ctr">
                      <a:solidFill>
                        <a:srgbClr val="F9DF30"/>
                      </a:solidFill>
                      <a:prstDash val="solid"/>
                      <a:round/>
                      <a:headEnd type="none" w="med" len="med"/>
                      <a:tailEnd type="none" w="med" len="med"/>
                    </a:lnR>
                    <a:lnT w="19050" cap="flat" cmpd="sng" algn="ctr">
                      <a:solidFill>
                        <a:srgbClr val="F9DF30"/>
                      </a:solidFill>
                      <a:prstDash val="solid"/>
                      <a:round/>
                      <a:headEnd type="none" w="med" len="med"/>
                      <a:tailEnd type="none" w="med" len="med"/>
                    </a:lnT>
                    <a:lnB w="19050" cap="flat" cmpd="sng" algn="ctr">
                      <a:solidFill>
                        <a:srgbClr val="F9DF3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7857331"/>
                  </a:ext>
                </a:extLst>
              </a:tr>
            </a:tbl>
          </a:graphicData>
        </a:graphic>
      </p:graphicFrame>
      <p:pic>
        <p:nvPicPr>
          <p:cNvPr id="28" name="Picture 27" descr="Image result for milgram obedience">
            <a:extLst>
              <a:ext uri="{FF2B5EF4-FFF2-40B4-BE49-F238E27FC236}">
                <a16:creationId xmlns:a16="http://schemas.microsoft.com/office/drawing/2014/main" id="{88997118-B73B-42AE-BE14-5C31FC9E25CE}"/>
              </a:ext>
            </a:extLst>
          </p:cNvPr>
          <p:cNvPicPr/>
          <p:nvPr/>
        </p:nvPicPr>
        <p:blipFill>
          <a:blip r:embed="rId4" cstate="print">
            <a:grayscl/>
          </a:blip>
          <a:srcRect/>
          <a:stretch>
            <a:fillRect/>
          </a:stretch>
        </p:blipFill>
        <p:spPr bwMode="auto">
          <a:xfrm>
            <a:off x="9833529" y="1484189"/>
            <a:ext cx="1743041" cy="2012545"/>
          </a:xfrm>
          <a:prstGeom prst="rect">
            <a:avLst/>
          </a:prstGeom>
          <a:noFill/>
          <a:ln>
            <a:noFill/>
          </a:ln>
        </p:spPr>
      </p:pic>
      <mc:AlternateContent xmlns:mc="http://schemas.openxmlformats.org/markup-compatibility/2006" xmlns:p14="http://schemas.microsoft.com/office/powerpoint/2010/main">
        <mc:Choice Requires="p14">
          <p:contentPart p14:bwMode="auto" r:id="rId5">
            <p14:nvContentPartPr>
              <p14:cNvPr id="30" name="Ink 29"/>
              <p14:cNvContentPartPr/>
              <p14:nvPr/>
            </p14:nvContentPartPr>
            <p14:xfrm>
              <a:off x="1419829" y="1407294"/>
              <a:ext cx="1080720" cy="36000"/>
            </p14:xfrm>
          </p:contentPart>
        </mc:Choice>
        <mc:Fallback xmlns="">
          <p:pic>
            <p:nvPicPr>
              <p:cNvPr id="30" name="Ink 29"/>
              <p:cNvPicPr/>
              <p:nvPr/>
            </p:nvPicPr>
            <p:blipFill>
              <a:blip r:embed="rId6"/>
              <a:stretch>
                <a:fillRect/>
              </a:stretch>
            </p:blipFill>
            <p:spPr>
              <a:xfrm>
                <a:off x="1403989" y="1343574"/>
                <a:ext cx="11124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1" name="Ink 30"/>
              <p14:cNvContentPartPr/>
              <p14:nvPr/>
            </p14:nvContentPartPr>
            <p14:xfrm>
              <a:off x="3304069" y="1424934"/>
              <a:ext cx="705600" cy="18360"/>
            </p14:xfrm>
          </p:contentPart>
        </mc:Choice>
        <mc:Fallback xmlns="">
          <p:pic>
            <p:nvPicPr>
              <p:cNvPr id="31" name="Ink 30"/>
              <p:cNvPicPr/>
              <p:nvPr/>
            </p:nvPicPr>
            <p:blipFill>
              <a:blip r:embed="rId8"/>
              <a:stretch>
                <a:fillRect/>
              </a:stretch>
            </p:blipFill>
            <p:spPr>
              <a:xfrm>
                <a:off x="3288229" y="1361574"/>
                <a:ext cx="7372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2" name="Ink 31"/>
              <p14:cNvContentPartPr/>
              <p14:nvPr/>
            </p14:nvContentPartPr>
            <p14:xfrm>
              <a:off x="5116669" y="1433934"/>
              <a:ext cx="232560" cy="9360"/>
            </p14:xfrm>
          </p:contentPart>
        </mc:Choice>
        <mc:Fallback xmlns="">
          <p:pic>
            <p:nvPicPr>
              <p:cNvPr id="32" name="Ink 31"/>
              <p:cNvPicPr/>
              <p:nvPr/>
            </p:nvPicPr>
            <p:blipFill>
              <a:blip r:embed="rId10"/>
              <a:stretch>
                <a:fillRect/>
              </a:stretch>
            </p:blipFill>
            <p:spPr>
              <a:xfrm>
                <a:off x="5100829" y="1370574"/>
                <a:ext cx="2642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3" name="Ink 32"/>
              <p14:cNvContentPartPr/>
              <p14:nvPr/>
            </p14:nvContentPartPr>
            <p14:xfrm>
              <a:off x="5438149" y="1451934"/>
              <a:ext cx="938160" cy="9360"/>
            </p14:xfrm>
          </p:contentPart>
        </mc:Choice>
        <mc:Fallback xmlns="">
          <p:pic>
            <p:nvPicPr>
              <p:cNvPr id="33" name="Ink 32"/>
              <p:cNvPicPr/>
              <p:nvPr/>
            </p:nvPicPr>
            <p:blipFill>
              <a:blip r:embed="rId12"/>
              <a:stretch>
                <a:fillRect/>
              </a:stretch>
            </p:blipFill>
            <p:spPr>
              <a:xfrm>
                <a:off x="5422309" y="1388214"/>
                <a:ext cx="9698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4" name="Ink 33"/>
              <p14:cNvContentPartPr/>
              <p14:nvPr/>
            </p14:nvContentPartPr>
            <p14:xfrm>
              <a:off x="6473869" y="1416294"/>
              <a:ext cx="1054080" cy="360"/>
            </p14:xfrm>
          </p:contentPart>
        </mc:Choice>
        <mc:Fallback xmlns="">
          <p:pic>
            <p:nvPicPr>
              <p:cNvPr id="34" name="Ink 33"/>
              <p:cNvPicPr/>
              <p:nvPr/>
            </p:nvPicPr>
            <p:blipFill>
              <a:blip r:embed="rId14"/>
              <a:stretch>
                <a:fillRect/>
              </a:stretch>
            </p:blipFill>
            <p:spPr>
              <a:xfrm>
                <a:off x="6458029" y="1352574"/>
                <a:ext cx="10857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5" name="Ink 34"/>
              <p14:cNvContentPartPr/>
              <p14:nvPr/>
            </p14:nvContentPartPr>
            <p14:xfrm>
              <a:off x="2214709" y="1630494"/>
              <a:ext cx="1018080" cy="360"/>
            </p14:xfrm>
          </p:contentPart>
        </mc:Choice>
        <mc:Fallback xmlns="">
          <p:pic>
            <p:nvPicPr>
              <p:cNvPr id="35" name="Ink 34"/>
              <p:cNvPicPr/>
              <p:nvPr/>
            </p:nvPicPr>
            <p:blipFill>
              <a:blip r:embed="rId16"/>
              <a:stretch>
                <a:fillRect/>
              </a:stretch>
            </p:blipFill>
            <p:spPr>
              <a:xfrm>
                <a:off x="2198509" y="1566774"/>
                <a:ext cx="10501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6" name="Ink 35"/>
              <p14:cNvContentPartPr/>
              <p14:nvPr/>
            </p14:nvContentPartPr>
            <p14:xfrm>
              <a:off x="8929789" y="1621494"/>
              <a:ext cx="571680" cy="9360"/>
            </p14:xfrm>
          </p:contentPart>
        </mc:Choice>
        <mc:Fallback xmlns="">
          <p:pic>
            <p:nvPicPr>
              <p:cNvPr id="36" name="Ink 35"/>
              <p:cNvPicPr/>
              <p:nvPr/>
            </p:nvPicPr>
            <p:blipFill>
              <a:blip r:embed="rId18"/>
              <a:stretch>
                <a:fillRect/>
              </a:stretch>
            </p:blipFill>
            <p:spPr>
              <a:xfrm>
                <a:off x="8913949" y="1558134"/>
                <a:ext cx="6033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7" name="Ink 36"/>
              <p14:cNvContentPartPr/>
              <p14:nvPr/>
            </p14:nvContentPartPr>
            <p14:xfrm>
              <a:off x="1848589" y="1773414"/>
              <a:ext cx="696600" cy="18000"/>
            </p14:xfrm>
          </p:contentPart>
        </mc:Choice>
        <mc:Fallback xmlns="">
          <p:pic>
            <p:nvPicPr>
              <p:cNvPr id="37" name="Ink 36"/>
              <p:cNvPicPr/>
              <p:nvPr/>
            </p:nvPicPr>
            <p:blipFill>
              <a:blip r:embed="rId20"/>
              <a:stretch>
                <a:fillRect/>
              </a:stretch>
            </p:blipFill>
            <p:spPr>
              <a:xfrm>
                <a:off x="1832389" y="1709694"/>
                <a:ext cx="7286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8" name="Ink 37"/>
              <p14:cNvContentPartPr/>
              <p14:nvPr/>
            </p14:nvContentPartPr>
            <p14:xfrm>
              <a:off x="8313469" y="2719854"/>
              <a:ext cx="1170360" cy="27000"/>
            </p14:xfrm>
          </p:contentPart>
        </mc:Choice>
        <mc:Fallback xmlns="">
          <p:pic>
            <p:nvPicPr>
              <p:cNvPr id="38" name="Ink 37"/>
              <p:cNvPicPr/>
              <p:nvPr/>
            </p:nvPicPr>
            <p:blipFill>
              <a:blip r:embed="rId22"/>
              <a:stretch>
                <a:fillRect/>
              </a:stretch>
            </p:blipFill>
            <p:spPr>
              <a:xfrm>
                <a:off x="8297629" y="2656494"/>
                <a:ext cx="12020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9" name="Ink 38"/>
              <p14:cNvContentPartPr/>
              <p14:nvPr/>
            </p14:nvContentPartPr>
            <p14:xfrm>
              <a:off x="1393189" y="2889414"/>
              <a:ext cx="678960" cy="9360"/>
            </p14:xfrm>
          </p:contentPart>
        </mc:Choice>
        <mc:Fallback xmlns="">
          <p:pic>
            <p:nvPicPr>
              <p:cNvPr id="39" name="Ink 38"/>
              <p:cNvPicPr/>
              <p:nvPr/>
            </p:nvPicPr>
            <p:blipFill>
              <a:blip r:embed="rId24"/>
              <a:stretch>
                <a:fillRect/>
              </a:stretch>
            </p:blipFill>
            <p:spPr>
              <a:xfrm>
                <a:off x="1376989" y="2826054"/>
                <a:ext cx="7110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0" name="Ink 39"/>
              <p14:cNvContentPartPr/>
              <p14:nvPr/>
            </p14:nvContentPartPr>
            <p14:xfrm>
              <a:off x="2062789" y="2889414"/>
              <a:ext cx="741600" cy="9360"/>
            </p14:xfrm>
          </p:contentPart>
        </mc:Choice>
        <mc:Fallback xmlns="">
          <p:pic>
            <p:nvPicPr>
              <p:cNvPr id="40" name="Ink 39"/>
              <p:cNvPicPr/>
              <p:nvPr/>
            </p:nvPicPr>
            <p:blipFill>
              <a:blip r:embed="rId26"/>
              <a:stretch>
                <a:fillRect/>
              </a:stretch>
            </p:blipFill>
            <p:spPr>
              <a:xfrm>
                <a:off x="2046949" y="2826054"/>
                <a:ext cx="7732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1" name="Ink 40"/>
              <p14:cNvContentPartPr/>
              <p14:nvPr/>
            </p14:nvContentPartPr>
            <p14:xfrm>
              <a:off x="2777029" y="2889414"/>
              <a:ext cx="572040" cy="360"/>
            </p14:xfrm>
          </p:contentPart>
        </mc:Choice>
        <mc:Fallback xmlns="">
          <p:pic>
            <p:nvPicPr>
              <p:cNvPr id="41" name="Ink 40"/>
              <p:cNvPicPr/>
              <p:nvPr/>
            </p:nvPicPr>
            <p:blipFill>
              <a:blip r:embed="rId28"/>
              <a:stretch>
                <a:fillRect/>
              </a:stretch>
            </p:blipFill>
            <p:spPr>
              <a:xfrm>
                <a:off x="2761189" y="2826054"/>
                <a:ext cx="6037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2" name="Ink 41"/>
              <p14:cNvContentPartPr/>
              <p14:nvPr/>
            </p14:nvContentPartPr>
            <p14:xfrm>
              <a:off x="3348709" y="2889414"/>
              <a:ext cx="750240" cy="360"/>
            </p14:xfrm>
          </p:contentPart>
        </mc:Choice>
        <mc:Fallback xmlns="">
          <p:pic>
            <p:nvPicPr>
              <p:cNvPr id="42" name="Ink 41"/>
              <p:cNvPicPr/>
              <p:nvPr/>
            </p:nvPicPr>
            <p:blipFill>
              <a:blip r:embed="rId30"/>
              <a:stretch>
                <a:fillRect/>
              </a:stretch>
            </p:blipFill>
            <p:spPr>
              <a:xfrm>
                <a:off x="3332869" y="2826054"/>
                <a:ext cx="7819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3" name="Ink 42"/>
              <p14:cNvContentPartPr/>
              <p14:nvPr/>
            </p14:nvContentPartPr>
            <p14:xfrm>
              <a:off x="4098589" y="2889414"/>
              <a:ext cx="411120" cy="360"/>
            </p14:xfrm>
          </p:contentPart>
        </mc:Choice>
        <mc:Fallback xmlns="">
          <p:pic>
            <p:nvPicPr>
              <p:cNvPr id="43" name="Ink 42"/>
              <p:cNvPicPr/>
              <p:nvPr/>
            </p:nvPicPr>
            <p:blipFill>
              <a:blip r:embed="rId32"/>
              <a:stretch>
                <a:fillRect/>
              </a:stretch>
            </p:blipFill>
            <p:spPr>
              <a:xfrm>
                <a:off x="4082749" y="2826054"/>
                <a:ext cx="4428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4" name="Ink 43"/>
              <p14:cNvContentPartPr/>
              <p14:nvPr/>
            </p14:nvContentPartPr>
            <p14:xfrm>
              <a:off x="2428909" y="3246534"/>
              <a:ext cx="1830960" cy="9360"/>
            </p14:xfrm>
          </p:contentPart>
        </mc:Choice>
        <mc:Fallback xmlns="">
          <p:pic>
            <p:nvPicPr>
              <p:cNvPr id="44" name="Ink 43"/>
              <p:cNvPicPr/>
              <p:nvPr/>
            </p:nvPicPr>
            <p:blipFill>
              <a:blip r:embed="rId34"/>
              <a:stretch>
                <a:fillRect/>
              </a:stretch>
            </p:blipFill>
            <p:spPr>
              <a:xfrm>
                <a:off x="2413069" y="3183174"/>
                <a:ext cx="18626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5" name="Ink 44"/>
              <p14:cNvContentPartPr/>
              <p14:nvPr/>
            </p14:nvContentPartPr>
            <p14:xfrm>
              <a:off x="7250749" y="3246534"/>
              <a:ext cx="2277720" cy="27360"/>
            </p14:xfrm>
          </p:contentPart>
        </mc:Choice>
        <mc:Fallback xmlns="">
          <p:pic>
            <p:nvPicPr>
              <p:cNvPr id="45" name="Ink 44"/>
              <p:cNvPicPr/>
              <p:nvPr/>
            </p:nvPicPr>
            <p:blipFill>
              <a:blip r:embed="rId36"/>
              <a:stretch>
                <a:fillRect/>
              </a:stretch>
            </p:blipFill>
            <p:spPr>
              <a:xfrm>
                <a:off x="7234909" y="3183174"/>
                <a:ext cx="23094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6" name="Ink 45"/>
              <p14:cNvContentPartPr/>
              <p14:nvPr/>
            </p14:nvContentPartPr>
            <p14:xfrm>
              <a:off x="9036709" y="3237894"/>
              <a:ext cx="447120" cy="9000"/>
            </p14:xfrm>
          </p:contentPart>
        </mc:Choice>
        <mc:Fallback xmlns="">
          <p:pic>
            <p:nvPicPr>
              <p:cNvPr id="46" name="Ink 45"/>
              <p:cNvPicPr/>
              <p:nvPr/>
            </p:nvPicPr>
            <p:blipFill>
              <a:blip r:embed="rId38"/>
              <a:stretch>
                <a:fillRect/>
              </a:stretch>
            </p:blipFill>
            <p:spPr>
              <a:xfrm>
                <a:off x="9020869" y="3174174"/>
                <a:ext cx="4788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7" name="Ink 46"/>
              <p14:cNvContentPartPr/>
              <p14:nvPr/>
            </p14:nvContentPartPr>
            <p14:xfrm>
              <a:off x="1401829" y="3434094"/>
              <a:ext cx="1572120" cy="36360"/>
            </p14:xfrm>
          </p:contentPart>
        </mc:Choice>
        <mc:Fallback xmlns="">
          <p:pic>
            <p:nvPicPr>
              <p:cNvPr id="47" name="Ink 46"/>
              <p:cNvPicPr/>
              <p:nvPr/>
            </p:nvPicPr>
            <p:blipFill>
              <a:blip r:embed="rId40"/>
              <a:stretch>
                <a:fillRect/>
              </a:stretch>
            </p:blipFill>
            <p:spPr>
              <a:xfrm>
                <a:off x="1385989" y="3370734"/>
                <a:ext cx="16038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8" name="Ink 47"/>
              <p14:cNvContentPartPr/>
              <p14:nvPr/>
            </p14:nvContentPartPr>
            <p14:xfrm>
              <a:off x="2973589" y="3443094"/>
              <a:ext cx="1464840" cy="18360"/>
            </p14:xfrm>
          </p:contentPart>
        </mc:Choice>
        <mc:Fallback xmlns="">
          <p:pic>
            <p:nvPicPr>
              <p:cNvPr id="48" name="Ink 47"/>
              <p:cNvPicPr/>
              <p:nvPr/>
            </p:nvPicPr>
            <p:blipFill>
              <a:blip r:embed="rId42"/>
              <a:stretch>
                <a:fillRect/>
              </a:stretch>
            </p:blipFill>
            <p:spPr>
              <a:xfrm>
                <a:off x="2957749" y="3379734"/>
                <a:ext cx="14965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9" name="Ink 48"/>
              <p14:cNvContentPartPr/>
              <p14:nvPr/>
            </p14:nvContentPartPr>
            <p14:xfrm>
              <a:off x="4438069" y="3443094"/>
              <a:ext cx="660960" cy="9360"/>
            </p14:xfrm>
          </p:contentPart>
        </mc:Choice>
        <mc:Fallback xmlns="">
          <p:pic>
            <p:nvPicPr>
              <p:cNvPr id="49" name="Ink 48"/>
              <p:cNvPicPr/>
              <p:nvPr/>
            </p:nvPicPr>
            <p:blipFill>
              <a:blip r:embed="rId44"/>
              <a:stretch>
                <a:fillRect/>
              </a:stretch>
            </p:blipFill>
            <p:spPr>
              <a:xfrm>
                <a:off x="4422229" y="3379734"/>
                <a:ext cx="6930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0" name="Ink 49"/>
              <p14:cNvContentPartPr/>
              <p14:nvPr/>
            </p14:nvContentPartPr>
            <p14:xfrm>
              <a:off x="5045389" y="3416454"/>
              <a:ext cx="1259280" cy="45000"/>
            </p14:xfrm>
          </p:contentPart>
        </mc:Choice>
        <mc:Fallback xmlns="">
          <p:pic>
            <p:nvPicPr>
              <p:cNvPr id="50" name="Ink 49"/>
              <p:cNvPicPr/>
              <p:nvPr/>
            </p:nvPicPr>
            <p:blipFill>
              <a:blip r:embed="rId46"/>
              <a:stretch>
                <a:fillRect/>
              </a:stretch>
            </p:blipFill>
            <p:spPr>
              <a:xfrm>
                <a:off x="5029549" y="3352734"/>
                <a:ext cx="12909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1" name="Ink 50"/>
              <p14:cNvContentPartPr/>
              <p14:nvPr/>
            </p14:nvContentPartPr>
            <p14:xfrm>
              <a:off x="6152389" y="3425454"/>
              <a:ext cx="3027600" cy="27000"/>
            </p14:xfrm>
          </p:contentPart>
        </mc:Choice>
        <mc:Fallback xmlns="">
          <p:pic>
            <p:nvPicPr>
              <p:cNvPr id="51" name="Ink 50"/>
              <p:cNvPicPr/>
              <p:nvPr/>
            </p:nvPicPr>
            <p:blipFill>
              <a:blip r:embed="rId48"/>
              <a:stretch>
                <a:fillRect/>
              </a:stretch>
            </p:blipFill>
            <p:spPr>
              <a:xfrm>
                <a:off x="6136549" y="3361734"/>
                <a:ext cx="30592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2" name="Ink 51"/>
              <p14:cNvContentPartPr/>
              <p14:nvPr/>
            </p14:nvContentPartPr>
            <p14:xfrm>
              <a:off x="1598389" y="4095054"/>
              <a:ext cx="2393640" cy="27000"/>
            </p14:xfrm>
          </p:contentPart>
        </mc:Choice>
        <mc:Fallback xmlns="">
          <p:pic>
            <p:nvPicPr>
              <p:cNvPr id="52" name="Ink 51"/>
              <p:cNvPicPr/>
              <p:nvPr/>
            </p:nvPicPr>
            <p:blipFill>
              <a:blip r:embed="rId50"/>
              <a:stretch>
                <a:fillRect/>
              </a:stretch>
            </p:blipFill>
            <p:spPr>
              <a:xfrm>
                <a:off x="1582549" y="4031694"/>
                <a:ext cx="24253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3" name="Ink 52"/>
              <p14:cNvContentPartPr/>
              <p14:nvPr/>
            </p14:nvContentPartPr>
            <p14:xfrm>
              <a:off x="3982669" y="4059414"/>
              <a:ext cx="2366640" cy="54000"/>
            </p14:xfrm>
          </p:contentPart>
        </mc:Choice>
        <mc:Fallback xmlns="">
          <p:pic>
            <p:nvPicPr>
              <p:cNvPr id="53" name="Ink 52"/>
              <p:cNvPicPr/>
              <p:nvPr/>
            </p:nvPicPr>
            <p:blipFill>
              <a:blip r:embed="rId52"/>
              <a:stretch>
                <a:fillRect/>
              </a:stretch>
            </p:blipFill>
            <p:spPr>
              <a:xfrm>
                <a:off x="3966829" y="3995694"/>
                <a:ext cx="2398320" cy="181080"/>
              </a:xfrm>
              <a:prstGeom prst="rect">
                <a:avLst/>
              </a:prstGeom>
            </p:spPr>
          </p:pic>
        </mc:Fallback>
      </mc:AlternateContent>
      <p:sp>
        <p:nvSpPr>
          <p:cNvPr id="54" name="TextBox 53"/>
          <p:cNvSpPr txBox="1"/>
          <p:nvPr/>
        </p:nvSpPr>
        <p:spPr>
          <a:xfrm>
            <a:off x="4259869" y="5080218"/>
            <a:ext cx="7562308" cy="1323439"/>
          </a:xfrm>
          <a:prstGeom prst="rect">
            <a:avLst/>
          </a:prstGeom>
          <a:solidFill>
            <a:schemeClr val="accent4">
              <a:lumMod val="20000"/>
              <a:lumOff val="80000"/>
            </a:schemeClr>
          </a:solidFill>
        </p:spPr>
        <p:txBody>
          <a:bodyPr wrap="square" rtlCol="0">
            <a:spAutoFit/>
          </a:bodyPr>
          <a:lstStyle/>
          <a:p>
            <a:r>
              <a:rPr lang="en-GB" sz="1600" b="1" dirty="0"/>
              <a:t>Task:</a:t>
            </a:r>
          </a:p>
          <a:p>
            <a:pPr marL="342900" indent="-342900">
              <a:buFont typeface="+mj-lt"/>
              <a:buAutoNum type="arabicPeriod"/>
            </a:pPr>
            <a:r>
              <a:rPr lang="en-GB" sz="1600" dirty="0"/>
              <a:t>Read through the description of Milgram’s study. Using the highlighted text to guide you, note down any strengths and limitations of the research as you can think of. </a:t>
            </a:r>
          </a:p>
          <a:p>
            <a:pPr marL="342900" indent="-342900">
              <a:buFont typeface="+mj-lt"/>
              <a:buAutoNum type="arabicPeriod"/>
            </a:pPr>
            <a:endParaRPr lang="en-GB" sz="1600" dirty="0"/>
          </a:p>
          <a:p>
            <a:pPr marL="342900" indent="-342900">
              <a:buFont typeface="+mj-lt"/>
              <a:buAutoNum type="arabicPeriod"/>
            </a:pPr>
            <a:r>
              <a:rPr lang="en-GB" sz="1600" dirty="0"/>
              <a:t>Discuss your notes with the person next to you. Add any differences to your notes.</a:t>
            </a:r>
          </a:p>
        </p:txBody>
      </p:sp>
    </p:spTree>
    <p:extLst>
      <p:ext uri="{BB962C8B-B14F-4D97-AF65-F5344CB8AC3E}">
        <p14:creationId xmlns:p14="http://schemas.microsoft.com/office/powerpoint/2010/main" val="273011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11B1D"/>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538019A-BC3F-43E2-A0C7-60DC46C16641}"/>
              </a:ext>
            </a:extLst>
          </p:cNvPr>
          <p:cNvCxnSpPr/>
          <p:nvPr/>
        </p:nvCxnSpPr>
        <p:spPr>
          <a:xfrm>
            <a:off x="974190" y="0"/>
            <a:ext cx="0" cy="6858000"/>
          </a:xfrm>
          <a:prstGeom prst="line">
            <a:avLst/>
          </a:prstGeom>
          <a:ln w="76200">
            <a:solidFill>
              <a:srgbClr val="F9DF30"/>
            </a:solidFill>
          </a:ln>
        </p:spPr>
        <p:style>
          <a:lnRef idx="1">
            <a:schemeClr val="accent1"/>
          </a:lnRef>
          <a:fillRef idx="0">
            <a:schemeClr val="accent1"/>
          </a:fillRef>
          <a:effectRef idx="0">
            <a:schemeClr val="accent1"/>
          </a:effectRef>
          <a:fontRef idx="minor">
            <a:schemeClr val="tx1"/>
          </a:fontRef>
        </p:style>
      </p:cxnSp>
      <p:pic>
        <p:nvPicPr>
          <p:cNvPr id="1026" name="Picture 2" descr="Lightning Bolt Cool Wallpapers - Wallpaper Cave">
            <a:extLst>
              <a:ext uri="{FF2B5EF4-FFF2-40B4-BE49-F238E27FC236}">
                <a16:creationId xmlns:a16="http://schemas.microsoft.com/office/drawing/2014/main" id="{F393295F-AAEF-43CF-B9AA-627ABA26A8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6572"/>
          <a:stretch/>
        </p:blipFill>
        <p:spPr bwMode="auto">
          <a:xfrm>
            <a:off x="1" y="0"/>
            <a:ext cx="901147"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0A91466-8990-4116-85AF-3BBEBA73500E}"/>
              </a:ext>
            </a:extLst>
          </p:cNvPr>
          <p:cNvSpPr txBox="1"/>
          <p:nvPr/>
        </p:nvSpPr>
        <p:spPr>
          <a:xfrm>
            <a:off x="1313220" y="146947"/>
            <a:ext cx="10508957" cy="1015663"/>
          </a:xfrm>
          <a:prstGeom prst="rect">
            <a:avLst/>
          </a:prstGeom>
          <a:noFill/>
          <a:ln w="12700" cap="flat" cmpd="sng" algn="ctr">
            <a:noFill/>
            <a:prstDash val="solid"/>
            <a:miter lim="800000"/>
          </a:ln>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9DF30"/>
                </a:solidFill>
                <a:effectLst/>
                <a:uLnTx/>
                <a:uFillTx/>
                <a:latin typeface="Calibri" panose="020F0502020204030204"/>
                <a:ea typeface="+mn-ea"/>
                <a:cs typeface="+mn-cs"/>
              </a:rPr>
              <a:t>Milgram’s (1963) original obedience research</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noProof="0" dirty="0">
              <a:ln>
                <a:noFill/>
              </a:ln>
              <a:solidFill>
                <a:srgbClr val="F9DF30"/>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F9DF30"/>
              </a:solidFill>
              <a:effectLst/>
              <a:uLnTx/>
              <a:uFillTx/>
              <a:latin typeface="Calibri" panose="020F0502020204030204"/>
              <a:ea typeface="+mn-ea"/>
              <a:cs typeface="+mn-cs"/>
            </a:endParaRPr>
          </a:p>
        </p:txBody>
      </p:sp>
      <p:graphicFrame>
        <p:nvGraphicFramePr>
          <p:cNvPr id="10" name="Table 3">
            <a:extLst>
              <a:ext uri="{FF2B5EF4-FFF2-40B4-BE49-F238E27FC236}">
                <a16:creationId xmlns:a16="http://schemas.microsoft.com/office/drawing/2014/main" id="{6DF840C1-7723-4E8C-85B2-229AF604FEB7}"/>
              </a:ext>
            </a:extLst>
          </p:cNvPr>
          <p:cNvGraphicFramePr>
            <a:graphicFrameLocks noGrp="1"/>
          </p:cNvGraphicFramePr>
          <p:nvPr>
            <p:extLst>
              <p:ext uri="{D42A27DB-BD31-4B8C-83A1-F6EECF244321}">
                <p14:modId xmlns:p14="http://schemas.microsoft.com/office/powerpoint/2010/main" val="4052698416"/>
              </p:ext>
            </p:extLst>
          </p:nvPr>
        </p:nvGraphicFramePr>
        <p:xfrm>
          <a:off x="1313219" y="654778"/>
          <a:ext cx="10508969" cy="4023360"/>
        </p:xfrm>
        <a:graphic>
          <a:graphicData uri="http://schemas.openxmlformats.org/drawingml/2006/table">
            <a:tbl>
              <a:tblPr firstRow="1" bandRow="1"/>
              <a:tblGrid>
                <a:gridCol w="10508969">
                  <a:extLst>
                    <a:ext uri="{9D8B030D-6E8A-4147-A177-3AD203B41FA5}">
                      <a16:colId xmlns:a16="http://schemas.microsoft.com/office/drawing/2014/main" val="1829195389"/>
                    </a:ext>
                  </a:extLst>
                </a:gridCol>
              </a:tblGrid>
              <a:tr h="23897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a:r>
                        <a:rPr lang="en-GB" sz="1200" b="1" dirty="0">
                          <a:solidFill>
                            <a:schemeClr val="tx1"/>
                          </a:solidFill>
                        </a:rPr>
                        <a:t>Aim:</a:t>
                      </a:r>
                    </a:p>
                    <a:p>
                      <a:pPr algn="l"/>
                      <a:r>
                        <a:rPr lang="en-GB" sz="1200" b="0" dirty="0">
                          <a:solidFill>
                            <a:schemeClr val="tx1"/>
                          </a:solidFill>
                        </a:rPr>
                        <a:t>To investigate whether people will obey an order from an authority figure to inflict pain on another person. </a:t>
                      </a:r>
                    </a:p>
                  </a:txBody>
                  <a:tcPr>
                    <a:lnL w="19050" cap="flat" cmpd="sng" algn="ctr">
                      <a:solidFill>
                        <a:srgbClr val="F9DF30"/>
                      </a:solidFill>
                      <a:prstDash val="solid"/>
                      <a:round/>
                      <a:headEnd type="none" w="med" len="med"/>
                      <a:tailEnd type="none" w="med" len="med"/>
                    </a:lnL>
                    <a:lnR w="19050" cap="flat" cmpd="sng" algn="ctr">
                      <a:solidFill>
                        <a:srgbClr val="F9DF30"/>
                      </a:solidFill>
                      <a:prstDash val="solid"/>
                      <a:round/>
                      <a:headEnd type="none" w="med" len="med"/>
                      <a:tailEnd type="none" w="med" len="med"/>
                    </a:lnR>
                    <a:lnT w="19050" cap="flat" cmpd="sng" algn="ctr">
                      <a:solidFill>
                        <a:srgbClr val="F9DF30"/>
                      </a:solidFill>
                      <a:prstDash val="solid"/>
                      <a:round/>
                      <a:headEnd type="none" w="med" len="med"/>
                      <a:tailEnd type="none" w="med" len="med"/>
                    </a:lnT>
                    <a:lnB w="19050" cap="flat" cmpd="sng" algn="ctr">
                      <a:solidFill>
                        <a:srgbClr val="F9DF3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76907629"/>
                  </a:ext>
                </a:extLst>
              </a:tr>
              <a:tr h="148166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lgn="l">
                        <a:buFont typeface="+mj-lt"/>
                        <a:buNone/>
                      </a:pPr>
                      <a:r>
                        <a:rPr lang="en-GB" sz="1200" b="1" dirty="0">
                          <a:solidFill>
                            <a:schemeClr val="tx1"/>
                          </a:solidFill>
                        </a:rPr>
                        <a:t>Procedure:</a:t>
                      </a:r>
                    </a:p>
                    <a:p>
                      <a:pPr marL="0" indent="0" algn="just">
                        <a:buFont typeface="+mj-lt"/>
                        <a:buNone/>
                      </a:pPr>
                      <a:r>
                        <a:rPr lang="en-GB" sz="1200" b="0" dirty="0">
                          <a:solidFill>
                            <a:schemeClr val="tx1"/>
                          </a:solidFill>
                        </a:rPr>
                        <a:t>40 American men aged 20-50 volunteered to take part in a paid laboratory study falsely advertised to be investigating</a:t>
                      </a:r>
                      <a:r>
                        <a:rPr lang="en-GB" sz="1200" b="0" baseline="0" dirty="0">
                          <a:solidFill>
                            <a:schemeClr val="tx1"/>
                          </a:solidFill>
                        </a:rPr>
                        <a:t> </a:t>
                      </a:r>
                      <a:r>
                        <a:rPr lang="en-GB" sz="1200" b="0" dirty="0">
                          <a:solidFill>
                            <a:schemeClr val="tx1"/>
                          </a:solidFill>
                        </a:rPr>
                        <a:t>‘punishment on learning’ at Yale University. Participants were met by an experimenter dressed in a lab coat who entered them into a fake draw with a confederate (fake participant who worked with the researcher) to decide who would become the teacher (which was always assigned to the naive participant) and who would become the learner (which was always assigned to the confederate).</a:t>
                      </a:r>
                    </a:p>
                    <a:p>
                      <a:pPr marL="0" indent="0" algn="just">
                        <a:buFont typeface="+mj-lt"/>
                        <a:buNone/>
                      </a:pPr>
                      <a:endParaRPr lang="en-GB" sz="1200" b="0" dirty="0">
                        <a:solidFill>
                          <a:schemeClr val="tx1"/>
                        </a:solidFill>
                      </a:endParaRPr>
                    </a:p>
                    <a:p>
                      <a:pPr marL="0" indent="0" algn="just">
                        <a:buFont typeface="+mj-lt"/>
                        <a:buNone/>
                      </a:pPr>
                      <a:r>
                        <a:rPr lang="en-GB" sz="1200" b="0" dirty="0">
                          <a:solidFill>
                            <a:schemeClr val="tx1"/>
                          </a:solidFill>
                        </a:rPr>
                        <a:t>The teacher was instructed to administer an electric shock to the learner, who was sat in another room, each time they gave a wrong response in a word-pair test. The shock generator had switches, each clearly marked with a voltage that ranged from 15 to 450 volts. The teacher (participant) was told to increase the shock level by one switch (15v) each time. Unbeknown to the participant, no shocks were actually administered.</a:t>
                      </a:r>
                    </a:p>
                    <a:p>
                      <a:pPr marL="0" indent="0" algn="just">
                        <a:buFont typeface="+mj-lt"/>
                        <a:buNone/>
                      </a:pPr>
                      <a:endParaRPr lang="en-GB" sz="1200" b="0" dirty="0">
                        <a:solidFill>
                          <a:schemeClr val="tx1"/>
                        </a:solidFill>
                      </a:endParaRPr>
                    </a:p>
                    <a:p>
                      <a:pPr marL="0" indent="0" algn="just">
                        <a:buFont typeface="+mj-lt"/>
                        <a:buNone/>
                      </a:pPr>
                      <a:r>
                        <a:rPr lang="en-GB" sz="1200" b="0" dirty="0">
                          <a:solidFill>
                            <a:schemeClr val="tx1"/>
                          </a:solidFill>
                        </a:rPr>
                        <a:t>During the test, pre-recorded tape recordings played the learner shouting and crying in pain. If the naive participant expressed an unwillingness to continue, the experimenter gave a series of standardised prods such as ‘you have no choice, you must go on’. </a:t>
                      </a:r>
                    </a:p>
                  </a:txBody>
                  <a:tcPr marR="2268000">
                    <a:lnL w="19050" cap="flat" cmpd="sng" algn="ctr">
                      <a:solidFill>
                        <a:srgbClr val="F9DF30"/>
                      </a:solidFill>
                      <a:prstDash val="solid"/>
                      <a:round/>
                      <a:headEnd type="none" w="med" len="med"/>
                      <a:tailEnd type="none" w="med" len="med"/>
                    </a:lnL>
                    <a:lnR w="19050" cap="flat" cmpd="sng" algn="ctr">
                      <a:solidFill>
                        <a:srgbClr val="F9DF30"/>
                      </a:solidFill>
                      <a:prstDash val="solid"/>
                      <a:round/>
                      <a:headEnd type="none" w="med" len="med"/>
                      <a:tailEnd type="none" w="med" len="med"/>
                    </a:lnR>
                    <a:lnT w="19050" cap="flat" cmpd="sng" algn="ctr">
                      <a:solidFill>
                        <a:srgbClr val="F9DF30"/>
                      </a:solidFill>
                      <a:prstDash val="solid"/>
                      <a:round/>
                      <a:headEnd type="none" w="med" len="med"/>
                      <a:tailEnd type="none" w="med" len="med"/>
                    </a:lnT>
                    <a:lnB w="19050" cap="flat" cmpd="sng" algn="ctr">
                      <a:solidFill>
                        <a:srgbClr val="F9DF3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5869974"/>
                  </a:ext>
                </a:extLst>
              </a:tr>
              <a:tr h="43016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lgn="l">
                        <a:buFont typeface="+mj-lt"/>
                        <a:buNone/>
                      </a:pPr>
                      <a:r>
                        <a:rPr lang="en-GB" sz="1200" b="1" dirty="0">
                          <a:solidFill>
                            <a:schemeClr val="tx1"/>
                          </a:solidFill>
                        </a:rPr>
                        <a:t>Findings:</a:t>
                      </a:r>
                    </a:p>
                    <a:p>
                      <a:pPr marL="171450" indent="-171450" algn="l">
                        <a:buFont typeface="Arial" panose="020B0604020202020204" pitchFamily="34" charset="0"/>
                        <a:buChar char="•"/>
                      </a:pPr>
                      <a:r>
                        <a:rPr lang="en-GB" sz="1200" b="0" dirty="0">
                          <a:solidFill>
                            <a:schemeClr val="tx1"/>
                          </a:solidFill>
                        </a:rPr>
                        <a:t>100% of participants obeyed the experimenter’s instructions up until 300 volts. 65% of participants obeyed to the maximum 450 volts. </a:t>
                      </a:r>
                    </a:p>
                    <a:p>
                      <a:pPr marL="171450" indent="-171450" algn="l">
                        <a:buFont typeface="Arial" panose="020B0604020202020204" pitchFamily="34" charset="0"/>
                        <a:buChar char="•"/>
                      </a:pPr>
                      <a:r>
                        <a:rPr lang="en-GB" sz="1200" b="0" dirty="0">
                          <a:solidFill>
                            <a:schemeClr val="tx1"/>
                          </a:solidFill>
                        </a:rPr>
                        <a:t>Most participants found the experience stressful and showed signs of distress (e.g. digging their nails into their flesh and sweating).</a:t>
                      </a:r>
                    </a:p>
                  </a:txBody>
                  <a:tcPr>
                    <a:lnL w="19050" cap="flat" cmpd="sng" algn="ctr">
                      <a:solidFill>
                        <a:srgbClr val="F9DF30"/>
                      </a:solidFill>
                      <a:prstDash val="solid"/>
                      <a:round/>
                      <a:headEnd type="none" w="med" len="med"/>
                      <a:tailEnd type="none" w="med" len="med"/>
                    </a:lnL>
                    <a:lnR w="19050" cap="flat" cmpd="sng" algn="ctr">
                      <a:solidFill>
                        <a:srgbClr val="F9DF30"/>
                      </a:solidFill>
                      <a:prstDash val="solid"/>
                      <a:round/>
                      <a:headEnd type="none" w="med" len="med"/>
                      <a:tailEnd type="none" w="med" len="med"/>
                    </a:lnR>
                    <a:lnT w="19050" cap="flat" cmpd="sng" algn="ctr">
                      <a:solidFill>
                        <a:srgbClr val="F9DF30"/>
                      </a:solidFill>
                      <a:prstDash val="solid"/>
                      <a:round/>
                      <a:headEnd type="none" w="med" len="med"/>
                      <a:tailEnd type="none" w="med" len="med"/>
                    </a:lnT>
                    <a:lnB w="19050" cap="flat" cmpd="sng" algn="ctr">
                      <a:solidFill>
                        <a:srgbClr val="F9DF3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181246"/>
                  </a:ext>
                </a:extLst>
              </a:tr>
              <a:tr h="23897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lgn="l">
                        <a:buFont typeface="+mj-lt"/>
                        <a:buNone/>
                      </a:pPr>
                      <a:r>
                        <a:rPr lang="en-GB" sz="1200" b="1" dirty="0">
                          <a:solidFill>
                            <a:schemeClr val="tx1"/>
                          </a:solidFill>
                        </a:rPr>
                        <a:t>Conclusions:</a:t>
                      </a:r>
                    </a:p>
                    <a:p>
                      <a:pPr marL="0" indent="0" algn="l">
                        <a:buFont typeface="+mj-lt"/>
                        <a:buNone/>
                      </a:pPr>
                      <a:r>
                        <a:rPr lang="en-GB" sz="1200" b="0" dirty="0">
                          <a:solidFill>
                            <a:schemeClr val="tx1"/>
                          </a:solidFill>
                        </a:rPr>
                        <a:t>Most people will obey orders from an authority figure, even if those orders go against their conscience. </a:t>
                      </a:r>
                    </a:p>
                  </a:txBody>
                  <a:tcPr>
                    <a:lnL w="19050" cap="flat" cmpd="sng" algn="ctr">
                      <a:solidFill>
                        <a:srgbClr val="F9DF30"/>
                      </a:solidFill>
                      <a:prstDash val="solid"/>
                      <a:round/>
                      <a:headEnd type="none" w="med" len="med"/>
                      <a:tailEnd type="none" w="med" len="med"/>
                    </a:lnL>
                    <a:lnR w="19050" cap="flat" cmpd="sng" algn="ctr">
                      <a:solidFill>
                        <a:srgbClr val="F9DF30"/>
                      </a:solidFill>
                      <a:prstDash val="solid"/>
                      <a:round/>
                      <a:headEnd type="none" w="med" len="med"/>
                      <a:tailEnd type="none" w="med" len="med"/>
                    </a:lnR>
                    <a:lnT w="19050" cap="flat" cmpd="sng" algn="ctr">
                      <a:solidFill>
                        <a:srgbClr val="F9DF30"/>
                      </a:solidFill>
                      <a:prstDash val="solid"/>
                      <a:round/>
                      <a:headEnd type="none" w="med" len="med"/>
                      <a:tailEnd type="none" w="med" len="med"/>
                    </a:lnT>
                    <a:lnB w="19050" cap="flat" cmpd="sng" algn="ctr">
                      <a:solidFill>
                        <a:srgbClr val="F9DF3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7857331"/>
                  </a:ext>
                </a:extLst>
              </a:tr>
            </a:tbl>
          </a:graphicData>
        </a:graphic>
      </p:graphicFrame>
      <p:pic>
        <p:nvPicPr>
          <p:cNvPr id="28" name="Picture 27" descr="Image result for milgram obedience">
            <a:extLst>
              <a:ext uri="{FF2B5EF4-FFF2-40B4-BE49-F238E27FC236}">
                <a16:creationId xmlns:a16="http://schemas.microsoft.com/office/drawing/2014/main" id="{88997118-B73B-42AE-BE14-5C31FC9E25CE}"/>
              </a:ext>
            </a:extLst>
          </p:cNvPr>
          <p:cNvPicPr/>
          <p:nvPr/>
        </p:nvPicPr>
        <p:blipFill>
          <a:blip r:embed="rId4" cstate="print">
            <a:grayscl/>
          </a:blip>
          <a:srcRect/>
          <a:stretch>
            <a:fillRect/>
          </a:stretch>
        </p:blipFill>
        <p:spPr bwMode="auto">
          <a:xfrm>
            <a:off x="9833529" y="1484189"/>
            <a:ext cx="1743041" cy="2012545"/>
          </a:xfrm>
          <a:prstGeom prst="rect">
            <a:avLst/>
          </a:prstGeom>
          <a:noFill/>
          <a:ln>
            <a:noFill/>
          </a:ln>
        </p:spPr>
      </p:pic>
      <p:graphicFrame>
        <p:nvGraphicFramePr>
          <p:cNvPr id="27" name="Table 26"/>
          <p:cNvGraphicFramePr>
            <a:graphicFrameLocks noGrp="1"/>
          </p:cNvGraphicFramePr>
          <p:nvPr>
            <p:extLst>
              <p:ext uri="{D42A27DB-BD31-4B8C-83A1-F6EECF244321}">
                <p14:modId xmlns:p14="http://schemas.microsoft.com/office/powerpoint/2010/main" val="3536735580"/>
              </p:ext>
            </p:extLst>
          </p:nvPr>
        </p:nvGraphicFramePr>
        <p:xfrm>
          <a:off x="1313230" y="4967164"/>
          <a:ext cx="10508958" cy="1480315"/>
        </p:xfrm>
        <a:graphic>
          <a:graphicData uri="http://schemas.openxmlformats.org/drawingml/2006/table">
            <a:tbl>
              <a:tblPr firstRow="1" bandRow="1">
                <a:tableStyleId>{5C22544A-7EE6-4342-B048-85BDC9FD1C3A}</a:tableStyleId>
              </a:tblPr>
              <a:tblGrid>
                <a:gridCol w="6872827">
                  <a:extLst>
                    <a:ext uri="{9D8B030D-6E8A-4147-A177-3AD203B41FA5}">
                      <a16:colId xmlns:a16="http://schemas.microsoft.com/office/drawing/2014/main" val="2324506744"/>
                    </a:ext>
                  </a:extLst>
                </a:gridCol>
                <a:gridCol w="3636131">
                  <a:extLst>
                    <a:ext uri="{9D8B030D-6E8A-4147-A177-3AD203B41FA5}">
                      <a16:colId xmlns:a16="http://schemas.microsoft.com/office/drawing/2014/main" val="229926262"/>
                    </a:ext>
                  </a:extLst>
                </a:gridCol>
              </a:tblGrid>
              <a:tr h="291595">
                <a:tc>
                  <a:txBody>
                    <a:bodyPr/>
                    <a:lstStyle/>
                    <a:p>
                      <a:r>
                        <a:rPr lang="en-GB" sz="1200" dirty="0">
                          <a:solidFill>
                            <a:schemeClr val="tx1"/>
                          </a:solidFill>
                        </a:rPr>
                        <a:t>Methodological critiques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en-GB" sz="1200" dirty="0">
                          <a:solidFill>
                            <a:schemeClr val="tx1"/>
                          </a:solidFill>
                        </a:rPr>
                        <a:t>Ethical</a:t>
                      </a:r>
                      <a:r>
                        <a:rPr lang="en-GB" sz="1200" baseline="0" dirty="0">
                          <a:solidFill>
                            <a:schemeClr val="tx1"/>
                          </a:solidFill>
                        </a:rPr>
                        <a:t> critiques</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38121224"/>
                  </a:ext>
                </a:extLst>
              </a:tr>
              <a:tr h="370840">
                <a:tc>
                  <a:txBody>
                    <a:bodyPr/>
                    <a:lstStyle/>
                    <a:p>
                      <a:r>
                        <a:rPr lang="en-GB" sz="1200" b="1" dirty="0"/>
                        <a:t>Population validity: </a:t>
                      </a:r>
                      <a:r>
                        <a:rPr lang="en-US" sz="1200" dirty="0"/>
                        <a:t>Is the sample of participants representative of the population? Can we </a:t>
                      </a:r>
                      <a:r>
                        <a:rPr lang="en-US" sz="1200" dirty="0" err="1"/>
                        <a:t>generalise</a:t>
                      </a:r>
                      <a:r>
                        <a:rPr lang="en-US" sz="1200" dirty="0"/>
                        <a:t> the findings to the wider population?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baseline="0" dirty="0"/>
                        <a:t>Demand characteristics: </a:t>
                      </a:r>
                      <a:r>
                        <a:rPr lang="en-GB" sz="1200" baseline="0" dirty="0"/>
                        <a:t>When participants guess the aims of the research and change their behaviour to suit the aims.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baseline="0" dirty="0"/>
                        <a:t>Replicability: </a:t>
                      </a:r>
                      <a:r>
                        <a:rPr lang="en-GB" sz="1200" baseline="0" dirty="0"/>
                        <a:t>would it be easy to carry out the research again in the exact same way?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baseline="0" dirty="0"/>
                        <a:t>Ecological validity: </a:t>
                      </a:r>
                      <a:r>
                        <a:rPr lang="en-GB" sz="1200" baseline="0" dirty="0"/>
                        <a:t>is the research conducted in a natural, everyday setting for participants?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1" baseline="0" dirty="0"/>
                        <a:t>Deception: </a:t>
                      </a:r>
                      <a:r>
                        <a:rPr lang="en-GB" sz="1200" baseline="0" dirty="0"/>
                        <a:t>Researchers should not lie to participants.</a:t>
                      </a:r>
                    </a:p>
                    <a:p>
                      <a:r>
                        <a:rPr lang="en-GB" sz="1200" b="1" baseline="0" dirty="0"/>
                        <a:t>Protection of participants from harm: </a:t>
                      </a:r>
                      <a:r>
                        <a:rPr lang="en-GB" sz="1200" baseline="0" dirty="0"/>
                        <a:t>Researchers should not mentally or physically harm participants.</a:t>
                      </a:r>
                    </a:p>
                    <a:p>
                      <a:r>
                        <a:rPr lang="en-GB" sz="1200" b="1" baseline="0" dirty="0"/>
                        <a:t>Right to withdraw: </a:t>
                      </a:r>
                      <a:r>
                        <a:rPr lang="en-GB" sz="1200" b="0" baseline="0" dirty="0"/>
                        <a:t>Researchers should always allow participants to withdraw from the study at any point.</a:t>
                      </a:r>
                      <a:endParaRPr lang="en-GB" sz="1200" b="1"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7295778"/>
                  </a:ext>
                </a:extLst>
              </a:tr>
            </a:tbl>
          </a:graphicData>
        </a:graphic>
      </p:graphicFrame>
      <mc:AlternateContent xmlns:mc="http://schemas.openxmlformats.org/markup-compatibility/2006" xmlns:p14="http://schemas.microsoft.com/office/powerpoint/2010/main">
        <mc:Choice Requires="p14">
          <p:contentPart p14:bwMode="auto" r:id="rId5">
            <p14:nvContentPartPr>
              <p14:cNvPr id="30" name="Ink 29"/>
              <p14:cNvContentPartPr/>
              <p14:nvPr/>
            </p14:nvContentPartPr>
            <p14:xfrm>
              <a:off x="1419829" y="1407294"/>
              <a:ext cx="1080720" cy="36000"/>
            </p14:xfrm>
          </p:contentPart>
        </mc:Choice>
        <mc:Fallback xmlns="">
          <p:pic>
            <p:nvPicPr>
              <p:cNvPr id="30" name="Ink 29"/>
              <p:cNvPicPr/>
              <p:nvPr/>
            </p:nvPicPr>
            <p:blipFill>
              <a:blip r:embed="rId6"/>
              <a:stretch>
                <a:fillRect/>
              </a:stretch>
            </p:blipFill>
            <p:spPr>
              <a:xfrm>
                <a:off x="1403989" y="1343574"/>
                <a:ext cx="11124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1" name="Ink 30"/>
              <p14:cNvContentPartPr/>
              <p14:nvPr/>
            </p14:nvContentPartPr>
            <p14:xfrm>
              <a:off x="3304069" y="1424934"/>
              <a:ext cx="705600" cy="18360"/>
            </p14:xfrm>
          </p:contentPart>
        </mc:Choice>
        <mc:Fallback xmlns="">
          <p:pic>
            <p:nvPicPr>
              <p:cNvPr id="31" name="Ink 30"/>
              <p:cNvPicPr/>
              <p:nvPr/>
            </p:nvPicPr>
            <p:blipFill>
              <a:blip r:embed="rId8"/>
              <a:stretch>
                <a:fillRect/>
              </a:stretch>
            </p:blipFill>
            <p:spPr>
              <a:xfrm>
                <a:off x="3288229" y="1361574"/>
                <a:ext cx="7372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2" name="Ink 31"/>
              <p14:cNvContentPartPr/>
              <p14:nvPr/>
            </p14:nvContentPartPr>
            <p14:xfrm>
              <a:off x="5116669" y="1433934"/>
              <a:ext cx="232560" cy="9360"/>
            </p14:xfrm>
          </p:contentPart>
        </mc:Choice>
        <mc:Fallback xmlns="">
          <p:pic>
            <p:nvPicPr>
              <p:cNvPr id="32" name="Ink 31"/>
              <p:cNvPicPr/>
              <p:nvPr/>
            </p:nvPicPr>
            <p:blipFill>
              <a:blip r:embed="rId10"/>
              <a:stretch>
                <a:fillRect/>
              </a:stretch>
            </p:blipFill>
            <p:spPr>
              <a:xfrm>
                <a:off x="5100829" y="1370574"/>
                <a:ext cx="2642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3" name="Ink 32"/>
              <p14:cNvContentPartPr/>
              <p14:nvPr/>
            </p14:nvContentPartPr>
            <p14:xfrm>
              <a:off x="5438149" y="1451934"/>
              <a:ext cx="938160" cy="9360"/>
            </p14:xfrm>
          </p:contentPart>
        </mc:Choice>
        <mc:Fallback xmlns="">
          <p:pic>
            <p:nvPicPr>
              <p:cNvPr id="33" name="Ink 32"/>
              <p:cNvPicPr/>
              <p:nvPr/>
            </p:nvPicPr>
            <p:blipFill>
              <a:blip r:embed="rId12"/>
              <a:stretch>
                <a:fillRect/>
              </a:stretch>
            </p:blipFill>
            <p:spPr>
              <a:xfrm>
                <a:off x="5422309" y="1388214"/>
                <a:ext cx="9698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4" name="Ink 33"/>
              <p14:cNvContentPartPr/>
              <p14:nvPr/>
            </p14:nvContentPartPr>
            <p14:xfrm>
              <a:off x="6473869" y="1416294"/>
              <a:ext cx="1054080" cy="360"/>
            </p14:xfrm>
          </p:contentPart>
        </mc:Choice>
        <mc:Fallback xmlns="">
          <p:pic>
            <p:nvPicPr>
              <p:cNvPr id="34" name="Ink 33"/>
              <p:cNvPicPr/>
              <p:nvPr/>
            </p:nvPicPr>
            <p:blipFill>
              <a:blip r:embed="rId14"/>
              <a:stretch>
                <a:fillRect/>
              </a:stretch>
            </p:blipFill>
            <p:spPr>
              <a:xfrm>
                <a:off x="6458029" y="1352574"/>
                <a:ext cx="10857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5" name="Ink 34"/>
              <p14:cNvContentPartPr/>
              <p14:nvPr/>
            </p14:nvContentPartPr>
            <p14:xfrm>
              <a:off x="2214709" y="1630494"/>
              <a:ext cx="1018080" cy="360"/>
            </p14:xfrm>
          </p:contentPart>
        </mc:Choice>
        <mc:Fallback xmlns="">
          <p:pic>
            <p:nvPicPr>
              <p:cNvPr id="35" name="Ink 34"/>
              <p:cNvPicPr/>
              <p:nvPr/>
            </p:nvPicPr>
            <p:blipFill>
              <a:blip r:embed="rId16"/>
              <a:stretch>
                <a:fillRect/>
              </a:stretch>
            </p:blipFill>
            <p:spPr>
              <a:xfrm>
                <a:off x="2198509" y="1566774"/>
                <a:ext cx="10501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6" name="Ink 35"/>
              <p14:cNvContentPartPr/>
              <p14:nvPr/>
            </p14:nvContentPartPr>
            <p14:xfrm>
              <a:off x="8929789" y="1621494"/>
              <a:ext cx="571680" cy="9360"/>
            </p14:xfrm>
          </p:contentPart>
        </mc:Choice>
        <mc:Fallback xmlns="">
          <p:pic>
            <p:nvPicPr>
              <p:cNvPr id="36" name="Ink 35"/>
              <p:cNvPicPr/>
              <p:nvPr/>
            </p:nvPicPr>
            <p:blipFill>
              <a:blip r:embed="rId18"/>
              <a:stretch>
                <a:fillRect/>
              </a:stretch>
            </p:blipFill>
            <p:spPr>
              <a:xfrm>
                <a:off x="8913949" y="1558134"/>
                <a:ext cx="6033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7" name="Ink 36"/>
              <p14:cNvContentPartPr/>
              <p14:nvPr/>
            </p14:nvContentPartPr>
            <p14:xfrm>
              <a:off x="1848589" y="1773414"/>
              <a:ext cx="696600" cy="18000"/>
            </p14:xfrm>
          </p:contentPart>
        </mc:Choice>
        <mc:Fallback xmlns="">
          <p:pic>
            <p:nvPicPr>
              <p:cNvPr id="37" name="Ink 36"/>
              <p:cNvPicPr/>
              <p:nvPr/>
            </p:nvPicPr>
            <p:blipFill>
              <a:blip r:embed="rId20"/>
              <a:stretch>
                <a:fillRect/>
              </a:stretch>
            </p:blipFill>
            <p:spPr>
              <a:xfrm>
                <a:off x="1832389" y="1709694"/>
                <a:ext cx="7286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8" name="Ink 37"/>
              <p14:cNvContentPartPr/>
              <p14:nvPr/>
            </p14:nvContentPartPr>
            <p14:xfrm>
              <a:off x="8313469" y="2719854"/>
              <a:ext cx="1170360" cy="27000"/>
            </p14:xfrm>
          </p:contentPart>
        </mc:Choice>
        <mc:Fallback xmlns="">
          <p:pic>
            <p:nvPicPr>
              <p:cNvPr id="38" name="Ink 37"/>
              <p:cNvPicPr/>
              <p:nvPr/>
            </p:nvPicPr>
            <p:blipFill>
              <a:blip r:embed="rId22"/>
              <a:stretch>
                <a:fillRect/>
              </a:stretch>
            </p:blipFill>
            <p:spPr>
              <a:xfrm>
                <a:off x="8297629" y="2656494"/>
                <a:ext cx="12020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9" name="Ink 38"/>
              <p14:cNvContentPartPr/>
              <p14:nvPr/>
            </p14:nvContentPartPr>
            <p14:xfrm>
              <a:off x="1393189" y="2889414"/>
              <a:ext cx="678960" cy="9360"/>
            </p14:xfrm>
          </p:contentPart>
        </mc:Choice>
        <mc:Fallback xmlns="">
          <p:pic>
            <p:nvPicPr>
              <p:cNvPr id="39" name="Ink 38"/>
              <p:cNvPicPr/>
              <p:nvPr/>
            </p:nvPicPr>
            <p:blipFill>
              <a:blip r:embed="rId24"/>
              <a:stretch>
                <a:fillRect/>
              </a:stretch>
            </p:blipFill>
            <p:spPr>
              <a:xfrm>
                <a:off x="1376989" y="2826054"/>
                <a:ext cx="7110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0" name="Ink 39"/>
              <p14:cNvContentPartPr/>
              <p14:nvPr/>
            </p14:nvContentPartPr>
            <p14:xfrm>
              <a:off x="2062789" y="2889414"/>
              <a:ext cx="741600" cy="9360"/>
            </p14:xfrm>
          </p:contentPart>
        </mc:Choice>
        <mc:Fallback xmlns="">
          <p:pic>
            <p:nvPicPr>
              <p:cNvPr id="40" name="Ink 39"/>
              <p:cNvPicPr/>
              <p:nvPr/>
            </p:nvPicPr>
            <p:blipFill>
              <a:blip r:embed="rId26"/>
              <a:stretch>
                <a:fillRect/>
              </a:stretch>
            </p:blipFill>
            <p:spPr>
              <a:xfrm>
                <a:off x="2046949" y="2826054"/>
                <a:ext cx="7732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1" name="Ink 40"/>
              <p14:cNvContentPartPr/>
              <p14:nvPr/>
            </p14:nvContentPartPr>
            <p14:xfrm>
              <a:off x="2777029" y="2889414"/>
              <a:ext cx="572040" cy="360"/>
            </p14:xfrm>
          </p:contentPart>
        </mc:Choice>
        <mc:Fallback xmlns="">
          <p:pic>
            <p:nvPicPr>
              <p:cNvPr id="41" name="Ink 40"/>
              <p:cNvPicPr/>
              <p:nvPr/>
            </p:nvPicPr>
            <p:blipFill>
              <a:blip r:embed="rId28"/>
              <a:stretch>
                <a:fillRect/>
              </a:stretch>
            </p:blipFill>
            <p:spPr>
              <a:xfrm>
                <a:off x="2761189" y="2826054"/>
                <a:ext cx="6037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2" name="Ink 41"/>
              <p14:cNvContentPartPr/>
              <p14:nvPr/>
            </p14:nvContentPartPr>
            <p14:xfrm>
              <a:off x="3348709" y="2889414"/>
              <a:ext cx="750240" cy="360"/>
            </p14:xfrm>
          </p:contentPart>
        </mc:Choice>
        <mc:Fallback xmlns="">
          <p:pic>
            <p:nvPicPr>
              <p:cNvPr id="42" name="Ink 41"/>
              <p:cNvPicPr/>
              <p:nvPr/>
            </p:nvPicPr>
            <p:blipFill>
              <a:blip r:embed="rId30"/>
              <a:stretch>
                <a:fillRect/>
              </a:stretch>
            </p:blipFill>
            <p:spPr>
              <a:xfrm>
                <a:off x="3332869" y="2826054"/>
                <a:ext cx="7819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3" name="Ink 42"/>
              <p14:cNvContentPartPr/>
              <p14:nvPr/>
            </p14:nvContentPartPr>
            <p14:xfrm>
              <a:off x="4098589" y="2889414"/>
              <a:ext cx="411120" cy="360"/>
            </p14:xfrm>
          </p:contentPart>
        </mc:Choice>
        <mc:Fallback xmlns="">
          <p:pic>
            <p:nvPicPr>
              <p:cNvPr id="43" name="Ink 42"/>
              <p:cNvPicPr/>
              <p:nvPr/>
            </p:nvPicPr>
            <p:blipFill>
              <a:blip r:embed="rId32"/>
              <a:stretch>
                <a:fillRect/>
              </a:stretch>
            </p:blipFill>
            <p:spPr>
              <a:xfrm>
                <a:off x="4082749" y="2826054"/>
                <a:ext cx="4428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4" name="Ink 43"/>
              <p14:cNvContentPartPr/>
              <p14:nvPr/>
            </p14:nvContentPartPr>
            <p14:xfrm>
              <a:off x="2428909" y="3246534"/>
              <a:ext cx="1830960" cy="9360"/>
            </p14:xfrm>
          </p:contentPart>
        </mc:Choice>
        <mc:Fallback xmlns="">
          <p:pic>
            <p:nvPicPr>
              <p:cNvPr id="44" name="Ink 43"/>
              <p:cNvPicPr/>
              <p:nvPr/>
            </p:nvPicPr>
            <p:blipFill>
              <a:blip r:embed="rId34"/>
              <a:stretch>
                <a:fillRect/>
              </a:stretch>
            </p:blipFill>
            <p:spPr>
              <a:xfrm>
                <a:off x="2413069" y="3183174"/>
                <a:ext cx="18626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5" name="Ink 44"/>
              <p14:cNvContentPartPr/>
              <p14:nvPr/>
            </p14:nvContentPartPr>
            <p14:xfrm>
              <a:off x="7250749" y="3246534"/>
              <a:ext cx="2277720" cy="27360"/>
            </p14:xfrm>
          </p:contentPart>
        </mc:Choice>
        <mc:Fallback xmlns="">
          <p:pic>
            <p:nvPicPr>
              <p:cNvPr id="45" name="Ink 44"/>
              <p:cNvPicPr/>
              <p:nvPr/>
            </p:nvPicPr>
            <p:blipFill>
              <a:blip r:embed="rId36"/>
              <a:stretch>
                <a:fillRect/>
              </a:stretch>
            </p:blipFill>
            <p:spPr>
              <a:xfrm>
                <a:off x="7234909" y="3183174"/>
                <a:ext cx="23094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6" name="Ink 45"/>
              <p14:cNvContentPartPr/>
              <p14:nvPr/>
            </p14:nvContentPartPr>
            <p14:xfrm>
              <a:off x="9036709" y="3237894"/>
              <a:ext cx="447120" cy="9000"/>
            </p14:xfrm>
          </p:contentPart>
        </mc:Choice>
        <mc:Fallback xmlns="">
          <p:pic>
            <p:nvPicPr>
              <p:cNvPr id="46" name="Ink 45"/>
              <p:cNvPicPr/>
              <p:nvPr/>
            </p:nvPicPr>
            <p:blipFill>
              <a:blip r:embed="rId38"/>
              <a:stretch>
                <a:fillRect/>
              </a:stretch>
            </p:blipFill>
            <p:spPr>
              <a:xfrm>
                <a:off x="9020869" y="3174174"/>
                <a:ext cx="4788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7" name="Ink 46"/>
              <p14:cNvContentPartPr/>
              <p14:nvPr/>
            </p14:nvContentPartPr>
            <p14:xfrm>
              <a:off x="1401829" y="3434094"/>
              <a:ext cx="1572120" cy="36360"/>
            </p14:xfrm>
          </p:contentPart>
        </mc:Choice>
        <mc:Fallback xmlns="">
          <p:pic>
            <p:nvPicPr>
              <p:cNvPr id="47" name="Ink 46"/>
              <p:cNvPicPr/>
              <p:nvPr/>
            </p:nvPicPr>
            <p:blipFill>
              <a:blip r:embed="rId40"/>
              <a:stretch>
                <a:fillRect/>
              </a:stretch>
            </p:blipFill>
            <p:spPr>
              <a:xfrm>
                <a:off x="1385989" y="3370734"/>
                <a:ext cx="16038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8" name="Ink 47"/>
              <p14:cNvContentPartPr/>
              <p14:nvPr/>
            </p14:nvContentPartPr>
            <p14:xfrm>
              <a:off x="2973589" y="3443094"/>
              <a:ext cx="1464840" cy="18360"/>
            </p14:xfrm>
          </p:contentPart>
        </mc:Choice>
        <mc:Fallback xmlns="">
          <p:pic>
            <p:nvPicPr>
              <p:cNvPr id="48" name="Ink 47"/>
              <p:cNvPicPr/>
              <p:nvPr/>
            </p:nvPicPr>
            <p:blipFill>
              <a:blip r:embed="rId42"/>
              <a:stretch>
                <a:fillRect/>
              </a:stretch>
            </p:blipFill>
            <p:spPr>
              <a:xfrm>
                <a:off x="2957749" y="3379734"/>
                <a:ext cx="14965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9" name="Ink 48"/>
              <p14:cNvContentPartPr/>
              <p14:nvPr/>
            </p14:nvContentPartPr>
            <p14:xfrm>
              <a:off x="4438069" y="3443094"/>
              <a:ext cx="660960" cy="9360"/>
            </p14:xfrm>
          </p:contentPart>
        </mc:Choice>
        <mc:Fallback xmlns="">
          <p:pic>
            <p:nvPicPr>
              <p:cNvPr id="49" name="Ink 48"/>
              <p:cNvPicPr/>
              <p:nvPr/>
            </p:nvPicPr>
            <p:blipFill>
              <a:blip r:embed="rId44"/>
              <a:stretch>
                <a:fillRect/>
              </a:stretch>
            </p:blipFill>
            <p:spPr>
              <a:xfrm>
                <a:off x="4422229" y="3379734"/>
                <a:ext cx="6930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0" name="Ink 49"/>
              <p14:cNvContentPartPr/>
              <p14:nvPr/>
            </p14:nvContentPartPr>
            <p14:xfrm>
              <a:off x="5045389" y="3416454"/>
              <a:ext cx="1259280" cy="45000"/>
            </p14:xfrm>
          </p:contentPart>
        </mc:Choice>
        <mc:Fallback xmlns="">
          <p:pic>
            <p:nvPicPr>
              <p:cNvPr id="50" name="Ink 49"/>
              <p:cNvPicPr/>
              <p:nvPr/>
            </p:nvPicPr>
            <p:blipFill>
              <a:blip r:embed="rId46"/>
              <a:stretch>
                <a:fillRect/>
              </a:stretch>
            </p:blipFill>
            <p:spPr>
              <a:xfrm>
                <a:off x="5029549" y="3352734"/>
                <a:ext cx="12909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1" name="Ink 50"/>
              <p14:cNvContentPartPr/>
              <p14:nvPr/>
            </p14:nvContentPartPr>
            <p14:xfrm>
              <a:off x="6152389" y="3425454"/>
              <a:ext cx="3027600" cy="27000"/>
            </p14:xfrm>
          </p:contentPart>
        </mc:Choice>
        <mc:Fallback xmlns="">
          <p:pic>
            <p:nvPicPr>
              <p:cNvPr id="51" name="Ink 50"/>
              <p:cNvPicPr/>
              <p:nvPr/>
            </p:nvPicPr>
            <p:blipFill>
              <a:blip r:embed="rId48"/>
              <a:stretch>
                <a:fillRect/>
              </a:stretch>
            </p:blipFill>
            <p:spPr>
              <a:xfrm>
                <a:off x="6136549" y="3361734"/>
                <a:ext cx="30592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2" name="Ink 51"/>
              <p14:cNvContentPartPr/>
              <p14:nvPr/>
            </p14:nvContentPartPr>
            <p14:xfrm>
              <a:off x="1598389" y="4095054"/>
              <a:ext cx="2393640" cy="27000"/>
            </p14:xfrm>
          </p:contentPart>
        </mc:Choice>
        <mc:Fallback xmlns="">
          <p:pic>
            <p:nvPicPr>
              <p:cNvPr id="52" name="Ink 51"/>
              <p:cNvPicPr/>
              <p:nvPr/>
            </p:nvPicPr>
            <p:blipFill>
              <a:blip r:embed="rId50"/>
              <a:stretch>
                <a:fillRect/>
              </a:stretch>
            </p:blipFill>
            <p:spPr>
              <a:xfrm>
                <a:off x="1582549" y="4031694"/>
                <a:ext cx="24253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3" name="Ink 52"/>
              <p14:cNvContentPartPr/>
              <p14:nvPr/>
            </p14:nvContentPartPr>
            <p14:xfrm>
              <a:off x="3982669" y="4059414"/>
              <a:ext cx="2366640" cy="54000"/>
            </p14:xfrm>
          </p:contentPart>
        </mc:Choice>
        <mc:Fallback xmlns="">
          <p:pic>
            <p:nvPicPr>
              <p:cNvPr id="53" name="Ink 52"/>
              <p:cNvPicPr/>
              <p:nvPr/>
            </p:nvPicPr>
            <p:blipFill>
              <a:blip r:embed="rId52"/>
              <a:stretch>
                <a:fillRect/>
              </a:stretch>
            </p:blipFill>
            <p:spPr>
              <a:xfrm>
                <a:off x="3966829" y="3995694"/>
                <a:ext cx="2398320" cy="181080"/>
              </a:xfrm>
              <a:prstGeom prst="rect">
                <a:avLst/>
              </a:prstGeom>
            </p:spPr>
          </p:pic>
        </mc:Fallback>
      </mc:AlternateContent>
    </p:spTree>
    <p:extLst>
      <p:ext uri="{BB962C8B-B14F-4D97-AF65-F5344CB8AC3E}">
        <p14:creationId xmlns:p14="http://schemas.microsoft.com/office/powerpoint/2010/main" val="13633831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458</TotalTime>
  <Words>3074</Words>
  <Application>Microsoft Office PowerPoint</Application>
  <PresentationFormat>Widescreen</PresentationFormat>
  <Paragraphs>366</Paragraphs>
  <Slides>20</Slides>
  <Notes>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20</vt:i4>
      </vt:variant>
    </vt:vector>
  </HeadingPairs>
  <TitlesOfParts>
    <vt:vector size="29" baseType="lpstr">
      <vt:lpstr>Arial</vt:lpstr>
      <vt:lpstr>Bliss 2 ExtraBold</vt:lpstr>
      <vt:lpstr>Bliss 2 Regular</vt:lpstr>
      <vt:lpstr>Calibri</vt:lpstr>
      <vt:lpstr>Calibri Light</vt:lpstr>
      <vt:lpstr>Century Gothic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Crash Course Psychology</vt:lpstr>
      <vt:lpstr>PowerPoint Presentation</vt:lpstr>
      <vt:lpstr>PowerPoint Presentation</vt:lpstr>
      <vt:lpstr>(5) Starting with Psychology / The Open University</vt:lpstr>
      <vt:lpstr>(6) Bethlehem Museum of the mind </vt:lpstr>
      <vt:lpstr>(7) Are criminals born or made?</vt:lpstr>
      <vt:lpstr>(8) Presentation on a psychological approach</vt:lpstr>
    </vt:vector>
  </TitlesOfParts>
  <Company>DMHS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L Rackley</dc:creator>
  <cp:lastModifiedBy>Ms L Rackley</cp:lastModifiedBy>
  <cp:revision>21</cp:revision>
  <dcterms:created xsi:type="dcterms:W3CDTF">2022-06-28T14:18:56Z</dcterms:created>
  <dcterms:modified xsi:type="dcterms:W3CDTF">2025-06-06T09:25:13Z</dcterms:modified>
</cp:coreProperties>
</file>