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68" r:id="rId3"/>
    <p:sldId id="360" r:id="rId4"/>
    <p:sldId id="270" r:id="rId5"/>
    <p:sldId id="361" r:id="rId6"/>
    <p:sldId id="334" r:id="rId7"/>
    <p:sldId id="362" r:id="rId8"/>
    <p:sldId id="336" r:id="rId9"/>
    <p:sldId id="363" r:id="rId10"/>
    <p:sldId id="338" r:id="rId11"/>
    <p:sldId id="364" r:id="rId12"/>
    <p:sldId id="330" r:id="rId13"/>
    <p:sldId id="368" r:id="rId14"/>
    <p:sldId id="332" r:id="rId15"/>
    <p:sldId id="369" r:id="rId16"/>
    <p:sldId id="272" r:id="rId17"/>
    <p:sldId id="370" r:id="rId18"/>
    <p:sldId id="274" r:id="rId19"/>
    <p:sldId id="371" r:id="rId20"/>
    <p:sldId id="276" r:id="rId21"/>
    <p:sldId id="372" r:id="rId22"/>
    <p:sldId id="278" r:id="rId23"/>
    <p:sldId id="373" r:id="rId24"/>
    <p:sldId id="346" r:id="rId25"/>
    <p:sldId id="375" r:id="rId26"/>
    <p:sldId id="328" r:id="rId27"/>
    <p:sldId id="376" r:id="rId28"/>
    <p:sldId id="312" r:id="rId29"/>
    <p:sldId id="378" r:id="rId30"/>
    <p:sldId id="316" r:id="rId31"/>
    <p:sldId id="380" r:id="rId32"/>
    <p:sldId id="348" r:id="rId33"/>
    <p:sldId id="382" r:id="rId34"/>
    <p:sldId id="350" r:id="rId35"/>
    <p:sldId id="383" r:id="rId36"/>
    <p:sldId id="388" r:id="rId37"/>
    <p:sldId id="389" r:id="rId38"/>
    <p:sldId id="352" r:id="rId39"/>
    <p:sldId id="384" r:id="rId40"/>
    <p:sldId id="356" r:id="rId41"/>
    <p:sldId id="386" r:id="rId42"/>
  </p:sldIdLst>
  <p:sldSz cx="6858000" cy="9906000" type="A4"/>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72" autoAdjust="0"/>
    <p:restoredTop sz="94660"/>
  </p:normalViewPr>
  <p:slideViewPr>
    <p:cSldViewPr snapToGrid="0">
      <p:cViewPr varScale="1">
        <p:scale>
          <a:sx n="81" d="100"/>
          <a:sy n="81" d="100"/>
        </p:scale>
        <p:origin x="3048" y="90"/>
      </p:cViewPr>
      <p:guideLst/>
    </p:cSldViewPr>
  </p:slideViewPr>
  <p:notesTextViewPr>
    <p:cViewPr>
      <p:scale>
        <a:sx n="1" d="1"/>
        <a:sy n="1" d="1"/>
      </p:scale>
      <p:origin x="0" y="0"/>
    </p:cViewPr>
  </p:notesTextViewPr>
  <p:sorterViewPr>
    <p:cViewPr>
      <p:scale>
        <a:sx n="100" d="100"/>
        <a:sy n="100" d="100"/>
      </p:scale>
      <p:origin x="0" y="-1117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0AFEA3C-7966-4A06-8B3D-FB77E0B020B4}" type="datetimeFigureOut">
              <a:rPr lang="en-GB" smtClean="0"/>
              <a:t>14/05/2019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EBCF87-DCAE-4057-A3A0-272D2BE8164D}" type="slidenum">
              <a:rPr lang="en-GB" smtClean="0"/>
              <a:t>‹#›</a:t>
            </a:fld>
            <a:endParaRPr lang="en-GB"/>
          </a:p>
        </p:txBody>
      </p:sp>
    </p:spTree>
    <p:extLst>
      <p:ext uri="{BB962C8B-B14F-4D97-AF65-F5344CB8AC3E}">
        <p14:creationId xmlns:p14="http://schemas.microsoft.com/office/powerpoint/2010/main" val="2445631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0AFEA3C-7966-4A06-8B3D-FB77E0B020B4}" type="datetimeFigureOut">
              <a:rPr lang="en-GB" smtClean="0"/>
              <a:t>14/05/2019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EBCF87-DCAE-4057-A3A0-272D2BE8164D}" type="slidenum">
              <a:rPr lang="en-GB" smtClean="0"/>
              <a:t>‹#›</a:t>
            </a:fld>
            <a:endParaRPr lang="en-GB"/>
          </a:p>
        </p:txBody>
      </p:sp>
    </p:spTree>
    <p:extLst>
      <p:ext uri="{BB962C8B-B14F-4D97-AF65-F5344CB8AC3E}">
        <p14:creationId xmlns:p14="http://schemas.microsoft.com/office/powerpoint/2010/main" val="2120933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0AFEA3C-7966-4A06-8B3D-FB77E0B020B4}" type="datetimeFigureOut">
              <a:rPr lang="en-GB" smtClean="0"/>
              <a:t>14/05/2019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EBCF87-DCAE-4057-A3A0-272D2BE8164D}" type="slidenum">
              <a:rPr lang="en-GB" smtClean="0"/>
              <a:t>‹#›</a:t>
            </a:fld>
            <a:endParaRPr lang="en-GB"/>
          </a:p>
        </p:txBody>
      </p:sp>
    </p:spTree>
    <p:extLst>
      <p:ext uri="{BB962C8B-B14F-4D97-AF65-F5344CB8AC3E}">
        <p14:creationId xmlns:p14="http://schemas.microsoft.com/office/powerpoint/2010/main" val="2843306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0AFEA3C-7966-4A06-8B3D-FB77E0B020B4}" type="datetimeFigureOut">
              <a:rPr lang="en-GB" smtClean="0"/>
              <a:t>14/05/2019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EBCF87-DCAE-4057-A3A0-272D2BE8164D}" type="slidenum">
              <a:rPr lang="en-GB" smtClean="0"/>
              <a:t>‹#›</a:t>
            </a:fld>
            <a:endParaRPr lang="en-GB"/>
          </a:p>
        </p:txBody>
      </p:sp>
    </p:spTree>
    <p:extLst>
      <p:ext uri="{BB962C8B-B14F-4D97-AF65-F5344CB8AC3E}">
        <p14:creationId xmlns:p14="http://schemas.microsoft.com/office/powerpoint/2010/main" val="427314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AFEA3C-7966-4A06-8B3D-FB77E0B020B4}" type="datetimeFigureOut">
              <a:rPr lang="en-GB" smtClean="0"/>
              <a:t>14/05/2019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EBCF87-DCAE-4057-A3A0-272D2BE8164D}" type="slidenum">
              <a:rPr lang="en-GB" smtClean="0"/>
              <a:t>‹#›</a:t>
            </a:fld>
            <a:endParaRPr lang="en-GB"/>
          </a:p>
        </p:txBody>
      </p:sp>
    </p:spTree>
    <p:extLst>
      <p:ext uri="{BB962C8B-B14F-4D97-AF65-F5344CB8AC3E}">
        <p14:creationId xmlns:p14="http://schemas.microsoft.com/office/powerpoint/2010/main" val="2895558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0AFEA3C-7966-4A06-8B3D-FB77E0B020B4}" type="datetimeFigureOut">
              <a:rPr lang="en-GB" smtClean="0"/>
              <a:t>14/05/2019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EBCF87-DCAE-4057-A3A0-272D2BE8164D}" type="slidenum">
              <a:rPr lang="en-GB" smtClean="0"/>
              <a:t>‹#›</a:t>
            </a:fld>
            <a:endParaRPr lang="en-GB"/>
          </a:p>
        </p:txBody>
      </p:sp>
    </p:spTree>
    <p:extLst>
      <p:ext uri="{BB962C8B-B14F-4D97-AF65-F5344CB8AC3E}">
        <p14:creationId xmlns:p14="http://schemas.microsoft.com/office/powerpoint/2010/main" val="3073745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0AFEA3C-7966-4A06-8B3D-FB77E0B020B4}" type="datetimeFigureOut">
              <a:rPr lang="en-GB" smtClean="0"/>
              <a:t>14/05/2019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AEBCF87-DCAE-4057-A3A0-272D2BE8164D}" type="slidenum">
              <a:rPr lang="en-GB" smtClean="0"/>
              <a:t>‹#›</a:t>
            </a:fld>
            <a:endParaRPr lang="en-GB"/>
          </a:p>
        </p:txBody>
      </p:sp>
    </p:spTree>
    <p:extLst>
      <p:ext uri="{BB962C8B-B14F-4D97-AF65-F5344CB8AC3E}">
        <p14:creationId xmlns:p14="http://schemas.microsoft.com/office/powerpoint/2010/main" val="3094220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0AFEA3C-7966-4A06-8B3D-FB77E0B020B4}" type="datetimeFigureOut">
              <a:rPr lang="en-GB" smtClean="0"/>
              <a:t>14/05/2019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AEBCF87-DCAE-4057-A3A0-272D2BE8164D}" type="slidenum">
              <a:rPr lang="en-GB" smtClean="0"/>
              <a:t>‹#›</a:t>
            </a:fld>
            <a:endParaRPr lang="en-GB"/>
          </a:p>
        </p:txBody>
      </p:sp>
    </p:spTree>
    <p:extLst>
      <p:ext uri="{BB962C8B-B14F-4D97-AF65-F5344CB8AC3E}">
        <p14:creationId xmlns:p14="http://schemas.microsoft.com/office/powerpoint/2010/main" val="555485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AFEA3C-7966-4A06-8B3D-FB77E0B020B4}" type="datetimeFigureOut">
              <a:rPr lang="en-GB" smtClean="0"/>
              <a:t>14/05/2019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AEBCF87-DCAE-4057-A3A0-272D2BE8164D}" type="slidenum">
              <a:rPr lang="en-GB" smtClean="0"/>
              <a:t>‹#›</a:t>
            </a:fld>
            <a:endParaRPr lang="en-GB"/>
          </a:p>
        </p:txBody>
      </p:sp>
    </p:spTree>
    <p:extLst>
      <p:ext uri="{BB962C8B-B14F-4D97-AF65-F5344CB8AC3E}">
        <p14:creationId xmlns:p14="http://schemas.microsoft.com/office/powerpoint/2010/main" val="1391415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AFEA3C-7966-4A06-8B3D-FB77E0B020B4}" type="datetimeFigureOut">
              <a:rPr lang="en-GB" smtClean="0"/>
              <a:t>14/05/2019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EBCF87-DCAE-4057-A3A0-272D2BE8164D}" type="slidenum">
              <a:rPr lang="en-GB" smtClean="0"/>
              <a:t>‹#›</a:t>
            </a:fld>
            <a:endParaRPr lang="en-GB"/>
          </a:p>
        </p:txBody>
      </p:sp>
    </p:spTree>
    <p:extLst>
      <p:ext uri="{BB962C8B-B14F-4D97-AF65-F5344CB8AC3E}">
        <p14:creationId xmlns:p14="http://schemas.microsoft.com/office/powerpoint/2010/main" val="660462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AFEA3C-7966-4A06-8B3D-FB77E0B020B4}" type="datetimeFigureOut">
              <a:rPr lang="en-GB" smtClean="0"/>
              <a:t>14/05/2019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EBCF87-DCAE-4057-A3A0-272D2BE8164D}" type="slidenum">
              <a:rPr lang="en-GB" smtClean="0"/>
              <a:t>‹#›</a:t>
            </a:fld>
            <a:endParaRPr lang="en-GB"/>
          </a:p>
        </p:txBody>
      </p:sp>
    </p:spTree>
    <p:extLst>
      <p:ext uri="{BB962C8B-B14F-4D97-AF65-F5344CB8AC3E}">
        <p14:creationId xmlns:p14="http://schemas.microsoft.com/office/powerpoint/2010/main" val="1053067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C0AFEA3C-7966-4A06-8B3D-FB77E0B020B4}" type="datetimeFigureOut">
              <a:rPr lang="en-GB" smtClean="0"/>
              <a:t>14/05/2019</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0AEBCF87-DCAE-4057-A3A0-272D2BE8164D}" type="slidenum">
              <a:rPr lang="en-GB" smtClean="0"/>
              <a:t>‹#›</a:t>
            </a:fld>
            <a:endParaRPr lang="en-GB"/>
          </a:p>
        </p:txBody>
      </p:sp>
    </p:spTree>
    <p:extLst>
      <p:ext uri="{BB962C8B-B14F-4D97-AF65-F5344CB8AC3E}">
        <p14:creationId xmlns:p14="http://schemas.microsoft.com/office/powerpoint/2010/main" val="37281324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uk/url?sa=i&amp;rct=j&amp;q=spun+metal+bowl&amp;source=images&amp;cd=&amp;cad=rja&amp;docid=0GMTF4e9HF1ZlM&amp;tbnid=4sniEPjLNfTM5M:&amp;ved=0CAUQjRw&amp;url=http://www.helandermetal.com/commercial-food-equipment.html&amp;ei=FLR-UYvfNIer0QXgq4C4CQ&amp;bvm=bv.45645796,d.d2k&amp;psig=AFQjCNFnutHX3lTwd1s_T7Ya1lHyrgKM-A&amp;ust=1367344500652757"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uk/url?sa=i&amp;rct=j&amp;q=spanner&amp;source=images&amp;cd=&amp;cad=rja&amp;docid=jt9fv37iD-2hbM&amp;tbnid=30H7SgiH-KTVKM:&amp;ved=0CAUQjRw&amp;url=http://walkingdead.wikia.com/wiki/File:Double-Open-End-Wrench-Spanner-DB7110-.jpg&amp;ei=V7R-UdO4BuaW0AWkmYCwCQ&amp;bvm=bv.45645796,d.d2k&amp;psig=AFQjCNEpytLyaad6yb1f1w7CgysMW-I4pw&amp;ust=1367344594641995"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817527" y="3168403"/>
            <a:ext cx="5224117" cy="25237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lang="en-GB" sz="3000" b="1" dirty="0" smtClean="0">
              <a:solidFill>
                <a:srgbClr val="323E4F"/>
              </a:solidFill>
              <a:latin typeface="+mj-lt"/>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1" u="none" strike="noStrike" cap="none" normalizeH="0" dirty="0" smtClean="0">
                <a:ln>
                  <a:noFill/>
                </a:ln>
                <a:solidFill>
                  <a:srgbClr val="7030A0"/>
                </a:solidFill>
                <a:effectLst>
                  <a:outerShdw blurRad="38100" dist="38100" dir="2700000" algn="tl">
                    <a:srgbClr val="000000">
                      <a:alpha val="43137"/>
                    </a:srgbClr>
                  </a:outerShdw>
                </a:effectLst>
                <a:latin typeface="+mj-lt"/>
                <a:cs typeface="Arial" pitchFamily="34" charset="0"/>
              </a:rPr>
              <a:t>Exam Preparation Theory </a:t>
            </a:r>
            <a:r>
              <a:rPr kumimoji="0" lang="en-GB" sz="2400" b="1" i="1" u="none" strike="noStrike" cap="none" normalizeH="0" dirty="0" smtClean="0">
                <a:ln>
                  <a:noFill/>
                </a:ln>
                <a:solidFill>
                  <a:srgbClr val="7030A0"/>
                </a:solidFill>
                <a:effectLst>
                  <a:outerShdw blurRad="38100" dist="38100" dir="2700000" algn="tl">
                    <a:srgbClr val="000000">
                      <a:alpha val="43137"/>
                    </a:srgbClr>
                  </a:outerShdw>
                </a:effectLst>
                <a:latin typeface="+mj-lt"/>
                <a:cs typeface="Arial" pitchFamily="34" charset="0"/>
              </a:rPr>
              <a:t>Workbook</a:t>
            </a:r>
            <a:endParaRPr kumimoji="0" lang="en-GB" sz="800" b="0" i="0" u="none" strike="noStrike" cap="none" normalizeH="0" baseline="0" dirty="0" smtClean="0">
              <a:ln>
                <a:noFill/>
              </a:ln>
              <a:solidFill>
                <a:srgbClr val="7030A0"/>
              </a:solidFill>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GB" sz="800" dirty="0" smtClean="0">
              <a:solidFill>
                <a:srgbClr val="7030A0"/>
              </a:solidFill>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800" b="0" i="0" u="none" strike="noStrike" cap="none" normalizeH="0" baseline="0" dirty="0" smtClean="0">
              <a:ln>
                <a:noFill/>
              </a:ln>
              <a:solidFill>
                <a:srgbClr val="7030A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800" b="1" i="0" u="none" strike="noStrike" cap="none" normalizeH="0" baseline="0" dirty="0" smtClean="0">
              <a:ln>
                <a:noFill/>
              </a:ln>
              <a:solidFill>
                <a:srgbClr val="7030A0"/>
              </a:solidFill>
              <a:effectLst/>
              <a:latin typeface="Calibri"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7030A0"/>
                </a:solidFill>
                <a:effectLst/>
                <a:latin typeface="Calibri" pitchFamily="34" charset="0"/>
                <a:ea typeface="Calibri" pitchFamily="34" charset="0"/>
                <a:cs typeface="Times New Roman" pitchFamily="18" charset="0"/>
              </a:rPr>
              <a:t>Name: ……………………………………………..</a:t>
            </a:r>
          </a:p>
          <a:p>
            <a:pPr marL="0" marR="0" lvl="0" indent="0" algn="ctr" defTabSz="914400" rtl="0" eaLnBrk="0" fontAlgn="base" latinLnBrk="0" hangingPunct="0">
              <a:lnSpc>
                <a:spcPct val="100000"/>
              </a:lnSpc>
              <a:spcBef>
                <a:spcPct val="0"/>
              </a:spcBef>
              <a:spcAft>
                <a:spcPct val="0"/>
              </a:spcAft>
              <a:buClrTx/>
              <a:buSzTx/>
              <a:buFontTx/>
              <a:buNone/>
              <a:tabLst/>
            </a:pPr>
            <a:endParaRPr lang="en-GB" b="1" dirty="0" smtClean="0">
              <a:solidFill>
                <a:srgbClr val="7030A0"/>
              </a:solidFill>
              <a:latin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1" i="1" u="none" strike="noStrike" cap="none" normalizeH="0" baseline="0" dirty="0" smtClean="0">
                <a:ln>
                  <a:noFill/>
                </a:ln>
                <a:solidFill>
                  <a:srgbClr val="7030A0"/>
                </a:solidFill>
                <a:effectLst/>
                <a:latin typeface="Calibri" pitchFamily="34" charset="0"/>
                <a:cs typeface="Times New Roman" pitchFamily="18" charset="0"/>
              </a:rPr>
              <a:t>&gt; Please keep</a:t>
            </a:r>
            <a:r>
              <a:rPr kumimoji="0" lang="en-GB" sz="1600" b="1" i="1" u="none" strike="noStrike" cap="none" normalizeH="0" dirty="0" smtClean="0">
                <a:ln>
                  <a:noFill/>
                </a:ln>
                <a:solidFill>
                  <a:srgbClr val="7030A0"/>
                </a:solidFill>
                <a:effectLst/>
                <a:latin typeface="Calibri" pitchFamily="34" charset="0"/>
                <a:cs typeface="Times New Roman" pitchFamily="18" charset="0"/>
              </a:rPr>
              <a:t> this as a revision resource for the exam &lt; </a:t>
            </a:r>
            <a:endParaRPr kumimoji="0" lang="en-GB" sz="1600" b="1" i="1" u="none" strike="noStrike" cap="none" normalizeH="0" baseline="0" dirty="0" smtClean="0">
              <a:ln>
                <a:noFill/>
              </a:ln>
              <a:solidFill>
                <a:srgbClr val="7030A0"/>
              </a:solidFill>
              <a:effectLst/>
              <a:latin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rgbClr val="7030A0"/>
              </a:solidFill>
              <a:effectLst/>
              <a:latin typeface="Arial" pitchFamily="34" charset="0"/>
              <a:cs typeface="Arial" pitchFamily="34" charset="0"/>
            </a:endParaRPr>
          </a:p>
        </p:txBody>
      </p:sp>
      <p:sp>
        <p:nvSpPr>
          <p:cNvPr id="6" name="Rectangle 5"/>
          <p:cNvSpPr/>
          <p:nvPr/>
        </p:nvSpPr>
        <p:spPr>
          <a:xfrm>
            <a:off x="194872" y="194872"/>
            <a:ext cx="6430780" cy="94587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1533061" y="5938392"/>
            <a:ext cx="3847605" cy="1446550"/>
          </a:xfrm>
          <a:prstGeom prst="rect">
            <a:avLst/>
          </a:prstGeom>
          <a:noFill/>
        </p:spPr>
        <p:txBody>
          <a:bodyPr wrap="square" rtlCol="0">
            <a:spAutoFit/>
          </a:bodyPr>
          <a:lstStyle/>
          <a:p>
            <a:r>
              <a:rPr lang="en-GB" sz="8800" b="1" dirty="0" smtClean="0">
                <a:solidFill>
                  <a:srgbClr val="7030A0"/>
                </a:solidFill>
              </a:rPr>
              <a:t>A LEVEL</a:t>
            </a:r>
            <a:endParaRPr lang="en-GB" sz="8800" b="1" dirty="0">
              <a:solidFill>
                <a:srgbClr val="7030A0"/>
              </a:solidFill>
            </a:endParaRPr>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7058" y="2455457"/>
            <a:ext cx="22479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P:\Drayton Logo\Drayton Manor logo filled 20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4883" y="1152120"/>
            <a:ext cx="1223963"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755227" y="7616388"/>
            <a:ext cx="5403272" cy="646331"/>
          </a:xfrm>
          <a:prstGeom prst="rect">
            <a:avLst/>
          </a:prstGeom>
          <a:noFill/>
        </p:spPr>
        <p:txBody>
          <a:bodyPr wrap="square" rtlCol="0">
            <a:spAutoFit/>
          </a:bodyPr>
          <a:lstStyle/>
          <a:p>
            <a:pPr algn="ctr"/>
            <a:r>
              <a:rPr lang="en-GB" dirty="0" smtClean="0"/>
              <a:t>Materials, Material Properties and Manufacturing Techniques</a:t>
            </a:r>
            <a:endParaRPr lang="en-GB" dirty="0"/>
          </a:p>
        </p:txBody>
      </p:sp>
    </p:spTree>
    <p:extLst>
      <p:ext uri="{BB962C8B-B14F-4D97-AF65-F5344CB8AC3E}">
        <p14:creationId xmlns:p14="http://schemas.microsoft.com/office/powerpoint/2010/main" val="7877555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4872" y="194872"/>
            <a:ext cx="6430780" cy="94587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29784" y="359764"/>
            <a:ext cx="6071016" cy="584775"/>
          </a:xfrm>
          <a:prstGeom prst="rect">
            <a:avLst/>
          </a:prstGeom>
          <a:noFill/>
        </p:spPr>
        <p:txBody>
          <a:bodyPr wrap="square" rtlCol="0">
            <a:spAutoFit/>
          </a:bodyPr>
          <a:lstStyle/>
          <a:p>
            <a:pPr algn="ctr"/>
            <a:r>
              <a:rPr lang="en-GB" sz="1600" b="1" dirty="0" smtClean="0"/>
              <a:t>Exam Style Practice Question on Product Analysis, Materials, Processes and Finishes </a:t>
            </a:r>
            <a:endParaRPr lang="en-GB" sz="1600" b="1" dirty="0"/>
          </a:p>
        </p:txBody>
      </p:sp>
      <p:sp>
        <p:nvSpPr>
          <p:cNvPr id="6" name="TextBox 5"/>
          <p:cNvSpPr txBox="1"/>
          <p:nvPr/>
        </p:nvSpPr>
        <p:spPr>
          <a:xfrm>
            <a:off x="329784" y="863210"/>
            <a:ext cx="6071016" cy="600164"/>
          </a:xfrm>
          <a:prstGeom prst="rect">
            <a:avLst/>
          </a:prstGeom>
          <a:noFill/>
        </p:spPr>
        <p:txBody>
          <a:bodyPr wrap="square" rtlCol="0">
            <a:spAutoFit/>
          </a:bodyPr>
          <a:lstStyle/>
          <a:p>
            <a:r>
              <a:rPr lang="en-GB" sz="1100" b="1" dirty="0" smtClean="0"/>
              <a:t>Question 6</a:t>
            </a:r>
          </a:p>
          <a:p>
            <a:endParaRPr lang="en-GB" sz="1100" b="1" dirty="0"/>
          </a:p>
          <a:p>
            <a:endParaRPr lang="en-GB" sz="1100" b="1" dirty="0" smtClean="0"/>
          </a:p>
        </p:txBody>
      </p:sp>
      <p:sp>
        <p:nvSpPr>
          <p:cNvPr id="8" name="TextBox 7"/>
          <p:cNvSpPr txBox="1"/>
          <p:nvPr/>
        </p:nvSpPr>
        <p:spPr>
          <a:xfrm>
            <a:off x="329784" y="1163292"/>
            <a:ext cx="5975222" cy="6740307"/>
          </a:xfrm>
          <a:prstGeom prst="rect">
            <a:avLst/>
          </a:prstGeom>
          <a:noFill/>
        </p:spPr>
        <p:txBody>
          <a:bodyPr wrap="square" rtlCol="0">
            <a:spAutoFit/>
          </a:bodyPr>
          <a:lstStyle/>
          <a:p>
            <a:r>
              <a:rPr lang="en-GB" sz="1100" dirty="0" smtClean="0"/>
              <a:t>Study the photograph of the product right: </a:t>
            </a:r>
          </a:p>
          <a:p>
            <a:endParaRPr lang="en-GB" sz="300" dirty="0" smtClean="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r>
              <a:rPr lang="en-GB" sz="1100" dirty="0" smtClean="0"/>
              <a:t>6 (a) (</a:t>
            </a:r>
            <a:r>
              <a:rPr lang="en-GB" sz="1100" dirty="0" err="1" smtClean="0"/>
              <a:t>i</a:t>
            </a:r>
            <a:r>
              <a:rPr lang="en-GB" sz="1100" dirty="0" smtClean="0"/>
              <a:t>) Name a specific material for this product. </a:t>
            </a:r>
          </a:p>
          <a:p>
            <a:endParaRPr lang="en-GB" sz="1100" dirty="0"/>
          </a:p>
          <a:p>
            <a:r>
              <a:rPr lang="en-GB" sz="1100" dirty="0" smtClean="0"/>
              <a:t>	……………………………………………………………………………………………………</a:t>
            </a:r>
          </a:p>
          <a:p>
            <a:endParaRPr lang="en-GB" sz="1100" dirty="0"/>
          </a:p>
          <a:p>
            <a:endParaRPr lang="en-GB" sz="1100" dirty="0" smtClean="0"/>
          </a:p>
          <a:p>
            <a:r>
              <a:rPr lang="en-GB" sz="1100" dirty="0" smtClean="0"/>
              <a:t>6 (a) (ii) Explain in detail why this materials is suitable for the product in Figure 1.</a:t>
            </a:r>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r>
              <a:rPr lang="en-GB" sz="1100" dirty="0" smtClean="0"/>
              <a:t> </a:t>
            </a:r>
            <a:r>
              <a:rPr lang="en-GB" sz="1100" dirty="0"/>
              <a:t>6 (a) (</a:t>
            </a:r>
            <a:r>
              <a:rPr lang="en-GB" sz="1100" dirty="0" smtClean="0"/>
              <a:t>iii</a:t>
            </a:r>
            <a:r>
              <a:rPr lang="en-GB" sz="1100" dirty="0"/>
              <a:t>) </a:t>
            </a:r>
            <a:r>
              <a:rPr lang="en-GB" sz="1100" dirty="0" smtClean="0"/>
              <a:t>Use notes and diagrams to describe the process used to manufacture this product. </a:t>
            </a:r>
            <a:endParaRPr lang="en-GB" sz="1100" dirty="0"/>
          </a:p>
          <a:p>
            <a:endParaRPr lang="en-GB" sz="1100" dirty="0"/>
          </a:p>
          <a:p>
            <a:endParaRPr lang="en-GB" sz="1100" dirty="0" smtClean="0"/>
          </a:p>
          <a:p>
            <a:endParaRPr lang="en-GB" sz="1100" b="1" dirty="0"/>
          </a:p>
          <a:p>
            <a:endParaRPr lang="en-GB" sz="1100" b="1" dirty="0" smtClean="0"/>
          </a:p>
        </p:txBody>
      </p:sp>
      <p:sp>
        <p:nvSpPr>
          <p:cNvPr id="9" name="TextBox 8"/>
          <p:cNvSpPr txBox="1"/>
          <p:nvPr/>
        </p:nvSpPr>
        <p:spPr>
          <a:xfrm rot="21269380">
            <a:off x="1216151" y="1480355"/>
            <a:ext cx="2468341" cy="1215717"/>
          </a:xfrm>
          <a:prstGeom prst="rect">
            <a:avLst/>
          </a:prstGeom>
          <a:noFill/>
          <a:ln w="28575" cmpd="sng">
            <a:solidFill>
              <a:schemeClr val="tx1"/>
            </a:solidFill>
            <a:prstDash val="dash"/>
          </a:ln>
        </p:spPr>
        <p:txBody>
          <a:bodyPr wrap="square" rtlCol="0">
            <a:spAutoFit/>
          </a:bodyPr>
          <a:lstStyle/>
          <a:p>
            <a:r>
              <a:rPr lang="en-GB" sz="1000" b="1" i="1" dirty="0" smtClean="0"/>
              <a:t>Exam Tip: </a:t>
            </a:r>
          </a:p>
          <a:p>
            <a:r>
              <a:rPr lang="en-GB" sz="900" i="1" dirty="0" smtClean="0"/>
              <a:t>Be specific with your material. Justify the suitability of a material by referring to its specific properties. Make sure the process diagrams are drawn clearly, labelled fully and accurately, you have explained what is happening at each stage. Also for top marks make sure any moulds or formers look like the shape of the product.  </a:t>
            </a:r>
            <a:endParaRPr lang="en-GB" sz="900" i="1" dirty="0"/>
          </a:p>
        </p:txBody>
      </p:sp>
      <p:sp>
        <p:nvSpPr>
          <p:cNvPr id="2" name="TextBox 1"/>
          <p:cNvSpPr txBox="1"/>
          <p:nvPr/>
        </p:nvSpPr>
        <p:spPr>
          <a:xfrm>
            <a:off x="5300471" y="9256295"/>
            <a:ext cx="1235242" cy="261610"/>
          </a:xfrm>
          <a:prstGeom prst="rect">
            <a:avLst/>
          </a:prstGeom>
          <a:noFill/>
        </p:spPr>
        <p:txBody>
          <a:bodyPr wrap="square" rtlCol="0">
            <a:spAutoFit/>
          </a:bodyPr>
          <a:lstStyle/>
          <a:p>
            <a:pPr algn="r"/>
            <a:r>
              <a:rPr lang="en-GB" sz="1050" dirty="0" smtClean="0"/>
              <a:t>Page 1 of 2</a:t>
            </a:r>
            <a:endParaRPr lang="en-GB" sz="1050" dirty="0"/>
          </a:p>
        </p:txBody>
      </p:sp>
      <p:graphicFrame>
        <p:nvGraphicFramePr>
          <p:cNvPr id="3" name="Table 2"/>
          <p:cNvGraphicFramePr>
            <a:graphicFrameLocks noGrp="1"/>
          </p:cNvGraphicFramePr>
          <p:nvPr/>
        </p:nvGraphicFramePr>
        <p:xfrm>
          <a:off x="475116" y="4068181"/>
          <a:ext cx="5909807" cy="2460928"/>
        </p:xfrm>
        <a:graphic>
          <a:graphicData uri="http://schemas.openxmlformats.org/drawingml/2006/table">
            <a:tbl>
              <a:tblPr firstRow="1" bandRow="1">
                <a:tableStyleId>{2D5ABB26-0587-4C30-8999-92F81FD0307C}</a:tableStyleId>
              </a:tblPr>
              <a:tblGrid>
                <a:gridCol w="5909807">
                  <a:extLst>
                    <a:ext uri="{9D8B030D-6E8A-4147-A177-3AD203B41FA5}">
                      <a16:colId xmlns:a16="http://schemas.microsoft.com/office/drawing/2014/main" val="20000"/>
                    </a:ext>
                  </a:extLst>
                </a:gridCol>
              </a:tblGrid>
              <a:tr h="272332">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0"/>
                  </a:ext>
                </a:extLst>
              </a:tr>
              <a:tr h="272332">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1"/>
                  </a:ext>
                </a:extLst>
              </a:tr>
              <a:tr h="272332">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2"/>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3"/>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4"/>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5"/>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6"/>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7"/>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8"/>
                  </a:ext>
                </a:extLst>
              </a:tr>
              <a:tr h="272332">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11" name="TextBox 10"/>
          <p:cNvSpPr txBox="1"/>
          <p:nvPr/>
        </p:nvSpPr>
        <p:spPr>
          <a:xfrm>
            <a:off x="5128592" y="3296900"/>
            <a:ext cx="671979" cy="261610"/>
          </a:xfrm>
          <a:prstGeom prst="rect">
            <a:avLst/>
          </a:prstGeom>
          <a:noFill/>
        </p:spPr>
        <p:txBody>
          <a:bodyPr wrap="none" rtlCol="0">
            <a:spAutoFit/>
          </a:bodyPr>
          <a:lstStyle/>
          <a:p>
            <a:r>
              <a:rPr lang="en-GB" sz="1100" i="1" dirty="0" smtClean="0"/>
              <a:t>(1 mark)</a:t>
            </a:r>
            <a:endParaRPr lang="en-GB" sz="1100" i="1" dirty="0"/>
          </a:p>
        </p:txBody>
      </p:sp>
      <p:sp>
        <p:nvSpPr>
          <p:cNvPr id="15" name="TextBox 14"/>
          <p:cNvSpPr txBox="1"/>
          <p:nvPr/>
        </p:nvSpPr>
        <p:spPr>
          <a:xfrm>
            <a:off x="5633027" y="6352103"/>
            <a:ext cx="726481" cy="261610"/>
          </a:xfrm>
          <a:prstGeom prst="rect">
            <a:avLst/>
          </a:prstGeom>
          <a:noFill/>
        </p:spPr>
        <p:txBody>
          <a:bodyPr wrap="none" rtlCol="0">
            <a:spAutoFit/>
          </a:bodyPr>
          <a:lstStyle/>
          <a:p>
            <a:r>
              <a:rPr lang="en-GB" sz="1100" i="1" dirty="0" smtClean="0"/>
              <a:t>(6 marks)</a:t>
            </a:r>
            <a:endParaRPr lang="en-GB" sz="1100" i="1" dirty="0"/>
          </a:p>
        </p:txBody>
      </p:sp>
      <p:sp>
        <p:nvSpPr>
          <p:cNvPr id="12" name="TextBox 11"/>
          <p:cNvSpPr txBox="1"/>
          <p:nvPr/>
        </p:nvSpPr>
        <p:spPr>
          <a:xfrm>
            <a:off x="4379231" y="2682680"/>
            <a:ext cx="2083769" cy="253916"/>
          </a:xfrm>
          <a:prstGeom prst="rect">
            <a:avLst/>
          </a:prstGeom>
          <a:noFill/>
        </p:spPr>
        <p:txBody>
          <a:bodyPr wrap="square" rtlCol="0">
            <a:spAutoFit/>
          </a:bodyPr>
          <a:lstStyle/>
          <a:p>
            <a:r>
              <a:rPr lang="en-GB" sz="1050" b="1" dirty="0" smtClean="0"/>
              <a:t>Figure 1: Plastic Bag </a:t>
            </a:r>
            <a:endParaRPr lang="en-GB" sz="1050" b="1" dirty="0"/>
          </a:p>
        </p:txBody>
      </p:sp>
      <p:pic>
        <p:nvPicPr>
          <p:cNvPr id="13" name="Picture 2" descr="http://img.thisismoney.co.uk/i/pix/2008/03/AsdaDM_203x150.jpg"/>
          <p:cNvPicPr>
            <a:picLocks noChangeAspect="1" noChangeArrowheads="1"/>
          </p:cNvPicPr>
          <p:nvPr/>
        </p:nvPicPr>
        <p:blipFill>
          <a:blip r:embed="rId2" cstate="print"/>
          <a:srcRect/>
          <a:stretch>
            <a:fillRect/>
          </a:stretch>
        </p:blipFill>
        <p:spPr bwMode="auto">
          <a:xfrm>
            <a:off x="4271336" y="1280038"/>
            <a:ext cx="1714512" cy="1266881"/>
          </a:xfrm>
          <a:prstGeom prst="rect">
            <a:avLst/>
          </a:prstGeom>
          <a:noFill/>
          <a:ln>
            <a:noFill/>
          </a:ln>
        </p:spPr>
      </p:pic>
    </p:spTree>
    <p:extLst>
      <p:ext uri="{BB962C8B-B14F-4D97-AF65-F5344CB8AC3E}">
        <p14:creationId xmlns:p14="http://schemas.microsoft.com/office/powerpoint/2010/main" val="6564915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4872" y="194872"/>
            <a:ext cx="6430780" cy="94587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29784" y="359764"/>
            <a:ext cx="6071016" cy="584775"/>
          </a:xfrm>
          <a:prstGeom prst="rect">
            <a:avLst/>
          </a:prstGeom>
          <a:noFill/>
        </p:spPr>
        <p:txBody>
          <a:bodyPr wrap="square" rtlCol="0">
            <a:spAutoFit/>
          </a:bodyPr>
          <a:lstStyle/>
          <a:p>
            <a:pPr algn="ctr"/>
            <a:r>
              <a:rPr lang="en-GB" sz="1600" b="1" dirty="0" smtClean="0"/>
              <a:t>Exam Style Practice Question on Product Analysis, Materials, Processes and Finishes </a:t>
            </a:r>
            <a:endParaRPr lang="en-GB" sz="1600" b="1" dirty="0"/>
          </a:p>
        </p:txBody>
      </p:sp>
      <p:sp>
        <p:nvSpPr>
          <p:cNvPr id="10" name="TextBox 9"/>
          <p:cNvSpPr txBox="1"/>
          <p:nvPr/>
        </p:nvSpPr>
        <p:spPr>
          <a:xfrm>
            <a:off x="5300471" y="9256295"/>
            <a:ext cx="1235242" cy="261610"/>
          </a:xfrm>
          <a:prstGeom prst="rect">
            <a:avLst/>
          </a:prstGeom>
          <a:noFill/>
        </p:spPr>
        <p:txBody>
          <a:bodyPr wrap="square" rtlCol="0">
            <a:spAutoFit/>
          </a:bodyPr>
          <a:lstStyle/>
          <a:p>
            <a:pPr algn="r"/>
            <a:r>
              <a:rPr lang="en-GB" sz="1050" dirty="0" smtClean="0"/>
              <a:t>Page 2 of 2</a:t>
            </a:r>
            <a:endParaRPr lang="en-GB" sz="1050" dirty="0"/>
          </a:p>
        </p:txBody>
      </p:sp>
      <p:sp>
        <p:nvSpPr>
          <p:cNvPr id="2" name="Rectangle 1"/>
          <p:cNvSpPr/>
          <p:nvPr/>
        </p:nvSpPr>
        <p:spPr>
          <a:xfrm>
            <a:off x="329784" y="8116245"/>
            <a:ext cx="6205929" cy="600164"/>
          </a:xfrm>
          <a:prstGeom prst="rect">
            <a:avLst/>
          </a:prstGeom>
        </p:spPr>
        <p:txBody>
          <a:bodyPr wrap="square">
            <a:spAutoFit/>
          </a:bodyPr>
          <a:lstStyle/>
          <a:p>
            <a:r>
              <a:rPr lang="en-GB" sz="1100" dirty="0"/>
              <a:t>6 (a) (</a:t>
            </a:r>
            <a:r>
              <a:rPr lang="en-GB" sz="1100" dirty="0" smtClean="0"/>
              <a:t>iv) Identify a suitable finishing process for this product (if required). </a:t>
            </a:r>
          </a:p>
          <a:p>
            <a:endParaRPr lang="en-GB" sz="1100" dirty="0"/>
          </a:p>
          <a:p>
            <a:r>
              <a:rPr lang="en-GB" sz="1100" dirty="0" smtClean="0"/>
              <a:t>	……………………………………………………………………………………………………………………………………..</a:t>
            </a:r>
            <a:endParaRPr lang="en-GB" sz="1100" dirty="0"/>
          </a:p>
        </p:txBody>
      </p:sp>
      <p:sp>
        <p:nvSpPr>
          <p:cNvPr id="7" name="TextBox 6"/>
          <p:cNvSpPr txBox="1"/>
          <p:nvPr/>
        </p:nvSpPr>
        <p:spPr>
          <a:xfrm>
            <a:off x="5673452" y="7221975"/>
            <a:ext cx="798617" cy="261610"/>
          </a:xfrm>
          <a:prstGeom prst="rect">
            <a:avLst/>
          </a:prstGeom>
          <a:noFill/>
        </p:spPr>
        <p:txBody>
          <a:bodyPr wrap="none" rtlCol="0">
            <a:spAutoFit/>
          </a:bodyPr>
          <a:lstStyle/>
          <a:p>
            <a:r>
              <a:rPr lang="en-GB" sz="1100" i="1" dirty="0" smtClean="0"/>
              <a:t>(10 marks)</a:t>
            </a:r>
            <a:endParaRPr lang="en-GB" sz="1100" i="1" dirty="0"/>
          </a:p>
        </p:txBody>
      </p:sp>
      <p:sp>
        <p:nvSpPr>
          <p:cNvPr id="8" name="TextBox 7"/>
          <p:cNvSpPr txBox="1"/>
          <p:nvPr/>
        </p:nvSpPr>
        <p:spPr>
          <a:xfrm>
            <a:off x="5736772" y="8852170"/>
            <a:ext cx="671979" cy="261610"/>
          </a:xfrm>
          <a:prstGeom prst="rect">
            <a:avLst/>
          </a:prstGeom>
          <a:noFill/>
        </p:spPr>
        <p:txBody>
          <a:bodyPr wrap="none" rtlCol="0">
            <a:spAutoFit/>
          </a:bodyPr>
          <a:lstStyle/>
          <a:p>
            <a:r>
              <a:rPr lang="en-GB" sz="1100" i="1" dirty="0" smtClean="0"/>
              <a:t>(1 mark)</a:t>
            </a:r>
            <a:endParaRPr lang="en-GB" sz="1100" i="1" dirty="0"/>
          </a:p>
        </p:txBody>
      </p:sp>
    </p:spTree>
    <p:extLst>
      <p:ext uri="{BB962C8B-B14F-4D97-AF65-F5344CB8AC3E}">
        <p14:creationId xmlns:p14="http://schemas.microsoft.com/office/powerpoint/2010/main" val="33157641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4872" y="194872"/>
            <a:ext cx="6430780" cy="94587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29784" y="359764"/>
            <a:ext cx="6071016" cy="584775"/>
          </a:xfrm>
          <a:prstGeom prst="rect">
            <a:avLst/>
          </a:prstGeom>
          <a:noFill/>
        </p:spPr>
        <p:txBody>
          <a:bodyPr wrap="square" rtlCol="0">
            <a:spAutoFit/>
          </a:bodyPr>
          <a:lstStyle/>
          <a:p>
            <a:pPr algn="ctr"/>
            <a:r>
              <a:rPr lang="en-GB" sz="1600" b="1" dirty="0" smtClean="0"/>
              <a:t>Exam Style Practice Question on Product Analysis, Materials, Processes and Finishes </a:t>
            </a:r>
            <a:endParaRPr lang="en-GB" sz="1600" b="1" dirty="0"/>
          </a:p>
        </p:txBody>
      </p:sp>
      <p:sp>
        <p:nvSpPr>
          <p:cNvPr id="6" name="TextBox 5"/>
          <p:cNvSpPr txBox="1"/>
          <p:nvPr/>
        </p:nvSpPr>
        <p:spPr>
          <a:xfrm>
            <a:off x="329784" y="863210"/>
            <a:ext cx="6071016" cy="600164"/>
          </a:xfrm>
          <a:prstGeom prst="rect">
            <a:avLst/>
          </a:prstGeom>
          <a:noFill/>
        </p:spPr>
        <p:txBody>
          <a:bodyPr wrap="square" rtlCol="0">
            <a:spAutoFit/>
          </a:bodyPr>
          <a:lstStyle/>
          <a:p>
            <a:r>
              <a:rPr lang="en-GB" sz="1100" b="1" dirty="0" smtClean="0"/>
              <a:t>Question 6</a:t>
            </a:r>
          </a:p>
          <a:p>
            <a:endParaRPr lang="en-GB" sz="1100" b="1" dirty="0"/>
          </a:p>
          <a:p>
            <a:endParaRPr lang="en-GB" sz="1100" b="1" dirty="0" smtClean="0"/>
          </a:p>
        </p:txBody>
      </p:sp>
      <p:sp>
        <p:nvSpPr>
          <p:cNvPr id="8" name="TextBox 7"/>
          <p:cNvSpPr txBox="1"/>
          <p:nvPr/>
        </p:nvSpPr>
        <p:spPr>
          <a:xfrm>
            <a:off x="329784" y="1163292"/>
            <a:ext cx="5975222" cy="6740307"/>
          </a:xfrm>
          <a:prstGeom prst="rect">
            <a:avLst/>
          </a:prstGeom>
          <a:noFill/>
        </p:spPr>
        <p:txBody>
          <a:bodyPr wrap="square" rtlCol="0">
            <a:spAutoFit/>
          </a:bodyPr>
          <a:lstStyle/>
          <a:p>
            <a:r>
              <a:rPr lang="en-GB" sz="1100" dirty="0" smtClean="0"/>
              <a:t>Study the photograph of the product right: </a:t>
            </a:r>
          </a:p>
          <a:p>
            <a:endParaRPr lang="en-GB" sz="300" dirty="0" smtClean="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r>
              <a:rPr lang="en-GB" sz="1100" dirty="0" smtClean="0"/>
              <a:t>6 (a) (</a:t>
            </a:r>
            <a:r>
              <a:rPr lang="en-GB" sz="1100" dirty="0" err="1" smtClean="0"/>
              <a:t>i</a:t>
            </a:r>
            <a:r>
              <a:rPr lang="en-GB" sz="1100" dirty="0" smtClean="0"/>
              <a:t>) Name a specific material for this product. </a:t>
            </a:r>
          </a:p>
          <a:p>
            <a:endParaRPr lang="en-GB" sz="1100" dirty="0"/>
          </a:p>
          <a:p>
            <a:r>
              <a:rPr lang="en-GB" sz="1100" dirty="0" smtClean="0"/>
              <a:t>	……………………………………………………………………………………………………</a:t>
            </a:r>
          </a:p>
          <a:p>
            <a:endParaRPr lang="en-GB" sz="1100" dirty="0"/>
          </a:p>
          <a:p>
            <a:endParaRPr lang="en-GB" sz="1100" dirty="0" smtClean="0"/>
          </a:p>
          <a:p>
            <a:r>
              <a:rPr lang="en-GB" sz="1100" dirty="0" smtClean="0"/>
              <a:t>6 (a) (ii) Explain in detail why this materials is suitable for the product in Figure 1.</a:t>
            </a:r>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r>
              <a:rPr lang="en-GB" sz="1100" dirty="0" smtClean="0"/>
              <a:t> </a:t>
            </a:r>
            <a:r>
              <a:rPr lang="en-GB" sz="1100" dirty="0"/>
              <a:t>6 (a) (</a:t>
            </a:r>
            <a:r>
              <a:rPr lang="en-GB" sz="1100" dirty="0" smtClean="0"/>
              <a:t>iii</a:t>
            </a:r>
            <a:r>
              <a:rPr lang="en-GB" sz="1100" dirty="0"/>
              <a:t>) </a:t>
            </a:r>
            <a:r>
              <a:rPr lang="en-GB" sz="1100" dirty="0" smtClean="0"/>
              <a:t>Use notes and diagrams to describe the process used to manufacture this product. </a:t>
            </a:r>
            <a:endParaRPr lang="en-GB" sz="1100" dirty="0"/>
          </a:p>
          <a:p>
            <a:endParaRPr lang="en-GB" sz="1100" dirty="0"/>
          </a:p>
          <a:p>
            <a:endParaRPr lang="en-GB" sz="1100" dirty="0" smtClean="0"/>
          </a:p>
          <a:p>
            <a:endParaRPr lang="en-GB" sz="1100" b="1" dirty="0"/>
          </a:p>
          <a:p>
            <a:endParaRPr lang="en-GB" sz="1100" b="1" dirty="0" smtClean="0"/>
          </a:p>
        </p:txBody>
      </p:sp>
      <p:sp>
        <p:nvSpPr>
          <p:cNvPr id="9" name="TextBox 8"/>
          <p:cNvSpPr txBox="1"/>
          <p:nvPr/>
        </p:nvSpPr>
        <p:spPr>
          <a:xfrm rot="21269380">
            <a:off x="1216151" y="1480355"/>
            <a:ext cx="2468341" cy="1215717"/>
          </a:xfrm>
          <a:prstGeom prst="rect">
            <a:avLst/>
          </a:prstGeom>
          <a:noFill/>
          <a:ln w="28575" cmpd="sng">
            <a:solidFill>
              <a:schemeClr val="tx1"/>
            </a:solidFill>
            <a:prstDash val="dash"/>
          </a:ln>
        </p:spPr>
        <p:txBody>
          <a:bodyPr wrap="square" rtlCol="0">
            <a:spAutoFit/>
          </a:bodyPr>
          <a:lstStyle/>
          <a:p>
            <a:r>
              <a:rPr lang="en-GB" sz="1000" b="1" i="1" dirty="0" smtClean="0"/>
              <a:t>Exam Tip: </a:t>
            </a:r>
          </a:p>
          <a:p>
            <a:r>
              <a:rPr lang="en-GB" sz="900" i="1" dirty="0" smtClean="0"/>
              <a:t>Be specific with your material. Justify the suitability of a material by referring to its specific properties. Make sure the process diagrams are drawn clearly, labelled fully and accurately, you have explained what is happening at each stage. Also for top marks make sure any moulds or formers look like the shape of the product.  </a:t>
            </a:r>
            <a:endParaRPr lang="en-GB" sz="900" i="1" dirty="0"/>
          </a:p>
        </p:txBody>
      </p:sp>
      <p:sp>
        <p:nvSpPr>
          <p:cNvPr id="2" name="TextBox 1"/>
          <p:cNvSpPr txBox="1"/>
          <p:nvPr/>
        </p:nvSpPr>
        <p:spPr>
          <a:xfrm>
            <a:off x="5300471" y="9256295"/>
            <a:ext cx="1235242" cy="261610"/>
          </a:xfrm>
          <a:prstGeom prst="rect">
            <a:avLst/>
          </a:prstGeom>
          <a:noFill/>
        </p:spPr>
        <p:txBody>
          <a:bodyPr wrap="square" rtlCol="0">
            <a:spAutoFit/>
          </a:bodyPr>
          <a:lstStyle/>
          <a:p>
            <a:pPr algn="r"/>
            <a:r>
              <a:rPr lang="en-GB" sz="1050" dirty="0" smtClean="0"/>
              <a:t>Page 1 of 2</a:t>
            </a:r>
            <a:endParaRPr lang="en-GB" sz="1050" dirty="0"/>
          </a:p>
        </p:txBody>
      </p:sp>
      <p:graphicFrame>
        <p:nvGraphicFramePr>
          <p:cNvPr id="3" name="Table 2"/>
          <p:cNvGraphicFramePr>
            <a:graphicFrameLocks noGrp="1"/>
          </p:cNvGraphicFramePr>
          <p:nvPr/>
        </p:nvGraphicFramePr>
        <p:xfrm>
          <a:off x="475116" y="4068181"/>
          <a:ext cx="5909807" cy="2460928"/>
        </p:xfrm>
        <a:graphic>
          <a:graphicData uri="http://schemas.openxmlformats.org/drawingml/2006/table">
            <a:tbl>
              <a:tblPr firstRow="1" bandRow="1">
                <a:tableStyleId>{2D5ABB26-0587-4C30-8999-92F81FD0307C}</a:tableStyleId>
              </a:tblPr>
              <a:tblGrid>
                <a:gridCol w="5909807">
                  <a:extLst>
                    <a:ext uri="{9D8B030D-6E8A-4147-A177-3AD203B41FA5}">
                      <a16:colId xmlns:a16="http://schemas.microsoft.com/office/drawing/2014/main" val="20000"/>
                    </a:ext>
                  </a:extLst>
                </a:gridCol>
              </a:tblGrid>
              <a:tr h="272332">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0"/>
                  </a:ext>
                </a:extLst>
              </a:tr>
              <a:tr h="272332">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1"/>
                  </a:ext>
                </a:extLst>
              </a:tr>
              <a:tr h="272332">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2"/>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3"/>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4"/>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5"/>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6"/>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7"/>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8"/>
                  </a:ext>
                </a:extLst>
              </a:tr>
              <a:tr h="272332">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11" name="TextBox 10"/>
          <p:cNvSpPr txBox="1"/>
          <p:nvPr/>
        </p:nvSpPr>
        <p:spPr>
          <a:xfrm>
            <a:off x="5128592" y="3296900"/>
            <a:ext cx="671979" cy="261610"/>
          </a:xfrm>
          <a:prstGeom prst="rect">
            <a:avLst/>
          </a:prstGeom>
          <a:noFill/>
        </p:spPr>
        <p:txBody>
          <a:bodyPr wrap="none" rtlCol="0">
            <a:spAutoFit/>
          </a:bodyPr>
          <a:lstStyle/>
          <a:p>
            <a:r>
              <a:rPr lang="en-GB" sz="1100" i="1" dirty="0" smtClean="0"/>
              <a:t>(1 mark)</a:t>
            </a:r>
            <a:endParaRPr lang="en-GB" sz="1100" i="1" dirty="0"/>
          </a:p>
        </p:txBody>
      </p:sp>
      <p:sp>
        <p:nvSpPr>
          <p:cNvPr id="15" name="TextBox 14"/>
          <p:cNvSpPr txBox="1"/>
          <p:nvPr/>
        </p:nvSpPr>
        <p:spPr>
          <a:xfrm>
            <a:off x="5633027" y="6352103"/>
            <a:ext cx="726481" cy="261610"/>
          </a:xfrm>
          <a:prstGeom prst="rect">
            <a:avLst/>
          </a:prstGeom>
          <a:noFill/>
        </p:spPr>
        <p:txBody>
          <a:bodyPr wrap="none" rtlCol="0">
            <a:spAutoFit/>
          </a:bodyPr>
          <a:lstStyle/>
          <a:p>
            <a:r>
              <a:rPr lang="en-GB" sz="1100" i="1" dirty="0" smtClean="0"/>
              <a:t>(6 marks)</a:t>
            </a:r>
            <a:endParaRPr lang="en-GB" sz="1100" i="1" dirty="0"/>
          </a:p>
        </p:txBody>
      </p:sp>
      <p:pic>
        <p:nvPicPr>
          <p:cNvPr id="18" name="Picture 6" descr="http://www.lostart.co.uk/catalogueimages/ASCOTdark375.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166440" y="1327304"/>
            <a:ext cx="2083769" cy="1561438"/>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4166439" y="2901161"/>
            <a:ext cx="2083769" cy="261610"/>
          </a:xfrm>
          <a:prstGeom prst="rect">
            <a:avLst/>
          </a:prstGeom>
          <a:noFill/>
        </p:spPr>
        <p:txBody>
          <a:bodyPr wrap="square" rtlCol="0">
            <a:spAutoFit/>
          </a:bodyPr>
          <a:lstStyle/>
          <a:p>
            <a:r>
              <a:rPr lang="en-GB" sz="1050" b="1" dirty="0" smtClean="0"/>
              <a:t>Figure 1: Metal park bench </a:t>
            </a:r>
            <a:endParaRPr lang="en-GB" sz="1050" b="1" dirty="0"/>
          </a:p>
        </p:txBody>
      </p:sp>
    </p:spTree>
    <p:extLst>
      <p:ext uri="{BB962C8B-B14F-4D97-AF65-F5344CB8AC3E}">
        <p14:creationId xmlns:p14="http://schemas.microsoft.com/office/powerpoint/2010/main" val="35724297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4872" y="194872"/>
            <a:ext cx="6430780" cy="94587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29784" y="359764"/>
            <a:ext cx="6071016" cy="584775"/>
          </a:xfrm>
          <a:prstGeom prst="rect">
            <a:avLst/>
          </a:prstGeom>
          <a:noFill/>
        </p:spPr>
        <p:txBody>
          <a:bodyPr wrap="square" rtlCol="0">
            <a:spAutoFit/>
          </a:bodyPr>
          <a:lstStyle/>
          <a:p>
            <a:pPr algn="ctr"/>
            <a:r>
              <a:rPr lang="en-GB" sz="1600" b="1" dirty="0" smtClean="0"/>
              <a:t>Exam Style Practice Question on Product Analysis, Materials, Processes and Finishes </a:t>
            </a:r>
            <a:endParaRPr lang="en-GB" sz="1600" b="1" dirty="0"/>
          </a:p>
        </p:txBody>
      </p:sp>
      <p:sp>
        <p:nvSpPr>
          <p:cNvPr id="10" name="TextBox 9"/>
          <p:cNvSpPr txBox="1"/>
          <p:nvPr/>
        </p:nvSpPr>
        <p:spPr>
          <a:xfrm>
            <a:off x="5300471" y="9256295"/>
            <a:ext cx="1235242" cy="261610"/>
          </a:xfrm>
          <a:prstGeom prst="rect">
            <a:avLst/>
          </a:prstGeom>
          <a:noFill/>
        </p:spPr>
        <p:txBody>
          <a:bodyPr wrap="square" rtlCol="0">
            <a:spAutoFit/>
          </a:bodyPr>
          <a:lstStyle/>
          <a:p>
            <a:pPr algn="r"/>
            <a:r>
              <a:rPr lang="en-GB" sz="1050" dirty="0" smtClean="0"/>
              <a:t>Page 2 of 2</a:t>
            </a:r>
            <a:endParaRPr lang="en-GB" sz="1050" dirty="0"/>
          </a:p>
        </p:txBody>
      </p:sp>
      <p:sp>
        <p:nvSpPr>
          <p:cNvPr id="2" name="Rectangle 1"/>
          <p:cNvSpPr/>
          <p:nvPr/>
        </p:nvSpPr>
        <p:spPr>
          <a:xfrm>
            <a:off x="329784" y="8116245"/>
            <a:ext cx="6205929" cy="600164"/>
          </a:xfrm>
          <a:prstGeom prst="rect">
            <a:avLst/>
          </a:prstGeom>
        </p:spPr>
        <p:txBody>
          <a:bodyPr wrap="square">
            <a:spAutoFit/>
          </a:bodyPr>
          <a:lstStyle/>
          <a:p>
            <a:r>
              <a:rPr lang="en-GB" sz="1100" dirty="0"/>
              <a:t>6 (a) (</a:t>
            </a:r>
            <a:r>
              <a:rPr lang="en-GB" sz="1100" dirty="0" smtClean="0"/>
              <a:t>iv) Identify a suitable finishing process for this product (if required). </a:t>
            </a:r>
          </a:p>
          <a:p>
            <a:endParaRPr lang="en-GB" sz="1100" dirty="0"/>
          </a:p>
          <a:p>
            <a:r>
              <a:rPr lang="en-GB" sz="1100" dirty="0" smtClean="0"/>
              <a:t>	……………………………………………………………………………………………………………………………………..</a:t>
            </a:r>
            <a:endParaRPr lang="en-GB" sz="1100" dirty="0"/>
          </a:p>
        </p:txBody>
      </p:sp>
      <p:sp>
        <p:nvSpPr>
          <p:cNvPr id="7" name="TextBox 6"/>
          <p:cNvSpPr txBox="1"/>
          <p:nvPr/>
        </p:nvSpPr>
        <p:spPr>
          <a:xfrm>
            <a:off x="5673452" y="7221975"/>
            <a:ext cx="798617" cy="261610"/>
          </a:xfrm>
          <a:prstGeom prst="rect">
            <a:avLst/>
          </a:prstGeom>
          <a:noFill/>
        </p:spPr>
        <p:txBody>
          <a:bodyPr wrap="none" rtlCol="0">
            <a:spAutoFit/>
          </a:bodyPr>
          <a:lstStyle/>
          <a:p>
            <a:r>
              <a:rPr lang="en-GB" sz="1100" i="1" dirty="0" smtClean="0"/>
              <a:t>(10 marks)</a:t>
            </a:r>
            <a:endParaRPr lang="en-GB" sz="1100" i="1" dirty="0"/>
          </a:p>
        </p:txBody>
      </p:sp>
      <p:sp>
        <p:nvSpPr>
          <p:cNvPr id="8" name="TextBox 7"/>
          <p:cNvSpPr txBox="1"/>
          <p:nvPr/>
        </p:nvSpPr>
        <p:spPr>
          <a:xfrm>
            <a:off x="5736772" y="8852170"/>
            <a:ext cx="671979" cy="261610"/>
          </a:xfrm>
          <a:prstGeom prst="rect">
            <a:avLst/>
          </a:prstGeom>
          <a:noFill/>
        </p:spPr>
        <p:txBody>
          <a:bodyPr wrap="none" rtlCol="0">
            <a:spAutoFit/>
          </a:bodyPr>
          <a:lstStyle/>
          <a:p>
            <a:r>
              <a:rPr lang="en-GB" sz="1100" i="1" dirty="0" smtClean="0"/>
              <a:t>(1 mark)</a:t>
            </a:r>
            <a:endParaRPr lang="en-GB" sz="1100" i="1" dirty="0"/>
          </a:p>
        </p:txBody>
      </p:sp>
    </p:spTree>
    <p:extLst>
      <p:ext uri="{BB962C8B-B14F-4D97-AF65-F5344CB8AC3E}">
        <p14:creationId xmlns:p14="http://schemas.microsoft.com/office/powerpoint/2010/main" val="18499815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4872" y="194872"/>
            <a:ext cx="6430780" cy="94587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29784" y="359764"/>
            <a:ext cx="6071016" cy="584775"/>
          </a:xfrm>
          <a:prstGeom prst="rect">
            <a:avLst/>
          </a:prstGeom>
          <a:noFill/>
        </p:spPr>
        <p:txBody>
          <a:bodyPr wrap="square" rtlCol="0">
            <a:spAutoFit/>
          </a:bodyPr>
          <a:lstStyle/>
          <a:p>
            <a:pPr algn="ctr"/>
            <a:r>
              <a:rPr lang="en-GB" sz="1600" b="1" dirty="0" smtClean="0"/>
              <a:t>Exam Style Practice Question on Product Analysis, Materials, Processes and Finishes </a:t>
            </a:r>
            <a:endParaRPr lang="en-GB" sz="1600" b="1" dirty="0"/>
          </a:p>
        </p:txBody>
      </p:sp>
      <p:sp>
        <p:nvSpPr>
          <p:cNvPr id="6" name="TextBox 5"/>
          <p:cNvSpPr txBox="1"/>
          <p:nvPr/>
        </p:nvSpPr>
        <p:spPr>
          <a:xfrm>
            <a:off x="329784" y="863210"/>
            <a:ext cx="6071016" cy="600164"/>
          </a:xfrm>
          <a:prstGeom prst="rect">
            <a:avLst/>
          </a:prstGeom>
          <a:noFill/>
        </p:spPr>
        <p:txBody>
          <a:bodyPr wrap="square" rtlCol="0">
            <a:spAutoFit/>
          </a:bodyPr>
          <a:lstStyle/>
          <a:p>
            <a:r>
              <a:rPr lang="en-GB" sz="1100" b="1" dirty="0" smtClean="0"/>
              <a:t>Question 6</a:t>
            </a:r>
          </a:p>
          <a:p>
            <a:endParaRPr lang="en-GB" sz="1100" b="1" dirty="0"/>
          </a:p>
          <a:p>
            <a:endParaRPr lang="en-GB" sz="1100" b="1" dirty="0" smtClean="0"/>
          </a:p>
        </p:txBody>
      </p:sp>
      <p:sp>
        <p:nvSpPr>
          <p:cNvPr id="8" name="TextBox 7"/>
          <p:cNvSpPr txBox="1"/>
          <p:nvPr/>
        </p:nvSpPr>
        <p:spPr>
          <a:xfrm>
            <a:off x="329784" y="1163292"/>
            <a:ext cx="5975222" cy="6740307"/>
          </a:xfrm>
          <a:prstGeom prst="rect">
            <a:avLst/>
          </a:prstGeom>
          <a:noFill/>
        </p:spPr>
        <p:txBody>
          <a:bodyPr wrap="square" rtlCol="0">
            <a:spAutoFit/>
          </a:bodyPr>
          <a:lstStyle/>
          <a:p>
            <a:r>
              <a:rPr lang="en-GB" sz="1100" dirty="0" smtClean="0"/>
              <a:t>Study the photograph of the product right: </a:t>
            </a:r>
          </a:p>
          <a:p>
            <a:endParaRPr lang="en-GB" sz="300" dirty="0" smtClean="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r>
              <a:rPr lang="en-GB" sz="1100" dirty="0" smtClean="0"/>
              <a:t>6 (a) (</a:t>
            </a:r>
            <a:r>
              <a:rPr lang="en-GB" sz="1100" dirty="0" err="1" smtClean="0"/>
              <a:t>i</a:t>
            </a:r>
            <a:r>
              <a:rPr lang="en-GB" sz="1100" dirty="0" smtClean="0"/>
              <a:t>) Name a specific material for this product. </a:t>
            </a:r>
          </a:p>
          <a:p>
            <a:endParaRPr lang="en-GB" sz="1100" dirty="0"/>
          </a:p>
          <a:p>
            <a:r>
              <a:rPr lang="en-GB" sz="1100" dirty="0" smtClean="0"/>
              <a:t>	……………………………………………………………………………………………………</a:t>
            </a:r>
          </a:p>
          <a:p>
            <a:endParaRPr lang="en-GB" sz="1100" dirty="0"/>
          </a:p>
          <a:p>
            <a:endParaRPr lang="en-GB" sz="1100" dirty="0" smtClean="0"/>
          </a:p>
          <a:p>
            <a:r>
              <a:rPr lang="en-GB" sz="1100" dirty="0" smtClean="0"/>
              <a:t>6 (a) (ii) Explain in detail why this materials is suitable for the product in Figure 1.</a:t>
            </a:r>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r>
              <a:rPr lang="en-GB" sz="1100" dirty="0" smtClean="0"/>
              <a:t> </a:t>
            </a:r>
            <a:r>
              <a:rPr lang="en-GB" sz="1100" dirty="0"/>
              <a:t>6 (a) (</a:t>
            </a:r>
            <a:r>
              <a:rPr lang="en-GB" sz="1100" dirty="0" smtClean="0"/>
              <a:t>iii</a:t>
            </a:r>
            <a:r>
              <a:rPr lang="en-GB" sz="1100" dirty="0"/>
              <a:t>) </a:t>
            </a:r>
            <a:r>
              <a:rPr lang="en-GB" sz="1100" dirty="0" smtClean="0"/>
              <a:t>Use notes and diagrams to describe the process used to manufacture this product. </a:t>
            </a:r>
            <a:endParaRPr lang="en-GB" sz="1100" dirty="0"/>
          </a:p>
          <a:p>
            <a:endParaRPr lang="en-GB" sz="1100" dirty="0"/>
          </a:p>
          <a:p>
            <a:endParaRPr lang="en-GB" sz="1100" dirty="0" smtClean="0"/>
          </a:p>
          <a:p>
            <a:endParaRPr lang="en-GB" sz="1100" b="1" dirty="0"/>
          </a:p>
          <a:p>
            <a:endParaRPr lang="en-GB" sz="1100" b="1" dirty="0" smtClean="0"/>
          </a:p>
        </p:txBody>
      </p:sp>
      <p:sp>
        <p:nvSpPr>
          <p:cNvPr id="9" name="TextBox 8"/>
          <p:cNvSpPr txBox="1"/>
          <p:nvPr/>
        </p:nvSpPr>
        <p:spPr>
          <a:xfrm rot="21269380">
            <a:off x="1216151" y="1480355"/>
            <a:ext cx="2468341" cy="1215717"/>
          </a:xfrm>
          <a:prstGeom prst="rect">
            <a:avLst/>
          </a:prstGeom>
          <a:noFill/>
          <a:ln w="28575" cmpd="sng">
            <a:solidFill>
              <a:schemeClr val="tx1"/>
            </a:solidFill>
            <a:prstDash val="dash"/>
          </a:ln>
        </p:spPr>
        <p:txBody>
          <a:bodyPr wrap="square" rtlCol="0">
            <a:spAutoFit/>
          </a:bodyPr>
          <a:lstStyle/>
          <a:p>
            <a:r>
              <a:rPr lang="en-GB" sz="1000" b="1" i="1" dirty="0" smtClean="0"/>
              <a:t>Exam Tip: </a:t>
            </a:r>
          </a:p>
          <a:p>
            <a:r>
              <a:rPr lang="en-GB" sz="900" i="1" dirty="0" smtClean="0"/>
              <a:t>Be specific with your material. Justify the suitability of a material by referring to its specific properties. Make sure the process diagrams are drawn clearly, labelled fully and accurately, you have explained what is happening at each stage. Also for top marks make sure any moulds or formers look like the shape of the product.  </a:t>
            </a:r>
            <a:endParaRPr lang="en-GB" sz="900" i="1" dirty="0"/>
          </a:p>
        </p:txBody>
      </p:sp>
      <p:sp>
        <p:nvSpPr>
          <p:cNvPr id="2" name="TextBox 1"/>
          <p:cNvSpPr txBox="1"/>
          <p:nvPr/>
        </p:nvSpPr>
        <p:spPr>
          <a:xfrm>
            <a:off x="5300471" y="9256295"/>
            <a:ext cx="1235242" cy="261610"/>
          </a:xfrm>
          <a:prstGeom prst="rect">
            <a:avLst/>
          </a:prstGeom>
          <a:noFill/>
        </p:spPr>
        <p:txBody>
          <a:bodyPr wrap="square" rtlCol="0">
            <a:spAutoFit/>
          </a:bodyPr>
          <a:lstStyle/>
          <a:p>
            <a:pPr algn="r"/>
            <a:r>
              <a:rPr lang="en-GB" sz="1050" dirty="0" smtClean="0"/>
              <a:t>Page 1 of 2</a:t>
            </a:r>
            <a:endParaRPr lang="en-GB" sz="1050" dirty="0"/>
          </a:p>
        </p:txBody>
      </p:sp>
      <p:graphicFrame>
        <p:nvGraphicFramePr>
          <p:cNvPr id="3" name="Table 2"/>
          <p:cNvGraphicFramePr>
            <a:graphicFrameLocks noGrp="1"/>
          </p:cNvGraphicFramePr>
          <p:nvPr/>
        </p:nvGraphicFramePr>
        <p:xfrm>
          <a:off x="475116" y="4068181"/>
          <a:ext cx="5909807" cy="2460928"/>
        </p:xfrm>
        <a:graphic>
          <a:graphicData uri="http://schemas.openxmlformats.org/drawingml/2006/table">
            <a:tbl>
              <a:tblPr firstRow="1" bandRow="1">
                <a:tableStyleId>{2D5ABB26-0587-4C30-8999-92F81FD0307C}</a:tableStyleId>
              </a:tblPr>
              <a:tblGrid>
                <a:gridCol w="5909807">
                  <a:extLst>
                    <a:ext uri="{9D8B030D-6E8A-4147-A177-3AD203B41FA5}">
                      <a16:colId xmlns:a16="http://schemas.microsoft.com/office/drawing/2014/main" val="20000"/>
                    </a:ext>
                  </a:extLst>
                </a:gridCol>
              </a:tblGrid>
              <a:tr h="272332">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0"/>
                  </a:ext>
                </a:extLst>
              </a:tr>
              <a:tr h="272332">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1"/>
                  </a:ext>
                </a:extLst>
              </a:tr>
              <a:tr h="272332">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2"/>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3"/>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4"/>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5"/>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6"/>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7"/>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8"/>
                  </a:ext>
                </a:extLst>
              </a:tr>
              <a:tr h="272332">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11" name="TextBox 10"/>
          <p:cNvSpPr txBox="1"/>
          <p:nvPr/>
        </p:nvSpPr>
        <p:spPr>
          <a:xfrm>
            <a:off x="5128592" y="3296900"/>
            <a:ext cx="671979" cy="261610"/>
          </a:xfrm>
          <a:prstGeom prst="rect">
            <a:avLst/>
          </a:prstGeom>
          <a:noFill/>
        </p:spPr>
        <p:txBody>
          <a:bodyPr wrap="none" rtlCol="0">
            <a:spAutoFit/>
          </a:bodyPr>
          <a:lstStyle/>
          <a:p>
            <a:r>
              <a:rPr lang="en-GB" sz="1100" i="1" dirty="0" smtClean="0"/>
              <a:t>(1 mark)</a:t>
            </a:r>
            <a:endParaRPr lang="en-GB" sz="1100" i="1" dirty="0"/>
          </a:p>
        </p:txBody>
      </p:sp>
      <p:sp>
        <p:nvSpPr>
          <p:cNvPr id="15" name="TextBox 14"/>
          <p:cNvSpPr txBox="1"/>
          <p:nvPr/>
        </p:nvSpPr>
        <p:spPr>
          <a:xfrm>
            <a:off x="5633027" y="6352103"/>
            <a:ext cx="726481" cy="261610"/>
          </a:xfrm>
          <a:prstGeom prst="rect">
            <a:avLst/>
          </a:prstGeom>
          <a:noFill/>
        </p:spPr>
        <p:txBody>
          <a:bodyPr wrap="none" rtlCol="0">
            <a:spAutoFit/>
          </a:bodyPr>
          <a:lstStyle/>
          <a:p>
            <a:r>
              <a:rPr lang="en-GB" sz="1100" i="1" dirty="0" smtClean="0"/>
              <a:t>(6 marks)</a:t>
            </a:r>
            <a:endParaRPr lang="en-GB" sz="1100" i="1" dirty="0"/>
          </a:p>
        </p:txBody>
      </p:sp>
      <p:sp>
        <p:nvSpPr>
          <p:cNvPr id="12" name="TextBox 11"/>
          <p:cNvSpPr txBox="1"/>
          <p:nvPr/>
        </p:nvSpPr>
        <p:spPr>
          <a:xfrm>
            <a:off x="4221237" y="2670203"/>
            <a:ext cx="2083769" cy="261610"/>
          </a:xfrm>
          <a:prstGeom prst="rect">
            <a:avLst/>
          </a:prstGeom>
          <a:noFill/>
        </p:spPr>
        <p:txBody>
          <a:bodyPr wrap="square" rtlCol="0">
            <a:spAutoFit/>
          </a:bodyPr>
          <a:lstStyle/>
          <a:p>
            <a:r>
              <a:rPr lang="en-GB" sz="1050" b="1" dirty="0" smtClean="0"/>
              <a:t>Figure 1: Metal Coffee Maker</a:t>
            </a:r>
            <a:endParaRPr lang="en-GB" sz="1050" b="1" dirty="0"/>
          </a:p>
        </p:txBody>
      </p:sp>
      <p:pic>
        <p:nvPicPr>
          <p:cNvPr id="13" name="Picture 2" descr="http://2.bp.blogspot.com/-r77vYNT1GoY/UGXA_yyEbrI/AAAAAAAAALc/ZMcu8fxHcCE/s200/135.-italian_coffee_maker.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11772" y="1083926"/>
            <a:ext cx="1367790" cy="1478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064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4872" y="194872"/>
            <a:ext cx="6430780" cy="94587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29784" y="359764"/>
            <a:ext cx="6071016" cy="584775"/>
          </a:xfrm>
          <a:prstGeom prst="rect">
            <a:avLst/>
          </a:prstGeom>
          <a:noFill/>
        </p:spPr>
        <p:txBody>
          <a:bodyPr wrap="square" rtlCol="0">
            <a:spAutoFit/>
          </a:bodyPr>
          <a:lstStyle/>
          <a:p>
            <a:pPr algn="ctr"/>
            <a:r>
              <a:rPr lang="en-GB" sz="1600" b="1" dirty="0" smtClean="0"/>
              <a:t>Exam Style Practice Question on Product Analysis, Materials, Processes and Finishes </a:t>
            </a:r>
            <a:endParaRPr lang="en-GB" sz="1600" b="1" dirty="0"/>
          </a:p>
        </p:txBody>
      </p:sp>
      <p:sp>
        <p:nvSpPr>
          <p:cNvPr id="10" name="TextBox 9"/>
          <p:cNvSpPr txBox="1"/>
          <p:nvPr/>
        </p:nvSpPr>
        <p:spPr>
          <a:xfrm>
            <a:off x="5300471" y="9256295"/>
            <a:ext cx="1235242" cy="261610"/>
          </a:xfrm>
          <a:prstGeom prst="rect">
            <a:avLst/>
          </a:prstGeom>
          <a:noFill/>
        </p:spPr>
        <p:txBody>
          <a:bodyPr wrap="square" rtlCol="0">
            <a:spAutoFit/>
          </a:bodyPr>
          <a:lstStyle/>
          <a:p>
            <a:pPr algn="r"/>
            <a:r>
              <a:rPr lang="en-GB" sz="1050" dirty="0" smtClean="0"/>
              <a:t>Page 2 of 2</a:t>
            </a:r>
            <a:endParaRPr lang="en-GB" sz="1050" dirty="0"/>
          </a:p>
        </p:txBody>
      </p:sp>
      <p:sp>
        <p:nvSpPr>
          <p:cNvPr id="2" name="Rectangle 1"/>
          <p:cNvSpPr/>
          <p:nvPr/>
        </p:nvSpPr>
        <p:spPr>
          <a:xfrm>
            <a:off x="329784" y="8116245"/>
            <a:ext cx="6205929" cy="600164"/>
          </a:xfrm>
          <a:prstGeom prst="rect">
            <a:avLst/>
          </a:prstGeom>
        </p:spPr>
        <p:txBody>
          <a:bodyPr wrap="square">
            <a:spAutoFit/>
          </a:bodyPr>
          <a:lstStyle/>
          <a:p>
            <a:r>
              <a:rPr lang="en-GB" sz="1100" dirty="0"/>
              <a:t>6 (a) (</a:t>
            </a:r>
            <a:r>
              <a:rPr lang="en-GB" sz="1100" dirty="0" smtClean="0"/>
              <a:t>iv) Identify a suitable finishing process for this product (if required). </a:t>
            </a:r>
          </a:p>
          <a:p>
            <a:endParaRPr lang="en-GB" sz="1100" dirty="0"/>
          </a:p>
          <a:p>
            <a:r>
              <a:rPr lang="en-GB" sz="1100" dirty="0" smtClean="0"/>
              <a:t>	……………………………………………………………………………………………………………………………………..</a:t>
            </a:r>
            <a:endParaRPr lang="en-GB" sz="1100" dirty="0"/>
          </a:p>
        </p:txBody>
      </p:sp>
      <p:sp>
        <p:nvSpPr>
          <p:cNvPr id="7" name="TextBox 6"/>
          <p:cNvSpPr txBox="1"/>
          <p:nvPr/>
        </p:nvSpPr>
        <p:spPr>
          <a:xfrm>
            <a:off x="5673452" y="7221975"/>
            <a:ext cx="798617" cy="261610"/>
          </a:xfrm>
          <a:prstGeom prst="rect">
            <a:avLst/>
          </a:prstGeom>
          <a:noFill/>
        </p:spPr>
        <p:txBody>
          <a:bodyPr wrap="none" rtlCol="0">
            <a:spAutoFit/>
          </a:bodyPr>
          <a:lstStyle/>
          <a:p>
            <a:r>
              <a:rPr lang="en-GB" sz="1100" i="1" dirty="0" smtClean="0"/>
              <a:t>(10 marks)</a:t>
            </a:r>
            <a:endParaRPr lang="en-GB" sz="1100" i="1" dirty="0"/>
          </a:p>
        </p:txBody>
      </p:sp>
      <p:sp>
        <p:nvSpPr>
          <p:cNvPr id="8" name="TextBox 7"/>
          <p:cNvSpPr txBox="1"/>
          <p:nvPr/>
        </p:nvSpPr>
        <p:spPr>
          <a:xfrm>
            <a:off x="5736772" y="8852170"/>
            <a:ext cx="671979" cy="261610"/>
          </a:xfrm>
          <a:prstGeom prst="rect">
            <a:avLst/>
          </a:prstGeom>
          <a:noFill/>
        </p:spPr>
        <p:txBody>
          <a:bodyPr wrap="none" rtlCol="0">
            <a:spAutoFit/>
          </a:bodyPr>
          <a:lstStyle/>
          <a:p>
            <a:r>
              <a:rPr lang="en-GB" sz="1100" i="1" dirty="0" smtClean="0"/>
              <a:t>(1 mark)</a:t>
            </a:r>
            <a:endParaRPr lang="en-GB" sz="1100" i="1" dirty="0"/>
          </a:p>
        </p:txBody>
      </p:sp>
    </p:spTree>
    <p:extLst>
      <p:ext uri="{BB962C8B-B14F-4D97-AF65-F5344CB8AC3E}">
        <p14:creationId xmlns:p14="http://schemas.microsoft.com/office/powerpoint/2010/main" val="10679518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4872" y="194872"/>
            <a:ext cx="6430780" cy="94587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29784" y="359764"/>
            <a:ext cx="6071016" cy="584775"/>
          </a:xfrm>
          <a:prstGeom prst="rect">
            <a:avLst/>
          </a:prstGeom>
          <a:noFill/>
        </p:spPr>
        <p:txBody>
          <a:bodyPr wrap="square" rtlCol="0">
            <a:spAutoFit/>
          </a:bodyPr>
          <a:lstStyle/>
          <a:p>
            <a:pPr algn="ctr"/>
            <a:r>
              <a:rPr lang="en-GB" sz="1600" b="1" dirty="0" smtClean="0"/>
              <a:t>Exam Style Practice Question on Product Analysis, Materials, Processes and Finishes </a:t>
            </a:r>
            <a:endParaRPr lang="en-GB" sz="1600" b="1" dirty="0"/>
          </a:p>
        </p:txBody>
      </p:sp>
      <p:sp>
        <p:nvSpPr>
          <p:cNvPr id="6" name="TextBox 5"/>
          <p:cNvSpPr txBox="1"/>
          <p:nvPr/>
        </p:nvSpPr>
        <p:spPr>
          <a:xfrm>
            <a:off x="329784" y="863210"/>
            <a:ext cx="6071016" cy="600164"/>
          </a:xfrm>
          <a:prstGeom prst="rect">
            <a:avLst/>
          </a:prstGeom>
          <a:noFill/>
        </p:spPr>
        <p:txBody>
          <a:bodyPr wrap="square" rtlCol="0">
            <a:spAutoFit/>
          </a:bodyPr>
          <a:lstStyle/>
          <a:p>
            <a:r>
              <a:rPr lang="en-GB" sz="1100" b="1" dirty="0" smtClean="0"/>
              <a:t>Question 6</a:t>
            </a:r>
          </a:p>
          <a:p>
            <a:endParaRPr lang="en-GB" sz="1100" b="1" dirty="0"/>
          </a:p>
          <a:p>
            <a:endParaRPr lang="en-GB" sz="1100" b="1" dirty="0" smtClean="0"/>
          </a:p>
        </p:txBody>
      </p:sp>
      <p:sp>
        <p:nvSpPr>
          <p:cNvPr id="8" name="TextBox 7"/>
          <p:cNvSpPr txBox="1"/>
          <p:nvPr/>
        </p:nvSpPr>
        <p:spPr>
          <a:xfrm>
            <a:off x="329784" y="1163292"/>
            <a:ext cx="5975222" cy="6740307"/>
          </a:xfrm>
          <a:prstGeom prst="rect">
            <a:avLst/>
          </a:prstGeom>
          <a:noFill/>
        </p:spPr>
        <p:txBody>
          <a:bodyPr wrap="square" rtlCol="0">
            <a:spAutoFit/>
          </a:bodyPr>
          <a:lstStyle/>
          <a:p>
            <a:r>
              <a:rPr lang="en-GB" sz="1100" dirty="0" smtClean="0"/>
              <a:t>Study the photograph of the product right: </a:t>
            </a:r>
          </a:p>
          <a:p>
            <a:endParaRPr lang="en-GB" sz="300" dirty="0" smtClean="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r>
              <a:rPr lang="en-GB" sz="1100" dirty="0" smtClean="0"/>
              <a:t>6 (a) (</a:t>
            </a:r>
            <a:r>
              <a:rPr lang="en-GB" sz="1100" dirty="0" err="1" smtClean="0"/>
              <a:t>i</a:t>
            </a:r>
            <a:r>
              <a:rPr lang="en-GB" sz="1100" dirty="0" smtClean="0"/>
              <a:t>) Name a specific material for this product. </a:t>
            </a:r>
          </a:p>
          <a:p>
            <a:endParaRPr lang="en-GB" sz="1100" dirty="0"/>
          </a:p>
          <a:p>
            <a:r>
              <a:rPr lang="en-GB" sz="1100" dirty="0" smtClean="0"/>
              <a:t>	……………………………………………………………………………………………………</a:t>
            </a:r>
          </a:p>
          <a:p>
            <a:endParaRPr lang="en-GB" sz="1100" dirty="0"/>
          </a:p>
          <a:p>
            <a:endParaRPr lang="en-GB" sz="1100" dirty="0" smtClean="0"/>
          </a:p>
          <a:p>
            <a:r>
              <a:rPr lang="en-GB" sz="1100" dirty="0" smtClean="0"/>
              <a:t>6 (a) (ii) Explain in detail why this materials is suitable for the product in Figure 1.</a:t>
            </a:r>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r>
              <a:rPr lang="en-GB" sz="1100" dirty="0" smtClean="0"/>
              <a:t> </a:t>
            </a:r>
            <a:r>
              <a:rPr lang="en-GB" sz="1100" dirty="0"/>
              <a:t>6 (a) (</a:t>
            </a:r>
            <a:r>
              <a:rPr lang="en-GB" sz="1100" dirty="0" smtClean="0"/>
              <a:t>iii</a:t>
            </a:r>
            <a:r>
              <a:rPr lang="en-GB" sz="1100" dirty="0"/>
              <a:t>) </a:t>
            </a:r>
            <a:r>
              <a:rPr lang="en-GB" sz="1100" dirty="0" smtClean="0"/>
              <a:t>Use notes and diagrams to describe the process used to manufacture this product. </a:t>
            </a:r>
            <a:endParaRPr lang="en-GB" sz="1100" dirty="0"/>
          </a:p>
          <a:p>
            <a:endParaRPr lang="en-GB" sz="1100" dirty="0"/>
          </a:p>
          <a:p>
            <a:endParaRPr lang="en-GB" sz="1100" dirty="0" smtClean="0"/>
          </a:p>
          <a:p>
            <a:endParaRPr lang="en-GB" sz="1100" b="1" dirty="0"/>
          </a:p>
          <a:p>
            <a:endParaRPr lang="en-GB" sz="1100" b="1" dirty="0" smtClean="0"/>
          </a:p>
        </p:txBody>
      </p:sp>
      <p:sp>
        <p:nvSpPr>
          <p:cNvPr id="9" name="TextBox 8"/>
          <p:cNvSpPr txBox="1"/>
          <p:nvPr/>
        </p:nvSpPr>
        <p:spPr>
          <a:xfrm rot="21269380">
            <a:off x="1216151" y="1480355"/>
            <a:ext cx="2468341" cy="1215717"/>
          </a:xfrm>
          <a:prstGeom prst="rect">
            <a:avLst/>
          </a:prstGeom>
          <a:noFill/>
          <a:ln w="28575" cmpd="sng">
            <a:solidFill>
              <a:schemeClr val="tx1"/>
            </a:solidFill>
            <a:prstDash val="dash"/>
          </a:ln>
        </p:spPr>
        <p:txBody>
          <a:bodyPr wrap="square" rtlCol="0">
            <a:spAutoFit/>
          </a:bodyPr>
          <a:lstStyle/>
          <a:p>
            <a:r>
              <a:rPr lang="en-GB" sz="1000" b="1" i="1" dirty="0" smtClean="0"/>
              <a:t>Exam Tip: </a:t>
            </a:r>
          </a:p>
          <a:p>
            <a:r>
              <a:rPr lang="en-GB" sz="900" i="1" dirty="0" smtClean="0"/>
              <a:t>Be specific with your material. Justify the suitability of a material by referring to its specific properties. Make sure the process diagrams are drawn clearly, labelled fully and accurately, you have explained what is happening at each stage. Also for top marks make sure any moulds or formers look like the shape of the product.  </a:t>
            </a:r>
            <a:endParaRPr lang="en-GB" sz="900" i="1" dirty="0"/>
          </a:p>
        </p:txBody>
      </p:sp>
      <p:sp>
        <p:nvSpPr>
          <p:cNvPr id="2" name="TextBox 1"/>
          <p:cNvSpPr txBox="1"/>
          <p:nvPr/>
        </p:nvSpPr>
        <p:spPr>
          <a:xfrm>
            <a:off x="5300471" y="9256295"/>
            <a:ext cx="1235242" cy="261610"/>
          </a:xfrm>
          <a:prstGeom prst="rect">
            <a:avLst/>
          </a:prstGeom>
          <a:noFill/>
        </p:spPr>
        <p:txBody>
          <a:bodyPr wrap="square" rtlCol="0">
            <a:spAutoFit/>
          </a:bodyPr>
          <a:lstStyle/>
          <a:p>
            <a:pPr algn="r"/>
            <a:r>
              <a:rPr lang="en-GB" sz="1050" dirty="0" smtClean="0"/>
              <a:t>Page 1 of 2</a:t>
            </a:r>
            <a:endParaRPr lang="en-GB" sz="1050" dirty="0"/>
          </a:p>
        </p:txBody>
      </p:sp>
      <p:graphicFrame>
        <p:nvGraphicFramePr>
          <p:cNvPr id="3" name="Table 2"/>
          <p:cNvGraphicFramePr>
            <a:graphicFrameLocks noGrp="1"/>
          </p:cNvGraphicFramePr>
          <p:nvPr/>
        </p:nvGraphicFramePr>
        <p:xfrm>
          <a:off x="475116" y="4068181"/>
          <a:ext cx="5909807" cy="2460928"/>
        </p:xfrm>
        <a:graphic>
          <a:graphicData uri="http://schemas.openxmlformats.org/drawingml/2006/table">
            <a:tbl>
              <a:tblPr firstRow="1" bandRow="1">
                <a:tableStyleId>{2D5ABB26-0587-4C30-8999-92F81FD0307C}</a:tableStyleId>
              </a:tblPr>
              <a:tblGrid>
                <a:gridCol w="5909807">
                  <a:extLst>
                    <a:ext uri="{9D8B030D-6E8A-4147-A177-3AD203B41FA5}">
                      <a16:colId xmlns:a16="http://schemas.microsoft.com/office/drawing/2014/main" val="20000"/>
                    </a:ext>
                  </a:extLst>
                </a:gridCol>
              </a:tblGrid>
              <a:tr h="272332">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0"/>
                  </a:ext>
                </a:extLst>
              </a:tr>
              <a:tr h="272332">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1"/>
                  </a:ext>
                </a:extLst>
              </a:tr>
              <a:tr h="272332">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2"/>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3"/>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4"/>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5"/>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6"/>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7"/>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8"/>
                  </a:ext>
                </a:extLst>
              </a:tr>
              <a:tr h="272332">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11" name="TextBox 10"/>
          <p:cNvSpPr txBox="1"/>
          <p:nvPr/>
        </p:nvSpPr>
        <p:spPr>
          <a:xfrm>
            <a:off x="5128592" y="3296900"/>
            <a:ext cx="671979" cy="261610"/>
          </a:xfrm>
          <a:prstGeom prst="rect">
            <a:avLst/>
          </a:prstGeom>
          <a:noFill/>
        </p:spPr>
        <p:txBody>
          <a:bodyPr wrap="none" rtlCol="0">
            <a:spAutoFit/>
          </a:bodyPr>
          <a:lstStyle/>
          <a:p>
            <a:r>
              <a:rPr lang="en-GB" sz="1100" i="1" dirty="0" smtClean="0"/>
              <a:t>(1 mark)</a:t>
            </a:r>
            <a:endParaRPr lang="en-GB" sz="1100" i="1" dirty="0"/>
          </a:p>
        </p:txBody>
      </p:sp>
      <p:sp>
        <p:nvSpPr>
          <p:cNvPr id="15" name="TextBox 14"/>
          <p:cNvSpPr txBox="1"/>
          <p:nvPr/>
        </p:nvSpPr>
        <p:spPr>
          <a:xfrm>
            <a:off x="5633027" y="6352103"/>
            <a:ext cx="726481" cy="261610"/>
          </a:xfrm>
          <a:prstGeom prst="rect">
            <a:avLst/>
          </a:prstGeom>
          <a:noFill/>
        </p:spPr>
        <p:txBody>
          <a:bodyPr wrap="none" rtlCol="0">
            <a:spAutoFit/>
          </a:bodyPr>
          <a:lstStyle/>
          <a:p>
            <a:r>
              <a:rPr lang="en-GB" sz="1100" i="1" dirty="0" smtClean="0"/>
              <a:t>(6 marks)</a:t>
            </a:r>
            <a:endParaRPr lang="en-GB" sz="1100" i="1" dirty="0"/>
          </a:p>
        </p:txBody>
      </p:sp>
      <p:sp>
        <p:nvSpPr>
          <p:cNvPr id="12" name="TextBox 11"/>
          <p:cNvSpPr txBox="1"/>
          <p:nvPr/>
        </p:nvSpPr>
        <p:spPr>
          <a:xfrm>
            <a:off x="4442948" y="2705484"/>
            <a:ext cx="2083769" cy="253916"/>
          </a:xfrm>
          <a:prstGeom prst="rect">
            <a:avLst/>
          </a:prstGeom>
          <a:noFill/>
        </p:spPr>
        <p:txBody>
          <a:bodyPr wrap="square" rtlCol="0">
            <a:spAutoFit/>
          </a:bodyPr>
          <a:lstStyle/>
          <a:p>
            <a:r>
              <a:rPr lang="en-GB" sz="1050" b="1" dirty="0" smtClean="0"/>
              <a:t>Figure 1: Metal Car Bonnet </a:t>
            </a:r>
            <a:endParaRPr lang="en-GB" sz="1050" b="1" dirty="0"/>
          </a:p>
        </p:txBody>
      </p:sp>
      <p:pic>
        <p:nvPicPr>
          <p:cNvPr id="13" name="Picture 2" descr="http://t0.gstatic.com/images?q=tbn:ANd9GcTxbrAGaRhA3Hvr4_cOvI2zu91cEddqQmS2lUdiBaaiJ_3roQ9J"/>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4700"/>
                    </a14:imgEffect>
                  </a14:imgLayer>
                </a14:imgProps>
              </a:ext>
            </a:extLst>
          </a:blip>
          <a:srcRect/>
          <a:stretch>
            <a:fillRect/>
          </a:stretch>
        </p:blipFill>
        <p:spPr bwMode="auto">
          <a:xfrm>
            <a:off x="4210705" y="1163292"/>
            <a:ext cx="1872207" cy="1404156"/>
          </a:xfrm>
          <a:prstGeom prst="rect">
            <a:avLst/>
          </a:prstGeom>
          <a:noFill/>
        </p:spPr>
      </p:pic>
    </p:spTree>
    <p:extLst>
      <p:ext uri="{BB962C8B-B14F-4D97-AF65-F5344CB8AC3E}">
        <p14:creationId xmlns:p14="http://schemas.microsoft.com/office/powerpoint/2010/main" val="23400176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4872" y="194872"/>
            <a:ext cx="6430780" cy="94587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29784" y="359764"/>
            <a:ext cx="6071016" cy="584775"/>
          </a:xfrm>
          <a:prstGeom prst="rect">
            <a:avLst/>
          </a:prstGeom>
          <a:noFill/>
        </p:spPr>
        <p:txBody>
          <a:bodyPr wrap="square" rtlCol="0">
            <a:spAutoFit/>
          </a:bodyPr>
          <a:lstStyle/>
          <a:p>
            <a:pPr algn="ctr"/>
            <a:r>
              <a:rPr lang="en-GB" sz="1600" b="1" dirty="0" smtClean="0"/>
              <a:t>Exam Style Practice Question on Product Analysis, Materials, Processes and Finishes </a:t>
            </a:r>
            <a:endParaRPr lang="en-GB" sz="1600" b="1" dirty="0"/>
          </a:p>
        </p:txBody>
      </p:sp>
      <p:sp>
        <p:nvSpPr>
          <p:cNvPr id="10" name="TextBox 9"/>
          <p:cNvSpPr txBox="1"/>
          <p:nvPr/>
        </p:nvSpPr>
        <p:spPr>
          <a:xfrm>
            <a:off x="5300471" y="9256295"/>
            <a:ext cx="1235242" cy="261610"/>
          </a:xfrm>
          <a:prstGeom prst="rect">
            <a:avLst/>
          </a:prstGeom>
          <a:noFill/>
        </p:spPr>
        <p:txBody>
          <a:bodyPr wrap="square" rtlCol="0">
            <a:spAutoFit/>
          </a:bodyPr>
          <a:lstStyle/>
          <a:p>
            <a:pPr algn="r"/>
            <a:r>
              <a:rPr lang="en-GB" sz="1050" dirty="0" smtClean="0"/>
              <a:t>Page 2 of 2</a:t>
            </a:r>
            <a:endParaRPr lang="en-GB" sz="1050" dirty="0"/>
          </a:p>
        </p:txBody>
      </p:sp>
      <p:sp>
        <p:nvSpPr>
          <p:cNvPr id="2" name="Rectangle 1"/>
          <p:cNvSpPr/>
          <p:nvPr/>
        </p:nvSpPr>
        <p:spPr>
          <a:xfrm>
            <a:off x="329784" y="8116245"/>
            <a:ext cx="6205929" cy="600164"/>
          </a:xfrm>
          <a:prstGeom prst="rect">
            <a:avLst/>
          </a:prstGeom>
        </p:spPr>
        <p:txBody>
          <a:bodyPr wrap="square">
            <a:spAutoFit/>
          </a:bodyPr>
          <a:lstStyle/>
          <a:p>
            <a:r>
              <a:rPr lang="en-GB" sz="1100" dirty="0"/>
              <a:t>6 (a) (</a:t>
            </a:r>
            <a:r>
              <a:rPr lang="en-GB" sz="1100" dirty="0" smtClean="0"/>
              <a:t>iv) Identify a suitable finishing process for this product (if required). </a:t>
            </a:r>
          </a:p>
          <a:p>
            <a:endParaRPr lang="en-GB" sz="1100" dirty="0"/>
          </a:p>
          <a:p>
            <a:r>
              <a:rPr lang="en-GB" sz="1100" dirty="0" smtClean="0"/>
              <a:t>	……………………………………………………………………………………………………………………………………..</a:t>
            </a:r>
            <a:endParaRPr lang="en-GB" sz="1100" dirty="0"/>
          </a:p>
        </p:txBody>
      </p:sp>
      <p:sp>
        <p:nvSpPr>
          <p:cNvPr id="7" name="TextBox 6"/>
          <p:cNvSpPr txBox="1"/>
          <p:nvPr/>
        </p:nvSpPr>
        <p:spPr>
          <a:xfrm>
            <a:off x="5673452" y="7221975"/>
            <a:ext cx="798617" cy="261610"/>
          </a:xfrm>
          <a:prstGeom prst="rect">
            <a:avLst/>
          </a:prstGeom>
          <a:noFill/>
        </p:spPr>
        <p:txBody>
          <a:bodyPr wrap="none" rtlCol="0">
            <a:spAutoFit/>
          </a:bodyPr>
          <a:lstStyle/>
          <a:p>
            <a:r>
              <a:rPr lang="en-GB" sz="1100" i="1" dirty="0" smtClean="0"/>
              <a:t>(10 marks)</a:t>
            </a:r>
            <a:endParaRPr lang="en-GB" sz="1100" i="1" dirty="0"/>
          </a:p>
        </p:txBody>
      </p:sp>
      <p:sp>
        <p:nvSpPr>
          <p:cNvPr id="8" name="TextBox 7"/>
          <p:cNvSpPr txBox="1"/>
          <p:nvPr/>
        </p:nvSpPr>
        <p:spPr>
          <a:xfrm>
            <a:off x="5736772" y="8852170"/>
            <a:ext cx="671979" cy="261610"/>
          </a:xfrm>
          <a:prstGeom prst="rect">
            <a:avLst/>
          </a:prstGeom>
          <a:noFill/>
        </p:spPr>
        <p:txBody>
          <a:bodyPr wrap="none" rtlCol="0">
            <a:spAutoFit/>
          </a:bodyPr>
          <a:lstStyle/>
          <a:p>
            <a:r>
              <a:rPr lang="en-GB" sz="1100" i="1" dirty="0" smtClean="0"/>
              <a:t>(1 mark)</a:t>
            </a:r>
            <a:endParaRPr lang="en-GB" sz="1100" i="1" dirty="0"/>
          </a:p>
        </p:txBody>
      </p:sp>
    </p:spTree>
    <p:extLst>
      <p:ext uri="{BB962C8B-B14F-4D97-AF65-F5344CB8AC3E}">
        <p14:creationId xmlns:p14="http://schemas.microsoft.com/office/powerpoint/2010/main" val="5406870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4872" y="194872"/>
            <a:ext cx="6430780" cy="94587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29784" y="359764"/>
            <a:ext cx="6071016" cy="584775"/>
          </a:xfrm>
          <a:prstGeom prst="rect">
            <a:avLst/>
          </a:prstGeom>
          <a:noFill/>
        </p:spPr>
        <p:txBody>
          <a:bodyPr wrap="square" rtlCol="0">
            <a:spAutoFit/>
          </a:bodyPr>
          <a:lstStyle/>
          <a:p>
            <a:pPr algn="ctr"/>
            <a:r>
              <a:rPr lang="en-GB" sz="1600" b="1" dirty="0" smtClean="0"/>
              <a:t>Exam Style Practice Question on Product Analysis, Materials, Processes and Finishes </a:t>
            </a:r>
            <a:endParaRPr lang="en-GB" sz="1600" b="1" dirty="0"/>
          </a:p>
        </p:txBody>
      </p:sp>
      <p:sp>
        <p:nvSpPr>
          <p:cNvPr id="6" name="TextBox 5"/>
          <p:cNvSpPr txBox="1"/>
          <p:nvPr/>
        </p:nvSpPr>
        <p:spPr>
          <a:xfrm>
            <a:off x="329784" y="863210"/>
            <a:ext cx="6071016" cy="600164"/>
          </a:xfrm>
          <a:prstGeom prst="rect">
            <a:avLst/>
          </a:prstGeom>
          <a:noFill/>
        </p:spPr>
        <p:txBody>
          <a:bodyPr wrap="square" rtlCol="0">
            <a:spAutoFit/>
          </a:bodyPr>
          <a:lstStyle/>
          <a:p>
            <a:r>
              <a:rPr lang="en-GB" sz="1100" b="1" dirty="0" smtClean="0"/>
              <a:t>Question 6</a:t>
            </a:r>
          </a:p>
          <a:p>
            <a:endParaRPr lang="en-GB" sz="1100" b="1" dirty="0"/>
          </a:p>
          <a:p>
            <a:endParaRPr lang="en-GB" sz="1100" b="1" dirty="0" smtClean="0"/>
          </a:p>
        </p:txBody>
      </p:sp>
      <p:sp>
        <p:nvSpPr>
          <p:cNvPr id="8" name="TextBox 7"/>
          <p:cNvSpPr txBox="1"/>
          <p:nvPr/>
        </p:nvSpPr>
        <p:spPr>
          <a:xfrm>
            <a:off x="329784" y="1163292"/>
            <a:ext cx="5975222" cy="6740307"/>
          </a:xfrm>
          <a:prstGeom prst="rect">
            <a:avLst/>
          </a:prstGeom>
          <a:noFill/>
        </p:spPr>
        <p:txBody>
          <a:bodyPr wrap="square" rtlCol="0">
            <a:spAutoFit/>
          </a:bodyPr>
          <a:lstStyle/>
          <a:p>
            <a:r>
              <a:rPr lang="en-GB" sz="1100" dirty="0" smtClean="0"/>
              <a:t>Study the photograph of the product right: </a:t>
            </a:r>
          </a:p>
          <a:p>
            <a:endParaRPr lang="en-GB" sz="300" dirty="0" smtClean="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r>
              <a:rPr lang="en-GB" sz="1100" dirty="0" smtClean="0"/>
              <a:t>6 (a) (</a:t>
            </a:r>
            <a:r>
              <a:rPr lang="en-GB" sz="1100" dirty="0" err="1" smtClean="0"/>
              <a:t>i</a:t>
            </a:r>
            <a:r>
              <a:rPr lang="en-GB" sz="1100" dirty="0" smtClean="0"/>
              <a:t>) Name a specific material for this product. </a:t>
            </a:r>
          </a:p>
          <a:p>
            <a:endParaRPr lang="en-GB" sz="1100" dirty="0"/>
          </a:p>
          <a:p>
            <a:r>
              <a:rPr lang="en-GB" sz="1100" dirty="0" smtClean="0"/>
              <a:t>	……………………………………………………………………………………………………</a:t>
            </a:r>
          </a:p>
          <a:p>
            <a:endParaRPr lang="en-GB" sz="1100" dirty="0"/>
          </a:p>
          <a:p>
            <a:endParaRPr lang="en-GB" sz="1100" dirty="0" smtClean="0"/>
          </a:p>
          <a:p>
            <a:r>
              <a:rPr lang="en-GB" sz="1100" dirty="0" smtClean="0"/>
              <a:t>6 (a) (ii) Explain in detail why this materials is suitable for the product in Figure 1.</a:t>
            </a:r>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r>
              <a:rPr lang="en-GB" sz="1100" dirty="0" smtClean="0"/>
              <a:t> </a:t>
            </a:r>
            <a:r>
              <a:rPr lang="en-GB" sz="1100" dirty="0"/>
              <a:t>6 (a) (</a:t>
            </a:r>
            <a:r>
              <a:rPr lang="en-GB" sz="1100" dirty="0" smtClean="0"/>
              <a:t>iii</a:t>
            </a:r>
            <a:r>
              <a:rPr lang="en-GB" sz="1100" dirty="0"/>
              <a:t>) </a:t>
            </a:r>
            <a:r>
              <a:rPr lang="en-GB" sz="1100" dirty="0" smtClean="0"/>
              <a:t>Use notes and diagrams to describe the process used to manufacture this product. </a:t>
            </a:r>
            <a:endParaRPr lang="en-GB" sz="1100" dirty="0"/>
          </a:p>
          <a:p>
            <a:endParaRPr lang="en-GB" sz="1100" dirty="0"/>
          </a:p>
          <a:p>
            <a:endParaRPr lang="en-GB" sz="1100" dirty="0" smtClean="0"/>
          </a:p>
          <a:p>
            <a:endParaRPr lang="en-GB" sz="1100" b="1" dirty="0"/>
          </a:p>
          <a:p>
            <a:endParaRPr lang="en-GB" sz="1100" b="1" dirty="0" smtClean="0"/>
          </a:p>
        </p:txBody>
      </p:sp>
      <p:sp>
        <p:nvSpPr>
          <p:cNvPr id="9" name="TextBox 8"/>
          <p:cNvSpPr txBox="1"/>
          <p:nvPr/>
        </p:nvSpPr>
        <p:spPr>
          <a:xfrm rot="21269380">
            <a:off x="1216151" y="1480355"/>
            <a:ext cx="2468341" cy="1215717"/>
          </a:xfrm>
          <a:prstGeom prst="rect">
            <a:avLst/>
          </a:prstGeom>
          <a:noFill/>
          <a:ln w="28575" cmpd="sng">
            <a:solidFill>
              <a:schemeClr val="tx1"/>
            </a:solidFill>
            <a:prstDash val="dash"/>
          </a:ln>
        </p:spPr>
        <p:txBody>
          <a:bodyPr wrap="square" rtlCol="0">
            <a:spAutoFit/>
          </a:bodyPr>
          <a:lstStyle/>
          <a:p>
            <a:r>
              <a:rPr lang="en-GB" sz="1000" b="1" i="1" dirty="0" smtClean="0"/>
              <a:t>Exam Tip: </a:t>
            </a:r>
          </a:p>
          <a:p>
            <a:r>
              <a:rPr lang="en-GB" sz="900" i="1" dirty="0" smtClean="0"/>
              <a:t>Be specific with your material. Justify the suitability of a material by referring to its specific properties. Make sure the process diagrams are drawn clearly, labelled fully and accurately, you have explained what is happening at each stage. Also for top marks make sure any moulds or formers look like the shape of the product.  </a:t>
            </a:r>
            <a:endParaRPr lang="en-GB" sz="900" i="1" dirty="0"/>
          </a:p>
        </p:txBody>
      </p:sp>
      <p:sp>
        <p:nvSpPr>
          <p:cNvPr id="2" name="TextBox 1"/>
          <p:cNvSpPr txBox="1"/>
          <p:nvPr/>
        </p:nvSpPr>
        <p:spPr>
          <a:xfrm>
            <a:off x="5300471" y="9256295"/>
            <a:ext cx="1235242" cy="261610"/>
          </a:xfrm>
          <a:prstGeom prst="rect">
            <a:avLst/>
          </a:prstGeom>
          <a:noFill/>
        </p:spPr>
        <p:txBody>
          <a:bodyPr wrap="square" rtlCol="0">
            <a:spAutoFit/>
          </a:bodyPr>
          <a:lstStyle/>
          <a:p>
            <a:pPr algn="r"/>
            <a:r>
              <a:rPr lang="en-GB" sz="1050" dirty="0" smtClean="0"/>
              <a:t>Page 1 of 2</a:t>
            </a:r>
            <a:endParaRPr lang="en-GB" sz="1050" dirty="0"/>
          </a:p>
        </p:txBody>
      </p:sp>
      <p:graphicFrame>
        <p:nvGraphicFramePr>
          <p:cNvPr id="3" name="Table 2"/>
          <p:cNvGraphicFramePr>
            <a:graphicFrameLocks noGrp="1"/>
          </p:cNvGraphicFramePr>
          <p:nvPr/>
        </p:nvGraphicFramePr>
        <p:xfrm>
          <a:off x="475116" y="4068181"/>
          <a:ext cx="5909807" cy="2460928"/>
        </p:xfrm>
        <a:graphic>
          <a:graphicData uri="http://schemas.openxmlformats.org/drawingml/2006/table">
            <a:tbl>
              <a:tblPr firstRow="1" bandRow="1">
                <a:tableStyleId>{2D5ABB26-0587-4C30-8999-92F81FD0307C}</a:tableStyleId>
              </a:tblPr>
              <a:tblGrid>
                <a:gridCol w="5909807">
                  <a:extLst>
                    <a:ext uri="{9D8B030D-6E8A-4147-A177-3AD203B41FA5}">
                      <a16:colId xmlns:a16="http://schemas.microsoft.com/office/drawing/2014/main" val="20000"/>
                    </a:ext>
                  </a:extLst>
                </a:gridCol>
              </a:tblGrid>
              <a:tr h="272332">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0"/>
                  </a:ext>
                </a:extLst>
              </a:tr>
              <a:tr h="272332">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1"/>
                  </a:ext>
                </a:extLst>
              </a:tr>
              <a:tr h="272332">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2"/>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3"/>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4"/>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5"/>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6"/>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7"/>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8"/>
                  </a:ext>
                </a:extLst>
              </a:tr>
              <a:tr h="272332">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11" name="TextBox 10"/>
          <p:cNvSpPr txBox="1"/>
          <p:nvPr/>
        </p:nvSpPr>
        <p:spPr>
          <a:xfrm>
            <a:off x="5128592" y="3296900"/>
            <a:ext cx="671979" cy="261610"/>
          </a:xfrm>
          <a:prstGeom prst="rect">
            <a:avLst/>
          </a:prstGeom>
          <a:noFill/>
        </p:spPr>
        <p:txBody>
          <a:bodyPr wrap="none" rtlCol="0">
            <a:spAutoFit/>
          </a:bodyPr>
          <a:lstStyle/>
          <a:p>
            <a:r>
              <a:rPr lang="en-GB" sz="1100" i="1" dirty="0" smtClean="0"/>
              <a:t>(1 mark)</a:t>
            </a:r>
            <a:endParaRPr lang="en-GB" sz="1100" i="1" dirty="0"/>
          </a:p>
        </p:txBody>
      </p:sp>
      <p:sp>
        <p:nvSpPr>
          <p:cNvPr id="15" name="TextBox 14"/>
          <p:cNvSpPr txBox="1"/>
          <p:nvPr/>
        </p:nvSpPr>
        <p:spPr>
          <a:xfrm>
            <a:off x="5633027" y="6352103"/>
            <a:ext cx="726481" cy="261610"/>
          </a:xfrm>
          <a:prstGeom prst="rect">
            <a:avLst/>
          </a:prstGeom>
          <a:noFill/>
        </p:spPr>
        <p:txBody>
          <a:bodyPr wrap="none" rtlCol="0">
            <a:spAutoFit/>
          </a:bodyPr>
          <a:lstStyle/>
          <a:p>
            <a:r>
              <a:rPr lang="en-GB" sz="1100" i="1" dirty="0" smtClean="0"/>
              <a:t>(6 marks)</a:t>
            </a:r>
            <a:endParaRPr lang="en-GB" sz="1100" i="1" dirty="0"/>
          </a:p>
        </p:txBody>
      </p:sp>
      <p:sp>
        <p:nvSpPr>
          <p:cNvPr id="12" name="TextBox 11"/>
          <p:cNvSpPr txBox="1"/>
          <p:nvPr/>
        </p:nvSpPr>
        <p:spPr>
          <a:xfrm>
            <a:off x="4223412" y="2665371"/>
            <a:ext cx="2177388" cy="261610"/>
          </a:xfrm>
          <a:prstGeom prst="rect">
            <a:avLst/>
          </a:prstGeom>
          <a:noFill/>
        </p:spPr>
        <p:txBody>
          <a:bodyPr wrap="square" rtlCol="0">
            <a:spAutoFit/>
          </a:bodyPr>
          <a:lstStyle/>
          <a:p>
            <a:pPr marL="0" lvl="1"/>
            <a:r>
              <a:rPr lang="en-GB" sz="1050" b="1" dirty="0" smtClean="0"/>
              <a:t>Figure 1: Metal Boat Propeller</a:t>
            </a:r>
          </a:p>
        </p:txBody>
      </p:sp>
      <p:pic>
        <p:nvPicPr>
          <p:cNvPr id="13" name="Picture 4" descr="http://www.shelmetcastings.com/image-files/aboatpropeller3.jpg"/>
          <p:cNvPicPr>
            <a:picLocks noChangeAspect="1" noChangeArrowheads="1"/>
          </p:cNvPicPr>
          <p:nvPr/>
        </p:nvPicPr>
        <p:blipFill>
          <a:blip r:embed="rId2" cstate="print"/>
          <a:srcRect/>
          <a:stretch>
            <a:fillRect/>
          </a:stretch>
        </p:blipFill>
        <p:spPr bwMode="auto">
          <a:xfrm>
            <a:off x="4117352" y="1177588"/>
            <a:ext cx="1782159" cy="1336619"/>
          </a:xfrm>
          <a:prstGeom prst="rect">
            <a:avLst/>
          </a:prstGeom>
          <a:noFill/>
        </p:spPr>
      </p:pic>
    </p:spTree>
    <p:extLst>
      <p:ext uri="{BB962C8B-B14F-4D97-AF65-F5344CB8AC3E}">
        <p14:creationId xmlns:p14="http://schemas.microsoft.com/office/powerpoint/2010/main" val="28200955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4872" y="194872"/>
            <a:ext cx="6430780" cy="94587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29784" y="359764"/>
            <a:ext cx="6071016" cy="584775"/>
          </a:xfrm>
          <a:prstGeom prst="rect">
            <a:avLst/>
          </a:prstGeom>
          <a:noFill/>
        </p:spPr>
        <p:txBody>
          <a:bodyPr wrap="square" rtlCol="0">
            <a:spAutoFit/>
          </a:bodyPr>
          <a:lstStyle/>
          <a:p>
            <a:pPr algn="ctr"/>
            <a:r>
              <a:rPr lang="en-GB" sz="1600" b="1" dirty="0" smtClean="0"/>
              <a:t>Exam Style Practice Question on Product Analysis, Materials, Processes and Finishes </a:t>
            </a:r>
            <a:endParaRPr lang="en-GB" sz="1600" b="1" dirty="0"/>
          </a:p>
        </p:txBody>
      </p:sp>
      <p:sp>
        <p:nvSpPr>
          <p:cNvPr id="10" name="TextBox 9"/>
          <p:cNvSpPr txBox="1"/>
          <p:nvPr/>
        </p:nvSpPr>
        <p:spPr>
          <a:xfrm>
            <a:off x="5300471" y="9256295"/>
            <a:ext cx="1235242" cy="261610"/>
          </a:xfrm>
          <a:prstGeom prst="rect">
            <a:avLst/>
          </a:prstGeom>
          <a:noFill/>
        </p:spPr>
        <p:txBody>
          <a:bodyPr wrap="square" rtlCol="0">
            <a:spAutoFit/>
          </a:bodyPr>
          <a:lstStyle/>
          <a:p>
            <a:pPr algn="r"/>
            <a:r>
              <a:rPr lang="en-GB" sz="1050" dirty="0" smtClean="0"/>
              <a:t>Page 2 of 2</a:t>
            </a:r>
            <a:endParaRPr lang="en-GB" sz="1050" dirty="0"/>
          </a:p>
        </p:txBody>
      </p:sp>
      <p:sp>
        <p:nvSpPr>
          <p:cNvPr id="2" name="Rectangle 1"/>
          <p:cNvSpPr/>
          <p:nvPr/>
        </p:nvSpPr>
        <p:spPr>
          <a:xfrm>
            <a:off x="329784" y="8116245"/>
            <a:ext cx="6205929" cy="600164"/>
          </a:xfrm>
          <a:prstGeom prst="rect">
            <a:avLst/>
          </a:prstGeom>
        </p:spPr>
        <p:txBody>
          <a:bodyPr wrap="square">
            <a:spAutoFit/>
          </a:bodyPr>
          <a:lstStyle/>
          <a:p>
            <a:r>
              <a:rPr lang="en-GB" sz="1100" dirty="0"/>
              <a:t>6 (a) (</a:t>
            </a:r>
            <a:r>
              <a:rPr lang="en-GB" sz="1100" dirty="0" smtClean="0"/>
              <a:t>iv) Identify a suitable finishing process for this product (if required). </a:t>
            </a:r>
          </a:p>
          <a:p>
            <a:endParaRPr lang="en-GB" sz="1100" dirty="0"/>
          </a:p>
          <a:p>
            <a:r>
              <a:rPr lang="en-GB" sz="1100" dirty="0" smtClean="0"/>
              <a:t>	……………………………………………………………………………………………………………………………………..</a:t>
            </a:r>
            <a:endParaRPr lang="en-GB" sz="1100" dirty="0"/>
          </a:p>
        </p:txBody>
      </p:sp>
      <p:sp>
        <p:nvSpPr>
          <p:cNvPr id="7" name="TextBox 6"/>
          <p:cNvSpPr txBox="1"/>
          <p:nvPr/>
        </p:nvSpPr>
        <p:spPr>
          <a:xfrm>
            <a:off x="5673452" y="7221975"/>
            <a:ext cx="798617" cy="261610"/>
          </a:xfrm>
          <a:prstGeom prst="rect">
            <a:avLst/>
          </a:prstGeom>
          <a:noFill/>
        </p:spPr>
        <p:txBody>
          <a:bodyPr wrap="none" rtlCol="0">
            <a:spAutoFit/>
          </a:bodyPr>
          <a:lstStyle/>
          <a:p>
            <a:r>
              <a:rPr lang="en-GB" sz="1100" i="1" dirty="0" smtClean="0"/>
              <a:t>(10 marks)</a:t>
            </a:r>
            <a:endParaRPr lang="en-GB" sz="1100" i="1" dirty="0"/>
          </a:p>
        </p:txBody>
      </p:sp>
      <p:sp>
        <p:nvSpPr>
          <p:cNvPr id="8" name="TextBox 7"/>
          <p:cNvSpPr txBox="1"/>
          <p:nvPr/>
        </p:nvSpPr>
        <p:spPr>
          <a:xfrm>
            <a:off x="5736772" y="8852170"/>
            <a:ext cx="671979" cy="261610"/>
          </a:xfrm>
          <a:prstGeom prst="rect">
            <a:avLst/>
          </a:prstGeom>
          <a:noFill/>
        </p:spPr>
        <p:txBody>
          <a:bodyPr wrap="none" rtlCol="0">
            <a:spAutoFit/>
          </a:bodyPr>
          <a:lstStyle/>
          <a:p>
            <a:r>
              <a:rPr lang="en-GB" sz="1100" i="1" dirty="0" smtClean="0"/>
              <a:t>(1 mark)</a:t>
            </a:r>
            <a:endParaRPr lang="en-GB" sz="1100" i="1" dirty="0"/>
          </a:p>
        </p:txBody>
      </p:sp>
    </p:spTree>
    <p:extLst>
      <p:ext uri="{BB962C8B-B14F-4D97-AF65-F5344CB8AC3E}">
        <p14:creationId xmlns:p14="http://schemas.microsoft.com/office/powerpoint/2010/main" val="7167812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4872" y="194872"/>
            <a:ext cx="6430780" cy="94587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29784" y="359764"/>
            <a:ext cx="6071016" cy="584775"/>
          </a:xfrm>
          <a:prstGeom prst="rect">
            <a:avLst/>
          </a:prstGeom>
          <a:noFill/>
        </p:spPr>
        <p:txBody>
          <a:bodyPr wrap="square" rtlCol="0">
            <a:spAutoFit/>
          </a:bodyPr>
          <a:lstStyle/>
          <a:p>
            <a:pPr algn="ctr"/>
            <a:r>
              <a:rPr lang="en-GB" sz="1600" b="1" dirty="0" smtClean="0"/>
              <a:t>Exam Style Practice Question on Product Analysis, Materials, Processes and Finishes </a:t>
            </a:r>
            <a:endParaRPr lang="en-GB" sz="1600" b="1" dirty="0"/>
          </a:p>
        </p:txBody>
      </p:sp>
      <p:sp>
        <p:nvSpPr>
          <p:cNvPr id="6" name="TextBox 5"/>
          <p:cNvSpPr txBox="1"/>
          <p:nvPr/>
        </p:nvSpPr>
        <p:spPr>
          <a:xfrm>
            <a:off x="329784" y="863210"/>
            <a:ext cx="6071016" cy="600164"/>
          </a:xfrm>
          <a:prstGeom prst="rect">
            <a:avLst/>
          </a:prstGeom>
          <a:noFill/>
        </p:spPr>
        <p:txBody>
          <a:bodyPr wrap="square" rtlCol="0">
            <a:spAutoFit/>
          </a:bodyPr>
          <a:lstStyle/>
          <a:p>
            <a:r>
              <a:rPr lang="en-GB" sz="1100" b="1" dirty="0" smtClean="0"/>
              <a:t>Question 6</a:t>
            </a:r>
          </a:p>
          <a:p>
            <a:endParaRPr lang="en-GB" sz="1100" b="1" dirty="0"/>
          </a:p>
          <a:p>
            <a:endParaRPr lang="en-GB" sz="1100" b="1" dirty="0" smtClean="0"/>
          </a:p>
        </p:txBody>
      </p:sp>
      <p:sp>
        <p:nvSpPr>
          <p:cNvPr id="8" name="TextBox 7"/>
          <p:cNvSpPr txBox="1"/>
          <p:nvPr/>
        </p:nvSpPr>
        <p:spPr>
          <a:xfrm>
            <a:off x="329784" y="1163292"/>
            <a:ext cx="5975222" cy="6740307"/>
          </a:xfrm>
          <a:prstGeom prst="rect">
            <a:avLst/>
          </a:prstGeom>
          <a:noFill/>
        </p:spPr>
        <p:txBody>
          <a:bodyPr wrap="square" rtlCol="0">
            <a:spAutoFit/>
          </a:bodyPr>
          <a:lstStyle/>
          <a:p>
            <a:r>
              <a:rPr lang="en-GB" sz="1100" dirty="0" smtClean="0"/>
              <a:t>Study the photograph of the product right: </a:t>
            </a:r>
          </a:p>
          <a:p>
            <a:endParaRPr lang="en-GB" sz="300" dirty="0" smtClean="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r>
              <a:rPr lang="en-GB" sz="1100" dirty="0" smtClean="0"/>
              <a:t>6 (a) (</a:t>
            </a:r>
            <a:r>
              <a:rPr lang="en-GB" sz="1100" dirty="0" err="1" smtClean="0"/>
              <a:t>i</a:t>
            </a:r>
            <a:r>
              <a:rPr lang="en-GB" sz="1100" dirty="0" smtClean="0"/>
              <a:t>) Name a specific material for this product. </a:t>
            </a:r>
          </a:p>
          <a:p>
            <a:endParaRPr lang="en-GB" sz="1100" dirty="0"/>
          </a:p>
          <a:p>
            <a:r>
              <a:rPr lang="en-GB" sz="1100" dirty="0" smtClean="0"/>
              <a:t>	……………………………………………………………………………………………………</a:t>
            </a:r>
          </a:p>
          <a:p>
            <a:endParaRPr lang="en-GB" sz="1100" dirty="0"/>
          </a:p>
          <a:p>
            <a:endParaRPr lang="en-GB" sz="1100" dirty="0" smtClean="0"/>
          </a:p>
          <a:p>
            <a:r>
              <a:rPr lang="en-GB" sz="1100" dirty="0" smtClean="0"/>
              <a:t>6 (a) (ii) Explain in detail why this materials is suitable for the product in Figure 1.</a:t>
            </a:r>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r>
              <a:rPr lang="en-GB" sz="1100" dirty="0" smtClean="0"/>
              <a:t> </a:t>
            </a:r>
            <a:r>
              <a:rPr lang="en-GB" sz="1100" dirty="0"/>
              <a:t>6 (a) (</a:t>
            </a:r>
            <a:r>
              <a:rPr lang="en-GB" sz="1100" dirty="0" smtClean="0"/>
              <a:t>iii</a:t>
            </a:r>
            <a:r>
              <a:rPr lang="en-GB" sz="1100" dirty="0"/>
              <a:t>) </a:t>
            </a:r>
            <a:r>
              <a:rPr lang="en-GB" sz="1100" dirty="0" smtClean="0"/>
              <a:t>Use notes and diagrams to describe the process used to manufacture this product. </a:t>
            </a:r>
            <a:endParaRPr lang="en-GB" sz="1100" dirty="0"/>
          </a:p>
          <a:p>
            <a:endParaRPr lang="en-GB" sz="1100" dirty="0"/>
          </a:p>
          <a:p>
            <a:endParaRPr lang="en-GB" sz="1100" dirty="0" smtClean="0"/>
          </a:p>
          <a:p>
            <a:endParaRPr lang="en-GB" sz="1100" b="1" dirty="0"/>
          </a:p>
          <a:p>
            <a:endParaRPr lang="en-GB" sz="1100" b="1" dirty="0" smtClean="0"/>
          </a:p>
        </p:txBody>
      </p:sp>
      <p:sp>
        <p:nvSpPr>
          <p:cNvPr id="9" name="TextBox 8"/>
          <p:cNvSpPr txBox="1"/>
          <p:nvPr/>
        </p:nvSpPr>
        <p:spPr>
          <a:xfrm rot="21269380">
            <a:off x="1216151" y="1480355"/>
            <a:ext cx="2468341" cy="1215717"/>
          </a:xfrm>
          <a:prstGeom prst="rect">
            <a:avLst/>
          </a:prstGeom>
          <a:noFill/>
          <a:ln w="28575" cmpd="sng">
            <a:solidFill>
              <a:schemeClr val="tx1"/>
            </a:solidFill>
            <a:prstDash val="dash"/>
          </a:ln>
        </p:spPr>
        <p:txBody>
          <a:bodyPr wrap="square" rtlCol="0">
            <a:spAutoFit/>
          </a:bodyPr>
          <a:lstStyle/>
          <a:p>
            <a:r>
              <a:rPr lang="en-GB" sz="1000" b="1" i="1" dirty="0" smtClean="0"/>
              <a:t>Exam Tip: </a:t>
            </a:r>
          </a:p>
          <a:p>
            <a:r>
              <a:rPr lang="en-GB" sz="900" i="1" dirty="0" smtClean="0"/>
              <a:t>Be specific with your material. Justify the suitability of a material by referring to its specific properties. Make sure the process diagrams are drawn clearly, labelled fully and accurately, you have explained what is happening at each stage. Also for top marks make sure any moulds or formers look like the shape of the product.  </a:t>
            </a:r>
            <a:endParaRPr lang="en-GB" sz="900" i="1" dirty="0"/>
          </a:p>
        </p:txBody>
      </p:sp>
      <p:sp>
        <p:nvSpPr>
          <p:cNvPr id="2" name="TextBox 1"/>
          <p:cNvSpPr txBox="1"/>
          <p:nvPr/>
        </p:nvSpPr>
        <p:spPr>
          <a:xfrm>
            <a:off x="5300471" y="9256295"/>
            <a:ext cx="1235242" cy="261610"/>
          </a:xfrm>
          <a:prstGeom prst="rect">
            <a:avLst/>
          </a:prstGeom>
          <a:noFill/>
        </p:spPr>
        <p:txBody>
          <a:bodyPr wrap="square" rtlCol="0">
            <a:spAutoFit/>
          </a:bodyPr>
          <a:lstStyle/>
          <a:p>
            <a:pPr algn="r"/>
            <a:r>
              <a:rPr lang="en-GB" sz="1050" dirty="0" smtClean="0"/>
              <a:t>Page 1 of 2</a:t>
            </a:r>
            <a:endParaRPr lang="en-GB" sz="1050" dirty="0"/>
          </a:p>
        </p:txBody>
      </p:sp>
      <p:graphicFrame>
        <p:nvGraphicFramePr>
          <p:cNvPr id="3" name="Table 2"/>
          <p:cNvGraphicFramePr>
            <a:graphicFrameLocks noGrp="1"/>
          </p:cNvGraphicFramePr>
          <p:nvPr/>
        </p:nvGraphicFramePr>
        <p:xfrm>
          <a:off x="475116" y="4068181"/>
          <a:ext cx="5909807" cy="2460928"/>
        </p:xfrm>
        <a:graphic>
          <a:graphicData uri="http://schemas.openxmlformats.org/drawingml/2006/table">
            <a:tbl>
              <a:tblPr firstRow="1" bandRow="1">
                <a:tableStyleId>{2D5ABB26-0587-4C30-8999-92F81FD0307C}</a:tableStyleId>
              </a:tblPr>
              <a:tblGrid>
                <a:gridCol w="5909807">
                  <a:extLst>
                    <a:ext uri="{9D8B030D-6E8A-4147-A177-3AD203B41FA5}">
                      <a16:colId xmlns:a16="http://schemas.microsoft.com/office/drawing/2014/main" val="20000"/>
                    </a:ext>
                  </a:extLst>
                </a:gridCol>
              </a:tblGrid>
              <a:tr h="272332">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0"/>
                  </a:ext>
                </a:extLst>
              </a:tr>
              <a:tr h="272332">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1"/>
                  </a:ext>
                </a:extLst>
              </a:tr>
              <a:tr h="272332">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2"/>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3"/>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4"/>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5"/>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6"/>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7"/>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8"/>
                  </a:ext>
                </a:extLst>
              </a:tr>
              <a:tr h="272332">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11" name="TextBox 10"/>
          <p:cNvSpPr txBox="1"/>
          <p:nvPr/>
        </p:nvSpPr>
        <p:spPr>
          <a:xfrm>
            <a:off x="5128592" y="3296900"/>
            <a:ext cx="671979" cy="261610"/>
          </a:xfrm>
          <a:prstGeom prst="rect">
            <a:avLst/>
          </a:prstGeom>
          <a:noFill/>
        </p:spPr>
        <p:txBody>
          <a:bodyPr wrap="none" rtlCol="0">
            <a:spAutoFit/>
          </a:bodyPr>
          <a:lstStyle/>
          <a:p>
            <a:r>
              <a:rPr lang="en-GB" sz="1100" i="1" dirty="0" smtClean="0"/>
              <a:t>(1 mark)</a:t>
            </a:r>
            <a:endParaRPr lang="en-GB" sz="1100" i="1" dirty="0"/>
          </a:p>
        </p:txBody>
      </p:sp>
      <p:sp>
        <p:nvSpPr>
          <p:cNvPr id="15" name="TextBox 14"/>
          <p:cNvSpPr txBox="1"/>
          <p:nvPr/>
        </p:nvSpPr>
        <p:spPr>
          <a:xfrm>
            <a:off x="5633027" y="6352103"/>
            <a:ext cx="726481" cy="261610"/>
          </a:xfrm>
          <a:prstGeom prst="rect">
            <a:avLst/>
          </a:prstGeom>
          <a:noFill/>
        </p:spPr>
        <p:txBody>
          <a:bodyPr wrap="none" rtlCol="0">
            <a:spAutoFit/>
          </a:bodyPr>
          <a:lstStyle/>
          <a:p>
            <a:r>
              <a:rPr lang="en-GB" sz="1100" i="1" dirty="0" smtClean="0"/>
              <a:t>(6 marks)</a:t>
            </a:r>
            <a:endParaRPr lang="en-GB" sz="1100" i="1" dirty="0"/>
          </a:p>
        </p:txBody>
      </p:sp>
      <p:sp>
        <p:nvSpPr>
          <p:cNvPr id="12" name="TextBox 11"/>
          <p:cNvSpPr txBox="1"/>
          <p:nvPr/>
        </p:nvSpPr>
        <p:spPr>
          <a:xfrm>
            <a:off x="4166071" y="2728878"/>
            <a:ext cx="2083769" cy="261610"/>
          </a:xfrm>
          <a:prstGeom prst="rect">
            <a:avLst/>
          </a:prstGeom>
          <a:noFill/>
        </p:spPr>
        <p:txBody>
          <a:bodyPr wrap="square" rtlCol="0">
            <a:spAutoFit/>
          </a:bodyPr>
          <a:lstStyle/>
          <a:p>
            <a:r>
              <a:rPr lang="en-GB" sz="1050" b="1" dirty="0" smtClean="0"/>
              <a:t>Figure 1: Plastic Drinks Bottle </a:t>
            </a:r>
            <a:endParaRPr lang="en-GB" sz="1050" b="1" dirty="0"/>
          </a:p>
        </p:txBody>
      </p:sp>
      <p:pic>
        <p:nvPicPr>
          <p:cNvPr id="13" name="Picture 2" descr="http://www.hoax-slayer.com/images/reusing-plastic-bottle.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477612" y="1225606"/>
            <a:ext cx="908555" cy="1353235"/>
          </a:xfrm>
          <a:prstGeom prst="rect">
            <a:avLst/>
          </a:prstGeom>
          <a:noFill/>
        </p:spPr>
      </p:pic>
    </p:spTree>
    <p:extLst>
      <p:ext uri="{BB962C8B-B14F-4D97-AF65-F5344CB8AC3E}">
        <p14:creationId xmlns:p14="http://schemas.microsoft.com/office/powerpoint/2010/main" val="2131029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4872" y="194872"/>
            <a:ext cx="6430780" cy="94587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29784" y="359764"/>
            <a:ext cx="6071016" cy="584775"/>
          </a:xfrm>
          <a:prstGeom prst="rect">
            <a:avLst/>
          </a:prstGeom>
          <a:noFill/>
        </p:spPr>
        <p:txBody>
          <a:bodyPr wrap="square" rtlCol="0">
            <a:spAutoFit/>
          </a:bodyPr>
          <a:lstStyle/>
          <a:p>
            <a:pPr algn="ctr"/>
            <a:r>
              <a:rPr lang="en-GB" sz="1600" b="1" dirty="0" smtClean="0"/>
              <a:t>Exam Style Practice Question on Product Analysis, Materials, Processes and Finishes </a:t>
            </a:r>
            <a:endParaRPr lang="en-GB" sz="1600" b="1" dirty="0"/>
          </a:p>
        </p:txBody>
      </p:sp>
      <p:sp>
        <p:nvSpPr>
          <p:cNvPr id="6" name="TextBox 5"/>
          <p:cNvSpPr txBox="1"/>
          <p:nvPr/>
        </p:nvSpPr>
        <p:spPr>
          <a:xfrm>
            <a:off x="329784" y="863210"/>
            <a:ext cx="6071016" cy="600164"/>
          </a:xfrm>
          <a:prstGeom prst="rect">
            <a:avLst/>
          </a:prstGeom>
          <a:noFill/>
        </p:spPr>
        <p:txBody>
          <a:bodyPr wrap="square" rtlCol="0">
            <a:spAutoFit/>
          </a:bodyPr>
          <a:lstStyle/>
          <a:p>
            <a:r>
              <a:rPr lang="en-GB" sz="1100" b="1" dirty="0" smtClean="0"/>
              <a:t>Question 6</a:t>
            </a:r>
          </a:p>
          <a:p>
            <a:endParaRPr lang="en-GB" sz="1100" b="1" dirty="0"/>
          </a:p>
          <a:p>
            <a:endParaRPr lang="en-GB" sz="1100" b="1" dirty="0" smtClean="0"/>
          </a:p>
        </p:txBody>
      </p:sp>
      <p:sp>
        <p:nvSpPr>
          <p:cNvPr id="8" name="TextBox 7"/>
          <p:cNvSpPr txBox="1"/>
          <p:nvPr/>
        </p:nvSpPr>
        <p:spPr>
          <a:xfrm>
            <a:off x="329784" y="1163292"/>
            <a:ext cx="5975222" cy="6740307"/>
          </a:xfrm>
          <a:prstGeom prst="rect">
            <a:avLst/>
          </a:prstGeom>
          <a:noFill/>
        </p:spPr>
        <p:txBody>
          <a:bodyPr wrap="square" rtlCol="0">
            <a:spAutoFit/>
          </a:bodyPr>
          <a:lstStyle/>
          <a:p>
            <a:r>
              <a:rPr lang="en-GB" sz="1100" dirty="0" smtClean="0"/>
              <a:t>Study the photograph of the product right: </a:t>
            </a:r>
          </a:p>
          <a:p>
            <a:endParaRPr lang="en-GB" sz="300" dirty="0" smtClean="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r>
              <a:rPr lang="en-GB" sz="1100" dirty="0" smtClean="0"/>
              <a:t>6 (a) (</a:t>
            </a:r>
            <a:r>
              <a:rPr lang="en-GB" sz="1100" dirty="0" err="1" smtClean="0"/>
              <a:t>i</a:t>
            </a:r>
            <a:r>
              <a:rPr lang="en-GB" sz="1100" dirty="0" smtClean="0"/>
              <a:t>) Name a specific material for this product. </a:t>
            </a:r>
          </a:p>
          <a:p>
            <a:endParaRPr lang="en-GB" sz="1100" dirty="0"/>
          </a:p>
          <a:p>
            <a:r>
              <a:rPr lang="en-GB" sz="1100" dirty="0" smtClean="0"/>
              <a:t>	……………………………………………………………………………………………………</a:t>
            </a:r>
          </a:p>
          <a:p>
            <a:endParaRPr lang="en-GB" sz="1100" dirty="0"/>
          </a:p>
          <a:p>
            <a:endParaRPr lang="en-GB" sz="1100" dirty="0" smtClean="0"/>
          </a:p>
          <a:p>
            <a:r>
              <a:rPr lang="en-GB" sz="1100" dirty="0" smtClean="0"/>
              <a:t>6 (a) (ii) Explain in detail why this materials is suitable for the product in Figure 1.</a:t>
            </a:r>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r>
              <a:rPr lang="en-GB" sz="1100" dirty="0" smtClean="0"/>
              <a:t> </a:t>
            </a:r>
            <a:r>
              <a:rPr lang="en-GB" sz="1100" dirty="0"/>
              <a:t>6 (a) (</a:t>
            </a:r>
            <a:r>
              <a:rPr lang="en-GB" sz="1100" dirty="0" smtClean="0"/>
              <a:t>iii</a:t>
            </a:r>
            <a:r>
              <a:rPr lang="en-GB" sz="1100" dirty="0"/>
              <a:t>) </a:t>
            </a:r>
            <a:r>
              <a:rPr lang="en-GB" sz="1100" dirty="0" smtClean="0"/>
              <a:t>Use notes and diagrams to describe the process used to manufacture this product. </a:t>
            </a:r>
            <a:endParaRPr lang="en-GB" sz="1100" dirty="0"/>
          </a:p>
          <a:p>
            <a:endParaRPr lang="en-GB" sz="1100" dirty="0"/>
          </a:p>
          <a:p>
            <a:endParaRPr lang="en-GB" sz="1100" dirty="0" smtClean="0"/>
          </a:p>
          <a:p>
            <a:endParaRPr lang="en-GB" sz="1100" b="1" dirty="0"/>
          </a:p>
          <a:p>
            <a:endParaRPr lang="en-GB" sz="1100" b="1" dirty="0" smtClean="0"/>
          </a:p>
        </p:txBody>
      </p:sp>
      <p:sp>
        <p:nvSpPr>
          <p:cNvPr id="9" name="TextBox 8"/>
          <p:cNvSpPr txBox="1"/>
          <p:nvPr/>
        </p:nvSpPr>
        <p:spPr>
          <a:xfrm rot="21269380">
            <a:off x="1216151" y="1480355"/>
            <a:ext cx="2468341" cy="1215717"/>
          </a:xfrm>
          <a:prstGeom prst="rect">
            <a:avLst/>
          </a:prstGeom>
          <a:noFill/>
          <a:ln w="28575" cmpd="sng">
            <a:solidFill>
              <a:schemeClr val="tx1"/>
            </a:solidFill>
            <a:prstDash val="dash"/>
          </a:ln>
        </p:spPr>
        <p:txBody>
          <a:bodyPr wrap="square" rtlCol="0">
            <a:spAutoFit/>
          </a:bodyPr>
          <a:lstStyle/>
          <a:p>
            <a:r>
              <a:rPr lang="en-GB" sz="1000" b="1" i="1" dirty="0" smtClean="0"/>
              <a:t>Exam Tip: </a:t>
            </a:r>
          </a:p>
          <a:p>
            <a:r>
              <a:rPr lang="en-GB" sz="900" i="1" dirty="0" smtClean="0"/>
              <a:t>Be specific with your material. Justify the suitability of a material by referring to its specific properties. Make sure the process diagrams are drawn clearly, labelled fully and accurately, you have explained what is happening at each stage. Also for top marks make sure any moulds or formers look like the shape of the product.  </a:t>
            </a:r>
            <a:endParaRPr lang="en-GB" sz="900" i="1" dirty="0"/>
          </a:p>
        </p:txBody>
      </p:sp>
      <p:sp>
        <p:nvSpPr>
          <p:cNvPr id="2" name="TextBox 1"/>
          <p:cNvSpPr txBox="1"/>
          <p:nvPr/>
        </p:nvSpPr>
        <p:spPr>
          <a:xfrm>
            <a:off x="5300471" y="9256295"/>
            <a:ext cx="1235242" cy="261610"/>
          </a:xfrm>
          <a:prstGeom prst="rect">
            <a:avLst/>
          </a:prstGeom>
          <a:noFill/>
        </p:spPr>
        <p:txBody>
          <a:bodyPr wrap="square" rtlCol="0">
            <a:spAutoFit/>
          </a:bodyPr>
          <a:lstStyle/>
          <a:p>
            <a:pPr algn="r"/>
            <a:r>
              <a:rPr lang="en-GB" sz="1050" dirty="0" smtClean="0"/>
              <a:t>Page 1 of 2</a:t>
            </a:r>
            <a:endParaRPr lang="en-GB" sz="1050" dirty="0"/>
          </a:p>
        </p:txBody>
      </p:sp>
      <p:graphicFrame>
        <p:nvGraphicFramePr>
          <p:cNvPr id="3" name="Table 2"/>
          <p:cNvGraphicFramePr>
            <a:graphicFrameLocks noGrp="1"/>
          </p:cNvGraphicFramePr>
          <p:nvPr/>
        </p:nvGraphicFramePr>
        <p:xfrm>
          <a:off x="475116" y="4068181"/>
          <a:ext cx="5909807" cy="2460928"/>
        </p:xfrm>
        <a:graphic>
          <a:graphicData uri="http://schemas.openxmlformats.org/drawingml/2006/table">
            <a:tbl>
              <a:tblPr firstRow="1" bandRow="1">
                <a:tableStyleId>{2D5ABB26-0587-4C30-8999-92F81FD0307C}</a:tableStyleId>
              </a:tblPr>
              <a:tblGrid>
                <a:gridCol w="5909807">
                  <a:extLst>
                    <a:ext uri="{9D8B030D-6E8A-4147-A177-3AD203B41FA5}">
                      <a16:colId xmlns:a16="http://schemas.microsoft.com/office/drawing/2014/main" val="20000"/>
                    </a:ext>
                  </a:extLst>
                </a:gridCol>
              </a:tblGrid>
              <a:tr h="272332">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0"/>
                  </a:ext>
                </a:extLst>
              </a:tr>
              <a:tr h="272332">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1"/>
                  </a:ext>
                </a:extLst>
              </a:tr>
              <a:tr h="272332">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2"/>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3"/>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4"/>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5"/>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6"/>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7"/>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8"/>
                  </a:ext>
                </a:extLst>
              </a:tr>
              <a:tr h="272332">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11" name="TextBox 10"/>
          <p:cNvSpPr txBox="1"/>
          <p:nvPr/>
        </p:nvSpPr>
        <p:spPr>
          <a:xfrm>
            <a:off x="5128592" y="3296900"/>
            <a:ext cx="671979" cy="261610"/>
          </a:xfrm>
          <a:prstGeom prst="rect">
            <a:avLst/>
          </a:prstGeom>
          <a:noFill/>
        </p:spPr>
        <p:txBody>
          <a:bodyPr wrap="none" rtlCol="0">
            <a:spAutoFit/>
          </a:bodyPr>
          <a:lstStyle/>
          <a:p>
            <a:r>
              <a:rPr lang="en-GB" sz="1100" i="1" dirty="0" smtClean="0"/>
              <a:t>(1 mark)</a:t>
            </a:r>
            <a:endParaRPr lang="en-GB" sz="1100" i="1" dirty="0"/>
          </a:p>
        </p:txBody>
      </p:sp>
      <p:sp>
        <p:nvSpPr>
          <p:cNvPr id="15" name="TextBox 14"/>
          <p:cNvSpPr txBox="1"/>
          <p:nvPr/>
        </p:nvSpPr>
        <p:spPr>
          <a:xfrm>
            <a:off x="5633027" y="6352103"/>
            <a:ext cx="726481" cy="261610"/>
          </a:xfrm>
          <a:prstGeom prst="rect">
            <a:avLst/>
          </a:prstGeom>
          <a:noFill/>
        </p:spPr>
        <p:txBody>
          <a:bodyPr wrap="none" rtlCol="0">
            <a:spAutoFit/>
          </a:bodyPr>
          <a:lstStyle/>
          <a:p>
            <a:r>
              <a:rPr lang="en-GB" sz="1100" i="1" dirty="0" smtClean="0"/>
              <a:t>(6 marks)</a:t>
            </a:r>
            <a:endParaRPr lang="en-GB" sz="1100" i="1" dirty="0"/>
          </a:p>
        </p:txBody>
      </p:sp>
      <p:sp>
        <p:nvSpPr>
          <p:cNvPr id="12" name="TextBox 11"/>
          <p:cNvSpPr txBox="1"/>
          <p:nvPr/>
        </p:nvSpPr>
        <p:spPr>
          <a:xfrm>
            <a:off x="4221237" y="2762847"/>
            <a:ext cx="2083769" cy="253916"/>
          </a:xfrm>
          <a:prstGeom prst="rect">
            <a:avLst/>
          </a:prstGeom>
          <a:noFill/>
        </p:spPr>
        <p:txBody>
          <a:bodyPr wrap="square" rtlCol="0">
            <a:spAutoFit/>
          </a:bodyPr>
          <a:lstStyle/>
          <a:p>
            <a:r>
              <a:rPr lang="en-GB" sz="1050" b="1" dirty="0" smtClean="0"/>
              <a:t>Figure 1: Metal Bowl </a:t>
            </a:r>
            <a:endParaRPr lang="en-GB" sz="1050" b="1" dirty="0"/>
          </a:p>
        </p:txBody>
      </p:sp>
      <p:pic>
        <p:nvPicPr>
          <p:cNvPr id="13" name="Picture 2" descr="http://www.helandermetal.com/images/food03-large.jpg">
            <a:hlinkClick r:id="rId2"/>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221237" y="1309124"/>
            <a:ext cx="1836204" cy="1315391"/>
          </a:xfrm>
          <a:prstGeom prst="rect">
            <a:avLst/>
          </a:prstGeom>
          <a:noFill/>
          <a:ln>
            <a:noFill/>
          </a:ln>
        </p:spPr>
      </p:pic>
    </p:spTree>
    <p:extLst>
      <p:ext uri="{BB962C8B-B14F-4D97-AF65-F5344CB8AC3E}">
        <p14:creationId xmlns:p14="http://schemas.microsoft.com/office/powerpoint/2010/main" val="9866761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4872" y="194872"/>
            <a:ext cx="6430780" cy="94587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29784" y="359764"/>
            <a:ext cx="6071016" cy="584775"/>
          </a:xfrm>
          <a:prstGeom prst="rect">
            <a:avLst/>
          </a:prstGeom>
          <a:noFill/>
        </p:spPr>
        <p:txBody>
          <a:bodyPr wrap="square" rtlCol="0">
            <a:spAutoFit/>
          </a:bodyPr>
          <a:lstStyle/>
          <a:p>
            <a:pPr algn="ctr"/>
            <a:r>
              <a:rPr lang="en-GB" sz="1600" b="1" dirty="0" smtClean="0"/>
              <a:t>Exam Style Practice Question on Product Analysis, Materials, Processes and Finishes </a:t>
            </a:r>
            <a:endParaRPr lang="en-GB" sz="1600" b="1" dirty="0"/>
          </a:p>
        </p:txBody>
      </p:sp>
      <p:sp>
        <p:nvSpPr>
          <p:cNvPr id="10" name="TextBox 9"/>
          <p:cNvSpPr txBox="1"/>
          <p:nvPr/>
        </p:nvSpPr>
        <p:spPr>
          <a:xfrm>
            <a:off x="5300471" y="9256295"/>
            <a:ext cx="1235242" cy="261610"/>
          </a:xfrm>
          <a:prstGeom prst="rect">
            <a:avLst/>
          </a:prstGeom>
          <a:noFill/>
        </p:spPr>
        <p:txBody>
          <a:bodyPr wrap="square" rtlCol="0">
            <a:spAutoFit/>
          </a:bodyPr>
          <a:lstStyle/>
          <a:p>
            <a:pPr algn="r"/>
            <a:r>
              <a:rPr lang="en-GB" sz="1050" dirty="0" smtClean="0"/>
              <a:t>Page 2 of 2</a:t>
            </a:r>
            <a:endParaRPr lang="en-GB" sz="1050" dirty="0"/>
          </a:p>
        </p:txBody>
      </p:sp>
      <p:sp>
        <p:nvSpPr>
          <p:cNvPr id="2" name="Rectangle 1"/>
          <p:cNvSpPr/>
          <p:nvPr/>
        </p:nvSpPr>
        <p:spPr>
          <a:xfrm>
            <a:off x="329784" y="8116245"/>
            <a:ext cx="6205929" cy="600164"/>
          </a:xfrm>
          <a:prstGeom prst="rect">
            <a:avLst/>
          </a:prstGeom>
        </p:spPr>
        <p:txBody>
          <a:bodyPr wrap="square">
            <a:spAutoFit/>
          </a:bodyPr>
          <a:lstStyle/>
          <a:p>
            <a:r>
              <a:rPr lang="en-GB" sz="1100" dirty="0"/>
              <a:t>6 (a) (</a:t>
            </a:r>
            <a:r>
              <a:rPr lang="en-GB" sz="1100" dirty="0" smtClean="0"/>
              <a:t>iv) Identify a suitable finishing process for this product (if required). </a:t>
            </a:r>
          </a:p>
          <a:p>
            <a:endParaRPr lang="en-GB" sz="1100" dirty="0"/>
          </a:p>
          <a:p>
            <a:r>
              <a:rPr lang="en-GB" sz="1100" dirty="0" smtClean="0"/>
              <a:t>	……………………………………………………………………………………………………………………………………..</a:t>
            </a:r>
            <a:endParaRPr lang="en-GB" sz="1100" dirty="0"/>
          </a:p>
        </p:txBody>
      </p:sp>
      <p:sp>
        <p:nvSpPr>
          <p:cNvPr id="7" name="TextBox 6"/>
          <p:cNvSpPr txBox="1"/>
          <p:nvPr/>
        </p:nvSpPr>
        <p:spPr>
          <a:xfrm>
            <a:off x="5673452" y="7221975"/>
            <a:ext cx="798617" cy="261610"/>
          </a:xfrm>
          <a:prstGeom prst="rect">
            <a:avLst/>
          </a:prstGeom>
          <a:noFill/>
        </p:spPr>
        <p:txBody>
          <a:bodyPr wrap="none" rtlCol="0">
            <a:spAutoFit/>
          </a:bodyPr>
          <a:lstStyle/>
          <a:p>
            <a:r>
              <a:rPr lang="en-GB" sz="1100" i="1" dirty="0" smtClean="0"/>
              <a:t>(10 marks)</a:t>
            </a:r>
            <a:endParaRPr lang="en-GB" sz="1100" i="1" dirty="0"/>
          </a:p>
        </p:txBody>
      </p:sp>
      <p:sp>
        <p:nvSpPr>
          <p:cNvPr id="8" name="TextBox 7"/>
          <p:cNvSpPr txBox="1"/>
          <p:nvPr/>
        </p:nvSpPr>
        <p:spPr>
          <a:xfrm>
            <a:off x="5736772" y="8852170"/>
            <a:ext cx="671979" cy="261610"/>
          </a:xfrm>
          <a:prstGeom prst="rect">
            <a:avLst/>
          </a:prstGeom>
          <a:noFill/>
        </p:spPr>
        <p:txBody>
          <a:bodyPr wrap="none" rtlCol="0">
            <a:spAutoFit/>
          </a:bodyPr>
          <a:lstStyle/>
          <a:p>
            <a:r>
              <a:rPr lang="en-GB" sz="1100" i="1" dirty="0" smtClean="0"/>
              <a:t>(1 mark)</a:t>
            </a:r>
            <a:endParaRPr lang="en-GB" sz="1100" i="1" dirty="0"/>
          </a:p>
        </p:txBody>
      </p:sp>
    </p:spTree>
    <p:extLst>
      <p:ext uri="{BB962C8B-B14F-4D97-AF65-F5344CB8AC3E}">
        <p14:creationId xmlns:p14="http://schemas.microsoft.com/office/powerpoint/2010/main" val="1993607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4872" y="194872"/>
            <a:ext cx="6430780" cy="94587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29784" y="359764"/>
            <a:ext cx="6071016" cy="584775"/>
          </a:xfrm>
          <a:prstGeom prst="rect">
            <a:avLst/>
          </a:prstGeom>
          <a:noFill/>
        </p:spPr>
        <p:txBody>
          <a:bodyPr wrap="square" rtlCol="0">
            <a:spAutoFit/>
          </a:bodyPr>
          <a:lstStyle/>
          <a:p>
            <a:pPr algn="ctr"/>
            <a:r>
              <a:rPr lang="en-GB" sz="1600" b="1" dirty="0" smtClean="0"/>
              <a:t>Exam Style Practice Question on Product Analysis, Materials, Processes and Finishes </a:t>
            </a:r>
            <a:endParaRPr lang="en-GB" sz="1600" b="1" dirty="0"/>
          </a:p>
        </p:txBody>
      </p:sp>
      <p:sp>
        <p:nvSpPr>
          <p:cNvPr id="6" name="TextBox 5"/>
          <p:cNvSpPr txBox="1"/>
          <p:nvPr/>
        </p:nvSpPr>
        <p:spPr>
          <a:xfrm>
            <a:off x="329784" y="863210"/>
            <a:ext cx="6071016" cy="600164"/>
          </a:xfrm>
          <a:prstGeom prst="rect">
            <a:avLst/>
          </a:prstGeom>
          <a:noFill/>
        </p:spPr>
        <p:txBody>
          <a:bodyPr wrap="square" rtlCol="0">
            <a:spAutoFit/>
          </a:bodyPr>
          <a:lstStyle/>
          <a:p>
            <a:r>
              <a:rPr lang="en-GB" sz="1100" b="1" dirty="0" smtClean="0"/>
              <a:t>Question 6</a:t>
            </a:r>
          </a:p>
          <a:p>
            <a:endParaRPr lang="en-GB" sz="1100" b="1" dirty="0"/>
          </a:p>
          <a:p>
            <a:endParaRPr lang="en-GB" sz="1100" b="1" dirty="0" smtClean="0"/>
          </a:p>
        </p:txBody>
      </p:sp>
      <p:sp>
        <p:nvSpPr>
          <p:cNvPr id="8" name="TextBox 7"/>
          <p:cNvSpPr txBox="1"/>
          <p:nvPr/>
        </p:nvSpPr>
        <p:spPr>
          <a:xfrm>
            <a:off x="329784" y="1163292"/>
            <a:ext cx="5975222" cy="6740307"/>
          </a:xfrm>
          <a:prstGeom prst="rect">
            <a:avLst/>
          </a:prstGeom>
          <a:noFill/>
        </p:spPr>
        <p:txBody>
          <a:bodyPr wrap="square" rtlCol="0">
            <a:spAutoFit/>
          </a:bodyPr>
          <a:lstStyle/>
          <a:p>
            <a:r>
              <a:rPr lang="en-GB" sz="1100" dirty="0" smtClean="0"/>
              <a:t>Study the photograph of the product right: </a:t>
            </a:r>
          </a:p>
          <a:p>
            <a:endParaRPr lang="en-GB" sz="300" dirty="0" smtClean="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r>
              <a:rPr lang="en-GB" sz="1100" dirty="0" smtClean="0"/>
              <a:t>6 (a) (</a:t>
            </a:r>
            <a:r>
              <a:rPr lang="en-GB" sz="1100" dirty="0" err="1" smtClean="0"/>
              <a:t>i</a:t>
            </a:r>
            <a:r>
              <a:rPr lang="en-GB" sz="1100" dirty="0" smtClean="0"/>
              <a:t>) Name a specific material for this product. </a:t>
            </a:r>
          </a:p>
          <a:p>
            <a:endParaRPr lang="en-GB" sz="1100" dirty="0"/>
          </a:p>
          <a:p>
            <a:r>
              <a:rPr lang="en-GB" sz="1100" dirty="0" smtClean="0"/>
              <a:t>	……………………………………………………………………………………………………</a:t>
            </a:r>
          </a:p>
          <a:p>
            <a:endParaRPr lang="en-GB" sz="1100" dirty="0"/>
          </a:p>
          <a:p>
            <a:endParaRPr lang="en-GB" sz="1100" dirty="0" smtClean="0"/>
          </a:p>
          <a:p>
            <a:r>
              <a:rPr lang="en-GB" sz="1100" dirty="0" smtClean="0"/>
              <a:t>6 (a) (ii) Explain in detail why this materials is suitable for the product in Figure 1.</a:t>
            </a:r>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r>
              <a:rPr lang="en-GB" sz="1100" dirty="0" smtClean="0"/>
              <a:t> </a:t>
            </a:r>
            <a:r>
              <a:rPr lang="en-GB" sz="1100" dirty="0"/>
              <a:t>6 (a) (</a:t>
            </a:r>
            <a:r>
              <a:rPr lang="en-GB" sz="1100" dirty="0" smtClean="0"/>
              <a:t>iii</a:t>
            </a:r>
            <a:r>
              <a:rPr lang="en-GB" sz="1100" dirty="0"/>
              <a:t>) </a:t>
            </a:r>
            <a:r>
              <a:rPr lang="en-GB" sz="1100" dirty="0" smtClean="0"/>
              <a:t>Use notes and diagrams to describe the process used to manufacture this product. </a:t>
            </a:r>
            <a:endParaRPr lang="en-GB" sz="1100" dirty="0"/>
          </a:p>
          <a:p>
            <a:endParaRPr lang="en-GB" sz="1100" dirty="0"/>
          </a:p>
          <a:p>
            <a:endParaRPr lang="en-GB" sz="1100" dirty="0" smtClean="0"/>
          </a:p>
          <a:p>
            <a:endParaRPr lang="en-GB" sz="1100" b="1" dirty="0"/>
          </a:p>
          <a:p>
            <a:endParaRPr lang="en-GB" sz="1100" b="1" dirty="0" smtClean="0"/>
          </a:p>
        </p:txBody>
      </p:sp>
      <p:sp>
        <p:nvSpPr>
          <p:cNvPr id="9" name="TextBox 8"/>
          <p:cNvSpPr txBox="1"/>
          <p:nvPr/>
        </p:nvSpPr>
        <p:spPr>
          <a:xfrm rot="21269380">
            <a:off x="1216151" y="1480355"/>
            <a:ext cx="2468341" cy="1215717"/>
          </a:xfrm>
          <a:prstGeom prst="rect">
            <a:avLst/>
          </a:prstGeom>
          <a:noFill/>
          <a:ln w="28575" cmpd="sng">
            <a:solidFill>
              <a:schemeClr val="tx1"/>
            </a:solidFill>
            <a:prstDash val="dash"/>
          </a:ln>
        </p:spPr>
        <p:txBody>
          <a:bodyPr wrap="square" rtlCol="0">
            <a:spAutoFit/>
          </a:bodyPr>
          <a:lstStyle/>
          <a:p>
            <a:r>
              <a:rPr lang="en-GB" sz="1000" b="1" i="1" dirty="0" smtClean="0"/>
              <a:t>Exam Tip: </a:t>
            </a:r>
          </a:p>
          <a:p>
            <a:r>
              <a:rPr lang="en-GB" sz="900" i="1" dirty="0" smtClean="0"/>
              <a:t>Be specific with your material. Justify the suitability of a material by referring to its specific properties. Make sure the process diagrams are drawn clearly, labelled fully and accurately, you have explained what is happening at each stage. Also for top marks make sure any moulds or formers look like the shape of the product.  </a:t>
            </a:r>
            <a:endParaRPr lang="en-GB" sz="900" i="1" dirty="0"/>
          </a:p>
        </p:txBody>
      </p:sp>
      <p:sp>
        <p:nvSpPr>
          <p:cNvPr id="2" name="TextBox 1"/>
          <p:cNvSpPr txBox="1"/>
          <p:nvPr/>
        </p:nvSpPr>
        <p:spPr>
          <a:xfrm>
            <a:off x="5300471" y="9256295"/>
            <a:ext cx="1235242" cy="261610"/>
          </a:xfrm>
          <a:prstGeom prst="rect">
            <a:avLst/>
          </a:prstGeom>
          <a:noFill/>
        </p:spPr>
        <p:txBody>
          <a:bodyPr wrap="square" rtlCol="0">
            <a:spAutoFit/>
          </a:bodyPr>
          <a:lstStyle/>
          <a:p>
            <a:pPr algn="r"/>
            <a:r>
              <a:rPr lang="en-GB" sz="1050" dirty="0" smtClean="0"/>
              <a:t>Page 1 of 2</a:t>
            </a:r>
            <a:endParaRPr lang="en-GB" sz="1050" dirty="0"/>
          </a:p>
        </p:txBody>
      </p:sp>
      <p:graphicFrame>
        <p:nvGraphicFramePr>
          <p:cNvPr id="3" name="Table 2"/>
          <p:cNvGraphicFramePr>
            <a:graphicFrameLocks noGrp="1"/>
          </p:cNvGraphicFramePr>
          <p:nvPr/>
        </p:nvGraphicFramePr>
        <p:xfrm>
          <a:off x="475116" y="4068181"/>
          <a:ext cx="5909807" cy="2460928"/>
        </p:xfrm>
        <a:graphic>
          <a:graphicData uri="http://schemas.openxmlformats.org/drawingml/2006/table">
            <a:tbl>
              <a:tblPr firstRow="1" bandRow="1">
                <a:tableStyleId>{2D5ABB26-0587-4C30-8999-92F81FD0307C}</a:tableStyleId>
              </a:tblPr>
              <a:tblGrid>
                <a:gridCol w="5909807">
                  <a:extLst>
                    <a:ext uri="{9D8B030D-6E8A-4147-A177-3AD203B41FA5}">
                      <a16:colId xmlns:a16="http://schemas.microsoft.com/office/drawing/2014/main" val="20000"/>
                    </a:ext>
                  </a:extLst>
                </a:gridCol>
              </a:tblGrid>
              <a:tr h="272332">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0"/>
                  </a:ext>
                </a:extLst>
              </a:tr>
              <a:tr h="272332">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1"/>
                  </a:ext>
                </a:extLst>
              </a:tr>
              <a:tr h="272332">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2"/>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3"/>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4"/>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5"/>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6"/>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7"/>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8"/>
                  </a:ext>
                </a:extLst>
              </a:tr>
              <a:tr h="272332">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11" name="TextBox 10"/>
          <p:cNvSpPr txBox="1"/>
          <p:nvPr/>
        </p:nvSpPr>
        <p:spPr>
          <a:xfrm>
            <a:off x="5128592" y="3296900"/>
            <a:ext cx="671979" cy="261610"/>
          </a:xfrm>
          <a:prstGeom prst="rect">
            <a:avLst/>
          </a:prstGeom>
          <a:noFill/>
        </p:spPr>
        <p:txBody>
          <a:bodyPr wrap="none" rtlCol="0">
            <a:spAutoFit/>
          </a:bodyPr>
          <a:lstStyle/>
          <a:p>
            <a:r>
              <a:rPr lang="en-GB" sz="1100" i="1" dirty="0" smtClean="0"/>
              <a:t>(1 mark)</a:t>
            </a:r>
            <a:endParaRPr lang="en-GB" sz="1100" i="1" dirty="0"/>
          </a:p>
        </p:txBody>
      </p:sp>
      <p:sp>
        <p:nvSpPr>
          <p:cNvPr id="15" name="TextBox 14"/>
          <p:cNvSpPr txBox="1"/>
          <p:nvPr/>
        </p:nvSpPr>
        <p:spPr>
          <a:xfrm>
            <a:off x="5633027" y="6352103"/>
            <a:ext cx="726481" cy="261610"/>
          </a:xfrm>
          <a:prstGeom prst="rect">
            <a:avLst/>
          </a:prstGeom>
          <a:noFill/>
        </p:spPr>
        <p:txBody>
          <a:bodyPr wrap="none" rtlCol="0">
            <a:spAutoFit/>
          </a:bodyPr>
          <a:lstStyle/>
          <a:p>
            <a:r>
              <a:rPr lang="en-GB" sz="1100" i="1" dirty="0" smtClean="0"/>
              <a:t>(6 marks)</a:t>
            </a:r>
            <a:endParaRPr lang="en-GB" sz="1100" i="1" dirty="0"/>
          </a:p>
        </p:txBody>
      </p:sp>
      <p:sp>
        <p:nvSpPr>
          <p:cNvPr id="12" name="TextBox 11"/>
          <p:cNvSpPr txBox="1"/>
          <p:nvPr/>
        </p:nvSpPr>
        <p:spPr>
          <a:xfrm>
            <a:off x="4144855" y="2563154"/>
            <a:ext cx="2177388" cy="261610"/>
          </a:xfrm>
          <a:prstGeom prst="rect">
            <a:avLst/>
          </a:prstGeom>
          <a:noFill/>
        </p:spPr>
        <p:txBody>
          <a:bodyPr wrap="square" rtlCol="0">
            <a:spAutoFit/>
          </a:bodyPr>
          <a:lstStyle/>
          <a:p>
            <a:pPr marL="0" lvl="1"/>
            <a:r>
              <a:rPr lang="en-GB" sz="1050" b="1" dirty="0" smtClean="0"/>
              <a:t>Figure 1: Metal Spanner </a:t>
            </a:r>
          </a:p>
        </p:txBody>
      </p:sp>
      <p:pic>
        <p:nvPicPr>
          <p:cNvPr id="13" name="Picture 2" descr="http://images.wikia.com/walkingdead/images/b/b0/Double-Open-End-Wrench-Spanner-DB7110-.jpg">
            <a:hlinkClick r:id="rId2"/>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841446" y="1269151"/>
            <a:ext cx="2463560" cy="1227155"/>
          </a:xfrm>
          <a:prstGeom prst="rect">
            <a:avLst/>
          </a:prstGeom>
          <a:noFill/>
          <a:ln>
            <a:noFill/>
          </a:ln>
        </p:spPr>
      </p:pic>
    </p:spTree>
    <p:extLst>
      <p:ext uri="{BB962C8B-B14F-4D97-AF65-F5344CB8AC3E}">
        <p14:creationId xmlns:p14="http://schemas.microsoft.com/office/powerpoint/2010/main" val="18173916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4872" y="194872"/>
            <a:ext cx="6430780" cy="94587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29784" y="359764"/>
            <a:ext cx="6071016" cy="584775"/>
          </a:xfrm>
          <a:prstGeom prst="rect">
            <a:avLst/>
          </a:prstGeom>
          <a:noFill/>
        </p:spPr>
        <p:txBody>
          <a:bodyPr wrap="square" rtlCol="0">
            <a:spAutoFit/>
          </a:bodyPr>
          <a:lstStyle/>
          <a:p>
            <a:pPr algn="ctr"/>
            <a:r>
              <a:rPr lang="en-GB" sz="1600" b="1" dirty="0" smtClean="0"/>
              <a:t>Exam Style Practice Question on Product Analysis, Materials, Processes and Finishes </a:t>
            </a:r>
            <a:endParaRPr lang="en-GB" sz="1600" b="1" dirty="0"/>
          </a:p>
        </p:txBody>
      </p:sp>
      <p:sp>
        <p:nvSpPr>
          <p:cNvPr id="10" name="TextBox 9"/>
          <p:cNvSpPr txBox="1"/>
          <p:nvPr/>
        </p:nvSpPr>
        <p:spPr>
          <a:xfrm>
            <a:off x="5300471" y="9256295"/>
            <a:ext cx="1235242" cy="261610"/>
          </a:xfrm>
          <a:prstGeom prst="rect">
            <a:avLst/>
          </a:prstGeom>
          <a:noFill/>
        </p:spPr>
        <p:txBody>
          <a:bodyPr wrap="square" rtlCol="0">
            <a:spAutoFit/>
          </a:bodyPr>
          <a:lstStyle/>
          <a:p>
            <a:pPr algn="r"/>
            <a:r>
              <a:rPr lang="en-GB" sz="1050" dirty="0" smtClean="0"/>
              <a:t>Page 2 of 2</a:t>
            </a:r>
            <a:endParaRPr lang="en-GB" sz="1050" dirty="0"/>
          </a:p>
        </p:txBody>
      </p:sp>
      <p:sp>
        <p:nvSpPr>
          <p:cNvPr id="2" name="Rectangle 1"/>
          <p:cNvSpPr/>
          <p:nvPr/>
        </p:nvSpPr>
        <p:spPr>
          <a:xfrm>
            <a:off x="329784" y="8116245"/>
            <a:ext cx="6205929" cy="600164"/>
          </a:xfrm>
          <a:prstGeom prst="rect">
            <a:avLst/>
          </a:prstGeom>
        </p:spPr>
        <p:txBody>
          <a:bodyPr wrap="square">
            <a:spAutoFit/>
          </a:bodyPr>
          <a:lstStyle/>
          <a:p>
            <a:r>
              <a:rPr lang="en-GB" sz="1100" dirty="0"/>
              <a:t>6 (a) (</a:t>
            </a:r>
            <a:r>
              <a:rPr lang="en-GB" sz="1100" dirty="0" smtClean="0"/>
              <a:t>iv) Identify a suitable finishing process for this product (if required). </a:t>
            </a:r>
          </a:p>
          <a:p>
            <a:endParaRPr lang="en-GB" sz="1100" dirty="0"/>
          </a:p>
          <a:p>
            <a:r>
              <a:rPr lang="en-GB" sz="1100" dirty="0" smtClean="0"/>
              <a:t>	……………………………………………………………………………………………………………………………………..</a:t>
            </a:r>
            <a:endParaRPr lang="en-GB" sz="1100" dirty="0"/>
          </a:p>
        </p:txBody>
      </p:sp>
      <p:sp>
        <p:nvSpPr>
          <p:cNvPr id="7" name="TextBox 6"/>
          <p:cNvSpPr txBox="1"/>
          <p:nvPr/>
        </p:nvSpPr>
        <p:spPr>
          <a:xfrm>
            <a:off x="5673452" y="7221975"/>
            <a:ext cx="798617" cy="261610"/>
          </a:xfrm>
          <a:prstGeom prst="rect">
            <a:avLst/>
          </a:prstGeom>
          <a:noFill/>
        </p:spPr>
        <p:txBody>
          <a:bodyPr wrap="none" rtlCol="0">
            <a:spAutoFit/>
          </a:bodyPr>
          <a:lstStyle/>
          <a:p>
            <a:r>
              <a:rPr lang="en-GB" sz="1100" i="1" dirty="0" smtClean="0"/>
              <a:t>(10 marks)</a:t>
            </a:r>
            <a:endParaRPr lang="en-GB" sz="1100" i="1" dirty="0"/>
          </a:p>
        </p:txBody>
      </p:sp>
      <p:sp>
        <p:nvSpPr>
          <p:cNvPr id="8" name="TextBox 7"/>
          <p:cNvSpPr txBox="1"/>
          <p:nvPr/>
        </p:nvSpPr>
        <p:spPr>
          <a:xfrm>
            <a:off x="5736772" y="8852170"/>
            <a:ext cx="671979" cy="261610"/>
          </a:xfrm>
          <a:prstGeom prst="rect">
            <a:avLst/>
          </a:prstGeom>
          <a:noFill/>
        </p:spPr>
        <p:txBody>
          <a:bodyPr wrap="none" rtlCol="0">
            <a:spAutoFit/>
          </a:bodyPr>
          <a:lstStyle/>
          <a:p>
            <a:r>
              <a:rPr lang="en-GB" sz="1100" i="1" dirty="0" smtClean="0"/>
              <a:t>(1 mark)</a:t>
            </a:r>
            <a:endParaRPr lang="en-GB" sz="1100" i="1" dirty="0"/>
          </a:p>
        </p:txBody>
      </p:sp>
    </p:spTree>
    <p:extLst>
      <p:ext uri="{BB962C8B-B14F-4D97-AF65-F5344CB8AC3E}">
        <p14:creationId xmlns:p14="http://schemas.microsoft.com/office/powerpoint/2010/main" val="34008840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4872" y="194872"/>
            <a:ext cx="6430780" cy="94587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29784" y="359764"/>
            <a:ext cx="6071016" cy="584775"/>
          </a:xfrm>
          <a:prstGeom prst="rect">
            <a:avLst/>
          </a:prstGeom>
          <a:noFill/>
        </p:spPr>
        <p:txBody>
          <a:bodyPr wrap="square" rtlCol="0">
            <a:spAutoFit/>
          </a:bodyPr>
          <a:lstStyle/>
          <a:p>
            <a:pPr algn="ctr"/>
            <a:r>
              <a:rPr lang="en-GB" sz="1600" b="1" dirty="0" smtClean="0"/>
              <a:t>Exam Style Practice Question on Product Analysis, Materials, Processes and Finishes </a:t>
            </a:r>
            <a:endParaRPr lang="en-GB" sz="1600" b="1" dirty="0"/>
          </a:p>
        </p:txBody>
      </p:sp>
      <p:sp>
        <p:nvSpPr>
          <p:cNvPr id="6" name="TextBox 5"/>
          <p:cNvSpPr txBox="1"/>
          <p:nvPr/>
        </p:nvSpPr>
        <p:spPr>
          <a:xfrm>
            <a:off x="329784" y="863210"/>
            <a:ext cx="6071016" cy="600164"/>
          </a:xfrm>
          <a:prstGeom prst="rect">
            <a:avLst/>
          </a:prstGeom>
          <a:noFill/>
        </p:spPr>
        <p:txBody>
          <a:bodyPr wrap="square" rtlCol="0">
            <a:spAutoFit/>
          </a:bodyPr>
          <a:lstStyle/>
          <a:p>
            <a:r>
              <a:rPr lang="en-GB" sz="1100" b="1" dirty="0" smtClean="0"/>
              <a:t>Question 6</a:t>
            </a:r>
          </a:p>
          <a:p>
            <a:endParaRPr lang="en-GB" sz="1100" b="1" dirty="0"/>
          </a:p>
          <a:p>
            <a:endParaRPr lang="en-GB" sz="1100" b="1" dirty="0" smtClean="0"/>
          </a:p>
        </p:txBody>
      </p:sp>
      <p:sp>
        <p:nvSpPr>
          <p:cNvPr id="8" name="TextBox 7"/>
          <p:cNvSpPr txBox="1"/>
          <p:nvPr/>
        </p:nvSpPr>
        <p:spPr>
          <a:xfrm>
            <a:off x="329784" y="1163292"/>
            <a:ext cx="5975222" cy="6740307"/>
          </a:xfrm>
          <a:prstGeom prst="rect">
            <a:avLst/>
          </a:prstGeom>
          <a:noFill/>
        </p:spPr>
        <p:txBody>
          <a:bodyPr wrap="square" rtlCol="0">
            <a:spAutoFit/>
          </a:bodyPr>
          <a:lstStyle/>
          <a:p>
            <a:r>
              <a:rPr lang="en-GB" sz="1100" dirty="0" smtClean="0"/>
              <a:t>Study the photograph of the product right: </a:t>
            </a:r>
          </a:p>
          <a:p>
            <a:endParaRPr lang="en-GB" sz="300" dirty="0" smtClean="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r>
              <a:rPr lang="en-GB" sz="1100" dirty="0" smtClean="0"/>
              <a:t>6 (a) (</a:t>
            </a:r>
            <a:r>
              <a:rPr lang="en-GB" sz="1100" dirty="0" err="1" smtClean="0"/>
              <a:t>i</a:t>
            </a:r>
            <a:r>
              <a:rPr lang="en-GB" sz="1100" dirty="0" smtClean="0"/>
              <a:t>) Name a specific material for this product. </a:t>
            </a:r>
          </a:p>
          <a:p>
            <a:endParaRPr lang="en-GB" sz="1100" dirty="0"/>
          </a:p>
          <a:p>
            <a:r>
              <a:rPr lang="en-GB" sz="1100" dirty="0" smtClean="0"/>
              <a:t>	……………………………………………………………………………………………………</a:t>
            </a:r>
          </a:p>
          <a:p>
            <a:endParaRPr lang="en-GB" sz="1100" dirty="0"/>
          </a:p>
          <a:p>
            <a:endParaRPr lang="en-GB" sz="1100" dirty="0" smtClean="0"/>
          </a:p>
          <a:p>
            <a:r>
              <a:rPr lang="en-GB" sz="1100" dirty="0" smtClean="0"/>
              <a:t>6 (a) (ii) Explain in detail why this materials is suitable for the product in Figure 1.</a:t>
            </a:r>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r>
              <a:rPr lang="en-GB" sz="1100" dirty="0" smtClean="0"/>
              <a:t> </a:t>
            </a:r>
            <a:r>
              <a:rPr lang="en-GB" sz="1100" dirty="0"/>
              <a:t>6 (a) (</a:t>
            </a:r>
            <a:r>
              <a:rPr lang="en-GB" sz="1100" dirty="0" smtClean="0"/>
              <a:t>iii</a:t>
            </a:r>
            <a:r>
              <a:rPr lang="en-GB" sz="1100" dirty="0"/>
              <a:t>) </a:t>
            </a:r>
            <a:r>
              <a:rPr lang="en-GB" sz="1100" dirty="0" smtClean="0"/>
              <a:t>Use notes and diagrams to describe the process used to manufacture this product. </a:t>
            </a:r>
            <a:endParaRPr lang="en-GB" sz="1100" dirty="0"/>
          </a:p>
          <a:p>
            <a:endParaRPr lang="en-GB" sz="1100" dirty="0"/>
          </a:p>
          <a:p>
            <a:endParaRPr lang="en-GB" sz="1100" dirty="0" smtClean="0"/>
          </a:p>
          <a:p>
            <a:endParaRPr lang="en-GB" sz="1100" b="1" dirty="0"/>
          </a:p>
          <a:p>
            <a:endParaRPr lang="en-GB" sz="1100" b="1" dirty="0" smtClean="0"/>
          </a:p>
        </p:txBody>
      </p:sp>
      <p:sp>
        <p:nvSpPr>
          <p:cNvPr id="9" name="TextBox 8"/>
          <p:cNvSpPr txBox="1"/>
          <p:nvPr/>
        </p:nvSpPr>
        <p:spPr>
          <a:xfrm rot="21269380">
            <a:off x="1216151" y="1480355"/>
            <a:ext cx="2468341" cy="1215717"/>
          </a:xfrm>
          <a:prstGeom prst="rect">
            <a:avLst/>
          </a:prstGeom>
          <a:noFill/>
          <a:ln w="28575" cmpd="sng">
            <a:solidFill>
              <a:schemeClr val="tx1"/>
            </a:solidFill>
            <a:prstDash val="dash"/>
          </a:ln>
        </p:spPr>
        <p:txBody>
          <a:bodyPr wrap="square" rtlCol="0">
            <a:spAutoFit/>
          </a:bodyPr>
          <a:lstStyle/>
          <a:p>
            <a:r>
              <a:rPr lang="en-GB" sz="1000" b="1" i="1" dirty="0" smtClean="0"/>
              <a:t>Exam Tip: </a:t>
            </a:r>
          </a:p>
          <a:p>
            <a:r>
              <a:rPr lang="en-GB" sz="900" i="1" dirty="0" smtClean="0"/>
              <a:t>Be specific with your material. Justify the suitability of a material by referring to its specific properties. Make sure the process diagrams are drawn clearly, labelled fully and accurately, you have explained what is happening at each stage. Also for top marks make sure any moulds or formers look like the shape of the product.  </a:t>
            </a:r>
            <a:endParaRPr lang="en-GB" sz="900" i="1" dirty="0"/>
          </a:p>
        </p:txBody>
      </p:sp>
      <p:sp>
        <p:nvSpPr>
          <p:cNvPr id="2" name="TextBox 1"/>
          <p:cNvSpPr txBox="1"/>
          <p:nvPr/>
        </p:nvSpPr>
        <p:spPr>
          <a:xfrm>
            <a:off x="5300471" y="9256295"/>
            <a:ext cx="1235242" cy="261610"/>
          </a:xfrm>
          <a:prstGeom prst="rect">
            <a:avLst/>
          </a:prstGeom>
          <a:noFill/>
        </p:spPr>
        <p:txBody>
          <a:bodyPr wrap="square" rtlCol="0">
            <a:spAutoFit/>
          </a:bodyPr>
          <a:lstStyle/>
          <a:p>
            <a:pPr algn="r"/>
            <a:r>
              <a:rPr lang="en-GB" sz="1050" dirty="0" smtClean="0"/>
              <a:t>Page 1 of 2</a:t>
            </a:r>
            <a:endParaRPr lang="en-GB" sz="1050" dirty="0"/>
          </a:p>
        </p:txBody>
      </p:sp>
      <p:graphicFrame>
        <p:nvGraphicFramePr>
          <p:cNvPr id="3" name="Table 2"/>
          <p:cNvGraphicFramePr>
            <a:graphicFrameLocks noGrp="1"/>
          </p:cNvGraphicFramePr>
          <p:nvPr/>
        </p:nvGraphicFramePr>
        <p:xfrm>
          <a:off x="475116" y="4068181"/>
          <a:ext cx="5909807" cy="2460928"/>
        </p:xfrm>
        <a:graphic>
          <a:graphicData uri="http://schemas.openxmlformats.org/drawingml/2006/table">
            <a:tbl>
              <a:tblPr firstRow="1" bandRow="1">
                <a:tableStyleId>{2D5ABB26-0587-4C30-8999-92F81FD0307C}</a:tableStyleId>
              </a:tblPr>
              <a:tblGrid>
                <a:gridCol w="5909807">
                  <a:extLst>
                    <a:ext uri="{9D8B030D-6E8A-4147-A177-3AD203B41FA5}">
                      <a16:colId xmlns:a16="http://schemas.microsoft.com/office/drawing/2014/main" val="20000"/>
                    </a:ext>
                  </a:extLst>
                </a:gridCol>
              </a:tblGrid>
              <a:tr h="272332">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0"/>
                  </a:ext>
                </a:extLst>
              </a:tr>
              <a:tr h="272332">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1"/>
                  </a:ext>
                </a:extLst>
              </a:tr>
              <a:tr h="272332">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2"/>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3"/>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4"/>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5"/>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6"/>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7"/>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8"/>
                  </a:ext>
                </a:extLst>
              </a:tr>
              <a:tr h="272332">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11" name="TextBox 10"/>
          <p:cNvSpPr txBox="1"/>
          <p:nvPr/>
        </p:nvSpPr>
        <p:spPr>
          <a:xfrm>
            <a:off x="5128592" y="3296900"/>
            <a:ext cx="671979" cy="261610"/>
          </a:xfrm>
          <a:prstGeom prst="rect">
            <a:avLst/>
          </a:prstGeom>
          <a:noFill/>
        </p:spPr>
        <p:txBody>
          <a:bodyPr wrap="none" rtlCol="0">
            <a:spAutoFit/>
          </a:bodyPr>
          <a:lstStyle/>
          <a:p>
            <a:r>
              <a:rPr lang="en-GB" sz="1100" i="1" dirty="0" smtClean="0"/>
              <a:t>(1 mark)</a:t>
            </a:r>
            <a:endParaRPr lang="en-GB" sz="1100" i="1" dirty="0"/>
          </a:p>
        </p:txBody>
      </p:sp>
      <p:sp>
        <p:nvSpPr>
          <p:cNvPr id="15" name="TextBox 14"/>
          <p:cNvSpPr txBox="1"/>
          <p:nvPr/>
        </p:nvSpPr>
        <p:spPr>
          <a:xfrm>
            <a:off x="5633027" y="6352103"/>
            <a:ext cx="726481" cy="261610"/>
          </a:xfrm>
          <a:prstGeom prst="rect">
            <a:avLst/>
          </a:prstGeom>
          <a:noFill/>
        </p:spPr>
        <p:txBody>
          <a:bodyPr wrap="none" rtlCol="0">
            <a:spAutoFit/>
          </a:bodyPr>
          <a:lstStyle/>
          <a:p>
            <a:r>
              <a:rPr lang="en-GB" sz="1100" i="1" dirty="0" smtClean="0"/>
              <a:t>(6 marks)</a:t>
            </a:r>
            <a:endParaRPr lang="en-GB" sz="1100" i="1" dirty="0"/>
          </a:p>
        </p:txBody>
      </p:sp>
      <p:sp>
        <p:nvSpPr>
          <p:cNvPr id="12" name="TextBox 11"/>
          <p:cNvSpPr txBox="1"/>
          <p:nvPr/>
        </p:nvSpPr>
        <p:spPr>
          <a:xfrm>
            <a:off x="4377810" y="2708044"/>
            <a:ext cx="2177388" cy="261610"/>
          </a:xfrm>
          <a:prstGeom prst="rect">
            <a:avLst/>
          </a:prstGeom>
          <a:noFill/>
        </p:spPr>
        <p:txBody>
          <a:bodyPr wrap="square" rtlCol="0">
            <a:spAutoFit/>
          </a:bodyPr>
          <a:lstStyle/>
          <a:p>
            <a:pPr marL="0" lvl="1"/>
            <a:r>
              <a:rPr lang="en-GB" sz="1050" b="1" dirty="0" smtClean="0"/>
              <a:t>Figure 1: Metal Drinks Can</a:t>
            </a:r>
          </a:p>
        </p:txBody>
      </p:sp>
      <p:pic>
        <p:nvPicPr>
          <p:cNvPr id="13" name="Picture 6" descr="http://nutritionwonderland.com/wp-content/uploads/2009/04/can-of-coke.jp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4709613" y="1093486"/>
            <a:ext cx="939771" cy="1579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280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4872" y="194872"/>
            <a:ext cx="6430780" cy="94587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29784" y="359764"/>
            <a:ext cx="6071016" cy="584775"/>
          </a:xfrm>
          <a:prstGeom prst="rect">
            <a:avLst/>
          </a:prstGeom>
          <a:noFill/>
        </p:spPr>
        <p:txBody>
          <a:bodyPr wrap="square" rtlCol="0">
            <a:spAutoFit/>
          </a:bodyPr>
          <a:lstStyle/>
          <a:p>
            <a:pPr algn="ctr"/>
            <a:r>
              <a:rPr lang="en-GB" sz="1600" b="1" dirty="0" smtClean="0"/>
              <a:t>Exam Style Practice Question on Product Analysis, Materials, Processes and Finishes </a:t>
            </a:r>
            <a:endParaRPr lang="en-GB" sz="1600" b="1" dirty="0"/>
          </a:p>
        </p:txBody>
      </p:sp>
      <p:sp>
        <p:nvSpPr>
          <p:cNvPr id="10" name="TextBox 9"/>
          <p:cNvSpPr txBox="1"/>
          <p:nvPr/>
        </p:nvSpPr>
        <p:spPr>
          <a:xfrm>
            <a:off x="5300471" y="9256295"/>
            <a:ext cx="1235242" cy="261610"/>
          </a:xfrm>
          <a:prstGeom prst="rect">
            <a:avLst/>
          </a:prstGeom>
          <a:noFill/>
        </p:spPr>
        <p:txBody>
          <a:bodyPr wrap="square" rtlCol="0">
            <a:spAutoFit/>
          </a:bodyPr>
          <a:lstStyle/>
          <a:p>
            <a:pPr algn="r"/>
            <a:r>
              <a:rPr lang="en-GB" sz="1050" dirty="0" smtClean="0"/>
              <a:t>Page 2 of 2</a:t>
            </a:r>
            <a:endParaRPr lang="en-GB" sz="1050" dirty="0"/>
          </a:p>
        </p:txBody>
      </p:sp>
      <p:sp>
        <p:nvSpPr>
          <p:cNvPr id="2" name="Rectangle 1"/>
          <p:cNvSpPr/>
          <p:nvPr/>
        </p:nvSpPr>
        <p:spPr>
          <a:xfrm>
            <a:off x="329784" y="8116245"/>
            <a:ext cx="6205929" cy="600164"/>
          </a:xfrm>
          <a:prstGeom prst="rect">
            <a:avLst/>
          </a:prstGeom>
        </p:spPr>
        <p:txBody>
          <a:bodyPr wrap="square">
            <a:spAutoFit/>
          </a:bodyPr>
          <a:lstStyle/>
          <a:p>
            <a:r>
              <a:rPr lang="en-GB" sz="1100" dirty="0"/>
              <a:t>6 (a) (</a:t>
            </a:r>
            <a:r>
              <a:rPr lang="en-GB" sz="1100" dirty="0" smtClean="0"/>
              <a:t>iv) Identify a suitable finishing process for this product (if required). </a:t>
            </a:r>
          </a:p>
          <a:p>
            <a:endParaRPr lang="en-GB" sz="1100" dirty="0"/>
          </a:p>
          <a:p>
            <a:r>
              <a:rPr lang="en-GB" sz="1100" dirty="0" smtClean="0"/>
              <a:t>	……………………………………………………………………………………………………………………………………..</a:t>
            </a:r>
            <a:endParaRPr lang="en-GB" sz="1100" dirty="0"/>
          </a:p>
        </p:txBody>
      </p:sp>
      <p:sp>
        <p:nvSpPr>
          <p:cNvPr id="7" name="TextBox 6"/>
          <p:cNvSpPr txBox="1"/>
          <p:nvPr/>
        </p:nvSpPr>
        <p:spPr>
          <a:xfrm>
            <a:off x="5673452" y="7221975"/>
            <a:ext cx="798617" cy="261610"/>
          </a:xfrm>
          <a:prstGeom prst="rect">
            <a:avLst/>
          </a:prstGeom>
          <a:noFill/>
        </p:spPr>
        <p:txBody>
          <a:bodyPr wrap="none" rtlCol="0">
            <a:spAutoFit/>
          </a:bodyPr>
          <a:lstStyle/>
          <a:p>
            <a:r>
              <a:rPr lang="en-GB" sz="1100" i="1" dirty="0" smtClean="0"/>
              <a:t>(10 marks)</a:t>
            </a:r>
            <a:endParaRPr lang="en-GB" sz="1100" i="1" dirty="0"/>
          </a:p>
        </p:txBody>
      </p:sp>
      <p:sp>
        <p:nvSpPr>
          <p:cNvPr id="8" name="TextBox 7"/>
          <p:cNvSpPr txBox="1"/>
          <p:nvPr/>
        </p:nvSpPr>
        <p:spPr>
          <a:xfrm>
            <a:off x="5736772" y="8852170"/>
            <a:ext cx="671979" cy="261610"/>
          </a:xfrm>
          <a:prstGeom prst="rect">
            <a:avLst/>
          </a:prstGeom>
          <a:noFill/>
        </p:spPr>
        <p:txBody>
          <a:bodyPr wrap="none" rtlCol="0">
            <a:spAutoFit/>
          </a:bodyPr>
          <a:lstStyle/>
          <a:p>
            <a:r>
              <a:rPr lang="en-GB" sz="1100" i="1" dirty="0" smtClean="0"/>
              <a:t>(1 mark)</a:t>
            </a:r>
            <a:endParaRPr lang="en-GB" sz="1100" i="1" dirty="0"/>
          </a:p>
        </p:txBody>
      </p:sp>
    </p:spTree>
    <p:extLst>
      <p:ext uri="{BB962C8B-B14F-4D97-AF65-F5344CB8AC3E}">
        <p14:creationId xmlns:p14="http://schemas.microsoft.com/office/powerpoint/2010/main" val="33185867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4872" y="194872"/>
            <a:ext cx="6430780" cy="94587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29784" y="359764"/>
            <a:ext cx="6071016" cy="584775"/>
          </a:xfrm>
          <a:prstGeom prst="rect">
            <a:avLst/>
          </a:prstGeom>
          <a:noFill/>
        </p:spPr>
        <p:txBody>
          <a:bodyPr wrap="square" rtlCol="0">
            <a:spAutoFit/>
          </a:bodyPr>
          <a:lstStyle/>
          <a:p>
            <a:pPr algn="ctr"/>
            <a:r>
              <a:rPr lang="en-GB" sz="1600" b="1" dirty="0" smtClean="0"/>
              <a:t>Exam Style Practice Question on Product Analysis, Materials, Processes and Finishes </a:t>
            </a:r>
            <a:endParaRPr lang="en-GB" sz="1600" b="1" dirty="0"/>
          </a:p>
        </p:txBody>
      </p:sp>
      <p:sp>
        <p:nvSpPr>
          <p:cNvPr id="6" name="TextBox 5"/>
          <p:cNvSpPr txBox="1"/>
          <p:nvPr/>
        </p:nvSpPr>
        <p:spPr>
          <a:xfrm>
            <a:off x="329784" y="863210"/>
            <a:ext cx="6071016" cy="600164"/>
          </a:xfrm>
          <a:prstGeom prst="rect">
            <a:avLst/>
          </a:prstGeom>
          <a:noFill/>
        </p:spPr>
        <p:txBody>
          <a:bodyPr wrap="square" rtlCol="0">
            <a:spAutoFit/>
          </a:bodyPr>
          <a:lstStyle/>
          <a:p>
            <a:r>
              <a:rPr lang="en-GB" sz="1100" b="1" dirty="0" smtClean="0"/>
              <a:t>Question 6</a:t>
            </a:r>
          </a:p>
          <a:p>
            <a:endParaRPr lang="en-GB" sz="1100" b="1" dirty="0"/>
          </a:p>
          <a:p>
            <a:endParaRPr lang="en-GB" sz="1100" b="1" dirty="0" smtClean="0"/>
          </a:p>
        </p:txBody>
      </p:sp>
      <p:sp>
        <p:nvSpPr>
          <p:cNvPr id="8" name="TextBox 7"/>
          <p:cNvSpPr txBox="1"/>
          <p:nvPr/>
        </p:nvSpPr>
        <p:spPr>
          <a:xfrm>
            <a:off x="329784" y="1163292"/>
            <a:ext cx="5975222" cy="6740307"/>
          </a:xfrm>
          <a:prstGeom prst="rect">
            <a:avLst/>
          </a:prstGeom>
          <a:noFill/>
        </p:spPr>
        <p:txBody>
          <a:bodyPr wrap="square" rtlCol="0">
            <a:spAutoFit/>
          </a:bodyPr>
          <a:lstStyle/>
          <a:p>
            <a:r>
              <a:rPr lang="en-GB" sz="1100" dirty="0" smtClean="0"/>
              <a:t>Study the photograph of the product right: </a:t>
            </a:r>
          </a:p>
          <a:p>
            <a:endParaRPr lang="en-GB" sz="300" dirty="0" smtClean="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r>
              <a:rPr lang="en-GB" sz="1100" dirty="0" smtClean="0"/>
              <a:t>6 (a) (</a:t>
            </a:r>
            <a:r>
              <a:rPr lang="en-GB" sz="1100" dirty="0" err="1" smtClean="0"/>
              <a:t>i</a:t>
            </a:r>
            <a:r>
              <a:rPr lang="en-GB" sz="1100" dirty="0" smtClean="0"/>
              <a:t>) Name a specific material for this product. </a:t>
            </a:r>
          </a:p>
          <a:p>
            <a:endParaRPr lang="en-GB" sz="1100" dirty="0"/>
          </a:p>
          <a:p>
            <a:r>
              <a:rPr lang="en-GB" sz="1100" dirty="0" smtClean="0"/>
              <a:t>	……………………………………………………………………………………………………</a:t>
            </a:r>
          </a:p>
          <a:p>
            <a:endParaRPr lang="en-GB" sz="1100" dirty="0"/>
          </a:p>
          <a:p>
            <a:endParaRPr lang="en-GB" sz="1100" dirty="0" smtClean="0"/>
          </a:p>
          <a:p>
            <a:r>
              <a:rPr lang="en-GB" sz="1100" dirty="0" smtClean="0"/>
              <a:t>6 (a) (ii) Explain in detail why this materials is suitable for the product in Figure 1.</a:t>
            </a:r>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r>
              <a:rPr lang="en-GB" sz="1100" dirty="0" smtClean="0"/>
              <a:t> </a:t>
            </a:r>
            <a:r>
              <a:rPr lang="en-GB" sz="1100" dirty="0"/>
              <a:t>6 (a) (</a:t>
            </a:r>
            <a:r>
              <a:rPr lang="en-GB" sz="1100" dirty="0" smtClean="0"/>
              <a:t>iii</a:t>
            </a:r>
            <a:r>
              <a:rPr lang="en-GB" sz="1100" dirty="0"/>
              <a:t>) </a:t>
            </a:r>
            <a:r>
              <a:rPr lang="en-GB" sz="1100" dirty="0" smtClean="0"/>
              <a:t>Use notes and diagrams to describe the process used to manufacture this product. </a:t>
            </a:r>
            <a:endParaRPr lang="en-GB" sz="1100" dirty="0"/>
          </a:p>
          <a:p>
            <a:endParaRPr lang="en-GB" sz="1100" dirty="0"/>
          </a:p>
          <a:p>
            <a:endParaRPr lang="en-GB" sz="1100" dirty="0" smtClean="0"/>
          </a:p>
          <a:p>
            <a:endParaRPr lang="en-GB" sz="1100" b="1" dirty="0"/>
          </a:p>
          <a:p>
            <a:endParaRPr lang="en-GB" sz="1100" b="1" dirty="0" smtClean="0"/>
          </a:p>
        </p:txBody>
      </p:sp>
      <p:sp>
        <p:nvSpPr>
          <p:cNvPr id="9" name="TextBox 8"/>
          <p:cNvSpPr txBox="1"/>
          <p:nvPr/>
        </p:nvSpPr>
        <p:spPr>
          <a:xfrm rot="21269380">
            <a:off x="1216151" y="1480355"/>
            <a:ext cx="2468341" cy="1215717"/>
          </a:xfrm>
          <a:prstGeom prst="rect">
            <a:avLst/>
          </a:prstGeom>
          <a:noFill/>
          <a:ln w="28575" cmpd="sng">
            <a:solidFill>
              <a:schemeClr val="tx1"/>
            </a:solidFill>
            <a:prstDash val="dash"/>
          </a:ln>
        </p:spPr>
        <p:txBody>
          <a:bodyPr wrap="square" rtlCol="0">
            <a:spAutoFit/>
          </a:bodyPr>
          <a:lstStyle/>
          <a:p>
            <a:r>
              <a:rPr lang="en-GB" sz="1000" b="1" i="1" dirty="0" smtClean="0"/>
              <a:t>Exam Tip: </a:t>
            </a:r>
          </a:p>
          <a:p>
            <a:r>
              <a:rPr lang="en-GB" sz="900" i="1" dirty="0" smtClean="0"/>
              <a:t>Be specific with your material. Justify the suitability of a material by referring to its specific properties. Make sure the process diagrams are drawn clearly, labelled fully and accurately, you have explained what is happening at each stage. Also for top marks make sure any moulds or formers look like the shape of the product.  </a:t>
            </a:r>
            <a:endParaRPr lang="en-GB" sz="900" i="1" dirty="0"/>
          </a:p>
        </p:txBody>
      </p:sp>
      <p:sp>
        <p:nvSpPr>
          <p:cNvPr id="2" name="TextBox 1"/>
          <p:cNvSpPr txBox="1"/>
          <p:nvPr/>
        </p:nvSpPr>
        <p:spPr>
          <a:xfrm>
            <a:off x="5300471" y="9256295"/>
            <a:ext cx="1235242" cy="261610"/>
          </a:xfrm>
          <a:prstGeom prst="rect">
            <a:avLst/>
          </a:prstGeom>
          <a:noFill/>
        </p:spPr>
        <p:txBody>
          <a:bodyPr wrap="square" rtlCol="0">
            <a:spAutoFit/>
          </a:bodyPr>
          <a:lstStyle/>
          <a:p>
            <a:pPr algn="r"/>
            <a:r>
              <a:rPr lang="en-GB" sz="1050" dirty="0" smtClean="0"/>
              <a:t>Page 1 of 2</a:t>
            </a:r>
            <a:endParaRPr lang="en-GB" sz="1050" dirty="0"/>
          </a:p>
        </p:txBody>
      </p:sp>
      <p:graphicFrame>
        <p:nvGraphicFramePr>
          <p:cNvPr id="3" name="Table 2"/>
          <p:cNvGraphicFramePr>
            <a:graphicFrameLocks noGrp="1"/>
          </p:cNvGraphicFramePr>
          <p:nvPr/>
        </p:nvGraphicFramePr>
        <p:xfrm>
          <a:off x="475116" y="4068181"/>
          <a:ext cx="5909807" cy="2460928"/>
        </p:xfrm>
        <a:graphic>
          <a:graphicData uri="http://schemas.openxmlformats.org/drawingml/2006/table">
            <a:tbl>
              <a:tblPr firstRow="1" bandRow="1">
                <a:tableStyleId>{2D5ABB26-0587-4C30-8999-92F81FD0307C}</a:tableStyleId>
              </a:tblPr>
              <a:tblGrid>
                <a:gridCol w="5909807">
                  <a:extLst>
                    <a:ext uri="{9D8B030D-6E8A-4147-A177-3AD203B41FA5}">
                      <a16:colId xmlns:a16="http://schemas.microsoft.com/office/drawing/2014/main" val="20000"/>
                    </a:ext>
                  </a:extLst>
                </a:gridCol>
              </a:tblGrid>
              <a:tr h="272332">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0"/>
                  </a:ext>
                </a:extLst>
              </a:tr>
              <a:tr h="272332">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1"/>
                  </a:ext>
                </a:extLst>
              </a:tr>
              <a:tr h="272332">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2"/>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3"/>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4"/>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5"/>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6"/>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7"/>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8"/>
                  </a:ext>
                </a:extLst>
              </a:tr>
              <a:tr h="272332">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11" name="TextBox 10"/>
          <p:cNvSpPr txBox="1"/>
          <p:nvPr/>
        </p:nvSpPr>
        <p:spPr>
          <a:xfrm>
            <a:off x="5128592" y="3296900"/>
            <a:ext cx="671979" cy="261610"/>
          </a:xfrm>
          <a:prstGeom prst="rect">
            <a:avLst/>
          </a:prstGeom>
          <a:noFill/>
        </p:spPr>
        <p:txBody>
          <a:bodyPr wrap="none" rtlCol="0">
            <a:spAutoFit/>
          </a:bodyPr>
          <a:lstStyle/>
          <a:p>
            <a:r>
              <a:rPr lang="en-GB" sz="1100" i="1" dirty="0" smtClean="0"/>
              <a:t>(1 mark)</a:t>
            </a:r>
            <a:endParaRPr lang="en-GB" sz="1100" i="1" dirty="0"/>
          </a:p>
        </p:txBody>
      </p:sp>
      <p:sp>
        <p:nvSpPr>
          <p:cNvPr id="15" name="TextBox 14"/>
          <p:cNvSpPr txBox="1"/>
          <p:nvPr/>
        </p:nvSpPr>
        <p:spPr>
          <a:xfrm>
            <a:off x="5633027" y="6352103"/>
            <a:ext cx="726481" cy="261610"/>
          </a:xfrm>
          <a:prstGeom prst="rect">
            <a:avLst/>
          </a:prstGeom>
          <a:noFill/>
        </p:spPr>
        <p:txBody>
          <a:bodyPr wrap="none" rtlCol="0">
            <a:spAutoFit/>
          </a:bodyPr>
          <a:lstStyle/>
          <a:p>
            <a:r>
              <a:rPr lang="en-GB" sz="1100" i="1" dirty="0" smtClean="0"/>
              <a:t>(6 marks)</a:t>
            </a:r>
            <a:endParaRPr lang="en-GB" sz="1100" i="1" dirty="0"/>
          </a:p>
        </p:txBody>
      </p:sp>
      <p:pic>
        <p:nvPicPr>
          <p:cNvPr id="12" name="Picture 4" descr="http://www.parkbenches.org.uk/bench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144707" y="1225498"/>
            <a:ext cx="2160299" cy="158627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127618" y="2811775"/>
            <a:ext cx="2177388" cy="261610"/>
          </a:xfrm>
          <a:prstGeom prst="rect">
            <a:avLst/>
          </a:prstGeom>
          <a:noFill/>
        </p:spPr>
        <p:txBody>
          <a:bodyPr wrap="square" rtlCol="0">
            <a:spAutoFit/>
          </a:bodyPr>
          <a:lstStyle/>
          <a:p>
            <a:pPr marL="0" lvl="1"/>
            <a:r>
              <a:rPr lang="en-GB" sz="1050" b="1" dirty="0" smtClean="0"/>
              <a:t>Figure 1: </a:t>
            </a:r>
            <a:r>
              <a:rPr lang="en-GB" sz="1100" b="1" dirty="0" smtClean="0"/>
              <a:t>Wooden park bench </a:t>
            </a:r>
          </a:p>
        </p:txBody>
      </p:sp>
    </p:spTree>
    <p:extLst>
      <p:ext uri="{BB962C8B-B14F-4D97-AF65-F5344CB8AC3E}">
        <p14:creationId xmlns:p14="http://schemas.microsoft.com/office/powerpoint/2010/main" val="20050423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4872" y="194872"/>
            <a:ext cx="6430780" cy="94587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29784" y="359764"/>
            <a:ext cx="6071016" cy="584775"/>
          </a:xfrm>
          <a:prstGeom prst="rect">
            <a:avLst/>
          </a:prstGeom>
          <a:noFill/>
        </p:spPr>
        <p:txBody>
          <a:bodyPr wrap="square" rtlCol="0">
            <a:spAutoFit/>
          </a:bodyPr>
          <a:lstStyle/>
          <a:p>
            <a:pPr algn="ctr"/>
            <a:r>
              <a:rPr lang="en-GB" sz="1600" b="1" dirty="0" smtClean="0"/>
              <a:t>Exam Style Practice Question on Product Analysis, Materials, Processes and Finishes </a:t>
            </a:r>
            <a:endParaRPr lang="en-GB" sz="1600" b="1" dirty="0"/>
          </a:p>
        </p:txBody>
      </p:sp>
      <p:sp>
        <p:nvSpPr>
          <p:cNvPr id="10" name="TextBox 9"/>
          <p:cNvSpPr txBox="1"/>
          <p:nvPr/>
        </p:nvSpPr>
        <p:spPr>
          <a:xfrm>
            <a:off x="5300471" y="9256295"/>
            <a:ext cx="1235242" cy="261610"/>
          </a:xfrm>
          <a:prstGeom prst="rect">
            <a:avLst/>
          </a:prstGeom>
          <a:noFill/>
        </p:spPr>
        <p:txBody>
          <a:bodyPr wrap="square" rtlCol="0">
            <a:spAutoFit/>
          </a:bodyPr>
          <a:lstStyle/>
          <a:p>
            <a:pPr algn="r"/>
            <a:r>
              <a:rPr lang="en-GB" sz="1050" dirty="0" smtClean="0"/>
              <a:t>Page 2 of 2</a:t>
            </a:r>
            <a:endParaRPr lang="en-GB" sz="1050" dirty="0"/>
          </a:p>
        </p:txBody>
      </p:sp>
      <p:sp>
        <p:nvSpPr>
          <p:cNvPr id="2" name="Rectangle 1"/>
          <p:cNvSpPr/>
          <p:nvPr/>
        </p:nvSpPr>
        <p:spPr>
          <a:xfrm>
            <a:off x="329784" y="8116245"/>
            <a:ext cx="6205929" cy="600164"/>
          </a:xfrm>
          <a:prstGeom prst="rect">
            <a:avLst/>
          </a:prstGeom>
        </p:spPr>
        <p:txBody>
          <a:bodyPr wrap="square">
            <a:spAutoFit/>
          </a:bodyPr>
          <a:lstStyle/>
          <a:p>
            <a:r>
              <a:rPr lang="en-GB" sz="1100" dirty="0"/>
              <a:t>6 (a) (</a:t>
            </a:r>
            <a:r>
              <a:rPr lang="en-GB" sz="1100" dirty="0" smtClean="0"/>
              <a:t>iv) Identify a suitable finishing process for this product (if required). </a:t>
            </a:r>
          </a:p>
          <a:p>
            <a:endParaRPr lang="en-GB" sz="1100" dirty="0"/>
          </a:p>
          <a:p>
            <a:r>
              <a:rPr lang="en-GB" sz="1100" dirty="0" smtClean="0"/>
              <a:t>	……………………………………………………………………………………………………………………………………..</a:t>
            </a:r>
            <a:endParaRPr lang="en-GB" sz="1100" dirty="0"/>
          </a:p>
        </p:txBody>
      </p:sp>
      <p:sp>
        <p:nvSpPr>
          <p:cNvPr id="7" name="TextBox 6"/>
          <p:cNvSpPr txBox="1"/>
          <p:nvPr/>
        </p:nvSpPr>
        <p:spPr>
          <a:xfrm>
            <a:off x="5673452" y="7221975"/>
            <a:ext cx="798617" cy="261610"/>
          </a:xfrm>
          <a:prstGeom prst="rect">
            <a:avLst/>
          </a:prstGeom>
          <a:noFill/>
        </p:spPr>
        <p:txBody>
          <a:bodyPr wrap="none" rtlCol="0">
            <a:spAutoFit/>
          </a:bodyPr>
          <a:lstStyle/>
          <a:p>
            <a:r>
              <a:rPr lang="en-GB" sz="1100" i="1" dirty="0" smtClean="0"/>
              <a:t>(10 marks)</a:t>
            </a:r>
            <a:endParaRPr lang="en-GB" sz="1100" i="1" dirty="0"/>
          </a:p>
        </p:txBody>
      </p:sp>
      <p:sp>
        <p:nvSpPr>
          <p:cNvPr id="8" name="TextBox 7"/>
          <p:cNvSpPr txBox="1"/>
          <p:nvPr/>
        </p:nvSpPr>
        <p:spPr>
          <a:xfrm>
            <a:off x="5736772" y="8852170"/>
            <a:ext cx="671979" cy="261610"/>
          </a:xfrm>
          <a:prstGeom prst="rect">
            <a:avLst/>
          </a:prstGeom>
          <a:noFill/>
        </p:spPr>
        <p:txBody>
          <a:bodyPr wrap="none" rtlCol="0">
            <a:spAutoFit/>
          </a:bodyPr>
          <a:lstStyle/>
          <a:p>
            <a:r>
              <a:rPr lang="en-GB" sz="1100" i="1" dirty="0" smtClean="0"/>
              <a:t>(1 mark)</a:t>
            </a:r>
            <a:endParaRPr lang="en-GB" sz="1100" i="1" dirty="0"/>
          </a:p>
        </p:txBody>
      </p:sp>
    </p:spTree>
    <p:extLst>
      <p:ext uri="{BB962C8B-B14F-4D97-AF65-F5344CB8AC3E}">
        <p14:creationId xmlns:p14="http://schemas.microsoft.com/office/powerpoint/2010/main" val="10363252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4872" y="194872"/>
            <a:ext cx="6430780" cy="94587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29784" y="359764"/>
            <a:ext cx="6071016" cy="584775"/>
          </a:xfrm>
          <a:prstGeom prst="rect">
            <a:avLst/>
          </a:prstGeom>
          <a:noFill/>
        </p:spPr>
        <p:txBody>
          <a:bodyPr wrap="square" rtlCol="0">
            <a:spAutoFit/>
          </a:bodyPr>
          <a:lstStyle/>
          <a:p>
            <a:pPr algn="ctr"/>
            <a:r>
              <a:rPr lang="en-GB" sz="1600" b="1" dirty="0" smtClean="0"/>
              <a:t>Exam Style Practice Question on Product Analysis, Materials, Processes and Finishes </a:t>
            </a:r>
            <a:endParaRPr lang="en-GB" sz="1600" b="1" dirty="0"/>
          </a:p>
        </p:txBody>
      </p:sp>
      <p:sp>
        <p:nvSpPr>
          <p:cNvPr id="6" name="TextBox 5"/>
          <p:cNvSpPr txBox="1"/>
          <p:nvPr/>
        </p:nvSpPr>
        <p:spPr>
          <a:xfrm>
            <a:off x="329784" y="863210"/>
            <a:ext cx="6071016" cy="600164"/>
          </a:xfrm>
          <a:prstGeom prst="rect">
            <a:avLst/>
          </a:prstGeom>
          <a:noFill/>
        </p:spPr>
        <p:txBody>
          <a:bodyPr wrap="square" rtlCol="0">
            <a:spAutoFit/>
          </a:bodyPr>
          <a:lstStyle/>
          <a:p>
            <a:r>
              <a:rPr lang="en-GB" sz="1100" b="1" dirty="0" smtClean="0"/>
              <a:t>Question 6</a:t>
            </a:r>
          </a:p>
          <a:p>
            <a:endParaRPr lang="en-GB" sz="1100" b="1" dirty="0"/>
          </a:p>
          <a:p>
            <a:endParaRPr lang="en-GB" sz="1100" b="1" dirty="0" smtClean="0"/>
          </a:p>
        </p:txBody>
      </p:sp>
      <p:sp>
        <p:nvSpPr>
          <p:cNvPr id="8" name="TextBox 7"/>
          <p:cNvSpPr txBox="1"/>
          <p:nvPr/>
        </p:nvSpPr>
        <p:spPr>
          <a:xfrm>
            <a:off x="329784" y="1163292"/>
            <a:ext cx="5975222" cy="6740307"/>
          </a:xfrm>
          <a:prstGeom prst="rect">
            <a:avLst/>
          </a:prstGeom>
          <a:noFill/>
        </p:spPr>
        <p:txBody>
          <a:bodyPr wrap="square" rtlCol="0">
            <a:spAutoFit/>
          </a:bodyPr>
          <a:lstStyle/>
          <a:p>
            <a:r>
              <a:rPr lang="en-GB" sz="1100" dirty="0" smtClean="0"/>
              <a:t>Study the photograph of the product right: </a:t>
            </a:r>
          </a:p>
          <a:p>
            <a:endParaRPr lang="en-GB" sz="300" dirty="0" smtClean="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r>
              <a:rPr lang="en-GB" sz="1100" dirty="0" smtClean="0"/>
              <a:t>6 (a) (</a:t>
            </a:r>
            <a:r>
              <a:rPr lang="en-GB" sz="1100" dirty="0" err="1" smtClean="0"/>
              <a:t>i</a:t>
            </a:r>
            <a:r>
              <a:rPr lang="en-GB" sz="1100" dirty="0" smtClean="0"/>
              <a:t>) Name a specific material for this product. </a:t>
            </a:r>
          </a:p>
          <a:p>
            <a:endParaRPr lang="en-GB" sz="1100" dirty="0"/>
          </a:p>
          <a:p>
            <a:r>
              <a:rPr lang="en-GB" sz="1100" dirty="0" smtClean="0"/>
              <a:t>	……………………………………………………………………………………………………</a:t>
            </a:r>
          </a:p>
          <a:p>
            <a:endParaRPr lang="en-GB" sz="1100" dirty="0"/>
          </a:p>
          <a:p>
            <a:endParaRPr lang="en-GB" sz="1100" dirty="0" smtClean="0"/>
          </a:p>
          <a:p>
            <a:r>
              <a:rPr lang="en-GB" sz="1100" dirty="0" smtClean="0"/>
              <a:t>6 (a) (ii) Explain in detail why this materials is suitable for the product in Figure 1.</a:t>
            </a:r>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r>
              <a:rPr lang="en-GB" sz="1100" dirty="0" smtClean="0"/>
              <a:t> </a:t>
            </a:r>
            <a:r>
              <a:rPr lang="en-GB" sz="1100" dirty="0"/>
              <a:t>6 (a) (</a:t>
            </a:r>
            <a:r>
              <a:rPr lang="en-GB" sz="1100" dirty="0" smtClean="0"/>
              <a:t>iii</a:t>
            </a:r>
            <a:r>
              <a:rPr lang="en-GB" sz="1100" dirty="0"/>
              <a:t>) </a:t>
            </a:r>
            <a:r>
              <a:rPr lang="en-GB" sz="1100" dirty="0" smtClean="0"/>
              <a:t>Use notes and diagrams to describe the process used to manufacture this product. </a:t>
            </a:r>
            <a:endParaRPr lang="en-GB" sz="1100" dirty="0"/>
          </a:p>
          <a:p>
            <a:endParaRPr lang="en-GB" sz="1100" dirty="0"/>
          </a:p>
          <a:p>
            <a:endParaRPr lang="en-GB" sz="1100" dirty="0" smtClean="0"/>
          </a:p>
          <a:p>
            <a:endParaRPr lang="en-GB" sz="1100" b="1" dirty="0"/>
          </a:p>
          <a:p>
            <a:endParaRPr lang="en-GB" sz="1100" b="1" dirty="0" smtClean="0"/>
          </a:p>
        </p:txBody>
      </p:sp>
      <p:sp>
        <p:nvSpPr>
          <p:cNvPr id="9" name="TextBox 8"/>
          <p:cNvSpPr txBox="1"/>
          <p:nvPr/>
        </p:nvSpPr>
        <p:spPr>
          <a:xfrm rot="21269380">
            <a:off x="1216151" y="1480355"/>
            <a:ext cx="2468341" cy="1215717"/>
          </a:xfrm>
          <a:prstGeom prst="rect">
            <a:avLst/>
          </a:prstGeom>
          <a:noFill/>
          <a:ln w="28575" cmpd="sng">
            <a:solidFill>
              <a:schemeClr val="tx1"/>
            </a:solidFill>
            <a:prstDash val="dash"/>
          </a:ln>
        </p:spPr>
        <p:txBody>
          <a:bodyPr wrap="square" rtlCol="0">
            <a:spAutoFit/>
          </a:bodyPr>
          <a:lstStyle/>
          <a:p>
            <a:r>
              <a:rPr lang="en-GB" sz="1000" b="1" i="1" dirty="0" smtClean="0"/>
              <a:t>Exam Tip: </a:t>
            </a:r>
          </a:p>
          <a:p>
            <a:r>
              <a:rPr lang="en-GB" sz="900" i="1" dirty="0" smtClean="0"/>
              <a:t>Be specific with your material. Justify the suitability of a material by referring to its specific properties. Make sure the process diagrams are drawn clearly, labelled fully and accurately, you have explained what is happening at each stage. Also for top marks make sure any moulds or formers look like the shape of the product.  </a:t>
            </a:r>
            <a:endParaRPr lang="en-GB" sz="900" i="1" dirty="0"/>
          </a:p>
        </p:txBody>
      </p:sp>
      <p:sp>
        <p:nvSpPr>
          <p:cNvPr id="2" name="TextBox 1"/>
          <p:cNvSpPr txBox="1"/>
          <p:nvPr/>
        </p:nvSpPr>
        <p:spPr>
          <a:xfrm>
            <a:off x="5300471" y="9256295"/>
            <a:ext cx="1235242" cy="261610"/>
          </a:xfrm>
          <a:prstGeom prst="rect">
            <a:avLst/>
          </a:prstGeom>
          <a:noFill/>
        </p:spPr>
        <p:txBody>
          <a:bodyPr wrap="square" rtlCol="0">
            <a:spAutoFit/>
          </a:bodyPr>
          <a:lstStyle/>
          <a:p>
            <a:pPr algn="r"/>
            <a:r>
              <a:rPr lang="en-GB" sz="1050" dirty="0" smtClean="0"/>
              <a:t>Page 1 of 2</a:t>
            </a:r>
            <a:endParaRPr lang="en-GB" sz="1050" dirty="0"/>
          </a:p>
        </p:txBody>
      </p:sp>
      <p:graphicFrame>
        <p:nvGraphicFramePr>
          <p:cNvPr id="3" name="Table 2"/>
          <p:cNvGraphicFramePr>
            <a:graphicFrameLocks noGrp="1"/>
          </p:cNvGraphicFramePr>
          <p:nvPr/>
        </p:nvGraphicFramePr>
        <p:xfrm>
          <a:off x="475116" y="4068181"/>
          <a:ext cx="5909807" cy="2460928"/>
        </p:xfrm>
        <a:graphic>
          <a:graphicData uri="http://schemas.openxmlformats.org/drawingml/2006/table">
            <a:tbl>
              <a:tblPr firstRow="1" bandRow="1">
                <a:tableStyleId>{2D5ABB26-0587-4C30-8999-92F81FD0307C}</a:tableStyleId>
              </a:tblPr>
              <a:tblGrid>
                <a:gridCol w="5909807">
                  <a:extLst>
                    <a:ext uri="{9D8B030D-6E8A-4147-A177-3AD203B41FA5}">
                      <a16:colId xmlns:a16="http://schemas.microsoft.com/office/drawing/2014/main" val="20000"/>
                    </a:ext>
                  </a:extLst>
                </a:gridCol>
              </a:tblGrid>
              <a:tr h="272332">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0"/>
                  </a:ext>
                </a:extLst>
              </a:tr>
              <a:tr h="272332">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1"/>
                  </a:ext>
                </a:extLst>
              </a:tr>
              <a:tr h="272332">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2"/>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3"/>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4"/>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5"/>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6"/>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7"/>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8"/>
                  </a:ext>
                </a:extLst>
              </a:tr>
              <a:tr h="272332">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11" name="TextBox 10"/>
          <p:cNvSpPr txBox="1"/>
          <p:nvPr/>
        </p:nvSpPr>
        <p:spPr>
          <a:xfrm>
            <a:off x="5128592" y="3296900"/>
            <a:ext cx="671979" cy="261610"/>
          </a:xfrm>
          <a:prstGeom prst="rect">
            <a:avLst/>
          </a:prstGeom>
          <a:noFill/>
        </p:spPr>
        <p:txBody>
          <a:bodyPr wrap="none" rtlCol="0">
            <a:spAutoFit/>
          </a:bodyPr>
          <a:lstStyle/>
          <a:p>
            <a:r>
              <a:rPr lang="en-GB" sz="1100" i="1" dirty="0" smtClean="0"/>
              <a:t>(1 mark)</a:t>
            </a:r>
            <a:endParaRPr lang="en-GB" sz="1100" i="1" dirty="0"/>
          </a:p>
        </p:txBody>
      </p:sp>
      <p:sp>
        <p:nvSpPr>
          <p:cNvPr id="15" name="TextBox 14"/>
          <p:cNvSpPr txBox="1"/>
          <p:nvPr/>
        </p:nvSpPr>
        <p:spPr>
          <a:xfrm>
            <a:off x="5633027" y="6352103"/>
            <a:ext cx="726481" cy="261610"/>
          </a:xfrm>
          <a:prstGeom prst="rect">
            <a:avLst/>
          </a:prstGeom>
          <a:noFill/>
        </p:spPr>
        <p:txBody>
          <a:bodyPr wrap="none" rtlCol="0">
            <a:spAutoFit/>
          </a:bodyPr>
          <a:lstStyle/>
          <a:p>
            <a:r>
              <a:rPr lang="en-GB" sz="1100" i="1" dirty="0" smtClean="0"/>
              <a:t>(6 marks)</a:t>
            </a:r>
            <a:endParaRPr lang="en-GB" sz="1100" i="1" dirty="0"/>
          </a:p>
        </p:txBody>
      </p:sp>
      <p:sp>
        <p:nvSpPr>
          <p:cNvPr id="12" name="TextBox 11"/>
          <p:cNvSpPr txBox="1"/>
          <p:nvPr/>
        </p:nvSpPr>
        <p:spPr>
          <a:xfrm>
            <a:off x="4023885" y="2690254"/>
            <a:ext cx="2601767" cy="253916"/>
          </a:xfrm>
          <a:prstGeom prst="rect">
            <a:avLst/>
          </a:prstGeom>
          <a:noFill/>
        </p:spPr>
        <p:txBody>
          <a:bodyPr wrap="square" rtlCol="0">
            <a:spAutoFit/>
          </a:bodyPr>
          <a:lstStyle/>
          <a:p>
            <a:r>
              <a:rPr lang="en-GB" sz="1050" b="1" dirty="0" smtClean="0"/>
              <a:t>Figure 1: Wooden Chest of Drawers (Draw) </a:t>
            </a:r>
            <a:endParaRPr lang="en-GB" sz="1050" b="1" dirty="0"/>
          </a:p>
        </p:txBody>
      </p:sp>
      <p:pic>
        <p:nvPicPr>
          <p:cNvPr id="13" name="Picture 6" descr="http://www.wineracks.co.uk/images/dovetail_joint.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4023886" y="1148062"/>
            <a:ext cx="1966548" cy="1477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540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4872" y="194872"/>
            <a:ext cx="6430780" cy="94587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29784" y="359764"/>
            <a:ext cx="6071016" cy="584775"/>
          </a:xfrm>
          <a:prstGeom prst="rect">
            <a:avLst/>
          </a:prstGeom>
          <a:noFill/>
        </p:spPr>
        <p:txBody>
          <a:bodyPr wrap="square" rtlCol="0">
            <a:spAutoFit/>
          </a:bodyPr>
          <a:lstStyle/>
          <a:p>
            <a:pPr algn="ctr"/>
            <a:r>
              <a:rPr lang="en-GB" sz="1600" b="1" dirty="0" smtClean="0"/>
              <a:t>Exam Style Practice Question on Product Analysis, Materials, Processes and Finishes </a:t>
            </a:r>
            <a:endParaRPr lang="en-GB" sz="1600" b="1" dirty="0"/>
          </a:p>
        </p:txBody>
      </p:sp>
      <p:sp>
        <p:nvSpPr>
          <p:cNvPr id="10" name="TextBox 9"/>
          <p:cNvSpPr txBox="1"/>
          <p:nvPr/>
        </p:nvSpPr>
        <p:spPr>
          <a:xfrm>
            <a:off x="5300471" y="9256295"/>
            <a:ext cx="1235242" cy="261610"/>
          </a:xfrm>
          <a:prstGeom prst="rect">
            <a:avLst/>
          </a:prstGeom>
          <a:noFill/>
        </p:spPr>
        <p:txBody>
          <a:bodyPr wrap="square" rtlCol="0">
            <a:spAutoFit/>
          </a:bodyPr>
          <a:lstStyle/>
          <a:p>
            <a:pPr algn="r"/>
            <a:r>
              <a:rPr lang="en-GB" sz="1050" dirty="0" smtClean="0"/>
              <a:t>Page 2 of 2</a:t>
            </a:r>
            <a:endParaRPr lang="en-GB" sz="1050" dirty="0"/>
          </a:p>
        </p:txBody>
      </p:sp>
      <p:sp>
        <p:nvSpPr>
          <p:cNvPr id="2" name="Rectangle 1"/>
          <p:cNvSpPr/>
          <p:nvPr/>
        </p:nvSpPr>
        <p:spPr>
          <a:xfrm>
            <a:off x="329784" y="8116245"/>
            <a:ext cx="6205929" cy="600164"/>
          </a:xfrm>
          <a:prstGeom prst="rect">
            <a:avLst/>
          </a:prstGeom>
        </p:spPr>
        <p:txBody>
          <a:bodyPr wrap="square">
            <a:spAutoFit/>
          </a:bodyPr>
          <a:lstStyle/>
          <a:p>
            <a:r>
              <a:rPr lang="en-GB" sz="1100" dirty="0"/>
              <a:t>6 (a) (</a:t>
            </a:r>
            <a:r>
              <a:rPr lang="en-GB" sz="1100" dirty="0" smtClean="0"/>
              <a:t>iv) Identify a suitable finishing process for this product (if required). </a:t>
            </a:r>
          </a:p>
          <a:p>
            <a:endParaRPr lang="en-GB" sz="1100" dirty="0"/>
          </a:p>
          <a:p>
            <a:r>
              <a:rPr lang="en-GB" sz="1100" dirty="0" smtClean="0"/>
              <a:t>	……………………………………………………………………………………………………………………………………..</a:t>
            </a:r>
            <a:endParaRPr lang="en-GB" sz="1100" dirty="0"/>
          </a:p>
        </p:txBody>
      </p:sp>
      <p:sp>
        <p:nvSpPr>
          <p:cNvPr id="7" name="TextBox 6"/>
          <p:cNvSpPr txBox="1"/>
          <p:nvPr/>
        </p:nvSpPr>
        <p:spPr>
          <a:xfrm>
            <a:off x="5673452" y="7221975"/>
            <a:ext cx="798617" cy="261610"/>
          </a:xfrm>
          <a:prstGeom prst="rect">
            <a:avLst/>
          </a:prstGeom>
          <a:noFill/>
        </p:spPr>
        <p:txBody>
          <a:bodyPr wrap="none" rtlCol="0">
            <a:spAutoFit/>
          </a:bodyPr>
          <a:lstStyle/>
          <a:p>
            <a:r>
              <a:rPr lang="en-GB" sz="1100" i="1" dirty="0" smtClean="0"/>
              <a:t>(10 marks)</a:t>
            </a:r>
            <a:endParaRPr lang="en-GB" sz="1100" i="1" dirty="0"/>
          </a:p>
        </p:txBody>
      </p:sp>
      <p:sp>
        <p:nvSpPr>
          <p:cNvPr id="8" name="TextBox 7"/>
          <p:cNvSpPr txBox="1"/>
          <p:nvPr/>
        </p:nvSpPr>
        <p:spPr>
          <a:xfrm>
            <a:off x="5736772" y="8852170"/>
            <a:ext cx="671979" cy="261610"/>
          </a:xfrm>
          <a:prstGeom prst="rect">
            <a:avLst/>
          </a:prstGeom>
          <a:noFill/>
        </p:spPr>
        <p:txBody>
          <a:bodyPr wrap="none" rtlCol="0">
            <a:spAutoFit/>
          </a:bodyPr>
          <a:lstStyle/>
          <a:p>
            <a:r>
              <a:rPr lang="en-GB" sz="1100" i="1" dirty="0" smtClean="0"/>
              <a:t>(1 mark)</a:t>
            </a:r>
            <a:endParaRPr lang="en-GB" sz="1100" i="1" dirty="0"/>
          </a:p>
        </p:txBody>
      </p:sp>
    </p:spTree>
    <p:extLst>
      <p:ext uri="{BB962C8B-B14F-4D97-AF65-F5344CB8AC3E}">
        <p14:creationId xmlns:p14="http://schemas.microsoft.com/office/powerpoint/2010/main" val="12260436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4872" y="194872"/>
            <a:ext cx="6430780" cy="94587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29784" y="359764"/>
            <a:ext cx="6071016" cy="584775"/>
          </a:xfrm>
          <a:prstGeom prst="rect">
            <a:avLst/>
          </a:prstGeom>
          <a:noFill/>
        </p:spPr>
        <p:txBody>
          <a:bodyPr wrap="square" rtlCol="0">
            <a:spAutoFit/>
          </a:bodyPr>
          <a:lstStyle/>
          <a:p>
            <a:pPr algn="ctr"/>
            <a:r>
              <a:rPr lang="en-GB" sz="1600" b="1" dirty="0" smtClean="0"/>
              <a:t>Exam Style Practice Question on Product Analysis, Materials, Processes and Finishes </a:t>
            </a:r>
            <a:endParaRPr lang="en-GB" sz="1600" b="1" dirty="0"/>
          </a:p>
        </p:txBody>
      </p:sp>
      <p:sp>
        <p:nvSpPr>
          <p:cNvPr id="10" name="TextBox 9"/>
          <p:cNvSpPr txBox="1"/>
          <p:nvPr/>
        </p:nvSpPr>
        <p:spPr>
          <a:xfrm>
            <a:off x="5300471" y="9256295"/>
            <a:ext cx="1235242" cy="261610"/>
          </a:xfrm>
          <a:prstGeom prst="rect">
            <a:avLst/>
          </a:prstGeom>
          <a:noFill/>
        </p:spPr>
        <p:txBody>
          <a:bodyPr wrap="square" rtlCol="0">
            <a:spAutoFit/>
          </a:bodyPr>
          <a:lstStyle/>
          <a:p>
            <a:pPr algn="r"/>
            <a:r>
              <a:rPr lang="en-GB" sz="1050" dirty="0" smtClean="0"/>
              <a:t>Page 2 of 2</a:t>
            </a:r>
            <a:endParaRPr lang="en-GB" sz="1050" dirty="0"/>
          </a:p>
        </p:txBody>
      </p:sp>
      <p:sp>
        <p:nvSpPr>
          <p:cNvPr id="2" name="Rectangle 1"/>
          <p:cNvSpPr/>
          <p:nvPr/>
        </p:nvSpPr>
        <p:spPr>
          <a:xfrm>
            <a:off x="329784" y="8116245"/>
            <a:ext cx="6205929" cy="600164"/>
          </a:xfrm>
          <a:prstGeom prst="rect">
            <a:avLst/>
          </a:prstGeom>
        </p:spPr>
        <p:txBody>
          <a:bodyPr wrap="square">
            <a:spAutoFit/>
          </a:bodyPr>
          <a:lstStyle/>
          <a:p>
            <a:r>
              <a:rPr lang="en-GB" sz="1100" dirty="0"/>
              <a:t>6 (a) (</a:t>
            </a:r>
            <a:r>
              <a:rPr lang="en-GB" sz="1100" dirty="0" smtClean="0"/>
              <a:t>iv) Identify a suitable finishing process for this product (if required). </a:t>
            </a:r>
          </a:p>
          <a:p>
            <a:endParaRPr lang="en-GB" sz="1100" dirty="0"/>
          </a:p>
          <a:p>
            <a:r>
              <a:rPr lang="en-GB" sz="1100" dirty="0" smtClean="0"/>
              <a:t>	……………………………………………………………………………………………………………………………………..</a:t>
            </a:r>
            <a:endParaRPr lang="en-GB" sz="1100" dirty="0"/>
          </a:p>
        </p:txBody>
      </p:sp>
      <p:sp>
        <p:nvSpPr>
          <p:cNvPr id="7" name="TextBox 6"/>
          <p:cNvSpPr txBox="1"/>
          <p:nvPr/>
        </p:nvSpPr>
        <p:spPr>
          <a:xfrm>
            <a:off x="5673452" y="7221975"/>
            <a:ext cx="798617" cy="261610"/>
          </a:xfrm>
          <a:prstGeom prst="rect">
            <a:avLst/>
          </a:prstGeom>
          <a:noFill/>
        </p:spPr>
        <p:txBody>
          <a:bodyPr wrap="none" rtlCol="0">
            <a:spAutoFit/>
          </a:bodyPr>
          <a:lstStyle/>
          <a:p>
            <a:r>
              <a:rPr lang="en-GB" sz="1100" i="1" dirty="0" smtClean="0"/>
              <a:t>(10 marks)</a:t>
            </a:r>
            <a:endParaRPr lang="en-GB" sz="1100" i="1" dirty="0"/>
          </a:p>
        </p:txBody>
      </p:sp>
      <p:sp>
        <p:nvSpPr>
          <p:cNvPr id="8" name="TextBox 7"/>
          <p:cNvSpPr txBox="1"/>
          <p:nvPr/>
        </p:nvSpPr>
        <p:spPr>
          <a:xfrm>
            <a:off x="5736772" y="8852170"/>
            <a:ext cx="671979" cy="261610"/>
          </a:xfrm>
          <a:prstGeom prst="rect">
            <a:avLst/>
          </a:prstGeom>
          <a:noFill/>
        </p:spPr>
        <p:txBody>
          <a:bodyPr wrap="none" rtlCol="0">
            <a:spAutoFit/>
          </a:bodyPr>
          <a:lstStyle/>
          <a:p>
            <a:r>
              <a:rPr lang="en-GB" sz="1100" i="1" dirty="0" smtClean="0"/>
              <a:t>(1 mark)</a:t>
            </a:r>
            <a:endParaRPr lang="en-GB" sz="1100" i="1" dirty="0"/>
          </a:p>
        </p:txBody>
      </p:sp>
    </p:spTree>
    <p:extLst>
      <p:ext uri="{BB962C8B-B14F-4D97-AF65-F5344CB8AC3E}">
        <p14:creationId xmlns:p14="http://schemas.microsoft.com/office/powerpoint/2010/main" val="11978153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4872" y="194872"/>
            <a:ext cx="6430780" cy="94587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29784" y="359764"/>
            <a:ext cx="6071016" cy="584775"/>
          </a:xfrm>
          <a:prstGeom prst="rect">
            <a:avLst/>
          </a:prstGeom>
          <a:noFill/>
        </p:spPr>
        <p:txBody>
          <a:bodyPr wrap="square" rtlCol="0">
            <a:spAutoFit/>
          </a:bodyPr>
          <a:lstStyle/>
          <a:p>
            <a:pPr algn="ctr"/>
            <a:r>
              <a:rPr lang="en-GB" sz="1600" b="1" dirty="0" smtClean="0"/>
              <a:t>Exam Style Practice Question on Product Analysis, Materials, Processes and Finishes </a:t>
            </a:r>
            <a:endParaRPr lang="en-GB" sz="1600" b="1" dirty="0"/>
          </a:p>
        </p:txBody>
      </p:sp>
      <p:sp>
        <p:nvSpPr>
          <p:cNvPr id="6" name="TextBox 5"/>
          <p:cNvSpPr txBox="1"/>
          <p:nvPr/>
        </p:nvSpPr>
        <p:spPr>
          <a:xfrm>
            <a:off x="329784" y="863210"/>
            <a:ext cx="6071016" cy="600164"/>
          </a:xfrm>
          <a:prstGeom prst="rect">
            <a:avLst/>
          </a:prstGeom>
          <a:noFill/>
        </p:spPr>
        <p:txBody>
          <a:bodyPr wrap="square" rtlCol="0">
            <a:spAutoFit/>
          </a:bodyPr>
          <a:lstStyle/>
          <a:p>
            <a:r>
              <a:rPr lang="en-GB" sz="1100" b="1" dirty="0" smtClean="0"/>
              <a:t>Question 6</a:t>
            </a:r>
          </a:p>
          <a:p>
            <a:endParaRPr lang="en-GB" sz="1100" b="1" dirty="0"/>
          </a:p>
          <a:p>
            <a:endParaRPr lang="en-GB" sz="1100" b="1" dirty="0" smtClean="0"/>
          </a:p>
        </p:txBody>
      </p:sp>
      <p:sp>
        <p:nvSpPr>
          <p:cNvPr id="8" name="TextBox 7"/>
          <p:cNvSpPr txBox="1"/>
          <p:nvPr/>
        </p:nvSpPr>
        <p:spPr>
          <a:xfrm>
            <a:off x="329784" y="1163292"/>
            <a:ext cx="5975222" cy="6740307"/>
          </a:xfrm>
          <a:prstGeom prst="rect">
            <a:avLst/>
          </a:prstGeom>
          <a:noFill/>
        </p:spPr>
        <p:txBody>
          <a:bodyPr wrap="square" rtlCol="0">
            <a:spAutoFit/>
          </a:bodyPr>
          <a:lstStyle/>
          <a:p>
            <a:r>
              <a:rPr lang="en-GB" sz="1100" dirty="0" smtClean="0"/>
              <a:t>Study the photograph of the product right: </a:t>
            </a:r>
          </a:p>
          <a:p>
            <a:endParaRPr lang="en-GB" sz="300" dirty="0" smtClean="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r>
              <a:rPr lang="en-GB" sz="1100" dirty="0" smtClean="0"/>
              <a:t>6 (a) (</a:t>
            </a:r>
            <a:r>
              <a:rPr lang="en-GB" sz="1100" dirty="0" err="1" smtClean="0"/>
              <a:t>i</a:t>
            </a:r>
            <a:r>
              <a:rPr lang="en-GB" sz="1100" dirty="0" smtClean="0"/>
              <a:t>) Name a specific material for this product. </a:t>
            </a:r>
          </a:p>
          <a:p>
            <a:endParaRPr lang="en-GB" sz="1100" dirty="0"/>
          </a:p>
          <a:p>
            <a:r>
              <a:rPr lang="en-GB" sz="1100" dirty="0" smtClean="0"/>
              <a:t>	……………………………………………………………………………………………………</a:t>
            </a:r>
          </a:p>
          <a:p>
            <a:endParaRPr lang="en-GB" sz="1100" dirty="0"/>
          </a:p>
          <a:p>
            <a:endParaRPr lang="en-GB" sz="1100" dirty="0" smtClean="0"/>
          </a:p>
          <a:p>
            <a:r>
              <a:rPr lang="en-GB" sz="1100" dirty="0" smtClean="0"/>
              <a:t>6 (a) (ii) Explain in detail why this materials is suitable for the product in Figure 1.</a:t>
            </a:r>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r>
              <a:rPr lang="en-GB" sz="1100" dirty="0" smtClean="0"/>
              <a:t> </a:t>
            </a:r>
            <a:r>
              <a:rPr lang="en-GB" sz="1100" dirty="0"/>
              <a:t>6 (a) (</a:t>
            </a:r>
            <a:r>
              <a:rPr lang="en-GB" sz="1100" dirty="0" smtClean="0"/>
              <a:t>iii</a:t>
            </a:r>
            <a:r>
              <a:rPr lang="en-GB" sz="1100" dirty="0"/>
              <a:t>) </a:t>
            </a:r>
            <a:r>
              <a:rPr lang="en-GB" sz="1100" dirty="0" smtClean="0"/>
              <a:t>Use notes and diagrams to describe the process used to manufacture this product. </a:t>
            </a:r>
            <a:endParaRPr lang="en-GB" sz="1100" dirty="0"/>
          </a:p>
          <a:p>
            <a:endParaRPr lang="en-GB" sz="1100" dirty="0"/>
          </a:p>
          <a:p>
            <a:endParaRPr lang="en-GB" sz="1100" dirty="0" smtClean="0"/>
          </a:p>
          <a:p>
            <a:endParaRPr lang="en-GB" sz="1100" b="1" dirty="0"/>
          </a:p>
          <a:p>
            <a:endParaRPr lang="en-GB" sz="1100" b="1" dirty="0" smtClean="0"/>
          </a:p>
        </p:txBody>
      </p:sp>
      <p:sp>
        <p:nvSpPr>
          <p:cNvPr id="9" name="TextBox 8"/>
          <p:cNvSpPr txBox="1"/>
          <p:nvPr/>
        </p:nvSpPr>
        <p:spPr>
          <a:xfrm rot="21269380">
            <a:off x="1216151" y="1480355"/>
            <a:ext cx="2468341" cy="1215717"/>
          </a:xfrm>
          <a:prstGeom prst="rect">
            <a:avLst/>
          </a:prstGeom>
          <a:noFill/>
          <a:ln w="28575" cmpd="sng">
            <a:solidFill>
              <a:schemeClr val="tx1"/>
            </a:solidFill>
            <a:prstDash val="dash"/>
          </a:ln>
        </p:spPr>
        <p:txBody>
          <a:bodyPr wrap="square" rtlCol="0">
            <a:spAutoFit/>
          </a:bodyPr>
          <a:lstStyle/>
          <a:p>
            <a:r>
              <a:rPr lang="en-GB" sz="1000" b="1" i="1" dirty="0" smtClean="0"/>
              <a:t>Exam Tip: </a:t>
            </a:r>
          </a:p>
          <a:p>
            <a:r>
              <a:rPr lang="en-GB" sz="900" i="1" dirty="0" smtClean="0"/>
              <a:t>Be specific with your material. Justify the suitability of a material by referring to its specific properties. Make sure the process diagrams are drawn clearly, labelled fully and accurately, you have explained what is happening at each stage. Also for top marks make sure any moulds or formers look like the shape of the product.  </a:t>
            </a:r>
            <a:endParaRPr lang="en-GB" sz="900" i="1" dirty="0"/>
          </a:p>
        </p:txBody>
      </p:sp>
      <p:sp>
        <p:nvSpPr>
          <p:cNvPr id="2" name="TextBox 1"/>
          <p:cNvSpPr txBox="1"/>
          <p:nvPr/>
        </p:nvSpPr>
        <p:spPr>
          <a:xfrm>
            <a:off x="5300471" y="9256295"/>
            <a:ext cx="1235242" cy="261610"/>
          </a:xfrm>
          <a:prstGeom prst="rect">
            <a:avLst/>
          </a:prstGeom>
          <a:noFill/>
        </p:spPr>
        <p:txBody>
          <a:bodyPr wrap="square" rtlCol="0">
            <a:spAutoFit/>
          </a:bodyPr>
          <a:lstStyle/>
          <a:p>
            <a:pPr algn="r"/>
            <a:r>
              <a:rPr lang="en-GB" sz="1050" dirty="0" smtClean="0"/>
              <a:t>Page 1 of 2</a:t>
            </a:r>
            <a:endParaRPr lang="en-GB" sz="1050" dirty="0"/>
          </a:p>
        </p:txBody>
      </p:sp>
      <p:graphicFrame>
        <p:nvGraphicFramePr>
          <p:cNvPr id="3" name="Table 2"/>
          <p:cNvGraphicFramePr>
            <a:graphicFrameLocks noGrp="1"/>
          </p:cNvGraphicFramePr>
          <p:nvPr/>
        </p:nvGraphicFramePr>
        <p:xfrm>
          <a:off x="475116" y="4068181"/>
          <a:ext cx="5909807" cy="2460928"/>
        </p:xfrm>
        <a:graphic>
          <a:graphicData uri="http://schemas.openxmlformats.org/drawingml/2006/table">
            <a:tbl>
              <a:tblPr firstRow="1" bandRow="1">
                <a:tableStyleId>{2D5ABB26-0587-4C30-8999-92F81FD0307C}</a:tableStyleId>
              </a:tblPr>
              <a:tblGrid>
                <a:gridCol w="5909807">
                  <a:extLst>
                    <a:ext uri="{9D8B030D-6E8A-4147-A177-3AD203B41FA5}">
                      <a16:colId xmlns:a16="http://schemas.microsoft.com/office/drawing/2014/main" val="20000"/>
                    </a:ext>
                  </a:extLst>
                </a:gridCol>
              </a:tblGrid>
              <a:tr h="272332">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0"/>
                  </a:ext>
                </a:extLst>
              </a:tr>
              <a:tr h="272332">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1"/>
                  </a:ext>
                </a:extLst>
              </a:tr>
              <a:tr h="272332">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2"/>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3"/>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4"/>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5"/>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6"/>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7"/>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8"/>
                  </a:ext>
                </a:extLst>
              </a:tr>
              <a:tr h="272332">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11" name="TextBox 10"/>
          <p:cNvSpPr txBox="1"/>
          <p:nvPr/>
        </p:nvSpPr>
        <p:spPr>
          <a:xfrm>
            <a:off x="5128592" y="3296900"/>
            <a:ext cx="671979" cy="261610"/>
          </a:xfrm>
          <a:prstGeom prst="rect">
            <a:avLst/>
          </a:prstGeom>
          <a:noFill/>
        </p:spPr>
        <p:txBody>
          <a:bodyPr wrap="none" rtlCol="0">
            <a:spAutoFit/>
          </a:bodyPr>
          <a:lstStyle/>
          <a:p>
            <a:r>
              <a:rPr lang="en-GB" sz="1100" i="1" dirty="0" smtClean="0"/>
              <a:t>(1 mark)</a:t>
            </a:r>
            <a:endParaRPr lang="en-GB" sz="1100" i="1" dirty="0"/>
          </a:p>
        </p:txBody>
      </p:sp>
      <p:sp>
        <p:nvSpPr>
          <p:cNvPr id="15" name="TextBox 14"/>
          <p:cNvSpPr txBox="1"/>
          <p:nvPr/>
        </p:nvSpPr>
        <p:spPr>
          <a:xfrm>
            <a:off x="5633027" y="6352103"/>
            <a:ext cx="726481" cy="261610"/>
          </a:xfrm>
          <a:prstGeom prst="rect">
            <a:avLst/>
          </a:prstGeom>
          <a:noFill/>
        </p:spPr>
        <p:txBody>
          <a:bodyPr wrap="none" rtlCol="0">
            <a:spAutoFit/>
          </a:bodyPr>
          <a:lstStyle/>
          <a:p>
            <a:r>
              <a:rPr lang="en-GB" sz="1100" i="1" dirty="0" smtClean="0"/>
              <a:t>(6 marks)</a:t>
            </a:r>
            <a:endParaRPr lang="en-GB" sz="1100" i="1" dirty="0"/>
          </a:p>
        </p:txBody>
      </p:sp>
      <p:sp>
        <p:nvSpPr>
          <p:cNvPr id="12" name="TextBox 11"/>
          <p:cNvSpPr txBox="1"/>
          <p:nvPr/>
        </p:nvSpPr>
        <p:spPr>
          <a:xfrm>
            <a:off x="4052618" y="2749502"/>
            <a:ext cx="2601767" cy="253916"/>
          </a:xfrm>
          <a:prstGeom prst="rect">
            <a:avLst/>
          </a:prstGeom>
          <a:noFill/>
        </p:spPr>
        <p:txBody>
          <a:bodyPr wrap="square" rtlCol="0">
            <a:spAutoFit/>
          </a:bodyPr>
          <a:lstStyle/>
          <a:p>
            <a:r>
              <a:rPr lang="en-GB" sz="1050" b="1" dirty="0" smtClean="0"/>
              <a:t>Figure 1: Self Assembly Bookcase </a:t>
            </a:r>
            <a:endParaRPr lang="en-GB" sz="1050" b="1" dirty="0"/>
          </a:p>
        </p:txBody>
      </p:sp>
      <p:pic>
        <p:nvPicPr>
          <p:cNvPr id="13" name="Picture 2" descr="http://www.ikea.com/gb/en/images/products/expedit-shelving-unit__0092707_PE229406_S4.JPG"/>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a:ext>
            </a:extLst>
          </a:blip>
          <a:srcRect/>
          <a:stretch>
            <a:fillRect/>
          </a:stretch>
        </p:blipFill>
        <p:spPr bwMode="auto">
          <a:xfrm>
            <a:off x="4392307" y="1109431"/>
            <a:ext cx="1640071" cy="1640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8859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4872" y="194872"/>
            <a:ext cx="6430780" cy="94587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29784" y="359764"/>
            <a:ext cx="6071016" cy="584775"/>
          </a:xfrm>
          <a:prstGeom prst="rect">
            <a:avLst/>
          </a:prstGeom>
          <a:noFill/>
        </p:spPr>
        <p:txBody>
          <a:bodyPr wrap="square" rtlCol="0">
            <a:spAutoFit/>
          </a:bodyPr>
          <a:lstStyle/>
          <a:p>
            <a:pPr algn="ctr"/>
            <a:r>
              <a:rPr lang="en-GB" sz="1600" b="1" dirty="0" smtClean="0"/>
              <a:t>Exam Style Practice Question on Product Analysis, Materials, Processes and Finishes </a:t>
            </a:r>
            <a:endParaRPr lang="en-GB" sz="1600" b="1" dirty="0"/>
          </a:p>
        </p:txBody>
      </p:sp>
      <p:sp>
        <p:nvSpPr>
          <p:cNvPr id="10" name="TextBox 9"/>
          <p:cNvSpPr txBox="1"/>
          <p:nvPr/>
        </p:nvSpPr>
        <p:spPr>
          <a:xfrm>
            <a:off x="5300471" y="9256295"/>
            <a:ext cx="1235242" cy="261610"/>
          </a:xfrm>
          <a:prstGeom prst="rect">
            <a:avLst/>
          </a:prstGeom>
          <a:noFill/>
        </p:spPr>
        <p:txBody>
          <a:bodyPr wrap="square" rtlCol="0">
            <a:spAutoFit/>
          </a:bodyPr>
          <a:lstStyle/>
          <a:p>
            <a:pPr algn="r"/>
            <a:r>
              <a:rPr lang="en-GB" sz="1050" dirty="0" smtClean="0"/>
              <a:t>Page 2 of 2</a:t>
            </a:r>
            <a:endParaRPr lang="en-GB" sz="1050" dirty="0"/>
          </a:p>
        </p:txBody>
      </p:sp>
      <p:sp>
        <p:nvSpPr>
          <p:cNvPr id="2" name="Rectangle 1"/>
          <p:cNvSpPr/>
          <p:nvPr/>
        </p:nvSpPr>
        <p:spPr>
          <a:xfrm>
            <a:off x="329784" y="8116245"/>
            <a:ext cx="6205929" cy="600164"/>
          </a:xfrm>
          <a:prstGeom prst="rect">
            <a:avLst/>
          </a:prstGeom>
        </p:spPr>
        <p:txBody>
          <a:bodyPr wrap="square">
            <a:spAutoFit/>
          </a:bodyPr>
          <a:lstStyle/>
          <a:p>
            <a:r>
              <a:rPr lang="en-GB" sz="1100" dirty="0"/>
              <a:t>6 (a) (</a:t>
            </a:r>
            <a:r>
              <a:rPr lang="en-GB" sz="1100" dirty="0" smtClean="0"/>
              <a:t>iv) Identify a suitable finishing process for this product (if required). </a:t>
            </a:r>
          </a:p>
          <a:p>
            <a:endParaRPr lang="en-GB" sz="1100" dirty="0"/>
          </a:p>
          <a:p>
            <a:r>
              <a:rPr lang="en-GB" sz="1100" dirty="0" smtClean="0"/>
              <a:t>	……………………………………………………………………………………………………………………………………..</a:t>
            </a:r>
            <a:endParaRPr lang="en-GB" sz="1100" dirty="0"/>
          </a:p>
        </p:txBody>
      </p:sp>
      <p:sp>
        <p:nvSpPr>
          <p:cNvPr id="7" name="TextBox 6"/>
          <p:cNvSpPr txBox="1"/>
          <p:nvPr/>
        </p:nvSpPr>
        <p:spPr>
          <a:xfrm>
            <a:off x="5673452" y="7221975"/>
            <a:ext cx="798617" cy="261610"/>
          </a:xfrm>
          <a:prstGeom prst="rect">
            <a:avLst/>
          </a:prstGeom>
          <a:noFill/>
        </p:spPr>
        <p:txBody>
          <a:bodyPr wrap="none" rtlCol="0">
            <a:spAutoFit/>
          </a:bodyPr>
          <a:lstStyle/>
          <a:p>
            <a:r>
              <a:rPr lang="en-GB" sz="1100" i="1" dirty="0" smtClean="0"/>
              <a:t>(10 marks)</a:t>
            </a:r>
            <a:endParaRPr lang="en-GB" sz="1100" i="1" dirty="0"/>
          </a:p>
        </p:txBody>
      </p:sp>
      <p:sp>
        <p:nvSpPr>
          <p:cNvPr id="8" name="TextBox 7"/>
          <p:cNvSpPr txBox="1"/>
          <p:nvPr/>
        </p:nvSpPr>
        <p:spPr>
          <a:xfrm>
            <a:off x="5736772" y="8852170"/>
            <a:ext cx="671979" cy="261610"/>
          </a:xfrm>
          <a:prstGeom prst="rect">
            <a:avLst/>
          </a:prstGeom>
          <a:noFill/>
        </p:spPr>
        <p:txBody>
          <a:bodyPr wrap="none" rtlCol="0">
            <a:spAutoFit/>
          </a:bodyPr>
          <a:lstStyle/>
          <a:p>
            <a:r>
              <a:rPr lang="en-GB" sz="1100" i="1" dirty="0" smtClean="0"/>
              <a:t>(1 mark)</a:t>
            </a:r>
            <a:endParaRPr lang="en-GB" sz="1100" i="1" dirty="0"/>
          </a:p>
        </p:txBody>
      </p:sp>
    </p:spTree>
    <p:extLst>
      <p:ext uri="{BB962C8B-B14F-4D97-AF65-F5344CB8AC3E}">
        <p14:creationId xmlns:p14="http://schemas.microsoft.com/office/powerpoint/2010/main" val="6873532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4872" y="194872"/>
            <a:ext cx="6430780" cy="94587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29784" y="359764"/>
            <a:ext cx="6071016" cy="584775"/>
          </a:xfrm>
          <a:prstGeom prst="rect">
            <a:avLst/>
          </a:prstGeom>
          <a:noFill/>
        </p:spPr>
        <p:txBody>
          <a:bodyPr wrap="square" rtlCol="0">
            <a:spAutoFit/>
          </a:bodyPr>
          <a:lstStyle/>
          <a:p>
            <a:pPr algn="ctr"/>
            <a:r>
              <a:rPr lang="en-GB" sz="1600" b="1" dirty="0" smtClean="0"/>
              <a:t>Exam Style Practice Question on Product Analysis, Materials, Processes and Finishes </a:t>
            </a:r>
            <a:endParaRPr lang="en-GB" sz="1600" b="1" dirty="0"/>
          </a:p>
        </p:txBody>
      </p:sp>
      <p:sp>
        <p:nvSpPr>
          <p:cNvPr id="6" name="TextBox 5"/>
          <p:cNvSpPr txBox="1"/>
          <p:nvPr/>
        </p:nvSpPr>
        <p:spPr>
          <a:xfrm>
            <a:off x="329784" y="863210"/>
            <a:ext cx="6071016" cy="600164"/>
          </a:xfrm>
          <a:prstGeom prst="rect">
            <a:avLst/>
          </a:prstGeom>
          <a:noFill/>
        </p:spPr>
        <p:txBody>
          <a:bodyPr wrap="square" rtlCol="0">
            <a:spAutoFit/>
          </a:bodyPr>
          <a:lstStyle/>
          <a:p>
            <a:r>
              <a:rPr lang="en-GB" sz="1100" b="1" dirty="0" smtClean="0"/>
              <a:t>Question 6</a:t>
            </a:r>
          </a:p>
          <a:p>
            <a:endParaRPr lang="en-GB" sz="1100" b="1" dirty="0"/>
          </a:p>
          <a:p>
            <a:endParaRPr lang="en-GB" sz="1100" b="1" dirty="0" smtClean="0"/>
          </a:p>
        </p:txBody>
      </p:sp>
      <p:sp>
        <p:nvSpPr>
          <p:cNvPr id="8" name="TextBox 7"/>
          <p:cNvSpPr txBox="1"/>
          <p:nvPr/>
        </p:nvSpPr>
        <p:spPr>
          <a:xfrm>
            <a:off x="329784" y="1163292"/>
            <a:ext cx="5975222" cy="6740307"/>
          </a:xfrm>
          <a:prstGeom prst="rect">
            <a:avLst/>
          </a:prstGeom>
          <a:noFill/>
        </p:spPr>
        <p:txBody>
          <a:bodyPr wrap="square" rtlCol="0">
            <a:spAutoFit/>
          </a:bodyPr>
          <a:lstStyle/>
          <a:p>
            <a:r>
              <a:rPr lang="en-GB" sz="1100" dirty="0" smtClean="0"/>
              <a:t>Study the photograph of the product right: </a:t>
            </a:r>
          </a:p>
          <a:p>
            <a:endParaRPr lang="en-GB" sz="300" dirty="0" smtClean="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r>
              <a:rPr lang="en-GB" sz="1100" dirty="0" smtClean="0"/>
              <a:t>6 (a) (</a:t>
            </a:r>
            <a:r>
              <a:rPr lang="en-GB" sz="1100" dirty="0" err="1" smtClean="0"/>
              <a:t>i</a:t>
            </a:r>
            <a:r>
              <a:rPr lang="en-GB" sz="1100" dirty="0" smtClean="0"/>
              <a:t>) Name a specific material for this product. </a:t>
            </a:r>
          </a:p>
          <a:p>
            <a:endParaRPr lang="en-GB" sz="1100" dirty="0"/>
          </a:p>
          <a:p>
            <a:r>
              <a:rPr lang="en-GB" sz="1100" dirty="0" smtClean="0"/>
              <a:t>	……………………………………………………………………………………………………</a:t>
            </a:r>
          </a:p>
          <a:p>
            <a:endParaRPr lang="en-GB" sz="1100" dirty="0"/>
          </a:p>
          <a:p>
            <a:endParaRPr lang="en-GB" sz="1100" dirty="0" smtClean="0"/>
          </a:p>
          <a:p>
            <a:r>
              <a:rPr lang="en-GB" sz="1100" dirty="0" smtClean="0"/>
              <a:t>6 (a) (ii) Explain in detail why this materials is suitable for the product in Figure 1.</a:t>
            </a:r>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r>
              <a:rPr lang="en-GB" sz="1100" dirty="0" smtClean="0"/>
              <a:t> </a:t>
            </a:r>
            <a:r>
              <a:rPr lang="en-GB" sz="1100" dirty="0"/>
              <a:t>6 (a) (</a:t>
            </a:r>
            <a:r>
              <a:rPr lang="en-GB" sz="1100" dirty="0" smtClean="0"/>
              <a:t>iii</a:t>
            </a:r>
            <a:r>
              <a:rPr lang="en-GB" sz="1100" dirty="0"/>
              <a:t>) </a:t>
            </a:r>
            <a:r>
              <a:rPr lang="en-GB" sz="1100" dirty="0" smtClean="0"/>
              <a:t>Use notes and diagrams to describe the process used to manufacture this product. </a:t>
            </a:r>
            <a:endParaRPr lang="en-GB" sz="1100" dirty="0"/>
          </a:p>
          <a:p>
            <a:endParaRPr lang="en-GB" sz="1100" dirty="0"/>
          </a:p>
          <a:p>
            <a:endParaRPr lang="en-GB" sz="1100" dirty="0" smtClean="0"/>
          </a:p>
          <a:p>
            <a:endParaRPr lang="en-GB" sz="1100" b="1" dirty="0"/>
          </a:p>
          <a:p>
            <a:endParaRPr lang="en-GB" sz="1100" b="1" dirty="0" smtClean="0"/>
          </a:p>
        </p:txBody>
      </p:sp>
      <p:sp>
        <p:nvSpPr>
          <p:cNvPr id="9" name="TextBox 8"/>
          <p:cNvSpPr txBox="1"/>
          <p:nvPr/>
        </p:nvSpPr>
        <p:spPr>
          <a:xfrm rot="21269380">
            <a:off x="1216151" y="1480355"/>
            <a:ext cx="2468341" cy="1215717"/>
          </a:xfrm>
          <a:prstGeom prst="rect">
            <a:avLst/>
          </a:prstGeom>
          <a:noFill/>
          <a:ln w="28575" cmpd="sng">
            <a:solidFill>
              <a:schemeClr val="tx1"/>
            </a:solidFill>
            <a:prstDash val="dash"/>
          </a:ln>
        </p:spPr>
        <p:txBody>
          <a:bodyPr wrap="square" rtlCol="0">
            <a:spAutoFit/>
          </a:bodyPr>
          <a:lstStyle/>
          <a:p>
            <a:r>
              <a:rPr lang="en-GB" sz="1000" b="1" i="1" dirty="0" smtClean="0"/>
              <a:t>Exam Tip: </a:t>
            </a:r>
          </a:p>
          <a:p>
            <a:r>
              <a:rPr lang="en-GB" sz="900" i="1" dirty="0" smtClean="0"/>
              <a:t>Be specific with your material. Justify the suitability of a material by referring to its specific properties. Make sure the process diagrams are drawn clearly, labelled fully and accurately, you have explained what is happening at each stage. Also for top marks make sure any moulds or formers look like the shape of the product.  </a:t>
            </a:r>
            <a:endParaRPr lang="en-GB" sz="900" i="1" dirty="0"/>
          </a:p>
        </p:txBody>
      </p:sp>
      <p:sp>
        <p:nvSpPr>
          <p:cNvPr id="2" name="TextBox 1"/>
          <p:cNvSpPr txBox="1"/>
          <p:nvPr/>
        </p:nvSpPr>
        <p:spPr>
          <a:xfrm>
            <a:off x="5300471" y="9256295"/>
            <a:ext cx="1235242" cy="261610"/>
          </a:xfrm>
          <a:prstGeom prst="rect">
            <a:avLst/>
          </a:prstGeom>
          <a:noFill/>
        </p:spPr>
        <p:txBody>
          <a:bodyPr wrap="square" rtlCol="0">
            <a:spAutoFit/>
          </a:bodyPr>
          <a:lstStyle/>
          <a:p>
            <a:pPr algn="r"/>
            <a:r>
              <a:rPr lang="en-GB" sz="1050" dirty="0" smtClean="0"/>
              <a:t>Page 1 of 2</a:t>
            </a:r>
            <a:endParaRPr lang="en-GB" sz="1050" dirty="0"/>
          </a:p>
        </p:txBody>
      </p:sp>
      <p:graphicFrame>
        <p:nvGraphicFramePr>
          <p:cNvPr id="3" name="Table 2"/>
          <p:cNvGraphicFramePr>
            <a:graphicFrameLocks noGrp="1"/>
          </p:cNvGraphicFramePr>
          <p:nvPr/>
        </p:nvGraphicFramePr>
        <p:xfrm>
          <a:off x="475116" y="4068181"/>
          <a:ext cx="5909807" cy="2460928"/>
        </p:xfrm>
        <a:graphic>
          <a:graphicData uri="http://schemas.openxmlformats.org/drawingml/2006/table">
            <a:tbl>
              <a:tblPr firstRow="1" bandRow="1">
                <a:tableStyleId>{2D5ABB26-0587-4C30-8999-92F81FD0307C}</a:tableStyleId>
              </a:tblPr>
              <a:tblGrid>
                <a:gridCol w="5909807">
                  <a:extLst>
                    <a:ext uri="{9D8B030D-6E8A-4147-A177-3AD203B41FA5}">
                      <a16:colId xmlns:a16="http://schemas.microsoft.com/office/drawing/2014/main" val="20000"/>
                    </a:ext>
                  </a:extLst>
                </a:gridCol>
              </a:tblGrid>
              <a:tr h="272332">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0"/>
                  </a:ext>
                </a:extLst>
              </a:tr>
              <a:tr h="272332">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1"/>
                  </a:ext>
                </a:extLst>
              </a:tr>
              <a:tr h="272332">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2"/>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3"/>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4"/>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5"/>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6"/>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7"/>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8"/>
                  </a:ext>
                </a:extLst>
              </a:tr>
              <a:tr h="272332">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11" name="TextBox 10"/>
          <p:cNvSpPr txBox="1"/>
          <p:nvPr/>
        </p:nvSpPr>
        <p:spPr>
          <a:xfrm>
            <a:off x="5128592" y="3296900"/>
            <a:ext cx="671979" cy="261610"/>
          </a:xfrm>
          <a:prstGeom prst="rect">
            <a:avLst/>
          </a:prstGeom>
          <a:noFill/>
        </p:spPr>
        <p:txBody>
          <a:bodyPr wrap="none" rtlCol="0">
            <a:spAutoFit/>
          </a:bodyPr>
          <a:lstStyle/>
          <a:p>
            <a:r>
              <a:rPr lang="en-GB" sz="1100" i="1" dirty="0" smtClean="0"/>
              <a:t>(1 mark)</a:t>
            </a:r>
            <a:endParaRPr lang="en-GB" sz="1100" i="1" dirty="0"/>
          </a:p>
        </p:txBody>
      </p:sp>
      <p:sp>
        <p:nvSpPr>
          <p:cNvPr id="15" name="TextBox 14"/>
          <p:cNvSpPr txBox="1"/>
          <p:nvPr/>
        </p:nvSpPr>
        <p:spPr>
          <a:xfrm>
            <a:off x="5633027" y="6352103"/>
            <a:ext cx="726481" cy="261610"/>
          </a:xfrm>
          <a:prstGeom prst="rect">
            <a:avLst/>
          </a:prstGeom>
          <a:noFill/>
        </p:spPr>
        <p:txBody>
          <a:bodyPr wrap="none" rtlCol="0">
            <a:spAutoFit/>
          </a:bodyPr>
          <a:lstStyle/>
          <a:p>
            <a:r>
              <a:rPr lang="en-GB" sz="1100" i="1" dirty="0" smtClean="0"/>
              <a:t>(6 marks)</a:t>
            </a:r>
            <a:endParaRPr lang="en-GB" sz="1100" i="1" dirty="0"/>
          </a:p>
        </p:txBody>
      </p:sp>
      <p:sp>
        <p:nvSpPr>
          <p:cNvPr id="12" name="TextBox 11"/>
          <p:cNvSpPr txBox="1"/>
          <p:nvPr/>
        </p:nvSpPr>
        <p:spPr>
          <a:xfrm>
            <a:off x="4087507" y="2704071"/>
            <a:ext cx="2177388" cy="261610"/>
          </a:xfrm>
          <a:prstGeom prst="rect">
            <a:avLst/>
          </a:prstGeom>
          <a:noFill/>
        </p:spPr>
        <p:txBody>
          <a:bodyPr wrap="square" rtlCol="0">
            <a:spAutoFit/>
          </a:bodyPr>
          <a:lstStyle/>
          <a:p>
            <a:pPr marL="0" lvl="1"/>
            <a:r>
              <a:rPr lang="en-GB" sz="1050" b="1" dirty="0" smtClean="0"/>
              <a:t>Figure 1: Composite Canoe Hull</a:t>
            </a:r>
          </a:p>
        </p:txBody>
      </p:sp>
      <p:pic>
        <p:nvPicPr>
          <p:cNvPr id="13" name="Picture 12" descr="http://t3.gstatic.com/images?q=tbn:ANd9GcQ5d1WPlEtAWwEvB4Qv6Wtftq9DqyKvAVo3kBXWUhpkh63fxqINGQ"/>
          <p:cNvPicPr>
            <a:picLocks noChangeAspect="1" noChangeArrowheads="1"/>
          </p:cNvPicPr>
          <p:nvPr/>
        </p:nvPicPr>
        <p:blipFill>
          <a:blip r:embed="rId2" cstate="print"/>
          <a:srcRect/>
          <a:stretch>
            <a:fillRect/>
          </a:stretch>
        </p:blipFill>
        <p:spPr bwMode="auto">
          <a:xfrm>
            <a:off x="3921940" y="1163292"/>
            <a:ext cx="2508522" cy="1369786"/>
          </a:xfrm>
          <a:prstGeom prst="rect">
            <a:avLst/>
          </a:prstGeom>
          <a:noFill/>
          <a:ln>
            <a:noFill/>
          </a:ln>
        </p:spPr>
      </p:pic>
    </p:spTree>
    <p:extLst>
      <p:ext uri="{BB962C8B-B14F-4D97-AF65-F5344CB8AC3E}">
        <p14:creationId xmlns:p14="http://schemas.microsoft.com/office/powerpoint/2010/main" val="39683113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4872" y="194872"/>
            <a:ext cx="6430780" cy="94587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29784" y="359764"/>
            <a:ext cx="6071016" cy="584775"/>
          </a:xfrm>
          <a:prstGeom prst="rect">
            <a:avLst/>
          </a:prstGeom>
          <a:noFill/>
        </p:spPr>
        <p:txBody>
          <a:bodyPr wrap="square" rtlCol="0">
            <a:spAutoFit/>
          </a:bodyPr>
          <a:lstStyle/>
          <a:p>
            <a:pPr algn="ctr"/>
            <a:r>
              <a:rPr lang="en-GB" sz="1600" b="1" dirty="0" smtClean="0"/>
              <a:t>Exam Style Practice Question on Product Analysis, Materials, Processes and Finishes </a:t>
            </a:r>
            <a:endParaRPr lang="en-GB" sz="1600" b="1" dirty="0"/>
          </a:p>
        </p:txBody>
      </p:sp>
      <p:sp>
        <p:nvSpPr>
          <p:cNvPr id="10" name="TextBox 9"/>
          <p:cNvSpPr txBox="1"/>
          <p:nvPr/>
        </p:nvSpPr>
        <p:spPr>
          <a:xfrm>
            <a:off x="5300471" y="9256295"/>
            <a:ext cx="1235242" cy="261610"/>
          </a:xfrm>
          <a:prstGeom prst="rect">
            <a:avLst/>
          </a:prstGeom>
          <a:noFill/>
        </p:spPr>
        <p:txBody>
          <a:bodyPr wrap="square" rtlCol="0">
            <a:spAutoFit/>
          </a:bodyPr>
          <a:lstStyle/>
          <a:p>
            <a:pPr algn="r"/>
            <a:r>
              <a:rPr lang="en-GB" sz="1050" dirty="0" smtClean="0"/>
              <a:t>Page 2 of 2</a:t>
            </a:r>
            <a:endParaRPr lang="en-GB" sz="1050" dirty="0"/>
          </a:p>
        </p:txBody>
      </p:sp>
      <p:sp>
        <p:nvSpPr>
          <p:cNvPr id="2" name="Rectangle 1"/>
          <p:cNvSpPr/>
          <p:nvPr/>
        </p:nvSpPr>
        <p:spPr>
          <a:xfrm>
            <a:off x="329784" y="8116245"/>
            <a:ext cx="6205929" cy="600164"/>
          </a:xfrm>
          <a:prstGeom prst="rect">
            <a:avLst/>
          </a:prstGeom>
        </p:spPr>
        <p:txBody>
          <a:bodyPr wrap="square">
            <a:spAutoFit/>
          </a:bodyPr>
          <a:lstStyle/>
          <a:p>
            <a:r>
              <a:rPr lang="en-GB" sz="1100" dirty="0"/>
              <a:t>6 (a) (</a:t>
            </a:r>
            <a:r>
              <a:rPr lang="en-GB" sz="1100" dirty="0" smtClean="0"/>
              <a:t>iv) Identify a suitable finishing process for this product (if required). </a:t>
            </a:r>
          </a:p>
          <a:p>
            <a:endParaRPr lang="en-GB" sz="1100" dirty="0"/>
          </a:p>
          <a:p>
            <a:r>
              <a:rPr lang="en-GB" sz="1100" dirty="0" smtClean="0"/>
              <a:t>	……………………………………………………………………………………………………………………………………..</a:t>
            </a:r>
            <a:endParaRPr lang="en-GB" sz="1100" dirty="0"/>
          </a:p>
        </p:txBody>
      </p:sp>
      <p:sp>
        <p:nvSpPr>
          <p:cNvPr id="7" name="TextBox 6"/>
          <p:cNvSpPr txBox="1"/>
          <p:nvPr/>
        </p:nvSpPr>
        <p:spPr>
          <a:xfrm>
            <a:off x="5673452" y="7221975"/>
            <a:ext cx="798617" cy="261610"/>
          </a:xfrm>
          <a:prstGeom prst="rect">
            <a:avLst/>
          </a:prstGeom>
          <a:noFill/>
        </p:spPr>
        <p:txBody>
          <a:bodyPr wrap="none" rtlCol="0">
            <a:spAutoFit/>
          </a:bodyPr>
          <a:lstStyle/>
          <a:p>
            <a:r>
              <a:rPr lang="en-GB" sz="1100" i="1" dirty="0" smtClean="0"/>
              <a:t>(10 marks)</a:t>
            </a:r>
            <a:endParaRPr lang="en-GB" sz="1100" i="1" dirty="0"/>
          </a:p>
        </p:txBody>
      </p:sp>
      <p:sp>
        <p:nvSpPr>
          <p:cNvPr id="8" name="TextBox 7"/>
          <p:cNvSpPr txBox="1"/>
          <p:nvPr/>
        </p:nvSpPr>
        <p:spPr>
          <a:xfrm>
            <a:off x="5736772" y="8852170"/>
            <a:ext cx="671979" cy="261610"/>
          </a:xfrm>
          <a:prstGeom prst="rect">
            <a:avLst/>
          </a:prstGeom>
          <a:noFill/>
        </p:spPr>
        <p:txBody>
          <a:bodyPr wrap="none" rtlCol="0">
            <a:spAutoFit/>
          </a:bodyPr>
          <a:lstStyle/>
          <a:p>
            <a:r>
              <a:rPr lang="en-GB" sz="1100" i="1" dirty="0" smtClean="0"/>
              <a:t>(1 mark)</a:t>
            </a:r>
            <a:endParaRPr lang="en-GB" sz="1100" i="1" dirty="0"/>
          </a:p>
        </p:txBody>
      </p:sp>
    </p:spTree>
    <p:extLst>
      <p:ext uri="{BB962C8B-B14F-4D97-AF65-F5344CB8AC3E}">
        <p14:creationId xmlns:p14="http://schemas.microsoft.com/office/powerpoint/2010/main" val="41092414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4872" y="194872"/>
            <a:ext cx="6430780" cy="94587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29784" y="359764"/>
            <a:ext cx="6071016" cy="584775"/>
          </a:xfrm>
          <a:prstGeom prst="rect">
            <a:avLst/>
          </a:prstGeom>
          <a:noFill/>
        </p:spPr>
        <p:txBody>
          <a:bodyPr wrap="square" rtlCol="0">
            <a:spAutoFit/>
          </a:bodyPr>
          <a:lstStyle/>
          <a:p>
            <a:pPr algn="ctr"/>
            <a:r>
              <a:rPr lang="en-GB" sz="1600" b="1" dirty="0" smtClean="0"/>
              <a:t>Exam Style Practice Question on Product Analysis, Materials, Processes and Finishes </a:t>
            </a:r>
            <a:endParaRPr lang="en-GB" sz="1600" b="1" dirty="0"/>
          </a:p>
        </p:txBody>
      </p:sp>
      <p:sp>
        <p:nvSpPr>
          <p:cNvPr id="6" name="TextBox 5"/>
          <p:cNvSpPr txBox="1"/>
          <p:nvPr/>
        </p:nvSpPr>
        <p:spPr>
          <a:xfrm>
            <a:off x="329784" y="863210"/>
            <a:ext cx="6071016" cy="600164"/>
          </a:xfrm>
          <a:prstGeom prst="rect">
            <a:avLst/>
          </a:prstGeom>
          <a:noFill/>
        </p:spPr>
        <p:txBody>
          <a:bodyPr wrap="square" rtlCol="0">
            <a:spAutoFit/>
          </a:bodyPr>
          <a:lstStyle/>
          <a:p>
            <a:r>
              <a:rPr lang="en-GB" sz="1100" b="1" dirty="0" smtClean="0"/>
              <a:t>Question 6</a:t>
            </a:r>
          </a:p>
          <a:p>
            <a:endParaRPr lang="en-GB" sz="1100" b="1" dirty="0"/>
          </a:p>
          <a:p>
            <a:endParaRPr lang="en-GB" sz="1100" b="1" dirty="0" smtClean="0"/>
          </a:p>
        </p:txBody>
      </p:sp>
      <p:sp>
        <p:nvSpPr>
          <p:cNvPr id="8" name="TextBox 7"/>
          <p:cNvSpPr txBox="1"/>
          <p:nvPr/>
        </p:nvSpPr>
        <p:spPr>
          <a:xfrm>
            <a:off x="329784" y="1163292"/>
            <a:ext cx="5975222" cy="6740307"/>
          </a:xfrm>
          <a:prstGeom prst="rect">
            <a:avLst/>
          </a:prstGeom>
          <a:noFill/>
        </p:spPr>
        <p:txBody>
          <a:bodyPr wrap="square" rtlCol="0">
            <a:spAutoFit/>
          </a:bodyPr>
          <a:lstStyle/>
          <a:p>
            <a:r>
              <a:rPr lang="en-GB" sz="1100" dirty="0" smtClean="0"/>
              <a:t>Study the photograph of the product right: </a:t>
            </a:r>
          </a:p>
          <a:p>
            <a:endParaRPr lang="en-GB" sz="300" dirty="0" smtClean="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r>
              <a:rPr lang="en-GB" sz="1100" dirty="0" smtClean="0"/>
              <a:t>6 (a) (</a:t>
            </a:r>
            <a:r>
              <a:rPr lang="en-GB" sz="1100" dirty="0" err="1" smtClean="0"/>
              <a:t>i</a:t>
            </a:r>
            <a:r>
              <a:rPr lang="en-GB" sz="1100" dirty="0" smtClean="0"/>
              <a:t>) Name a specific material for this product. </a:t>
            </a:r>
          </a:p>
          <a:p>
            <a:endParaRPr lang="en-GB" sz="1100" dirty="0"/>
          </a:p>
          <a:p>
            <a:r>
              <a:rPr lang="en-GB" sz="1100" dirty="0" smtClean="0"/>
              <a:t>	……………………………………………………………………………………………………</a:t>
            </a:r>
          </a:p>
          <a:p>
            <a:endParaRPr lang="en-GB" sz="1100" dirty="0"/>
          </a:p>
          <a:p>
            <a:endParaRPr lang="en-GB" sz="1100" dirty="0" smtClean="0"/>
          </a:p>
          <a:p>
            <a:r>
              <a:rPr lang="en-GB" sz="1100" dirty="0" smtClean="0"/>
              <a:t>6 (a) (ii) Explain in detail why this materials is suitable for the product in Figure 1.</a:t>
            </a:r>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r>
              <a:rPr lang="en-GB" sz="1100" dirty="0" smtClean="0"/>
              <a:t> </a:t>
            </a:r>
            <a:r>
              <a:rPr lang="en-GB" sz="1100" dirty="0"/>
              <a:t>6 (a) (</a:t>
            </a:r>
            <a:r>
              <a:rPr lang="en-GB" sz="1100" dirty="0" smtClean="0"/>
              <a:t>iii</a:t>
            </a:r>
            <a:r>
              <a:rPr lang="en-GB" sz="1100" dirty="0"/>
              <a:t>) </a:t>
            </a:r>
            <a:r>
              <a:rPr lang="en-GB" sz="1100" dirty="0" smtClean="0"/>
              <a:t>Use notes and diagrams to describe the process used to manufacture this product. </a:t>
            </a:r>
            <a:endParaRPr lang="en-GB" sz="1100" dirty="0"/>
          </a:p>
          <a:p>
            <a:endParaRPr lang="en-GB" sz="1100" dirty="0"/>
          </a:p>
          <a:p>
            <a:endParaRPr lang="en-GB" sz="1100" dirty="0" smtClean="0"/>
          </a:p>
          <a:p>
            <a:endParaRPr lang="en-GB" sz="1100" b="1" dirty="0"/>
          </a:p>
          <a:p>
            <a:endParaRPr lang="en-GB" sz="1100" b="1" dirty="0" smtClean="0"/>
          </a:p>
        </p:txBody>
      </p:sp>
      <p:sp>
        <p:nvSpPr>
          <p:cNvPr id="9" name="TextBox 8"/>
          <p:cNvSpPr txBox="1"/>
          <p:nvPr/>
        </p:nvSpPr>
        <p:spPr>
          <a:xfrm rot="21269380">
            <a:off x="1216151" y="1480355"/>
            <a:ext cx="2468341" cy="1215717"/>
          </a:xfrm>
          <a:prstGeom prst="rect">
            <a:avLst/>
          </a:prstGeom>
          <a:noFill/>
          <a:ln w="28575" cmpd="sng">
            <a:solidFill>
              <a:schemeClr val="tx1"/>
            </a:solidFill>
            <a:prstDash val="dash"/>
          </a:ln>
        </p:spPr>
        <p:txBody>
          <a:bodyPr wrap="square" rtlCol="0">
            <a:spAutoFit/>
          </a:bodyPr>
          <a:lstStyle/>
          <a:p>
            <a:r>
              <a:rPr lang="en-GB" sz="1000" b="1" i="1" dirty="0" smtClean="0"/>
              <a:t>Exam Tip: </a:t>
            </a:r>
          </a:p>
          <a:p>
            <a:r>
              <a:rPr lang="en-GB" sz="900" i="1" dirty="0" smtClean="0"/>
              <a:t>Be specific with your material. Justify the suitability of a material by referring to its specific properties. Make sure the process diagrams are drawn clearly, labelled fully and accurately, you have explained what is happening at each stage. Also for top marks make sure any moulds or formers look like the shape of the product.  </a:t>
            </a:r>
            <a:endParaRPr lang="en-GB" sz="900" i="1" dirty="0"/>
          </a:p>
        </p:txBody>
      </p:sp>
      <p:sp>
        <p:nvSpPr>
          <p:cNvPr id="2" name="TextBox 1"/>
          <p:cNvSpPr txBox="1"/>
          <p:nvPr/>
        </p:nvSpPr>
        <p:spPr>
          <a:xfrm>
            <a:off x="5300471" y="9256295"/>
            <a:ext cx="1235242" cy="261610"/>
          </a:xfrm>
          <a:prstGeom prst="rect">
            <a:avLst/>
          </a:prstGeom>
          <a:noFill/>
        </p:spPr>
        <p:txBody>
          <a:bodyPr wrap="square" rtlCol="0">
            <a:spAutoFit/>
          </a:bodyPr>
          <a:lstStyle/>
          <a:p>
            <a:pPr algn="r"/>
            <a:r>
              <a:rPr lang="en-GB" sz="1050" dirty="0" smtClean="0"/>
              <a:t>Page 1 of 2</a:t>
            </a:r>
            <a:endParaRPr lang="en-GB" sz="1050" dirty="0"/>
          </a:p>
        </p:txBody>
      </p:sp>
      <p:graphicFrame>
        <p:nvGraphicFramePr>
          <p:cNvPr id="3" name="Table 2"/>
          <p:cNvGraphicFramePr>
            <a:graphicFrameLocks noGrp="1"/>
          </p:cNvGraphicFramePr>
          <p:nvPr/>
        </p:nvGraphicFramePr>
        <p:xfrm>
          <a:off x="475116" y="4068181"/>
          <a:ext cx="5909807" cy="2460928"/>
        </p:xfrm>
        <a:graphic>
          <a:graphicData uri="http://schemas.openxmlformats.org/drawingml/2006/table">
            <a:tbl>
              <a:tblPr firstRow="1" bandRow="1">
                <a:tableStyleId>{2D5ABB26-0587-4C30-8999-92F81FD0307C}</a:tableStyleId>
              </a:tblPr>
              <a:tblGrid>
                <a:gridCol w="5909807">
                  <a:extLst>
                    <a:ext uri="{9D8B030D-6E8A-4147-A177-3AD203B41FA5}">
                      <a16:colId xmlns:a16="http://schemas.microsoft.com/office/drawing/2014/main" val="20000"/>
                    </a:ext>
                  </a:extLst>
                </a:gridCol>
              </a:tblGrid>
              <a:tr h="272332">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0"/>
                  </a:ext>
                </a:extLst>
              </a:tr>
              <a:tr h="272332">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1"/>
                  </a:ext>
                </a:extLst>
              </a:tr>
              <a:tr h="272332">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2"/>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3"/>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4"/>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5"/>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6"/>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7"/>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8"/>
                  </a:ext>
                </a:extLst>
              </a:tr>
              <a:tr h="272332">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11" name="TextBox 10"/>
          <p:cNvSpPr txBox="1"/>
          <p:nvPr/>
        </p:nvSpPr>
        <p:spPr>
          <a:xfrm>
            <a:off x="5128592" y="3296900"/>
            <a:ext cx="671979" cy="261610"/>
          </a:xfrm>
          <a:prstGeom prst="rect">
            <a:avLst/>
          </a:prstGeom>
          <a:noFill/>
        </p:spPr>
        <p:txBody>
          <a:bodyPr wrap="none" rtlCol="0">
            <a:spAutoFit/>
          </a:bodyPr>
          <a:lstStyle/>
          <a:p>
            <a:r>
              <a:rPr lang="en-GB" sz="1100" i="1" dirty="0" smtClean="0"/>
              <a:t>(1 mark)</a:t>
            </a:r>
            <a:endParaRPr lang="en-GB" sz="1100" i="1" dirty="0"/>
          </a:p>
        </p:txBody>
      </p:sp>
      <p:sp>
        <p:nvSpPr>
          <p:cNvPr id="15" name="TextBox 14"/>
          <p:cNvSpPr txBox="1"/>
          <p:nvPr/>
        </p:nvSpPr>
        <p:spPr>
          <a:xfrm>
            <a:off x="5633027" y="6352103"/>
            <a:ext cx="726481" cy="261610"/>
          </a:xfrm>
          <a:prstGeom prst="rect">
            <a:avLst/>
          </a:prstGeom>
          <a:noFill/>
        </p:spPr>
        <p:txBody>
          <a:bodyPr wrap="none" rtlCol="0">
            <a:spAutoFit/>
          </a:bodyPr>
          <a:lstStyle/>
          <a:p>
            <a:r>
              <a:rPr lang="en-GB" sz="1100" i="1" dirty="0" smtClean="0"/>
              <a:t>(6 marks)</a:t>
            </a:r>
            <a:endParaRPr lang="en-GB" sz="1100" i="1" dirty="0"/>
          </a:p>
        </p:txBody>
      </p:sp>
      <p:sp>
        <p:nvSpPr>
          <p:cNvPr id="12" name="TextBox 11"/>
          <p:cNvSpPr txBox="1"/>
          <p:nvPr/>
        </p:nvSpPr>
        <p:spPr>
          <a:xfrm>
            <a:off x="4221237" y="2778065"/>
            <a:ext cx="2083769" cy="253916"/>
          </a:xfrm>
          <a:prstGeom prst="rect">
            <a:avLst/>
          </a:prstGeom>
          <a:noFill/>
        </p:spPr>
        <p:txBody>
          <a:bodyPr wrap="square" rtlCol="0">
            <a:spAutoFit/>
          </a:bodyPr>
          <a:lstStyle/>
          <a:p>
            <a:r>
              <a:rPr lang="en-GB" sz="1050" b="1" dirty="0" smtClean="0"/>
              <a:t>Figure 1: Ceramic Bench </a:t>
            </a:r>
            <a:endParaRPr lang="en-GB" sz="1050" b="1" dirty="0"/>
          </a:p>
        </p:txBody>
      </p:sp>
      <p:pic>
        <p:nvPicPr>
          <p:cNvPr id="13" name="Picture 4" descr="http://www.drymalaconcreteproducts.com/images/629_drymala_concrete_products_035.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915046" y="1201223"/>
            <a:ext cx="2389960" cy="1576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8326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4872" y="194872"/>
            <a:ext cx="6430780" cy="94587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29784" y="359764"/>
            <a:ext cx="6071016" cy="584775"/>
          </a:xfrm>
          <a:prstGeom prst="rect">
            <a:avLst/>
          </a:prstGeom>
          <a:noFill/>
        </p:spPr>
        <p:txBody>
          <a:bodyPr wrap="square" rtlCol="0">
            <a:spAutoFit/>
          </a:bodyPr>
          <a:lstStyle/>
          <a:p>
            <a:pPr algn="ctr"/>
            <a:r>
              <a:rPr lang="en-GB" sz="1600" b="1" dirty="0" smtClean="0"/>
              <a:t>Exam Style Practice Question on Product Analysis, Materials, Processes and Finishes </a:t>
            </a:r>
            <a:endParaRPr lang="en-GB" sz="1600" b="1" dirty="0"/>
          </a:p>
        </p:txBody>
      </p:sp>
      <p:sp>
        <p:nvSpPr>
          <p:cNvPr id="10" name="TextBox 9"/>
          <p:cNvSpPr txBox="1"/>
          <p:nvPr/>
        </p:nvSpPr>
        <p:spPr>
          <a:xfrm>
            <a:off x="5300471" y="9256295"/>
            <a:ext cx="1235242" cy="261610"/>
          </a:xfrm>
          <a:prstGeom prst="rect">
            <a:avLst/>
          </a:prstGeom>
          <a:noFill/>
        </p:spPr>
        <p:txBody>
          <a:bodyPr wrap="square" rtlCol="0">
            <a:spAutoFit/>
          </a:bodyPr>
          <a:lstStyle/>
          <a:p>
            <a:pPr algn="r"/>
            <a:r>
              <a:rPr lang="en-GB" sz="1050" dirty="0" smtClean="0"/>
              <a:t>Page 2 of 2</a:t>
            </a:r>
            <a:endParaRPr lang="en-GB" sz="1050" dirty="0"/>
          </a:p>
        </p:txBody>
      </p:sp>
      <p:sp>
        <p:nvSpPr>
          <p:cNvPr id="2" name="Rectangle 1"/>
          <p:cNvSpPr/>
          <p:nvPr/>
        </p:nvSpPr>
        <p:spPr>
          <a:xfrm>
            <a:off x="329784" y="8116245"/>
            <a:ext cx="6205929" cy="600164"/>
          </a:xfrm>
          <a:prstGeom prst="rect">
            <a:avLst/>
          </a:prstGeom>
        </p:spPr>
        <p:txBody>
          <a:bodyPr wrap="square">
            <a:spAutoFit/>
          </a:bodyPr>
          <a:lstStyle/>
          <a:p>
            <a:r>
              <a:rPr lang="en-GB" sz="1100" dirty="0"/>
              <a:t>6 (a) (</a:t>
            </a:r>
            <a:r>
              <a:rPr lang="en-GB" sz="1100" dirty="0" smtClean="0"/>
              <a:t>iv) Identify a suitable finishing process for this product (if required). </a:t>
            </a:r>
          </a:p>
          <a:p>
            <a:endParaRPr lang="en-GB" sz="1100" dirty="0"/>
          </a:p>
          <a:p>
            <a:r>
              <a:rPr lang="en-GB" sz="1100" dirty="0" smtClean="0"/>
              <a:t>	……………………………………………………………………………………………………………………………………..</a:t>
            </a:r>
            <a:endParaRPr lang="en-GB" sz="1100" dirty="0"/>
          </a:p>
        </p:txBody>
      </p:sp>
      <p:sp>
        <p:nvSpPr>
          <p:cNvPr id="7" name="TextBox 6"/>
          <p:cNvSpPr txBox="1"/>
          <p:nvPr/>
        </p:nvSpPr>
        <p:spPr>
          <a:xfrm>
            <a:off x="5673452" y="7221975"/>
            <a:ext cx="798617" cy="261610"/>
          </a:xfrm>
          <a:prstGeom prst="rect">
            <a:avLst/>
          </a:prstGeom>
          <a:noFill/>
        </p:spPr>
        <p:txBody>
          <a:bodyPr wrap="none" rtlCol="0">
            <a:spAutoFit/>
          </a:bodyPr>
          <a:lstStyle/>
          <a:p>
            <a:r>
              <a:rPr lang="en-GB" sz="1100" i="1" dirty="0" smtClean="0"/>
              <a:t>(10 marks)</a:t>
            </a:r>
            <a:endParaRPr lang="en-GB" sz="1100" i="1" dirty="0"/>
          </a:p>
        </p:txBody>
      </p:sp>
      <p:sp>
        <p:nvSpPr>
          <p:cNvPr id="8" name="TextBox 7"/>
          <p:cNvSpPr txBox="1"/>
          <p:nvPr/>
        </p:nvSpPr>
        <p:spPr>
          <a:xfrm>
            <a:off x="5736772" y="8852170"/>
            <a:ext cx="671979" cy="261610"/>
          </a:xfrm>
          <a:prstGeom prst="rect">
            <a:avLst/>
          </a:prstGeom>
          <a:noFill/>
        </p:spPr>
        <p:txBody>
          <a:bodyPr wrap="none" rtlCol="0">
            <a:spAutoFit/>
          </a:bodyPr>
          <a:lstStyle/>
          <a:p>
            <a:r>
              <a:rPr lang="en-GB" sz="1100" i="1" dirty="0" smtClean="0"/>
              <a:t>(1 mark)</a:t>
            </a:r>
            <a:endParaRPr lang="en-GB" sz="1100" i="1" dirty="0"/>
          </a:p>
        </p:txBody>
      </p:sp>
    </p:spTree>
    <p:extLst>
      <p:ext uri="{BB962C8B-B14F-4D97-AF65-F5344CB8AC3E}">
        <p14:creationId xmlns:p14="http://schemas.microsoft.com/office/powerpoint/2010/main" val="40064680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4872" y="194872"/>
            <a:ext cx="6430780" cy="94587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29784" y="359764"/>
            <a:ext cx="6071016" cy="584775"/>
          </a:xfrm>
          <a:prstGeom prst="rect">
            <a:avLst/>
          </a:prstGeom>
          <a:noFill/>
        </p:spPr>
        <p:txBody>
          <a:bodyPr wrap="square" rtlCol="0">
            <a:spAutoFit/>
          </a:bodyPr>
          <a:lstStyle/>
          <a:p>
            <a:pPr algn="ctr"/>
            <a:r>
              <a:rPr lang="en-GB" sz="1600" b="1" dirty="0" smtClean="0"/>
              <a:t>Exam Style Practice Question on Product Analysis, Materials, Processes and Finishes </a:t>
            </a:r>
            <a:endParaRPr lang="en-GB" sz="1600" b="1" dirty="0"/>
          </a:p>
        </p:txBody>
      </p:sp>
      <p:sp>
        <p:nvSpPr>
          <p:cNvPr id="6" name="TextBox 5"/>
          <p:cNvSpPr txBox="1"/>
          <p:nvPr/>
        </p:nvSpPr>
        <p:spPr>
          <a:xfrm>
            <a:off x="329784" y="863210"/>
            <a:ext cx="6071016" cy="600164"/>
          </a:xfrm>
          <a:prstGeom prst="rect">
            <a:avLst/>
          </a:prstGeom>
          <a:noFill/>
        </p:spPr>
        <p:txBody>
          <a:bodyPr wrap="square" rtlCol="0">
            <a:spAutoFit/>
          </a:bodyPr>
          <a:lstStyle/>
          <a:p>
            <a:r>
              <a:rPr lang="en-GB" sz="1100" b="1" dirty="0" smtClean="0"/>
              <a:t>Question 6</a:t>
            </a:r>
          </a:p>
          <a:p>
            <a:endParaRPr lang="en-GB" sz="1100" b="1" dirty="0"/>
          </a:p>
          <a:p>
            <a:endParaRPr lang="en-GB" sz="1100" b="1" dirty="0" smtClean="0"/>
          </a:p>
        </p:txBody>
      </p:sp>
      <p:sp>
        <p:nvSpPr>
          <p:cNvPr id="8" name="TextBox 7"/>
          <p:cNvSpPr txBox="1"/>
          <p:nvPr/>
        </p:nvSpPr>
        <p:spPr>
          <a:xfrm>
            <a:off x="329784" y="1163292"/>
            <a:ext cx="5975222" cy="6740307"/>
          </a:xfrm>
          <a:prstGeom prst="rect">
            <a:avLst/>
          </a:prstGeom>
          <a:noFill/>
        </p:spPr>
        <p:txBody>
          <a:bodyPr wrap="square" rtlCol="0">
            <a:spAutoFit/>
          </a:bodyPr>
          <a:lstStyle/>
          <a:p>
            <a:r>
              <a:rPr lang="en-GB" sz="1100" dirty="0" smtClean="0"/>
              <a:t>Study the photograph of the product right: </a:t>
            </a:r>
          </a:p>
          <a:p>
            <a:endParaRPr lang="en-GB" sz="300" dirty="0" smtClean="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r>
              <a:rPr lang="en-GB" sz="1100" dirty="0" smtClean="0"/>
              <a:t>6 (a) (</a:t>
            </a:r>
            <a:r>
              <a:rPr lang="en-GB" sz="1100" dirty="0" err="1" smtClean="0"/>
              <a:t>i</a:t>
            </a:r>
            <a:r>
              <a:rPr lang="en-GB" sz="1100" dirty="0" smtClean="0"/>
              <a:t>) Name a specific material for this product. </a:t>
            </a:r>
          </a:p>
          <a:p>
            <a:endParaRPr lang="en-GB" sz="1100" dirty="0"/>
          </a:p>
          <a:p>
            <a:r>
              <a:rPr lang="en-GB" sz="1100" dirty="0" smtClean="0"/>
              <a:t>	……………………………………………………………………………………………………</a:t>
            </a:r>
          </a:p>
          <a:p>
            <a:endParaRPr lang="en-GB" sz="1100" dirty="0"/>
          </a:p>
          <a:p>
            <a:endParaRPr lang="en-GB" sz="1100" dirty="0" smtClean="0"/>
          </a:p>
          <a:p>
            <a:r>
              <a:rPr lang="en-GB" sz="1100" dirty="0" smtClean="0"/>
              <a:t>6 (a) (ii) Explain in detail why this materials is suitable for the product in Figure 1.</a:t>
            </a:r>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r>
              <a:rPr lang="en-GB" sz="1100" dirty="0" smtClean="0"/>
              <a:t> </a:t>
            </a:r>
            <a:r>
              <a:rPr lang="en-GB" sz="1100" dirty="0"/>
              <a:t>6 (a) (</a:t>
            </a:r>
            <a:r>
              <a:rPr lang="en-GB" sz="1100" dirty="0" smtClean="0"/>
              <a:t>iii</a:t>
            </a:r>
            <a:r>
              <a:rPr lang="en-GB" sz="1100" dirty="0"/>
              <a:t>) </a:t>
            </a:r>
            <a:r>
              <a:rPr lang="en-GB" sz="1100" dirty="0" smtClean="0"/>
              <a:t>Use notes and diagrams to describe the process used to manufacture this product. </a:t>
            </a:r>
            <a:endParaRPr lang="en-GB" sz="1100" dirty="0"/>
          </a:p>
          <a:p>
            <a:endParaRPr lang="en-GB" sz="1100" dirty="0"/>
          </a:p>
          <a:p>
            <a:endParaRPr lang="en-GB" sz="1100" dirty="0" smtClean="0"/>
          </a:p>
          <a:p>
            <a:endParaRPr lang="en-GB" sz="1100" b="1" dirty="0"/>
          </a:p>
          <a:p>
            <a:endParaRPr lang="en-GB" sz="1100" b="1" dirty="0" smtClean="0"/>
          </a:p>
        </p:txBody>
      </p:sp>
      <p:sp>
        <p:nvSpPr>
          <p:cNvPr id="9" name="TextBox 8"/>
          <p:cNvSpPr txBox="1"/>
          <p:nvPr/>
        </p:nvSpPr>
        <p:spPr>
          <a:xfrm rot="21269380">
            <a:off x="1216151" y="1480355"/>
            <a:ext cx="2468341" cy="1215717"/>
          </a:xfrm>
          <a:prstGeom prst="rect">
            <a:avLst/>
          </a:prstGeom>
          <a:noFill/>
          <a:ln w="28575" cmpd="sng">
            <a:solidFill>
              <a:schemeClr val="tx1"/>
            </a:solidFill>
            <a:prstDash val="dash"/>
          </a:ln>
        </p:spPr>
        <p:txBody>
          <a:bodyPr wrap="square" rtlCol="0">
            <a:spAutoFit/>
          </a:bodyPr>
          <a:lstStyle/>
          <a:p>
            <a:r>
              <a:rPr lang="en-GB" sz="1000" b="1" i="1" dirty="0" smtClean="0"/>
              <a:t>Exam Tip: </a:t>
            </a:r>
          </a:p>
          <a:p>
            <a:r>
              <a:rPr lang="en-GB" sz="900" i="1" dirty="0" smtClean="0"/>
              <a:t>Be specific with your material. Justify the suitability of a material by referring to its specific properties. Make sure the process diagrams are drawn clearly, labelled fully and accurately, you have explained what is happening at each stage. Also for top marks make sure any moulds or formers look like the shape of the product.  </a:t>
            </a:r>
            <a:endParaRPr lang="en-GB" sz="900" i="1" dirty="0"/>
          </a:p>
        </p:txBody>
      </p:sp>
      <p:sp>
        <p:nvSpPr>
          <p:cNvPr id="2" name="TextBox 1"/>
          <p:cNvSpPr txBox="1"/>
          <p:nvPr/>
        </p:nvSpPr>
        <p:spPr>
          <a:xfrm>
            <a:off x="5300471" y="9256295"/>
            <a:ext cx="1235242" cy="261610"/>
          </a:xfrm>
          <a:prstGeom prst="rect">
            <a:avLst/>
          </a:prstGeom>
          <a:noFill/>
        </p:spPr>
        <p:txBody>
          <a:bodyPr wrap="square" rtlCol="0">
            <a:spAutoFit/>
          </a:bodyPr>
          <a:lstStyle/>
          <a:p>
            <a:pPr algn="r"/>
            <a:r>
              <a:rPr lang="en-GB" sz="1050" dirty="0" smtClean="0"/>
              <a:t>Page 1 of 2</a:t>
            </a:r>
            <a:endParaRPr lang="en-GB" sz="1050" dirty="0"/>
          </a:p>
        </p:txBody>
      </p:sp>
      <p:graphicFrame>
        <p:nvGraphicFramePr>
          <p:cNvPr id="3" name="Table 2"/>
          <p:cNvGraphicFramePr>
            <a:graphicFrameLocks noGrp="1"/>
          </p:cNvGraphicFramePr>
          <p:nvPr/>
        </p:nvGraphicFramePr>
        <p:xfrm>
          <a:off x="475116" y="4068181"/>
          <a:ext cx="5909807" cy="2460928"/>
        </p:xfrm>
        <a:graphic>
          <a:graphicData uri="http://schemas.openxmlformats.org/drawingml/2006/table">
            <a:tbl>
              <a:tblPr firstRow="1" bandRow="1">
                <a:tableStyleId>{2D5ABB26-0587-4C30-8999-92F81FD0307C}</a:tableStyleId>
              </a:tblPr>
              <a:tblGrid>
                <a:gridCol w="5909807">
                  <a:extLst>
                    <a:ext uri="{9D8B030D-6E8A-4147-A177-3AD203B41FA5}">
                      <a16:colId xmlns:a16="http://schemas.microsoft.com/office/drawing/2014/main" val="20000"/>
                    </a:ext>
                  </a:extLst>
                </a:gridCol>
              </a:tblGrid>
              <a:tr h="272332">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0"/>
                  </a:ext>
                </a:extLst>
              </a:tr>
              <a:tr h="272332">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1"/>
                  </a:ext>
                </a:extLst>
              </a:tr>
              <a:tr h="272332">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2"/>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3"/>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4"/>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5"/>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6"/>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7"/>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8"/>
                  </a:ext>
                </a:extLst>
              </a:tr>
              <a:tr h="272332">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11" name="TextBox 10"/>
          <p:cNvSpPr txBox="1"/>
          <p:nvPr/>
        </p:nvSpPr>
        <p:spPr>
          <a:xfrm>
            <a:off x="5128592" y="3296900"/>
            <a:ext cx="671979" cy="261610"/>
          </a:xfrm>
          <a:prstGeom prst="rect">
            <a:avLst/>
          </a:prstGeom>
          <a:noFill/>
        </p:spPr>
        <p:txBody>
          <a:bodyPr wrap="none" rtlCol="0">
            <a:spAutoFit/>
          </a:bodyPr>
          <a:lstStyle/>
          <a:p>
            <a:r>
              <a:rPr lang="en-GB" sz="1100" i="1" dirty="0" smtClean="0"/>
              <a:t>(1 mark)</a:t>
            </a:r>
            <a:endParaRPr lang="en-GB" sz="1100" i="1" dirty="0"/>
          </a:p>
        </p:txBody>
      </p:sp>
      <p:sp>
        <p:nvSpPr>
          <p:cNvPr id="15" name="TextBox 14"/>
          <p:cNvSpPr txBox="1"/>
          <p:nvPr/>
        </p:nvSpPr>
        <p:spPr>
          <a:xfrm>
            <a:off x="5633027" y="6352103"/>
            <a:ext cx="726481" cy="261610"/>
          </a:xfrm>
          <a:prstGeom prst="rect">
            <a:avLst/>
          </a:prstGeom>
          <a:noFill/>
        </p:spPr>
        <p:txBody>
          <a:bodyPr wrap="none" rtlCol="0">
            <a:spAutoFit/>
          </a:bodyPr>
          <a:lstStyle/>
          <a:p>
            <a:r>
              <a:rPr lang="en-GB" sz="1100" i="1" dirty="0" smtClean="0"/>
              <a:t>(6 marks)</a:t>
            </a:r>
            <a:endParaRPr lang="en-GB" sz="1100" i="1" dirty="0"/>
          </a:p>
        </p:txBody>
      </p:sp>
      <p:sp>
        <p:nvSpPr>
          <p:cNvPr id="12" name="TextBox 11"/>
          <p:cNvSpPr txBox="1"/>
          <p:nvPr/>
        </p:nvSpPr>
        <p:spPr>
          <a:xfrm>
            <a:off x="4266657" y="2818351"/>
            <a:ext cx="2177388" cy="261610"/>
          </a:xfrm>
          <a:prstGeom prst="rect">
            <a:avLst/>
          </a:prstGeom>
          <a:noFill/>
        </p:spPr>
        <p:txBody>
          <a:bodyPr wrap="square" rtlCol="0">
            <a:spAutoFit/>
          </a:bodyPr>
          <a:lstStyle/>
          <a:p>
            <a:pPr marL="0" lvl="1"/>
            <a:r>
              <a:rPr lang="en-GB" sz="1050" b="1" dirty="0" smtClean="0"/>
              <a:t>Figure 1: </a:t>
            </a:r>
            <a:r>
              <a:rPr lang="en-GB" sz="1100" b="1" dirty="0" smtClean="0"/>
              <a:t>Ceramic Tea Pot</a:t>
            </a:r>
          </a:p>
        </p:txBody>
      </p:sp>
      <p:pic>
        <p:nvPicPr>
          <p:cNvPr id="13" name="Picture 4" descr="http://ear1grey.files.wordpress.com/2010/06/teapot.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213934" y="1209666"/>
            <a:ext cx="1979999" cy="1514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9685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4872" y="194872"/>
            <a:ext cx="6430780" cy="94587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29784" y="359764"/>
            <a:ext cx="6071016" cy="584775"/>
          </a:xfrm>
          <a:prstGeom prst="rect">
            <a:avLst/>
          </a:prstGeom>
          <a:noFill/>
        </p:spPr>
        <p:txBody>
          <a:bodyPr wrap="square" rtlCol="0">
            <a:spAutoFit/>
          </a:bodyPr>
          <a:lstStyle/>
          <a:p>
            <a:pPr algn="ctr"/>
            <a:r>
              <a:rPr lang="en-GB" sz="1600" b="1" dirty="0" smtClean="0"/>
              <a:t>Exam Style Practice Question on Product Analysis, Materials, Processes and Finishes </a:t>
            </a:r>
            <a:endParaRPr lang="en-GB" sz="1600" b="1" dirty="0"/>
          </a:p>
        </p:txBody>
      </p:sp>
      <p:sp>
        <p:nvSpPr>
          <p:cNvPr id="10" name="TextBox 9"/>
          <p:cNvSpPr txBox="1"/>
          <p:nvPr/>
        </p:nvSpPr>
        <p:spPr>
          <a:xfrm>
            <a:off x="5300471" y="9256295"/>
            <a:ext cx="1235242" cy="261610"/>
          </a:xfrm>
          <a:prstGeom prst="rect">
            <a:avLst/>
          </a:prstGeom>
          <a:noFill/>
        </p:spPr>
        <p:txBody>
          <a:bodyPr wrap="square" rtlCol="0">
            <a:spAutoFit/>
          </a:bodyPr>
          <a:lstStyle/>
          <a:p>
            <a:pPr algn="r"/>
            <a:r>
              <a:rPr lang="en-GB" sz="1050" dirty="0" smtClean="0"/>
              <a:t>Page 2 of 2</a:t>
            </a:r>
            <a:endParaRPr lang="en-GB" sz="1050" dirty="0"/>
          </a:p>
        </p:txBody>
      </p:sp>
      <p:sp>
        <p:nvSpPr>
          <p:cNvPr id="2" name="Rectangle 1"/>
          <p:cNvSpPr/>
          <p:nvPr/>
        </p:nvSpPr>
        <p:spPr>
          <a:xfrm>
            <a:off x="329784" y="8116245"/>
            <a:ext cx="6205929" cy="600164"/>
          </a:xfrm>
          <a:prstGeom prst="rect">
            <a:avLst/>
          </a:prstGeom>
        </p:spPr>
        <p:txBody>
          <a:bodyPr wrap="square">
            <a:spAutoFit/>
          </a:bodyPr>
          <a:lstStyle/>
          <a:p>
            <a:r>
              <a:rPr lang="en-GB" sz="1100" dirty="0"/>
              <a:t>6 (a) (</a:t>
            </a:r>
            <a:r>
              <a:rPr lang="en-GB" sz="1100" dirty="0" smtClean="0"/>
              <a:t>iv) Identify a suitable finishing process for this product (if required). </a:t>
            </a:r>
          </a:p>
          <a:p>
            <a:endParaRPr lang="en-GB" sz="1100" dirty="0"/>
          </a:p>
          <a:p>
            <a:r>
              <a:rPr lang="en-GB" sz="1100" dirty="0" smtClean="0"/>
              <a:t>	……………………………………………………………………………………………………………………………………..</a:t>
            </a:r>
            <a:endParaRPr lang="en-GB" sz="1100" dirty="0"/>
          </a:p>
        </p:txBody>
      </p:sp>
      <p:sp>
        <p:nvSpPr>
          <p:cNvPr id="7" name="TextBox 6"/>
          <p:cNvSpPr txBox="1"/>
          <p:nvPr/>
        </p:nvSpPr>
        <p:spPr>
          <a:xfrm>
            <a:off x="5673452" y="7221975"/>
            <a:ext cx="798617" cy="261610"/>
          </a:xfrm>
          <a:prstGeom prst="rect">
            <a:avLst/>
          </a:prstGeom>
          <a:noFill/>
        </p:spPr>
        <p:txBody>
          <a:bodyPr wrap="none" rtlCol="0">
            <a:spAutoFit/>
          </a:bodyPr>
          <a:lstStyle/>
          <a:p>
            <a:r>
              <a:rPr lang="en-GB" sz="1100" i="1" dirty="0" smtClean="0"/>
              <a:t>(10 marks)</a:t>
            </a:r>
            <a:endParaRPr lang="en-GB" sz="1100" i="1" dirty="0"/>
          </a:p>
        </p:txBody>
      </p:sp>
      <p:sp>
        <p:nvSpPr>
          <p:cNvPr id="8" name="TextBox 7"/>
          <p:cNvSpPr txBox="1"/>
          <p:nvPr/>
        </p:nvSpPr>
        <p:spPr>
          <a:xfrm>
            <a:off x="5736772" y="8852170"/>
            <a:ext cx="671979" cy="261610"/>
          </a:xfrm>
          <a:prstGeom prst="rect">
            <a:avLst/>
          </a:prstGeom>
          <a:noFill/>
        </p:spPr>
        <p:txBody>
          <a:bodyPr wrap="none" rtlCol="0">
            <a:spAutoFit/>
          </a:bodyPr>
          <a:lstStyle/>
          <a:p>
            <a:r>
              <a:rPr lang="en-GB" sz="1100" i="1" dirty="0" smtClean="0"/>
              <a:t>(1 mark)</a:t>
            </a:r>
            <a:endParaRPr lang="en-GB" sz="1100" i="1" dirty="0"/>
          </a:p>
        </p:txBody>
      </p:sp>
    </p:spTree>
    <p:extLst>
      <p:ext uri="{BB962C8B-B14F-4D97-AF65-F5344CB8AC3E}">
        <p14:creationId xmlns:p14="http://schemas.microsoft.com/office/powerpoint/2010/main" val="25386840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4872" y="194872"/>
            <a:ext cx="6430780" cy="94587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29784" y="359764"/>
            <a:ext cx="6071016" cy="584775"/>
          </a:xfrm>
          <a:prstGeom prst="rect">
            <a:avLst/>
          </a:prstGeom>
          <a:noFill/>
        </p:spPr>
        <p:txBody>
          <a:bodyPr wrap="square" rtlCol="0">
            <a:spAutoFit/>
          </a:bodyPr>
          <a:lstStyle/>
          <a:p>
            <a:pPr algn="ctr"/>
            <a:r>
              <a:rPr lang="en-GB" sz="1600" b="1" dirty="0" smtClean="0"/>
              <a:t>Exam Style Practice Question on Product Analysis, Materials, Processes and Finishes </a:t>
            </a:r>
            <a:endParaRPr lang="en-GB" sz="1600" b="1" dirty="0"/>
          </a:p>
        </p:txBody>
      </p:sp>
      <p:sp>
        <p:nvSpPr>
          <p:cNvPr id="6" name="TextBox 5"/>
          <p:cNvSpPr txBox="1"/>
          <p:nvPr/>
        </p:nvSpPr>
        <p:spPr>
          <a:xfrm>
            <a:off x="329784" y="863210"/>
            <a:ext cx="6071016" cy="600164"/>
          </a:xfrm>
          <a:prstGeom prst="rect">
            <a:avLst/>
          </a:prstGeom>
          <a:noFill/>
        </p:spPr>
        <p:txBody>
          <a:bodyPr wrap="square" rtlCol="0">
            <a:spAutoFit/>
          </a:bodyPr>
          <a:lstStyle/>
          <a:p>
            <a:r>
              <a:rPr lang="en-GB" sz="1100" b="1" dirty="0" smtClean="0"/>
              <a:t>Question 6</a:t>
            </a:r>
          </a:p>
          <a:p>
            <a:endParaRPr lang="en-GB" sz="1100" b="1" dirty="0"/>
          </a:p>
          <a:p>
            <a:endParaRPr lang="en-GB" sz="1100" b="1" dirty="0" smtClean="0"/>
          </a:p>
        </p:txBody>
      </p:sp>
      <p:sp>
        <p:nvSpPr>
          <p:cNvPr id="8" name="TextBox 7"/>
          <p:cNvSpPr txBox="1"/>
          <p:nvPr/>
        </p:nvSpPr>
        <p:spPr>
          <a:xfrm>
            <a:off x="329784" y="1163292"/>
            <a:ext cx="5975222" cy="6740307"/>
          </a:xfrm>
          <a:prstGeom prst="rect">
            <a:avLst/>
          </a:prstGeom>
          <a:noFill/>
        </p:spPr>
        <p:txBody>
          <a:bodyPr wrap="square" rtlCol="0">
            <a:spAutoFit/>
          </a:bodyPr>
          <a:lstStyle/>
          <a:p>
            <a:r>
              <a:rPr lang="en-GB" sz="1100" dirty="0" smtClean="0"/>
              <a:t>Study the photograph of the product right: </a:t>
            </a:r>
          </a:p>
          <a:p>
            <a:endParaRPr lang="en-GB" sz="300" dirty="0" smtClean="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r>
              <a:rPr lang="en-GB" sz="1100" dirty="0" smtClean="0"/>
              <a:t>6 (a) (</a:t>
            </a:r>
            <a:r>
              <a:rPr lang="en-GB" sz="1100" dirty="0" err="1" smtClean="0"/>
              <a:t>i</a:t>
            </a:r>
            <a:r>
              <a:rPr lang="en-GB" sz="1100" dirty="0" smtClean="0"/>
              <a:t>) Name a specific material for this product. </a:t>
            </a:r>
          </a:p>
          <a:p>
            <a:endParaRPr lang="en-GB" sz="1100" dirty="0"/>
          </a:p>
          <a:p>
            <a:r>
              <a:rPr lang="en-GB" sz="1100" dirty="0" smtClean="0"/>
              <a:t>	……………………………………………………………………………………………………</a:t>
            </a:r>
          </a:p>
          <a:p>
            <a:endParaRPr lang="en-GB" sz="1100" dirty="0"/>
          </a:p>
          <a:p>
            <a:endParaRPr lang="en-GB" sz="1100" dirty="0" smtClean="0"/>
          </a:p>
          <a:p>
            <a:r>
              <a:rPr lang="en-GB" sz="1100" dirty="0" smtClean="0"/>
              <a:t>6 (a) (ii) Explain in detail why this materials is suitable for the product in Figure 1.</a:t>
            </a:r>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r>
              <a:rPr lang="en-GB" sz="1100" dirty="0" smtClean="0"/>
              <a:t> </a:t>
            </a:r>
            <a:r>
              <a:rPr lang="en-GB" sz="1100" dirty="0"/>
              <a:t>6 (a) (</a:t>
            </a:r>
            <a:r>
              <a:rPr lang="en-GB" sz="1100" dirty="0" smtClean="0"/>
              <a:t>iii</a:t>
            </a:r>
            <a:r>
              <a:rPr lang="en-GB" sz="1100" dirty="0"/>
              <a:t>) </a:t>
            </a:r>
            <a:r>
              <a:rPr lang="en-GB" sz="1100" dirty="0" smtClean="0"/>
              <a:t>Use notes and diagrams to describe the process used to manufacture this product. </a:t>
            </a:r>
            <a:endParaRPr lang="en-GB" sz="1100" dirty="0"/>
          </a:p>
          <a:p>
            <a:endParaRPr lang="en-GB" sz="1100" dirty="0"/>
          </a:p>
          <a:p>
            <a:endParaRPr lang="en-GB" sz="1100" dirty="0" smtClean="0"/>
          </a:p>
          <a:p>
            <a:endParaRPr lang="en-GB" sz="1100" b="1" dirty="0"/>
          </a:p>
          <a:p>
            <a:endParaRPr lang="en-GB" sz="1100" b="1" dirty="0" smtClean="0"/>
          </a:p>
        </p:txBody>
      </p:sp>
      <p:sp>
        <p:nvSpPr>
          <p:cNvPr id="9" name="TextBox 8"/>
          <p:cNvSpPr txBox="1"/>
          <p:nvPr/>
        </p:nvSpPr>
        <p:spPr>
          <a:xfrm rot="21269380">
            <a:off x="1216151" y="1480355"/>
            <a:ext cx="2468341" cy="1215717"/>
          </a:xfrm>
          <a:prstGeom prst="rect">
            <a:avLst/>
          </a:prstGeom>
          <a:noFill/>
          <a:ln w="28575" cmpd="sng">
            <a:solidFill>
              <a:schemeClr val="tx1"/>
            </a:solidFill>
            <a:prstDash val="dash"/>
          </a:ln>
        </p:spPr>
        <p:txBody>
          <a:bodyPr wrap="square" rtlCol="0">
            <a:spAutoFit/>
          </a:bodyPr>
          <a:lstStyle/>
          <a:p>
            <a:r>
              <a:rPr lang="en-GB" sz="1000" b="1" i="1" dirty="0" smtClean="0"/>
              <a:t>Exam Tip: </a:t>
            </a:r>
          </a:p>
          <a:p>
            <a:r>
              <a:rPr lang="en-GB" sz="900" i="1" dirty="0" smtClean="0"/>
              <a:t>Be specific with your material. Justify the suitability of a material by referring to its specific properties. Make sure the process diagrams are drawn clearly, labelled fully and accurately, you have explained what is happening at each stage. Also for top marks make sure any moulds or formers look like the shape of the product.  </a:t>
            </a:r>
            <a:endParaRPr lang="en-GB" sz="900" i="1" dirty="0"/>
          </a:p>
        </p:txBody>
      </p:sp>
      <p:sp>
        <p:nvSpPr>
          <p:cNvPr id="2" name="TextBox 1"/>
          <p:cNvSpPr txBox="1"/>
          <p:nvPr/>
        </p:nvSpPr>
        <p:spPr>
          <a:xfrm>
            <a:off x="5300471" y="9256295"/>
            <a:ext cx="1235242" cy="261610"/>
          </a:xfrm>
          <a:prstGeom prst="rect">
            <a:avLst/>
          </a:prstGeom>
          <a:noFill/>
        </p:spPr>
        <p:txBody>
          <a:bodyPr wrap="square" rtlCol="0">
            <a:spAutoFit/>
          </a:bodyPr>
          <a:lstStyle/>
          <a:p>
            <a:pPr algn="r"/>
            <a:r>
              <a:rPr lang="en-GB" sz="1050" dirty="0" smtClean="0"/>
              <a:t>Page 1 of 2</a:t>
            </a:r>
            <a:endParaRPr lang="en-GB" sz="1050" dirty="0"/>
          </a:p>
        </p:txBody>
      </p:sp>
      <p:graphicFrame>
        <p:nvGraphicFramePr>
          <p:cNvPr id="3" name="Table 2"/>
          <p:cNvGraphicFramePr>
            <a:graphicFrameLocks noGrp="1"/>
          </p:cNvGraphicFramePr>
          <p:nvPr/>
        </p:nvGraphicFramePr>
        <p:xfrm>
          <a:off x="475116" y="4068181"/>
          <a:ext cx="5909807" cy="2460928"/>
        </p:xfrm>
        <a:graphic>
          <a:graphicData uri="http://schemas.openxmlformats.org/drawingml/2006/table">
            <a:tbl>
              <a:tblPr firstRow="1" bandRow="1">
                <a:tableStyleId>{2D5ABB26-0587-4C30-8999-92F81FD0307C}</a:tableStyleId>
              </a:tblPr>
              <a:tblGrid>
                <a:gridCol w="5909807">
                  <a:extLst>
                    <a:ext uri="{9D8B030D-6E8A-4147-A177-3AD203B41FA5}">
                      <a16:colId xmlns:a16="http://schemas.microsoft.com/office/drawing/2014/main" val="20000"/>
                    </a:ext>
                  </a:extLst>
                </a:gridCol>
              </a:tblGrid>
              <a:tr h="272332">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0"/>
                  </a:ext>
                </a:extLst>
              </a:tr>
              <a:tr h="272332">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1"/>
                  </a:ext>
                </a:extLst>
              </a:tr>
              <a:tr h="272332">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2"/>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3"/>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4"/>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5"/>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6"/>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7"/>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8"/>
                  </a:ext>
                </a:extLst>
              </a:tr>
              <a:tr h="272332">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11" name="TextBox 10"/>
          <p:cNvSpPr txBox="1"/>
          <p:nvPr/>
        </p:nvSpPr>
        <p:spPr>
          <a:xfrm>
            <a:off x="5128592" y="3296900"/>
            <a:ext cx="671979" cy="261610"/>
          </a:xfrm>
          <a:prstGeom prst="rect">
            <a:avLst/>
          </a:prstGeom>
          <a:noFill/>
        </p:spPr>
        <p:txBody>
          <a:bodyPr wrap="none" rtlCol="0">
            <a:spAutoFit/>
          </a:bodyPr>
          <a:lstStyle/>
          <a:p>
            <a:r>
              <a:rPr lang="en-GB" sz="1100" i="1" dirty="0" smtClean="0"/>
              <a:t>(1 mark)</a:t>
            </a:r>
            <a:endParaRPr lang="en-GB" sz="1100" i="1" dirty="0"/>
          </a:p>
        </p:txBody>
      </p:sp>
      <p:sp>
        <p:nvSpPr>
          <p:cNvPr id="15" name="TextBox 14"/>
          <p:cNvSpPr txBox="1"/>
          <p:nvPr/>
        </p:nvSpPr>
        <p:spPr>
          <a:xfrm>
            <a:off x="5633027" y="6352103"/>
            <a:ext cx="726481" cy="261610"/>
          </a:xfrm>
          <a:prstGeom prst="rect">
            <a:avLst/>
          </a:prstGeom>
          <a:noFill/>
        </p:spPr>
        <p:txBody>
          <a:bodyPr wrap="none" rtlCol="0">
            <a:spAutoFit/>
          </a:bodyPr>
          <a:lstStyle/>
          <a:p>
            <a:r>
              <a:rPr lang="en-GB" sz="1100" i="1" dirty="0" smtClean="0"/>
              <a:t>(6 marks)</a:t>
            </a:r>
            <a:endParaRPr lang="en-GB" sz="1100" i="1" dirty="0"/>
          </a:p>
        </p:txBody>
      </p:sp>
      <p:sp>
        <p:nvSpPr>
          <p:cNvPr id="12" name="TextBox 11"/>
          <p:cNvSpPr txBox="1"/>
          <p:nvPr/>
        </p:nvSpPr>
        <p:spPr>
          <a:xfrm>
            <a:off x="4357238" y="2756786"/>
            <a:ext cx="2083769" cy="253916"/>
          </a:xfrm>
          <a:prstGeom prst="rect">
            <a:avLst/>
          </a:prstGeom>
          <a:noFill/>
        </p:spPr>
        <p:txBody>
          <a:bodyPr wrap="square" rtlCol="0">
            <a:spAutoFit/>
          </a:bodyPr>
          <a:lstStyle/>
          <a:p>
            <a:r>
              <a:rPr lang="en-GB" sz="1050" b="1" dirty="0" smtClean="0"/>
              <a:t>Figure 1: Printed Invitation </a:t>
            </a:r>
            <a:endParaRPr lang="en-GB" sz="1050" b="1" dirty="0"/>
          </a:p>
        </p:txBody>
      </p:sp>
      <p:pic>
        <p:nvPicPr>
          <p:cNvPr id="13" name="Picture 4" descr="http://www.unitadesigns.co.uk/skins/Unita/styleImages/letterpress-cards2.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204401" y="1163292"/>
            <a:ext cx="2019105" cy="1517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5689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4872" y="194872"/>
            <a:ext cx="6430780" cy="94587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29784" y="359764"/>
            <a:ext cx="6071016" cy="584775"/>
          </a:xfrm>
          <a:prstGeom prst="rect">
            <a:avLst/>
          </a:prstGeom>
          <a:noFill/>
        </p:spPr>
        <p:txBody>
          <a:bodyPr wrap="square" rtlCol="0">
            <a:spAutoFit/>
          </a:bodyPr>
          <a:lstStyle/>
          <a:p>
            <a:pPr algn="ctr"/>
            <a:r>
              <a:rPr lang="en-GB" sz="1600" b="1" dirty="0" smtClean="0"/>
              <a:t>Exam Style Practice Question on Product Analysis, Materials, Processes and Finishes </a:t>
            </a:r>
            <a:endParaRPr lang="en-GB" sz="1600" b="1" dirty="0"/>
          </a:p>
        </p:txBody>
      </p:sp>
      <p:sp>
        <p:nvSpPr>
          <p:cNvPr id="10" name="TextBox 9"/>
          <p:cNvSpPr txBox="1"/>
          <p:nvPr/>
        </p:nvSpPr>
        <p:spPr>
          <a:xfrm>
            <a:off x="5300471" y="9256295"/>
            <a:ext cx="1235242" cy="261610"/>
          </a:xfrm>
          <a:prstGeom prst="rect">
            <a:avLst/>
          </a:prstGeom>
          <a:noFill/>
        </p:spPr>
        <p:txBody>
          <a:bodyPr wrap="square" rtlCol="0">
            <a:spAutoFit/>
          </a:bodyPr>
          <a:lstStyle/>
          <a:p>
            <a:pPr algn="r"/>
            <a:r>
              <a:rPr lang="en-GB" sz="1050" dirty="0" smtClean="0"/>
              <a:t>Page 2 of 2</a:t>
            </a:r>
            <a:endParaRPr lang="en-GB" sz="1050" dirty="0"/>
          </a:p>
        </p:txBody>
      </p:sp>
      <p:sp>
        <p:nvSpPr>
          <p:cNvPr id="2" name="Rectangle 1"/>
          <p:cNvSpPr/>
          <p:nvPr/>
        </p:nvSpPr>
        <p:spPr>
          <a:xfrm>
            <a:off x="329784" y="8116245"/>
            <a:ext cx="6205929" cy="600164"/>
          </a:xfrm>
          <a:prstGeom prst="rect">
            <a:avLst/>
          </a:prstGeom>
        </p:spPr>
        <p:txBody>
          <a:bodyPr wrap="square">
            <a:spAutoFit/>
          </a:bodyPr>
          <a:lstStyle/>
          <a:p>
            <a:r>
              <a:rPr lang="en-GB" sz="1100" dirty="0"/>
              <a:t>6 (a) (</a:t>
            </a:r>
            <a:r>
              <a:rPr lang="en-GB" sz="1100" dirty="0" smtClean="0"/>
              <a:t>iv) Identify a suitable finishing process for this product (if required). </a:t>
            </a:r>
          </a:p>
          <a:p>
            <a:endParaRPr lang="en-GB" sz="1100" dirty="0"/>
          </a:p>
          <a:p>
            <a:r>
              <a:rPr lang="en-GB" sz="1100" dirty="0" smtClean="0"/>
              <a:t>	……………………………………………………………………………………………………………………………………..</a:t>
            </a:r>
            <a:endParaRPr lang="en-GB" sz="1100" dirty="0"/>
          </a:p>
        </p:txBody>
      </p:sp>
      <p:sp>
        <p:nvSpPr>
          <p:cNvPr id="7" name="TextBox 6"/>
          <p:cNvSpPr txBox="1"/>
          <p:nvPr/>
        </p:nvSpPr>
        <p:spPr>
          <a:xfrm>
            <a:off x="5673452" y="7221975"/>
            <a:ext cx="798617" cy="261610"/>
          </a:xfrm>
          <a:prstGeom prst="rect">
            <a:avLst/>
          </a:prstGeom>
          <a:noFill/>
        </p:spPr>
        <p:txBody>
          <a:bodyPr wrap="none" rtlCol="0">
            <a:spAutoFit/>
          </a:bodyPr>
          <a:lstStyle/>
          <a:p>
            <a:r>
              <a:rPr lang="en-GB" sz="1100" i="1" dirty="0" smtClean="0"/>
              <a:t>(10 marks)</a:t>
            </a:r>
            <a:endParaRPr lang="en-GB" sz="1100" i="1" dirty="0"/>
          </a:p>
        </p:txBody>
      </p:sp>
      <p:sp>
        <p:nvSpPr>
          <p:cNvPr id="8" name="TextBox 7"/>
          <p:cNvSpPr txBox="1"/>
          <p:nvPr/>
        </p:nvSpPr>
        <p:spPr>
          <a:xfrm>
            <a:off x="5736772" y="8852170"/>
            <a:ext cx="671979" cy="261610"/>
          </a:xfrm>
          <a:prstGeom prst="rect">
            <a:avLst/>
          </a:prstGeom>
          <a:noFill/>
        </p:spPr>
        <p:txBody>
          <a:bodyPr wrap="none" rtlCol="0">
            <a:spAutoFit/>
          </a:bodyPr>
          <a:lstStyle/>
          <a:p>
            <a:r>
              <a:rPr lang="en-GB" sz="1100" i="1" dirty="0" smtClean="0"/>
              <a:t>(1 mark)</a:t>
            </a:r>
            <a:endParaRPr lang="en-GB" sz="1100" i="1" dirty="0"/>
          </a:p>
        </p:txBody>
      </p:sp>
    </p:spTree>
    <p:extLst>
      <p:ext uri="{BB962C8B-B14F-4D97-AF65-F5344CB8AC3E}">
        <p14:creationId xmlns:p14="http://schemas.microsoft.com/office/powerpoint/2010/main" val="32250753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4872" y="194872"/>
            <a:ext cx="6430780" cy="94587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29784" y="359764"/>
            <a:ext cx="6071016" cy="584775"/>
          </a:xfrm>
          <a:prstGeom prst="rect">
            <a:avLst/>
          </a:prstGeom>
          <a:noFill/>
        </p:spPr>
        <p:txBody>
          <a:bodyPr wrap="square" rtlCol="0">
            <a:spAutoFit/>
          </a:bodyPr>
          <a:lstStyle/>
          <a:p>
            <a:pPr algn="ctr"/>
            <a:r>
              <a:rPr lang="en-GB" sz="1600" b="1" dirty="0" smtClean="0"/>
              <a:t>Exam Style Practice Question on Product Analysis, Materials, Processes and Finishes </a:t>
            </a:r>
            <a:endParaRPr lang="en-GB" sz="1600" b="1" dirty="0"/>
          </a:p>
        </p:txBody>
      </p:sp>
      <p:sp>
        <p:nvSpPr>
          <p:cNvPr id="6" name="TextBox 5"/>
          <p:cNvSpPr txBox="1"/>
          <p:nvPr/>
        </p:nvSpPr>
        <p:spPr>
          <a:xfrm>
            <a:off x="329784" y="863210"/>
            <a:ext cx="6071016" cy="600164"/>
          </a:xfrm>
          <a:prstGeom prst="rect">
            <a:avLst/>
          </a:prstGeom>
          <a:noFill/>
        </p:spPr>
        <p:txBody>
          <a:bodyPr wrap="square" rtlCol="0">
            <a:spAutoFit/>
          </a:bodyPr>
          <a:lstStyle/>
          <a:p>
            <a:r>
              <a:rPr lang="en-GB" sz="1100" b="1" dirty="0" smtClean="0"/>
              <a:t>Question 6</a:t>
            </a:r>
          </a:p>
          <a:p>
            <a:endParaRPr lang="en-GB" sz="1100" b="1" dirty="0"/>
          </a:p>
          <a:p>
            <a:endParaRPr lang="en-GB" sz="1100" b="1" dirty="0" smtClean="0"/>
          </a:p>
        </p:txBody>
      </p:sp>
      <p:sp>
        <p:nvSpPr>
          <p:cNvPr id="8" name="TextBox 7"/>
          <p:cNvSpPr txBox="1"/>
          <p:nvPr/>
        </p:nvSpPr>
        <p:spPr>
          <a:xfrm>
            <a:off x="329784" y="1163292"/>
            <a:ext cx="5975222" cy="6740307"/>
          </a:xfrm>
          <a:prstGeom prst="rect">
            <a:avLst/>
          </a:prstGeom>
          <a:noFill/>
        </p:spPr>
        <p:txBody>
          <a:bodyPr wrap="square" rtlCol="0">
            <a:spAutoFit/>
          </a:bodyPr>
          <a:lstStyle/>
          <a:p>
            <a:r>
              <a:rPr lang="en-GB" sz="1100" dirty="0" smtClean="0"/>
              <a:t>Study the photograph of the product right: </a:t>
            </a:r>
          </a:p>
          <a:p>
            <a:endParaRPr lang="en-GB" sz="300" dirty="0" smtClean="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r>
              <a:rPr lang="en-GB" sz="1100" dirty="0" smtClean="0"/>
              <a:t>6 (a) (</a:t>
            </a:r>
            <a:r>
              <a:rPr lang="en-GB" sz="1100" dirty="0" err="1" smtClean="0"/>
              <a:t>i</a:t>
            </a:r>
            <a:r>
              <a:rPr lang="en-GB" sz="1100" dirty="0" smtClean="0"/>
              <a:t>) Name a specific material for this product. </a:t>
            </a:r>
          </a:p>
          <a:p>
            <a:endParaRPr lang="en-GB" sz="1100" dirty="0"/>
          </a:p>
          <a:p>
            <a:r>
              <a:rPr lang="en-GB" sz="1100" dirty="0" smtClean="0"/>
              <a:t>	……………………………………………………………………………………………………</a:t>
            </a:r>
          </a:p>
          <a:p>
            <a:endParaRPr lang="en-GB" sz="1100" dirty="0"/>
          </a:p>
          <a:p>
            <a:endParaRPr lang="en-GB" sz="1100" dirty="0" smtClean="0"/>
          </a:p>
          <a:p>
            <a:r>
              <a:rPr lang="en-GB" sz="1100" dirty="0" smtClean="0"/>
              <a:t>6 (a) (ii) Explain in detail why this materials is suitable for the product in Figure 1.</a:t>
            </a:r>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r>
              <a:rPr lang="en-GB" sz="1100" dirty="0" smtClean="0"/>
              <a:t> </a:t>
            </a:r>
            <a:r>
              <a:rPr lang="en-GB" sz="1100" dirty="0"/>
              <a:t>6 (a) (</a:t>
            </a:r>
            <a:r>
              <a:rPr lang="en-GB" sz="1100" dirty="0" smtClean="0"/>
              <a:t>iii</a:t>
            </a:r>
            <a:r>
              <a:rPr lang="en-GB" sz="1100" dirty="0"/>
              <a:t>) </a:t>
            </a:r>
            <a:r>
              <a:rPr lang="en-GB" sz="1100" dirty="0" smtClean="0"/>
              <a:t>Use notes and diagrams to describe the process used to manufacture this product. </a:t>
            </a:r>
            <a:endParaRPr lang="en-GB" sz="1100" dirty="0"/>
          </a:p>
          <a:p>
            <a:endParaRPr lang="en-GB" sz="1100" dirty="0"/>
          </a:p>
          <a:p>
            <a:endParaRPr lang="en-GB" sz="1100" dirty="0" smtClean="0"/>
          </a:p>
          <a:p>
            <a:endParaRPr lang="en-GB" sz="1100" b="1" dirty="0"/>
          </a:p>
          <a:p>
            <a:endParaRPr lang="en-GB" sz="1100" b="1" dirty="0" smtClean="0"/>
          </a:p>
        </p:txBody>
      </p:sp>
      <p:sp>
        <p:nvSpPr>
          <p:cNvPr id="9" name="TextBox 8"/>
          <p:cNvSpPr txBox="1"/>
          <p:nvPr/>
        </p:nvSpPr>
        <p:spPr>
          <a:xfrm rot="21269380">
            <a:off x="1216151" y="1480355"/>
            <a:ext cx="2468341" cy="1215717"/>
          </a:xfrm>
          <a:prstGeom prst="rect">
            <a:avLst/>
          </a:prstGeom>
          <a:noFill/>
          <a:ln w="28575" cmpd="sng">
            <a:solidFill>
              <a:schemeClr val="tx1"/>
            </a:solidFill>
            <a:prstDash val="dash"/>
          </a:ln>
        </p:spPr>
        <p:txBody>
          <a:bodyPr wrap="square" rtlCol="0">
            <a:spAutoFit/>
          </a:bodyPr>
          <a:lstStyle/>
          <a:p>
            <a:r>
              <a:rPr lang="en-GB" sz="1000" b="1" i="1" dirty="0" smtClean="0"/>
              <a:t>Exam Tip: </a:t>
            </a:r>
          </a:p>
          <a:p>
            <a:r>
              <a:rPr lang="en-GB" sz="900" i="1" dirty="0" smtClean="0"/>
              <a:t>Be specific with your material. Justify the suitability of a material by referring to its specific properties. Make sure the process diagrams are drawn clearly, labelled fully and accurately, you have explained what is happening at each stage. Also for top marks make sure any moulds or formers look like the shape of the product.  </a:t>
            </a:r>
            <a:endParaRPr lang="en-GB" sz="900" i="1" dirty="0"/>
          </a:p>
        </p:txBody>
      </p:sp>
      <p:sp>
        <p:nvSpPr>
          <p:cNvPr id="2" name="TextBox 1"/>
          <p:cNvSpPr txBox="1"/>
          <p:nvPr/>
        </p:nvSpPr>
        <p:spPr>
          <a:xfrm>
            <a:off x="5300471" y="9256295"/>
            <a:ext cx="1235242" cy="261610"/>
          </a:xfrm>
          <a:prstGeom prst="rect">
            <a:avLst/>
          </a:prstGeom>
          <a:noFill/>
        </p:spPr>
        <p:txBody>
          <a:bodyPr wrap="square" rtlCol="0">
            <a:spAutoFit/>
          </a:bodyPr>
          <a:lstStyle/>
          <a:p>
            <a:pPr algn="r"/>
            <a:r>
              <a:rPr lang="en-GB" sz="1050" dirty="0" smtClean="0"/>
              <a:t>Page 1 of 2</a:t>
            </a:r>
            <a:endParaRPr lang="en-GB" sz="1050" dirty="0"/>
          </a:p>
        </p:txBody>
      </p:sp>
      <p:graphicFrame>
        <p:nvGraphicFramePr>
          <p:cNvPr id="3" name="Table 2"/>
          <p:cNvGraphicFramePr>
            <a:graphicFrameLocks noGrp="1"/>
          </p:cNvGraphicFramePr>
          <p:nvPr/>
        </p:nvGraphicFramePr>
        <p:xfrm>
          <a:off x="475116" y="4068181"/>
          <a:ext cx="5909807" cy="2460928"/>
        </p:xfrm>
        <a:graphic>
          <a:graphicData uri="http://schemas.openxmlformats.org/drawingml/2006/table">
            <a:tbl>
              <a:tblPr firstRow="1" bandRow="1">
                <a:tableStyleId>{2D5ABB26-0587-4C30-8999-92F81FD0307C}</a:tableStyleId>
              </a:tblPr>
              <a:tblGrid>
                <a:gridCol w="5909807">
                  <a:extLst>
                    <a:ext uri="{9D8B030D-6E8A-4147-A177-3AD203B41FA5}">
                      <a16:colId xmlns:a16="http://schemas.microsoft.com/office/drawing/2014/main" val="20000"/>
                    </a:ext>
                  </a:extLst>
                </a:gridCol>
              </a:tblGrid>
              <a:tr h="272332">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0"/>
                  </a:ext>
                </a:extLst>
              </a:tr>
              <a:tr h="272332">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1"/>
                  </a:ext>
                </a:extLst>
              </a:tr>
              <a:tr h="272332">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2"/>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3"/>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4"/>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5"/>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6"/>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7"/>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8"/>
                  </a:ext>
                </a:extLst>
              </a:tr>
              <a:tr h="272332">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11" name="TextBox 10"/>
          <p:cNvSpPr txBox="1"/>
          <p:nvPr/>
        </p:nvSpPr>
        <p:spPr>
          <a:xfrm>
            <a:off x="5128592" y="3296900"/>
            <a:ext cx="671979" cy="261610"/>
          </a:xfrm>
          <a:prstGeom prst="rect">
            <a:avLst/>
          </a:prstGeom>
          <a:noFill/>
        </p:spPr>
        <p:txBody>
          <a:bodyPr wrap="none" rtlCol="0">
            <a:spAutoFit/>
          </a:bodyPr>
          <a:lstStyle/>
          <a:p>
            <a:r>
              <a:rPr lang="en-GB" sz="1100" i="1" dirty="0" smtClean="0"/>
              <a:t>(1 mark)</a:t>
            </a:r>
            <a:endParaRPr lang="en-GB" sz="1100" i="1" dirty="0"/>
          </a:p>
        </p:txBody>
      </p:sp>
      <p:sp>
        <p:nvSpPr>
          <p:cNvPr id="15" name="TextBox 14"/>
          <p:cNvSpPr txBox="1"/>
          <p:nvPr/>
        </p:nvSpPr>
        <p:spPr>
          <a:xfrm>
            <a:off x="5633027" y="6352103"/>
            <a:ext cx="726481" cy="261610"/>
          </a:xfrm>
          <a:prstGeom prst="rect">
            <a:avLst/>
          </a:prstGeom>
          <a:noFill/>
        </p:spPr>
        <p:txBody>
          <a:bodyPr wrap="none" rtlCol="0">
            <a:spAutoFit/>
          </a:bodyPr>
          <a:lstStyle/>
          <a:p>
            <a:r>
              <a:rPr lang="en-GB" sz="1100" i="1" dirty="0" smtClean="0"/>
              <a:t>(6 marks)</a:t>
            </a:r>
            <a:endParaRPr lang="en-GB" sz="1100" i="1" dirty="0"/>
          </a:p>
        </p:txBody>
      </p:sp>
      <p:sp>
        <p:nvSpPr>
          <p:cNvPr id="12" name="TextBox 11"/>
          <p:cNvSpPr txBox="1"/>
          <p:nvPr/>
        </p:nvSpPr>
        <p:spPr>
          <a:xfrm>
            <a:off x="4391288" y="2779576"/>
            <a:ext cx="2177388" cy="261610"/>
          </a:xfrm>
          <a:prstGeom prst="rect">
            <a:avLst/>
          </a:prstGeom>
          <a:noFill/>
        </p:spPr>
        <p:txBody>
          <a:bodyPr wrap="square" rtlCol="0">
            <a:spAutoFit/>
          </a:bodyPr>
          <a:lstStyle/>
          <a:p>
            <a:pPr marL="0" lvl="1"/>
            <a:r>
              <a:rPr lang="en-GB" sz="1050" b="1" dirty="0" smtClean="0"/>
              <a:t>Figure 1: Plastic Chair</a:t>
            </a:r>
          </a:p>
        </p:txBody>
      </p:sp>
      <p:pic>
        <p:nvPicPr>
          <p:cNvPr id="13" name="Picture 2" descr="http://www.treadwaygallery.com/ONLINECATALOGS/Sept2004/modern/1045.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218843" y="1233964"/>
            <a:ext cx="2143140" cy="1503770"/>
          </a:xfrm>
          <a:prstGeom prst="rect">
            <a:avLst/>
          </a:prstGeom>
          <a:noFill/>
        </p:spPr>
      </p:pic>
    </p:spTree>
    <p:extLst>
      <p:ext uri="{BB962C8B-B14F-4D97-AF65-F5344CB8AC3E}">
        <p14:creationId xmlns:p14="http://schemas.microsoft.com/office/powerpoint/2010/main" val="8116221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4872" y="194872"/>
            <a:ext cx="6430780" cy="94587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29784" y="359764"/>
            <a:ext cx="6071016" cy="584775"/>
          </a:xfrm>
          <a:prstGeom prst="rect">
            <a:avLst/>
          </a:prstGeom>
          <a:noFill/>
        </p:spPr>
        <p:txBody>
          <a:bodyPr wrap="square" rtlCol="0">
            <a:spAutoFit/>
          </a:bodyPr>
          <a:lstStyle/>
          <a:p>
            <a:pPr algn="ctr"/>
            <a:r>
              <a:rPr lang="en-GB" sz="1600" b="1" dirty="0" smtClean="0"/>
              <a:t>Exam Style Practice Question on Product Analysis, Materials, Processes and Finishes </a:t>
            </a:r>
            <a:endParaRPr lang="en-GB" sz="1600" b="1" dirty="0"/>
          </a:p>
        </p:txBody>
      </p:sp>
      <p:sp>
        <p:nvSpPr>
          <p:cNvPr id="6" name="TextBox 5"/>
          <p:cNvSpPr txBox="1"/>
          <p:nvPr/>
        </p:nvSpPr>
        <p:spPr>
          <a:xfrm>
            <a:off x="329784" y="863210"/>
            <a:ext cx="6071016" cy="600164"/>
          </a:xfrm>
          <a:prstGeom prst="rect">
            <a:avLst/>
          </a:prstGeom>
          <a:noFill/>
        </p:spPr>
        <p:txBody>
          <a:bodyPr wrap="square" rtlCol="0">
            <a:spAutoFit/>
          </a:bodyPr>
          <a:lstStyle/>
          <a:p>
            <a:r>
              <a:rPr lang="en-GB" sz="1100" b="1" dirty="0" smtClean="0"/>
              <a:t>Question 6</a:t>
            </a:r>
          </a:p>
          <a:p>
            <a:endParaRPr lang="en-GB" sz="1100" b="1" dirty="0"/>
          </a:p>
          <a:p>
            <a:endParaRPr lang="en-GB" sz="1100" b="1" dirty="0" smtClean="0"/>
          </a:p>
        </p:txBody>
      </p:sp>
      <p:sp>
        <p:nvSpPr>
          <p:cNvPr id="8" name="TextBox 7"/>
          <p:cNvSpPr txBox="1"/>
          <p:nvPr/>
        </p:nvSpPr>
        <p:spPr>
          <a:xfrm>
            <a:off x="329784" y="1163292"/>
            <a:ext cx="5975222" cy="6740307"/>
          </a:xfrm>
          <a:prstGeom prst="rect">
            <a:avLst/>
          </a:prstGeom>
          <a:noFill/>
        </p:spPr>
        <p:txBody>
          <a:bodyPr wrap="square" rtlCol="0">
            <a:spAutoFit/>
          </a:bodyPr>
          <a:lstStyle/>
          <a:p>
            <a:r>
              <a:rPr lang="en-GB" sz="1100" dirty="0" smtClean="0"/>
              <a:t>Study the photograph of the product right: </a:t>
            </a:r>
          </a:p>
          <a:p>
            <a:endParaRPr lang="en-GB" sz="300" dirty="0" smtClean="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r>
              <a:rPr lang="en-GB" sz="1100" dirty="0" smtClean="0"/>
              <a:t>6 (a) (</a:t>
            </a:r>
            <a:r>
              <a:rPr lang="en-GB" sz="1100" dirty="0" err="1" smtClean="0"/>
              <a:t>i</a:t>
            </a:r>
            <a:r>
              <a:rPr lang="en-GB" sz="1100" dirty="0" smtClean="0"/>
              <a:t>) Name a specific material for this product. </a:t>
            </a:r>
          </a:p>
          <a:p>
            <a:endParaRPr lang="en-GB" sz="1100" dirty="0"/>
          </a:p>
          <a:p>
            <a:r>
              <a:rPr lang="en-GB" sz="1100" dirty="0" smtClean="0"/>
              <a:t>	……………………………………………………………………………………………………</a:t>
            </a:r>
          </a:p>
          <a:p>
            <a:endParaRPr lang="en-GB" sz="1100" dirty="0"/>
          </a:p>
          <a:p>
            <a:endParaRPr lang="en-GB" sz="1100" dirty="0" smtClean="0"/>
          </a:p>
          <a:p>
            <a:r>
              <a:rPr lang="en-GB" sz="1100" dirty="0" smtClean="0"/>
              <a:t>6 (a) (ii) Explain in detail why this materials is suitable for the product in Figure 1.</a:t>
            </a:r>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r>
              <a:rPr lang="en-GB" sz="1100" dirty="0" smtClean="0"/>
              <a:t> </a:t>
            </a:r>
            <a:r>
              <a:rPr lang="en-GB" sz="1100" dirty="0"/>
              <a:t>6 (a) (</a:t>
            </a:r>
            <a:r>
              <a:rPr lang="en-GB" sz="1100" dirty="0" smtClean="0"/>
              <a:t>iii</a:t>
            </a:r>
            <a:r>
              <a:rPr lang="en-GB" sz="1100" dirty="0"/>
              <a:t>) </a:t>
            </a:r>
            <a:r>
              <a:rPr lang="en-GB" sz="1100" dirty="0" smtClean="0"/>
              <a:t>Use notes and diagrams to describe the process used to manufacture this product. </a:t>
            </a:r>
            <a:endParaRPr lang="en-GB" sz="1100" dirty="0"/>
          </a:p>
          <a:p>
            <a:endParaRPr lang="en-GB" sz="1100" dirty="0"/>
          </a:p>
          <a:p>
            <a:endParaRPr lang="en-GB" sz="1100" dirty="0" smtClean="0"/>
          </a:p>
          <a:p>
            <a:endParaRPr lang="en-GB" sz="1100" b="1" dirty="0"/>
          </a:p>
          <a:p>
            <a:endParaRPr lang="en-GB" sz="1100" b="1" dirty="0" smtClean="0"/>
          </a:p>
        </p:txBody>
      </p:sp>
      <p:sp>
        <p:nvSpPr>
          <p:cNvPr id="9" name="TextBox 8"/>
          <p:cNvSpPr txBox="1"/>
          <p:nvPr/>
        </p:nvSpPr>
        <p:spPr>
          <a:xfrm rot="21269380">
            <a:off x="1216151" y="1480355"/>
            <a:ext cx="2468341" cy="1215717"/>
          </a:xfrm>
          <a:prstGeom prst="rect">
            <a:avLst/>
          </a:prstGeom>
          <a:noFill/>
          <a:ln w="28575" cmpd="sng">
            <a:solidFill>
              <a:schemeClr val="tx1"/>
            </a:solidFill>
            <a:prstDash val="dash"/>
          </a:ln>
        </p:spPr>
        <p:txBody>
          <a:bodyPr wrap="square" rtlCol="0">
            <a:spAutoFit/>
          </a:bodyPr>
          <a:lstStyle/>
          <a:p>
            <a:r>
              <a:rPr lang="en-GB" sz="1000" b="1" i="1" dirty="0" smtClean="0"/>
              <a:t>Exam Tip: </a:t>
            </a:r>
          </a:p>
          <a:p>
            <a:r>
              <a:rPr lang="en-GB" sz="900" i="1" dirty="0" smtClean="0"/>
              <a:t>Be specific with your material. Justify the suitability of a material by referring to its specific properties. Make sure the process diagrams are drawn clearly, labelled fully and accurately, you have explained what is happening at each stage. Also for top marks make sure any moulds or formers look like the shape of the product.  </a:t>
            </a:r>
            <a:endParaRPr lang="en-GB" sz="900" i="1" dirty="0"/>
          </a:p>
        </p:txBody>
      </p:sp>
      <p:sp>
        <p:nvSpPr>
          <p:cNvPr id="2" name="TextBox 1"/>
          <p:cNvSpPr txBox="1"/>
          <p:nvPr/>
        </p:nvSpPr>
        <p:spPr>
          <a:xfrm>
            <a:off x="5300471" y="9256295"/>
            <a:ext cx="1235242" cy="261610"/>
          </a:xfrm>
          <a:prstGeom prst="rect">
            <a:avLst/>
          </a:prstGeom>
          <a:noFill/>
        </p:spPr>
        <p:txBody>
          <a:bodyPr wrap="square" rtlCol="0">
            <a:spAutoFit/>
          </a:bodyPr>
          <a:lstStyle/>
          <a:p>
            <a:pPr algn="r"/>
            <a:r>
              <a:rPr lang="en-GB" sz="1050" dirty="0" smtClean="0"/>
              <a:t>Page 1 of 2</a:t>
            </a:r>
            <a:endParaRPr lang="en-GB" sz="1050" dirty="0"/>
          </a:p>
        </p:txBody>
      </p:sp>
      <p:graphicFrame>
        <p:nvGraphicFramePr>
          <p:cNvPr id="3" name="Table 2"/>
          <p:cNvGraphicFramePr>
            <a:graphicFrameLocks noGrp="1"/>
          </p:cNvGraphicFramePr>
          <p:nvPr/>
        </p:nvGraphicFramePr>
        <p:xfrm>
          <a:off x="475116" y="4068181"/>
          <a:ext cx="5909807" cy="2460928"/>
        </p:xfrm>
        <a:graphic>
          <a:graphicData uri="http://schemas.openxmlformats.org/drawingml/2006/table">
            <a:tbl>
              <a:tblPr firstRow="1" bandRow="1">
                <a:tableStyleId>{2D5ABB26-0587-4C30-8999-92F81FD0307C}</a:tableStyleId>
              </a:tblPr>
              <a:tblGrid>
                <a:gridCol w="5909807">
                  <a:extLst>
                    <a:ext uri="{9D8B030D-6E8A-4147-A177-3AD203B41FA5}">
                      <a16:colId xmlns:a16="http://schemas.microsoft.com/office/drawing/2014/main" val="20000"/>
                    </a:ext>
                  </a:extLst>
                </a:gridCol>
              </a:tblGrid>
              <a:tr h="272332">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0"/>
                  </a:ext>
                </a:extLst>
              </a:tr>
              <a:tr h="272332">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1"/>
                  </a:ext>
                </a:extLst>
              </a:tr>
              <a:tr h="272332">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2"/>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3"/>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4"/>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5"/>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6"/>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7"/>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8"/>
                  </a:ext>
                </a:extLst>
              </a:tr>
              <a:tr h="272332">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11" name="TextBox 10"/>
          <p:cNvSpPr txBox="1"/>
          <p:nvPr/>
        </p:nvSpPr>
        <p:spPr>
          <a:xfrm>
            <a:off x="5128592" y="3296900"/>
            <a:ext cx="671979" cy="261610"/>
          </a:xfrm>
          <a:prstGeom prst="rect">
            <a:avLst/>
          </a:prstGeom>
          <a:noFill/>
        </p:spPr>
        <p:txBody>
          <a:bodyPr wrap="none" rtlCol="0">
            <a:spAutoFit/>
          </a:bodyPr>
          <a:lstStyle/>
          <a:p>
            <a:r>
              <a:rPr lang="en-GB" sz="1100" i="1" dirty="0" smtClean="0"/>
              <a:t>(1 mark)</a:t>
            </a:r>
            <a:endParaRPr lang="en-GB" sz="1100" i="1" dirty="0"/>
          </a:p>
        </p:txBody>
      </p:sp>
      <p:sp>
        <p:nvSpPr>
          <p:cNvPr id="15" name="TextBox 14"/>
          <p:cNvSpPr txBox="1"/>
          <p:nvPr/>
        </p:nvSpPr>
        <p:spPr>
          <a:xfrm>
            <a:off x="5633027" y="6352103"/>
            <a:ext cx="726481" cy="261610"/>
          </a:xfrm>
          <a:prstGeom prst="rect">
            <a:avLst/>
          </a:prstGeom>
          <a:noFill/>
        </p:spPr>
        <p:txBody>
          <a:bodyPr wrap="none" rtlCol="0">
            <a:spAutoFit/>
          </a:bodyPr>
          <a:lstStyle/>
          <a:p>
            <a:r>
              <a:rPr lang="en-GB" sz="1100" i="1" dirty="0" smtClean="0"/>
              <a:t>(6 marks)</a:t>
            </a:r>
            <a:endParaRPr lang="en-GB" sz="1100" i="1" dirty="0"/>
          </a:p>
        </p:txBody>
      </p:sp>
      <p:sp>
        <p:nvSpPr>
          <p:cNvPr id="12" name="TextBox 11"/>
          <p:cNvSpPr txBox="1"/>
          <p:nvPr/>
        </p:nvSpPr>
        <p:spPr>
          <a:xfrm>
            <a:off x="4052721" y="2817292"/>
            <a:ext cx="2469142" cy="253916"/>
          </a:xfrm>
          <a:prstGeom prst="rect">
            <a:avLst/>
          </a:prstGeom>
          <a:noFill/>
        </p:spPr>
        <p:txBody>
          <a:bodyPr wrap="square" rtlCol="0">
            <a:spAutoFit/>
          </a:bodyPr>
          <a:lstStyle/>
          <a:p>
            <a:r>
              <a:rPr lang="en-GB" sz="1050" b="1" dirty="0" smtClean="0"/>
              <a:t>Figure 1: High Gloss Printed Magazine</a:t>
            </a:r>
            <a:endParaRPr lang="en-GB" sz="1050" b="1" dirty="0"/>
          </a:p>
        </p:txBody>
      </p:sp>
      <p:pic>
        <p:nvPicPr>
          <p:cNvPr id="13" name="Picture 2" descr="http://www.isu.edu/library/images/time.jp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4332908" y="1145426"/>
            <a:ext cx="1300119" cy="1683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0435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4872" y="194872"/>
            <a:ext cx="6430780" cy="94587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29784" y="359764"/>
            <a:ext cx="6071016" cy="584775"/>
          </a:xfrm>
          <a:prstGeom prst="rect">
            <a:avLst/>
          </a:prstGeom>
          <a:noFill/>
        </p:spPr>
        <p:txBody>
          <a:bodyPr wrap="square" rtlCol="0">
            <a:spAutoFit/>
          </a:bodyPr>
          <a:lstStyle/>
          <a:p>
            <a:pPr algn="ctr"/>
            <a:r>
              <a:rPr lang="en-GB" sz="1600" b="1" dirty="0" smtClean="0"/>
              <a:t>Exam Style Practice Question on Product Analysis, Materials, Processes and Finishes </a:t>
            </a:r>
            <a:endParaRPr lang="en-GB" sz="1600" b="1" dirty="0"/>
          </a:p>
        </p:txBody>
      </p:sp>
      <p:sp>
        <p:nvSpPr>
          <p:cNvPr id="10" name="TextBox 9"/>
          <p:cNvSpPr txBox="1"/>
          <p:nvPr/>
        </p:nvSpPr>
        <p:spPr>
          <a:xfrm>
            <a:off x="5300471" y="9256295"/>
            <a:ext cx="1235242" cy="261610"/>
          </a:xfrm>
          <a:prstGeom prst="rect">
            <a:avLst/>
          </a:prstGeom>
          <a:noFill/>
        </p:spPr>
        <p:txBody>
          <a:bodyPr wrap="square" rtlCol="0">
            <a:spAutoFit/>
          </a:bodyPr>
          <a:lstStyle/>
          <a:p>
            <a:pPr algn="r"/>
            <a:r>
              <a:rPr lang="en-GB" sz="1050" dirty="0" smtClean="0"/>
              <a:t>Page 2 of 2</a:t>
            </a:r>
            <a:endParaRPr lang="en-GB" sz="1050" dirty="0"/>
          </a:p>
        </p:txBody>
      </p:sp>
      <p:sp>
        <p:nvSpPr>
          <p:cNvPr id="2" name="Rectangle 1"/>
          <p:cNvSpPr/>
          <p:nvPr/>
        </p:nvSpPr>
        <p:spPr>
          <a:xfrm>
            <a:off x="329784" y="8116245"/>
            <a:ext cx="6205929" cy="600164"/>
          </a:xfrm>
          <a:prstGeom prst="rect">
            <a:avLst/>
          </a:prstGeom>
        </p:spPr>
        <p:txBody>
          <a:bodyPr wrap="square">
            <a:spAutoFit/>
          </a:bodyPr>
          <a:lstStyle/>
          <a:p>
            <a:r>
              <a:rPr lang="en-GB" sz="1100" dirty="0"/>
              <a:t>6 (a) (</a:t>
            </a:r>
            <a:r>
              <a:rPr lang="en-GB" sz="1100" dirty="0" smtClean="0"/>
              <a:t>iv) Identify a suitable finishing process for this product (if required). </a:t>
            </a:r>
          </a:p>
          <a:p>
            <a:endParaRPr lang="en-GB" sz="1100" dirty="0"/>
          </a:p>
          <a:p>
            <a:r>
              <a:rPr lang="en-GB" sz="1100" dirty="0" smtClean="0"/>
              <a:t>	……………………………………………………………………………………………………………………………………..</a:t>
            </a:r>
            <a:endParaRPr lang="en-GB" sz="1100" dirty="0"/>
          </a:p>
        </p:txBody>
      </p:sp>
      <p:sp>
        <p:nvSpPr>
          <p:cNvPr id="7" name="TextBox 6"/>
          <p:cNvSpPr txBox="1"/>
          <p:nvPr/>
        </p:nvSpPr>
        <p:spPr>
          <a:xfrm>
            <a:off x="5673452" y="7221975"/>
            <a:ext cx="798617" cy="261610"/>
          </a:xfrm>
          <a:prstGeom prst="rect">
            <a:avLst/>
          </a:prstGeom>
          <a:noFill/>
        </p:spPr>
        <p:txBody>
          <a:bodyPr wrap="none" rtlCol="0">
            <a:spAutoFit/>
          </a:bodyPr>
          <a:lstStyle/>
          <a:p>
            <a:r>
              <a:rPr lang="en-GB" sz="1100" i="1" dirty="0" smtClean="0"/>
              <a:t>(10 marks)</a:t>
            </a:r>
            <a:endParaRPr lang="en-GB" sz="1100" i="1" dirty="0"/>
          </a:p>
        </p:txBody>
      </p:sp>
      <p:sp>
        <p:nvSpPr>
          <p:cNvPr id="8" name="TextBox 7"/>
          <p:cNvSpPr txBox="1"/>
          <p:nvPr/>
        </p:nvSpPr>
        <p:spPr>
          <a:xfrm>
            <a:off x="5736772" y="8852170"/>
            <a:ext cx="671979" cy="261610"/>
          </a:xfrm>
          <a:prstGeom prst="rect">
            <a:avLst/>
          </a:prstGeom>
          <a:noFill/>
        </p:spPr>
        <p:txBody>
          <a:bodyPr wrap="none" rtlCol="0">
            <a:spAutoFit/>
          </a:bodyPr>
          <a:lstStyle/>
          <a:p>
            <a:r>
              <a:rPr lang="en-GB" sz="1100" i="1" dirty="0" smtClean="0"/>
              <a:t>(1 mark)</a:t>
            </a:r>
            <a:endParaRPr lang="en-GB" sz="1100" i="1" dirty="0"/>
          </a:p>
        </p:txBody>
      </p:sp>
    </p:spTree>
    <p:extLst>
      <p:ext uri="{BB962C8B-B14F-4D97-AF65-F5344CB8AC3E}">
        <p14:creationId xmlns:p14="http://schemas.microsoft.com/office/powerpoint/2010/main" val="42894047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4872" y="194872"/>
            <a:ext cx="6430780" cy="94587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29784" y="359764"/>
            <a:ext cx="6071016" cy="584775"/>
          </a:xfrm>
          <a:prstGeom prst="rect">
            <a:avLst/>
          </a:prstGeom>
          <a:noFill/>
        </p:spPr>
        <p:txBody>
          <a:bodyPr wrap="square" rtlCol="0">
            <a:spAutoFit/>
          </a:bodyPr>
          <a:lstStyle/>
          <a:p>
            <a:pPr algn="ctr"/>
            <a:r>
              <a:rPr lang="en-GB" sz="1600" b="1" dirty="0" smtClean="0"/>
              <a:t>Exam Style Practice Question on Product Analysis, Materials, Processes and Finishes </a:t>
            </a:r>
            <a:endParaRPr lang="en-GB" sz="1600" b="1" dirty="0"/>
          </a:p>
        </p:txBody>
      </p:sp>
      <p:sp>
        <p:nvSpPr>
          <p:cNvPr id="10" name="TextBox 9"/>
          <p:cNvSpPr txBox="1"/>
          <p:nvPr/>
        </p:nvSpPr>
        <p:spPr>
          <a:xfrm>
            <a:off x="5300471" y="9256295"/>
            <a:ext cx="1235242" cy="261610"/>
          </a:xfrm>
          <a:prstGeom prst="rect">
            <a:avLst/>
          </a:prstGeom>
          <a:noFill/>
        </p:spPr>
        <p:txBody>
          <a:bodyPr wrap="square" rtlCol="0">
            <a:spAutoFit/>
          </a:bodyPr>
          <a:lstStyle/>
          <a:p>
            <a:pPr algn="r"/>
            <a:r>
              <a:rPr lang="en-GB" sz="1050" dirty="0" smtClean="0"/>
              <a:t>Page 2 of 2</a:t>
            </a:r>
            <a:endParaRPr lang="en-GB" sz="1050" dirty="0"/>
          </a:p>
        </p:txBody>
      </p:sp>
      <p:sp>
        <p:nvSpPr>
          <p:cNvPr id="2" name="Rectangle 1"/>
          <p:cNvSpPr/>
          <p:nvPr/>
        </p:nvSpPr>
        <p:spPr>
          <a:xfrm>
            <a:off x="329784" y="8116245"/>
            <a:ext cx="6205929" cy="600164"/>
          </a:xfrm>
          <a:prstGeom prst="rect">
            <a:avLst/>
          </a:prstGeom>
        </p:spPr>
        <p:txBody>
          <a:bodyPr wrap="square">
            <a:spAutoFit/>
          </a:bodyPr>
          <a:lstStyle/>
          <a:p>
            <a:r>
              <a:rPr lang="en-GB" sz="1100" dirty="0"/>
              <a:t>6 (a) (</a:t>
            </a:r>
            <a:r>
              <a:rPr lang="en-GB" sz="1100" dirty="0" smtClean="0"/>
              <a:t>iv) Identify a suitable finishing process for this product (if required). </a:t>
            </a:r>
          </a:p>
          <a:p>
            <a:endParaRPr lang="en-GB" sz="1100" dirty="0"/>
          </a:p>
          <a:p>
            <a:r>
              <a:rPr lang="en-GB" sz="1100" dirty="0" smtClean="0"/>
              <a:t>	……………………………………………………………………………………………………………………………………..</a:t>
            </a:r>
            <a:endParaRPr lang="en-GB" sz="1100" dirty="0"/>
          </a:p>
        </p:txBody>
      </p:sp>
      <p:sp>
        <p:nvSpPr>
          <p:cNvPr id="7" name="TextBox 6"/>
          <p:cNvSpPr txBox="1"/>
          <p:nvPr/>
        </p:nvSpPr>
        <p:spPr>
          <a:xfrm>
            <a:off x="5673452" y="7221975"/>
            <a:ext cx="798617" cy="261610"/>
          </a:xfrm>
          <a:prstGeom prst="rect">
            <a:avLst/>
          </a:prstGeom>
          <a:noFill/>
        </p:spPr>
        <p:txBody>
          <a:bodyPr wrap="none" rtlCol="0">
            <a:spAutoFit/>
          </a:bodyPr>
          <a:lstStyle/>
          <a:p>
            <a:r>
              <a:rPr lang="en-GB" sz="1100" i="1" dirty="0" smtClean="0"/>
              <a:t>(10 marks)</a:t>
            </a:r>
            <a:endParaRPr lang="en-GB" sz="1100" i="1" dirty="0"/>
          </a:p>
        </p:txBody>
      </p:sp>
      <p:sp>
        <p:nvSpPr>
          <p:cNvPr id="8" name="TextBox 7"/>
          <p:cNvSpPr txBox="1"/>
          <p:nvPr/>
        </p:nvSpPr>
        <p:spPr>
          <a:xfrm>
            <a:off x="5736772" y="8852170"/>
            <a:ext cx="671979" cy="261610"/>
          </a:xfrm>
          <a:prstGeom prst="rect">
            <a:avLst/>
          </a:prstGeom>
          <a:noFill/>
        </p:spPr>
        <p:txBody>
          <a:bodyPr wrap="none" rtlCol="0">
            <a:spAutoFit/>
          </a:bodyPr>
          <a:lstStyle/>
          <a:p>
            <a:r>
              <a:rPr lang="en-GB" sz="1100" i="1" dirty="0" smtClean="0"/>
              <a:t>(1 mark)</a:t>
            </a:r>
            <a:endParaRPr lang="en-GB" sz="1100" i="1" dirty="0"/>
          </a:p>
        </p:txBody>
      </p:sp>
    </p:spTree>
    <p:extLst>
      <p:ext uri="{BB962C8B-B14F-4D97-AF65-F5344CB8AC3E}">
        <p14:creationId xmlns:p14="http://schemas.microsoft.com/office/powerpoint/2010/main" val="7369086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4872" y="194872"/>
            <a:ext cx="6430780" cy="94587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29784" y="359764"/>
            <a:ext cx="6071016" cy="584775"/>
          </a:xfrm>
          <a:prstGeom prst="rect">
            <a:avLst/>
          </a:prstGeom>
          <a:noFill/>
        </p:spPr>
        <p:txBody>
          <a:bodyPr wrap="square" rtlCol="0">
            <a:spAutoFit/>
          </a:bodyPr>
          <a:lstStyle/>
          <a:p>
            <a:pPr algn="ctr"/>
            <a:r>
              <a:rPr lang="en-GB" sz="1600" b="1" dirty="0" smtClean="0"/>
              <a:t>Exam Style Practice Question on Product Analysis, Materials, Processes and Finishes </a:t>
            </a:r>
            <a:endParaRPr lang="en-GB" sz="1600" b="1" dirty="0"/>
          </a:p>
        </p:txBody>
      </p:sp>
      <p:sp>
        <p:nvSpPr>
          <p:cNvPr id="6" name="TextBox 5"/>
          <p:cNvSpPr txBox="1"/>
          <p:nvPr/>
        </p:nvSpPr>
        <p:spPr>
          <a:xfrm>
            <a:off x="329784" y="863210"/>
            <a:ext cx="6071016" cy="600164"/>
          </a:xfrm>
          <a:prstGeom prst="rect">
            <a:avLst/>
          </a:prstGeom>
          <a:noFill/>
        </p:spPr>
        <p:txBody>
          <a:bodyPr wrap="square" rtlCol="0">
            <a:spAutoFit/>
          </a:bodyPr>
          <a:lstStyle/>
          <a:p>
            <a:r>
              <a:rPr lang="en-GB" sz="1100" b="1" dirty="0" smtClean="0"/>
              <a:t>Question 6</a:t>
            </a:r>
          </a:p>
          <a:p>
            <a:endParaRPr lang="en-GB" sz="1100" b="1" dirty="0"/>
          </a:p>
          <a:p>
            <a:endParaRPr lang="en-GB" sz="1100" b="1" dirty="0" smtClean="0"/>
          </a:p>
        </p:txBody>
      </p:sp>
      <p:sp>
        <p:nvSpPr>
          <p:cNvPr id="8" name="TextBox 7"/>
          <p:cNvSpPr txBox="1"/>
          <p:nvPr/>
        </p:nvSpPr>
        <p:spPr>
          <a:xfrm>
            <a:off x="329784" y="1163292"/>
            <a:ext cx="5975222" cy="6740307"/>
          </a:xfrm>
          <a:prstGeom prst="rect">
            <a:avLst/>
          </a:prstGeom>
          <a:noFill/>
        </p:spPr>
        <p:txBody>
          <a:bodyPr wrap="square" rtlCol="0">
            <a:spAutoFit/>
          </a:bodyPr>
          <a:lstStyle/>
          <a:p>
            <a:r>
              <a:rPr lang="en-GB" sz="1100" dirty="0" smtClean="0"/>
              <a:t>Study the photograph of the product right: </a:t>
            </a:r>
          </a:p>
          <a:p>
            <a:endParaRPr lang="en-GB" sz="300" dirty="0" smtClean="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r>
              <a:rPr lang="en-GB" sz="1100" dirty="0" smtClean="0"/>
              <a:t>6 (a) (</a:t>
            </a:r>
            <a:r>
              <a:rPr lang="en-GB" sz="1100" dirty="0" err="1" smtClean="0"/>
              <a:t>i</a:t>
            </a:r>
            <a:r>
              <a:rPr lang="en-GB" sz="1100" dirty="0" smtClean="0"/>
              <a:t>) Name a specific material for this product. </a:t>
            </a:r>
          </a:p>
          <a:p>
            <a:endParaRPr lang="en-GB" sz="1100" dirty="0"/>
          </a:p>
          <a:p>
            <a:r>
              <a:rPr lang="en-GB" sz="1100" dirty="0" smtClean="0"/>
              <a:t>	……………………………………………………………………………………………………</a:t>
            </a:r>
          </a:p>
          <a:p>
            <a:endParaRPr lang="en-GB" sz="1100" dirty="0"/>
          </a:p>
          <a:p>
            <a:endParaRPr lang="en-GB" sz="1100" dirty="0" smtClean="0"/>
          </a:p>
          <a:p>
            <a:r>
              <a:rPr lang="en-GB" sz="1100" dirty="0" smtClean="0"/>
              <a:t>6 (a) (ii) Explain in detail why this materials is suitable for the product in Figure 1.</a:t>
            </a:r>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r>
              <a:rPr lang="en-GB" sz="1100" dirty="0" smtClean="0"/>
              <a:t> </a:t>
            </a:r>
            <a:r>
              <a:rPr lang="en-GB" sz="1100" dirty="0"/>
              <a:t>6 (a) (</a:t>
            </a:r>
            <a:r>
              <a:rPr lang="en-GB" sz="1100" dirty="0" smtClean="0"/>
              <a:t>iii</a:t>
            </a:r>
            <a:r>
              <a:rPr lang="en-GB" sz="1100" dirty="0"/>
              <a:t>) </a:t>
            </a:r>
            <a:r>
              <a:rPr lang="en-GB" sz="1100" dirty="0" smtClean="0"/>
              <a:t>Use notes and diagrams to describe the process used to manufacture this product. </a:t>
            </a:r>
            <a:endParaRPr lang="en-GB" sz="1100" dirty="0"/>
          </a:p>
          <a:p>
            <a:endParaRPr lang="en-GB" sz="1100" dirty="0"/>
          </a:p>
          <a:p>
            <a:endParaRPr lang="en-GB" sz="1100" dirty="0" smtClean="0"/>
          </a:p>
          <a:p>
            <a:endParaRPr lang="en-GB" sz="1100" b="1" dirty="0"/>
          </a:p>
          <a:p>
            <a:endParaRPr lang="en-GB" sz="1100" b="1" dirty="0" smtClean="0"/>
          </a:p>
        </p:txBody>
      </p:sp>
      <p:sp>
        <p:nvSpPr>
          <p:cNvPr id="9" name="TextBox 8"/>
          <p:cNvSpPr txBox="1"/>
          <p:nvPr/>
        </p:nvSpPr>
        <p:spPr>
          <a:xfrm rot="21269380">
            <a:off x="1216151" y="1480355"/>
            <a:ext cx="2468341" cy="1215717"/>
          </a:xfrm>
          <a:prstGeom prst="rect">
            <a:avLst/>
          </a:prstGeom>
          <a:noFill/>
          <a:ln w="28575" cmpd="sng">
            <a:solidFill>
              <a:schemeClr val="tx1"/>
            </a:solidFill>
            <a:prstDash val="dash"/>
          </a:ln>
        </p:spPr>
        <p:txBody>
          <a:bodyPr wrap="square" rtlCol="0">
            <a:spAutoFit/>
          </a:bodyPr>
          <a:lstStyle/>
          <a:p>
            <a:r>
              <a:rPr lang="en-GB" sz="1000" b="1" i="1" dirty="0" smtClean="0"/>
              <a:t>Exam Tip: </a:t>
            </a:r>
          </a:p>
          <a:p>
            <a:r>
              <a:rPr lang="en-GB" sz="900" i="1" dirty="0" smtClean="0"/>
              <a:t>Be specific with your material. Justify the suitability of a material by referring to its specific properties. Make sure the process diagrams are drawn clearly, labelled fully and accurately, you have explained what is happening at each stage. Also for top marks make sure any moulds or formers look like the shape of the product.  </a:t>
            </a:r>
            <a:endParaRPr lang="en-GB" sz="900" i="1" dirty="0"/>
          </a:p>
        </p:txBody>
      </p:sp>
      <p:sp>
        <p:nvSpPr>
          <p:cNvPr id="2" name="TextBox 1"/>
          <p:cNvSpPr txBox="1"/>
          <p:nvPr/>
        </p:nvSpPr>
        <p:spPr>
          <a:xfrm>
            <a:off x="5300471" y="9256295"/>
            <a:ext cx="1235242" cy="261610"/>
          </a:xfrm>
          <a:prstGeom prst="rect">
            <a:avLst/>
          </a:prstGeom>
          <a:noFill/>
        </p:spPr>
        <p:txBody>
          <a:bodyPr wrap="square" rtlCol="0">
            <a:spAutoFit/>
          </a:bodyPr>
          <a:lstStyle/>
          <a:p>
            <a:pPr algn="r"/>
            <a:r>
              <a:rPr lang="en-GB" sz="1050" dirty="0" smtClean="0"/>
              <a:t>Page 1 of 2</a:t>
            </a:r>
            <a:endParaRPr lang="en-GB" sz="1050" dirty="0"/>
          </a:p>
        </p:txBody>
      </p:sp>
      <p:graphicFrame>
        <p:nvGraphicFramePr>
          <p:cNvPr id="3" name="Table 2"/>
          <p:cNvGraphicFramePr>
            <a:graphicFrameLocks noGrp="1"/>
          </p:cNvGraphicFramePr>
          <p:nvPr/>
        </p:nvGraphicFramePr>
        <p:xfrm>
          <a:off x="475116" y="4068181"/>
          <a:ext cx="5909807" cy="2460928"/>
        </p:xfrm>
        <a:graphic>
          <a:graphicData uri="http://schemas.openxmlformats.org/drawingml/2006/table">
            <a:tbl>
              <a:tblPr firstRow="1" bandRow="1">
                <a:tableStyleId>{2D5ABB26-0587-4C30-8999-92F81FD0307C}</a:tableStyleId>
              </a:tblPr>
              <a:tblGrid>
                <a:gridCol w="5909807">
                  <a:extLst>
                    <a:ext uri="{9D8B030D-6E8A-4147-A177-3AD203B41FA5}">
                      <a16:colId xmlns:a16="http://schemas.microsoft.com/office/drawing/2014/main" val="20000"/>
                    </a:ext>
                  </a:extLst>
                </a:gridCol>
              </a:tblGrid>
              <a:tr h="272332">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0"/>
                  </a:ext>
                </a:extLst>
              </a:tr>
              <a:tr h="272332">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1"/>
                  </a:ext>
                </a:extLst>
              </a:tr>
              <a:tr h="272332">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2"/>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3"/>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4"/>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5"/>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6"/>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7"/>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8"/>
                  </a:ext>
                </a:extLst>
              </a:tr>
              <a:tr h="272332">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11" name="TextBox 10"/>
          <p:cNvSpPr txBox="1"/>
          <p:nvPr/>
        </p:nvSpPr>
        <p:spPr>
          <a:xfrm>
            <a:off x="5128592" y="3296900"/>
            <a:ext cx="671979" cy="261610"/>
          </a:xfrm>
          <a:prstGeom prst="rect">
            <a:avLst/>
          </a:prstGeom>
          <a:noFill/>
        </p:spPr>
        <p:txBody>
          <a:bodyPr wrap="none" rtlCol="0">
            <a:spAutoFit/>
          </a:bodyPr>
          <a:lstStyle/>
          <a:p>
            <a:r>
              <a:rPr lang="en-GB" sz="1100" i="1" dirty="0" smtClean="0"/>
              <a:t>(1 mark)</a:t>
            </a:r>
            <a:endParaRPr lang="en-GB" sz="1100" i="1" dirty="0"/>
          </a:p>
        </p:txBody>
      </p:sp>
      <p:sp>
        <p:nvSpPr>
          <p:cNvPr id="15" name="TextBox 14"/>
          <p:cNvSpPr txBox="1"/>
          <p:nvPr/>
        </p:nvSpPr>
        <p:spPr>
          <a:xfrm>
            <a:off x="5633027" y="6352103"/>
            <a:ext cx="726481" cy="261610"/>
          </a:xfrm>
          <a:prstGeom prst="rect">
            <a:avLst/>
          </a:prstGeom>
          <a:noFill/>
        </p:spPr>
        <p:txBody>
          <a:bodyPr wrap="none" rtlCol="0">
            <a:spAutoFit/>
          </a:bodyPr>
          <a:lstStyle/>
          <a:p>
            <a:r>
              <a:rPr lang="en-GB" sz="1100" i="1" dirty="0" smtClean="0"/>
              <a:t>(6 marks)</a:t>
            </a:r>
            <a:endParaRPr lang="en-GB" sz="1100" i="1" dirty="0"/>
          </a:p>
        </p:txBody>
      </p:sp>
      <p:sp>
        <p:nvSpPr>
          <p:cNvPr id="12" name="TextBox 11"/>
          <p:cNvSpPr txBox="1"/>
          <p:nvPr/>
        </p:nvSpPr>
        <p:spPr>
          <a:xfrm>
            <a:off x="4317031" y="2736516"/>
            <a:ext cx="2083769" cy="253916"/>
          </a:xfrm>
          <a:prstGeom prst="rect">
            <a:avLst/>
          </a:prstGeom>
          <a:noFill/>
        </p:spPr>
        <p:txBody>
          <a:bodyPr wrap="square" rtlCol="0">
            <a:spAutoFit/>
          </a:bodyPr>
          <a:lstStyle/>
          <a:p>
            <a:r>
              <a:rPr lang="en-GB" sz="1050" b="1" dirty="0" smtClean="0"/>
              <a:t>Figure 1: Plastic Guttering </a:t>
            </a:r>
            <a:endParaRPr lang="en-GB" sz="1050" b="1" dirty="0"/>
          </a:p>
        </p:txBody>
      </p:sp>
      <p:pic>
        <p:nvPicPr>
          <p:cNvPr id="13" name="Picture 8" descr="http://www.fasciasbromsgrove.co.uk/images/gallery/large/fascia_guttering.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392197" y="1197278"/>
            <a:ext cx="1716365" cy="1289465"/>
          </a:xfrm>
          <a:prstGeom prst="rect">
            <a:avLst/>
          </a:prstGeom>
          <a:noFill/>
          <a:ln>
            <a:noFill/>
          </a:ln>
        </p:spPr>
      </p:pic>
    </p:spTree>
    <p:extLst>
      <p:ext uri="{BB962C8B-B14F-4D97-AF65-F5344CB8AC3E}">
        <p14:creationId xmlns:p14="http://schemas.microsoft.com/office/powerpoint/2010/main" val="7392177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4872" y="194872"/>
            <a:ext cx="6430780" cy="94587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29784" y="359764"/>
            <a:ext cx="6071016" cy="584775"/>
          </a:xfrm>
          <a:prstGeom prst="rect">
            <a:avLst/>
          </a:prstGeom>
          <a:noFill/>
        </p:spPr>
        <p:txBody>
          <a:bodyPr wrap="square" rtlCol="0">
            <a:spAutoFit/>
          </a:bodyPr>
          <a:lstStyle/>
          <a:p>
            <a:pPr algn="ctr"/>
            <a:r>
              <a:rPr lang="en-GB" sz="1600" b="1" dirty="0" smtClean="0"/>
              <a:t>Exam Style Practice Question on Product Analysis, Materials, Processes and Finishes </a:t>
            </a:r>
            <a:endParaRPr lang="en-GB" sz="1600" b="1" dirty="0"/>
          </a:p>
        </p:txBody>
      </p:sp>
      <p:sp>
        <p:nvSpPr>
          <p:cNvPr id="10" name="TextBox 9"/>
          <p:cNvSpPr txBox="1"/>
          <p:nvPr/>
        </p:nvSpPr>
        <p:spPr>
          <a:xfrm>
            <a:off x="5300471" y="9256295"/>
            <a:ext cx="1235242" cy="261610"/>
          </a:xfrm>
          <a:prstGeom prst="rect">
            <a:avLst/>
          </a:prstGeom>
          <a:noFill/>
        </p:spPr>
        <p:txBody>
          <a:bodyPr wrap="square" rtlCol="0">
            <a:spAutoFit/>
          </a:bodyPr>
          <a:lstStyle/>
          <a:p>
            <a:pPr algn="r"/>
            <a:r>
              <a:rPr lang="en-GB" sz="1050" dirty="0" smtClean="0"/>
              <a:t>Page 2 of 2</a:t>
            </a:r>
            <a:endParaRPr lang="en-GB" sz="1050" dirty="0"/>
          </a:p>
        </p:txBody>
      </p:sp>
      <p:sp>
        <p:nvSpPr>
          <p:cNvPr id="2" name="Rectangle 1"/>
          <p:cNvSpPr/>
          <p:nvPr/>
        </p:nvSpPr>
        <p:spPr>
          <a:xfrm>
            <a:off x="329784" y="8116245"/>
            <a:ext cx="6205929" cy="600164"/>
          </a:xfrm>
          <a:prstGeom prst="rect">
            <a:avLst/>
          </a:prstGeom>
        </p:spPr>
        <p:txBody>
          <a:bodyPr wrap="square">
            <a:spAutoFit/>
          </a:bodyPr>
          <a:lstStyle/>
          <a:p>
            <a:r>
              <a:rPr lang="en-GB" sz="1100" dirty="0"/>
              <a:t>6 (a) (</a:t>
            </a:r>
            <a:r>
              <a:rPr lang="en-GB" sz="1100" dirty="0" smtClean="0"/>
              <a:t>iv) Identify a suitable finishing process for this product (if required). </a:t>
            </a:r>
          </a:p>
          <a:p>
            <a:endParaRPr lang="en-GB" sz="1100" dirty="0"/>
          </a:p>
          <a:p>
            <a:r>
              <a:rPr lang="en-GB" sz="1100" dirty="0" smtClean="0"/>
              <a:t>	……………………………………………………………………………………………………………………………………..</a:t>
            </a:r>
            <a:endParaRPr lang="en-GB" sz="1100" dirty="0"/>
          </a:p>
        </p:txBody>
      </p:sp>
      <p:sp>
        <p:nvSpPr>
          <p:cNvPr id="7" name="TextBox 6"/>
          <p:cNvSpPr txBox="1"/>
          <p:nvPr/>
        </p:nvSpPr>
        <p:spPr>
          <a:xfrm>
            <a:off x="5673452" y="7221975"/>
            <a:ext cx="798617" cy="261610"/>
          </a:xfrm>
          <a:prstGeom prst="rect">
            <a:avLst/>
          </a:prstGeom>
          <a:noFill/>
        </p:spPr>
        <p:txBody>
          <a:bodyPr wrap="none" rtlCol="0">
            <a:spAutoFit/>
          </a:bodyPr>
          <a:lstStyle/>
          <a:p>
            <a:r>
              <a:rPr lang="en-GB" sz="1100" i="1" dirty="0" smtClean="0"/>
              <a:t>(10 marks)</a:t>
            </a:r>
            <a:endParaRPr lang="en-GB" sz="1100" i="1" dirty="0"/>
          </a:p>
        </p:txBody>
      </p:sp>
      <p:sp>
        <p:nvSpPr>
          <p:cNvPr id="8" name="TextBox 7"/>
          <p:cNvSpPr txBox="1"/>
          <p:nvPr/>
        </p:nvSpPr>
        <p:spPr>
          <a:xfrm>
            <a:off x="5736772" y="8852170"/>
            <a:ext cx="671979" cy="261610"/>
          </a:xfrm>
          <a:prstGeom prst="rect">
            <a:avLst/>
          </a:prstGeom>
          <a:noFill/>
        </p:spPr>
        <p:txBody>
          <a:bodyPr wrap="none" rtlCol="0">
            <a:spAutoFit/>
          </a:bodyPr>
          <a:lstStyle/>
          <a:p>
            <a:r>
              <a:rPr lang="en-GB" sz="1100" i="1" dirty="0" smtClean="0"/>
              <a:t>(1 mark)</a:t>
            </a:r>
            <a:endParaRPr lang="en-GB" sz="1100" i="1" dirty="0"/>
          </a:p>
        </p:txBody>
      </p:sp>
    </p:spTree>
    <p:extLst>
      <p:ext uri="{BB962C8B-B14F-4D97-AF65-F5344CB8AC3E}">
        <p14:creationId xmlns:p14="http://schemas.microsoft.com/office/powerpoint/2010/main" val="22154728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4872" y="194872"/>
            <a:ext cx="6430780" cy="94587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29784" y="359764"/>
            <a:ext cx="6071016" cy="584775"/>
          </a:xfrm>
          <a:prstGeom prst="rect">
            <a:avLst/>
          </a:prstGeom>
          <a:noFill/>
        </p:spPr>
        <p:txBody>
          <a:bodyPr wrap="square" rtlCol="0">
            <a:spAutoFit/>
          </a:bodyPr>
          <a:lstStyle/>
          <a:p>
            <a:pPr algn="ctr"/>
            <a:r>
              <a:rPr lang="en-GB" sz="1600" b="1" dirty="0" smtClean="0"/>
              <a:t>Exam Style Practice Question on Product Analysis, Materials, Processes and Finishes </a:t>
            </a:r>
            <a:endParaRPr lang="en-GB" sz="1600" b="1" dirty="0"/>
          </a:p>
        </p:txBody>
      </p:sp>
      <p:sp>
        <p:nvSpPr>
          <p:cNvPr id="6" name="TextBox 5"/>
          <p:cNvSpPr txBox="1"/>
          <p:nvPr/>
        </p:nvSpPr>
        <p:spPr>
          <a:xfrm>
            <a:off x="329784" y="863210"/>
            <a:ext cx="6071016" cy="600164"/>
          </a:xfrm>
          <a:prstGeom prst="rect">
            <a:avLst/>
          </a:prstGeom>
          <a:noFill/>
        </p:spPr>
        <p:txBody>
          <a:bodyPr wrap="square" rtlCol="0">
            <a:spAutoFit/>
          </a:bodyPr>
          <a:lstStyle/>
          <a:p>
            <a:r>
              <a:rPr lang="en-GB" sz="1100" b="1" dirty="0" smtClean="0"/>
              <a:t>Question 6</a:t>
            </a:r>
          </a:p>
          <a:p>
            <a:endParaRPr lang="en-GB" sz="1100" b="1" dirty="0"/>
          </a:p>
          <a:p>
            <a:endParaRPr lang="en-GB" sz="1100" b="1" dirty="0" smtClean="0"/>
          </a:p>
        </p:txBody>
      </p:sp>
      <p:sp>
        <p:nvSpPr>
          <p:cNvPr id="8" name="TextBox 7"/>
          <p:cNvSpPr txBox="1"/>
          <p:nvPr/>
        </p:nvSpPr>
        <p:spPr>
          <a:xfrm>
            <a:off x="329784" y="1163292"/>
            <a:ext cx="5975222" cy="6740307"/>
          </a:xfrm>
          <a:prstGeom prst="rect">
            <a:avLst/>
          </a:prstGeom>
          <a:noFill/>
        </p:spPr>
        <p:txBody>
          <a:bodyPr wrap="square" rtlCol="0">
            <a:spAutoFit/>
          </a:bodyPr>
          <a:lstStyle/>
          <a:p>
            <a:r>
              <a:rPr lang="en-GB" sz="1100" dirty="0" smtClean="0"/>
              <a:t>Study the photograph of the product right: </a:t>
            </a:r>
          </a:p>
          <a:p>
            <a:endParaRPr lang="en-GB" sz="300" dirty="0" smtClean="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r>
              <a:rPr lang="en-GB" sz="1100" dirty="0" smtClean="0"/>
              <a:t>6 (a) (</a:t>
            </a:r>
            <a:r>
              <a:rPr lang="en-GB" sz="1100" dirty="0" err="1" smtClean="0"/>
              <a:t>i</a:t>
            </a:r>
            <a:r>
              <a:rPr lang="en-GB" sz="1100" dirty="0" smtClean="0"/>
              <a:t>) Name a specific material for this product. </a:t>
            </a:r>
          </a:p>
          <a:p>
            <a:endParaRPr lang="en-GB" sz="1100" dirty="0"/>
          </a:p>
          <a:p>
            <a:r>
              <a:rPr lang="en-GB" sz="1100" dirty="0" smtClean="0"/>
              <a:t>	……………………………………………………………………………………………………</a:t>
            </a:r>
          </a:p>
          <a:p>
            <a:endParaRPr lang="en-GB" sz="1100" dirty="0"/>
          </a:p>
          <a:p>
            <a:endParaRPr lang="en-GB" sz="1100" dirty="0" smtClean="0"/>
          </a:p>
          <a:p>
            <a:r>
              <a:rPr lang="en-GB" sz="1100" dirty="0" smtClean="0"/>
              <a:t>6 (a) (ii) Explain in detail why this materials is suitable for the product in Figure 1.</a:t>
            </a:r>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r>
              <a:rPr lang="en-GB" sz="1100" dirty="0" smtClean="0"/>
              <a:t> </a:t>
            </a:r>
            <a:r>
              <a:rPr lang="en-GB" sz="1100" dirty="0"/>
              <a:t>6 (a) (</a:t>
            </a:r>
            <a:r>
              <a:rPr lang="en-GB" sz="1100" dirty="0" smtClean="0"/>
              <a:t>iii</a:t>
            </a:r>
            <a:r>
              <a:rPr lang="en-GB" sz="1100" dirty="0"/>
              <a:t>) </a:t>
            </a:r>
            <a:r>
              <a:rPr lang="en-GB" sz="1100" dirty="0" smtClean="0"/>
              <a:t>Use notes and diagrams to describe the process used to manufacture this product. </a:t>
            </a:r>
            <a:endParaRPr lang="en-GB" sz="1100" dirty="0"/>
          </a:p>
          <a:p>
            <a:endParaRPr lang="en-GB" sz="1100" dirty="0"/>
          </a:p>
          <a:p>
            <a:endParaRPr lang="en-GB" sz="1100" dirty="0" smtClean="0"/>
          </a:p>
          <a:p>
            <a:endParaRPr lang="en-GB" sz="1100" b="1" dirty="0"/>
          </a:p>
          <a:p>
            <a:endParaRPr lang="en-GB" sz="1100" b="1" dirty="0" smtClean="0"/>
          </a:p>
        </p:txBody>
      </p:sp>
      <p:sp>
        <p:nvSpPr>
          <p:cNvPr id="9" name="TextBox 8"/>
          <p:cNvSpPr txBox="1"/>
          <p:nvPr/>
        </p:nvSpPr>
        <p:spPr>
          <a:xfrm rot="21269380">
            <a:off x="1216151" y="1480355"/>
            <a:ext cx="2468341" cy="1215717"/>
          </a:xfrm>
          <a:prstGeom prst="rect">
            <a:avLst/>
          </a:prstGeom>
          <a:noFill/>
          <a:ln w="28575" cmpd="sng">
            <a:solidFill>
              <a:schemeClr val="tx1"/>
            </a:solidFill>
            <a:prstDash val="dash"/>
          </a:ln>
        </p:spPr>
        <p:txBody>
          <a:bodyPr wrap="square" rtlCol="0">
            <a:spAutoFit/>
          </a:bodyPr>
          <a:lstStyle/>
          <a:p>
            <a:r>
              <a:rPr lang="en-GB" sz="1000" b="1" i="1" dirty="0" smtClean="0"/>
              <a:t>Exam Tip: </a:t>
            </a:r>
          </a:p>
          <a:p>
            <a:r>
              <a:rPr lang="en-GB" sz="900" i="1" dirty="0" smtClean="0"/>
              <a:t>Be specific with your material. Justify the suitability of a material by referring to its specific properties. Make sure the process diagrams are drawn clearly, labelled fully and accurately, you have explained what is happening at each stage. Also for top marks make sure any moulds or formers look like the shape of the product.  </a:t>
            </a:r>
            <a:endParaRPr lang="en-GB" sz="900" i="1" dirty="0"/>
          </a:p>
        </p:txBody>
      </p:sp>
      <p:sp>
        <p:nvSpPr>
          <p:cNvPr id="2" name="TextBox 1"/>
          <p:cNvSpPr txBox="1"/>
          <p:nvPr/>
        </p:nvSpPr>
        <p:spPr>
          <a:xfrm>
            <a:off x="5300471" y="9256295"/>
            <a:ext cx="1235242" cy="261610"/>
          </a:xfrm>
          <a:prstGeom prst="rect">
            <a:avLst/>
          </a:prstGeom>
          <a:noFill/>
        </p:spPr>
        <p:txBody>
          <a:bodyPr wrap="square" rtlCol="0">
            <a:spAutoFit/>
          </a:bodyPr>
          <a:lstStyle/>
          <a:p>
            <a:pPr algn="r"/>
            <a:r>
              <a:rPr lang="en-GB" sz="1050" dirty="0" smtClean="0"/>
              <a:t>Page 1 of 2</a:t>
            </a:r>
            <a:endParaRPr lang="en-GB" sz="1050" dirty="0"/>
          </a:p>
        </p:txBody>
      </p:sp>
      <p:graphicFrame>
        <p:nvGraphicFramePr>
          <p:cNvPr id="3" name="Table 2"/>
          <p:cNvGraphicFramePr>
            <a:graphicFrameLocks noGrp="1"/>
          </p:cNvGraphicFramePr>
          <p:nvPr/>
        </p:nvGraphicFramePr>
        <p:xfrm>
          <a:off x="475116" y="4068181"/>
          <a:ext cx="5909807" cy="2460928"/>
        </p:xfrm>
        <a:graphic>
          <a:graphicData uri="http://schemas.openxmlformats.org/drawingml/2006/table">
            <a:tbl>
              <a:tblPr firstRow="1" bandRow="1">
                <a:tableStyleId>{2D5ABB26-0587-4C30-8999-92F81FD0307C}</a:tableStyleId>
              </a:tblPr>
              <a:tblGrid>
                <a:gridCol w="5909807">
                  <a:extLst>
                    <a:ext uri="{9D8B030D-6E8A-4147-A177-3AD203B41FA5}">
                      <a16:colId xmlns:a16="http://schemas.microsoft.com/office/drawing/2014/main" val="20000"/>
                    </a:ext>
                  </a:extLst>
                </a:gridCol>
              </a:tblGrid>
              <a:tr h="272332">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0"/>
                  </a:ext>
                </a:extLst>
              </a:tr>
              <a:tr h="272332">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1"/>
                  </a:ext>
                </a:extLst>
              </a:tr>
              <a:tr h="272332">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2"/>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3"/>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4"/>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5"/>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6"/>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7"/>
                  </a:ext>
                </a:extLst>
              </a:tr>
              <a:tr h="136166">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8"/>
                  </a:ext>
                </a:extLst>
              </a:tr>
              <a:tr h="272332">
                <a:tc>
                  <a:txBody>
                    <a:bodyPr/>
                    <a:lstStyle/>
                    <a:p>
                      <a:endParaRPr lang="en-GB"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11" name="TextBox 10"/>
          <p:cNvSpPr txBox="1"/>
          <p:nvPr/>
        </p:nvSpPr>
        <p:spPr>
          <a:xfrm>
            <a:off x="5128592" y="3296900"/>
            <a:ext cx="671979" cy="261610"/>
          </a:xfrm>
          <a:prstGeom prst="rect">
            <a:avLst/>
          </a:prstGeom>
          <a:noFill/>
        </p:spPr>
        <p:txBody>
          <a:bodyPr wrap="none" rtlCol="0">
            <a:spAutoFit/>
          </a:bodyPr>
          <a:lstStyle/>
          <a:p>
            <a:r>
              <a:rPr lang="en-GB" sz="1100" i="1" dirty="0" smtClean="0"/>
              <a:t>(1 mark)</a:t>
            </a:r>
            <a:endParaRPr lang="en-GB" sz="1100" i="1" dirty="0"/>
          </a:p>
        </p:txBody>
      </p:sp>
      <p:sp>
        <p:nvSpPr>
          <p:cNvPr id="15" name="TextBox 14"/>
          <p:cNvSpPr txBox="1"/>
          <p:nvPr/>
        </p:nvSpPr>
        <p:spPr>
          <a:xfrm>
            <a:off x="5633027" y="6352103"/>
            <a:ext cx="726481" cy="261610"/>
          </a:xfrm>
          <a:prstGeom prst="rect">
            <a:avLst/>
          </a:prstGeom>
          <a:noFill/>
        </p:spPr>
        <p:txBody>
          <a:bodyPr wrap="none" rtlCol="0">
            <a:spAutoFit/>
          </a:bodyPr>
          <a:lstStyle/>
          <a:p>
            <a:r>
              <a:rPr lang="en-GB" sz="1100" i="1" dirty="0" smtClean="0"/>
              <a:t>(6 marks)</a:t>
            </a:r>
            <a:endParaRPr lang="en-GB" sz="1100" i="1" dirty="0"/>
          </a:p>
        </p:txBody>
      </p:sp>
      <p:sp>
        <p:nvSpPr>
          <p:cNvPr id="12" name="TextBox 11"/>
          <p:cNvSpPr txBox="1"/>
          <p:nvPr/>
        </p:nvSpPr>
        <p:spPr>
          <a:xfrm>
            <a:off x="4262530" y="2727936"/>
            <a:ext cx="2177388" cy="261610"/>
          </a:xfrm>
          <a:prstGeom prst="rect">
            <a:avLst/>
          </a:prstGeom>
          <a:noFill/>
        </p:spPr>
        <p:txBody>
          <a:bodyPr wrap="square" rtlCol="0">
            <a:spAutoFit/>
          </a:bodyPr>
          <a:lstStyle/>
          <a:p>
            <a:pPr marL="0" lvl="1"/>
            <a:r>
              <a:rPr lang="en-GB" sz="1050" b="1" dirty="0" smtClean="0"/>
              <a:t>Figure 1: Plastic Plug Socket</a:t>
            </a:r>
          </a:p>
        </p:txBody>
      </p:sp>
      <p:pic>
        <p:nvPicPr>
          <p:cNvPr id="13" name="Picture 4" descr="http://www.ledtape.co.uk/wp-content/uploads/2012/09/plug-socket.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262530" y="1163292"/>
            <a:ext cx="1929536" cy="1285884"/>
          </a:xfrm>
          <a:prstGeom prst="rect">
            <a:avLst/>
          </a:prstGeom>
          <a:noFill/>
          <a:ln>
            <a:noFill/>
          </a:ln>
        </p:spPr>
      </p:pic>
    </p:spTree>
    <p:extLst>
      <p:ext uri="{BB962C8B-B14F-4D97-AF65-F5344CB8AC3E}">
        <p14:creationId xmlns:p14="http://schemas.microsoft.com/office/powerpoint/2010/main" val="26444063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4872" y="194872"/>
            <a:ext cx="6430780" cy="94587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29784" y="359764"/>
            <a:ext cx="6071016" cy="584775"/>
          </a:xfrm>
          <a:prstGeom prst="rect">
            <a:avLst/>
          </a:prstGeom>
          <a:noFill/>
        </p:spPr>
        <p:txBody>
          <a:bodyPr wrap="square" rtlCol="0">
            <a:spAutoFit/>
          </a:bodyPr>
          <a:lstStyle/>
          <a:p>
            <a:pPr algn="ctr"/>
            <a:r>
              <a:rPr lang="en-GB" sz="1600" b="1" dirty="0" smtClean="0"/>
              <a:t>Exam Style Practice Question on Product Analysis, Materials, Processes and Finishes </a:t>
            </a:r>
            <a:endParaRPr lang="en-GB" sz="1600" b="1" dirty="0"/>
          </a:p>
        </p:txBody>
      </p:sp>
      <p:sp>
        <p:nvSpPr>
          <p:cNvPr id="10" name="TextBox 9"/>
          <p:cNvSpPr txBox="1"/>
          <p:nvPr/>
        </p:nvSpPr>
        <p:spPr>
          <a:xfrm>
            <a:off x="5300471" y="9256295"/>
            <a:ext cx="1235242" cy="261610"/>
          </a:xfrm>
          <a:prstGeom prst="rect">
            <a:avLst/>
          </a:prstGeom>
          <a:noFill/>
        </p:spPr>
        <p:txBody>
          <a:bodyPr wrap="square" rtlCol="0">
            <a:spAutoFit/>
          </a:bodyPr>
          <a:lstStyle/>
          <a:p>
            <a:pPr algn="r"/>
            <a:r>
              <a:rPr lang="en-GB" sz="1050" dirty="0" smtClean="0"/>
              <a:t>Page 2 of 2</a:t>
            </a:r>
            <a:endParaRPr lang="en-GB" sz="1050" dirty="0"/>
          </a:p>
        </p:txBody>
      </p:sp>
      <p:sp>
        <p:nvSpPr>
          <p:cNvPr id="2" name="Rectangle 1"/>
          <p:cNvSpPr/>
          <p:nvPr/>
        </p:nvSpPr>
        <p:spPr>
          <a:xfrm>
            <a:off x="329784" y="8116245"/>
            <a:ext cx="6205929" cy="600164"/>
          </a:xfrm>
          <a:prstGeom prst="rect">
            <a:avLst/>
          </a:prstGeom>
        </p:spPr>
        <p:txBody>
          <a:bodyPr wrap="square">
            <a:spAutoFit/>
          </a:bodyPr>
          <a:lstStyle/>
          <a:p>
            <a:r>
              <a:rPr lang="en-GB" sz="1100" dirty="0"/>
              <a:t>6 (a) (</a:t>
            </a:r>
            <a:r>
              <a:rPr lang="en-GB" sz="1100" dirty="0" smtClean="0"/>
              <a:t>iv) Identify a suitable finishing process for this product (if required). </a:t>
            </a:r>
          </a:p>
          <a:p>
            <a:endParaRPr lang="en-GB" sz="1100" dirty="0"/>
          </a:p>
          <a:p>
            <a:r>
              <a:rPr lang="en-GB" sz="1100" dirty="0" smtClean="0"/>
              <a:t>	……………………………………………………………………………………………………………………………………..</a:t>
            </a:r>
            <a:endParaRPr lang="en-GB" sz="1100" dirty="0"/>
          </a:p>
        </p:txBody>
      </p:sp>
      <p:sp>
        <p:nvSpPr>
          <p:cNvPr id="7" name="TextBox 6"/>
          <p:cNvSpPr txBox="1"/>
          <p:nvPr/>
        </p:nvSpPr>
        <p:spPr>
          <a:xfrm>
            <a:off x="5673452" y="7221975"/>
            <a:ext cx="798617" cy="261610"/>
          </a:xfrm>
          <a:prstGeom prst="rect">
            <a:avLst/>
          </a:prstGeom>
          <a:noFill/>
        </p:spPr>
        <p:txBody>
          <a:bodyPr wrap="none" rtlCol="0">
            <a:spAutoFit/>
          </a:bodyPr>
          <a:lstStyle/>
          <a:p>
            <a:r>
              <a:rPr lang="en-GB" sz="1100" i="1" dirty="0" smtClean="0"/>
              <a:t>(10 marks)</a:t>
            </a:r>
            <a:endParaRPr lang="en-GB" sz="1100" i="1" dirty="0"/>
          </a:p>
        </p:txBody>
      </p:sp>
      <p:sp>
        <p:nvSpPr>
          <p:cNvPr id="8" name="TextBox 7"/>
          <p:cNvSpPr txBox="1"/>
          <p:nvPr/>
        </p:nvSpPr>
        <p:spPr>
          <a:xfrm>
            <a:off x="5736772" y="8852170"/>
            <a:ext cx="671979" cy="261610"/>
          </a:xfrm>
          <a:prstGeom prst="rect">
            <a:avLst/>
          </a:prstGeom>
          <a:noFill/>
        </p:spPr>
        <p:txBody>
          <a:bodyPr wrap="none" rtlCol="0">
            <a:spAutoFit/>
          </a:bodyPr>
          <a:lstStyle/>
          <a:p>
            <a:r>
              <a:rPr lang="en-GB" sz="1100" i="1" dirty="0" smtClean="0"/>
              <a:t>(1 mark)</a:t>
            </a:r>
            <a:endParaRPr lang="en-GB" sz="1100" i="1" dirty="0"/>
          </a:p>
        </p:txBody>
      </p:sp>
    </p:spTree>
    <p:extLst>
      <p:ext uri="{BB962C8B-B14F-4D97-AF65-F5344CB8AC3E}">
        <p14:creationId xmlns:p14="http://schemas.microsoft.com/office/powerpoint/2010/main" val="40127104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537</TotalTime>
  <Words>3306</Words>
  <Application>Microsoft Office PowerPoint</Application>
  <PresentationFormat>A4 Paper (210x297 mm)</PresentationFormat>
  <Paragraphs>1050</Paragraphs>
  <Slides>41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Alexander Tomlinson</dc:creator>
  <cp:lastModifiedBy>Miss N Walshe</cp:lastModifiedBy>
  <cp:revision>20</cp:revision>
  <cp:lastPrinted>2015-04-13T14:39:21Z</cp:lastPrinted>
  <dcterms:created xsi:type="dcterms:W3CDTF">2013-08-20T13:03:05Z</dcterms:created>
  <dcterms:modified xsi:type="dcterms:W3CDTF">2019-05-14T14:43:49Z</dcterms:modified>
</cp:coreProperties>
</file>