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4" r:id="rId4"/>
    <p:sldId id="257" r:id="rId5"/>
    <p:sldId id="258" r:id="rId6"/>
    <p:sldId id="259" r:id="rId7"/>
    <p:sldId id="260" r:id="rId8"/>
    <p:sldId id="261" r:id="rId9"/>
    <p:sldId id="262" r:id="rId10"/>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35070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32068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342617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74804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066036-57F3-4CD7-A168-A48934384958}"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3385215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C066036-57F3-4CD7-A168-A48934384958}"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222377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C066036-57F3-4CD7-A168-A48934384958}" type="datetimeFigureOut">
              <a:rPr lang="en-GB" smtClean="0"/>
              <a:t>13/10/2021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71839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C066036-57F3-4CD7-A168-A48934384958}" type="datetimeFigureOut">
              <a:rPr lang="en-GB" smtClean="0"/>
              <a:t>13/10/2021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57897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66036-57F3-4CD7-A168-A48934384958}" type="datetimeFigureOut">
              <a:rPr lang="en-GB" smtClean="0"/>
              <a:t>13/10/2021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449453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066036-57F3-4CD7-A168-A48934384958}"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81788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066036-57F3-4CD7-A168-A48934384958}"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58434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66036-57F3-4CD7-A168-A48934384958}" type="datetimeFigureOut">
              <a:rPr lang="en-GB" smtClean="0"/>
              <a:t>13/10/2021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3CA07-34BF-4404-8BC3-7F5AFD7E5571}" type="slidenum">
              <a:rPr lang="en-GB" smtClean="0"/>
              <a:t>‹#›</a:t>
            </a:fld>
            <a:endParaRPr lang="en-GB"/>
          </a:p>
        </p:txBody>
      </p:sp>
    </p:spTree>
    <p:extLst>
      <p:ext uri="{BB962C8B-B14F-4D97-AF65-F5344CB8AC3E}">
        <p14:creationId xmlns:p14="http://schemas.microsoft.com/office/powerpoint/2010/main" val="1175632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6EC1A-70EC-4E7E-BA02-9B3ED8E048B6}"/>
              </a:ext>
            </a:extLst>
          </p:cNvPr>
          <p:cNvSpPr>
            <a:spLocks noGrp="1"/>
          </p:cNvSpPr>
          <p:nvPr>
            <p:ph type="ctrTitle"/>
          </p:nvPr>
        </p:nvSpPr>
        <p:spPr>
          <a:xfrm>
            <a:off x="967666" y="1122363"/>
            <a:ext cx="10360240" cy="1655762"/>
          </a:xfrm>
        </p:spPr>
        <p:txBody>
          <a:bodyPr>
            <a:normAutofit/>
          </a:bodyPr>
          <a:lstStyle/>
          <a:p>
            <a:r>
              <a:rPr lang="en-GB" sz="3600" b="1" dirty="0">
                <a:latin typeface="Arial" panose="020B0604020202020204" pitchFamily="34" charset="0"/>
                <a:cs typeface="Arial" panose="020B0604020202020204" pitchFamily="34" charset="0"/>
              </a:rPr>
              <a:t>A GUIDE TO ANSWERING QUESTION ONE</a:t>
            </a:r>
          </a:p>
        </p:txBody>
      </p:sp>
      <p:pic>
        <p:nvPicPr>
          <p:cNvPr id="5" name="Picture 4">
            <a:extLst>
              <a:ext uri="{FF2B5EF4-FFF2-40B4-BE49-F238E27FC236}">
                <a16:creationId xmlns:a16="http://schemas.microsoft.com/office/drawing/2014/main" id="{5223C0ED-4083-4C40-A560-215629BCE0F6}"/>
              </a:ext>
            </a:extLst>
          </p:cNvPr>
          <p:cNvPicPr>
            <a:picLocks noChangeAspect="1"/>
          </p:cNvPicPr>
          <p:nvPr/>
        </p:nvPicPr>
        <p:blipFill>
          <a:blip r:embed="rId2"/>
          <a:stretch>
            <a:fillRect/>
          </a:stretch>
        </p:blipFill>
        <p:spPr>
          <a:xfrm>
            <a:off x="4810125" y="3096457"/>
            <a:ext cx="2571750" cy="3619500"/>
          </a:xfrm>
          <a:prstGeom prst="rect">
            <a:avLst/>
          </a:prstGeom>
        </p:spPr>
      </p:pic>
      <p:sp>
        <p:nvSpPr>
          <p:cNvPr id="3" name="Subtitle 2">
            <a:extLst>
              <a:ext uri="{FF2B5EF4-FFF2-40B4-BE49-F238E27FC236}">
                <a16:creationId xmlns:a16="http://schemas.microsoft.com/office/drawing/2014/main" id="{BB42D1FD-98B8-4E88-91BF-C0884456D4E8}"/>
              </a:ext>
            </a:extLst>
          </p:cNvPr>
          <p:cNvSpPr>
            <a:spLocks noGrp="1"/>
          </p:cNvSpPr>
          <p:nvPr>
            <p:ph type="subTitle" idx="1"/>
          </p:nvPr>
        </p:nvSpPr>
        <p:spPr/>
        <p:txBody>
          <a:bodyPr/>
          <a:lstStyle/>
          <a:p>
            <a:endParaRPr lang="en-GB" dirty="0"/>
          </a:p>
        </p:txBody>
      </p:sp>
      <p:sp>
        <p:nvSpPr>
          <p:cNvPr id="4" name="Rectangle 3">
            <a:extLst>
              <a:ext uri="{FF2B5EF4-FFF2-40B4-BE49-F238E27FC236}">
                <a16:creationId xmlns:a16="http://schemas.microsoft.com/office/drawing/2014/main" id="{248D1DBB-6B75-4248-99C7-C747E545ACAC}"/>
              </a:ext>
            </a:extLst>
          </p:cNvPr>
          <p:cNvSpPr/>
          <p:nvPr/>
        </p:nvSpPr>
        <p:spPr>
          <a:xfrm>
            <a:off x="142043" y="213064"/>
            <a:ext cx="11940466" cy="105644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tx1"/>
                </a:solidFill>
                <a:latin typeface="Arial" panose="020B0604020202020204" pitchFamily="34" charset="0"/>
                <a:cs typeface="Arial" panose="020B0604020202020204" pitchFamily="34" charset="0"/>
              </a:rPr>
              <a:t>PAPER ONE: USA 1865 - 1975</a:t>
            </a:r>
          </a:p>
        </p:txBody>
      </p:sp>
    </p:spTree>
    <p:extLst>
      <p:ext uri="{BB962C8B-B14F-4D97-AF65-F5344CB8AC3E}">
        <p14:creationId xmlns:p14="http://schemas.microsoft.com/office/powerpoint/2010/main" val="352408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860" y="204187"/>
            <a:ext cx="11736280" cy="2876365"/>
          </a:xfrm>
        </p:spPr>
        <p:txBody>
          <a:bodyPr>
            <a:normAutofit fontScale="90000"/>
          </a:bodyPr>
          <a:lstStyle/>
          <a:p>
            <a:r>
              <a:rPr lang="en-GB" sz="5300" b="1" dirty="0">
                <a:latin typeface="+mn-lt"/>
              </a:rPr>
              <a:t>USA Exam Paper Question 1</a:t>
            </a:r>
            <a:r>
              <a:rPr lang="en-GB" sz="4000" dirty="0">
                <a:latin typeface="+mn-lt"/>
              </a:rPr>
              <a:t/>
            </a:r>
            <a:br>
              <a:rPr lang="en-GB" sz="4000" dirty="0">
                <a:latin typeface="+mn-lt"/>
              </a:rPr>
            </a:br>
            <a:r>
              <a:rPr lang="en-GB" sz="4000" dirty="0">
                <a:latin typeface="+mn-lt"/>
              </a:rPr>
              <a:t/>
            </a:r>
            <a:br>
              <a:rPr lang="en-GB" sz="4000" dirty="0">
                <a:latin typeface="+mn-lt"/>
              </a:rPr>
            </a:br>
            <a:r>
              <a:rPr lang="en-GB" sz="4000" b="1" dirty="0">
                <a:latin typeface="+mn-lt"/>
              </a:rPr>
              <a:t>One question on 3 Interpretations</a:t>
            </a:r>
            <a:r>
              <a:rPr lang="en-GB" sz="4000" dirty="0">
                <a:latin typeface="+mn-lt"/>
              </a:rPr>
              <a:t/>
            </a:r>
            <a:br>
              <a:rPr lang="en-GB" sz="4000" dirty="0">
                <a:latin typeface="+mn-lt"/>
              </a:rPr>
            </a:br>
            <a:r>
              <a:rPr lang="en-GB" dirty="0">
                <a:latin typeface="+mn-lt"/>
              </a:rPr>
              <a:t/>
            </a:r>
            <a:br>
              <a:rPr lang="en-GB" dirty="0">
                <a:latin typeface="+mn-lt"/>
              </a:rPr>
            </a:br>
            <a:r>
              <a:rPr lang="en-GB" sz="3100" b="1" dirty="0">
                <a:latin typeface="+mn-lt"/>
              </a:rPr>
              <a:t>30 marks = 60 minutes</a:t>
            </a:r>
          </a:p>
        </p:txBody>
      </p:sp>
      <p:sp>
        <p:nvSpPr>
          <p:cNvPr id="3" name="Subtitle 2"/>
          <p:cNvSpPr>
            <a:spLocks noGrp="1"/>
          </p:cNvSpPr>
          <p:nvPr>
            <p:ph type="subTitle" idx="1"/>
          </p:nvPr>
        </p:nvSpPr>
        <p:spPr>
          <a:xfrm>
            <a:off x="660400" y="3467100"/>
            <a:ext cx="10960100" cy="3390900"/>
          </a:xfrm>
        </p:spPr>
        <p:txBody>
          <a:bodyPr>
            <a:normAutofit fontScale="92500" lnSpcReduction="20000"/>
          </a:bodyPr>
          <a:lstStyle/>
          <a:p>
            <a:r>
              <a:rPr lang="en-GB" b="1" u="sng" dirty="0"/>
              <a:t>THINGS TO REMEMBER</a:t>
            </a:r>
          </a:p>
          <a:p>
            <a:endParaRPr lang="en-GB" dirty="0"/>
          </a:p>
          <a:p>
            <a:r>
              <a:rPr lang="en-GB" dirty="0"/>
              <a:t>Read through each interpretation</a:t>
            </a:r>
          </a:p>
          <a:p>
            <a:r>
              <a:rPr lang="en-GB" dirty="0"/>
              <a:t>Underline key words, dates, names and information as you read</a:t>
            </a:r>
          </a:p>
          <a:p>
            <a:r>
              <a:rPr lang="en-GB" dirty="0"/>
              <a:t>Annotate thoroughly – there should be writing all over your sources!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ea typeface="+mn-ea"/>
                <a:cs typeface="+mn-cs"/>
              </a:rPr>
              <a:t>Identify the key arguments of each of the interpretations</a:t>
            </a:r>
          </a:p>
          <a:p>
            <a:r>
              <a:rPr lang="en-GB" dirty="0"/>
              <a:t>Use your own knowledge – what do you find convincing or not convincing?</a:t>
            </a:r>
          </a:p>
          <a:p>
            <a:r>
              <a:rPr lang="en-GB" dirty="0"/>
              <a:t>Back up each of your points with precise historical knowledge</a:t>
            </a:r>
          </a:p>
          <a:p>
            <a:r>
              <a:rPr kumimoji="0" lang="en-GB" sz="2400" b="0" i="0" u="none" strike="noStrike" kern="1200" cap="none" spc="0" normalizeH="0" baseline="0" noProof="0" dirty="0">
                <a:ln>
                  <a:noFill/>
                </a:ln>
                <a:solidFill>
                  <a:prstClr val="black"/>
                </a:solidFill>
                <a:effectLst/>
                <a:uLnTx/>
                <a:uFillTx/>
                <a:ea typeface="+mn-ea"/>
                <a:cs typeface="+mn-cs"/>
              </a:rPr>
              <a:t>Evaluate each extract separately – your answer is 3 mini essays</a:t>
            </a:r>
            <a:endParaRPr lang="en-GB" dirty="0"/>
          </a:p>
        </p:txBody>
      </p:sp>
    </p:spTree>
    <p:extLst>
      <p:ext uri="{BB962C8B-B14F-4D97-AF65-F5344CB8AC3E}">
        <p14:creationId xmlns:p14="http://schemas.microsoft.com/office/powerpoint/2010/main" val="3604384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44137" y="365124"/>
            <a:ext cx="11286309" cy="6244682"/>
          </a:xfrm>
        </p:spPr>
        <p:txBody>
          <a:bodyPr>
            <a:normAutofit fontScale="47500" lnSpcReduction="20000"/>
          </a:bodyPr>
          <a:lstStyle/>
          <a:p>
            <a:pPr marL="0" indent="0" algn="ctr">
              <a:lnSpc>
                <a:spcPct val="107000"/>
              </a:lnSpc>
              <a:spcAft>
                <a:spcPts val="800"/>
              </a:spcAft>
              <a:buNone/>
            </a:pPr>
            <a:r>
              <a:rPr lang="en-GB" sz="4400" b="1" dirty="0">
                <a:latin typeface="Calibri" panose="020F0502020204030204" pitchFamily="34" charset="0"/>
                <a:ea typeface="Calibri" panose="020F0502020204030204" pitchFamily="34" charset="0"/>
                <a:cs typeface="Times New Roman" panose="02020603050405020304" pitchFamily="18" charset="0"/>
              </a:rPr>
              <a:t>Generic mark-scheme for USA Question One - Extracts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4000" b="1" u="sng" dirty="0">
                <a:latin typeface="Calibri" panose="020F0502020204030204" pitchFamily="34" charset="0"/>
                <a:ea typeface="Calibri" panose="020F0502020204030204" pitchFamily="34" charset="0"/>
                <a:cs typeface="Times New Roman" panose="02020603050405020304" pitchFamily="18" charset="0"/>
              </a:rPr>
              <a:t>Target: AO3</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4000" u="sng" dirty="0">
                <a:latin typeface="Calibri" panose="020F0502020204030204" pitchFamily="34" charset="0"/>
                <a:ea typeface="Calibri" panose="020F0502020204030204" pitchFamily="34" charset="0"/>
                <a:cs typeface="Times New Roman" panose="02020603050405020304" pitchFamily="18" charset="0"/>
              </a:rPr>
              <a:t>Analyse and evaluate, in relation to the historical context, different ways in which </a:t>
            </a:r>
            <a:r>
              <a:rPr lang="en-GB" sz="4000" u="sng" dirty="0" smtClean="0">
                <a:latin typeface="Calibri" panose="020F0502020204030204" pitchFamily="34" charset="0"/>
                <a:ea typeface="Calibri" panose="020F0502020204030204" pitchFamily="34" charset="0"/>
                <a:cs typeface="Times New Roman" panose="02020603050405020304" pitchFamily="18" charset="0"/>
              </a:rPr>
              <a:t>aspects </a:t>
            </a:r>
            <a:r>
              <a:rPr lang="en-GB" sz="4000" u="sng" dirty="0">
                <a:latin typeface="Calibri" panose="020F0502020204030204" pitchFamily="34" charset="0"/>
                <a:ea typeface="Calibri" panose="020F0502020204030204" pitchFamily="34" charset="0"/>
                <a:cs typeface="Times New Roman" panose="02020603050405020304" pitchFamily="18" charset="0"/>
              </a:rPr>
              <a:t>of the past have been interpreted.</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L5:</a:t>
            </a:r>
            <a:r>
              <a:rPr lang="en-GB" dirty="0">
                <a:latin typeface="Calibri" panose="020F0502020204030204" pitchFamily="34" charset="0"/>
                <a:ea typeface="Calibri" panose="020F0502020204030204" pitchFamily="34" charset="0"/>
                <a:cs typeface="Times New Roman" panose="02020603050405020304" pitchFamily="18" charset="0"/>
              </a:rPr>
              <a:t> Shows a very good understanding of the interpretations put forward in all three extracts and combines this with a strong awareness of the historical context to analyse and evaluate the interpretations given in the extracts. Evaluation of the arguments will be well-supported and convincing. The response demonstrates a very good understanding of context. </a:t>
            </a:r>
            <a:r>
              <a:rPr lang="en-GB" b="1" dirty="0" smtClean="0">
                <a:latin typeface="Calibri" panose="020F0502020204030204" pitchFamily="34" charset="0"/>
                <a:ea typeface="Calibri" panose="020F0502020204030204" pitchFamily="34" charset="0"/>
                <a:cs typeface="Times New Roman" panose="02020603050405020304" pitchFamily="18" charset="0"/>
              </a:rPr>
              <a:t>25-30</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L4</a:t>
            </a:r>
            <a:r>
              <a:rPr lang="en-GB" dirty="0">
                <a:latin typeface="Calibri" panose="020F0502020204030204" pitchFamily="34" charset="0"/>
                <a:ea typeface="Calibri" panose="020F0502020204030204" pitchFamily="34" charset="0"/>
                <a:cs typeface="Times New Roman" panose="02020603050405020304" pitchFamily="18" charset="0"/>
              </a:rPr>
              <a:t>: Shows a good understanding of the interpretations given in all three extracts and combines this with knowledge of the historical context to analyse and evaluate the interpretations given in the extracts. The evaluation of the arguments will be mostly well-supported, and convincing, but may have minor limitations of depth and breadth. The response demonstrates a good understanding of context. </a:t>
            </a:r>
            <a:r>
              <a:rPr lang="en-GB" b="1" dirty="0">
                <a:latin typeface="Calibri" panose="020F0502020204030204" pitchFamily="34" charset="0"/>
                <a:ea typeface="Calibri" panose="020F0502020204030204" pitchFamily="34" charset="0"/>
                <a:cs typeface="Times New Roman" panose="02020603050405020304" pitchFamily="18" charset="0"/>
              </a:rPr>
              <a:t>19-24</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L3:</a:t>
            </a:r>
            <a:r>
              <a:rPr lang="en-GB" dirty="0">
                <a:latin typeface="Calibri" panose="020F0502020204030204" pitchFamily="34" charset="0"/>
                <a:ea typeface="Calibri" panose="020F0502020204030204" pitchFamily="34" charset="0"/>
                <a:cs typeface="Times New Roman" panose="02020603050405020304" pitchFamily="18" charset="0"/>
              </a:rPr>
              <a:t> Provides some supported comment on the interpretations given in all three extracts and comments on the strength of these arguments in relation to their historic context. There is some analysis and evaluation but there may be an imbalance in the degree and depth of comments offered on the strength of the arguments. The response demonstrates an understanding of context. </a:t>
            </a:r>
            <a:r>
              <a:rPr lang="en-GB" b="1" dirty="0">
                <a:latin typeface="Calibri" panose="020F0502020204030204" pitchFamily="34" charset="0"/>
                <a:ea typeface="Calibri" panose="020F0502020204030204" pitchFamily="34" charset="0"/>
                <a:cs typeface="Times New Roman" panose="02020603050405020304" pitchFamily="18" charset="0"/>
              </a:rPr>
              <a:t>13-18</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L2:</a:t>
            </a:r>
            <a:r>
              <a:rPr lang="en-GB" dirty="0">
                <a:latin typeface="Calibri" panose="020F0502020204030204" pitchFamily="34" charset="0"/>
                <a:ea typeface="Calibri" panose="020F0502020204030204" pitchFamily="34" charset="0"/>
                <a:cs typeface="Times New Roman" panose="02020603050405020304" pitchFamily="18" charset="0"/>
              </a:rPr>
              <a:t> Provides some accurate comment on the interpretations given in at least two of the extracts, with reference to the historical context. The answer may contain some analysis, but there is little, if any, evaluation. Some of the comments on the strength of the arguments may contain some generalisation, inaccuracy or irrelevance. The response demonstrates some understanding of context. </a:t>
            </a:r>
            <a:r>
              <a:rPr lang="en-GB" b="1" dirty="0">
                <a:latin typeface="Calibri" panose="020F0502020204030204" pitchFamily="34" charset="0"/>
                <a:ea typeface="Calibri" panose="020F0502020204030204" pitchFamily="34" charset="0"/>
                <a:cs typeface="Times New Roman" panose="02020603050405020304" pitchFamily="18" charset="0"/>
              </a:rPr>
              <a:t>7-12</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963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365125"/>
            <a:ext cx="11480800" cy="4346575"/>
          </a:xfrm>
        </p:spPr>
        <p:txBody>
          <a:bodyPr>
            <a:normAutofit/>
          </a:bodyPr>
          <a:lstStyle/>
          <a:p>
            <a:pPr algn="ctr"/>
            <a:r>
              <a:rPr lang="en-GB" sz="2800" b="1" dirty="0">
                <a:solidFill>
                  <a:srgbClr val="0070C0"/>
                </a:solidFill>
                <a:latin typeface="Calibri" panose="020F0502020204030204" pitchFamily="34" charset="0"/>
                <a:cs typeface="Calibri" panose="020F0502020204030204" pitchFamily="34" charset="0"/>
              </a:rPr>
              <a:t>Using your understanding of the historical context, assess how convincing the arguments in these three extracts are in relation to </a:t>
            </a:r>
            <a:r>
              <a:rPr lang="en-GB" sz="2800" b="1" dirty="0">
                <a:latin typeface="Calibri" panose="020F0502020204030204" pitchFamily="34" charset="0"/>
                <a:cs typeface="Calibri" panose="020F0502020204030204" pitchFamily="34" charset="0"/>
              </a:rPr>
              <a:t>the position of African Americans in the South in the years 1865 to 1910?</a:t>
            </a:r>
          </a:p>
        </p:txBody>
      </p:sp>
      <p:sp>
        <p:nvSpPr>
          <p:cNvPr id="3" name="Content Placeholder 2"/>
          <p:cNvSpPr>
            <a:spLocks noGrp="1"/>
          </p:cNvSpPr>
          <p:nvPr>
            <p:ph idx="1"/>
          </p:nvPr>
        </p:nvSpPr>
        <p:spPr>
          <a:xfrm>
            <a:off x="0" y="3369077"/>
            <a:ext cx="12233429" cy="3302493"/>
          </a:xfrm>
        </p:spPr>
        <p:txBody>
          <a:bodyPr>
            <a:noAutofit/>
          </a:bodyPr>
          <a:lstStyle/>
          <a:p>
            <a:pPr marL="0" indent="0">
              <a:buNone/>
            </a:pPr>
            <a:r>
              <a:rPr lang="en-GB" sz="1900" b="1" u="sng" dirty="0"/>
              <a:t>SIMPLE STRUCTURE FORMAT</a:t>
            </a:r>
          </a:p>
          <a:p>
            <a:pPr marL="0" indent="0">
              <a:buNone/>
            </a:pPr>
            <a:r>
              <a:rPr lang="en-GB" sz="1900" dirty="0"/>
              <a:t>Summarise the argument put forward by the historian (this can be done in a couple of sentences)</a:t>
            </a:r>
          </a:p>
          <a:p>
            <a:pPr marL="0" indent="0">
              <a:buNone/>
            </a:pPr>
            <a:r>
              <a:rPr lang="en-GB" sz="1900" dirty="0"/>
              <a:t>Explain all the ways that the extract is convincing and support with your own historical knowledge (precise and in context)</a:t>
            </a:r>
          </a:p>
          <a:p>
            <a:pPr marL="0" indent="0">
              <a:buNone/>
            </a:pPr>
            <a:r>
              <a:rPr lang="en-GB" sz="1900" dirty="0"/>
              <a:t>Then challenge the extract and say how it is not convincing and support with your own knowledge (precise and in context)</a:t>
            </a:r>
          </a:p>
          <a:p>
            <a:pPr marL="0" indent="0">
              <a:buNone/>
            </a:pPr>
            <a:r>
              <a:rPr lang="en-GB" sz="1900" dirty="0"/>
              <a:t>Optional: a final sentence saying how convincing overall you think the extract is</a:t>
            </a:r>
          </a:p>
          <a:p>
            <a:pPr marL="0" indent="0">
              <a:buNone/>
            </a:pPr>
            <a:endParaRPr lang="en-GB" sz="1900" dirty="0"/>
          </a:p>
          <a:p>
            <a:pPr marL="0" indent="0">
              <a:buNone/>
            </a:pPr>
            <a:r>
              <a:rPr lang="en-GB" b="1" dirty="0"/>
              <a:t>THEN DO IT ALL AGAIN FOR EXTRACT 2 AND EXTRACT 3</a:t>
            </a:r>
          </a:p>
          <a:p>
            <a:pPr marL="0" indent="0">
              <a:buNone/>
            </a:pPr>
            <a:r>
              <a:rPr lang="en-GB" sz="2400" b="1" dirty="0"/>
              <a:t>5 MINUTES TO READ AND 15 MINUTES TO ANSWER X 3 = 60 MINUTES</a:t>
            </a:r>
          </a:p>
        </p:txBody>
      </p:sp>
      <p:sp>
        <p:nvSpPr>
          <p:cNvPr id="4" name="Callout: Down Arrow 3">
            <a:extLst>
              <a:ext uri="{FF2B5EF4-FFF2-40B4-BE49-F238E27FC236}">
                <a16:creationId xmlns:a16="http://schemas.microsoft.com/office/drawing/2014/main" id="{7414B694-A25B-4F28-B661-B2733D6BC757}"/>
              </a:ext>
            </a:extLst>
          </p:cNvPr>
          <p:cNvSpPr/>
          <p:nvPr/>
        </p:nvSpPr>
        <p:spPr>
          <a:xfrm>
            <a:off x="4213934" y="241282"/>
            <a:ext cx="3515557" cy="1429305"/>
          </a:xfrm>
          <a:prstGeom prst="downArrow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A SAMPLE QUESTION</a:t>
            </a:r>
          </a:p>
        </p:txBody>
      </p:sp>
      <p:sp>
        <p:nvSpPr>
          <p:cNvPr id="5" name="Callout: Down Arrow 4">
            <a:extLst>
              <a:ext uri="{FF2B5EF4-FFF2-40B4-BE49-F238E27FC236}">
                <a16:creationId xmlns:a16="http://schemas.microsoft.com/office/drawing/2014/main" id="{FAB42F3D-1BE1-4BE5-B8E8-F159A41EAE46}"/>
              </a:ext>
            </a:extLst>
          </p:cNvPr>
          <p:cNvSpPr/>
          <p:nvPr/>
        </p:nvSpPr>
        <p:spPr>
          <a:xfrm rot="21338692">
            <a:off x="156189" y="266659"/>
            <a:ext cx="3619623" cy="1629052"/>
          </a:xfrm>
          <a:prstGeom prst="down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DIFFERENT FROM PAPER 2</a:t>
            </a:r>
          </a:p>
          <a:p>
            <a:pPr algn="ctr"/>
            <a:r>
              <a:rPr lang="en-GB" b="1" dirty="0">
                <a:solidFill>
                  <a:schemeClr val="tx1"/>
                </a:solidFill>
              </a:rPr>
              <a:t>THIS IS HOW CONVINCING?</a:t>
            </a:r>
          </a:p>
        </p:txBody>
      </p:sp>
      <p:sp>
        <p:nvSpPr>
          <p:cNvPr id="6" name="Rectangle 5">
            <a:extLst>
              <a:ext uri="{FF2B5EF4-FFF2-40B4-BE49-F238E27FC236}">
                <a16:creationId xmlns:a16="http://schemas.microsoft.com/office/drawing/2014/main" id="{D2F854E1-4688-4956-B8B7-59C8632466E3}"/>
              </a:ext>
            </a:extLst>
          </p:cNvPr>
          <p:cNvSpPr/>
          <p:nvPr/>
        </p:nvSpPr>
        <p:spPr>
          <a:xfrm>
            <a:off x="8431320" y="186428"/>
            <a:ext cx="3506680" cy="1539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DO </a:t>
            </a:r>
            <a:r>
              <a:rPr lang="en-GB" sz="3200" b="1" dirty="0">
                <a:solidFill>
                  <a:schemeClr val="tx1"/>
                </a:solidFill>
              </a:rPr>
              <a:t>NOT </a:t>
            </a:r>
            <a:r>
              <a:rPr lang="en-GB" sz="2400" b="1" dirty="0">
                <a:solidFill>
                  <a:schemeClr val="tx1"/>
                </a:solidFill>
              </a:rPr>
              <a:t>REFER TO PROVENANCE!</a:t>
            </a:r>
          </a:p>
          <a:p>
            <a:pPr algn="ctr"/>
            <a:r>
              <a:rPr lang="en-GB" sz="2400" b="1" dirty="0">
                <a:solidFill>
                  <a:schemeClr val="tx1"/>
                </a:solidFill>
              </a:rPr>
              <a:t>That’s Paper 2!</a:t>
            </a:r>
          </a:p>
        </p:txBody>
      </p:sp>
      <p:sp>
        <p:nvSpPr>
          <p:cNvPr id="7" name="Callout: Up Arrow 6">
            <a:extLst>
              <a:ext uri="{FF2B5EF4-FFF2-40B4-BE49-F238E27FC236}">
                <a16:creationId xmlns:a16="http://schemas.microsoft.com/office/drawing/2014/main" id="{3DFE92DB-F782-4A6B-8D80-9989C29E5F8D}"/>
              </a:ext>
            </a:extLst>
          </p:cNvPr>
          <p:cNvSpPr/>
          <p:nvPr/>
        </p:nvSpPr>
        <p:spPr>
          <a:xfrm rot="20679613">
            <a:off x="8983571" y="4854047"/>
            <a:ext cx="3108447" cy="1487718"/>
          </a:xfrm>
          <a:prstGeom prst="up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AIM TO FIND 2–3 WAYS IT IS CONVINCING AND THEN </a:t>
            </a:r>
          </a:p>
          <a:p>
            <a:pPr algn="ctr"/>
            <a:r>
              <a:rPr lang="en-GB" sz="1600" b="1" dirty="0">
                <a:solidFill>
                  <a:schemeClr val="tx1"/>
                </a:solidFill>
              </a:rPr>
              <a:t>2–3 WAYS IT IS NOT CONVINCING</a:t>
            </a:r>
          </a:p>
        </p:txBody>
      </p:sp>
    </p:spTree>
    <p:extLst>
      <p:ext uri="{BB962C8B-B14F-4D97-AF65-F5344CB8AC3E}">
        <p14:creationId xmlns:p14="http://schemas.microsoft.com/office/powerpoint/2010/main" val="251633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568171" y="469900"/>
            <a:ext cx="10785629" cy="5868756"/>
          </a:xfrm>
        </p:spPr>
        <p:txBody>
          <a:bodyPr>
            <a:normAutofit fontScale="85000" lnSpcReduction="20000"/>
          </a:bodyPr>
          <a:lstStyle/>
          <a:p>
            <a:pPr marL="0" indent="0">
              <a:buNone/>
            </a:pPr>
            <a:r>
              <a:rPr lang="en-GB" sz="5200" b="1" dirty="0"/>
              <a:t>Extract A</a:t>
            </a:r>
          </a:p>
          <a:p>
            <a:pPr marL="0" indent="0">
              <a:buNone/>
            </a:pPr>
            <a:endParaRPr lang="en-GB" dirty="0"/>
          </a:p>
          <a:p>
            <a:pPr marL="0" indent="0">
              <a:buNone/>
            </a:pPr>
            <a:r>
              <a:rPr lang="en-GB" dirty="0"/>
              <a:t>After the Civil War, </a:t>
            </a:r>
            <a:r>
              <a:rPr lang="en-GB" b="1" dirty="0">
                <a:solidFill>
                  <a:srgbClr val="C00000"/>
                </a:solidFill>
              </a:rPr>
              <a:t>Constitutional amendments </a:t>
            </a:r>
            <a:r>
              <a:rPr lang="en-GB" dirty="0"/>
              <a:t>were passed, the laws for</a:t>
            </a:r>
          </a:p>
          <a:p>
            <a:pPr marL="0" indent="0">
              <a:buNone/>
            </a:pPr>
            <a:r>
              <a:rPr lang="en-GB" dirty="0"/>
              <a:t>racial equality were passed and the black man began to vote and to hold</a:t>
            </a:r>
          </a:p>
          <a:p>
            <a:pPr marL="0" indent="0">
              <a:buNone/>
            </a:pPr>
            <a:r>
              <a:rPr lang="en-GB" dirty="0"/>
              <a:t>office. But so long as the Negro remained dependent upon privileged whites</a:t>
            </a:r>
          </a:p>
          <a:p>
            <a:pPr marL="0" indent="0">
              <a:buNone/>
            </a:pPr>
            <a:r>
              <a:rPr lang="en-GB" dirty="0"/>
              <a:t>for work, for the necessities of life, his vote could be bought or taken away by</a:t>
            </a:r>
          </a:p>
          <a:p>
            <a:pPr marL="0" indent="0">
              <a:buNone/>
            </a:pPr>
            <a:r>
              <a:rPr lang="en-GB" dirty="0"/>
              <a:t>force. Thus, laws calling for equal treatment were meaningless. The southern</a:t>
            </a:r>
          </a:p>
          <a:p>
            <a:pPr marL="0" indent="0">
              <a:buNone/>
            </a:pPr>
            <a:r>
              <a:rPr lang="en-GB" b="1" dirty="0">
                <a:solidFill>
                  <a:srgbClr val="C00000"/>
                </a:solidFill>
              </a:rPr>
              <a:t>white oligarchy </a:t>
            </a:r>
            <a:r>
              <a:rPr lang="en-GB" dirty="0"/>
              <a:t>used its economic power to organise the Ku Klux Klan and</a:t>
            </a:r>
          </a:p>
          <a:p>
            <a:pPr marL="0" indent="0">
              <a:buNone/>
            </a:pPr>
            <a:r>
              <a:rPr lang="en-GB" dirty="0"/>
              <a:t>other terrorist groups. Northern politicians began to weigh the advantage of the</a:t>
            </a:r>
          </a:p>
          <a:p>
            <a:pPr marL="0" indent="0">
              <a:buNone/>
            </a:pPr>
            <a:r>
              <a:rPr lang="en-GB" dirty="0"/>
              <a:t>political support from </a:t>
            </a:r>
            <a:r>
              <a:rPr lang="en-GB" b="1" dirty="0">
                <a:solidFill>
                  <a:srgbClr val="C00000"/>
                </a:solidFill>
              </a:rPr>
              <a:t>impoverished</a:t>
            </a:r>
            <a:r>
              <a:rPr lang="en-GB" dirty="0"/>
              <a:t> blacks against the more stable situation of</a:t>
            </a:r>
          </a:p>
          <a:p>
            <a:pPr marL="0" indent="0">
              <a:buNone/>
            </a:pPr>
            <a:r>
              <a:rPr lang="en-GB" dirty="0"/>
              <a:t>a South returned to </a:t>
            </a:r>
            <a:r>
              <a:rPr lang="en-GB" b="1" dirty="0">
                <a:solidFill>
                  <a:srgbClr val="C00000"/>
                </a:solidFill>
              </a:rPr>
              <a:t>white supremacy</a:t>
            </a:r>
            <a:r>
              <a:rPr lang="en-GB" dirty="0"/>
              <a:t>. It was only a matter of time before</a:t>
            </a:r>
          </a:p>
          <a:p>
            <a:pPr marL="0" indent="0">
              <a:buNone/>
            </a:pPr>
            <a:r>
              <a:rPr lang="en-GB" dirty="0"/>
              <a:t>blacks would be reduced once again to conditions not far from slavery.</a:t>
            </a:r>
          </a:p>
          <a:p>
            <a:pPr marL="0" indent="0">
              <a:buNone/>
            </a:pPr>
            <a:endParaRPr lang="en-GB" b="1" dirty="0"/>
          </a:p>
          <a:p>
            <a:pPr marL="0" indent="0">
              <a:buNone/>
            </a:pPr>
            <a:r>
              <a:rPr lang="en-GB" b="1" dirty="0"/>
              <a:t>From H. </a:t>
            </a:r>
            <a:r>
              <a:rPr lang="en-GB" b="1" dirty="0" err="1"/>
              <a:t>Zinn</a:t>
            </a:r>
            <a:r>
              <a:rPr lang="en-GB" b="1" dirty="0"/>
              <a:t>, A People’s History of the United States, 2005</a:t>
            </a:r>
          </a:p>
        </p:txBody>
      </p:sp>
      <p:sp>
        <p:nvSpPr>
          <p:cNvPr id="4" name="Rectangle 3">
            <a:extLst>
              <a:ext uri="{FF2B5EF4-FFF2-40B4-BE49-F238E27FC236}">
                <a16:creationId xmlns:a16="http://schemas.microsoft.com/office/drawing/2014/main" id="{9F52A68C-47E1-406C-8012-8D0B8A6D1666}"/>
              </a:ext>
            </a:extLst>
          </p:cNvPr>
          <p:cNvSpPr/>
          <p:nvPr/>
        </p:nvSpPr>
        <p:spPr>
          <a:xfrm>
            <a:off x="6096000" y="85478"/>
            <a:ext cx="5879977" cy="55929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C00000"/>
                </a:solidFill>
              </a:rPr>
              <a:t>DEFINE THE HIGHLIGHTED WORDS</a:t>
            </a:r>
          </a:p>
        </p:txBody>
      </p:sp>
    </p:spTree>
    <p:extLst>
      <p:ext uri="{BB962C8B-B14F-4D97-AF65-F5344CB8AC3E}">
        <p14:creationId xmlns:p14="http://schemas.microsoft.com/office/powerpoint/2010/main" val="213839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fontScale="85000" lnSpcReduction="20000"/>
          </a:bodyPr>
          <a:lstStyle/>
          <a:p>
            <a:pPr marL="0" indent="0">
              <a:buNone/>
            </a:pPr>
            <a:r>
              <a:rPr lang="en-GB" sz="5200" b="1" dirty="0"/>
              <a:t>Extract B</a:t>
            </a:r>
          </a:p>
          <a:p>
            <a:pPr marL="0" indent="0">
              <a:buNone/>
            </a:pPr>
            <a:endParaRPr lang="en-GB" dirty="0"/>
          </a:p>
          <a:p>
            <a:pPr marL="0" indent="0">
              <a:buNone/>
            </a:pPr>
            <a:r>
              <a:rPr lang="en-GB" dirty="0"/>
              <a:t>The familiar generalisation that freed blacks were hardly better off than they</a:t>
            </a:r>
          </a:p>
          <a:p>
            <a:pPr marL="0" indent="0">
              <a:buNone/>
            </a:pPr>
            <a:r>
              <a:rPr lang="en-GB" dirty="0"/>
              <a:t>had been under slavery is </a:t>
            </a:r>
            <a:r>
              <a:rPr lang="en-GB" b="1" dirty="0">
                <a:solidFill>
                  <a:srgbClr val="C00000"/>
                </a:solidFill>
              </a:rPr>
              <a:t>unwarranted</a:t>
            </a:r>
            <a:r>
              <a:rPr lang="en-GB" dirty="0"/>
              <a:t>. There was a </a:t>
            </a:r>
            <a:r>
              <a:rPr lang="en-GB" b="1" dirty="0">
                <a:solidFill>
                  <a:srgbClr val="C00000"/>
                </a:solidFill>
              </a:rPr>
              <a:t>substantial</a:t>
            </a:r>
            <a:r>
              <a:rPr lang="en-GB" dirty="0"/>
              <a:t> improvement</a:t>
            </a:r>
          </a:p>
          <a:p>
            <a:pPr marL="0" indent="0">
              <a:buNone/>
            </a:pPr>
            <a:r>
              <a:rPr lang="en-GB" dirty="0"/>
              <a:t>in black standards of living in the half-century after</a:t>
            </a:r>
            <a:r>
              <a:rPr lang="en-GB" b="1" dirty="0">
                <a:solidFill>
                  <a:srgbClr val="C00000"/>
                </a:solidFill>
              </a:rPr>
              <a:t> emancipation </a:t>
            </a:r>
            <a:r>
              <a:rPr lang="en-GB" dirty="0"/>
              <a:t>and a</a:t>
            </a:r>
          </a:p>
          <a:p>
            <a:pPr marL="0" indent="0">
              <a:buNone/>
            </a:pPr>
            <a:r>
              <a:rPr lang="en-GB" dirty="0"/>
              <a:t>corresponding reduction in black </a:t>
            </a:r>
            <a:r>
              <a:rPr lang="en-GB" b="1" dirty="0">
                <a:solidFill>
                  <a:srgbClr val="C00000"/>
                </a:solidFill>
              </a:rPr>
              <a:t>mortality rates</a:t>
            </a:r>
            <a:r>
              <a:rPr lang="en-GB" dirty="0"/>
              <a:t>. Economic studies have</a:t>
            </a:r>
          </a:p>
          <a:p>
            <a:pPr marL="0" indent="0">
              <a:buNone/>
            </a:pPr>
            <a:r>
              <a:rPr lang="en-GB" dirty="0"/>
              <a:t>further revealed a dramatic rise in </a:t>
            </a:r>
            <a:r>
              <a:rPr lang="en-GB" b="1" dirty="0">
                <a:solidFill>
                  <a:srgbClr val="C00000"/>
                </a:solidFill>
              </a:rPr>
              <a:t>black per capita income</a:t>
            </a:r>
            <a:r>
              <a:rPr lang="en-GB" dirty="0"/>
              <a:t>, though most of the</a:t>
            </a:r>
          </a:p>
          <a:p>
            <a:pPr marL="0" indent="0">
              <a:buNone/>
            </a:pPr>
            <a:r>
              <a:rPr lang="en-GB" dirty="0"/>
              <a:t>gain occurred in the immediate post-war years. At the same time, black </a:t>
            </a:r>
          </a:p>
          <a:p>
            <a:pPr marL="0" indent="0">
              <a:buNone/>
            </a:pPr>
            <a:r>
              <a:rPr lang="en-GB" dirty="0"/>
              <a:t>landownership continued to increase; by 1910 twenty per cent of black farmers</a:t>
            </a:r>
          </a:p>
          <a:p>
            <a:pPr marL="0" indent="0">
              <a:buNone/>
            </a:pPr>
            <a:r>
              <a:rPr lang="en-GB" dirty="0"/>
              <a:t>owned their land. Black businesses too grew markedly in number and size in</a:t>
            </a:r>
          </a:p>
          <a:p>
            <a:pPr marL="0" indent="0">
              <a:buNone/>
            </a:pPr>
            <a:r>
              <a:rPr lang="en-GB" dirty="0"/>
              <a:t>the last two decades of the century, despite a high failure rate. The most</a:t>
            </a:r>
          </a:p>
          <a:p>
            <a:pPr marL="0" indent="0">
              <a:buNone/>
            </a:pPr>
            <a:r>
              <a:rPr lang="en-GB" dirty="0"/>
              <a:t>spectacular advances were made by enterprises catering for black customers.</a:t>
            </a:r>
          </a:p>
          <a:p>
            <a:pPr marL="0" indent="0">
              <a:buNone/>
            </a:pPr>
            <a:endParaRPr lang="en-GB" b="1" dirty="0"/>
          </a:p>
          <a:p>
            <a:pPr marL="0" indent="0">
              <a:buNone/>
            </a:pPr>
            <a:r>
              <a:rPr lang="en-GB" b="1" dirty="0"/>
              <a:t>From M. Jones, The Limits of Liberty, 1983</a:t>
            </a:r>
          </a:p>
        </p:txBody>
      </p:sp>
      <p:sp>
        <p:nvSpPr>
          <p:cNvPr id="4" name="Rectangle 3">
            <a:extLst>
              <a:ext uri="{FF2B5EF4-FFF2-40B4-BE49-F238E27FC236}">
                <a16:creationId xmlns:a16="http://schemas.microsoft.com/office/drawing/2014/main" id="{CF2FE906-86C4-48B5-9D33-F199586D52EF}"/>
              </a:ext>
            </a:extLst>
          </p:cNvPr>
          <p:cNvSpPr/>
          <p:nvPr/>
        </p:nvSpPr>
        <p:spPr>
          <a:xfrm>
            <a:off x="6096000" y="85478"/>
            <a:ext cx="5879977" cy="55929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C00000"/>
                </a:solidFill>
              </a:rPr>
              <a:t>DEFINE THE HIGHLIGHTED WORDS</a:t>
            </a:r>
          </a:p>
        </p:txBody>
      </p:sp>
    </p:spTree>
    <p:extLst>
      <p:ext uri="{BB962C8B-B14F-4D97-AF65-F5344CB8AC3E}">
        <p14:creationId xmlns:p14="http://schemas.microsoft.com/office/powerpoint/2010/main" val="2143245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45" y="71021"/>
            <a:ext cx="12011486" cy="1189609"/>
          </a:xfrm>
          <a:solidFill>
            <a:srgbClr val="92D050"/>
          </a:solidFill>
        </p:spPr>
        <p:txBody>
          <a:bodyPr/>
          <a:lstStyle/>
          <a:p>
            <a:pPr algn="ctr"/>
            <a:r>
              <a:rPr lang="en-GB" b="1" dirty="0">
                <a:latin typeface="+mn-lt"/>
              </a:rPr>
              <a:t>PLANNING GRID FOR QUESTION ONE</a:t>
            </a:r>
          </a:p>
        </p:txBody>
      </p:sp>
      <p:graphicFrame>
        <p:nvGraphicFramePr>
          <p:cNvPr id="7" name="Table 7">
            <a:extLst>
              <a:ext uri="{FF2B5EF4-FFF2-40B4-BE49-F238E27FC236}">
                <a16:creationId xmlns:a16="http://schemas.microsoft.com/office/drawing/2014/main" id="{1F5D159A-7191-4510-A21D-17B4D813E24C}"/>
              </a:ext>
            </a:extLst>
          </p:cNvPr>
          <p:cNvGraphicFramePr>
            <a:graphicFrameLocks noGrp="1"/>
          </p:cNvGraphicFramePr>
          <p:nvPr>
            <p:ph idx="1"/>
            <p:extLst>
              <p:ext uri="{D42A27DB-BD31-4B8C-83A1-F6EECF244321}">
                <p14:modId xmlns:p14="http://schemas.microsoft.com/office/powerpoint/2010/main" val="2685446491"/>
              </p:ext>
            </p:extLst>
          </p:nvPr>
        </p:nvGraphicFramePr>
        <p:xfrm>
          <a:off x="523783" y="1615737"/>
          <a:ext cx="10830019" cy="5034526"/>
        </p:xfrm>
        <a:graphic>
          <a:graphicData uri="http://schemas.openxmlformats.org/drawingml/2006/table">
            <a:tbl>
              <a:tblPr firstRow="1" bandRow="1">
                <a:tableStyleId>{5940675A-B579-460E-94D1-54222C63F5DA}</a:tableStyleId>
              </a:tblPr>
              <a:tblGrid>
                <a:gridCol w="1979720">
                  <a:extLst>
                    <a:ext uri="{9D8B030D-6E8A-4147-A177-3AD203B41FA5}">
                      <a16:colId xmlns:a16="http://schemas.microsoft.com/office/drawing/2014/main" val="3239734222"/>
                    </a:ext>
                  </a:extLst>
                </a:gridCol>
                <a:gridCol w="2920753">
                  <a:extLst>
                    <a:ext uri="{9D8B030D-6E8A-4147-A177-3AD203B41FA5}">
                      <a16:colId xmlns:a16="http://schemas.microsoft.com/office/drawing/2014/main" val="3695118954"/>
                    </a:ext>
                  </a:extLst>
                </a:gridCol>
                <a:gridCol w="3222041">
                  <a:extLst>
                    <a:ext uri="{9D8B030D-6E8A-4147-A177-3AD203B41FA5}">
                      <a16:colId xmlns:a16="http://schemas.microsoft.com/office/drawing/2014/main" val="2841767848"/>
                    </a:ext>
                  </a:extLst>
                </a:gridCol>
                <a:gridCol w="2707505">
                  <a:extLst>
                    <a:ext uri="{9D8B030D-6E8A-4147-A177-3AD203B41FA5}">
                      <a16:colId xmlns:a16="http://schemas.microsoft.com/office/drawing/2014/main" val="1566708400"/>
                    </a:ext>
                  </a:extLst>
                </a:gridCol>
              </a:tblGrid>
              <a:tr h="736846">
                <a:tc>
                  <a:txBody>
                    <a:bodyPr/>
                    <a:lstStyle/>
                    <a:p>
                      <a:pPr algn="ctr"/>
                      <a:r>
                        <a:rPr lang="en-GB" b="1" dirty="0"/>
                        <a:t>EXTRACT 1</a:t>
                      </a:r>
                    </a:p>
                  </a:txBody>
                  <a:tcPr/>
                </a:tc>
                <a:tc>
                  <a:txBody>
                    <a:bodyPr/>
                    <a:lstStyle/>
                    <a:p>
                      <a:pPr algn="ctr"/>
                      <a:r>
                        <a:rPr lang="en-GB" b="1" dirty="0"/>
                        <a:t>EXTRACT’S INTERPRETATION</a:t>
                      </a:r>
                    </a:p>
                  </a:txBody>
                  <a:tcPr/>
                </a:tc>
                <a:tc>
                  <a:txBody>
                    <a:bodyPr/>
                    <a:lstStyle/>
                    <a:p>
                      <a:pPr algn="ctr"/>
                      <a:r>
                        <a:rPr lang="en-GB" b="1" dirty="0"/>
                        <a:t>OWN KNOWEDGE TO SUPPORT</a:t>
                      </a:r>
                    </a:p>
                  </a:txBody>
                  <a:tcPr/>
                </a:tc>
                <a:tc>
                  <a:txBody>
                    <a:bodyPr/>
                    <a:lstStyle/>
                    <a:p>
                      <a:pPr algn="ctr"/>
                      <a:r>
                        <a:rPr lang="en-GB" b="1" dirty="0"/>
                        <a:t>BRIEF QUOTE FROM THE SOURCE TO SUPPORT</a:t>
                      </a:r>
                    </a:p>
                  </a:txBody>
                  <a:tcPr/>
                </a:tc>
                <a:extLst>
                  <a:ext uri="{0D108BD9-81ED-4DB2-BD59-A6C34878D82A}">
                    <a16:rowId xmlns:a16="http://schemas.microsoft.com/office/drawing/2014/main" val="3396829318"/>
                  </a:ext>
                </a:extLst>
              </a:tr>
              <a:tr h="1820381">
                <a:tc>
                  <a:txBody>
                    <a:bodyPr/>
                    <a:lstStyle/>
                    <a:p>
                      <a:pPr algn="ctr"/>
                      <a:endParaRPr lang="en-GB" b="1" dirty="0"/>
                    </a:p>
                    <a:p>
                      <a:pPr algn="ctr"/>
                      <a:endParaRPr lang="en-GB" b="1" dirty="0"/>
                    </a:p>
                    <a:p>
                      <a:pPr algn="ctr"/>
                      <a:r>
                        <a:rPr lang="en-GB" b="1" dirty="0"/>
                        <a:t>CONVINCING</a:t>
                      </a:r>
                    </a:p>
                  </a:txBody>
                  <a:tcPr/>
                </a:tc>
                <a:tc>
                  <a:txBody>
                    <a:bodyPr/>
                    <a:lstStyle/>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615508143"/>
                  </a:ext>
                </a:extLst>
              </a:tr>
              <a:tr h="1820381">
                <a:tc>
                  <a:txBody>
                    <a:bodyPr/>
                    <a:lstStyle/>
                    <a:p>
                      <a:pPr algn="ctr"/>
                      <a:endParaRPr lang="en-GB" b="1" dirty="0"/>
                    </a:p>
                    <a:p>
                      <a:pPr algn="ctr"/>
                      <a:endParaRPr lang="en-GB" b="1" dirty="0"/>
                    </a:p>
                    <a:p>
                      <a:pPr algn="ctr"/>
                      <a:r>
                        <a:rPr lang="en-GB" b="1" dirty="0"/>
                        <a:t>NOT CONVINCING</a:t>
                      </a:r>
                    </a:p>
                  </a:txBody>
                  <a:tcPr/>
                </a:tc>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409161257"/>
                  </a:ext>
                </a:extLst>
              </a:tr>
            </a:tbl>
          </a:graphicData>
        </a:graphic>
      </p:graphicFrame>
    </p:spTree>
    <p:extLst>
      <p:ext uri="{BB962C8B-B14F-4D97-AF65-F5344CB8AC3E}">
        <p14:creationId xmlns:p14="http://schemas.microsoft.com/office/powerpoint/2010/main" val="323673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7CDB-79CF-488D-9F5C-6AEA7E56520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F154893-5B98-4055-B7F1-4AF10B5CB77C}"/>
              </a:ext>
            </a:extLst>
          </p:cNvPr>
          <p:cNvSpPr>
            <a:spLocks noGrp="1"/>
          </p:cNvSpPr>
          <p:nvPr>
            <p:ph idx="1"/>
          </p:nvPr>
        </p:nvSpPr>
        <p:spPr>
          <a:xfrm>
            <a:off x="328474" y="211592"/>
            <a:ext cx="10954306" cy="6235423"/>
          </a:xfrm>
        </p:spPr>
        <p:txBody>
          <a:bodyPr>
            <a:normAutofit fontScale="25000" lnSpcReduction="20000"/>
          </a:bodyPr>
          <a:lstStyle/>
          <a:p>
            <a:pPr marL="0" indent="0" algn="ctr">
              <a:buNone/>
            </a:pPr>
            <a:r>
              <a:rPr lang="en-GB" sz="8000" b="1" u="none" strike="noStrike" dirty="0">
                <a:effectLst/>
                <a:latin typeface="Arial" panose="020B0604020202020204" pitchFamily="34" charset="0"/>
                <a:ea typeface="Times New Roman" panose="02020603050405020304" pitchFamily="18" charset="0"/>
              </a:rPr>
              <a:t> </a:t>
            </a:r>
            <a:r>
              <a:rPr lang="en-GB" sz="8000" b="1" u="sng" dirty="0">
                <a:effectLst/>
                <a:latin typeface="Arial" panose="020B0604020202020204" pitchFamily="34" charset="0"/>
                <a:ea typeface="Times New Roman" panose="02020603050405020304" pitchFamily="18" charset="0"/>
              </a:rPr>
              <a:t>SAMPLE SENTENCE STRUCTURE FOR QUESTION ONE</a:t>
            </a:r>
            <a:endParaRPr lang="en-GB" sz="8000" dirty="0">
              <a:effectLst/>
              <a:latin typeface="Times New Roman" panose="02020603050405020304" pitchFamily="18" charset="0"/>
              <a:ea typeface="MS Mincho" panose="02020609040205080304" pitchFamily="49" charset="-128"/>
            </a:endParaRPr>
          </a:p>
          <a:p>
            <a:pPr marL="0" indent="0" algn="ctr">
              <a:buNone/>
            </a:pPr>
            <a:endParaRPr lang="en-GB" sz="1800" b="1" u="sng" dirty="0">
              <a:latin typeface="Arial" panose="020B0604020202020204" pitchFamily="34" charset="0"/>
              <a:ea typeface="MS Mincho" panose="02020609040205080304" pitchFamily="49" charset="-128"/>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main/key argument put forward by the historian in Extract A is that….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extract also suggests that ….</a:t>
            </a:r>
          </a:p>
          <a:p>
            <a:pPr marL="0" indent="0">
              <a:buNone/>
            </a:pPr>
            <a:endParaRPr lang="en-GB" sz="5600" dirty="0">
              <a:effectLst/>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Extract A is quite a convincing argument/ is a convincing argument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“_____” makes Extract A convincing because……</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This shows that Extract A is convincing in relation to………as claimed by the extract.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Furthermore, Extract A is convincing because…..</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Therefore, it is convincing in relation to ……….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extract rightly comments on……</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 so Extract A has some validity in arguing that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argument given in Extract A is supported by knowledge of</a:t>
            </a:r>
          </a:p>
          <a:p>
            <a:pPr marL="0" indent="0">
              <a:buNone/>
            </a:pPr>
            <a:endParaRPr lang="en-GB" sz="5600" dirty="0">
              <a:effectLst/>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On the other hand , Extract A could be considered to not be convincing…</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Although the Extract suggests that …………….this argument could be challenged.</a:t>
            </a:r>
          </a:p>
          <a:p>
            <a:pPr marL="0" indent="0">
              <a:buNone/>
            </a:pPr>
            <a:r>
              <a:rPr lang="en-GB" sz="5600" dirty="0">
                <a:latin typeface="Arial" panose="020B0604020202020204" pitchFamily="34" charset="0"/>
                <a:ea typeface="MS Mincho" panose="02020609040205080304" pitchFamily="49" charset="-128"/>
                <a:cs typeface="Arial" panose="020B0604020202020204" pitchFamily="34" charset="0"/>
              </a:rPr>
              <a:t>T</a:t>
            </a:r>
            <a:r>
              <a:rPr lang="en-GB" sz="5600" dirty="0">
                <a:effectLst/>
                <a:latin typeface="Arial" panose="020B0604020202020204" pitchFamily="34" charset="0"/>
                <a:ea typeface="MS Mincho" panose="02020609040205080304" pitchFamily="49" charset="-128"/>
                <a:cs typeface="Arial" panose="020B0604020202020204" pitchFamily="34" charset="0"/>
              </a:rPr>
              <a:t>he argument put forward by the historian in Extract A is again challenged by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historian in the extract also argued that …………yet this point can be seen as invalid. This would confirm that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However, although the extract implies that……this can be seen as an exaggeration.</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This clearly shows a flaw in ____ argument and makes this extract less convincing.</a:t>
            </a:r>
          </a:p>
          <a:p>
            <a:pPr marL="0" indent="0">
              <a:buNone/>
            </a:pPr>
            <a:r>
              <a:rPr lang="en-GB" sz="5600" dirty="0">
                <a:latin typeface="Arial" panose="020B0604020202020204" pitchFamily="34" charset="0"/>
                <a:ea typeface="MS Mincho" panose="02020609040205080304" pitchFamily="49" charset="-128"/>
                <a:cs typeface="Arial" panose="020B0604020202020204" pitchFamily="34" charset="0"/>
              </a:rPr>
              <a:t>Furthermore</a:t>
            </a:r>
            <a:r>
              <a:rPr lang="en-GB" sz="5600" dirty="0">
                <a:effectLst/>
                <a:latin typeface="Arial" panose="020B0604020202020204" pitchFamily="34" charset="0"/>
                <a:ea typeface="MS Mincho" panose="02020609040205080304" pitchFamily="49" charset="-128"/>
                <a:cs typeface="Arial" panose="020B0604020202020204" pitchFamily="34" charset="0"/>
              </a:rPr>
              <a:t>, Extract A is too critical of …………….so it is unfair to suggest it was………….., as Extract A does. </a:t>
            </a:r>
          </a:p>
          <a:p>
            <a:pPr marL="0" indent="0">
              <a:buNone/>
            </a:pPr>
            <a:endParaRPr lang="en-GB" sz="5600" dirty="0">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b="1" dirty="0">
                <a:effectLst/>
                <a:latin typeface="Arial" panose="020B0604020202020204" pitchFamily="34" charset="0"/>
                <a:ea typeface="MS Mincho" panose="02020609040205080304" pitchFamily="49" charset="-128"/>
                <a:cs typeface="Arial" panose="020B0604020202020204" pitchFamily="34" charset="0"/>
              </a:rPr>
              <a:t>OPTIONAL CONCLUDING SENTENCE: </a:t>
            </a:r>
            <a:r>
              <a:rPr lang="en-GB" sz="5600" dirty="0">
                <a:effectLst/>
                <a:latin typeface="Arial" panose="020B0604020202020204" pitchFamily="34" charset="0"/>
                <a:ea typeface="MS Mincho" panose="02020609040205080304" pitchFamily="49" charset="-128"/>
                <a:cs typeface="Arial" panose="020B0604020202020204" pitchFamily="34" charset="0"/>
              </a:rPr>
              <a:t>Overall, this is convincing because………..</a:t>
            </a:r>
          </a:p>
          <a:p>
            <a:pPr marL="0" indent="0" algn="ctr">
              <a:buNone/>
            </a:pPr>
            <a:endParaRPr lang="en-GB" sz="1800" dirty="0">
              <a:effectLst/>
              <a:latin typeface="Times New Roman" panose="02020603050405020304" pitchFamily="18" charset="0"/>
              <a:ea typeface="MS Mincho" panose="02020609040205080304" pitchFamily="49" charset="-128"/>
            </a:endParaRPr>
          </a:p>
          <a:p>
            <a:endParaRPr lang="en-GB" dirty="0"/>
          </a:p>
        </p:txBody>
      </p:sp>
      <p:sp>
        <p:nvSpPr>
          <p:cNvPr id="4" name="Left Arrow 1">
            <a:extLst>
              <a:ext uri="{FF2B5EF4-FFF2-40B4-BE49-F238E27FC236}">
                <a16:creationId xmlns:a16="http://schemas.microsoft.com/office/drawing/2014/main" id="{1E69EBAC-FFC2-4A66-B6C2-D31F72F38BCC}"/>
              </a:ext>
            </a:extLst>
          </p:cNvPr>
          <p:cNvSpPr/>
          <p:nvPr/>
        </p:nvSpPr>
        <p:spPr>
          <a:xfrm rot="426656">
            <a:off x="6535889" y="768668"/>
            <a:ext cx="3351052" cy="750823"/>
          </a:xfrm>
          <a:prstGeom prst="leftArrow">
            <a:avLst/>
          </a:prstGeom>
          <a:solidFill>
            <a:srgbClr val="FFFF00"/>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SUMMARISE THE ARGUMENT OF THE </a:t>
            </a:r>
            <a:r>
              <a:rPr lang="en-US" sz="1200" b="1" kern="0" dirty="0">
                <a:solidFill>
                  <a:sysClr val="windowText" lastClr="000000"/>
                </a:solidFill>
                <a:latin typeface="Arial" panose="020B0604020202020204" pitchFamily="34" charset="0"/>
                <a:ea typeface="MS Mincho" panose="02020609040205080304" pitchFamily="49" charset="-128"/>
              </a:rPr>
              <a:t>HISTORIAN IN THE </a:t>
            </a: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EXTRACT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p:txBody>
      </p:sp>
      <p:sp>
        <p:nvSpPr>
          <p:cNvPr id="5" name="Left Arrow Callout 2">
            <a:extLst>
              <a:ext uri="{FF2B5EF4-FFF2-40B4-BE49-F238E27FC236}">
                <a16:creationId xmlns:a16="http://schemas.microsoft.com/office/drawing/2014/main" id="{B8A79DFA-A5F4-4266-9F41-7EA490E44AD4}"/>
              </a:ext>
            </a:extLst>
          </p:cNvPr>
          <p:cNvSpPr/>
          <p:nvPr/>
        </p:nvSpPr>
        <p:spPr>
          <a:xfrm rot="216684">
            <a:off x="7515892" y="2203885"/>
            <a:ext cx="2951943" cy="1701093"/>
          </a:xfrm>
          <a:prstGeom prst="leftArrowCallout">
            <a:avLst/>
          </a:prstGeom>
          <a:solidFill>
            <a:srgbClr val="FFFF00"/>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AIM TO FIND AT LEAST TWO WAYS IN WHICH THE EXTRACT IS CONVINCING AND PUT INTO CONTEXT</a:t>
            </a:r>
            <a:endParaRPr kumimoji="0" lang="en-GB"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p:txBody>
      </p:sp>
      <p:sp>
        <p:nvSpPr>
          <p:cNvPr id="7" name="Callout: Left Arrow 6">
            <a:extLst>
              <a:ext uri="{FF2B5EF4-FFF2-40B4-BE49-F238E27FC236}">
                <a16:creationId xmlns:a16="http://schemas.microsoft.com/office/drawing/2014/main" id="{E043C7B5-8ADD-4F2F-9129-761298DE4509}"/>
              </a:ext>
            </a:extLst>
          </p:cNvPr>
          <p:cNvSpPr/>
          <p:nvPr/>
        </p:nvSpPr>
        <p:spPr>
          <a:xfrm rot="21118688">
            <a:off x="9339310" y="4695531"/>
            <a:ext cx="2595240" cy="1624206"/>
          </a:xfrm>
          <a:prstGeom prst="lef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rPr>
              <a:t> </a:t>
            </a:r>
            <a:endParaRPr kumimoji="0" lang="en-GB"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rPr>
              <a:t>AIM TO FIND AT LEAST TWO WAYS IN WHICH THE EXTRACT IS NOT CONVINCING AND PUT INTO CONTEXT</a:t>
            </a:r>
            <a:endParaRPr kumimoji="0" lang="en-GB"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392937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7705E-FD0F-41E7-A9C7-3CAD7FE95009}"/>
              </a:ext>
            </a:extLst>
          </p:cNvPr>
          <p:cNvSpPr>
            <a:spLocks noGrp="1"/>
          </p:cNvSpPr>
          <p:nvPr>
            <p:ph type="title"/>
          </p:nvPr>
        </p:nvSpPr>
        <p:spPr>
          <a:xfrm>
            <a:off x="97654" y="159799"/>
            <a:ext cx="11771791" cy="1442113"/>
          </a:xfrm>
        </p:spPr>
        <p:txBody>
          <a:bodyPr/>
          <a:lstStyle/>
          <a:p>
            <a:r>
              <a:rPr lang="en-GB" b="1" dirty="0">
                <a:latin typeface="+mn-lt"/>
              </a:rPr>
              <a:t>FINAL REMINDERS</a:t>
            </a:r>
          </a:p>
        </p:txBody>
      </p:sp>
      <p:sp>
        <p:nvSpPr>
          <p:cNvPr id="3" name="Content Placeholder 2">
            <a:extLst>
              <a:ext uri="{FF2B5EF4-FFF2-40B4-BE49-F238E27FC236}">
                <a16:creationId xmlns:a16="http://schemas.microsoft.com/office/drawing/2014/main" id="{F4395834-3091-4A00-8DDC-969A54D213F4}"/>
              </a:ext>
            </a:extLst>
          </p:cNvPr>
          <p:cNvSpPr>
            <a:spLocks noGrp="1"/>
          </p:cNvSpPr>
          <p:nvPr>
            <p:ph idx="1"/>
          </p:nvPr>
        </p:nvSpPr>
        <p:spPr>
          <a:xfrm>
            <a:off x="97654" y="1690688"/>
            <a:ext cx="11996691" cy="4486275"/>
          </a:xfrm>
        </p:spPr>
        <p:txBody>
          <a:bodyPr/>
          <a:lstStyle/>
          <a:p>
            <a:r>
              <a:rPr lang="en-GB" dirty="0"/>
              <a:t>You are looking at ways that different aspects of history have been interpretated </a:t>
            </a:r>
          </a:p>
          <a:p>
            <a:r>
              <a:rPr lang="en-GB" dirty="0"/>
              <a:t>Spot the key argument running through the extract  - do you agree with it?</a:t>
            </a:r>
          </a:p>
          <a:p>
            <a:r>
              <a:rPr lang="en-GB" dirty="0"/>
              <a:t>Make sure you show that you understand the historian’s argument</a:t>
            </a:r>
          </a:p>
          <a:p>
            <a:r>
              <a:rPr lang="en-GB" dirty="0"/>
              <a:t>Identify the main points</a:t>
            </a:r>
          </a:p>
          <a:p>
            <a:r>
              <a:rPr lang="en-GB" dirty="0"/>
              <a:t>Knowledge needs to do a job! It will help you evaluate the extract.</a:t>
            </a:r>
          </a:p>
          <a:p>
            <a:r>
              <a:rPr lang="en-GB" dirty="0"/>
              <a:t>No interpretation is ever 100% convincing</a:t>
            </a:r>
          </a:p>
          <a:p>
            <a:r>
              <a:rPr lang="en-GB" dirty="0"/>
              <a:t>PLAN, PLAN, PLAN</a:t>
            </a:r>
          </a:p>
          <a:p>
            <a:r>
              <a:rPr lang="en-GB" dirty="0"/>
              <a:t>And don’t forget to annotate as you read the extract!</a:t>
            </a:r>
          </a:p>
        </p:txBody>
      </p:sp>
      <p:pic>
        <p:nvPicPr>
          <p:cNvPr id="4" name="Picture 3">
            <a:extLst>
              <a:ext uri="{FF2B5EF4-FFF2-40B4-BE49-F238E27FC236}">
                <a16:creationId xmlns:a16="http://schemas.microsoft.com/office/drawing/2014/main" id="{3E45425D-C4C3-486D-8912-3993EDDF1818}"/>
              </a:ext>
            </a:extLst>
          </p:cNvPr>
          <p:cNvPicPr>
            <a:picLocks noChangeAspect="1"/>
          </p:cNvPicPr>
          <p:nvPr/>
        </p:nvPicPr>
        <p:blipFill>
          <a:blip r:embed="rId2"/>
          <a:stretch>
            <a:fillRect/>
          </a:stretch>
        </p:blipFill>
        <p:spPr>
          <a:xfrm>
            <a:off x="8300621" y="4669099"/>
            <a:ext cx="3891379" cy="2188901"/>
          </a:xfrm>
          <a:prstGeom prst="rect">
            <a:avLst/>
          </a:prstGeom>
        </p:spPr>
      </p:pic>
      <p:pic>
        <p:nvPicPr>
          <p:cNvPr id="5" name="Picture 4">
            <a:extLst>
              <a:ext uri="{FF2B5EF4-FFF2-40B4-BE49-F238E27FC236}">
                <a16:creationId xmlns:a16="http://schemas.microsoft.com/office/drawing/2014/main" id="{C881F134-C3D1-40D5-8F32-4F8CA4BB4019}"/>
              </a:ext>
            </a:extLst>
          </p:cNvPr>
          <p:cNvPicPr>
            <a:picLocks noChangeAspect="1"/>
          </p:cNvPicPr>
          <p:nvPr/>
        </p:nvPicPr>
        <p:blipFill>
          <a:blip r:embed="rId3"/>
          <a:stretch>
            <a:fillRect/>
          </a:stretch>
        </p:blipFill>
        <p:spPr>
          <a:xfrm>
            <a:off x="6594414" y="192906"/>
            <a:ext cx="5597586" cy="767411"/>
          </a:xfrm>
          <a:prstGeom prst="rect">
            <a:avLst/>
          </a:prstGeom>
        </p:spPr>
      </p:pic>
    </p:spTree>
    <p:extLst>
      <p:ext uri="{BB962C8B-B14F-4D97-AF65-F5344CB8AC3E}">
        <p14:creationId xmlns:p14="http://schemas.microsoft.com/office/powerpoint/2010/main" val="160700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1277</Words>
  <Application>Microsoft Office PowerPoint</Application>
  <PresentationFormat>Widescreen</PresentationFormat>
  <Paragraphs>128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MS Mincho</vt:lpstr>
      <vt:lpstr>Arial</vt:lpstr>
      <vt:lpstr>Calibri</vt:lpstr>
      <vt:lpstr>Calibri Light</vt:lpstr>
      <vt:lpstr>Times New Roman</vt:lpstr>
      <vt:lpstr>Office Theme</vt:lpstr>
      <vt:lpstr>A GUIDE TO ANSWERING QUESTION ONE</vt:lpstr>
      <vt:lpstr>USA Exam Paper Question 1  One question on 3 Interpretations  30 marks = 60 minutes</vt:lpstr>
      <vt:lpstr>PowerPoint Presentation</vt:lpstr>
      <vt:lpstr>Using your understanding of the historical context, assess how convincing the arguments in these three extracts are in relation to the position of African Americans in the South in the years 1865 to 1910?</vt:lpstr>
      <vt:lpstr>PowerPoint Presentation</vt:lpstr>
      <vt:lpstr>PowerPoint Presentation</vt:lpstr>
      <vt:lpstr>PLANNING GRID FOR QUESTION ONE</vt:lpstr>
      <vt:lpstr>PowerPoint Presentation</vt:lpstr>
      <vt:lpstr>FINAL REMINDERS</vt:lpstr>
    </vt:vector>
  </TitlesOfParts>
  <Company>DMHS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 Question 1  25 marks</dc:title>
  <dc:creator>Ms K. McClean</dc:creator>
  <cp:lastModifiedBy>Ms K McClean</cp:lastModifiedBy>
  <cp:revision>16</cp:revision>
  <cp:lastPrinted>2021-10-13T08:20:37Z</cp:lastPrinted>
  <dcterms:created xsi:type="dcterms:W3CDTF">2015-12-07T10:01:27Z</dcterms:created>
  <dcterms:modified xsi:type="dcterms:W3CDTF">2021-10-13T08:21:11Z</dcterms:modified>
</cp:coreProperties>
</file>