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58" r:id="rId3"/>
    <p:sldId id="259" r:id="rId4"/>
    <p:sldId id="267" r:id="rId5"/>
    <p:sldId id="268" r:id="rId6"/>
    <p:sldId id="280" r:id="rId7"/>
    <p:sldId id="260" r:id="rId8"/>
    <p:sldId id="264" r:id="rId9"/>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Lst>
        </p14:section>
        <p14:section name="Untitled Section" id="{BBE96AA5-A314-4063-AB85-CF33C7BF7102}">
          <p14:sldIdLst>
            <p14:sldId id="259"/>
            <p14:sldId id="267"/>
            <p14:sldId id="268"/>
            <p14:sldId id="280"/>
            <p14:sldId id="260"/>
            <p14:sldId id="26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CD730-75F6-87C6-FF10-738CFB996A96}" v="3" dt="2022-07-06T11:26:52.138"/>
    <p1510:client id="{9BA16415-964D-A40D-F12A-03D4E6317C9F}" v="40" dt="2021-07-06T14:06:22.462"/>
    <p1510:client id="{A6F830B8-97FC-D343-7AD1-F55C92982A97}" v="34" dt="2021-07-07T15:41:20.349"/>
    <p1510:client id="{A779AE71-4600-F95E-34DA-AD3E4DEBD39D}" v="6" dt="2021-07-07T11:17:05.349"/>
    <p1510:client id="{B2ABE1B0-C688-2FA7-4858-CF7329642469}" v="444" dt="2021-07-07T15:48:21.203"/>
    <p1510:client id="{DB73B1AD-F99F-3B15-5218-302F91823A89}" v="48" dt="2021-07-07T15:31:44.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296" y="10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S Hundal" userId="S::shn@draytonmanorhighschool.co.uk::86cc68b1-f352-4334-b95d-3a01477098c7" providerId="AD" clId="Web-{A6F830B8-97FC-D343-7AD1-F55C92982A97}"/>
    <pc:docChg chg="modSld">
      <pc:chgData name="Miss S Hundal" userId="S::shn@draytonmanorhighschool.co.uk::86cc68b1-f352-4334-b95d-3a01477098c7" providerId="AD" clId="Web-{A6F830B8-97FC-D343-7AD1-F55C92982A97}" dt="2021-07-07T15:41:20.349" v="8"/>
      <pc:docMkLst>
        <pc:docMk/>
      </pc:docMkLst>
      <pc:sldChg chg="modSp">
        <pc:chgData name="Miss S Hundal" userId="S::shn@draytonmanorhighschool.co.uk::86cc68b1-f352-4334-b95d-3a01477098c7" providerId="AD" clId="Web-{A6F830B8-97FC-D343-7AD1-F55C92982A97}" dt="2021-07-07T15:41:20.349" v="8"/>
        <pc:sldMkLst>
          <pc:docMk/>
          <pc:sldMk cId="339788119" sldId="258"/>
        </pc:sldMkLst>
        <pc:graphicFrameChg chg="mod modGraphic">
          <ac:chgData name="Miss S Hundal" userId="S::shn@draytonmanorhighschool.co.uk::86cc68b1-f352-4334-b95d-3a01477098c7" providerId="AD" clId="Web-{A6F830B8-97FC-D343-7AD1-F55C92982A97}" dt="2021-07-07T15:41:20.349" v="8"/>
          <ac:graphicFrameMkLst>
            <pc:docMk/>
            <pc:sldMk cId="339788119" sldId="258"/>
            <ac:graphicFrameMk id="2" creationId="{00000000-0000-0000-0000-000000000000}"/>
          </ac:graphicFrameMkLst>
        </pc:graphicFrameChg>
      </pc:sldChg>
      <pc:sldChg chg="modSp">
        <pc:chgData name="Miss S Hundal" userId="S::shn@draytonmanorhighschool.co.uk::86cc68b1-f352-4334-b95d-3a01477098c7" providerId="AD" clId="Web-{A6F830B8-97FC-D343-7AD1-F55C92982A97}" dt="2021-07-07T15:40:37.112" v="0" actId="1076"/>
        <pc:sldMkLst>
          <pc:docMk/>
          <pc:sldMk cId="2303603557" sldId="266"/>
        </pc:sldMkLst>
        <pc:picChg chg="mod">
          <ac:chgData name="Miss S Hundal" userId="S::shn@draytonmanorhighschool.co.uk::86cc68b1-f352-4334-b95d-3a01477098c7" providerId="AD" clId="Web-{A6F830B8-97FC-D343-7AD1-F55C92982A97}" dt="2021-07-07T15:40:37.112" v="0" actId="1076"/>
          <ac:picMkLst>
            <pc:docMk/>
            <pc:sldMk cId="2303603557" sldId="266"/>
            <ac:picMk id="7" creationId="{00000000-0000-0000-0000-000000000000}"/>
          </ac:picMkLst>
        </pc:picChg>
      </pc:sldChg>
    </pc:docChg>
  </pc:docChgLst>
  <pc:docChgLst>
    <pc:chgData name="Miss S Hundal" userId="S::shn@draytonmanorhighschool.co.uk::86cc68b1-f352-4334-b95d-3a01477098c7" providerId="AD" clId="Web-{9BA16415-964D-A40D-F12A-03D4E6317C9F}"/>
    <pc:docChg chg="modSld">
      <pc:chgData name="Miss S Hundal" userId="S::shn@draytonmanorhighschool.co.uk::86cc68b1-f352-4334-b95d-3a01477098c7" providerId="AD" clId="Web-{9BA16415-964D-A40D-F12A-03D4E6317C9F}" dt="2021-07-06T14:06:22.462" v="22" actId="20577"/>
      <pc:docMkLst>
        <pc:docMk/>
      </pc:docMkLst>
      <pc:sldChg chg="modSp">
        <pc:chgData name="Miss S Hundal" userId="S::shn@draytonmanorhighschool.co.uk::86cc68b1-f352-4334-b95d-3a01477098c7" providerId="AD" clId="Web-{9BA16415-964D-A40D-F12A-03D4E6317C9F}" dt="2021-07-06T14:04:44.350" v="21"/>
        <pc:sldMkLst>
          <pc:docMk/>
          <pc:sldMk cId="339788119" sldId="258"/>
        </pc:sldMkLst>
        <pc:graphicFrameChg chg="mod modGraphic">
          <ac:chgData name="Miss S Hundal" userId="S::shn@draytonmanorhighschool.co.uk::86cc68b1-f352-4334-b95d-3a01477098c7" providerId="AD" clId="Web-{9BA16415-964D-A40D-F12A-03D4E6317C9F}" dt="2021-07-06T14:04:44.350" v="21"/>
          <ac:graphicFrameMkLst>
            <pc:docMk/>
            <pc:sldMk cId="339788119" sldId="258"/>
            <ac:graphicFrameMk id="2" creationId="{00000000-0000-0000-0000-000000000000}"/>
          </ac:graphicFrameMkLst>
        </pc:graphicFrameChg>
      </pc:sldChg>
      <pc:sldChg chg="modSp">
        <pc:chgData name="Miss S Hundal" userId="S::shn@draytonmanorhighschool.co.uk::86cc68b1-f352-4334-b95d-3a01477098c7" providerId="AD" clId="Web-{9BA16415-964D-A40D-F12A-03D4E6317C9F}" dt="2021-07-06T14:06:22.462" v="22" actId="20577"/>
        <pc:sldMkLst>
          <pc:docMk/>
          <pc:sldMk cId="1458984627" sldId="260"/>
        </pc:sldMkLst>
        <pc:spChg chg="mod">
          <ac:chgData name="Miss S Hundal" userId="S::shn@draytonmanorhighschool.co.uk::86cc68b1-f352-4334-b95d-3a01477098c7" providerId="AD" clId="Web-{9BA16415-964D-A40D-F12A-03D4E6317C9F}" dt="2021-07-06T14:06:22.462" v="22" actId="20577"/>
          <ac:spMkLst>
            <pc:docMk/>
            <pc:sldMk cId="1458984627" sldId="260"/>
            <ac:spMk id="3" creationId="{00000000-0000-0000-0000-000000000000}"/>
          </ac:spMkLst>
        </pc:spChg>
      </pc:sldChg>
      <pc:sldChg chg="modSp">
        <pc:chgData name="Miss S Hundal" userId="S::shn@draytonmanorhighschool.co.uk::86cc68b1-f352-4334-b95d-3a01477098c7" providerId="AD" clId="Web-{9BA16415-964D-A40D-F12A-03D4E6317C9F}" dt="2021-07-06T14:02:43.019" v="13" actId="20577"/>
        <pc:sldMkLst>
          <pc:docMk/>
          <pc:sldMk cId="2303603557" sldId="266"/>
        </pc:sldMkLst>
        <pc:spChg chg="mod">
          <ac:chgData name="Miss S Hundal" userId="S::shn@draytonmanorhighschool.co.uk::86cc68b1-f352-4334-b95d-3a01477098c7" providerId="AD" clId="Web-{9BA16415-964D-A40D-F12A-03D4E6317C9F}" dt="2021-07-06T14:02:43.019" v="13" actId="20577"/>
          <ac:spMkLst>
            <pc:docMk/>
            <pc:sldMk cId="2303603557" sldId="266"/>
            <ac:spMk id="6" creationId="{00000000-0000-0000-0000-000000000000}"/>
          </ac:spMkLst>
        </pc:spChg>
      </pc:sldChg>
    </pc:docChg>
  </pc:docChgLst>
  <pc:docChgLst>
    <pc:chgData name="Ms S Gayle" userId="S::sgy@draytonmanorhighschool.co.uk::44081b91-ab37-4dfa-95d8-5478af455a46" providerId="AD" clId="Web-{46ECD730-75F6-87C6-FF10-738CFB996A96}"/>
    <pc:docChg chg="modSld">
      <pc:chgData name="Ms S Gayle" userId="S::sgy@draytonmanorhighschool.co.uk::44081b91-ab37-4dfa-95d8-5478af455a46" providerId="AD" clId="Web-{46ECD730-75F6-87C6-FF10-738CFB996A96}" dt="2022-07-06T11:26:52.138" v="2" actId="20577"/>
      <pc:docMkLst>
        <pc:docMk/>
      </pc:docMkLst>
      <pc:sldChg chg="modSp">
        <pc:chgData name="Ms S Gayle" userId="S::sgy@draytonmanorhighschool.co.uk::44081b91-ab37-4dfa-95d8-5478af455a46" providerId="AD" clId="Web-{46ECD730-75F6-87C6-FF10-738CFB996A96}" dt="2022-07-06T11:26:52.138" v="2" actId="20577"/>
        <pc:sldMkLst>
          <pc:docMk/>
          <pc:sldMk cId="2669322087" sldId="264"/>
        </pc:sldMkLst>
        <pc:spChg chg="mod">
          <ac:chgData name="Ms S Gayle" userId="S::sgy@draytonmanorhighschool.co.uk::44081b91-ab37-4dfa-95d8-5478af455a46" providerId="AD" clId="Web-{46ECD730-75F6-87C6-FF10-738CFB996A96}" dt="2022-07-06T11:26:52.138" v="2" actId="20577"/>
          <ac:spMkLst>
            <pc:docMk/>
            <pc:sldMk cId="2669322087" sldId="264"/>
            <ac:spMk id="3" creationId="{00000000-0000-0000-0000-000000000000}"/>
          </ac:spMkLst>
        </pc:spChg>
      </pc:sldChg>
      <pc:sldChg chg="delSp">
        <pc:chgData name="Ms S Gayle" userId="S::sgy@draytonmanorhighschool.co.uk::44081b91-ab37-4dfa-95d8-5478af455a46" providerId="AD" clId="Web-{46ECD730-75F6-87C6-FF10-738CFB996A96}" dt="2022-07-06T11:26:19.934" v="0"/>
        <pc:sldMkLst>
          <pc:docMk/>
          <pc:sldMk cId="4234852355" sldId="267"/>
        </pc:sldMkLst>
        <pc:spChg chg="del">
          <ac:chgData name="Ms S Gayle" userId="S::sgy@draytonmanorhighschool.co.uk::44081b91-ab37-4dfa-95d8-5478af455a46" providerId="AD" clId="Web-{46ECD730-75F6-87C6-FF10-738CFB996A96}" dt="2022-07-06T11:26:19.934" v="0"/>
          <ac:spMkLst>
            <pc:docMk/>
            <pc:sldMk cId="4234852355" sldId="267"/>
            <ac:spMk id="7" creationId="{00000000-0000-0000-0000-000000000000}"/>
          </ac:spMkLst>
        </pc:spChg>
      </pc:sldChg>
    </pc:docChg>
  </pc:docChgLst>
  <pc:docChgLst>
    <pc:chgData name="Bruke Bayeh" userId="b1323a89ae5dc352" providerId="LiveId" clId="{490ED283-A1ED-418F-8714-5CB754870077}"/>
    <pc:docChg chg="modSld">
      <pc:chgData name="Bruke Bayeh" userId="b1323a89ae5dc352" providerId="LiveId" clId="{490ED283-A1ED-418F-8714-5CB754870077}" dt="2020-06-05T05:03:25.400" v="11" actId="20577"/>
      <pc:docMkLst>
        <pc:docMk/>
      </pc:docMkLst>
      <pc:sldChg chg="modSp mod">
        <pc:chgData name="Bruke Bayeh" userId="b1323a89ae5dc352" providerId="LiveId" clId="{490ED283-A1ED-418F-8714-5CB754870077}" dt="2020-06-05T05:03:25.400" v="11" actId="20577"/>
        <pc:sldMkLst>
          <pc:docMk/>
          <pc:sldMk cId="339788119" sldId="258"/>
        </pc:sldMkLst>
        <pc:graphicFrameChg chg="modGraphic">
          <ac:chgData name="Bruke Bayeh" userId="b1323a89ae5dc352" providerId="LiveId" clId="{490ED283-A1ED-418F-8714-5CB754870077}" dt="2020-06-05T05:03:25.400" v="11" actId="20577"/>
          <ac:graphicFrameMkLst>
            <pc:docMk/>
            <pc:sldMk cId="339788119" sldId="258"/>
            <ac:graphicFrameMk id="2" creationId="{00000000-0000-0000-0000-000000000000}"/>
          </ac:graphicFrameMkLst>
        </pc:graphicFrameChg>
      </pc:sldChg>
    </pc:docChg>
  </pc:docChgLst>
  <pc:docChgLst>
    <pc:chgData name="Miss J Hunt" userId="S::jhu@draytonmanorhighschool.co.uk::1a490f7f-97bb-47d7-9078-ed14e9833a0b" providerId="AD" clId="Web-{B2ABE1B0-C688-2FA7-4858-CF7329642469}"/>
    <pc:docChg chg="modSld">
      <pc:chgData name="Miss J Hunt" userId="S::jhu@draytonmanorhighschool.co.uk::1a490f7f-97bb-47d7-9078-ed14e9833a0b" providerId="AD" clId="Web-{B2ABE1B0-C688-2FA7-4858-CF7329642469}" dt="2021-07-07T15:47:40.139" v="379"/>
      <pc:docMkLst>
        <pc:docMk/>
      </pc:docMkLst>
      <pc:sldChg chg="modSp">
        <pc:chgData name="Miss J Hunt" userId="S::jhu@draytonmanorhighschool.co.uk::1a490f7f-97bb-47d7-9078-ed14e9833a0b" providerId="AD" clId="Web-{B2ABE1B0-C688-2FA7-4858-CF7329642469}" dt="2021-07-07T15:47:40.139" v="379"/>
        <pc:sldMkLst>
          <pc:docMk/>
          <pc:sldMk cId="339788119" sldId="258"/>
        </pc:sldMkLst>
        <pc:graphicFrameChg chg="mod modGraphic">
          <ac:chgData name="Miss J Hunt" userId="S::jhu@draytonmanorhighschool.co.uk::1a490f7f-97bb-47d7-9078-ed14e9833a0b" providerId="AD" clId="Web-{B2ABE1B0-C688-2FA7-4858-CF7329642469}" dt="2021-07-07T15:47:40.139" v="379"/>
          <ac:graphicFrameMkLst>
            <pc:docMk/>
            <pc:sldMk cId="339788119" sldId="258"/>
            <ac:graphicFrameMk id="2" creationId="{00000000-0000-0000-0000-000000000000}"/>
          </ac:graphicFrameMkLst>
        </pc:graphicFrameChg>
        <pc:picChg chg="mod">
          <ac:chgData name="Miss J Hunt" userId="S::jhu@draytonmanorhighschool.co.uk::1a490f7f-97bb-47d7-9078-ed14e9833a0b" providerId="AD" clId="Web-{B2ABE1B0-C688-2FA7-4858-CF7329642469}" dt="2021-07-07T15:41:28.317" v="305" actId="1076"/>
          <ac:picMkLst>
            <pc:docMk/>
            <pc:sldMk cId="339788119" sldId="258"/>
            <ac:picMk id="3" creationId="{00000000-0000-0000-0000-000000000000}"/>
          </ac:picMkLst>
        </pc:picChg>
        <pc:picChg chg="mod">
          <ac:chgData name="Miss J Hunt" userId="S::jhu@draytonmanorhighschool.co.uk::1a490f7f-97bb-47d7-9078-ed14e9833a0b" providerId="AD" clId="Web-{B2ABE1B0-C688-2FA7-4858-CF7329642469}" dt="2021-07-07T15:41:37.599" v="307" actId="1076"/>
          <ac:picMkLst>
            <pc:docMk/>
            <pc:sldMk cId="339788119" sldId="258"/>
            <ac:picMk id="4" creationId="{00000000-0000-0000-0000-000000000000}"/>
          </ac:picMkLst>
        </pc:picChg>
        <pc:picChg chg="mod">
          <ac:chgData name="Miss J Hunt" userId="S::jhu@draytonmanorhighschool.co.uk::1a490f7f-97bb-47d7-9078-ed14e9833a0b" providerId="AD" clId="Web-{B2ABE1B0-C688-2FA7-4858-CF7329642469}" dt="2021-07-07T15:45:32.995" v="358" actId="1076"/>
          <ac:picMkLst>
            <pc:docMk/>
            <pc:sldMk cId="339788119" sldId="258"/>
            <ac:picMk id="5" creationId="{00000000-0000-0000-0000-000000000000}"/>
          </ac:picMkLst>
        </pc:picChg>
        <pc:picChg chg="mod">
          <ac:chgData name="Miss J Hunt" userId="S::jhu@draytonmanorhighschool.co.uk::1a490f7f-97bb-47d7-9078-ed14e9833a0b" providerId="AD" clId="Web-{B2ABE1B0-C688-2FA7-4858-CF7329642469}" dt="2021-07-07T15:45:35.480" v="359" actId="1076"/>
          <ac:picMkLst>
            <pc:docMk/>
            <pc:sldMk cId="339788119" sldId="258"/>
            <ac:picMk id="6" creationId="{00000000-0000-0000-0000-000000000000}"/>
          </ac:picMkLst>
        </pc:picChg>
        <pc:picChg chg="mod">
          <ac:chgData name="Miss J Hunt" userId="S::jhu@draytonmanorhighschool.co.uk::1a490f7f-97bb-47d7-9078-ed14e9833a0b" providerId="AD" clId="Web-{B2ABE1B0-C688-2FA7-4858-CF7329642469}" dt="2021-07-07T15:45:39.855" v="360" actId="1076"/>
          <ac:picMkLst>
            <pc:docMk/>
            <pc:sldMk cId="339788119" sldId="258"/>
            <ac:picMk id="7" creationId="{00000000-0000-0000-0000-000000000000}"/>
          </ac:picMkLst>
        </pc:picChg>
      </pc:sldChg>
    </pc:docChg>
  </pc:docChgLst>
  <pc:docChgLst>
    <pc:chgData name="Miss J Hunt" userId="S::jhu@draytonmanorhighschool.co.uk::1a490f7f-97bb-47d7-9078-ed14e9833a0b" providerId="AD" clId="Web-{DB73B1AD-F99F-3B15-5218-302F91823A89}"/>
    <pc:docChg chg="modSld">
      <pc:chgData name="Miss J Hunt" userId="S::jhu@draytonmanorhighschool.co.uk::1a490f7f-97bb-47d7-9078-ed14e9833a0b" providerId="AD" clId="Web-{DB73B1AD-F99F-3B15-5218-302F91823A89}" dt="2021-07-07T15:31:44.875" v="42"/>
      <pc:docMkLst>
        <pc:docMk/>
      </pc:docMkLst>
      <pc:sldChg chg="modSp">
        <pc:chgData name="Miss J Hunt" userId="S::jhu@draytonmanorhighschool.co.uk::1a490f7f-97bb-47d7-9078-ed14e9833a0b" providerId="AD" clId="Web-{DB73B1AD-F99F-3B15-5218-302F91823A89}" dt="2021-07-07T15:31:44.875" v="42"/>
        <pc:sldMkLst>
          <pc:docMk/>
          <pc:sldMk cId="339788119" sldId="258"/>
        </pc:sldMkLst>
        <pc:graphicFrameChg chg="mod modGraphic">
          <ac:chgData name="Miss J Hunt" userId="S::jhu@draytonmanorhighschool.co.uk::1a490f7f-97bb-47d7-9078-ed14e9833a0b" providerId="AD" clId="Web-{DB73B1AD-F99F-3B15-5218-302F91823A89}" dt="2021-07-07T15:31:44.875" v="42"/>
          <ac:graphicFrameMkLst>
            <pc:docMk/>
            <pc:sldMk cId="339788119" sldId="258"/>
            <ac:graphicFrameMk id="2" creationId="{00000000-0000-0000-0000-000000000000}"/>
          </ac:graphicFrameMkLst>
        </pc:graphicFrameChg>
      </pc:sldChg>
    </pc:docChg>
  </pc:docChgLst>
  <pc:docChgLst>
    <pc:chgData name="Mr B Bayeh" userId="S::bba@draytonmanorhighschool.co.uk::af3db293-ee21-4660-9f71-a4363d8c26dc" providerId="AD" clId="Web-{A779AE71-4600-F95E-34DA-AD3E4DEBD39D}"/>
    <pc:docChg chg="modSld">
      <pc:chgData name="Mr B Bayeh" userId="S::bba@draytonmanorhighschool.co.uk::af3db293-ee21-4660-9f71-a4363d8c26dc" providerId="AD" clId="Web-{A779AE71-4600-F95E-34DA-AD3E4DEBD39D}" dt="2021-07-07T11:16:59.646" v="3"/>
      <pc:docMkLst>
        <pc:docMk/>
      </pc:docMkLst>
      <pc:sldChg chg="modSp">
        <pc:chgData name="Mr B Bayeh" userId="S::bba@draytonmanorhighschool.co.uk::af3db293-ee21-4660-9f71-a4363d8c26dc" providerId="AD" clId="Web-{A779AE71-4600-F95E-34DA-AD3E4DEBD39D}" dt="2021-07-07T11:16:59.646" v="3"/>
        <pc:sldMkLst>
          <pc:docMk/>
          <pc:sldMk cId="339788119" sldId="258"/>
        </pc:sldMkLst>
        <pc:graphicFrameChg chg="mod modGraphic">
          <ac:chgData name="Mr B Bayeh" userId="S::bba@draytonmanorhighschool.co.uk::af3db293-ee21-4660-9f71-a4363d8c26dc" providerId="AD" clId="Web-{A779AE71-4600-F95E-34DA-AD3E4DEBD39D}" dt="2021-07-07T11:16:59.646" v="3"/>
          <ac:graphicFrameMkLst>
            <pc:docMk/>
            <pc:sldMk cId="339788119" sldId="258"/>
            <ac:graphicFrameMk id="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06/07/2022</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45030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chemeClr val="bg1"/>
              </a:solidFill>
            </a:endParaRP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143533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62FEC9-FA88-4356-BAD4-9CA698613C76}" type="slidenum">
              <a:rPr lang="en-GB" smtClean="0"/>
              <a:t>7</a:t>
            </a:fld>
            <a:endParaRPr lang="en-GB"/>
          </a:p>
        </p:txBody>
      </p:sp>
    </p:spTree>
    <p:extLst>
      <p:ext uri="{BB962C8B-B14F-4D97-AF65-F5344CB8AC3E}">
        <p14:creationId xmlns:p14="http://schemas.microsoft.com/office/powerpoint/2010/main" val="183882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93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06/07/2022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06/07/2022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06/07/2022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06/07/2022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06/07/2022</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www.bbc.co.uk/programmes/n13xtmd5" TargetMode="External"/><Relationship Id="rId13" Type="http://schemas.openxmlformats.org/officeDocument/2006/relationships/hyperlink" Target="http://www.wired.co.uk/series/wired-podcast" TargetMode="External"/><Relationship Id="rId18" Type="http://schemas.openxmlformats.org/officeDocument/2006/relationships/image" Target="../media/image4.jpeg"/><Relationship Id="rId3" Type="http://schemas.openxmlformats.org/officeDocument/2006/relationships/hyperlink" Target="https://www.youtube.com/channel/UC0HzEBLlJxlrwBAHJ5S9JQg/playlists?shelf_id=10&amp;sort=dd&amp;view=50" TargetMode="External"/><Relationship Id="rId21" Type="http://schemas.openxmlformats.org/officeDocument/2006/relationships/image" Target="../media/image7.png"/><Relationship Id="rId7" Type="http://schemas.openxmlformats.org/officeDocument/2006/relationships/hyperlink" Target="https://www.ibm.com/uk-en/cloud/internet-of-things" TargetMode="External"/><Relationship Id="rId12" Type="http://schemas.openxmlformats.org/officeDocument/2006/relationships/hyperlink" Target="https://www.youtube.com/watch?v=sdpxddDzXfE" TargetMode="External"/><Relationship Id="rId17" Type="http://schemas.openxmlformats.org/officeDocument/2006/relationships/hyperlink" Target="http://www.bbc.co.uk/programmes/b06bq6j1/episodes/downloads" TargetMode="External"/><Relationship Id="rId2" Type="http://schemas.openxmlformats.org/officeDocument/2006/relationships/hyperlink" Target="https://www.cisco.com/c/dam/en_us/solutions/industries/retail/downloads/digital-transformation-ioe-retail.pdf" TargetMode="External"/><Relationship Id="rId16" Type="http://schemas.openxmlformats.org/officeDocument/2006/relationships/hyperlink" Target="https://www.youtube.com/watch?v=EF692dBzWAs&amp;list=PLF7032F8EB1A4F9E2" TargetMode="Externa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futurelearn.com/courses/learn-to-code-for-the-web" TargetMode="External"/><Relationship Id="rId11" Type="http://schemas.openxmlformats.org/officeDocument/2006/relationships/hyperlink" Target="https://www.theguardian.com/technology/series/chips-with-everything" TargetMode="External"/><Relationship Id="rId5" Type="http://schemas.openxmlformats.org/officeDocument/2006/relationships/hyperlink" Target="http://www.tnmoc.org/" TargetMode="External"/><Relationship Id="rId15" Type="http://schemas.openxmlformats.org/officeDocument/2006/relationships/hyperlink" Target="http://news.mit.edu/topic/computers" TargetMode="External"/><Relationship Id="rId23" Type="http://schemas.openxmlformats.org/officeDocument/2006/relationships/image" Target="../media/image3.png"/><Relationship Id="rId10" Type="http://schemas.openxmlformats.org/officeDocument/2006/relationships/hyperlink" Target="https://bletchleypark.org.uk/" TargetMode="External"/><Relationship Id="rId19" Type="http://schemas.openxmlformats.org/officeDocument/2006/relationships/image" Target="../media/image5.png"/><Relationship Id="rId4" Type="http://schemas.openxmlformats.org/officeDocument/2006/relationships/hyperlink" Target="https://www.bbc.co.uk/programmes/b01n7094/episodes/downloads" TargetMode="External"/><Relationship Id="rId9" Type="http://schemas.openxmlformats.org/officeDocument/2006/relationships/hyperlink" Target="https://www.bbc.co.uk/programmes/p01plr2p" TargetMode="External"/><Relationship Id="rId14" Type="http://schemas.openxmlformats.org/officeDocument/2006/relationships/hyperlink" Target="http://www.computinghistory.org.uk/" TargetMode="External"/><Relationship Id="rId2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craigndave.org/videos/slr-17-ethical-moral-and-cultural-issue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futurelearn.com/courses/how-computers-wor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397519" y="277489"/>
            <a:ext cx="5349094" cy="584775"/>
          </a:xfrm>
          <a:prstGeom prst="rect">
            <a:avLst/>
          </a:prstGeom>
          <a:noFill/>
        </p:spPr>
        <p:txBody>
          <a:bodyPr wrap="square" rtlCol="0">
            <a:spAutoFit/>
          </a:bodyPr>
          <a:lstStyle/>
          <a:p>
            <a:r>
              <a:rPr lang="en-GB" sz="3200">
                <a:latin typeface="Bliss 2 ExtraBold" panose="02000506030000020004" pitchFamily="50" charset="0"/>
              </a:rPr>
              <a:t>Applied IT Bridging Menu</a:t>
            </a:r>
          </a:p>
        </p:txBody>
      </p:sp>
      <p:sp>
        <p:nvSpPr>
          <p:cNvPr id="6" name="TextBox 5"/>
          <p:cNvSpPr txBox="1"/>
          <p:nvPr/>
        </p:nvSpPr>
        <p:spPr>
          <a:xfrm>
            <a:off x="4088904" y="1139751"/>
            <a:ext cx="5624812" cy="4524315"/>
          </a:xfrm>
          <a:prstGeom prst="rect">
            <a:avLst/>
          </a:prstGeom>
          <a:solidFill>
            <a:schemeClr val="bg1"/>
          </a:solidFill>
          <a:ln w="57150">
            <a:solidFill>
              <a:schemeClr val="tx1"/>
            </a:solidFill>
          </a:ln>
        </p:spPr>
        <p:txBody>
          <a:bodyPr wrap="square" lIns="91440" tIns="45720" rIns="91440" bIns="45720" rtlCol="0" anchor="t">
            <a:spAutoFit/>
          </a:bodyPr>
          <a:lstStyle/>
          <a:p>
            <a:pPr algn="ctr"/>
            <a:r>
              <a:rPr lang="en-GB">
                <a:latin typeface="Bliss 2 Regular" panose="02000506030000020004" pitchFamily="50" charset="0"/>
              </a:rPr>
              <a:t>You are about to start an exciting journey into the world of IT, good luck!</a:t>
            </a:r>
          </a:p>
          <a:p>
            <a:r>
              <a:rPr lang="en-GB">
                <a:latin typeface="Bliss 2 Regular" panose="02000506030000020004" pitchFamily="50" charset="0"/>
              </a:rPr>
              <a:t>Remember</a:t>
            </a:r>
          </a:p>
          <a:p>
            <a:pPr marL="285750" indent="-285750">
              <a:buFont typeface="Arial" panose="020B0604020202020204" pitchFamily="34" charset="0"/>
              <a:buChar char="•"/>
            </a:pPr>
            <a:r>
              <a:rPr lang="en-GB">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a:latin typeface="Bliss 2 Regular"/>
              </a:rPr>
              <a:t> All green tasks are core modules, they are compulsory and must be completed </a:t>
            </a:r>
            <a:endParaRPr lang="en-GB">
              <a:latin typeface="Bliss 2 Regular" panose="02000506030000020004" pitchFamily="50" charset="0"/>
            </a:endParaRPr>
          </a:p>
          <a:p>
            <a:pPr marL="285750" indent="-285750">
              <a:buFont typeface="Arial" panose="020B0604020202020204" pitchFamily="34" charset="0"/>
              <a:buChar char="•"/>
            </a:pPr>
            <a:r>
              <a:rPr lang="en-GB">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a:latin typeface="Bliss 2 Regular" panose="02000506030000020004" pitchFamily="50" charset="0"/>
              </a:rPr>
              <a:t>Numbers </a:t>
            </a:r>
            <a:r>
              <a:rPr lang="en-GB" err="1">
                <a:latin typeface="Bliss 2 Regular" panose="02000506030000020004" pitchFamily="50" charset="0"/>
              </a:rPr>
              <a:t>eg</a:t>
            </a:r>
            <a:r>
              <a:rPr lang="en-GB">
                <a:latin typeface="Bliss 2 Regular" panose="02000506030000020004" pitchFamily="50" charset="0"/>
              </a:rPr>
              <a:t> </a:t>
            </a:r>
            <a:r>
              <a:rPr lang="en-GB">
                <a:solidFill>
                  <a:srgbClr val="FF0000"/>
                </a:solidFill>
                <a:latin typeface="Bliss 2 Regular" panose="02000506030000020004" pitchFamily="50" charset="0"/>
              </a:rPr>
              <a:t>(1) </a:t>
            </a:r>
            <a:r>
              <a:rPr lang="en-GB">
                <a:latin typeface="Bliss 2 Regular" panose="02000506030000020004" pitchFamily="50" charset="0"/>
              </a:rPr>
              <a:t>correspond to how you should evidence the module which can be found in the slides following the menu. They can be saved within this </a:t>
            </a:r>
            <a:r>
              <a:rPr lang="en-GB" err="1">
                <a:latin typeface="Bliss 2 Regular" panose="02000506030000020004" pitchFamily="50" charset="0"/>
              </a:rPr>
              <a:t>powerpoint</a:t>
            </a:r>
            <a:r>
              <a:rPr lang="en-GB">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492232" y="3616975"/>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9195153"/>
              </p:ext>
            </p:extLst>
          </p:nvPr>
        </p:nvGraphicFramePr>
        <p:xfrm>
          <a:off x="0" y="-25951"/>
          <a:ext cx="10006303" cy="7003923"/>
        </p:xfrm>
        <a:graphic>
          <a:graphicData uri="http://schemas.openxmlformats.org/drawingml/2006/table">
            <a:tbl>
              <a:tblPr firstRow="1" bandRow="1">
                <a:tableStyleId>{5C22544A-7EE6-4342-B048-85BDC9FD1C3A}</a:tableStyleId>
              </a:tblPr>
              <a:tblGrid>
                <a:gridCol w="317122">
                  <a:extLst>
                    <a:ext uri="{9D8B030D-6E8A-4147-A177-3AD203B41FA5}">
                      <a16:colId xmlns:a16="http://schemas.microsoft.com/office/drawing/2014/main" val="3372372521"/>
                    </a:ext>
                  </a:extLst>
                </a:gridCol>
                <a:gridCol w="2269301">
                  <a:extLst>
                    <a:ext uri="{9D8B030D-6E8A-4147-A177-3AD203B41FA5}">
                      <a16:colId xmlns:a16="http://schemas.microsoft.com/office/drawing/2014/main" val="2077392922"/>
                    </a:ext>
                  </a:extLst>
                </a:gridCol>
                <a:gridCol w="2387699">
                  <a:extLst>
                    <a:ext uri="{9D8B030D-6E8A-4147-A177-3AD203B41FA5}">
                      <a16:colId xmlns:a16="http://schemas.microsoft.com/office/drawing/2014/main" val="3932849750"/>
                    </a:ext>
                  </a:extLst>
                </a:gridCol>
                <a:gridCol w="1600361">
                  <a:extLst>
                    <a:ext uri="{9D8B030D-6E8A-4147-A177-3AD203B41FA5}">
                      <a16:colId xmlns:a16="http://schemas.microsoft.com/office/drawing/2014/main" val="3835909388"/>
                    </a:ext>
                  </a:extLst>
                </a:gridCol>
                <a:gridCol w="1419048">
                  <a:extLst>
                    <a:ext uri="{9D8B030D-6E8A-4147-A177-3AD203B41FA5}">
                      <a16:colId xmlns:a16="http://schemas.microsoft.com/office/drawing/2014/main" val="3201027453"/>
                    </a:ext>
                  </a:extLst>
                </a:gridCol>
                <a:gridCol w="2012772">
                  <a:extLst>
                    <a:ext uri="{9D8B030D-6E8A-4147-A177-3AD203B41FA5}">
                      <a16:colId xmlns:a16="http://schemas.microsoft.com/office/drawing/2014/main" val="303662165"/>
                    </a:ext>
                  </a:extLst>
                </a:gridCol>
              </a:tblGrid>
              <a:tr h="611946">
                <a:tc gridSpan="6">
                  <a:txBody>
                    <a:bodyPr/>
                    <a:lstStyle/>
                    <a:p>
                      <a:pPr algn="ctr"/>
                      <a:r>
                        <a:rPr lang="en-GB" sz="1600" baseline="0">
                          <a:solidFill>
                            <a:schemeClr val="bg1"/>
                          </a:solidFill>
                        </a:rPr>
                        <a:t>Applied IT Bridging Menu</a:t>
                      </a:r>
                    </a:p>
                    <a:p>
                      <a:pPr algn="ctr"/>
                      <a:r>
                        <a:rPr lang="en-GB" sz="1400" baseline="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83703">
                <a:tc rowSpan="5">
                  <a:txBody>
                    <a:bodyPr/>
                    <a:lstStyle/>
                    <a:p>
                      <a:pPr algn="ctr"/>
                      <a:endParaRPr lang="en-GB" sz="1400" b="1">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a:solidFill>
                            <a:schemeClr val="tx1"/>
                          </a:solidFill>
                          <a:latin typeface="Bliss 2 Regular"/>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en-GB" sz="1400" b="1">
                          <a:solidFill>
                            <a:schemeClr val="tx1"/>
                          </a:solidFill>
                          <a:latin typeface="Bliss 2 Regular"/>
                        </a:rPr>
                        <a:t>Watch </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algn="ctr"/>
                      <a:r>
                        <a:rPr lang="en-GB" sz="1400" b="1">
                          <a:solidFill>
                            <a:schemeClr val="tx1"/>
                          </a:solidFill>
                          <a:latin typeface="Bliss 2 Regular"/>
                        </a:rPr>
                        <a:t>Listen </a:t>
                      </a:r>
                      <a:endParaRPr lang="en-GB" sz="1400" b="1">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a:solidFill>
                            <a:schemeClr val="tx1"/>
                          </a:solidFill>
                          <a:latin typeface="Bliss 2 Regular"/>
                        </a:rPr>
                        <a:t>Visit</a:t>
                      </a:r>
                      <a:r>
                        <a:rPr lang="en-GB" sz="1400">
                          <a:solidFill>
                            <a:schemeClr val="tx1"/>
                          </a:solidFill>
                          <a:latin typeface="Bliss 2 Regular"/>
                        </a:rPr>
                        <a:t> </a:t>
                      </a:r>
                      <a:endParaRPr lang="en-GB" sz="1400">
                        <a:solidFill>
                          <a:schemeClr val="tx1"/>
                        </a:solidFill>
                        <a:latin typeface="Bliss 2 Regular" panose="02000506030000020004" pitchFamily="50" charset="0"/>
                      </a:endParaRPr>
                    </a:p>
                    <a:p>
                      <a:pPr algn="l"/>
                      <a:r>
                        <a:rPr lang="en-GB" sz="1000">
                          <a:solidFill>
                            <a:schemeClr val="tx1"/>
                          </a:solidFill>
                          <a:latin typeface="Bliss 2 Regular"/>
                        </a:rPr>
                        <a:t>(virtually</a:t>
                      </a:r>
                      <a:r>
                        <a:rPr lang="en-GB" sz="1000" baseline="0">
                          <a:solidFill>
                            <a:schemeClr val="tx1"/>
                          </a:solidFill>
                          <a:latin typeface="Bliss 2 Regular"/>
                        </a:rPr>
                        <a:t> or physically at a later date</a:t>
                      </a:r>
                      <a:r>
                        <a:rPr lang="en-GB" sz="1000">
                          <a:solidFill>
                            <a:schemeClr val="tx1"/>
                          </a:solidFill>
                          <a:latin typeface="Bliss 2 Regular"/>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a:solidFill>
                            <a:schemeClr val="tx1"/>
                          </a:solidFill>
                          <a:latin typeface="Bliss 2 Regular"/>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525158">
                <a:tc vMerge="1">
                  <a:txBody>
                    <a:bodyPr/>
                    <a:lstStyle/>
                    <a:p>
                      <a:endParaRPr lang="en-GB" sz="100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kern="1200">
                          <a:solidFill>
                            <a:schemeClr val="tx1"/>
                          </a:solidFill>
                          <a:effectLst/>
                          <a:latin typeface="Calibri"/>
                          <a:ea typeface="+mn-ea"/>
                          <a:cs typeface="+mn-cs"/>
                        </a:rPr>
                        <a:t>Cisco </a:t>
                      </a:r>
                    </a:p>
                    <a:p>
                      <a:r>
                        <a:rPr lang="en-US" sz="1200" b="0" kern="1200">
                          <a:solidFill>
                            <a:schemeClr val="tx1"/>
                          </a:solidFill>
                          <a:effectLst/>
                          <a:latin typeface="Calibri"/>
                          <a:ea typeface="+mn-ea"/>
                          <a:cs typeface="+mn-cs"/>
                        </a:rPr>
                        <a:t>Digital Transformation fueled by the Internet of Everything </a:t>
                      </a:r>
                    </a:p>
                    <a:p>
                      <a:pPr lvl="0" algn="l">
                        <a:lnSpc>
                          <a:spcPct val="100000"/>
                        </a:lnSpc>
                        <a:spcBef>
                          <a:spcPts val="0"/>
                        </a:spcBef>
                        <a:spcAft>
                          <a:spcPts val="0"/>
                        </a:spcAft>
                        <a:buNone/>
                      </a:pPr>
                      <a:r>
                        <a:rPr lang="en-US" sz="1200" b="0" i="0" u="none" strike="noStrike" kern="1200" baseline="0" noProof="0">
                          <a:latin typeface="Calibri"/>
                          <a:hlinkClick r:id="rId2"/>
                        </a:rPr>
                        <a:t>Digital Transformation with the Internet of Everything (cisco.com)</a:t>
                      </a:r>
                      <a:r>
                        <a:rPr lang="en-US" sz="1200" b="0" i="0" u="none" strike="noStrike" kern="1200" baseline="0" noProof="0">
                          <a:latin typeface="Calibri"/>
                        </a:rPr>
                        <a:t> </a:t>
                      </a:r>
                      <a:endParaRPr lang="en-US" sz="1200">
                        <a:latin typeface="Calibri"/>
                      </a:endParaRPr>
                    </a:p>
                    <a:p>
                      <a:pPr lvl="0">
                        <a:buNone/>
                      </a:pPr>
                      <a:r>
                        <a:rPr lang="en-US" sz="1200" b="1" i="0" u="none" strike="noStrike" kern="1200" baseline="0" noProof="0">
                          <a:solidFill>
                            <a:srgbClr val="FF0000"/>
                          </a:solidFill>
                          <a:latin typeface="Calibri"/>
                        </a:rPr>
                        <a:t>(1)</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GB" sz="1200" b="1" kern="1200">
                          <a:solidFill>
                            <a:schemeClr val="dk1"/>
                          </a:solidFill>
                          <a:effectLst/>
                          <a:latin typeface="Calibri"/>
                          <a:ea typeface="+mn-ea"/>
                          <a:cs typeface="+mn-cs"/>
                        </a:rPr>
                        <a:t> </a:t>
                      </a:r>
                      <a:r>
                        <a:rPr lang="en-GB" sz="1200" kern="1200">
                          <a:solidFill>
                            <a:schemeClr val="dk1"/>
                          </a:solidFill>
                          <a:effectLst/>
                          <a:latin typeface="Calibri"/>
                          <a:ea typeface="+mn-ea"/>
                          <a:cs typeface="+mn-cs"/>
                        </a:rPr>
                        <a:t>Craig &amp; Dave </a:t>
                      </a:r>
                      <a:endParaRPr lang="en-US" sz="1200">
                        <a:latin typeface="Calibri"/>
                      </a:endParaRPr>
                    </a:p>
                    <a:p>
                      <a:pPr lvl="0">
                        <a:buNone/>
                      </a:pPr>
                      <a:r>
                        <a:rPr lang="en-GB" sz="1200" u="sng" kern="1200">
                          <a:solidFill>
                            <a:schemeClr val="dk1"/>
                          </a:solidFill>
                          <a:effectLst/>
                          <a:latin typeface="Calibri"/>
                          <a:ea typeface="+mn-ea"/>
                          <a:cs typeface="+mn-cs"/>
                          <a:hlinkClick r:id="rId3"/>
                        </a:rPr>
                        <a:t>https://www.youtube.com/channel/UC0HzEBLlJxlrwBAHJ5S9JQg/pla</a:t>
                      </a:r>
                      <a:br>
                        <a:rPr lang="en-GB" sz="1200" u="sng" kern="1200">
                          <a:solidFill>
                            <a:srgbClr val="000000"/>
                          </a:solidFill>
                          <a:effectLst/>
                          <a:latin typeface="Calibri"/>
                          <a:ea typeface="+mn-ea"/>
                          <a:cs typeface="+mn-cs"/>
                          <a:hlinkClick r:id="rId3"/>
                        </a:rPr>
                      </a:br>
                      <a:r>
                        <a:rPr lang="en-GB" sz="1200" u="sng" kern="1200">
                          <a:solidFill>
                            <a:schemeClr val="dk1"/>
                          </a:solidFill>
                          <a:effectLst/>
                          <a:latin typeface="Calibri"/>
                          <a:ea typeface="+mn-ea"/>
                          <a:cs typeface="+mn-cs"/>
                          <a:hlinkClick r:id="rId3"/>
                        </a:rPr>
                        <a:t>ylists?shelf_id=10&amp;sort=dd&amp;view=50</a:t>
                      </a:r>
                      <a:endParaRPr lang="en-US" sz="1200" b="0" i="0" kern="1200">
                        <a:solidFill>
                          <a:srgbClr val="FF0000"/>
                        </a:solidFill>
                        <a:effectLst/>
                        <a:latin typeface="Calibri"/>
                        <a:ea typeface="+mn-ea"/>
                        <a:cs typeface="+mn-cs"/>
                      </a:endParaRPr>
                    </a:p>
                    <a:p>
                      <a:pPr lvl="0">
                        <a:buNone/>
                      </a:pPr>
                      <a:r>
                        <a:rPr lang="en-US" sz="1200" b="1" i="0" u="none" strike="noStrike" kern="1200" noProof="0">
                          <a:solidFill>
                            <a:srgbClr val="FF0000"/>
                          </a:solidFill>
                          <a:effectLst/>
                          <a:latin typeface="Calibri"/>
                        </a:rPr>
                        <a:t>(1)</a:t>
                      </a:r>
                      <a:endParaRPr lang="en-GB"/>
                    </a:p>
                    <a:p>
                      <a:pPr lvl="0">
                        <a:buNone/>
                      </a:pPr>
                      <a:endParaRPr lang="en-GB" sz="1200" kern="1200">
                        <a:solidFill>
                          <a:schemeClr val="dk1"/>
                        </a:solidFill>
                        <a:effectLst/>
                        <a:latin typeface="Calibri"/>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a:solidFill>
                            <a:schemeClr val="dk1"/>
                          </a:solidFill>
                          <a:effectLst/>
                          <a:latin typeface="Calibri"/>
                          <a:ea typeface="+mn-ea"/>
                          <a:cs typeface="+mn-cs"/>
                        </a:rPr>
                        <a:t>The Digital Human</a:t>
                      </a:r>
                    </a:p>
                    <a:p>
                      <a:pPr marL="0" lvl="0" indent="0">
                        <a:spcAft>
                          <a:spcPts val="0"/>
                        </a:spcAft>
                        <a:buFont typeface="Arial" panose="020B0604020202020204" pitchFamily="34" charset="0"/>
                        <a:buNone/>
                      </a:pPr>
                      <a:r>
                        <a:rPr lang="en-US" sz="1200" b="0" i="0" u="none" strike="noStrike" kern="1200">
                          <a:solidFill>
                            <a:schemeClr val="dk1"/>
                          </a:solidFill>
                          <a:effectLst/>
                          <a:latin typeface="Calibri"/>
                          <a:ea typeface="+mn-ea"/>
                          <a:cs typeface="+mn-cs"/>
                          <a:hlinkClick r:id="rId4"/>
                        </a:rPr>
                        <a:t>BBC Radio 4 Digital Human Podcast</a:t>
                      </a:r>
                    </a:p>
                    <a:p>
                      <a:pPr marL="0" lvl="0" indent="0">
                        <a:spcAft>
                          <a:spcPts val="0"/>
                        </a:spcAft>
                        <a:buNone/>
                      </a:pPr>
                      <a:r>
                        <a:rPr lang="en-US" sz="1200" b="1" i="0" u="none" strike="noStrike" kern="1200" noProof="0">
                          <a:solidFill>
                            <a:srgbClr val="FF0000"/>
                          </a:solidFill>
                          <a:effectLst/>
                          <a:latin typeface="Calibri"/>
                        </a:rPr>
                        <a:t>(1)</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kern="1200">
                          <a:solidFill>
                            <a:schemeClr val="dk1"/>
                          </a:solidFill>
                          <a:effectLst/>
                          <a:latin typeface="Calibri"/>
                          <a:ea typeface="+mn-ea"/>
                          <a:cs typeface="+mn-cs"/>
                        </a:rPr>
                        <a:t>The National Museum of Computing - </a:t>
                      </a:r>
                      <a:r>
                        <a:rPr lang="en-GB" sz="1200" u="sng" kern="1200">
                          <a:solidFill>
                            <a:schemeClr val="dk1"/>
                          </a:solidFill>
                          <a:effectLst/>
                          <a:latin typeface="Calibri"/>
                          <a:ea typeface="+mn-ea"/>
                          <a:cs typeface="+mn-cs"/>
                          <a:hlinkClick r:id="rId5"/>
                        </a:rPr>
                        <a:t>http://www.tnmoc.org/</a:t>
                      </a:r>
                    </a:p>
                    <a:p>
                      <a:pPr lvl="0">
                        <a:buNone/>
                      </a:pPr>
                      <a:r>
                        <a:rPr lang="en-US" sz="1200" b="1" i="0" u="none" strike="noStrike" kern="1200" noProof="0">
                          <a:solidFill>
                            <a:srgbClr val="FF0000"/>
                          </a:solidFill>
                          <a:effectLst/>
                          <a:latin typeface="Calibri"/>
                        </a:rPr>
                        <a:t>(3)</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latin typeface="Calibri"/>
                        </a:rPr>
                        <a:t>MOOCs</a:t>
                      </a:r>
                      <a:endParaRPr lang="en-GB" sz="1200">
                        <a:latin typeface="Calibri"/>
                        <a:hlinkClick r:id="" action="ppaction://noaction"/>
                      </a:endParaRPr>
                    </a:p>
                    <a:p>
                      <a:r>
                        <a:rPr lang="en-GB" sz="1200">
                          <a:latin typeface="Calibri"/>
                          <a:hlinkClick r:id="rId6"/>
                        </a:rPr>
                        <a:t>https://www.futurelearn.com/courses/learn-to-code-for-the-web</a:t>
                      </a:r>
                      <a:r>
                        <a:rPr lang="en-GB" sz="1200">
                          <a:latin typeface="Calibri"/>
                        </a:rPr>
                        <a:t> Search through</a:t>
                      </a:r>
                      <a:r>
                        <a:rPr lang="en-GB" sz="1200" baseline="0">
                          <a:latin typeface="Calibri"/>
                        </a:rPr>
                        <a:t> the MOOCs using the filter ‘IT’ and choose one that particularly interests you </a:t>
                      </a:r>
                      <a:endParaRPr lang="en-GB" sz="1200">
                        <a:solidFill>
                          <a:srgbClr val="FF0000"/>
                        </a:solidFill>
                        <a:latin typeface="Calibri"/>
                      </a:endParaRPr>
                    </a:p>
                    <a:p>
                      <a:pPr lvl="0">
                        <a:buNone/>
                      </a:pPr>
                      <a:r>
                        <a:rPr lang="en-US" sz="1200" b="1" i="0" u="none" strike="noStrike" noProof="0">
                          <a:solidFill>
                            <a:srgbClr val="FF0000"/>
                          </a:solidFill>
                          <a:latin typeface="Calibri"/>
                        </a:rPr>
                        <a:t>(6)</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366339"/>
                  </a:ext>
                </a:extLst>
              </a:tr>
              <a:tr h="1401047">
                <a:tc vMerge="1">
                  <a:txBody>
                    <a:bodyPr/>
                    <a:lstStyle/>
                    <a:p>
                      <a:endParaRPr lang="en-US"/>
                    </a:p>
                  </a:txBody>
                  <a:tcPr/>
                </a:tc>
                <a:tc>
                  <a:txBody>
                    <a:bodyPr/>
                    <a:lstStyle/>
                    <a:p>
                      <a:pPr lvl="0">
                        <a:buNone/>
                      </a:pPr>
                      <a:r>
                        <a:rPr lang="en-US" sz="1200" b="0" kern="1200">
                          <a:solidFill>
                            <a:schemeClr val="tx1"/>
                          </a:solidFill>
                          <a:effectLst/>
                          <a:latin typeface="Calibri"/>
                          <a:ea typeface="+mn-ea"/>
                          <a:cs typeface="+mn-cs"/>
                        </a:rPr>
                        <a:t>IBM </a:t>
                      </a:r>
                      <a:endParaRPr lang="en-US" sz="1000" b="0" kern="1200">
                        <a:solidFill>
                          <a:schemeClr val="tx1"/>
                        </a:solidFill>
                        <a:effectLst/>
                        <a:latin typeface="Bliss 2 Regular"/>
                        <a:ea typeface="+mn-ea"/>
                        <a:cs typeface="+mn-cs"/>
                      </a:endParaRPr>
                    </a:p>
                    <a:p>
                      <a:pPr lvl="0">
                        <a:buNone/>
                      </a:pPr>
                      <a:r>
                        <a:rPr lang="en-US" sz="1200" b="0" kern="1200">
                          <a:solidFill>
                            <a:schemeClr val="tx1"/>
                          </a:solidFill>
                          <a:effectLst/>
                          <a:latin typeface="Calibri"/>
                          <a:ea typeface="+mn-ea"/>
                          <a:cs typeface="+mn-cs"/>
                        </a:rPr>
                        <a:t>Watson Internet of Things: IoT in the cognitive era </a:t>
                      </a:r>
                      <a:endParaRPr lang="en-US" b="0">
                        <a:solidFill>
                          <a:schemeClr val="tx1"/>
                        </a:solidFill>
                      </a:endParaRPr>
                    </a:p>
                    <a:p>
                      <a:pPr lvl="0">
                        <a:buNone/>
                      </a:pPr>
                      <a:r>
                        <a:rPr lang="en-US" sz="1200" b="0" i="0" u="sng" strike="noStrike" kern="1200" baseline="0">
                          <a:solidFill>
                            <a:schemeClr val="tx2">
                              <a:lumMod val="75000"/>
                            </a:schemeClr>
                          </a:solidFill>
                          <a:latin typeface="Calibri"/>
                          <a:ea typeface="+mn-ea"/>
                          <a:cs typeface="+mn-cs"/>
                          <a:hlinkClick r:id="rId7"/>
                        </a:rPr>
                        <a:t>https://www.ibm.com/uk-en/cloud/internet-of-things</a:t>
                      </a:r>
                      <a:r>
                        <a:rPr lang="en-US" sz="1200" b="0" i="0" u="sng" strike="noStrike" kern="1200" baseline="0">
                          <a:solidFill>
                            <a:schemeClr val="tx2">
                              <a:lumMod val="75000"/>
                            </a:schemeClr>
                          </a:solidFill>
                          <a:latin typeface="Calibri"/>
                          <a:ea typeface="+mn-ea"/>
                          <a:cs typeface="+mn-cs"/>
                        </a:rPr>
                        <a:t>  </a:t>
                      </a:r>
                      <a:endParaRPr lang="en-US" sz="1200" b="0" i="0" u="none" strike="noStrike" kern="1200" baseline="0">
                        <a:solidFill>
                          <a:schemeClr val="tx2">
                            <a:lumMod val="75000"/>
                          </a:schemeClr>
                        </a:solidFill>
                        <a:latin typeface="Calibri"/>
                        <a:ea typeface="+mn-ea"/>
                        <a:cs typeface="+mn-cs"/>
                      </a:endParaRPr>
                    </a:p>
                    <a:p>
                      <a:pPr marL="0" marR="0" lvl="0" indent="0" algn="l">
                        <a:lnSpc>
                          <a:spcPct val="100000"/>
                        </a:lnSpc>
                        <a:spcBef>
                          <a:spcPts val="0"/>
                        </a:spcBef>
                        <a:spcAft>
                          <a:spcPts val="0"/>
                        </a:spcAft>
                        <a:buNone/>
                      </a:pPr>
                      <a:r>
                        <a:rPr lang="en-US" sz="1200" b="1" i="0" u="none" strike="noStrike" kern="1200" noProof="0">
                          <a:solidFill>
                            <a:srgbClr val="FF0000"/>
                          </a:solidFill>
                          <a:effectLst/>
                          <a:latin typeface="Calibri"/>
                        </a:rPr>
                        <a:t>(1)</a:t>
                      </a:r>
                      <a:endParaRPr lang="en-US" sz="1200" b="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rtl="0">
                        <a:lnSpc>
                          <a:spcPct val="100000"/>
                        </a:lnSpc>
                        <a:spcBef>
                          <a:spcPts val="0"/>
                        </a:spcBef>
                        <a:spcAft>
                          <a:spcPts val="0"/>
                        </a:spcAft>
                        <a:buClrTx/>
                        <a:buSzTx/>
                        <a:buFontTx/>
                        <a:buNone/>
                      </a:pPr>
                      <a:r>
                        <a:rPr lang="en-GB" sz="1200" kern="1200">
                          <a:solidFill>
                            <a:schemeClr val="dk1"/>
                          </a:solidFill>
                          <a:effectLst/>
                          <a:latin typeface="Calibri"/>
                          <a:ea typeface="+mn-ea"/>
                          <a:cs typeface="+mn-cs"/>
                        </a:rPr>
                        <a:t>BBC Click - </a:t>
                      </a:r>
                      <a:r>
                        <a:rPr lang="en-GB" sz="1200" u="sng" kern="1200">
                          <a:solidFill>
                            <a:schemeClr val="dk1"/>
                          </a:solidFill>
                          <a:effectLst/>
                          <a:latin typeface="Calibri"/>
                          <a:ea typeface="+mn-ea"/>
                          <a:cs typeface="+mn-cs"/>
                          <a:hlinkClick r:id="rId8"/>
                        </a:rPr>
                        <a:t>http://www.bbc.co.uk/programmes/n13xtmd5</a:t>
                      </a:r>
                      <a:endParaRPr lang="en-GB" sz="1200">
                        <a:solidFill>
                          <a:srgbClr val="FF0000"/>
                        </a:solidFill>
                        <a:latin typeface="Calibri"/>
                      </a:endParaRPr>
                    </a:p>
                    <a:p>
                      <a:pPr lvl="0">
                        <a:buNone/>
                      </a:pPr>
                      <a:r>
                        <a:rPr lang="en-US" sz="1200" b="1" i="0" u="none" strike="noStrike" kern="1200" noProof="0">
                          <a:solidFill>
                            <a:srgbClr val="FF0000"/>
                          </a:solidFill>
                          <a:effectLst/>
                          <a:latin typeface="Calibri"/>
                        </a:rPr>
                        <a:t>(1)</a:t>
                      </a:r>
                      <a:endParaRPr lang="en-GB"/>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rtl="0">
                        <a:lnSpc>
                          <a:spcPct val="100000"/>
                        </a:lnSpc>
                        <a:spcBef>
                          <a:spcPts val="0"/>
                        </a:spcBef>
                        <a:spcAft>
                          <a:spcPts val="600"/>
                        </a:spcAft>
                        <a:buClrTx/>
                        <a:buSzTx/>
                        <a:buFont typeface="Arial" panose="020B0604020202020204" pitchFamily="34" charset="0"/>
                        <a:buNone/>
                      </a:pPr>
                      <a:r>
                        <a:rPr lang="en-US" sz="1200" b="0" i="0" u="none" strike="noStrike" kern="1200">
                          <a:solidFill>
                            <a:schemeClr val="dk1"/>
                          </a:solidFill>
                          <a:effectLst/>
                          <a:latin typeface="Calibri"/>
                          <a:ea typeface="+mn-ea"/>
                          <a:cs typeface="+mn-cs"/>
                        </a:rPr>
                        <a:t>BBC Tech tent</a:t>
                      </a:r>
                      <a:endParaRPr lang="en-US"/>
                    </a:p>
                    <a:p>
                      <a:pPr marL="0" marR="0" lvl="0" indent="0" algn="l" rtl="0">
                        <a:lnSpc>
                          <a:spcPct val="100000"/>
                        </a:lnSpc>
                        <a:spcBef>
                          <a:spcPts val="0"/>
                        </a:spcBef>
                        <a:spcAft>
                          <a:spcPts val="600"/>
                        </a:spcAft>
                        <a:buClrTx/>
                        <a:buSzTx/>
                        <a:buFont typeface="Arial" panose="020B0604020202020204" pitchFamily="34" charset="0"/>
                        <a:buNone/>
                      </a:pPr>
                      <a:r>
                        <a:rPr lang="en-US" sz="1200" b="0" i="0" u="none" strike="noStrike" kern="1200">
                          <a:solidFill>
                            <a:schemeClr val="dk1"/>
                          </a:solidFill>
                          <a:effectLst/>
                          <a:latin typeface="Calibri"/>
                          <a:ea typeface="+mn-ea"/>
                          <a:cs typeface="+mn-cs"/>
                          <a:hlinkClick r:id="rId9"/>
                        </a:rPr>
                        <a:t>https://www.bbc.co.uk/programmes/p01plr2p</a:t>
                      </a:r>
                      <a:r>
                        <a:rPr lang="en-US" sz="1200" b="0" i="0" u="none" strike="noStrike" kern="1200">
                          <a:solidFill>
                            <a:schemeClr val="dk1"/>
                          </a:solidFill>
                          <a:effectLst/>
                          <a:latin typeface="Calibri"/>
                          <a:ea typeface="+mn-ea"/>
                          <a:cs typeface="+mn-cs"/>
                        </a:rPr>
                        <a:t>  </a:t>
                      </a:r>
                      <a:endParaRPr lang="en-GB"/>
                    </a:p>
                    <a:p>
                      <a:pPr marL="0" marR="0" lvl="0" indent="0" algn="l">
                        <a:lnSpc>
                          <a:spcPct val="100000"/>
                        </a:lnSpc>
                        <a:spcBef>
                          <a:spcPts val="0"/>
                        </a:spcBef>
                        <a:spcAft>
                          <a:spcPts val="600"/>
                        </a:spcAft>
                        <a:buNone/>
                      </a:pPr>
                      <a:r>
                        <a:rPr lang="en-US" sz="1200" b="1" i="0" u="none" strike="noStrike" kern="1200" noProof="0">
                          <a:solidFill>
                            <a:srgbClr val="FF0000"/>
                          </a:solidFill>
                          <a:effectLst/>
                          <a:latin typeface="Calibri"/>
                        </a:rPr>
                        <a:t>(1)</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rtl="0">
                        <a:lnSpc>
                          <a:spcPct val="100000"/>
                        </a:lnSpc>
                        <a:spcBef>
                          <a:spcPts val="0"/>
                        </a:spcBef>
                        <a:spcAft>
                          <a:spcPts val="0"/>
                        </a:spcAft>
                        <a:buClrTx/>
                        <a:buSzTx/>
                        <a:buFontTx/>
                        <a:buNone/>
                      </a:pPr>
                      <a:r>
                        <a:rPr lang="en-GB" sz="1200" kern="1200">
                          <a:solidFill>
                            <a:schemeClr val="dk1"/>
                          </a:solidFill>
                          <a:effectLst/>
                          <a:latin typeface="Calibri"/>
                          <a:ea typeface="+mn-ea"/>
                          <a:cs typeface="+mn-cs"/>
                        </a:rPr>
                        <a:t>Bletchley Park - </a:t>
                      </a:r>
                      <a:r>
                        <a:rPr lang="en-GB" sz="1200" u="sng" kern="1200">
                          <a:solidFill>
                            <a:schemeClr val="dk1"/>
                          </a:solidFill>
                          <a:effectLst/>
                          <a:latin typeface="Calibri"/>
                          <a:ea typeface="+mn-ea"/>
                          <a:cs typeface="+mn-cs"/>
                          <a:hlinkClick r:id="rId10"/>
                        </a:rPr>
                        <a:t>https://bletchleypark.org.uk/</a:t>
                      </a:r>
                      <a:endParaRPr lang="en-US" sz="1200" kern="1200">
                        <a:solidFill>
                          <a:schemeClr val="dk1"/>
                        </a:solidFill>
                        <a:effectLst/>
                        <a:latin typeface="Calibri"/>
                        <a:ea typeface="+mn-ea"/>
                        <a:cs typeface="+mn-cs"/>
                      </a:endParaRPr>
                    </a:p>
                    <a:p>
                      <a:pPr lvl="0">
                        <a:buNone/>
                      </a:pPr>
                      <a:r>
                        <a:rPr lang="en-US" sz="1200" b="1" i="0" u="none" strike="noStrike" noProof="0">
                          <a:solidFill>
                            <a:srgbClr val="FF0000"/>
                          </a:solidFill>
                          <a:latin typeface="Calibri"/>
                        </a:rPr>
                        <a:t>(3)</a:t>
                      </a:r>
                      <a:endParaRPr lang="en-GB"/>
                    </a:p>
                  </a:txBody>
                  <a:tcPr>
                    <a:lnL w="12700">
                      <a:solidFill>
                        <a:schemeClr val="tx1"/>
                      </a:solidFill>
                    </a:lnL>
                    <a:lnR w="12700">
                      <a:solidFill>
                        <a:schemeClr val="tx1"/>
                      </a:solidFill>
                    </a:lnR>
                    <a:lnT w="12700">
                      <a:solidFill>
                        <a:schemeClr val="tx1"/>
                      </a:solidFill>
                    </a:lnT>
                    <a:lnB w="12700">
                      <a:solidFill>
                        <a:schemeClr val="tx1"/>
                      </a:solidFill>
                    </a:lnB>
                    <a:noFill/>
                  </a:tcPr>
                </a:tc>
                <a:tc rowSpan="3">
                  <a:txBody>
                    <a:bodyPr/>
                    <a:lstStyle/>
                    <a:p>
                      <a:pPr lvl="0">
                        <a:buNone/>
                      </a:pPr>
                      <a:r>
                        <a:rPr lang="en-GB" sz="1200" b="1">
                          <a:solidFill>
                            <a:srgbClr val="595959"/>
                          </a:solidFill>
                          <a:latin typeface="Calibri"/>
                        </a:rPr>
                        <a:t>Independent research task</a:t>
                      </a:r>
                      <a:endParaRPr lang="en-US"/>
                    </a:p>
                    <a:p>
                      <a:pPr marL="0" marR="0" lvl="0" indent="0" algn="l" rtl="0">
                        <a:lnSpc>
                          <a:spcPct val="100000"/>
                        </a:lnSpc>
                        <a:spcBef>
                          <a:spcPts val="0"/>
                        </a:spcBef>
                        <a:spcAft>
                          <a:spcPts val="0"/>
                        </a:spcAft>
                        <a:buClrTx/>
                        <a:buSzTx/>
                        <a:buFontTx/>
                        <a:buNone/>
                      </a:pPr>
                      <a:endParaRPr lang="en-GB" sz="1200" kern="1200">
                        <a:solidFill>
                          <a:srgbClr val="595959"/>
                        </a:solidFill>
                        <a:latin typeface="Calibri"/>
                        <a:ea typeface="+mn-ea"/>
                        <a:cs typeface="+mn-cs"/>
                      </a:endParaRPr>
                    </a:p>
                    <a:p>
                      <a:pPr marL="0" marR="0" lvl="0" indent="0" algn="l" rtl="0">
                        <a:lnSpc>
                          <a:spcPct val="100000"/>
                        </a:lnSpc>
                        <a:spcBef>
                          <a:spcPts val="0"/>
                        </a:spcBef>
                        <a:spcAft>
                          <a:spcPts val="0"/>
                        </a:spcAft>
                        <a:buClrTx/>
                        <a:buSzTx/>
                        <a:buFontTx/>
                        <a:buNone/>
                      </a:pPr>
                      <a:r>
                        <a:rPr lang="en-GB" sz="1200" kern="1200">
                          <a:solidFill>
                            <a:srgbClr val="595959"/>
                          </a:solidFill>
                          <a:latin typeface="Calibri"/>
                          <a:ea typeface="+mn-ea"/>
                          <a:cs typeface="+mn-cs"/>
                        </a:rPr>
                        <a:t>Emerging computer technology</a:t>
                      </a:r>
                      <a:endParaRPr lang="en-GB" sz="1200" baseline="0">
                        <a:solidFill>
                          <a:srgbClr val="FF0000"/>
                        </a:solidFill>
                        <a:latin typeface="Calibri"/>
                      </a:endParaRPr>
                    </a:p>
                    <a:p>
                      <a:pPr marL="0" marR="0" lvl="0" indent="0" algn="l">
                        <a:lnSpc>
                          <a:spcPct val="100000"/>
                        </a:lnSpc>
                        <a:spcBef>
                          <a:spcPts val="0"/>
                        </a:spcBef>
                        <a:spcAft>
                          <a:spcPts val="0"/>
                        </a:spcAft>
                        <a:buNone/>
                      </a:pPr>
                      <a:r>
                        <a:rPr lang="en-US" sz="1200" b="1" i="0" u="none" strike="noStrike" kern="1200" noProof="0">
                          <a:solidFill>
                            <a:srgbClr val="FF0000"/>
                          </a:solidFill>
                          <a:latin typeface="Calibri"/>
                        </a:rPr>
                        <a:t>(4)</a:t>
                      </a:r>
                      <a:endParaRPr lang="en-GB"/>
                    </a:p>
                    <a:p>
                      <a:pPr lvl="0">
                        <a:buNone/>
                      </a:pPr>
                      <a:endParaRPr lang="en-GB" sz="1200" b="1">
                        <a:solidFill>
                          <a:srgbClr val="595959"/>
                        </a:solidFill>
                        <a:latin typeface="Calibri"/>
                      </a:endParaRPr>
                    </a:p>
                    <a:p>
                      <a:pPr lvl="0">
                        <a:buNone/>
                      </a:pPr>
                      <a:endParaRPr lang="en-GB" sz="1200" b="1">
                        <a:solidFill>
                          <a:srgbClr val="595959"/>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35410504"/>
                  </a:ext>
                </a:extLst>
              </a:tr>
              <a:tr h="1176820">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lvl="0"/>
                      <a:r>
                        <a:rPr lang="en-US" sz="1200" b="0" i="0" u="none" strike="noStrike" kern="1200">
                          <a:solidFill>
                            <a:schemeClr val="dk1"/>
                          </a:solidFill>
                          <a:effectLst/>
                          <a:latin typeface="Calibri"/>
                          <a:ea typeface="+mn-ea"/>
                          <a:cs typeface="+mn-cs"/>
                        </a:rPr>
                        <a:t>Chips with Everything from the Guardian </a:t>
                      </a:r>
                      <a:endParaRPr lang="en-GB" sz="1200" b="0" i="0" u="none" strike="noStrike" kern="1200" noProof="0">
                        <a:solidFill>
                          <a:srgbClr val="FF0000"/>
                        </a:solidFill>
                        <a:effectLst/>
                        <a:latin typeface="Calibri"/>
                      </a:endParaRPr>
                    </a:p>
                    <a:p>
                      <a:pPr lvl="0"/>
                      <a:r>
                        <a:rPr lang="en-GB" sz="1200" kern="1200">
                          <a:solidFill>
                            <a:schemeClr val="dk1"/>
                          </a:solidFill>
                          <a:effectLst/>
                          <a:latin typeface="Calibri"/>
                          <a:ea typeface="+mn-ea"/>
                          <a:cs typeface="+mn-cs"/>
                          <a:hlinkClick r:id="rId11"/>
                        </a:rPr>
                        <a:t>https://www.theguardian.com/technology/series/chips-with-everything</a:t>
                      </a:r>
                      <a:r>
                        <a:rPr lang="en-GB" sz="1200" kern="1200">
                          <a:solidFill>
                            <a:schemeClr val="dk1"/>
                          </a:solidFill>
                          <a:effectLst/>
                          <a:latin typeface="Calibri"/>
                          <a:ea typeface="+mn-ea"/>
                          <a:cs typeface="+mn-cs"/>
                        </a:rPr>
                        <a:t> </a:t>
                      </a:r>
                    </a:p>
                    <a:p>
                      <a:pPr marL="0" marR="0" lvl="0" indent="0" algn="l" defTabSz="914400">
                        <a:lnSpc>
                          <a:spcPct val="100000"/>
                        </a:lnSpc>
                        <a:spcBef>
                          <a:spcPts val="0"/>
                        </a:spcBef>
                        <a:spcAft>
                          <a:spcPts val="0"/>
                        </a:spcAft>
                        <a:buNone/>
                        <a:tabLst/>
                        <a:defRPr/>
                      </a:pPr>
                      <a:r>
                        <a:rPr lang="en-US" sz="1200" b="1" i="0" u="none" strike="noStrike" kern="1200" noProof="0">
                          <a:solidFill>
                            <a:srgbClr val="FF0000"/>
                          </a:solidFill>
                          <a:effectLst/>
                          <a:latin typeface="Calibri"/>
                        </a:rPr>
                        <a:t>(1)</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buNone/>
                      </a:pPr>
                      <a:r>
                        <a:rPr lang="en-US" sz="1200" b="0" i="0" u="none" strike="noStrike" kern="1200" baseline="0" noProof="0">
                          <a:solidFill>
                            <a:schemeClr val="dk1"/>
                          </a:solidFill>
                          <a:latin typeface="Calibri"/>
                        </a:rPr>
                        <a:t>Cyber Security Facts </a:t>
                      </a:r>
                      <a:endParaRPr lang="en-GB" sz="1200" b="0" i="0" u="none" strike="noStrike" kern="1200" baseline="0" noProof="0">
                        <a:solidFill>
                          <a:schemeClr val="dk1"/>
                        </a:solidFill>
                        <a:latin typeface="Calibri"/>
                      </a:endParaRPr>
                    </a:p>
                    <a:p>
                      <a:pPr lvl="0">
                        <a:buNone/>
                      </a:pPr>
                      <a:r>
                        <a:rPr lang="en-US" sz="1200" b="0" i="0" u="none" strike="noStrike" kern="1200" baseline="0" noProof="0">
                          <a:solidFill>
                            <a:schemeClr val="dk1"/>
                          </a:solidFill>
                          <a:latin typeface="Calibri"/>
                          <a:hlinkClick r:id="rId12"/>
                        </a:rPr>
                        <a:t>https://www.youtube.com/watch?v=sdpxddDzXfE</a:t>
                      </a:r>
                      <a:r>
                        <a:rPr lang="en-US" sz="1200" b="0" i="0" u="none" strike="noStrike" kern="1200" baseline="0" noProof="0">
                          <a:solidFill>
                            <a:schemeClr val="dk1"/>
                          </a:solidFill>
                          <a:latin typeface="Calibri"/>
                        </a:rPr>
                        <a:t> </a:t>
                      </a:r>
                    </a:p>
                    <a:p>
                      <a:pPr lvl="0">
                        <a:buNone/>
                      </a:pPr>
                      <a:r>
                        <a:rPr lang="en-US" sz="1200" b="1" i="0" u="none" strike="noStrike" kern="1200" baseline="0" noProof="0">
                          <a:solidFill>
                            <a:srgbClr val="FF0000"/>
                          </a:solidFill>
                          <a:latin typeface="Calibri"/>
                        </a:rPr>
                        <a:t>(1)</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200" kern="1200">
                          <a:solidFill>
                            <a:schemeClr val="dk1"/>
                          </a:solidFill>
                          <a:effectLst/>
                          <a:latin typeface="Calibri"/>
                          <a:ea typeface="+mn-ea"/>
                          <a:cs typeface="+mn-cs"/>
                        </a:rPr>
                        <a:t>Wired</a:t>
                      </a:r>
                      <a:r>
                        <a:rPr lang="en-GB" sz="1200" kern="1200">
                          <a:solidFill>
                            <a:srgbClr val="FF0000"/>
                          </a:solidFill>
                          <a:effectLst/>
                          <a:latin typeface="Calibri"/>
                          <a:ea typeface="+mn-ea"/>
                          <a:cs typeface="+mn-cs"/>
                        </a:rPr>
                        <a:t> </a:t>
                      </a:r>
                      <a:endParaRPr lang="en-US" sz="1200" kern="1200">
                        <a:solidFill>
                          <a:srgbClr val="FF0000"/>
                        </a:solidFill>
                        <a:effectLst/>
                        <a:latin typeface="Calibri"/>
                        <a:ea typeface="+mn-ea"/>
                        <a:cs typeface="+mn-cs"/>
                      </a:endParaRPr>
                    </a:p>
                    <a:p>
                      <a:pPr marL="0" marR="0" lvl="0" indent="0" algn="l">
                        <a:lnSpc>
                          <a:spcPct val="100000"/>
                        </a:lnSpc>
                        <a:spcBef>
                          <a:spcPts val="0"/>
                        </a:spcBef>
                        <a:spcAft>
                          <a:spcPts val="600"/>
                        </a:spcAft>
                        <a:buClrTx/>
                        <a:buSzTx/>
                        <a:buFont typeface="Arial" panose="020B0604020202020204" pitchFamily="34" charset="0"/>
                        <a:buNone/>
                      </a:pPr>
                      <a:r>
                        <a:rPr lang="en-GB" sz="1200" u="sng" kern="1200">
                          <a:solidFill>
                            <a:schemeClr val="dk1"/>
                          </a:solidFill>
                          <a:effectLst/>
                          <a:latin typeface="Calibri"/>
                          <a:ea typeface="+mn-ea"/>
                          <a:cs typeface="+mn-cs"/>
                          <a:hlinkClick r:id="rId13">
                            <a:extLst>
                              <a:ext uri="{A12FA001-AC4F-418D-AE19-62706E023703}">
                                <ahyp:hlinkClr xmlns:ahyp="http://schemas.microsoft.com/office/drawing/2018/hyperlinkcolor" val="tx"/>
                              </a:ext>
                            </a:extLst>
                          </a:hlinkClick>
                        </a:rPr>
                        <a:t>http://www.wired.co.uk/series/wired-podcast</a:t>
                      </a:r>
                    </a:p>
                    <a:p>
                      <a:pPr marL="0" marR="0" lvl="0" indent="0" algn="l">
                        <a:lnSpc>
                          <a:spcPct val="100000"/>
                        </a:lnSpc>
                        <a:spcBef>
                          <a:spcPts val="0"/>
                        </a:spcBef>
                        <a:spcAft>
                          <a:spcPts val="600"/>
                        </a:spcAft>
                        <a:buNone/>
                      </a:pPr>
                      <a:r>
                        <a:rPr lang="en-US" sz="1200" b="1" i="0" u="none" strike="noStrike" kern="1200" noProof="0">
                          <a:solidFill>
                            <a:srgbClr val="FF0000"/>
                          </a:solidFill>
                          <a:effectLst/>
                          <a:latin typeface="Calibri"/>
                        </a:rPr>
                        <a:t>(1)</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rowSpan="2">
                  <a:txBody>
                    <a:bodyPr/>
                    <a:lstStyle/>
                    <a:p>
                      <a:r>
                        <a:rPr lang="en-GB" sz="1200" u="none" strike="noStrike" kern="1200">
                          <a:solidFill>
                            <a:schemeClr val="dk1"/>
                          </a:solidFill>
                          <a:effectLst/>
                          <a:latin typeface="Calibri"/>
                          <a:ea typeface="+mn-ea"/>
                          <a:cs typeface="+mn-cs"/>
                        </a:rPr>
                        <a:t>The UK Computer Museum, Cambridge </a:t>
                      </a:r>
                      <a:endParaRPr lang="en-GB" sz="1200" u="none" strike="noStrike" kern="1200">
                        <a:solidFill>
                          <a:srgbClr val="FF0000"/>
                        </a:solidFill>
                        <a:effectLst/>
                        <a:latin typeface="Calibri"/>
                        <a:ea typeface="+mn-ea"/>
                        <a:cs typeface="+mn-cs"/>
                      </a:endParaRPr>
                    </a:p>
                    <a:p>
                      <a:pPr lvl="0">
                        <a:buNone/>
                      </a:pPr>
                      <a:r>
                        <a:rPr lang="en-GB" sz="1200" u="sng" kern="1200">
                          <a:solidFill>
                            <a:schemeClr val="dk1"/>
                          </a:solidFill>
                          <a:effectLst/>
                          <a:latin typeface="Calibri"/>
                          <a:ea typeface="+mn-ea"/>
                          <a:cs typeface="+mn-cs"/>
                          <a:hlinkClick r:id="rId14"/>
                        </a:rPr>
                        <a:t>http://www.computinghistory.org.uk/</a:t>
                      </a:r>
                      <a:r>
                        <a:rPr lang="en-GB" sz="1200" kern="1200">
                          <a:solidFill>
                            <a:schemeClr val="dk1"/>
                          </a:solidFill>
                          <a:effectLst/>
                          <a:latin typeface="Calibri"/>
                          <a:ea typeface="+mn-ea"/>
                          <a:cs typeface="+mn-cs"/>
                        </a:rPr>
                        <a:t> </a:t>
                      </a:r>
                    </a:p>
                    <a:p>
                      <a:pPr lvl="0">
                        <a:buNone/>
                      </a:pPr>
                      <a:r>
                        <a:rPr lang="en-US" sz="1200" b="1" i="0" u="none" strike="noStrike" kern="1200" noProof="0">
                          <a:solidFill>
                            <a:srgbClr val="FF0000"/>
                          </a:solidFill>
                          <a:effectLst/>
                          <a:latin typeface="Calibri"/>
                        </a:rPr>
                        <a:t>(3)</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lang="en-US"/>
                    </a:p>
                  </a:txBody>
                  <a:tcPr marL="0" marR="0" marT="0" marB="0" horzOverflow="overflow">
                    <a:lnT w="12700">
                      <a:solidFill>
                        <a:schemeClr val="tx1"/>
                      </a:solidFill>
                    </a:lnT>
                  </a:tcPr>
                </a:tc>
                <a:extLst>
                  <a:ext uri="{0D108BD9-81ED-4DB2-BD59-A6C34878D82A}">
                    <a16:rowId xmlns:a16="http://schemas.microsoft.com/office/drawing/2014/main" val="3297458297"/>
                  </a:ext>
                </a:extLst>
              </a:tr>
              <a:tr h="1638130">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dk1"/>
                          </a:solidFill>
                          <a:effectLst/>
                          <a:latin typeface="Calibri"/>
                          <a:ea typeface="+mn-ea"/>
                          <a:cs typeface="+mn-cs"/>
                        </a:rPr>
                        <a:t>MIT News </a:t>
                      </a:r>
                    </a:p>
                    <a:p>
                      <a:pPr marL="0" marR="0" lvl="0" indent="0" algn="l">
                        <a:lnSpc>
                          <a:spcPct val="100000"/>
                        </a:lnSpc>
                        <a:spcBef>
                          <a:spcPts val="0"/>
                        </a:spcBef>
                        <a:spcAft>
                          <a:spcPts val="0"/>
                        </a:spcAft>
                        <a:buClrTx/>
                        <a:buSzTx/>
                        <a:buFontTx/>
                        <a:buNone/>
                      </a:pPr>
                      <a:r>
                        <a:rPr lang="en-GB" sz="1200" u="sng" kern="1200">
                          <a:solidFill>
                            <a:schemeClr val="dk1"/>
                          </a:solidFill>
                          <a:effectLst/>
                          <a:latin typeface="Calibri"/>
                          <a:ea typeface="+mn-ea"/>
                          <a:cs typeface="+mn-cs"/>
                          <a:hlinkClick r:id="rId15"/>
                        </a:rPr>
                        <a:t>http://news.mit.edu/topic/computers</a:t>
                      </a:r>
                      <a:endParaRPr lang="en-US" sz="1200" kern="1200">
                        <a:solidFill>
                          <a:schemeClr val="dk1"/>
                        </a:solidFill>
                        <a:effectLst/>
                        <a:latin typeface="Calibri"/>
                        <a:ea typeface="+mn-ea"/>
                        <a:cs typeface="+mn-cs"/>
                      </a:endParaRPr>
                    </a:p>
                    <a:p>
                      <a:pPr lvl="0">
                        <a:buNone/>
                      </a:pPr>
                      <a:r>
                        <a:rPr lang="en-US" sz="1200" b="1" i="0" u="none" strike="noStrike" noProof="0">
                          <a:solidFill>
                            <a:srgbClr val="FF0000"/>
                          </a:solidFill>
                          <a:latin typeface="Calibri"/>
                        </a:rPr>
                        <a:t>(1)</a:t>
                      </a:r>
                      <a:endParaRPr lang="en-GB"/>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GB" sz="1200" b="0" i="0" u="none" strike="noStrike" kern="1200" noProof="0">
                          <a:effectLst/>
                          <a:latin typeface="Calibri"/>
                        </a:rPr>
                        <a:t>TED Talks </a:t>
                      </a:r>
                      <a:endParaRPr lang="en-US" sz="1200" b="0" i="0" u="none" strike="noStrike" kern="1200" noProof="0">
                        <a:solidFill>
                          <a:srgbClr val="FF0000"/>
                        </a:solidFill>
                        <a:effectLst/>
                        <a:latin typeface="Calibri"/>
                      </a:endParaRPr>
                    </a:p>
                    <a:p>
                      <a:pPr marL="0" marR="0" lvl="0" indent="0" algn="l">
                        <a:lnSpc>
                          <a:spcPct val="100000"/>
                        </a:lnSpc>
                        <a:spcBef>
                          <a:spcPts val="0"/>
                        </a:spcBef>
                        <a:spcAft>
                          <a:spcPts val="0"/>
                        </a:spcAft>
                        <a:buNone/>
                      </a:pPr>
                      <a:r>
                        <a:rPr lang="en-GB" sz="1200" b="0" i="0" u="sng" strike="noStrike" kern="1200" noProof="0">
                          <a:solidFill>
                            <a:schemeClr val="dk1"/>
                          </a:solidFill>
                          <a:effectLst/>
                          <a:latin typeface="Calibri"/>
                          <a:hlinkClick r:id="rId16"/>
                        </a:rPr>
                        <a:t>https://www.youtube.com/watch?v=EF692dBzWAs&amp;list=PLF7032F8EB1A4F9E2</a:t>
                      </a:r>
                      <a:endParaRPr lang="en-US" sz="1200" b="0" i="0" u="none" strike="noStrike" kern="1200" noProof="0">
                        <a:effectLst/>
                        <a:latin typeface="Calibri"/>
                      </a:endParaRPr>
                    </a:p>
                    <a:p>
                      <a:pPr lvl="0">
                        <a:buNone/>
                      </a:pPr>
                      <a:r>
                        <a:rPr lang="en-US" sz="1200" b="1" i="0" u="none" strike="noStrike" kern="1200" noProof="0">
                          <a:solidFill>
                            <a:srgbClr val="FF0000"/>
                          </a:solidFill>
                          <a:effectLst/>
                          <a:latin typeface="Calibri"/>
                        </a:rPr>
                        <a:t>(2)</a:t>
                      </a: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1200" kern="1200">
                          <a:solidFill>
                            <a:schemeClr val="dk1"/>
                          </a:solidFill>
                          <a:effectLst/>
                          <a:latin typeface="Calibri"/>
                          <a:ea typeface="+mn-ea"/>
                          <a:cs typeface="+mn-cs"/>
                        </a:rPr>
                        <a:t>BBC – Computing Britain</a:t>
                      </a:r>
                      <a:endParaRPr lang="en-US" sz="1200" kern="1200">
                        <a:solidFill>
                          <a:schemeClr val="dk1"/>
                        </a:solidFill>
                        <a:effectLst/>
                        <a:latin typeface="Calibri"/>
                        <a:ea typeface="+mn-ea"/>
                        <a:cs typeface="+mn-cs"/>
                      </a:endParaRPr>
                    </a:p>
                    <a:p>
                      <a:pPr lvl="0">
                        <a:buNone/>
                      </a:pPr>
                      <a:r>
                        <a:rPr lang="en-GB" sz="1200" u="sng" kern="1200">
                          <a:solidFill>
                            <a:schemeClr val="dk1"/>
                          </a:solidFill>
                          <a:effectLst/>
                          <a:latin typeface="Calibri"/>
                          <a:ea typeface="+mn-ea"/>
                          <a:cs typeface="+mn-cs"/>
                          <a:hlinkClick r:id="rId17"/>
                        </a:rPr>
                        <a:t>http://www.bbc.co.uk/programmes/b06bq6j1/episodes/downloads</a:t>
                      </a:r>
                      <a:r>
                        <a:rPr lang="en-GB" sz="1200" kern="1200">
                          <a:solidFill>
                            <a:schemeClr val="dk1"/>
                          </a:solidFill>
                          <a:effectLst/>
                          <a:latin typeface="Calibri"/>
                          <a:ea typeface="+mn-ea"/>
                          <a:cs typeface="+mn-cs"/>
                        </a:rPr>
                        <a:t> </a:t>
                      </a:r>
                      <a:r>
                        <a:rPr lang="en-US" sz="1200" b="1" i="0" u="none" strike="noStrike" kern="1200" noProof="0">
                          <a:solidFill>
                            <a:srgbClr val="FF0000"/>
                          </a:solidFill>
                          <a:effectLst/>
                          <a:latin typeface="Calibri"/>
                        </a:rPr>
                        <a:t>(1)</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70637930"/>
                  </a:ext>
                </a:extLst>
              </a:tr>
            </a:tbl>
          </a:graphicData>
        </a:graphic>
      </p:graphicFrame>
      <p:pic>
        <p:nvPicPr>
          <p:cNvPr id="3" name="Picture 2" descr="Image result for book clipart"/>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24863" y="730402"/>
            <a:ext cx="669439" cy="441722"/>
          </a:xfrm>
          <a:prstGeom prst="rect">
            <a:avLst/>
          </a:prstGeom>
          <a:noFill/>
          <a:ln>
            <a:noFill/>
          </a:ln>
        </p:spPr>
      </p:pic>
      <p:pic>
        <p:nvPicPr>
          <p:cNvPr id="4" name="Picture 3" descr="White TV by liftarn"/>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43106" y="608596"/>
            <a:ext cx="590647" cy="566936"/>
          </a:xfrm>
          <a:prstGeom prst="rect">
            <a:avLst/>
          </a:prstGeom>
          <a:noFill/>
          <a:ln>
            <a:noFill/>
          </a:ln>
        </p:spPr>
      </p:pic>
      <p:pic>
        <p:nvPicPr>
          <p:cNvPr id="5" name="Picture 4"/>
          <p:cNvPicPr/>
          <p:nvPr/>
        </p:nvPicPr>
        <p:blipFill>
          <a:blip r:embed="rId20" cstate="print">
            <a:extLst>
              <a:ext uri="{28A0092B-C50C-407E-A947-70E740481C1C}">
                <a14:useLocalDpi xmlns:a14="http://schemas.microsoft.com/office/drawing/2010/main" val="0"/>
              </a:ext>
            </a:extLst>
          </a:blip>
          <a:stretch>
            <a:fillRect/>
          </a:stretch>
        </p:blipFill>
        <p:spPr>
          <a:xfrm>
            <a:off x="6140978" y="647654"/>
            <a:ext cx="404767" cy="488412"/>
          </a:xfrm>
          <a:prstGeom prst="rect">
            <a:avLst/>
          </a:prstGeom>
        </p:spPr>
      </p:pic>
      <p:pic>
        <p:nvPicPr>
          <p:cNvPr id="6" name="Picture 5" descr="Image result for museum clipart"/>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98377" y="670353"/>
            <a:ext cx="530419" cy="502032"/>
          </a:xfrm>
          <a:prstGeom prst="rect">
            <a:avLst/>
          </a:prstGeom>
          <a:noFill/>
          <a:ln>
            <a:noFill/>
          </a:ln>
        </p:spPr>
      </p:pic>
      <p:pic>
        <p:nvPicPr>
          <p:cNvPr id="7" name="Picture 6" descr="SIS Quantitative Market Research"/>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369733" y="645619"/>
            <a:ext cx="560963" cy="492889"/>
          </a:xfrm>
          <a:prstGeom prst="rect">
            <a:avLst/>
          </a:prstGeom>
          <a:noFill/>
          <a:ln>
            <a:noFill/>
          </a:ln>
        </p:spPr>
      </p:pic>
      <p:pic>
        <p:nvPicPr>
          <p:cNvPr id="13" name="Picture 12"/>
          <p:cNvPicPr>
            <a:picLocks noChangeAspect="1"/>
          </p:cNvPicPr>
          <p:nvPr/>
        </p:nvPicPr>
        <p:blipFill rotWithShape="1">
          <a:blip r:embed="rId23"/>
          <a:srcRect l="25008" t="17288" r="25008" b="24559"/>
          <a:stretch/>
        </p:blipFill>
        <p:spPr>
          <a:xfrm>
            <a:off x="5313040" y="260648"/>
            <a:ext cx="247260" cy="247260"/>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ea typeface="Times New Roman" panose="02020603050405020304" pitchFamily="18" charset="0"/>
              </a:rPr>
              <a:t>Rating: </a:t>
            </a:r>
            <a:endParaRPr kumimoji="0" lang="en-US" altLang="en-US" sz="1200" b="0" i="0" u="none" strike="noStrike" cap="none" normalizeH="0" baseline="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a:latin typeface="Century Gothic" panose="020B0502020202020204" pitchFamily="34" charset="0"/>
              </a:rPr>
              <a:t>How does it link to this subject and why is it important?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a:t>What did you find particularly interesting/inspiring/shocking? Has this changed your opinion?</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r>
              <a:rPr lang="en-GB" sz="1200"/>
              <a:t>What would you like to learn more about? </a:t>
            </a:r>
          </a:p>
        </p:txBody>
      </p:sp>
      <p:sp>
        <p:nvSpPr>
          <p:cNvPr id="11" name="Text Box 9"/>
          <p:cNvSpPr txBox="1">
            <a:spLocks noChangeArrowheads="1"/>
          </p:cNvSpPr>
          <p:nvPr/>
        </p:nvSpPr>
        <p:spPr bwMode="auto">
          <a:xfrm>
            <a:off x="2289983" y="33574"/>
            <a:ext cx="5619030"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a:solidFill>
                  <a:srgbClr val="FF0000"/>
                </a:solidFill>
                <a:latin typeface="Century Gothic" panose="020B0502020202020204" pitchFamily="34" charset="0"/>
                <a:ea typeface="Times New Roman" panose="02020603050405020304" pitchFamily="18" charset="0"/>
              </a:rPr>
              <a:t>(1)</a:t>
            </a:r>
            <a:r>
              <a:rPr kumimoji="0" lang="en-US" altLang="en-US" sz="2000" b="1" i="0" u="sng" strike="noStrike" cap="none" normalizeH="0" baseline="0">
                <a:ln>
                  <a:noFill/>
                </a:ln>
                <a:solidFill>
                  <a:schemeClr val="tx1"/>
                </a:solidFill>
                <a:effectLst/>
                <a:latin typeface="Century Gothic" panose="020B0502020202020204" pitchFamily="34" charset="0"/>
                <a:ea typeface="Times New Roman" panose="02020603050405020304" pitchFamily="18" charset="0"/>
              </a:rPr>
              <a:t> - Book/Journal/Podcast/Film</a:t>
            </a:r>
            <a:r>
              <a:rPr kumimoji="0" lang="en-US" altLang="en-US" sz="2000" b="1" i="0" u="sng" strike="noStrike" cap="none" normalizeH="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1" i="0" u="sng" strike="noStrike" cap="none" normalizeH="0" baseline="0">
                <a:ln>
                  <a:noFill/>
                </a:ln>
                <a:solidFill>
                  <a:schemeClr val="tx1"/>
                </a:solidFill>
                <a:effectLst/>
                <a:latin typeface="Century Gothic" panose="020B0502020202020204" pitchFamily="34" charset="0"/>
                <a:ea typeface="Times New Roman" panose="02020603050405020304" pitchFamily="18" charset="0"/>
              </a:rPr>
              <a:t> Review</a:t>
            </a:r>
            <a:endParaRPr kumimoji="0" lang="en-US" altLang="en-US" sz="1800" b="1" i="0" u="sng" strike="noStrike" cap="none" normalizeH="0" baseline="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a:latin typeface="Century Gothic" panose="020B0502020202020204" pitchFamily="34" charset="0"/>
                <a:ea typeface="Times New Roman" panose="02020603050405020304" pitchFamily="18" charset="0"/>
              </a:rPr>
              <a:t>R</a:t>
            </a:r>
            <a:r>
              <a:rPr kumimoji="0" lang="en-US" altLang="en-US" sz="1200" b="0"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entury Gothic" panose="020B0502020202020204" pitchFamily="34" charset="0"/>
              </a:rPr>
              <a:t>Book      Journal      Podcast</a:t>
            </a:r>
            <a:r>
              <a:rPr kumimoji="0" lang="en-US" altLang="en-US" sz="1200" b="0" i="0" u="none" strike="noStrike" cap="none" normalizeH="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u="sng"/>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a:solidFill>
                  <a:srgbClr val="7030A0"/>
                </a:solidFill>
              </a:rPr>
              <a:t>Save your answers as part of this </a:t>
            </a:r>
            <a:r>
              <a:rPr lang="en-GB" sz="1600" err="1">
                <a:solidFill>
                  <a:srgbClr val="7030A0"/>
                </a:solidFill>
              </a:rPr>
              <a:t>powerpoint</a:t>
            </a:r>
            <a:r>
              <a:rPr lang="en-GB" sz="1600">
                <a:solidFill>
                  <a:srgbClr val="7030A0"/>
                </a:solidFill>
              </a:rPr>
              <a:t> &amp; copy the template as many times as you need </a:t>
            </a:r>
          </a:p>
        </p:txBody>
      </p:sp>
    </p:spTree>
    <p:extLst>
      <p:ext uri="{BB962C8B-B14F-4D97-AF65-F5344CB8AC3E}">
        <p14:creationId xmlns:p14="http://schemas.microsoft.com/office/powerpoint/2010/main" val="4042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136576" y="33574"/>
            <a:ext cx="7344816" cy="7410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3200" u="sng">
                <a:solidFill>
                  <a:srgbClr val="FF0000"/>
                </a:solidFill>
                <a:latin typeface="Bliss 2 regular"/>
                <a:ea typeface="Times New Roman" panose="02020603050405020304" pitchFamily="18" charset="0"/>
                <a:cs typeface="Bliss 2 regular"/>
              </a:rPr>
              <a:t>(2)</a:t>
            </a:r>
            <a:r>
              <a:rPr kumimoji="0" lang="en-US" altLang="en-US" sz="3200" i="0" u="sng" strike="noStrike" cap="none" normalizeH="0" baseline="0">
                <a:ln>
                  <a:noFill/>
                </a:ln>
                <a:solidFill>
                  <a:schemeClr val="tx1"/>
                </a:solidFill>
                <a:effectLst/>
                <a:latin typeface="Bliss 2 regular"/>
                <a:ea typeface="Times New Roman" panose="02020603050405020304" pitchFamily="18" charset="0"/>
                <a:cs typeface="Bliss 2 regular"/>
              </a:rPr>
              <a:t> </a:t>
            </a:r>
            <a:r>
              <a:rPr kumimoji="0" lang="mr-IN" altLang="en-US" sz="3200" i="0" u="sng" strike="noStrike" cap="none" normalizeH="0" baseline="0">
                <a:ln>
                  <a:noFill/>
                </a:ln>
                <a:solidFill>
                  <a:schemeClr val="tx1"/>
                </a:solidFill>
                <a:effectLst/>
                <a:latin typeface="Bliss 2 regular"/>
                <a:ea typeface="Times New Roman" panose="02020603050405020304" pitchFamily="18" charset="0"/>
                <a:cs typeface="Bliss 2 regular"/>
              </a:rPr>
              <a:t>–</a:t>
            </a:r>
            <a:r>
              <a:rPr kumimoji="0" lang="en-US" altLang="en-US" sz="3200" i="0" u="sng" strike="noStrike" cap="none" normalizeH="0" baseline="0">
                <a:ln>
                  <a:noFill/>
                </a:ln>
                <a:solidFill>
                  <a:schemeClr val="tx1"/>
                </a:solidFill>
                <a:effectLst/>
                <a:latin typeface="Bliss 2 regular"/>
                <a:ea typeface="Times New Roman" panose="02020603050405020304" pitchFamily="18" charset="0"/>
                <a:cs typeface="Bliss 2 regular"/>
              </a:rPr>
              <a:t> </a:t>
            </a:r>
            <a:r>
              <a:rPr lang="en-US" altLang="en-US" sz="3200" u="sng">
                <a:latin typeface="Bliss 2 regular"/>
                <a:ea typeface="Times New Roman" panose="02020603050405020304" pitchFamily="18" charset="0"/>
                <a:cs typeface="Bliss 2 regular"/>
              </a:rPr>
              <a:t>Review of TED Talk</a:t>
            </a:r>
            <a:endParaRPr kumimoji="0" lang="en-US" altLang="en-US" sz="3200" i="0" u="sng" strike="noStrike" cap="none" normalizeH="0" baseline="0">
              <a:ln>
                <a:noFill/>
              </a:ln>
              <a:solidFill>
                <a:schemeClr val="tx1"/>
              </a:solidFill>
              <a:effectLst/>
              <a:latin typeface="Bliss 2 regular"/>
              <a:cs typeface="Bliss 2 regular"/>
            </a:endParaRPr>
          </a:p>
        </p:txBody>
      </p:sp>
      <p:pic>
        <p:nvPicPr>
          <p:cNvPr id="2" name="Picture 1"/>
          <p:cNvPicPr>
            <a:picLocks noChangeAspect="1"/>
          </p:cNvPicPr>
          <p:nvPr/>
        </p:nvPicPr>
        <p:blipFill>
          <a:blip r:embed="rId3"/>
          <a:stretch>
            <a:fillRect/>
          </a:stretch>
        </p:blipFill>
        <p:spPr>
          <a:xfrm>
            <a:off x="992560" y="1638399"/>
            <a:ext cx="7564441" cy="3879200"/>
          </a:xfrm>
          <a:prstGeom prst="rect">
            <a:avLst/>
          </a:prstGeom>
        </p:spPr>
      </p:pic>
      <p:sp>
        <p:nvSpPr>
          <p:cNvPr id="4" name="Rectangle 3">
            <a:extLst>
              <a:ext uri="{FF2B5EF4-FFF2-40B4-BE49-F238E27FC236}">
                <a16:creationId xmlns:a16="http://schemas.microsoft.com/office/drawing/2014/main" id="{5C12C985-213E-4009-B783-4907B93B5EED}"/>
              </a:ext>
            </a:extLst>
          </p:cNvPr>
          <p:cNvSpPr/>
          <p:nvPr/>
        </p:nvSpPr>
        <p:spPr>
          <a:xfrm>
            <a:off x="2720752" y="760316"/>
            <a:ext cx="4373954" cy="369332"/>
          </a:xfrm>
          <a:prstGeom prst="rect">
            <a:avLst/>
          </a:prstGeom>
        </p:spPr>
        <p:txBody>
          <a:bodyPr wrap="none">
            <a:spAutoFit/>
          </a:bodyPr>
          <a:lstStyle/>
          <a:p>
            <a:r>
              <a:rPr lang="en-US">
                <a:solidFill>
                  <a:srgbClr val="030303"/>
                </a:solidFill>
                <a:latin typeface="Roboto"/>
              </a:rPr>
              <a:t>George Dyson: The birth of the computer</a:t>
            </a:r>
            <a:endParaRPr lang="en-US"/>
          </a:p>
        </p:txBody>
      </p:sp>
    </p:spTree>
    <p:extLst>
      <p:ext uri="{BB962C8B-B14F-4D97-AF65-F5344CB8AC3E}">
        <p14:creationId xmlns:p14="http://schemas.microsoft.com/office/powerpoint/2010/main" val="423485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a:solidFill>
                  <a:srgbClr val="FF0000"/>
                </a:solidFill>
                <a:latin typeface="Bliss 2 regular"/>
                <a:ea typeface="Times New Roman" panose="02020603050405020304" pitchFamily="18" charset="0"/>
                <a:cs typeface="Bliss 2 regular"/>
              </a:rPr>
              <a:t>(3)</a:t>
            </a:r>
            <a:r>
              <a:rPr kumimoji="0" lang="en-US" altLang="en-US" sz="2000" b="1" i="0" u="sng" strike="noStrike" cap="none" normalizeH="0" baseline="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a:ln>
                  <a:noFill/>
                </a:ln>
                <a:solidFill>
                  <a:schemeClr val="tx1"/>
                </a:solidFill>
                <a:effectLst/>
                <a:latin typeface="Bliss 2 regular"/>
                <a:ea typeface="Times New Roman" panose="02020603050405020304" pitchFamily="18" charset="0"/>
                <a:cs typeface="Bliss 2 regular"/>
              </a:rPr>
              <a:t> Review of Visit</a:t>
            </a:r>
            <a:endParaRPr kumimoji="0" lang="en-US" altLang="en-US" sz="2000" b="1" i="0" u="sng" strike="noStrike" cap="none" normalizeH="0" baseline="0">
              <a:ln>
                <a:noFill/>
              </a:ln>
              <a:solidFill>
                <a:schemeClr val="tx1"/>
              </a:solidFill>
              <a:effectLst/>
              <a:latin typeface="Bliss 2 regular"/>
              <a:cs typeface="Bliss 2 regular"/>
            </a:endParaRPr>
          </a:p>
        </p:txBody>
      </p:sp>
      <p:sp>
        <p:nvSpPr>
          <p:cNvPr id="19"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Bliss 2 regular"/>
                <a:ea typeface="Times New Roman" panose="02020603050405020304" pitchFamily="18" charset="0"/>
                <a:cs typeface="Bliss 2 regular"/>
              </a:rPr>
              <a:t>Would you/would you not recommend </a:t>
            </a:r>
            <a:r>
              <a:rPr lang="en-US" altLang="en-US" sz="1000">
                <a:latin typeface="Bliss 2 regular"/>
                <a:ea typeface="Times New Roman" panose="02020603050405020304" pitchFamily="18" charset="0"/>
                <a:cs typeface="Bliss 2 regular"/>
              </a:rPr>
              <a:t>visiting</a:t>
            </a:r>
            <a:r>
              <a:rPr kumimoji="0" lang="en-US" altLang="en-US" sz="1000" b="0" i="0" u="none" strike="noStrike" cap="none" normalizeH="0" baseline="0">
                <a:ln>
                  <a:noFill/>
                </a:ln>
                <a:solidFill>
                  <a:schemeClr val="tx1"/>
                </a:solidFill>
                <a:effectLst/>
                <a:latin typeface="Bliss 2 regular"/>
                <a:ea typeface="Times New Roman" panose="02020603050405020304" pitchFamily="18" charset="0"/>
                <a:cs typeface="Bliss 2 regular"/>
              </a:rPr>
              <a:t>? Why?</a:t>
            </a:r>
            <a:endParaRPr kumimoji="0" lang="en-US" altLang="en-US" sz="1000" b="0" i="0" u="none" strike="noStrike" cap="none" normalizeH="0" baseline="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a:ln>
                <a:noFill/>
              </a:ln>
              <a:solidFill>
                <a:schemeClr val="tx1"/>
              </a:solidFill>
              <a:effectLst/>
              <a:latin typeface="Bliss 2 regular"/>
              <a:cs typeface="Bliss 2 regular"/>
            </a:endParaRPr>
          </a:p>
        </p:txBody>
      </p:sp>
      <p:sp>
        <p:nvSpPr>
          <p:cNvPr id="2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a:latin typeface="Bliss 2 regular"/>
                <a:cs typeface="Bliss 2 regular"/>
              </a:rPr>
              <a:t>Did you find out anything new that you had previously not known?</a:t>
            </a: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endParaRPr lang="en-GB" sz="1000">
              <a:latin typeface="Bliss 2 regular"/>
              <a:cs typeface="Bliss 2 regular"/>
            </a:endParaRPr>
          </a:p>
          <a:p>
            <a:r>
              <a:rPr lang="en-GB" sz="1000">
                <a:latin typeface="Bliss 2 regular"/>
                <a:cs typeface="Bliss 2 regular"/>
              </a:rPr>
              <a:t>What would you like to learn more about? </a:t>
            </a:r>
          </a:p>
        </p:txBody>
      </p:sp>
      <p:sp>
        <p:nvSpPr>
          <p:cNvPr id="21"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a:latin typeface="Bliss 2 regular"/>
                <a:cs typeface="Bliss 2 regular"/>
              </a:rPr>
              <a:t>What was the most fascinating section of the museum/laboratory? </a:t>
            </a:r>
            <a:endParaRPr kumimoji="0" lang="en-US" altLang="en-US" sz="1000" b="0" i="0" u="none" strike="noStrike" cap="none" normalizeH="0" baseline="0">
              <a:ln>
                <a:noFill/>
              </a:ln>
              <a:solidFill>
                <a:schemeClr val="tx1"/>
              </a:solidFill>
              <a:effectLst/>
              <a:latin typeface="Bliss 2 regular"/>
              <a:cs typeface="Bliss 2 regular"/>
            </a:endParaRPr>
          </a:p>
        </p:txBody>
      </p:sp>
      <p:sp>
        <p:nvSpPr>
          <p:cNvPr id="22"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Bliss 2 regular"/>
                <a:ea typeface="Times New Roman" panose="02020603050405020304" pitchFamily="18" charset="0"/>
                <a:cs typeface="Bliss 2 regular"/>
              </a:rPr>
              <a:t>What does the location</a:t>
            </a:r>
            <a:r>
              <a:rPr kumimoji="0" lang="en-US" altLang="en-US" sz="1000" b="0" i="0" u="none" strike="noStrike" cap="none" normalizeH="0">
                <a:ln>
                  <a:noFill/>
                </a:ln>
                <a:solidFill>
                  <a:schemeClr val="tx1"/>
                </a:solidFill>
                <a:effectLst/>
                <a:latin typeface="Bliss 2 regular"/>
                <a:ea typeface="Times New Roman" panose="02020603050405020304" pitchFamily="18" charset="0"/>
                <a:cs typeface="Bliss 2 regular"/>
              </a:rPr>
              <a:t> </a:t>
            </a:r>
            <a:r>
              <a:rPr kumimoji="0" lang="en-US" altLang="en-US" sz="1000" b="0" i="0" u="none" strike="noStrike" cap="none" normalizeH="0" err="1">
                <a:ln>
                  <a:noFill/>
                </a:ln>
                <a:solidFill>
                  <a:schemeClr val="tx1"/>
                </a:solidFill>
                <a:effectLst/>
                <a:latin typeface="Bliss 2 regular"/>
                <a:ea typeface="Times New Roman" panose="02020603050405020304" pitchFamily="18" charset="0"/>
                <a:cs typeface="Bliss 2 regular"/>
              </a:rPr>
              <a:t>specialise</a:t>
            </a:r>
            <a:r>
              <a:rPr kumimoji="0" lang="en-US" altLang="en-US" sz="1000" b="0" i="0" u="none" strike="noStrike" cap="none" normalizeH="0">
                <a:ln>
                  <a:noFill/>
                </a:ln>
                <a:solidFill>
                  <a:schemeClr val="tx1"/>
                </a:solidFill>
                <a:effectLst/>
                <a:latin typeface="Bliss 2 regular"/>
                <a:ea typeface="Times New Roman" panose="02020603050405020304" pitchFamily="18" charset="0"/>
                <a:cs typeface="Bliss 2 regular"/>
              </a:rPr>
              <a:t> in? Why is it well known? </a:t>
            </a:r>
            <a:endParaRPr kumimoji="0" lang="en-US" altLang="en-US" sz="1000" b="0" i="0" u="none" strike="noStrike" cap="none" normalizeH="0" baseline="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Bliss 2 regular"/>
              <a:cs typeface="Bliss 2 regular"/>
            </a:endParaRPr>
          </a:p>
        </p:txBody>
      </p:sp>
      <p:sp>
        <p:nvSpPr>
          <p:cNvPr id="23" name="AutoShape 7"/>
          <p:cNvSpPr>
            <a:spLocks noChangeArrowheads="1"/>
          </p:cNvSpPr>
          <p:nvPr/>
        </p:nvSpPr>
        <p:spPr bwMode="auto">
          <a:xfrm>
            <a:off x="254124" y="476672"/>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5"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a:latin typeface="Bliss 2 regular"/>
                <a:ea typeface="Times New Roman" panose="02020603050405020304" pitchFamily="18" charset="0"/>
                <a:cs typeface="Bliss 2 regular"/>
              </a:rPr>
              <a:t>R</a:t>
            </a:r>
            <a:r>
              <a:rPr kumimoji="0" lang="en-US" altLang="en-US" sz="1000" b="0" i="0" u="none" strike="noStrike" cap="none" normalizeH="0" baseline="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a:latin typeface="Bliss 2 regular"/>
                <a:ea typeface="Times New Roman" panose="02020603050405020304" pitchFamily="18" charset="0"/>
                <a:cs typeface="Bliss 2 regular"/>
              </a:rPr>
              <a:t>Location</a:t>
            </a:r>
            <a:r>
              <a:rPr kumimoji="0" lang="en-US" altLang="en-US" sz="1000" b="0" i="0" u="none" strike="noStrike" cap="none" normalizeH="0" baseline="0">
                <a:ln>
                  <a:noFill/>
                </a:ln>
                <a:solidFill>
                  <a:schemeClr val="tx1"/>
                </a:solidFill>
                <a:effectLst/>
                <a:latin typeface="Bliss 2 regular"/>
                <a:ea typeface="Times New Roman" panose="02020603050405020304" pitchFamily="18" charset="0"/>
                <a:cs typeface="Bliss 2 regular"/>
              </a:rPr>
              <a:t>: _______________________________________________________</a:t>
            </a:r>
            <a:endParaRPr kumimoji="0" lang="en-US" altLang="en-US" sz="1000" b="0" i="0" u="none" strike="noStrike" cap="none" normalizeH="0" baseline="0">
              <a:ln>
                <a:noFill/>
              </a:ln>
              <a:solidFill>
                <a:schemeClr val="tx1"/>
              </a:solidFill>
              <a:effectLst/>
              <a:latin typeface="Bliss 2 regular"/>
              <a:cs typeface="Bliss 2 regular"/>
            </a:endParaRPr>
          </a:p>
        </p:txBody>
      </p:sp>
      <p:sp>
        <p:nvSpPr>
          <p:cNvPr id="26" name="Rectangle 19"/>
          <p:cNvSpPr>
            <a:spLocks noChangeArrowheads="1"/>
          </p:cNvSpPr>
          <p:nvPr/>
        </p:nvSpPr>
        <p:spPr bwMode="auto">
          <a:xfrm>
            <a:off x="54422" y="187233"/>
            <a:ext cx="50609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a:latin typeface="Bliss 2 regular"/>
              <a:cs typeface="Bliss 2 regular"/>
            </a:endParaRPr>
          </a:p>
        </p:txBody>
      </p:sp>
      <p:sp>
        <p:nvSpPr>
          <p:cNvPr id="27"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9"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0"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1"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2" name="TextBox 31"/>
          <p:cNvSpPr txBox="1"/>
          <p:nvPr/>
        </p:nvSpPr>
        <p:spPr>
          <a:xfrm>
            <a:off x="298898" y="6498670"/>
            <a:ext cx="9906000" cy="307777"/>
          </a:xfrm>
          <a:prstGeom prst="rect">
            <a:avLst/>
          </a:prstGeom>
          <a:noFill/>
        </p:spPr>
        <p:txBody>
          <a:bodyPr wrap="square" rtlCol="0">
            <a:spAutoFit/>
          </a:bodyPr>
          <a:lstStyle/>
          <a:p>
            <a:pPr algn="ctr"/>
            <a:r>
              <a:rPr lang="en-GB" sz="1400" b="1">
                <a:solidFill>
                  <a:srgbClr val="7030A0"/>
                </a:solidFill>
                <a:latin typeface="Bliss 2 regular"/>
                <a:cs typeface="Bliss 2 regular"/>
              </a:rPr>
              <a:t>Save your answers as part of this PowerPoint &amp; copy the template as many times as you need </a:t>
            </a:r>
          </a:p>
        </p:txBody>
      </p:sp>
    </p:spTree>
    <p:extLst>
      <p:ext uri="{BB962C8B-B14F-4D97-AF65-F5344CB8AC3E}">
        <p14:creationId xmlns:p14="http://schemas.microsoft.com/office/powerpoint/2010/main" val="100112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4889C2-0507-4F04-AAA7-B40DD52A38CD}"/>
              </a:ext>
            </a:extLst>
          </p:cNvPr>
          <p:cNvSpPr txBox="1">
            <a:spLocks/>
          </p:cNvSpPr>
          <p:nvPr/>
        </p:nvSpPr>
        <p:spPr>
          <a:xfrm>
            <a:off x="253359" y="955599"/>
            <a:ext cx="3098802" cy="294807"/>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2400" b="1" kern="1200">
                <a:solidFill>
                  <a:schemeClr val="bg1">
                    <a:lumMod val="50000"/>
                  </a:schemeClr>
                </a:solidFill>
                <a:latin typeface="Century Gothic" panose="020B0502020202020204" pitchFamily="34" charset="0"/>
                <a:ea typeface="+mj-ea"/>
                <a:cs typeface="+mj-cs"/>
              </a:defRPr>
            </a:lvl1pPr>
          </a:lstStyle>
          <a:p>
            <a:r>
              <a:rPr lang="en-GB" sz="1463">
                <a:solidFill>
                  <a:srgbClr val="595959"/>
                </a:solidFill>
                <a:latin typeface="+mj-lt"/>
              </a:rPr>
              <a:t>Emerging computer technology</a:t>
            </a:r>
          </a:p>
        </p:txBody>
      </p:sp>
      <p:sp>
        <p:nvSpPr>
          <p:cNvPr id="23" name="Title 1">
            <a:extLst>
              <a:ext uri="{FF2B5EF4-FFF2-40B4-BE49-F238E27FC236}">
                <a16:creationId xmlns:a16="http://schemas.microsoft.com/office/drawing/2014/main" id="{60616FA2-69CE-4F4B-873E-9DA9432534A7}"/>
              </a:ext>
            </a:extLst>
          </p:cNvPr>
          <p:cNvSpPr txBox="1">
            <a:spLocks/>
          </p:cNvSpPr>
          <p:nvPr/>
        </p:nvSpPr>
        <p:spPr>
          <a:xfrm>
            <a:off x="1640632" y="161043"/>
            <a:ext cx="5112568" cy="540041"/>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u="sng">
                <a:latin typeface="Century Gothic" panose="020B0502020202020204" pitchFamily="34" charset="0"/>
                <a:cs typeface="+mn-cs"/>
              </a:rPr>
              <a:t>Independent research task</a:t>
            </a:r>
          </a:p>
        </p:txBody>
      </p:sp>
      <p:sp>
        <p:nvSpPr>
          <p:cNvPr id="24" name="TextBox 23">
            <a:extLst>
              <a:ext uri="{FF2B5EF4-FFF2-40B4-BE49-F238E27FC236}">
                <a16:creationId xmlns:a16="http://schemas.microsoft.com/office/drawing/2014/main" id="{8DAB0349-8A65-454D-B1E1-798CCAEC0964}"/>
              </a:ext>
            </a:extLst>
          </p:cNvPr>
          <p:cNvSpPr txBox="1"/>
          <p:nvPr/>
        </p:nvSpPr>
        <p:spPr>
          <a:xfrm>
            <a:off x="288057" y="1469734"/>
            <a:ext cx="6187912" cy="2462213"/>
          </a:xfrm>
          <a:prstGeom prst="rect">
            <a:avLst/>
          </a:prstGeom>
          <a:noFill/>
        </p:spPr>
        <p:txBody>
          <a:bodyPr wrap="none" rtlCol="0">
            <a:spAutoFit/>
          </a:bodyPr>
          <a:lstStyle/>
          <a:p>
            <a:r>
              <a:rPr lang="en-GB" sz="1100"/>
              <a:t>In this task you get to investigate any area of emerging computer technology which interests you.</a:t>
            </a:r>
          </a:p>
          <a:p>
            <a:endParaRPr lang="en-GB" sz="1100"/>
          </a:p>
          <a:p>
            <a:r>
              <a:rPr lang="en-GB" sz="1100"/>
              <a:t>You can pick any area which interests you, but examples could be: </a:t>
            </a:r>
          </a:p>
          <a:p>
            <a:pPr marL="139303" indent="-139303">
              <a:buFont typeface="Arial" panose="020B0604020202020204" pitchFamily="34" charset="0"/>
              <a:buChar char="•"/>
            </a:pPr>
            <a:r>
              <a:rPr lang="en-GB" sz="1100"/>
              <a:t>Artificial intelligence</a:t>
            </a:r>
          </a:p>
          <a:p>
            <a:pPr marL="139303" indent="-139303">
              <a:buFont typeface="Arial" panose="020B0604020202020204" pitchFamily="34" charset="0"/>
              <a:buChar char="•"/>
            </a:pPr>
            <a:r>
              <a:rPr lang="en-GB" sz="1100"/>
              <a:t>Robotics</a:t>
            </a:r>
          </a:p>
          <a:p>
            <a:pPr marL="139303" indent="-139303">
              <a:buFont typeface="Arial" panose="020B0604020202020204" pitchFamily="34" charset="0"/>
              <a:buChar char="•"/>
            </a:pPr>
            <a:r>
              <a:rPr lang="en-GB" sz="1100"/>
              <a:t>Automated self driving cards</a:t>
            </a:r>
          </a:p>
          <a:p>
            <a:pPr marL="139303" indent="-139303">
              <a:buFont typeface="Arial" panose="020B0604020202020204" pitchFamily="34" charset="0"/>
              <a:buChar char="•"/>
            </a:pPr>
            <a:r>
              <a:rPr lang="en-GB" sz="1100"/>
              <a:t>Quantum computing</a:t>
            </a:r>
          </a:p>
          <a:p>
            <a:pPr marL="139303" indent="-139303">
              <a:buFont typeface="Arial" panose="020B0604020202020204" pitchFamily="34" charset="0"/>
              <a:buChar char="•"/>
            </a:pPr>
            <a:endParaRPr lang="en-GB" sz="1100"/>
          </a:p>
          <a:p>
            <a:r>
              <a:rPr lang="en-GB" sz="1100"/>
              <a:t>In no more than ONE side of A4 summarise the area you have chosen under the following four headings: </a:t>
            </a:r>
          </a:p>
          <a:p>
            <a:pPr marL="185738" indent="-185738">
              <a:buFont typeface="+mj-lt"/>
              <a:buAutoNum type="arabicPeriod"/>
            </a:pPr>
            <a:r>
              <a:rPr lang="en-GB" sz="1100"/>
              <a:t>What is it?</a:t>
            </a:r>
          </a:p>
          <a:p>
            <a:pPr marL="185738" indent="-185738">
              <a:buFont typeface="+mj-lt"/>
              <a:buAutoNum type="arabicPeriod"/>
            </a:pPr>
            <a:r>
              <a:rPr lang="en-GB" sz="1100"/>
              <a:t>What are the possible Social, Moral, Cultural and Ethical </a:t>
            </a:r>
            <a:r>
              <a:rPr lang="en-GB" sz="1100" b="1"/>
              <a:t>benefits</a:t>
            </a:r>
            <a:r>
              <a:rPr lang="en-GB" sz="1100"/>
              <a:t> of this technology on society</a:t>
            </a:r>
          </a:p>
          <a:p>
            <a:pPr marL="185738" indent="-185738">
              <a:buFont typeface="+mj-lt"/>
              <a:buAutoNum type="arabicPeriod"/>
            </a:pPr>
            <a:r>
              <a:rPr lang="en-GB" sz="1100"/>
              <a:t>What are the possible Social, Moral, Cultural and Ethical </a:t>
            </a:r>
            <a:r>
              <a:rPr lang="en-GB" sz="1100" b="1"/>
              <a:t>risks</a:t>
            </a:r>
            <a:r>
              <a:rPr lang="en-GB" sz="1100"/>
              <a:t> of this technology on society</a:t>
            </a:r>
          </a:p>
          <a:p>
            <a:pPr marL="185738" indent="-185738">
              <a:buFont typeface="+mj-lt"/>
              <a:buAutoNum type="arabicPeriod"/>
            </a:pPr>
            <a:r>
              <a:rPr lang="en-GB" sz="1100"/>
              <a:t>My conclusion on this technology and what it will mean for our world 10 years from now</a:t>
            </a:r>
          </a:p>
          <a:p>
            <a:pPr marL="139303" indent="-139303">
              <a:buFont typeface="Arial" panose="020B0604020202020204" pitchFamily="34" charset="0"/>
              <a:buChar char="•"/>
            </a:pPr>
            <a:endParaRPr lang="en-GB" sz="1100"/>
          </a:p>
        </p:txBody>
      </p:sp>
      <p:sp>
        <p:nvSpPr>
          <p:cNvPr id="26" name="Rectangle 25">
            <a:extLst>
              <a:ext uri="{FF2B5EF4-FFF2-40B4-BE49-F238E27FC236}">
                <a16:creationId xmlns:a16="http://schemas.microsoft.com/office/drawing/2014/main" id="{AD9E109F-E1D9-4BE6-95F8-61FB99360F4E}"/>
              </a:ext>
            </a:extLst>
          </p:cNvPr>
          <p:cNvSpPr/>
          <p:nvPr/>
        </p:nvSpPr>
        <p:spPr>
          <a:xfrm>
            <a:off x="288057" y="3955573"/>
            <a:ext cx="4953000" cy="229935"/>
          </a:xfrm>
          <a:prstGeom prst="rect">
            <a:avLst/>
          </a:prstGeom>
        </p:spPr>
        <p:txBody>
          <a:bodyPr>
            <a:spAutoFit/>
          </a:bodyPr>
          <a:lstStyle/>
          <a:p>
            <a:r>
              <a:rPr lang="en-GB" sz="894" b="1">
                <a:solidFill>
                  <a:srgbClr val="595959"/>
                </a:solidFill>
              </a:rPr>
              <a:t>Additional help:</a:t>
            </a:r>
          </a:p>
        </p:txBody>
      </p:sp>
      <p:sp>
        <p:nvSpPr>
          <p:cNvPr id="27" name="Rectangle 26">
            <a:extLst>
              <a:ext uri="{FF2B5EF4-FFF2-40B4-BE49-F238E27FC236}">
                <a16:creationId xmlns:a16="http://schemas.microsoft.com/office/drawing/2014/main" id="{0637BCB3-C617-48D6-80D8-A5BEF940EB6A}"/>
              </a:ext>
            </a:extLst>
          </p:cNvPr>
          <p:cNvSpPr/>
          <p:nvPr/>
        </p:nvSpPr>
        <p:spPr>
          <a:xfrm>
            <a:off x="253359" y="4293096"/>
            <a:ext cx="9230163" cy="14110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894">
                <a:solidFill>
                  <a:srgbClr val="595959"/>
                </a:solidFill>
              </a:rPr>
              <a:t>For additional help and support in structuring your answer you might like to watch some of the videos from the following Craig ‘n’ Dave playlists:</a:t>
            </a:r>
          </a:p>
          <a:p>
            <a:endParaRPr lang="en-GB" sz="894">
              <a:solidFill>
                <a:srgbClr val="595959"/>
              </a:solidFill>
            </a:endParaRPr>
          </a:p>
          <a:p>
            <a:r>
              <a:rPr lang="en-GB" sz="894">
                <a:solidFill>
                  <a:srgbClr val="595959"/>
                </a:solidFill>
              </a:rPr>
              <a:t>OCR:</a:t>
            </a:r>
          </a:p>
          <a:p>
            <a:r>
              <a:rPr lang="en-GB" sz="894">
                <a:solidFill>
                  <a:srgbClr val="595959"/>
                </a:solidFill>
              </a:rPr>
              <a:t>SLR 17 – Ethical, morale and cultural issues</a:t>
            </a:r>
          </a:p>
          <a:p>
            <a:r>
              <a:rPr lang="en-GB" sz="894">
                <a:solidFill>
                  <a:srgbClr val="595959"/>
                </a:solidFill>
                <a:hlinkClick r:id="rId3">
                  <a:extLst>
                    <a:ext uri="{A12FA001-AC4F-418D-AE19-62706E023703}">
                      <ahyp:hlinkClr xmlns:ahyp="http://schemas.microsoft.com/office/drawing/2018/hyperlinkcolor" val="tx"/>
                    </a:ext>
                  </a:extLst>
                </a:hlinkClick>
              </a:rPr>
              <a:t>https://student.craigndave.org/videos/slr-17-ethical-moral-and-cultural-issues</a:t>
            </a:r>
            <a:endParaRPr lang="en-GB" sz="894">
              <a:solidFill>
                <a:srgbClr val="595959"/>
              </a:solidFill>
            </a:endParaRPr>
          </a:p>
          <a:p>
            <a:endParaRPr lang="en-GB" sz="894">
              <a:solidFill>
                <a:srgbClr val="595959"/>
              </a:solidFill>
            </a:endParaRPr>
          </a:p>
          <a:p>
            <a:endParaRPr lang="en-GB" sz="894">
              <a:solidFill>
                <a:srgbClr val="595959"/>
              </a:solidFill>
            </a:endParaRPr>
          </a:p>
        </p:txBody>
      </p:sp>
      <p:sp>
        <p:nvSpPr>
          <p:cNvPr id="2" name="Rectangle 1">
            <a:extLst>
              <a:ext uri="{FF2B5EF4-FFF2-40B4-BE49-F238E27FC236}">
                <a16:creationId xmlns:a16="http://schemas.microsoft.com/office/drawing/2014/main" id="{2253AD87-8D79-4113-A1A4-B3B2328C63F7}"/>
              </a:ext>
            </a:extLst>
          </p:cNvPr>
          <p:cNvSpPr/>
          <p:nvPr/>
        </p:nvSpPr>
        <p:spPr>
          <a:xfrm>
            <a:off x="1288063" y="304378"/>
            <a:ext cx="546945" cy="369332"/>
          </a:xfrm>
          <a:prstGeom prst="rect">
            <a:avLst/>
          </a:prstGeom>
        </p:spPr>
        <p:txBody>
          <a:bodyPr wrap="none">
            <a:spAutoFit/>
          </a:bodyPr>
          <a:lstStyle/>
          <a:p>
            <a:r>
              <a:rPr lang="en-US" altLang="en-US">
                <a:solidFill>
                  <a:srgbClr val="FF0000"/>
                </a:solidFill>
                <a:latin typeface="Century Gothic" panose="020B0502020202020204" pitchFamily="34" charset="0"/>
                <a:ea typeface="Times New Roman" panose="02020603050405020304" pitchFamily="18" charset="0"/>
              </a:rPr>
              <a:t>(4)</a:t>
            </a:r>
            <a:r>
              <a:rPr lang="en-US" altLang="en-US">
                <a:latin typeface="Century Gothic" panose="020B0502020202020204" pitchFamily="34" charset="0"/>
                <a:ea typeface="Times New Roman" panose="02020603050405020304" pitchFamily="18" charset="0"/>
              </a:rPr>
              <a:t> </a:t>
            </a:r>
            <a:endParaRPr lang="en-US"/>
          </a:p>
        </p:txBody>
      </p:sp>
    </p:spTree>
    <p:extLst>
      <p:ext uri="{BB962C8B-B14F-4D97-AF65-F5344CB8AC3E}">
        <p14:creationId xmlns:p14="http://schemas.microsoft.com/office/powerpoint/2010/main" val="94620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184"/>
            <a:ext cx="8915400" cy="418058"/>
          </a:xfrm>
        </p:spPr>
        <p:txBody>
          <a:bodyPr>
            <a:normAutofit/>
          </a:bodyPr>
          <a:lstStyle/>
          <a:p>
            <a:r>
              <a:rPr lang="en-US" sz="1800" b="1">
                <a:solidFill>
                  <a:srgbClr val="FF0000"/>
                </a:solidFill>
              </a:rPr>
              <a:t>(5) </a:t>
            </a:r>
            <a:r>
              <a:rPr lang="en-GB" sz="2000" b="1" u="sng">
                <a:latin typeface="Century Gothic" panose="020B0502020202020204" pitchFamily="34" charset="0"/>
                <a:cs typeface="+mn-cs"/>
              </a:rPr>
              <a:t>the Internet of Everything (IoE)</a:t>
            </a:r>
          </a:p>
        </p:txBody>
      </p:sp>
      <p:sp>
        <p:nvSpPr>
          <p:cNvPr id="3" name="Content Placeholder 2"/>
          <p:cNvSpPr>
            <a:spLocks noGrp="1"/>
          </p:cNvSpPr>
          <p:nvPr>
            <p:ph idx="1"/>
          </p:nvPr>
        </p:nvSpPr>
        <p:spPr>
          <a:xfrm>
            <a:off x="272480" y="764704"/>
            <a:ext cx="9138220" cy="4855965"/>
          </a:xfrm>
        </p:spPr>
        <p:txBody>
          <a:bodyPr vert="horz" lIns="91440" tIns="45720" rIns="91440" bIns="45720" rtlCol="0" anchor="t">
            <a:normAutofit/>
          </a:bodyPr>
          <a:lstStyle/>
          <a:p>
            <a:pPr marL="0" indent="0">
              <a:buNone/>
            </a:pPr>
            <a:r>
              <a:rPr lang="en-GB" sz="2000">
                <a:solidFill>
                  <a:schemeClr val="dk1"/>
                </a:solidFill>
                <a:latin typeface="Bliss 2 Regular" panose="02000506030000020004" pitchFamily="50" charset="0"/>
              </a:rPr>
              <a:t>Produce a leaflet which explains the concept of the Internet of Everything (IoE). In your leaflet explain:</a:t>
            </a:r>
            <a:endParaRPr lang="en-US" sz="20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Explain what the internet is </a:t>
            </a:r>
            <a:endParaRPr lang="en-US" sz="18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What is the www</a:t>
            </a:r>
            <a:endParaRPr lang="en-US" sz="18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How does information get sent?</a:t>
            </a:r>
            <a:endParaRPr lang="en-US" sz="18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What is the internet of everything? </a:t>
            </a:r>
            <a:endParaRPr lang="en-US" sz="18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Explain the four pillars of the IoE</a:t>
            </a:r>
            <a:endParaRPr lang="en-US" sz="18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Some example technology </a:t>
            </a:r>
            <a:endParaRPr lang="en-US" sz="1800">
              <a:solidFill>
                <a:schemeClr val="dk1"/>
              </a:solidFill>
              <a:latin typeface="Bliss 2 Regular" panose="02000506030000020004" pitchFamily="50" charset="0"/>
            </a:endParaRPr>
          </a:p>
          <a:p>
            <a:pPr marL="571500" lvl="1" indent="-171450"/>
            <a:r>
              <a:rPr lang="en-GB" sz="1800">
                <a:solidFill>
                  <a:schemeClr val="dk1"/>
                </a:solidFill>
                <a:latin typeface="Bliss 2 Regular" panose="02000506030000020004" pitchFamily="50" charset="0"/>
              </a:rPr>
              <a:t>Where you can get more information from</a:t>
            </a:r>
            <a:r>
              <a:rPr lang="en-US" sz="1800">
                <a:solidFill>
                  <a:schemeClr val="dk1"/>
                </a:solidFill>
                <a:latin typeface="Bliss 2 Regular" panose="02000506030000020004" pitchFamily="50" charset="0"/>
              </a:rPr>
              <a:t> </a:t>
            </a:r>
          </a:p>
          <a:p>
            <a:pPr marL="0" indent="0">
              <a:spcBef>
                <a:spcPts val="0"/>
              </a:spcBef>
              <a:buNone/>
            </a:pPr>
            <a:br>
              <a:rPr lang="en-US" sz="2000"/>
            </a:br>
            <a:endParaRPr lang="en-US" sz="2000"/>
          </a:p>
          <a:p>
            <a:pPr marL="0" indent="0">
              <a:spcBef>
                <a:spcPts val="0"/>
              </a:spcBef>
              <a:buNone/>
            </a:pPr>
            <a:r>
              <a:rPr lang="en-US" sz="2000">
                <a:solidFill>
                  <a:srgbClr val="7030A0"/>
                </a:solidFill>
              </a:rPr>
              <a:t>You can edit your answers in the powerpoint</a:t>
            </a:r>
            <a:endParaRPr lang="en-US" sz="2000">
              <a:solidFill>
                <a:srgbClr val="7030A0"/>
              </a:solidFill>
              <a:cs typeface="Calibri"/>
            </a:endParaRPr>
          </a:p>
        </p:txBody>
      </p:sp>
    </p:spTree>
    <p:extLst>
      <p:ext uri="{BB962C8B-B14F-4D97-AF65-F5344CB8AC3E}">
        <p14:creationId xmlns:p14="http://schemas.microsoft.com/office/powerpoint/2010/main" val="145898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500607"/>
          </a:xfrm>
        </p:spPr>
        <p:txBody>
          <a:bodyPr>
            <a:normAutofit/>
          </a:bodyPr>
          <a:lstStyle/>
          <a:p>
            <a:r>
              <a:rPr lang="en-GB" sz="2000">
                <a:solidFill>
                  <a:srgbClr val="FF0000"/>
                </a:solidFill>
              </a:rPr>
              <a:t>(6) </a:t>
            </a:r>
            <a:r>
              <a:rPr lang="en-GB" sz="2000"/>
              <a:t>MOOCs</a:t>
            </a:r>
            <a:endParaRPr lang="en-GB" sz="2000">
              <a:solidFill>
                <a:srgbClr val="FF0000"/>
              </a:solidFill>
            </a:endParaRPr>
          </a:p>
        </p:txBody>
      </p:sp>
      <p:sp>
        <p:nvSpPr>
          <p:cNvPr id="3" name="Content Placeholder 2"/>
          <p:cNvSpPr>
            <a:spLocks noGrp="1"/>
          </p:cNvSpPr>
          <p:nvPr>
            <p:ph idx="1"/>
          </p:nvPr>
        </p:nvSpPr>
        <p:spPr>
          <a:xfrm>
            <a:off x="368710" y="1209368"/>
            <a:ext cx="9041990" cy="4657363"/>
          </a:xfrm>
        </p:spPr>
        <p:txBody>
          <a:bodyPr vert="horz" lIns="91440" tIns="45720" rIns="91440" bIns="45720" rtlCol="0" anchor="t">
            <a:normAutofit/>
          </a:bodyPr>
          <a:lstStyle/>
          <a:p>
            <a:pPr marL="0" indent="0">
              <a:buNone/>
            </a:pPr>
            <a:r>
              <a:rPr lang="en-US" b="1" dirty="0"/>
              <a:t>How Computers Work: Demystifying Computation</a:t>
            </a:r>
            <a:endParaRPr lang="en-GB" sz="2400" dirty="0">
              <a:hlinkClick r:id="rId2"/>
            </a:endParaRPr>
          </a:p>
          <a:p>
            <a:pPr marL="0" indent="0">
              <a:buNone/>
            </a:pPr>
            <a:r>
              <a:rPr lang="en-GB" sz="2400" dirty="0">
                <a:hlinkClick r:id="rId2"/>
              </a:rPr>
              <a:t>https://www.futurelearn.com/courses/how-computers-work</a:t>
            </a:r>
            <a:r>
              <a:rPr lang="en-GB" sz="2400" dirty="0"/>
              <a:t> </a:t>
            </a:r>
          </a:p>
          <a:p>
            <a:pPr marL="0" indent="0">
              <a:buNone/>
            </a:pPr>
            <a:endParaRPr lang="en-GB" sz="2400" dirty="0"/>
          </a:p>
          <a:p>
            <a:pPr marL="0" indent="0">
              <a:buNone/>
            </a:pPr>
            <a:r>
              <a:rPr lang="en-GB" sz="2400" dirty="0"/>
              <a:t>To evidence this you can </a:t>
            </a:r>
          </a:p>
          <a:p>
            <a:r>
              <a:rPr lang="en-GB" sz="2400" dirty="0"/>
              <a:t>Save any notes you take </a:t>
            </a:r>
          </a:p>
          <a:p>
            <a:r>
              <a:rPr lang="en-GB" sz="2400" dirty="0"/>
              <a:t>Take and save a screenshot of completed modules or the completed course</a:t>
            </a:r>
          </a:p>
          <a:p>
            <a:pPr marL="0" indent="0">
              <a:buNone/>
            </a:pPr>
            <a:endParaRPr lang="en-GB" sz="2400" dirty="0">
              <a:solidFill>
                <a:srgbClr val="7030A0"/>
              </a:solidFill>
              <a:cs typeface="Calibri"/>
            </a:endParaRPr>
          </a:p>
        </p:txBody>
      </p:sp>
    </p:spTree>
    <p:extLst>
      <p:ext uri="{BB962C8B-B14F-4D97-AF65-F5344CB8AC3E}">
        <p14:creationId xmlns:p14="http://schemas.microsoft.com/office/powerpoint/2010/main" val="2669322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932</Words>
  <Application>Microsoft Office PowerPoint</Application>
  <PresentationFormat>A4 Paper (210x297 mm)</PresentationFormat>
  <Paragraphs>159</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(5) the Internet of Everything (IoE)</vt:lpstr>
      <vt:lpstr>(6) MOOCs</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B Bayeh</cp:lastModifiedBy>
  <cp:revision>5</cp:revision>
  <cp:lastPrinted>2020-03-25T08:24:44Z</cp:lastPrinted>
  <dcterms:created xsi:type="dcterms:W3CDTF">2014-07-07T10:35:27Z</dcterms:created>
  <dcterms:modified xsi:type="dcterms:W3CDTF">2022-07-06T11:27:00Z</dcterms:modified>
</cp:coreProperties>
</file>