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6" r:id="rId2"/>
    <p:sldId id="258" r:id="rId3"/>
    <p:sldId id="267" r:id="rId4"/>
    <p:sldId id="268" r:id="rId5"/>
    <p:sldId id="269" r:id="rId6"/>
    <p:sldId id="259" r:id="rId7"/>
    <p:sldId id="270" r:id="rId8"/>
    <p:sldId id="271" r:id="rId9"/>
    <p:sldId id="272" r:id="rId10"/>
    <p:sldId id="273" r:id="rId11"/>
  </p:sldIdLst>
  <p:sldSz cx="9906000" cy="6858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9B63DF-9442-45B0-8693-961D47D8A36D}">
          <p14:sldIdLst>
            <p14:sldId id="266"/>
            <p14:sldId id="258"/>
            <p14:sldId id="267"/>
            <p14:sldId id="268"/>
            <p14:sldId id="269"/>
            <p14:sldId id="259"/>
            <p14:sldId id="270"/>
            <p14:sldId id="271"/>
            <p14:sldId id="272"/>
            <p14:sldId id="273"/>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EB2EDC-4E2E-60CE-9123-567C0FC04FF7}" v="1" dt="2023-06-21T13:02:24.4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53" autoAdjust="0"/>
    <p:restoredTop sz="93537" autoAdjust="0"/>
  </p:normalViewPr>
  <p:slideViewPr>
    <p:cSldViewPr>
      <p:cViewPr varScale="1">
        <p:scale>
          <a:sx n="106" d="100"/>
          <a:sy n="106" d="100"/>
        </p:scale>
        <p:origin x="1842" y="11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C Sutherland" userId="S::csu@draytonmanorhighschool.co.uk::895badb1-e6d0-4969-9c98-147f5fa3d720" providerId="AD" clId="Web-{B3EB2EDC-4E2E-60CE-9123-567C0FC04FF7}"/>
    <pc:docChg chg="delSld modSection">
      <pc:chgData name="Mr C Sutherland" userId="S::csu@draytonmanorhighschool.co.uk::895badb1-e6d0-4969-9c98-147f5fa3d720" providerId="AD" clId="Web-{B3EB2EDC-4E2E-60CE-9123-567C0FC04FF7}" dt="2023-06-21T13:02:24.446" v="0"/>
      <pc:docMkLst>
        <pc:docMk/>
      </pc:docMkLst>
      <pc:sldChg chg="del">
        <pc:chgData name="Mr C Sutherland" userId="S::csu@draytonmanorhighschool.co.uk::895badb1-e6d0-4969-9c98-147f5fa3d720" providerId="AD" clId="Web-{B3EB2EDC-4E2E-60CE-9123-567C0FC04FF7}" dt="2023-06-21T13:02:24.446" v="0"/>
        <pc:sldMkLst>
          <pc:docMk/>
          <pc:sldMk cId="1300271860"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569DFADF-E47B-4680-A55D-77D9BA1C008D}" type="datetimeFigureOut">
              <a:rPr lang="en-GB" smtClean="0"/>
              <a:t>21/06/2023</a:t>
            </a:fld>
            <a:endParaRPr lang="en-GB"/>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9862FEC9-FA88-4356-BAD4-9CA698613C76}" type="slidenum">
              <a:rPr lang="en-GB" smtClean="0"/>
              <a:t>‹#›</a:t>
            </a:fld>
            <a:endParaRPr lang="en-GB"/>
          </a:p>
        </p:txBody>
      </p:sp>
    </p:spTree>
    <p:extLst>
      <p:ext uri="{BB962C8B-B14F-4D97-AF65-F5344CB8AC3E}">
        <p14:creationId xmlns:p14="http://schemas.microsoft.com/office/powerpoint/2010/main" val="3915049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21/06/2023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99259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21/06/2023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50946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21/06/2023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7140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21/06/2023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76321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5"/>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AA483D-48F1-4002-887B-66D539C21F93}" type="datetimeFigureOut">
              <a:rPr lang="en-GB" smtClean="0"/>
              <a:t>21/06/2023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88005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2AA483D-48F1-4002-887B-66D539C21F93}" type="datetimeFigureOut">
              <a:rPr lang="en-GB" smtClean="0"/>
              <a:t>21/06/2023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30911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3"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2AA483D-48F1-4002-887B-66D539C21F93}" type="datetimeFigureOut">
              <a:rPr lang="en-GB" smtClean="0"/>
              <a:t>21/06/2023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397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AA483D-48F1-4002-887B-66D539C21F93}" type="datetimeFigureOut">
              <a:rPr lang="en-GB" smtClean="0"/>
              <a:t>21/06/2023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416133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A483D-48F1-4002-887B-66D539C21F93}" type="datetimeFigureOut">
              <a:rPr lang="en-GB" smtClean="0"/>
              <a:t>21/06/2023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5062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2" y="27305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2"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21/06/2023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4813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21/06/2023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411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A483D-48F1-4002-887B-66D539C21F93}" type="datetimeFigureOut">
              <a:rPr lang="en-GB" smtClean="0"/>
              <a:t>21/06/2023</a:t>
            </a:fld>
            <a:endParaRPr lang="en-GB"/>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C462-4299-42D6-8F8F-B3A5DE6C3B5C}" type="slidenum">
              <a:rPr lang="en-GB" smtClean="0"/>
              <a:t>‹#›</a:t>
            </a:fld>
            <a:endParaRPr lang="en-GB"/>
          </a:p>
        </p:txBody>
      </p:sp>
    </p:spTree>
    <p:extLst>
      <p:ext uri="{BB962C8B-B14F-4D97-AF65-F5344CB8AC3E}">
        <p14:creationId xmlns:p14="http://schemas.microsoft.com/office/powerpoint/2010/main" val="2640830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channel4.com/programmes/graysons-art-club" TargetMode="External"/><Relationship Id="rId13" Type="http://schemas.openxmlformats.org/officeDocument/2006/relationships/image" Target="../media/image2.png"/><Relationship Id="rId3" Type="http://schemas.openxmlformats.org/officeDocument/2006/relationships/hyperlink" Target="https://www.tate.org.uk/" TargetMode="External"/><Relationship Id="rId7" Type="http://schemas.openxmlformats.org/officeDocument/2006/relationships/hyperlink" Target="https://www.khanacademy.org/humanities/art-1010/post-war-american-art/new-york-school/a/robert-rauschenberg-canyon" TargetMode="External"/><Relationship Id="rId12" Type="http://schemas.openxmlformats.org/officeDocument/2006/relationships/image" Target="../media/image4.png"/><Relationship Id="rId2" Type="http://schemas.openxmlformats.org/officeDocument/2006/relationships/hyperlink" Target="https://monoskop.org/images/9/9e/Berger_John_Ways_of_Seeing.pdf" TargetMode="External"/><Relationship Id="rId1" Type="http://schemas.openxmlformats.org/officeDocument/2006/relationships/slideLayout" Target="../slideLayouts/slideLayout7.xml"/><Relationship Id="rId6" Type="http://schemas.openxmlformats.org/officeDocument/2006/relationships/hyperlink" Target="http://www.artspace.com/magazine/news_events/trend_report/the_new_manifestos-52304" TargetMode="External"/><Relationship Id="rId11" Type="http://schemas.openxmlformats.org/officeDocument/2006/relationships/image" Target="../media/image3.jpeg"/><Relationship Id="rId5" Type="http://schemas.openxmlformats.org/officeDocument/2006/relationships/hyperlink" Target="https://www.youtube.com/watch?v=IP9mP5nPXjs" TargetMode="External"/><Relationship Id="rId10" Type="http://schemas.openxmlformats.org/officeDocument/2006/relationships/hyperlink" Target="https://philosophynow.org/issues/108/What_is_Art_and_or_What_is_Beauty" TargetMode="External"/><Relationship Id="rId4" Type="http://schemas.openxmlformats.org/officeDocument/2006/relationships/hyperlink" Target="https://www.radicalartreview.org/" TargetMode="External"/><Relationship Id="rId9" Type="http://schemas.openxmlformats.org/officeDocument/2006/relationships/hyperlink" Target="https://thephotographersgallery.org.uk/visit/visitor-informatio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orticism | Frieze">
            <a:extLst>
              <a:ext uri="{FF2B5EF4-FFF2-40B4-BE49-F238E27FC236}">
                <a16:creationId xmlns:a16="http://schemas.microsoft.com/office/drawing/2014/main" id="{9A790D83-C91F-DF5B-A25A-63ABBADE3F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93642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64768" y="277489"/>
            <a:ext cx="6881845" cy="584775"/>
          </a:xfrm>
          <a:prstGeom prst="rect">
            <a:avLst/>
          </a:prstGeom>
          <a:solidFill>
            <a:schemeClr val="bg1"/>
          </a:solidFill>
        </p:spPr>
        <p:txBody>
          <a:bodyPr wrap="square" rtlCol="0">
            <a:spAutoFit/>
          </a:bodyPr>
          <a:lstStyle/>
          <a:p>
            <a:r>
              <a:rPr lang="en-GB" sz="3200" dirty="0">
                <a:latin typeface="Bliss 2 ExtraBold" panose="02000506030000020004" pitchFamily="50" charset="0"/>
              </a:rPr>
              <a:t>Art and Photography Bridging Menu</a:t>
            </a:r>
          </a:p>
        </p:txBody>
      </p:sp>
      <p:sp>
        <p:nvSpPr>
          <p:cNvPr id="6" name="TextBox 5"/>
          <p:cNvSpPr txBox="1"/>
          <p:nvPr/>
        </p:nvSpPr>
        <p:spPr>
          <a:xfrm>
            <a:off x="4088904" y="1139751"/>
            <a:ext cx="5624812" cy="4247317"/>
          </a:xfrm>
          <a:prstGeom prst="rect">
            <a:avLst/>
          </a:prstGeom>
          <a:solidFill>
            <a:schemeClr val="bg1"/>
          </a:solidFill>
          <a:ln w="57150">
            <a:solidFill>
              <a:schemeClr val="tx1"/>
            </a:solidFill>
          </a:ln>
        </p:spPr>
        <p:txBody>
          <a:bodyPr wrap="square" rtlCol="0">
            <a:spAutoFit/>
          </a:bodyPr>
          <a:lstStyle/>
          <a:p>
            <a:pPr algn="ctr"/>
            <a:r>
              <a:rPr lang="en-GB" dirty="0">
                <a:latin typeface="Bliss 2 Regular" panose="02000506030000020004" pitchFamily="50" charset="0"/>
              </a:rPr>
              <a:t>You are about to start an exciting journey into the world of Art and Photography, good luck!</a:t>
            </a:r>
          </a:p>
          <a:p>
            <a:r>
              <a:rPr lang="en-GB" dirty="0">
                <a:latin typeface="Bliss 2 Regular" panose="02000506030000020004" pitchFamily="50" charset="0"/>
              </a:rPr>
              <a:t>Remember</a:t>
            </a:r>
          </a:p>
          <a:p>
            <a:pPr marL="285750" indent="-285750">
              <a:buFont typeface="Arial" panose="020B0604020202020204" pitchFamily="34" charset="0"/>
              <a:buChar char="•"/>
            </a:pPr>
            <a:r>
              <a:rPr lang="en-GB" dirty="0">
                <a:latin typeface="Bliss 2 Regular" panose="02000506030000020004" pitchFamily="50" charset="0"/>
              </a:rPr>
              <a:t>Choose what modules you do and when, but work through them consistently. Different tasks will take you varying amounts of time, but on average you should aim to do one or two per week</a:t>
            </a:r>
          </a:p>
          <a:p>
            <a:pPr marL="285750" indent="-285750">
              <a:buFont typeface="Arial" panose="020B0604020202020204" pitchFamily="34" charset="0"/>
              <a:buChar char="•"/>
            </a:pPr>
            <a:r>
              <a:rPr lang="en-GB" dirty="0">
                <a:latin typeface="Bliss 2 Regular" panose="02000506030000020004" pitchFamily="50" charset="0"/>
              </a:rPr>
              <a:t> All green tasks are core modules, they are compulsory and must be completed ready to hand in on your first lesson in September</a:t>
            </a:r>
          </a:p>
          <a:p>
            <a:pPr marL="285750" indent="-285750">
              <a:buFont typeface="Arial" panose="020B0604020202020204" pitchFamily="34" charset="0"/>
              <a:buChar char="•"/>
            </a:pPr>
            <a:r>
              <a:rPr lang="en-GB" dirty="0">
                <a:latin typeface="Bliss 2 Regular" panose="02000506030000020004" pitchFamily="50" charset="0"/>
              </a:rPr>
              <a:t>The red hot chilli     indicates that the task is more challenging than the others</a:t>
            </a:r>
          </a:p>
          <a:p>
            <a:pPr marL="285750" indent="-285750">
              <a:buFont typeface="Arial" panose="020B0604020202020204" pitchFamily="34" charset="0"/>
              <a:buChar char="•"/>
            </a:pPr>
            <a:r>
              <a:rPr lang="en-GB" dirty="0">
                <a:latin typeface="Bliss 2 Regular" panose="02000506030000020004" pitchFamily="50" charset="0"/>
              </a:rPr>
              <a:t>Numbers </a:t>
            </a:r>
            <a:r>
              <a:rPr lang="en-GB" dirty="0" err="1">
                <a:latin typeface="Bliss 2 Regular" panose="02000506030000020004" pitchFamily="50" charset="0"/>
              </a:rPr>
              <a:t>eg</a:t>
            </a:r>
            <a:r>
              <a:rPr lang="en-GB" dirty="0">
                <a:latin typeface="Bliss 2 Regular" panose="02000506030000020004" pitchFamily="50" charset="0"/>
              </a:rPr>
              <a:t> </a:t>
            </a:r>
            <a:r>
              <a:rPr lang="en-GB" dirty="0">
                <a:solidFill>
                  <a:srgbClr val="FF0000"/>
                </a:solidFill>
                <a:latin typeface="Bliss 2 Regular" panose="02000506030000020004" pitchFamily="50" charset="0"/>
              </a:rPr>
              <a:t>(1) </a:t>
            </a:r>
            <a:r>
              <a:rPr lang="en-GB" dirty="0">
                <a:latin typeface="Bliss 2 Regular" panose="02000506030000020004" pitchFamily="50" charset="0"/>
              </a:rPr>
              <a:t>correspond to how you should evidence the module which can be found in the slides following the menu</a:t>
            </a:r>
          </a:p>
        </p:txBody>
      </p:sp>
      <p:pic>
        <p:nvPicPr>
          <p:cNvPr id="7" name="Picture 6"/>
          <p:cNvPicPr>
            <a:picLocks noChangeAspect="1"/>
          </p:cNvPicPr>
          <p:nvPr/>
        </p:nvPicPr>
        <p:blipFill rotWithShape="1">
          <a:blip r:embed="rId3"/>
          <a:srcRect l="25008" t="17288" r="25008" b="24559"/>
          <a:stretch/>
        </p:blipFill>
        <p:spPr>
          <a:xfrm>
            <a:off x="6033120" y="4005064"/>
            <a:ext cx="247260" cy="247260"/>
          </a:xfrm>
          <a:prstGeom prst="rect">
            <a:avLst/>
          </a:prstGeom>
        </p:spPr>
      </p:pic>
    </p:spTree>
    <p:extLst>
      <p:ext uri="{BB962C8B-B14F-4D97-AF65-F5344CB8AC3E}">
        <p14:creationId xmlns:p14="http://schemas.microsoft.com/office/powerpoint/2010/main" val="2303603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464" y="260648"/>
            <a:ext cx="9649072" cy="1477328"/>
          </a:xfrm>
          <a:prstGeom prst="rect">
            <a:avLst/>
          </a:prstGeom>
          <a:noFill/>
        </p:spPr>
        <p:txBody>
          <a:bodyPr wrap="square" rtlCol="0">
            <a:spAutoFit/>
          </a:bodyPr>
          <a:lstStyle/>
          <a:p>
            <a:r>
              <a:rPr lang="en-GB" b="1" dirty="0"/>
              <a:t>Written task in response to ‘What is art and/or what is beauty?’(2)</a:t>
            </a:r>
          </a:p>
          <a:p>
            <a:r>
              <a:rPr lang="en-GB" dirty="0">
                <a:solidFill>
                  <a:schemeClr val="dk1"/>
                </a:solidFill>
                <a:latin typeface="Bliss 2 ExtraLight" panose="02000506030000020004" pitchFamily="50" charset="0"/>
              </a:rPr>
              <a:t>https://philosophynow.org/issues/108/What_is_Art_and_or_What_is_Beauty</a:t>
            </a:r>
            <a:endParaRPr lang="en-GB" dirty="0"/>
          </a:p>
          <a:p>
            <a:endParaRPr lang="en-GB" dirty="0"/>
          </a:p>
          <a:p>
            <a:r>
              <a:rPr lang="en-GB" dirty="0"/>
              <a:t>For use in discussions in the first few weeks, please write your own response to this question. Minimum 200 words, but no more than 500. </a:t>
            </a:r>
          </a:p>
        </p:txBody>
      </p:sp>
      <p:sp>
        <p:nvSpPr>
          <p:cNvPr id="3" name="TextBox 2"/>
          <p:cNvSpPr txBox="1"/>
          <p:nvPr/>
        </p:nvSpPr>
        <p:spPr>
          <a:xfrm>
            <a:off x="128464" y="1737976"/>
            <a:ext cx="9433048" cy="4931384"/>
          </a:xfrm>
          <a:prstGeom prst="rect">
            <a:avLst/>
          </a:prstGeom>
          <a:noFill/>
          <a:ln>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2295695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40036476"/>
              </p:ext>
            </p:extLst>
          </p:nvPr>
        </p:nvGraphicFramePr>
        <p:xfrm>
          <a:off x="0" y="-25951"/>
          <a:ext cx="9921552" cy="8088321"/>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372372521"/>
                    </a:ext>
                  </a:extLst>
                </a:gridCol>
                <a:gridCol w="2508286">
                  <a:extLst>
                    <a:ext uri="{9D8B030D-6E8A-4147-A177-3AD203B41FA5}">
                      <a16:colId xmlns:a16="http://schemas.microsoft.com/office/drawing/2014/main" val="2077392922"/>
                    </a:ext>
                  </a:extLst>
                </a:gridCol>
                <a:gridCol w="2444505">
                  <a:extLst>
                    <a:ext uri="{9D8B030D-6E8A-4147-A177-3AD203B41FA5}">
                      <a16:colId xmlns:a16="http://schemas.microsoft.com/office/drawing/2014/main" val="3932849750"/>
                    </a:ext>
                  </a:extLst>
                </a:gridCol>
                <a:gridCol w="223977">
                  <a:extLst>
                    <a:ext uri="{9D8B030D-6E8A-4147-A177-3AD203B41FA5}">
                      <a16:colId xmlns:a16="http://schemas.microsoft.com/office/drawing/2014/main" val="3835909388"/>
                    </a:ext>
                  </a:extLst>
                </a:gridCol>
                <a:gridCol w="2448272">
                  <a:extLst>
                    <a:ext uri="{9D8B030D-6E8A-4147-A177-3AD203B41FA5}">
                      <a16:colId xmlns:a16="http://schemas.microsoft.com/office/drawing/2014/main" val="3201027453"/>
                    </a:ext>
                  </a:extLst>
                </a:gridCol>
                <a:gridCol w="2088232">
                  <a:extLst>
                    <a:ext uri="{9D8B030D-6E8A-4147-A177-3AD203B41FA5}">
                      <a16:colId xmlns:a16="http://schemas.microsoft.com/office/drawing/2014/main" val="303662165"/>
                    </a:ext>
                  </a:extLst>
                </a:gridCol>
              </a:tblGrid>
              <a:tr h="625842">
                <a:tc gridSpan="6">
                  <a:txBody>
                    <a:bodyPr/>
                    <a:lstStyle/>
                    <a:p>
                      <a:pPr algn="ctr"/>
                      <a:r>
                        <a:rPr lang="en-GB" sz="1200" dirty="0">
                          <a:solidFill>
                            <a:schemeClr val="bg1"/>
                          </a:solidFill>
                          <a:latin typeface="Bliss 2 ExtraLight" panose="02000506030000020004" pitchFamily="50" charset="0"/>
                        </a:rPr>
                        <a:t>Art and Photography</a:t>
                      </a:r>
                      <a:r>
                        <a:rPr lang="en-GB" sz="1200" baseline="0" dirty="0">
                          <a:solidFill>
                            <a:schemeClr val="bg1"/>
                          </a:solidFill>
                          <a:latin typeface="Bliss 2 ExtraLight" panose="02000506030000020004" pitchFamily="50" charset="0"/>
                        </a:rPr>
                        <a:t> Bridging Menu</a:t>
                      </a:r>
                    </a:p>
                    <a:p>
                      <a:pPr algn="ctr"/>
                      <a:r>
                        <a:rPr lang="en-GB" sz="1200" baseline="0" dirty="0">
                          <a:solidFill>
                            <a:schemeClr val="bg1"/>
                          </a:solidFill>
                          <a:latin typeface="Bliss 2 ExtraLight" panose="02000506030000020004" pitchFamily="50" charset="0"/>
                        </a:rPr>
                        <a:t>(Green modules are core (compulsory) modules ,           indicates the most challenging modules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4762000"/>
                  </a:ext>
                </a:extLst>
              </a:tr>
              <a:tr h="596040">
                <a:tc rowSpan="11">
                  <a:txBody>
                    <a:bodyPr/>
                    <a:lstStyle/>
                    <a:p>
                      <a:pPr algn="ctr"/>
                      <a:endParaRPr lang="en-GB" sz="1200" b="1" dirty="0">
                        <a:solidFill>
                          <a:schemeClr val="tx1"/>
                        </a:solidFill>
                        <a:latin typeface="Bliss 2 ExtraLight" panose="02000506030000020004" pitchFamily="50"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200" b="1" dirty="0">
                          <a:solidFill>
                            <a:schemeClr val="tx1"/>
                          </a:solidFill>
                          <a:latin typeface="Bliss 2 ExtraLight" panose="02000506030000020004" pitchFamily="50" charset="0"/>
                        </a:rPr>
                        <a:t>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dirty="0">
                          <a:solidFill>
                            <a:schemeClr val="tx1"/>
                          </a:solidFill>
                          <a:latin typeface="Bliss 2 ExtraLight" panose="02000506030000020004" pitchFamily="50" charset="0"/>
                        </a:rPr>
                        <a:t>Watch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GB" sz="1200" b="1" dirty="0">
                        <a:solidFill>
                          <a:schemeClr val="tx1"/>
                        </a:solidFill>
                        <a:latin typeface="Bliss 2 ExtraLight"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dirty="0">
                          <a:solidFill>
                            <a:schemeClr val="tx1"/>
                          </a:solidFill>
                          <a:latin typeface="Bliss 2 ExtraLight" panose="02000506030000020004" pitchFamily="50" charset="0"/>
                        </a:rPr>
                        <a:t>Visit</a:t>
                      </a:r>
                      <a:r>
                        <a:rPr lang="en-GB" sz="1200" dirty="0">
                          <a:solidFill>
                            <a:schemeClr val="tx1"/>
                          </a:solidFill>
                          <a:latin typeface="Bliss 2 ExtraLight" panose="02000506030000020004" pitchFamily="50" charset="0"/>
                        </a:rPr>
                        <a:t> </a:t>
                      </a:r>
                    </a:p>
                    <a:p>
                      <a:pPr algn="l"/>
                      <a:endParaRPr lang="en-GB" sz="1200" dirty="0">
                        <a:solidFill>
                          <a:schemeClr val="tx1"/>
                        </a:solidFill>
                        <a:latin typeface="Bliss 2 ExtraLight"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dirty="0">
                          <a:solidFill>
                            <a:schemeClr val="tx1"/>
                          </a:solidFill>
                          <a:latin typeface="Bliss 2 ExtraLight" panose="02000506030000020004" pitchFamily="50" charset="0"/>
                        </a:rPr>
                        <a:t>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9254683"/>
                  </a:ext>
                </a:extLst>
              </a:tr>
              <a:tr h="720901">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nSpc>
                          <a:spcPct val="107000"/>
                        </a:lnSpc>
                        <a:spcAft>
                          <a:spcPts val="800"/>
                        </a:spcAft>
                      </a:pPr>
                      <a:r>
                        <a:rPr lang="en-GB" sz="1200" dirty="0">
                          <a:effectLst/>
                          <a:latin typeface="Bliss 2 ExtraLight" panose="02000506030000020004" pitchFamily="50" charset="0"/>
                          <a:ea typeface="Calibri" panose="020F0502020204030204" pitchFamily="34" charset="0"/>
                          <a:cs typeface="Times New Roman" panose="02020603050405020304" pitchFamily="18" charset="0"/>
                        </a:rPr>
                        <a:t>Ways of Seeing  - John Berger (1)</a:t>
                      </a:r>
                    </a:p>
                    <a:p>
                      <a:pPr>
                        <a:lnSpc>
                          <a:spcPct val="107000"/>
                        </a:lnSpc>
                        <a:spcAft>
                          <a:spcPts val="800"/>
                        </a:spcAft>
                      </a:pPr>
                      <a:r>
                        <a:rPr lang="en-GB" sz="1200" b="1" dirty="0">
                          <a:effectLst/>
                          <a:latin typeface="Bliss 2 ExtraLight" panose="02000506030000020004" pitchFamily="50" charset="0"/>
                          <a:ea typeface="Calibri" panose="020F0502020204030204" pitchFamily="34" charset="0"/>
                          <a:cs typeface="Times New Roman" panose="02020603050405020304" pitchFamily="18" charset="0"/>
                        </a:rPr>
                        <a:t>Chapter One (both) and Chapter Five (Art) and Chapter 7 (Photography)</a:t>
                      </a:r>
                      <a:endParaRPr lang="en-GB" sz="1200" dirty="0">
                        <a:effectLst/>
                        <a:latin typeface="Bliss 2 ExtraLight" panose="02000506030000020004" pitchFamily="50"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Bliss 2 ExtraLight" panose="02000506030000020004" pitchFamily="50" charset="0"/>
                          <a:ea typeface="Calibri" panose="020F0502020204030204" pitchFamily="34" charset="0"/>
                          <a:cs typeface="Times New Roman" panose="02020603050405020304" pitchFamily="18" charset="0"/>
                        </a:rPr>
                        <a:t> </a:t>
                      </a:r>
                      <a:r>
                        <a:rPr lang="en-GB" sz="1200" dirty="0">
                          <a:effectLst/>
                          <a:latin typeface="Bliss 2 ExtraLight" panose="02000506030000020004" pitchFamily="50" charset="0"/>
                          <a:ea typeface="Calibri" panose="020F0502020204030204" pitchFamily="34" charset="0"/>
                          <a:cs typeface="Times New Roman" panose="02020603050405020304" pitchFamily="18" charset="0"/>
                          <a:hlinkClick r:id="rId2"/>
                        </a:rPr>
                        <a:t>https://monoskop.org/images/9/9e/Berger_John_Ways_of_Seeing.pdf</a:t>
                      </a:r>
                      <a:endParaRPr lang="en-GB" sz="1200" dirty="0">
                        <a:effectLst/>
                        <a:latin typeface="Bliss 2 ExtraLight" panose="02000506030000020004"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r>
                        <a:rPr lang="en-GB" sz="1200" b="1" kern="1200" dirty="0">
                          <a:solidFill>
                            <a:schemeClr val="dk1"/>
                          </a:solidFill>
                          <a:effectLst/>
                          <a:latin typeface="Bliss 2 ExtraLight" panose="02000506030000020004" pitchFamily="50" charset="0"/>
                          <a:ea typeface="+mn-ea"/>
                          <a:cs typeface="+mn-cs"/>
                        </a:rPr>
                        <a:t> </a:t>
                      </a:r>
                      <a:r>
                        <a:rPr lang="en-GB" sz="1200" kern="1200" dirty="0">
                          <a:solidFill>
                            <a:schemeClr val="dk1"/>
                          </a:solidFill>
                          <a:effectLst/>
                          <a:latin typeface="Bliss 2 ExtraLight" panose="02000506030000020004" pitchFamily="50" charset="0"/>
                          <a:ea typeface="+mn-ea"/>
                          <a:cs typeface="+mn-cs"/>
                        </a:rPr>
                        <a:t>MAKE YOUR OWN DAMN ART</a:t>
                      </a:r>
                    </a:p>
                    <a:p>
                      <a:r>
                        <a:rPr lang="en-GB" sz="1200" kern="1200" dirty="0">
                          <a:solidFill>
                            <a:schemeClr val="dk1"/>
                          </a:solidFill>
                          <a:effectLst/>
                          <a:latin typeface="Bliss 2 ExtraLight" panose="02000506030000020004" pitchFamily="50" charset="0"/>
                          <a:ea typeface="+mn-ea"/>
                          <a:cs typeface="+mn-cs"/>
                        </a:rPr>
                        <a:t>https://www.youtube.com/watch?v=ZmJaRGEFkqM</a:t>
                      </a:r>
                    </a:p>
                    <a:p>
                      <a:r>
                        <a:rPr lang="en-GB" sz="1200" kern="1200" dirty="0">
                          <a:solidFill>
                            <a:schemeClr val="dk1"/>
                          </a:solidFill>
                          <a:effectLst/>
                          <a:latin typeface="Bliss 2 ExtraLight" panose="02000506030000020004" pitchFamily="50" charset="0"/>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171450" lvl="0" indent="-171450">
                        <a:spcAft>
                          <a:spcPts val="0"/>
                        </a:spcAft>
                        <a:buFont typeface="Arial" panose="020B0604020202020204" pitchFamily="34" charset="0"/>
                        <a:buChar char="•"/>
                      </a:pPr>
                      <a:endParaRPr lang="en-GB" sz="1200" dirty="0">
                        <a:solidFill>
                          <a:srgbClr val="FF0000"/>
                        </a:solidFill>
                        <a:latin typeface="Bliss 2 ExtraLight"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kern="1200" dirty="0">
                          <a:solidFill>
                            <a:schemeClr val="dk1"/>
                          </a:solidFill>
                          <a:effectLst/>
                          <a:latin typeface="Bliss 2 ExtraLight" panose="02000506030000020004" pitchFamily="50" charset="0"/>
                          <a:ea typeface="+mn-ea"/>
                          <a:cs typeface="+mn-cs"/>
                        </a:rPr>
                        <a:t>The Tate Modern – FREE! (3)</a:t>
                      </a:r>
                    </a:p>
                    <a:p>
                      <a:r>
                        <a:rPr lang="en-GB" sz="1200" kern="1200" dirty="0">
                          <a:solidFill>
                            <a:schemeClr val="dk1"/>
                          </a:solidFill>
                          <a:effectLst/>
                          <a:latin typeface="Bliss 2 ExtraLight" panose="02000506030000020004" pitchFamily="50" charset="0"/>
                          <a:ea typeface="+mn-ea"/>
                          <a:cs typeface="+mn-cs"/>
                        </a:rPr>
                        <a:t>Contemporary art and Photography</a:t>
                      </a:r>
                    </a:p>
                    <a:p>
                      <a:r>
                        <a:rPr lang="en-GB" sz="1200" dirty="0">
                          <a:latin typeface="Bliss 2 ExtraLight" panose="02000506030000020004" pitchFamily="50" charset="0"/>
                          <a:hlinkClick r:id="rId3"/>
                        </a:rPr>
                        <a:t>https://www.tate.org.uk/</a:t>
                      </a:r>
                      <a:r>
                        <a:rPr lang="en-GB" sz="1200" dirty="0">
                          <a:latin typeface="Bliss 2 ExtraLight" panose="02000506030000020004" pitchFamily="50" charset="0"/>
                        </a:rPr>
                        <a: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FF0000"/>
                          </a:solidFill>
                          <a:latin typeface="Bliss 2 ExtraLight" panose="02000506030000020004" pitchFamily="50" charset="0"/>
                        </a:rPr>
                        <a:t>See Next Slide – Note one is for Fine Art, the other is Photography.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762366339"/>
                  </a:ext>
                </a:extLst>
              </a:tr>
              <a:tr h="476258">
                <a:tc vMerge="1">
                  <a:txBody>
                    <a:bodyPr/>
                    <a:lstStyle/>
                    <a:p>
                      <a:endParaRPr lang="en-GB"/>
                    </a:p>
                  </a:txBody>
                  <a:tcPr/>
                </a:tc>
                <a:tc vMerge="1">
                  <a:txBody>
                    <a:bodyPr/>
                    <a:lstStyle/>
                    <a:p>
                      <a:pPr>
                        <a:lnSpc>
                          <a:spcPct val="107000"/>
                        </a:lnSpc>
                        <a:spcAft>
                          <a:spcPts val="800"/>
                        </a:spcAft>
                      </a:pPr>
                      <a:endParaRPr lang="en-GB" sz="1200" dirty="0">
                        <a:effectLst/>
                        <a:latin typeface="Bliss 2 ExtraLight" panose="02000506030000020004"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GB" sz="1200" kern="1200" dirty="0">
                        <a:solidFill>
                          <a:schemeClr val="dk1"/>
                        </a:solidFill>
                        <a:effectLst/>
                        <a:latin typeface="Bliss 2 ExtraLight"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rowSpan="4">
                  <a:txBody>
                    <a:bodyPr/>
                    <a:lstStyle/>
                    <a:p>
                      <a:r>
                        <a:rPr lang="en-GB" sz="1200" kern="1200" dirty="0">
                          <a:solidFill>
                            <a:schemeClr val="dk1"/>
                          </a:solidFill>
                          <a:effectLst/>
                          <a:latin typeface="Bliss 2 ExtraLight" panose="02000506030000020004" pitchFamily="50" charset="0"/>
                          <a:ea typeface="+mn-ea"/>
                          <a:cs typeface="+mn-cs"/>
                        </a:rPr>
                        <a:t>Tate Britain – FREE!</a:t>
                      </a:r>
                    </a:p>
                    <a:p>
                      <a:r>
                        <a:rPr lang="en-GB" sz="1200" kern="1200" dirty="0">
                          <a:solidFill>
                            <a:schemeClr val="dk1"/>
                          </a:solidFill>
                          <a:effectLst/>
                          <a:latin typeface="Bliss 2 ExtraLight" panose="02000506030000020004" pitchFamily="50" charset="0"/>
                          <a:ea typeface="+mn-ea"/>
                          <a:cs typeface="+mn-cs"/>
                        </a:rPr>
                        <a:t>British art of the last 200 years</a:t>
                      </a:r>
                    </a:p>
                    <a:p>
                      <a:r>
                        <a:rPr lang="en-GB" sz="1200" dirty="0">
                          <a:solidFill>
                            <a:srgbClr val="FF0000"/>
                          </a:solidFill>
                          <a:latin typeface="Bliss 2 ExtraLight" panose="02000506030000020004" pitchFamily="50" charset="0"/>
                        </a:rPr>
                        <a:t>https://www.tate.org.uk/</a:t>
                      </a:r>
                      <a:endParaRPr lang="en-GB" sz="1200" dirty="0">
                        <a:latin typeface="Bliss 2 ExtraLight"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r>
                        <a:rPr lang="en-GB" sz="1200" dirty="0">
                          <a:solidFill>
                            <a:srgbClr val="FF0000"/>
                          </a:solidFill>
                          <a:latin typeface="Bliss 2 ExtraLight" panose="02000506030000020004" pitchFamily="50" charset="0"/>
                        </a:rPr>
                        <a:t>Buy a robust Memory stick for use over the next two years. Link below is a recommended size and brand.</a:t>
                      </a:r>
                    </a:p>
                    <a:p>
                      <a:endParaRPr lang="en-GB" sz="1200" dirty="0">
                        <a:solidFill>
                          <a:srgbClr val="FF0000"/>
                        </a:solidFill>
                        <a:latin typeface="Bliss 2 ExtraLight" panose="02000506030000020004" pitchFamily="50" charset="0"/>
                      </a:endParaRPr>
                    </a:p>
                    <a:p>
                      <a:r>
                        <a:rPr lang="en-GB" sz="1200" dirty="0">
                          <a:solidFill>
                            <a:srgbClr val="FF0000"/>
                          </a:solidFill>
                          <a:latin typeface="Bliss 2 ExtraLight" panose="02000506030000020004" pitchFamily="50" charset="0"/>
                        </a:rPr>
                        <a:t>https://www.amazon.co.uk/SanDisk-Ultra-Luxe-Flash-Drive/dp/B07SYB38Q8/ref=sr_1_1?crid=1RZG05MSO04B2&amp;keywords=128+gig+sandisk+metal+sb&amp;qid=1656410752&amp;sprefix=128+gig+sandisk+metal+sb%2Caps%2C57&amp;sr=8-1</a:t>
                      </a:r>
                    </a:p>
                    <a:p>
                      <a:endParaRPr lang="en-GB" sz="1200" dirty="0">
                        <a:solidFill>
                          <a:srgbClr val="FF0000"/>
                        </a:solidFill>
                        <a:latin typeface="Bliss 2 ExtraLight"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447825774"/>
                  </a:ext>
                </a:extLst>
              </a:tr>
              <a:tr h="0">
                <a:tc vMerge="1">
                  <a:txBody>
                    <a:bodyPr/>
                    <a:lstStyle/>
                    <a:p>
                      <a:endParaRPr lang="en-GB"/>
                    </a:p>
                  </a:txBody>
                  <a:tcPr/>
                </a:tc>
                <a:tc rowSpan="3">
                  <a:txBody>
                    <a:bodyPr/>
                    <a:lstStyle/>
                    <a:p>
                      <a:r>
                        <a:rPr lang="en-GB" sz="1200" u="sng" kern="1200" dirty="0">
                          <a:solidFill>
                            <a:schemeClr val="dk1"/>
                          </a:solidFill>
                          <a:effectLst/>
                          <a:latin typeface="Bliss 2 ExtraLight" panose="02000506030000020004" pitchFamily="50" charset="0"/>
                          <a:ea typeface="+mn-ea"/>
                          <a:cs typeface="+mn-cs"/>
                          <a:hlinkClick r:id="rId4"/>
                        </a:rPr>
                        <a:t>https://www.radicalartreview.org/</a:t>
                      </a:r>
                      <a:endParaRPr lang="en-GB" sz="1200" kern="1200" dirty="0">
                        <a:solidFill>
                          <a:schemeClr val="dk1"/>
                        </a:solidFill>
                        <a:effectLst/>
                        <a:latin typeface="Bliss 2 ExtraLight" panose="02000506030000020004" pitchFamily="50" charset="0"/>
                        <a:ea typeface="+mn-ea"/>
                        <a:cs typeface="+mn-cs"/>
                      </a:endParaRPr>
                    </a:p>
                    <a:p>
                      <a:r>
                        <a:rPr lang="en-GB" sz="1200" kern="1200" dirty="0">
                          <a:solidFill>
                            <a:schemeClr val="dk1"/>
                          </a:solidFill>
                          <a:effectLst/>
                          <a:latin typeface="Bliss 2 ExtraLight" panose="02000506030000020004" pitchFamily="50" charset="0"/>
                          <a:ea typeface="+mn-ea"/>
                          <a:cs typeface="+mn-cs"/>
                        </a:rPr>
                        <a:t>The </a:t>
                      </a:r>
                      <a:r>
                        <a:rPr lang="en-GB" sz="1200" b="1" i="1" kern="1200" dirty="0">
                          <a:solidFill>
                            <a:schemeClr val="dk1"/>
                          </a:solidFill>
                          <a:effectLst/>
                          <a:latin typeface="Bliss 2 ExtraLight" panose="02000506030000020004" pitchFamily="50" charset="0"/>
                          <a:ea typeface="+mn-ea"/>
                          <a:cs typeface="+mn-cs"/>
                        </a:rPr>
                        <a:t>Radical Art Review</a:t>
                      </a:r>
                      <a:r>
                        <a:rPr lang="en-GB" sz="1200" kern="1200" dirty="0">
                          <a:solidFill>
                            <a:schemeClr val="dk1"/>
                          </a:solidFill>
                          <a:effectLst/>
                          <a:latin typeface="Bliss 2 ExtraLight" panose="02000506030000020004" pitchFamily="50" charset="0"/>
                          <a:ea typeface="+mn-ea"/>
                          <a:cs typeface="+mn-cs"/>
                        </a:rPr>
                        <a:t> is a digital and biannual print magazine that tackles popular culture and promotes emerging, marginalised, and outsider artists.</a:t>
                      </a:r>
                      <a:endParaRPr lang="en-GB" sz="1200" dirty="0">
                        <a:solidFill>
                          <a:srgbClr val="FF0000"/>
                        </a:solidFill>
                        <a:latin typeface="Bliss 2 ExtraLight"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lang="en-GB" sz="1200" b="1" kern="1200" dirty="0">
                          <a:solidFill>
                            <a:schemeClr val="dk1"/>
                          </a:solidFill>
                          <a:effectLst/>
                          <a:latin typeface="Bliss 2 ExtraLight" panose="02000506030000020004" pitchFamily="50" charset="0"/>
                          <a:ea typeface="+mn-ea"/>
                          <a:cs typeface="+mn-cs"/>
                        </a:rPr>
                        <a:t>10 BLACK BRITISH ARTISTS YOU SHOULD KNOW | ART SKL</a:t>
                      </a:r>
                    </a:p>
                    <a:p>
                      <a:r>
                        <a:rPr lang="en-GB" sz="1200" b="0" kern="1200" dirty="0">
                          <a:solidFill>
                            <a:schemeClr val="dk1"/>
                          </a:solidFill>
                          <a:effectLst/>
                          <a:latin typeface="Bliss 2 ExtraLight" panose="02000506030000020004" pitchFamily="50" charset="0"/>
                          <a:ea typeface="+mn-ea"/>
                          <a:cs typeface="+mn-cs"/>
                          <a:hlinkClick r:id="rId5"/>
                        </a:rPr>
                        <a:t>https://www.youtube.com/watch?v=IP9mP5nPXjs</a:t>
                      </a:r>
                      <a:r>
                        <a:rPr lang="en-GB" sz="1200" b="0" kern="1200" dirty="0">
                          <a:solidFill>
                            <a:schemeClr val="dk1"/>
                          </a:solidFill>
                          <a:effectLst/>
                          <a:latin typeface="Bliss 2 ExtraLight" panose="02000506030000020004" pitchFamily="50" charset="0"/>
                          <a:ea typeface="+mn-ea"/>
                          <a:cs typeface="+mn-cs"/>
                        </a:rPr>
                        <a:t> (5)</a:t>
                      </a:r>
                      <a:endParaRPr lang="en-GB" sz="1200" b="1" kern="1200" dirty="0">
                        <a:solidFill>
                          <a:schemeClr val="dk1"/>
                        </a:solidFill>
                        <a:effectLst/>
                        <a:latin typeface="Bliss 2 ExtraLight"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GB"/>
                    </a:p>
                  </a:txBody>
                  <a:tcPr/>
                </a:tc>
                <a:tc vMerge="1">
                  <a:txBody>
                    <a:bodyPr/>
                    <a:lstStyle/>
                    <a:p>
                      <a:r>
                        <a:rPr lang="en-GB" sz="1200" kern="1200" dirty="0">
                          <a:solidFill>
                            <a:schemeClr val="dk1"/>
                          </a:solidFill>
                          <a:effectLst/>
                          <a:latin typeface="Bliss 2 ExtraLight" panose="02000506030000020004" pitchFamily="50" charset="0"/>
                          <a:ea typeface="+mn-ea"/>
                          <a:cs typeface="+mn-cs"/>
                        </a:rPr>
                        <a:t>Tate Britain – FREE!</a:t>
                      </a:r>
                    </a:p>
                    <a:p>
                      <a:r>
                        <a:rPr lang="en-GB" sz="1200" kern="1200" dirty="0">
                          <a:solidFill>
                            <a:schemeClr val="dk1"/>
                          </a:solidFill>
                          <a:effectLst/>
                          <a:latin typeface="Bliss 2 ExtraLight" panose="02000506030000020004" pitchFamily="50" charset="0"/>
                          <a:ea typeface="+mn-ea"/>
                          <a:cs typeface="+mn-cs"/>
                        </a:rPr>
                        <a:t>British art of the last 200 years</a:t>
                      </a:r>
                    </a:p>
                    <a:p>
                      <a:r>
                        <a:rPr lang="en-GB" sz="1200" dirty="0">
                          <a:solidFill>
                            <a:srgbClr val="FF0000"/>
                          </a:solidFill>
                          <a:latin typeface="Bliss 2 ExtraLight" panose="02000506030000020004" pitchFamily="50" charset="0"/>
                        </a:rPr>
                        <a:t>https://www.tate.org.uk/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r>
                        <a:rPr lang="en-GB" sz="1200" dirty="0">
                          <a:solidFill>
                            <a:srgbClr val="FF0000"/>
                          </a:solidFill>
                          <a:latin typeface="Bliss 2 ExtraLight" panose="02000506030000020004" pitchFamily="50" charset="0"/>
                        </a:rPr>
                        <a:t>Buy a robust Memory stick for use over the next two years. Link below is a recommended size and brand.</a:t>
                      </a:r>
                    </a:p>
                    <a:p>
                      <a:endParaRPr lang="en-GB" sz="1200" dirty="0">
                        <a:solidFill>
                          <a:srgbClr val="FF0000"/>
                        </a:solidFill>
                        <a:latin typeface="Bliss 2 ExtraLight" panose="02000506030000020004" pitchFamily="50" charset="0"/>
                      </a:endParaRPr>
                    </a:p>
                    <a:p>
                      <a:r>
                        <a:rPr lang="en-GB" sz="1200" dirty="0">
                          <a:solidFill>
                            <a:srgbClr val="FF0000"/>
                          </a:solidFill>
                          <a:latin typeface="Bliss 2 ExtraLight" panose="02000506030000020004" pitchFamily="50" charset="0"/>
                        </a:rPr>
                        <a:t>https://www.amazon.co.uk/SanDisk-Ultra-Luxe-Flash-Drive/dp/B07SYB38Q8/ref=sr_1_1?crid=1RZG05MSO04B2&amp;keywords=128+gig+sandisk+metal+sb&amp;qid=1656410752&amp;sprefix=128+gig+sandisk+metal+sb%2Caps%2C57&amp;sr=8-1</a:t>
                      </a:r>
                    </a:p>
                    <a:p>
                      <a:endParaRPr lang="en-GB" sz="1200" dirty="0">
                        <a:solidFill>
                          <a:srgbClr val="FF0000"/>
                        </a:solidFill>
                        <a:latin typeface="Bliss 2 ExtraLight" panose="02000506030000020004" pitchFamily="50" charset="0"/>
                      </a:endParaRPr>
                    </a:p>
                    <a:p>
                      <a:endParaRPr lang="en-GB" sz="1200" dirty="0">
                        <a:solidFill>
                          <a:srgbClr val="FF0000"/>
                        </a:solidFill>
                        <a:latin typeface="Bliss 2 ExtraLight"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9425687"/>
                  </a:ext>
                </a:extLst>
              </a:tr>
              <a:tr h="51742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200" dirty="0">
                        <a:solidFill>
                          <a:srgbClr val="FF0000"/>
                        </a:solidFill>
                        <a:latin typeface="Bliss 2 ExtraLight"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21312266"/>
                  </a:ext>
                </a:extLst>
              </a:tr>
              <a:tr h="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200" kern="1200" dirty="0">
                        <a:solidFill>
                          <a:srgbClr val="FF0000"/>
                        </a:solidFill>
                        <a:effectLst/>
                        <a:latin typeface="Bliss 2 ExtraLight"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sz="1000" kern="1200" dirty="0">
                        <a:solidFill>
                          <a:srgbClr val="FF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2015770040"/>
                  </a:ext>
                </a:extLst>
              </a:tr>
              <a:tr h="999318">
                <a:tc vMerge="1">
                  <a:txBody>
                    <a:bodyPr/>
                    <a:lstStyle/>
                    <a:p>
                      <a:endParaRPr lang="en-GB"/>
                    </a:p>
                  </a:txBody>
                  <a:tcPr/>
                </a:tc>
                <a:tc>
                  <a:txBody>
                    <a:bodyPr/>
                    <a:lstStyle/>
                    <a:p>
                      <a:pPr fontAlgn="base"/>
                      <a:r>
                        <a:rPr lang="en-GB" sz="1200" b="1" kern="1200" dirty="0">
                          <a:solidFill>
                            <a:schemeClr val="dk1"/>
                          </a:solidFill>
                          <a:effectLst/>
                          <a:latin typeface="Bliss 2 ExtraLight" panose="02000506030000020004" pitchFamily="50" charset="0"/>
                          <a:ea typeface="+mn-ea"/>
                          <a:cs typeface="+mn-cs"/>
                        </a:rPr>
                        <a:t>The New Manifestos: 6 Artist Texts That Are Defining Today's Avant-Garde</a:t>
                      </a:r>
                    </a:p>
                    <a:p>
                      <a:pPr fontAlgn="base"/>
                      <a:r>
                        <a:rPr lang="en-GB" sz="1200" b="1" kern="1200" dirty="0">
                          <a:solidFill>
                            <a:schemeClr val="dk1"/>
                          </a:solidFill>
                          <a:effectLst/>
                          <a:latin typeface="Bliss 2 ExtraLight" panose="02000506030000020004" pitchFamily="50" charset="0"/>
                          <a:ea typeface="+mn-ea"/>
                          <a:cs typeface="+mn-cs"/>
                          <a:hlinkClick r:id="rId6"/>
                        </a:rPr>
                        <a:t>www.artspace.com/magazine/news_events/trend_report/the_new_manifestos-52304</a:t>
                      </a:r>
                      <a:endParaRPr lang="en-GB"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kern="1200">
                          <a:solidFill>
                            <a:schemeClr val="dk1"/>
                          </a:solidFill>
                          <a:effectLst/>
                          <a:latin typeface="Bliss 2 ExtraLight" panose="02000506030000020004" pitchFamily="50" charset="0"/>
                          <a:ea typeface="+mn-ea"/>
                          <a:cs typeface="+mn-cs"/>
                        </a:rPr>
                        <a:t>The Great Pottery Throwdown 2022</a:t>
                      </a:r>
                    </a:p>
                    <a:p>
                      <a:r>
                        <a:rPr lang="en-GB" sz="1200" kern="1200">
                          <a:solidFill>
                            <a:schemeClr val="dk1"/>
                          </a:solidFill>
                          <a:effectLst/>
                          <a:latin typeface="Bliss 2 ExtraLight" panose="02000506030000020004" pitchFamily="50" charset="0"/>
                          <a:ea typeface="+mn-ea"/>
                          <a:cs typeface="+mn-cs"/>
                        </a:rPr>
                        <a:t> </a:t>
                      </a:r>
                    </a:p>
                    <a:p>
                      <a:r>
                        <a:rPr lang="en-GB" sz="1200" kern="1200">
                          <a:solidFill>
                            <a:schemeClr val="dk1"/>
                          </a:solidFill>
                          <a:effectLst/>
                          <a:latin typeface="Bliss 2 ExtraLight" panose="02000506030000020004" pitchFamily="50" charset="0"/>
                          <a:ea typeface="+mn-ea"/>
                          <a:cs typeface="+mn-cs"/>
                        </a:rPr>
                        <a:t>https://www.channel4.com/programmes/the-great-pottery-throw-down</a:t>
                      </a:r>
                      <a:endParaRPr lang="en-GB" sz="1200" kern="1200" dirty="0">
                        <a:solidFill>
                          <a:schemeClr val="dk1"/>
                        </a:solidFill>
                        <a:effectLst/>
                        <a:latin typeface="Bliss 2 ExtraLight"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GB" sz="1200" kern="1200" dirty="0">
                          <a:solidFill>
                            <a:schemeClr val="dk1"/>
                          </a:solidFill>
                          <a:effectLst/>
                          <a:latin typeface="Bliss 2 ExtraLight" panose="02000506030000020004" pitchFamily="50" charset="0"/>
                          <a:ea typeface="+mn-ea"/>
                          <a:cs typeface="+mn-cs"/>
                        </a:rPr>
                        <a:t>Saatchi Gallery – FREE! </a:t>
                      </a:r>
                    </a:p>
                    <a:p>
                      <a:r>
                        <a:rPr lang="en-GB" sz="1200" kern="1200" dirty="0">
                          <a:solidFill>
                            <a:schemeClr val="dk1"/>
                          </a:solidFill>
                          <a:effectLst/>
                          <a:latin typeface="Bliss 2 ExtraLight" panose="02000506030000020004" pitchFamily="50" charset="0"/>
                          <a:ea typeface="+mn-ea"/>
                          <a:cs typeface="+mn-cs"/>
                        </a:rPr>
                        <a:t>Contemporary collection of Charles Saatchi</a:t>
                      </a:r>
                    </a:p>
                    <a:p>
                      <a:r>
                        <a:rPr lang="en-GB" sz="1200" dirty="0">
                          <a:latin typeface="Bliss 2 ExtraLight" panose="02000506030000020004" pitchFamily="50" charset="0"/>
                        </a:rPr>
                        <a:t>https://www.saatchigallery.com/</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200" dirty="0">
                        <a:solidFill>
                          <a:srgbClr val="FF0000"/>
                        </a:solidFill>
                        <a:latin typeface="Bliss 2 ExtraLight"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8522345"/>
                  </a:ext>
                </a:extLst>
              </a:tr>
              <a:tr h="822960">
                <a:tc vMerge="1">
                  <a:txBody>
                    <a:bodyPr/>
                    <a:lstStyle/>
                    <a:p>
                      <a:endParaRPr lang="en-GB"/>
                    </a:p>
                  </a:txBody>
                  <a:tcPr/>
                </a:tc>
                <a:tc rowSpan="2">
                  <a:txBody>
                    <a:bodyPr/>
                    <a:lstStyle/>
                    <a:p>
                      <a:pPr fontAlgn="base"/>
                      <a:r>
                        <a:rPr lang="en-GB" sz="1200" b="1" kern="1200">
                          <a:solidFill>
                            <a:schemeClr val="dk1"/>
                          </a:solidFill>
                          <a:effectLst/>
                          <a:latin typeface="Bliss 2 ExtraLight" panose="02000506030000020004" pitchFamily="50" charset="0"/>
                          <a:ea typeface="+mn-ea"/>
                          <a:cs typeface="+mn-cs"/>
                        </a:rPr>
                        <a:t>Robert Rauschenberg, Canyon</a:t>
                      </a:r>
                    </a:p>
                    <a:p>
                      <a:r>
                        <a:rPr lang="en-GB" sz="1200" kern="1200">
                          <a:solidFill>
                            <a:schemeClr val="dk1"/>
                          </a:solidFill>
                          <a:effectLst/>
                          <a:latin typeface="Bliss 2 ExtraLight" panose="02000506030000020004" pitchFamily="50" charset="0"/>
                          <a:ea typeface="+mn-ea"/>
                          <a:cs typeface="+mn-cs"/>
                          <a:hlinkClick r:id="rId7"/>
                        </a:rPr>
                        <a:t>https://www.khanacademy.org/humanities/art-1010/post-war-american-art/new-york-school/a/robert-rauschenberg-canyon</a:t>
                      </a: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en-GB" sz="1200" kern="1200" dirty="0">
                          <a:solidFill>
                            <a:schemeClr val="dk1"/>
                          </a:solidFill>
                          <a:effectLst/>
                          <a:latin typeface="Bliss 2 ExtraLight" panose="02000506030000020004" pitchFamily="50" charset="0"/>
                          <a:ea typeface="+mn-ea"/>
                          <a:cs typeface="+mn-cs"/>
                        </a:rPr>
                        <a:t>Grayson Perry’s Art Club</a:t>
                      </a:r>
                    </a:p>
                    <a:p>
                      <a:r>
                        <a:rPr lang="en-GB" sz="1200" kern="1200" dirty="0">
                          <a:solidFill>
                            <a:schemeClr val="dk1"/>
                          </a:solidFill>
                          <a:effectLst/>
                          <a:latin typeface="Bliss 2 ExtraLight" panose="02000506030000020004" pitchFamily="50" charset="0"/>
                          <a:ea typeface="+mn-ea"/>
                          <a:cs typeface="+mn-cs"/>
                        </a:rPr>
                        <a:t> </a:t>
                      </a:r>
                      <a:r>
                        <a:rPr lang="en-GB" sz="1200" u="sng" kern="1200" dirty="0">
                          <a:solidFill>
                            <a:schemeClr val="dk1"/>
                          </a:solidFill>
                          <a:effectLst/>
                          <a:latin typeface="Bliss 2 ExtraLight" panose="02000506030000020004" pitchFamily="50" charset="0"/>
                          <a:ea typeface="+mn-ea"/>
                          <a:cs typeface="+mn-cs"/>
                          <a:hlinkClick r:id="rId8"/>
                        </a:rPr>
                        <a:t>https://www.channel4.com/programmes/graysons-art-club</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GB" sz="1200" dirty="0">
                          <a:latin typeface="Bliss 2 ExtraLight" panose="02000506030000020004" pitchFamily="50" charset="0"/>
                        </a:rPr>
                        <a:t>Photographers gallery – FREE! (under 18, take ID)</a:t>
                      </a:r>
                    </a:p>
                    <a:p>
                      <a:r>
                        <a:rPr lang="en-GB" sz="1200" dirty="0">
                          <a:latin typeface="Bliss 2 ExtraLight" panose="02000506030000020004" pitchFamily="50" charset="0"/>
                          <a:hlinkClick r:id="rId9"/>
                        </a:rPr>
                        <a:t>https://thephotographersgallery.org.uk/visit/visitor-information</a:t>
                      </a:r>
                      <a:r>
                        <a:rPr lang="en-GB" sz="1200" dirty="0">
                          <a:latin typeface="Bliss 2 ExtraLight" panose="02000506030000020004" pitchFamily="50" charset="0"/>
                        </a:rPr>
                        <a:t> (3)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4">
                  <a:txBody>
                    <a:bodyPr/>
                    <a:lstStyle/>
                    <a:p>
                      <a:endParaRPr lang="en-GB" sz="1200" dirty="0">
                        <a:solidFill>
                          <a:srgbClr val="FF0000"/>
                        </a:solidFill>
                        <a:latin typeface="Bliss 2 ExtraLight"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1224508"/>
                  </a:ext>
                </a:extLst>
              </a:tr>
              <a:tr h="0">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sz="600" dirty="0">
                        <a:solidFill>
                          <a:srgbClr val="FF0000"/>
                        </a:solidFill>
                        <a:latin typeface="Bliss 2 Regular" panose="02000506030000020004" pitchFamily="50"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700" b="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r>
                        <a:rPr lang="en-GB" sz="1200" kern="1200" dirty="0">
                          <a:solidFill>
                            <a:schemeClr val="dk1"/>
                          </a:solidFill>
                          <a:effectLst/>
                          <a:latin typeface="Bliss 2 ExtraLight" panose="02000506030000020004" pitchFamily="50" charset="0"/>
                          <a:ea typeface="+mn-ea"/>
                          <a:cs typeface="+mn-cs"/>
                        </a:rPr>
                        <a:t>The British Museum – FREE!</a:t>
                      </a:r>
                    </a:p>
                    <a:p>
                      <a:r>
                        <a:rPr lang="en-GB" sz="1200" kern="1200" dirty="0">
                          <a:solidFill>
                            <a:schemeClr val="dk1"/>
                          </a:solidFill>
                          <a:effectLst/>
                          <a:latin typeface="Bliss 2 ExtraLight" panose="02000506030000020004" pitchFamily="50" charset="0"/>
                          <a:ea typeface="+mn-ea"/>
                          <a:cs typeface="+mn-cs"/>
                        </a:rPr>
                        <a:t>Collections of 1000s of years of human history from all over the world. </a:t>
                      </a:r>
                    </a:p>
                    <a:p>
                      <a:r>
                        <a:rPr lang="en-GB" sz="1200" dirty="0">
                          <a:latin typeface="Bliss 2 ExtraLight" panose="02000506030000020004" pitchFamily="50" charset="0"/>
                        </a:rPr>
                        <a:t>https://www.britishmuseum.org/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40012146"/>
                  </a:ext>
                </a:extLst>
              </a:tr>
              <a:tr h="1005840">
                <a:tc vMerge="1">
                  <a:txBody>
                    <a:bodyPr/>
                    <a:lstStyle/>
                    <a:p>
                      <a:endParaRPr lang="en-GB"/>
                    </a:p>
                  </a:txBody>
                  <a:tcPr>
                    <a:lnT w="12700" cap="flat" cmpd="sng" algn="ctr">
                      <a:solidFill>
                        <a:schemeClr val="tx1"/>
                      </a:solidFill>
                      <a:prstDash val="solid"/>
                      <a:round/>
                      <a:headEnd type="none" w="med" len="med"/>
                      <a:tailEnd type="none" w="med" len="med"/>
                    </a:lnT>
                  </a:tcPr>
                </a:tc>
                <a:tc>
                  <a:txBody>
                    <a:bodyPr/>
                    <a:lstStyle/>
                    <a:p>
                      <a:r>
                        <a:rPr lang="en-GB" sz="1200" b="1" kern="1200" dirty="0">
                          <a:solidFill>
                            <a:schemeClr val="dk1"/>
                          </a:solidFill>
                          <a:effectLst/>
                          <a:latin typeface="Bliss 2 ExtraLight" panose="02000506030000020004" pitchFamily="50" charset="0"/>
                          <a:ea typeface="+mn-ea"/>
                          <a:cs typeface="+mn-cs"/>
                        </a:rPr>
                        <a:t>What is Art? and/or What is Beauty? (2)</a:t>
                      </a:r>
                    </a:p>
                    <a:p>
                      <a:endParaRPr lang="en-GB" sz="1200" b="1" kern="1200" dirty="0">
                        <a:solidFill>
                          <a:schemeClr val="dk1"/>
                        </a:solidFill>
                        <a:effectLst/>
                        <a:latin typeface="Bliss 2 ExtraLight" panose="02000506030000020004" pitchFamily="50" charset="0"/>
                        <a:ea typeface="+mn-ea"/>
                        <a:cs typeface="+mn-cs"/>
                      </a:endParaRPr>
                    </a:p>
                    <a:p>
                      <a:r>
                        <a:rPr lang="en-GB" sz="1200" kern="1200" dirty="0">
                          <a:solidFill>
                            <a:schemeClr val="dk1"/>
                          </a:solidFill>
                          <a:effectLst/>
                          <a:latin typeface="Bliss 2 ExtraLight" panose="02000506030000020004" pitchFamily="50" charset="0"/>
                          <a:ea typeface="+mn-ea"/>
                          <a:cs typeface="+mn-cs"/>
                          <a:hlinkClick r:id="rId10"/>
                        </a:rPr>
                        <a:t>https://philosophynow.org/issues/108/What_is_Art_and_or_What_is_Beauty</a:t>
                      </a:r>
                      <a:endParaRPr lang="en-GB" sz="1200" dirty="0">
                        <a:solidFill>
                          <a:srgbClr val="FF0000"/>
                        </a:solidFill>
                        <a:latin typeface="Bliss 2 ExtraLight" panose="02000506030000020004" pitchFamily="50"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Bliss 2 ExtraLight"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171450" lvl="0" indent="-171450">
                        <a:spcAft>
                          <a:spcPts val="600"/>
                        </a:spcAft>
                        <a:buFont typeface="Arial" panose="020B0604020202020204" pitchFamily="34" charset="0"/>
                        <a:buChar char="•"/>
                      </a:pPr>
                      <a:endParaRPr lang="en-GB" sz="1200" kern="1200" dirty="0">
                        <a:solidFill>
                          <a:schemeClr val="dk1"/>
                        </a:solidFill>
                        <a:effectLst/>
                        <a:latin typeface="Bliss 2 ExtraLight"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en-GB" sz="1200" kern="1200" dirty="0">
                          <a:solidFill>
                            <a:schemeClr val="dk1"/>
                          </a:solidFill>
                          <a:effectLst/>
                          <a:latin typeface="Bliss 2 ExtraLight" panose="02000506030000020004" pitchFamily="50" charset="0"/>
                          <a:ea typeface="+mn-ea"/>
                          <a:cs typeface="+mn-cs"/>
                        </a:rPr>
                        <a:t>National portrait Gallery – FREE!</a:t>
                      </a:r>
                    </a:p>
                    <a:p>
                      <a:r>
                        <a:rPr lang="en-GB" sz="1200" kern="1200" dirty="0">
                          <a:solidFill>
                            <a:schemeClr val="dk1"/>
                          </a:solidFill>
                          <a:effectLst/>
                          <a:latin typeface="Bliss 2 ExtraLight" panose="02000506030000020004" pitchFamily="50" charset="0"/>
                          <a:ea typeface="+mn-ea"/>
                          <a:cs typeface="+mn-cs"/>
                        </a:rPr>
                        <a:t>Gallery dedicated to the art of portraiture</a:t>
                      </a:r>
                    </a:p>
                    <a:p>
                      <a:r>
                        <a:rPr lang="en-GB" sz="1200" dirty="0">
                          <a:latin typeface="Bliss 2 ExtraLight" panose="02000506030000020004" pitchFamily="50" charset="0"/>
                        </a:rPr>
                        <a:t>https://www.npg.org.uk/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70645005"/>
                  </a:ext>
                </a:extLst>
              </a:tr>
              <a:tr h="0">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latin typeface="Bliss 2 ExtraLight"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FF0000"/>
                        </a:solidFill>
                        <a:latin typeface="Bliss 2 ExtraLight"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79943595"/>
                  </a:ext>
                </a:extLst>
              </a:tr>
            </a:tbl>
          </a:graphicData>
        </a:graphic>
      </p:graphicFrame>
      <p:pic>
        <p:nvPicPr>
          <p:cNvPr id="3" name="Picture 2" descr="Image result for book clipart"/>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71499" y="710669"/>
            <a:ext cx="669439" cy="441722"/>
          </a:xfrm>
          <a:prstGeom prst="rect">
            <a:avLst/>
          </a:prstGeom>
          <a:noFill/>
          <a:ln>
            <a:noFill/>
          </a:ln>
        </p:spPr>
      </p:pic>
      <p:pic>
        <p:nvPicPr>
          <p:cNvPr id="4" name="Picture 3" descr="White TV by liftarn"/>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60146" y="648062"/>
            <a:ext cx="590647" cy="566936"/>
          </a:xfrm>
          <a:prstGeom prst="rect">
            <a:avLst/>
          </a:prstGeom>
          <a:noFill/>
          <a:ln>
            <a:noFill/>
          </a:ln>
        </p:spPr>
      </p:pic>
      <p:pic>
        <p:nvPicPr>
          <p:cNvPr id="9" name="Picture 8"/>
          <p:cNvPicPr>
            <a:picLocks noChangeAspect="1"/>
          </p:cNvPicPr>
          <p:nvPr/>
        </p:nvPicPr>
        <p:blipFill rotWithShape="1">
          <a:blip r:embed="rId13"/>
          <a:srcRect l="25008" t="17288" r="25008" b="24559"/>
          <a:stretch/>
        </p:blipFill>
        <p:spPr>
          <a:xfrm>
            <a:off x="4701532" y="1806539"/>
            <a:ext cx="344488" cy="344488"/>
          </a:xfrm>
          <a:prstGeom prst="rect">
            <a:avLst/>
          </a:prstGeom>
        </p:spPr>
      </p:pic>
      <p:pic>
        <p:nvPicPr>
          <p:cNvPr id="13" name="Picture 12"/>
          <p:cNvPicPr>
            <a:picLocks noChangeAspect="1"/>
          </p:cNvPicPr>
          <p:nvPr/>
        </p:nvPicPr>
        <p:blipFill rotWithShape="1">
          <a:blip r:embed="rId13"/>
          <a:srcRect l="25008" t="17288" r="25008" b="24559"/>
          <a:stretch/>
        </p:blipFill>
        <p:spPr>
          <a:xfrm>
            <a:off x="5046020" y="260648"/>
            <a:ext cx="247260" cy="247260"/>
          </a:xfrm>
          <a:prstGeom prst="rect">
            <a:avLst/>
          </a:prstGeom>
        </p:spPr>
      </p:pic>
      <p:pic>
        <p:nvPicPr>
          <p:cNvPr id="7" name="Picture 6">
            <a:extLst>
              <a:ext uri="{FF2B5EF4-FFF2-40B4-BE49-F238E27FC236}">
                <a16:creationId xmlns:a16="http://schemas.microsoft.com/office/drawing/2014/main" id="{246B5272-1471-0F4A-D6E4-8814D10802D2}"/>
              </a:ext>
            </a:extLst>
          </p:cNvPr>
          <p:cNvPicPr>
            <a:picLocks noChangeAspect="1"/>
          </p:cNvPicPr>
          <p:nvPr/>
        </p:nvPicPr>
        <p:blipFill rotWithShape="1">
          <a:blip r:embed="rId13"/>
          <a:srcRect l="25008" t="17288" r="25008" b="24559"/>
          <a:stretch/>
        </p:blipFill>
        <p:spPr>
          <a:xfrm>
            <a:off x="2273165" y="5975087"/>
            <a:ext cx="344488" cy="344488"/>
          </a:xfrm>
          <a:prstGeom prst="rect">
            <a:avLst/>
          </a:prstGeom>
        </p:spPr>
      </p:pic>
      <p:pic>
        <p:nvPicPr>
          <p:cNvPr id="8" name="Picture 7">
            <a:extLst>
              <a:ext uri="{FF2B5EF4-FFF2-40B4-BE49-F238E27FC236}">
                <a16:creationId xmlns:a16="http://schemas.microsoft.com/office/drawing/2014/main" id="{540D8DBA-2DDB-B861-32CC-B532A9AE5E5E}"/>
              </a:ext>
            </a:extLst>
          </p:cNvPr>
          <p:cNvPicPr>
            <a:picLocks noChangeAspect="1"/>
          </p:cNvPicPr>
          <p:nvPr/>
        </p:nvPicPr>
        <p:blipFill rotWithShape="1">
          <a:blip r:embed="rId13"/>
          <a:srcRect l="25008" t="17288" r="25008" b="24559"/>
          <a:stretch/>
        </p:blipFill>
        <p:spPr>
          <a:xfrm>
            <a:off x="2390760" y="3900882"/>
            <a:ext cx="240306" cy="240306"/>
          </a:xfrm>
          <a:prstGeom prst="rect">
            <a:avLst/>
          </a:prstGeom>
        </p:spPr>
      </p:pic>
      <p:pic>
        <p:nvPicPr>
          <p:cNvPr id="10" name="Picture 9">
            <a:extLst>
              <a:ext uri="{FF2B5EF4-FFF2-40B4-BE49-F238E27FC236}">
                <a16:creationId xmlns:a16="http://schemas.microsoft.com/office/drawing/2014/main" id="{EF4BD559-D088-0809-839E-CC209BDBE730}"/>
              </a:ext>
            </a:extLst>
          </p:cNvPr>
          <p:cNvPicPr>
            <a:picLocks noChangeAspect="1"/>
          </p:cNvPicPr>
          <p:nvPr/>
        </p:nvPicPr>
        <p:blipFill rotWithShape="1">
          <a:blip r:embed="rId13"/>
          <a:srcRect l="25008" t="17288" r="25008" b="24559"/>
          <a:stretch/>
        </p:blipFill>
        <p:spPr>
          <a:xfrm>
            <a:off x="7610209" y="1700808"/>
            <a:ext cx="188110" cy="188110"/>
          </a:xfrm>
          <a:prstGeom prst="rect">
            <a:avLst/>
          </a:prstGeom>
        </p:spPr>
      </p:pic>
      <p:pic>
        <p:nvPicPr>
          <p:cNvPr id="11" name="Picture 10">
            <a:extLst>
              <a:ext uri="{FF2B5EF4-FFF2-40B4-BE49-F238E27FC236}">
                <a16:creationId xmlns:a16="http://schemas.microsoft.com/office/drawing/2014/main" id="{D1D4EB2B-31AD-CCAE-EA0D-4C44A3C274EA}"/>
              </a:ext>
            </a:extLst>
          </p:cNvPr>
          <p:cNvPicPr>
            <a:picLocks noChangeAspect="1"/>
          </p:cNvPicPr>
          <p:nvPr/>
        </p:nvPicPr>
        <p:blipFill rotWithShape="1">
          <a:blip r:embed="rId13"/>
          <a:srcRect l="25008" t="17288" r="25008" b="24559"/>
          <a:stretch/>
        </p:blipFill>
        <p:spPr>
          <a:xfrm>
            <a:off x="7516154" y="4462379"/>
            <a:ext cx="188110" cy="188110"/>
          </a:xfrm>
          <a:prstGeom prst="rect">
            <a:avLst/>
          </a:prstGeom>
        </p:spPr>
      </p:pic>
    </p:spTree>
    <p:extLst>
      <p:ext uri="{BB962C8B-B14F-4D97-AF65-F5344CB8AC3E}">
        <p14:creationId xmlns:p14="http://schemas.microsoft.com/office/powerpoint/2010/main" val="339788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133514-95EB-21F6-45DC-6B9099448F7B}"/>
              </a:ext>
            </a:extLst>
          </p:cNvPr>
          <p:cNvPicPr>
            <a:picLocks noChangeAspect="1"/>
          </p:cNvPicPr>
          <p:nvPr/>
        </p:nvPicPr>
        <p:blipFill rotWithShape="1">
          <a:blip r:embed="rId2"/>
          <a:srcRect l="14381" t="20277" r="21651" b="7354"/>
          <a:stretch/>
        </p:blipFill>
        <p:spPr>
          <a:xfrm>
            <a:off x="162035" y="328647"/>
            <a:ext cx="9743965" cy="6200705"/>
          </a:xfrm>
          <a:prstGeom prst="rect">
            <a:avLst/>
          </a:prstGeom>
        </p:spPr>
      </p:pic>
      <p:sp>
        <p:nvSpPr>
          <p:cNvPr id="2" name="TextBox 1"/>
          <p:cNvSpPr txBox="1"/>
          <p:nvPr/>
        </p:nvSpPr>
        <p:spPr>
          <a:xfrm>
            <a:off x="9329936" y="6021288"/>
            <a:ext cx="576064" cy="369332"/>
          </a:xfrm>
          <a:prstGeom prst="rect">
            <a:avLst/>
          </a:prstGeom>
          <a:noFill/>
        </p:spPr>
        <p:txBody>
          <a:bodyPr wrap="square" rtlCol="0">
            <a:spAutoFit/>
          </a:bodyPr>
          <a:lstStyle/>
          <a:p>
            <a:r>
              <a:rPr lang="en-GB" dirty="0"/>
              <a:t>(4)</a:t>
            </a:r>
          </a:p>
        </p:txBody>
      </p:sp>
    </p:spTree>
    <p:extLst>
      <p:ext uri="{BB962C8B-B14F-4D97-AF65-F5344CB8AC3E}">
        <p14:creationId xmlns:p14="http://schemas.microsoft.com/office/powerpoint/2010/main" val="2521780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4CFD12-4157-B2E6-CCA6-D54C3F2590A3}"/>
              </a:ext>
            </a:extLst>
          </p:cNvPr>
          <p:cNvPicPr>
            <a:picLocks noChangeAspect="1"/>
          </p:cNvPicPr>
          <p:nvPr/>
        </p:nvPicPr>
        <p:blipFill rotWithShape="1">
          <a:blip r:embed="rId2"/>
          <a:srcRect l="11474" t="15109" r="20924" b="7354"/>
          <a:stretch/>
        </p:blipFill>
        <p:spPr>
          <a:xfrm>
            <a:off x="0" y="296652"/>
            <a:ext cx="9710279" cy="6264696"/>
          </a:xfrm>
          <a:prstGeom prst="rect">
            <a:avLst/>
          </a:prstGeom>
        </p:spPr>
      </p:pic>
      <p:sp>
        <p:nvSpPr>
          <p:cNvPr id="4" name="TextBox 3"/>
          <p:cNvSpPr txBox="1"/>
          <p:nvPr/>
        </p:nvSpPr>
        <p:spPr>
          <a:xfrm>
            <a:off x="9329936" y="6021288"/>
            <a:ext cx="576064" cy="369332"/>
          </a:xfrm>
          <a:prstGeom prst="rect">
            <a:avLst/>
          </a:prstGeom>
          <a:noFill/>
        </p:spPr>
        <p:txBody>
          <a:bodyPr wrap="square" rtlCol="0">
            <a:spAutoFit/>
          </a:bodyPr>
          <a:lstStyle/>
          <a:p>
            <a:r>
              <a:rPr lang="en-GB" dirty="0"/>
              <a:t>(4)</a:t>
            </a:r>
          </a:p>
        </p:txBody>
      </p:sp>
    </p:spTree>
    <p:extLst>
      <p:ext uri="{BB962C8B-B14F-4D97-AF65-F5344CB8AC3E}">
        <p14:creationId xmlns:p14="http://schemas.microsoft.com/office/powerpoint/2010/main" val="2694160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84A22-19AD-56E1-5543-6D7D65681086}"/>
              </a:ext>
            </a:extLst>
          </p:cNvPr>
          <p:cNvSpPr txBox="1"/>
          <p:nvPr/>
        </p:nvSpPr>
        <p:spPr>
          <a:xfrm>
            <a:off x="128464" y="116632"/>
            <a:ext cx="9649072" cy="11295400"/>
          </a:xfrm>
          <a:prstGeom prst="rect">
            <a:avLst/>
          </a:prstGeom>
          <a:noFill/>
        </p:spPr>
        <p:txBody>
          <a:bodyPr wrap="square" rtlCol="0">
            <a:spAutoFit/>
          </a:bodyPr>
          <a:lstStyle/>
          <a:p>
            <a:r>
              <a:rPr lang="en-GB" sz="6000" b="1" dirty="0"/>
              <a:t>WTP? </a:t>
            </a:r>
            <a:r>
              <a:rPr lang="en-GB" sz="6000" dirty="0"/>
              <a:t>What’s the point?</a:t>
            </a:r>
          </a:p>
          <a:p>
            <a:r>
              <a:rPr lang="en-GB" sz="3600" dirty="0"/>
              <a:t>A-level Fine Art and Photography involves learning a </a:t>
            </a:r>
            <a:r>
              <a:rPr lang="en-GB" sz="3600" b="1" dirty="0"/>
              <a:t>creative process </a:t>
            </a:r>
            <a:r>
              <a:rPr lang="en-GB" sz="3600" dirty="0"/>
              <a:t>and developing a </a:t>
            </a:r>
            <a:r>
              <a:rPr lang="en-GB" sz="3600" b="1" dirty="0"/>
              <a:t>visual language </a:t>
            </a:r>
            <a:r>
              <a:rPr lang="en-GB" sz="3600" dirty="0"/>
              <a:t>with which you can express </a:t>
            </a:r>
            <a:r>
              <a:rPr lang="en-GB" sz="3600" b="1" dirty="0"/>
              <a:t>ideas</a:t>
            </a:r>
            <a:r>
              <a:rPr lang="en-GB" sz="3600" dirty="0"/>
              <a:t>, </a:t>
            </a:r>
            <a:r>
              <a:rPr lang="en-GB" sz="3600" b="1" dirty="0"/>
              <a:t>concepts</a:t>
            </a:r>
            <a:r>
              <a:rPr lang="en-GB" sz="3600" dirty="0"/>
              <a:t> and </a:t>
            </a:r>
            <a:r>
              <a:rPr lang="en-GB" sz="3600" b="1" dirty="0"/>
              <a:t>emotions</a:t>
            </a:r>
            <a:r>
              <a:rPr lang="en-GB" sz="3600" dirty="0"/>
              <a:t>. To do this, you need a starting point of </a:t>
            </a:r>
            <a:r>
              <a:rPr lang="en-GB" sz="3600" b="1" dirty="0"/>
              <a:t>visual ingredients</a:t>
            </a:r>
            <a:r>
              <a:rPr lang="en-GB" sz="3600" dirty="0"/>
              <a:t>, and this is why the summer work is important. The four ‘Do Tasks’ are designed to make you </a:t>
            </a:r>
            <a:r>
              <a:rPr lang="en-GB" sz="3600" b="1" dirty="0"/>
              <a:t>generate visual knowledge </a:t>
            </a:r>
            <a:r>
              <a:rPr lang="en-GB" sz="3600" dirty="0"/>
              <a:t>about your chosen subject matter.  With this knowledge, we can begin your personal investigations in September at an exciting pace.</a:t>
            </a:r>
          </a:p>
          <a:p>
            <a:endParaRPr lang="en-GB" sz="4400" b="1" dirty="0"/>
          </a:p>
          <a:p>
            <a:endParaRPr lang="en-GB" sz="4400" b="1" dirty="0"/>
          </a:p>
          <a:p>
            <a:endParaRPr lang="en-GB" sz="4400" b="1" dirty="0"/>
          </a:p>
          <a:p>
            <a:endParaRPr lang="en-GB" sz="4400" b="1" dirty="0"/>
          </a:p>
          <a:p>
            <a:endParaRPr lang="en-GB" sz="4400" b="1" dirty="0"/>
          </a:p>
          <a:p>
            <a:endParaRPr lang="en-GB" sz="4400" b="1" dirty="0"/>
          </a:p>
          <a:p>
            <a:endParaRPr lang="en-GB" sz="4400" b="1" dirty="0"/>
          </a:p>
        </p:txBody>
      </p:sp>
    </p:spTree>
    <p:extLst>
      <p:ext uri="{BB962C8B-B14F-4D97-AF65-F5344CB8AC3E}">
        <p14:creationId xmlns:p14="http://schemas.microsoft.com/office/powerpoint/2010/main" val="3987207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p:cNvSpPr>
            <a:spLocks noChangeArrowheads="1"/>
          </p:cNvSpPr>
          <p:nvPr/>
        </p:nvSpPr>
        <p:spPr bwMode="auto">
          <a:xfrm>
            <a:off x="5164586" y="447676"/>
            <a:ext cx="4612950"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t>Has it had an affect on your opinion of what art can be? </a:t>
            </a:r>
            <a:endParaRPr kumimoji="0" lang="en-US" altLang="en-US" sz="1200" b="0" i="0" u="none" strike="noStrike" cap="none" normalizeH="0" baseline="0" dirty="0">
              <a:ln>
                <a:noFill/>
              </a:ln>
              <a:solidFill>
                <a:schemeClr val="tx1"/>
              </a:solidFill>
              <a:effectLst/>
            </a:endParaRPr>
          </a:p>
        </p:txBody>
      </p:sp>
      <p:sp>
        <p:nvSpPr>
          <p:cNvPr id="8" name="AutoShape 18"/>
          <p:cNvSpPr>
            <a:spLocks noChangeArrowheads="1"/>
          </p:cNvSpPr>
          <p:nvPr/>
        </p:nvSpPr>
        <p:spPr bwMode="auto">
          <a:xfrm>
            <a:off x="184598" y="4491038"/>
            <a:ext cx="4914900"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rPr>
              <a:t>How does it link to this subject and why is it important?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AutoShape 4"/>
          <p:cNvSpPr>
            <a:spLocks noChangeArrowheads="1"/>
          </p:cNvSpPr>
          <p:nvPr/>
        </p:nvSpPr>
        <p:spPr bwMode="auto">
          <a:xfrm>
            <a:off x="184598" y="1829966"/>
            <a:ext cx="4914900"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What is</a:t>
            </a:r>
            <a:r>
              <a:rPr lang="en-US" altLang="en-US" sz="1200" dirty="0">
                <a:latin typeface="Century Gothic" panose="020B0502020202020204" pitchFamily="34" charset="0"/>
                <a:ea typeface="Times New Roman" panose="02020603050405020304" pitchFamily="18" charset="0"/>
              </a:rPr>
              <a:t> it</a:t>
            </a: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about?</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AutoShape 17"/>
          <p:cNvSpPr>
            <a:spLocks noChangeArrowheads="1"/>
          </p:cNvSpPr>
          <p:nvPr/>
        </p:nvSpPr>
        <p:spPr bwMode="auto">
          <a:xfrm>
            <a:off x="5099498" y="2303252"/>
            <a:ext cx="4667050" cy="42418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200" dirty="0"/>
              <a:t>What did you find particularly interesting/inspiring/shocking? Has this changed your opinion?</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What would you like to learn more about? </a:t>
            </a:r>
          </a:p>
        </p:txBody>
      </p:sp>
      <p:sp>
        <p:nvSpPr>
          <p:cNvPr id="11" name="Text Box 9"/>
          <p:cNvSpPr txBox="1">
            <a:spLocks noChangeArrowheads="1"/>
          </p:cNvSpPr>
          <p:nvPr/>
        </p:nvSpPr>
        <p:spPr bwMode="auto">
          <a:xfrm>
            <a:off x="1520883" y="33574"/>
            <a:ext cx="7271529" cy="3678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Book/Journal/Film/</a:t>
            </a:r>
            <a:r>
              <a:rPr lang="en-US" altLang="en-US" sz="2000" dirty="0">
                <a:latin typeface="Century Gothic" panose="020B0502020202020204" pitchFamily="34" charset="0"/>
                <a:ea typeface="Times New Roman" panose="02020603050405020304" pitchFamily="18" charset="0"/>
              </a:rPr>
              <a:t>G</a:t>
            </a:r>
            <a:r>
              <a:rPr kumimoji="0" lang="en-US" altLang="en-US" sz="2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allery/Exhibition/Artwork</a:t>
            </a:r>
            <a:r>
              <a:rPr kumimoji="0" lang="en-US" altLang="en-US" sz="2000" b="0" i="0" u="none" strike="noStrike" cap="none" normalizeH="0" dirty="0">
                <a:ln>
                  <a:noFill/>
                </a:ln>
                <a:solidFill>
                  <a:schemeClr val="tx1"/>
                </a:solidFill>
                <a:effectLst/>
                <a:latin typeface="Century Gothic" panose="020B0502020202020204" pitchFamily="34" charset="0"/>
                <a:ea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Review (1)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8"/>
          <p:cNvSpPr txBox="1">
            <a:spLocks noChangeArrowheads="1"/>
          </p:cNvSpPr>
          <p:nvPr/>
        </p:nvSpPr>
        <p:spPr bwMode="auto">
          <a:xfrm>
            <a:off x="298898" y="604838"/>
            <a:ext cx="4800600" cy="944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ea typeface="Times New Roman" panose="02020603050405020304" pitchFamily="18" charset="0"/>
              </a:rPr>
              <a:t>R</a:t>
            </a: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eview by: ___________________________________________</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Title: _______________________________________________________</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Author: 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rPr>
              <a:t>Review of (please circle)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rPr>
              <a:t>Book      Journal      Podcast</a:t>
            </a:r>
            <a:r>
              <a:rPr kumimoji="0" lang="en-US" altLang="en-US" sz="1200" b="0" i="0" u="none" strike="noStrike" cap="none" normalizeH="0" dirty="0">
                <a:ln>
                  <a:noFill/>
                </a:ln>
                <a:solidFill>
                  <a:schemeClr val="tx1"/>
                </a:solidFill>
                <a:effectLst/>
                <a:latin typeface="Century Gothic" panose="020B0502020202020204" pitchFamily="34" charset="0"/>
              </a:rPr>
              <a:t>          Film         Documentary</a:t>
            </a:r>
            <a:endParaRPr kumimoji="0" lang="en-US" altLang="en-US" sz="1200" b="0" i="0" u="none" strike="noStrike" cap="none" normalizeH="0" baseline="0" dirty="0">
              <a:ln>
                <a:noFill/>
              </a:ln>
              <a:solidFill>
                <a:schemeClr val="tx1"/>
              </a:solidFill>
              <a:effectLst/>
            </a:endParaRPr>
          </a:p>
        </p:txBody>
      </p:sp>
      <p:sp>
        <p:nvSpPr>
          <p:cNvPr id="14" name="AutoShape 7"/>
          <p:cNvSpPr>
            <a:spLocks noChangeArrowheads="1"/>
          </p:cNvSpPr>
          <p:nvPr/>
        </p:nvSpPr>
        <p:spPr bwMode="auto">
          <a:xfrm>
            <a:off x="241748" y="460326"/>
            <a:ext cx="4914900" cy="1312490"/>
          </a:xfrm>
          <a:prstGeom prst="flowChartAlternateProcess">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 name="Rectangle 19"/>
          <p:cNvSpPr>
            <a:spLocks noChangeArrowheads="1"/>
          </p:cNvSpPr>
          <p:nvPr/>
        </p:nvSpPr>
        <p:spPr bwMode="auto">
          <a:xfrm>
            <a:off x="54422" y="0"/>
            <a:ext cx="506090"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28" name="TextBox 27"/>
          <p:cNvSpPr txBox="1"/>
          <p:nvPr/>
        </p:nvSpPr>
        <p:spPr>
          <a:xfrm>
            <a:off x="298898" y="6498670"/>
            <a:ext cx="9906000" cy="338554"/>
          </a:xfrm>
          <a:prstGeom prst="rect">
            <a:avLst/>
          </a:prstGeom>
          <a:noFill/>
        </p:spPr>
        <p:txBody>
          <a:bodyPr wrap="square" rtlCol="0">
            <a:spAutoFit/>
          </a:bodyPr>
          <a:lstStyle/>
          <a:p>
            <a:pPr algn="ctr"/>
            <a:r>
              <a:rPr lang="en-GB" sz="1600" dirty="0">
                <a:solidFill>
                  <a:srgbClr val="7030A0"/>
                </a:solidFill>
              </a:rPr>
              <a:t>Save your answers as part of this </a:t>
            </a:r>
            <a:r>
              <a:rPr lang="en-GB" sz="1600" dirty="0" err="1">
                <a:solidFill>
                  <a:srgbClr val="7030A0"/>
                </a:solidFill>
              </a:rPr>
              <a:t>powerpoint</a:t>
            </a:r>
            <a:r>
              <a:rPr lang="en-GB" sz="1600" dirty="0">
                <a:solidFill>
                  <a:srgbClr val="7030A0"/>
                </a:solidFill>
              </a:rPr>
              <a:t> &amp; copy the template as many times as you need </a:t>
            </a:r>
          </a:p>
        </p:txBody>
      </p:sp>
    </p:spTree>
    <p:extLst>
      <p:ext uri="{BB962C8B-B14F-4D97-AF65-F5344CB8AC3E}">
        <p14:creationId xmlns:p14="http://schemas.microsoft.com/office/powerpoint/2010/main" val="4042786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E7D890-D3E6-207D-D40D-863ADB46D06C}"/>
              </a:ext>
            </a:extLst>
          </p:cNvPr>
          <p:cNvSpPr txBox="1"/>
          <p:nvPr/>
        </p:nvSpPr>
        <p:spPr>
          <a:xfrm>
            <a:off x="200472" y="155664"/>
            <a:ext cx="8424936" cy="400110"/>
          </a:xfrm>
          <a:prstGeom prst="rect">
            <a:avLst/>
          </a:prstGeom>
          <a:noFill/>
        </p:spPr>
        <p:txBody>
          <a:bodyPr wrap="square" rtlCol="0">
            <a:spAutoFit/>
          </a:bodyPr>
          <a:lstStyle/>
          <a:p>
            <a:r>
              <a:rPr lang="en-GB" sz="2000" b="1" dirty="0"/>
              <a:t>List of Artists or Photographers that you experienced over the summer. (3)</a:t>
            </a:r>
          </a:p>
        </p:txBody>
      </p:sp>
      <p:sp>
        <p:nvSpPr>
          <p:cNvPr id="3" name="TextBox 2">
            <a:extLst>
              <a:ext uri="{FF2B5EF4-FFF2-40B4-BE49-F238E27FC236}">
                <a16:creationId xmlns:a16="http://schemas.microsoft.com/office/drawing/2014/main" id="{0FDE9482-B463-007F-B807-A4EE5DB4D770}"/>
              </a:ext>
            </a:extLst>
          </p:cNvPr>
          <p:cNvSpPr txBox="1"/>
          <p:nvPr/>
        </p:nvSpPr>
        <p:spPr>
          <a:xfrm>
            <a:off x="200472" y="564260"/>
            <a:ext cx="9217024" cy="646331"/>
          </a:xfrm>
          <a:prstGeom prst="rect">
            <a:avLst/>
          </a:prstGeom>
          <a:noFill/>
        </p:spPr>
        <p:txBody>
          <a:bodyPr wrap="square" rtlCol="0">
            <a:spAutoFit/>
          </a:bodyPr>
          <a:lstStyle/>
          <a:p>
            <a:r>
              <a:rPr lang="en-GB" dirty="0"/>
              <a:t>In the tables that follow, list the artists and photographers that you experienced in galleries and that had an effect on you over the summer.  </a:t>
            </a:r>
          </a:p>
        </p:txBody>
      </p:sp>
      <p:graphicFrame>
        <p:nvGraphicFramePr>
          <p:cNvPr id="6" name="Table 6">
            <a:extLst>
              <a:ext uri="{FF2B5EF4-FFF2-40B4-BE49-F238E27FC236}">
                <a16:creationId xmlns:a16="http://schemas.microsoft.com/office/drawing/2014/main" id="{B47B729C-19A5-2038-BF84-E5DDF238587C}"/>
              </a:ext>
            </a:extLst>
          </p:cNvPr>
          <p:cNvGraphicFramePr>
            <a:graphicFrameLocks noGrp="1"/>
          </p:cNvGraphicFramePr>
          <p:nvPr>
            <p:extLst>
              <p:ext uri="{D42A27DB-BD31-4B8C-83A1-F6EECF244321}">
                <p14:modId xmlns:p14="http://schemas.microsoft.com/office/powerpoint/2010/main" val="2451827167"/>
              </p:ext>
            </p:extLst>
          </p:nvPr>
        </p:nvGraphicFramePr>
        <p:xfrm>
          <a:off x="200472" y="1228665"/>
          <a:ext cx="9577065" cy="5457242"/>
        </p:xfrm>
        <a:graphic>
          <a:graphicData uri="http://schemas.openxmlformats.org/drawingml/2006/table">
            <a:tbl>
              <a:tblPr firstRow="1" bandRow="1">
                <a:tableStyleId>{5C22544A-7EE6-4342-B048-85BDC9FD1C3A}</a:tableStyleId>
              </a:tblPr>
              <a:tblGrid>
                <a:gridCol w="1915413">
                  <a:extLst>
                    <a:ext uri="{9D8B030D-6E8A-4147-A177-3AD203B41FA5}">
                      <a16:colId xmlns:a16="http://schemas.microsoft.com/office/drawing/2014/main" val="4175028980"/>
                    </a:ext>
                  </a:extLst>
                </a:gridCol>
                <a:gridCol w="1915413">
                  <a:extLst>
                    <a:ext uri="{9D8B030D-6E8A-4147-A177-3AD203B41FA5}">
                      <a16:colId xmlns:a16="http://schemas.microsoft.com/office/drawing/2014/main" val="2993377334"/>
                    </a:ext>
                  </a:extLst>
                </a:gridCol>
                <a:gridCol w="3622546">
                  <a:extLst>
                    <a:ext uri="{9D8B030D-6E8A-4147-A177-3AD203B41FA5}">
                      <a16:colId xmlns:a16="http://schemas.microsoft.com/office/drawing/2014/main" val="2205526870"/>
                    </a:ext>
                  </a:extLst>
                </a:gridCol>
                <a:gridCol w="2123693">
                  <a:extLst>
                    <a:ext uri="{9D8B030D-6E8A-4147-A177-3AD203B41FA5}">
                      <a16:colId xmlns:a16="http://schemas.microsoft.com/office/drawing/2014/main" val="2812735232"/>
                    </a:ext>
                  </a:extLst>
                </a:gridCol>
              </a:tblGrid>
              <a:tr h="823516">
                <a:tc>
                  <a:txBody>
                    <a:bodyPr/>
                    <a:lstStyle/>
                    <a:p>
                      <a:r>
                        <a:rPr lang="en-GB" sz="1800" b="1" dirty="0"/>
                        <a:t>Artist/photographer name</a:t>
                      </a:r>
                    </a:p>
                  </a:txBody>
                  <a:tcPr/>
                </a:tc>
                <a:tc>
                  <a:txBody>
                    <a:bodyPr/>
                    <a:lstStyle/>
                    <a:p>
                      <a:r>
                        <a:rPr lang="en-GB" dirty="0"/>
                        <a:t>Name of piece and gallery seen at</a:t>
                      </a:r>
                    </a:p>
                  </a:txBody>
                  <a:tcPr/>
                </a:tc>
                <a:tc>
                  <a:txBody>
                    <a:bodyPr/>
                    <a:lstStyle/>
                    <a:p>
                      <a:r>
                        <a:rPr lang="en-GB" dirty="0"/>
                        <a:t>Description and analysis (What dies the piece/photo look like and what is it about? </a:t>
                      </a:r>
                    </a:p>
                  </a:txBody>
                  <a:tcPr/>
                </a:tc>
                <a:tc>
                  <a:txBody>
                    <a:bodyPr/>
                    <a:lstStyle/>
                    <a:p>
                      <a:r>
                        <a:rPr lang="en-GB" dirty="0"/>
                        <a:t>How has it effected you?</a:t>
                      </a:r>
                    </a:p>
                  </a:txBody>
                  <a:tcPr/>
                </a:tc>
                <a:extLst>
                  <a:ext uri="{0D108BD9-81ED-4DB2-BD59-A6C34878D82A}">
                    <a16:rowId xmlns:a16="http://schemas.microsoft.com/office/drawing/2014/main" val="1746361511"/>
                  </a:ext>
                </a:extLst>
              </a:tr>
              <a:tr h="2078023">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059019832"/>
                  </a:ext>
                </a:extLst>
              </a:tr>
              <a:tr h="2464819">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16631936"/>
                  </a:ext>
                </a:extLst>
              </a:tr>
            </a:tbl>
          </a:graphicData>
        </a:graphic>
      </p:graphicFrame>
    </p:spTree>
    <p:extLst>
      <p:ext uri="{BB962C8B-B14F-4D97-AF65-F5344CB8AC3E}">
        <p14:creationId xmlns:p14="http://schemas.microsoft.com/office/powerpoint/2010/main" val="556726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4A75CA56-DDE6-81B3-3661-DD765A423795}"/>
              </a:ext>
            </a:extLst>
          </p:cNvPr>
          <p:cNvGraphicFramePr>
            <a:graphicFrameLocks noGrp="1"/>
          </p:cNvGraphicFramePr>
          <p:nvPr>
            <p:extLst>
              <p:ext uri="{D42A27DB-BD31-4B8C-83A1-F6EECF244321}">
                <p14:modId xmlns:p14="http://schemas.microsoft.com/office/powerpoint/2010/main" val="586005742"/>
              </p:ext>
            </p:extLst>
          </p:nvPr>
        </p:nvGraphicFramePr>
        <p:xfrm>
          <a:off x="164467" y="260648"/>
          <a:ext cx="9613070" cy="6336704"/>
        </p:xfrm>
        <a:graphic>
          <a:graphicData uri="http://schemas.openxmlformats.org/drawingml/2006/table">
            <a:tbl>
              <a:tblPr firstRow="1" bandRow="1">
                <a:tableStyleId>{5C22544A-7EE6-4342-B048-85BDC9FD1C3A}</a:tableStyleId>
              </a:tblPr>
              <a:tblGrid>
                <a:gridCol w="1922614">
                  <a:extLst>
                    <a:ext uri="{9D8B030D-6E8A-4147-A177-3AD203B41FA5}">
                      <a16:colId xmlns:a16="http://schemas.microsoft.com/office/drawing/2014/main" val="4175028980"/>
                    </a:ext>
                  </a:extLst>
                </a:gridCol>
                <a:gridCol w="1922614">
                  <a:extLst>
                    <a:ext uri="{9D8B030D-6E8A-4147-A177-3AD203B41FA5}">
                      <a16:colId xmlns:a16="http://schemas.microsoft.com/office/drawing/2014/main" val="2993377334"/>
                    </a:ext>
                  </a:extLst>
                </a:gridCol>
                <a:gridCol w="3636165">
                  <a:extLst>
                    <a:ext uri="{9D8B030D-6E8A-4147-A177-3AD203B41FA5}">
                      <a16:colId xmlns:a16="http://schemas.microsoft.com/office/drawing/2014/main" val="2205526870"/>
                    </a:ext>
                  </a:extLst>
                </a:gridCol>
                <a:gridCol w="2131677">
                  <a:extLst>
                    <a:ext uri="{9D8B030D-6E8A-4147-A177-3AD203B41FA5}">
                      <a16:colId xmlns:a16="http://schemas.microsoft.com/office/drawing/2014/main" val="2812735232"/>
                    </a:ext>
                  </a:extLst>
                </a:gridCol>
              </a:tblGrid>
              <a:tr h="1061760">
                <a:tc>
                  <a:txBody>
                    <a:bodyPr/>
                    <a:lstStyle/>
                    <a:p>
                      <a:r>
                        <a:rPr lang="en-GB" sz="1800" dirty="0"/>
                        <a:t>Artist/photographer name</a:t>
                      </a:r>
                    </a:p>
                  </a:txBody>
                  <a:tcPr/>
                </a:tc>
                <a:tc>
                  <a:txBody>
                    <a:bodyPr/>
                    <a:lstStyle/>
                    <a:p>
                      <a:r>
                        <a:rPr lang="en-GB" dirty="0"/>
                        <a:t>Name of piece and gallery seen at</a:t>
                      </a:r>
                    </a:p>
                  </a:txBody>
                  <a:tcPr/>
                </a:tc>
                <a:tc>
                  <a:txBody>
                    <a:bodyPr/>
                    <a:lstStyle/>
                    <a:p>
                      <a:r>
                        <a:rPr lang="en-GB" dirty="0"/>
                        <a:t>Description and analysis (What dies the piece/photo look like and what is it about? </a:t>
                      </a:r>
                    </a:p>
                  </a:txBody>
                  <a:tcPr/>
                </a:tc>
                <a:tc>
                  <a:txBody>
                    <a:bodyPr/>
                    <a:lstStyle/>
                    <a:p>
                      <a:r>
                        <a:rPr lang="en-GB" dirty="0"/>
                        <a:t>How has it effected you?</a:t>
                      </a:r>
                    </a:p>
                  </a:txBody>
                  <a:tcPr/>
                </a:tc>
                <a:extLst>
                  <a:ext uri="{0D108BD9-81ED-4DB2-BD59-A6C34878D82A}">
                    <a16:rowId xmlns:a16="http://schemas.microsoft.com/office/drawing/2014/main" val="1746361511"/>
                  </a:ext>
                </a:extLst>
              </a:tr>
              <a:tr h="2412907">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059019832"/>
                  </a:ext>
                </a:extLst>
              </a:tr>
              <a:tr h="2862037">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16631936"/>
                  </a:ext>
                </a:extLst>
              </a:tr>
            </a:tbl>
          </a:graphicData>
        </a:graphic>
      </p:graphicFrame>
    </p:spTree>
    <p:extLst>
      <p:ext uri="{BB962C8B-B14F-4D97-AF65-F5344CB8AC3E}">
        <p14:creationId xmlns:p14="http://schemas.microsoft.com/office/powerpoint/2010/main" val="1487760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AE779C36-A933-7F2B-BB3A-D788D1B90CD2}"/>
              </a:ext>
            </a:extLst>
          </p:cNvPr>
          <p:cNvGraphicFramePr>
            <a:graphicFrameLocks noGrp="1"/>
          </p:cNvGraphicFramePr>
          <p:nvPr>
            <p:extLst>
              <p:ext uri="{D42A27DB-BD31-4B8C-83A1-F6EECF244321}">
                <p14:modId xmlns:p14="http://schemas.microsoft.com/office/powerpoint/2010/main" val="3999677293"/>
              </p:ext>
            </p:extLst>
          </p:nvPr>
        </p:nvGraphicFramePr>
        <p:xfrm>
          <a:off x="164467" y="260648"/>
          <a:ext cx="9577065" cy="6336704"/>
        </p:xfrm>
        <a:graphic>
          <a:graphicData uri="http://schemas.openxmlformats.org/drawingml/2006/table">
            <a:tbl>
              <a:tblPr firstRow="1" bandRow="1">
                <a:tableStyleId>{5C22544A-7EE6-4342-B048-85BDC9FD1C3A}</a:tableStyleId>
              </a:tblPr>
              <a:tblGrid>
                <a:gridCol w="1915413">
                  <a:extLst>
                    <a:ext uri="{9D8B030D-6E8A-4147-A177-3AD203B41FA5}">
                      <a16:colId xmlns:a16="http://schemas.microsoft.com/office/drawing/2014/main" val="4175028980"/>
                    </a:ext>
                  </a:extLst>
                </a:gridCol>
                <a:gridCol w="1915413">
                  <a:extLst>
                    <a:ext uri="{9D8B030D-6E8A-4147-A177-3AD203B41FA5}">
                      <a16:colId xmlns:a16="http://schemas.microsoft.com/office/drawing/2014/main" val="2993377334"/>
                    </a:ext>
                  </a:extLst>
                </a:gridCol>
                <a:gridCol w="3622546">
                  <a:extLst>
                    <a:ext uri="{9D8B030D-6E8A-4147-A177-3AD203B41FA5}">
                      <a16:colId xmlns:a16="http://schemas.microsoft.com/office/drawing/2014/main" val="2205526870"/>
                    </a:ext>
                  </a:extLst>
                </a:gridCol>
                <a:gridCol w="2123693">
                  <a:extLst>
                    <a:ext uri="{9D8B030D-6E8A-4147-A177-3AD203B41FA5}">
                      <a16:colId xmlns:a16="http://schemas.microsoft.com/office/drawing/2014/main" val="2812735232"/>
                    </a:ext>
                  </a:extLst>
                </a:gridCol>
              </a:tblGrid>
              <a:tr h="1061760">
                <a:tc>
                  <a:txBody>
                    <a:bodyPr/>
                    <a:lstStyle/>
                    <a:p>
                      <a:r>
                        <a:rPr lang="en-GB" sz="1800" dirty="0"/>
                        <a:t>Artist/photographer name</a:t>
                      </a:r>
                    </a:p>
                  </a:txBody>
                  <a:tcPr/>
                </a:tc>
                <a:tc>
                  <a:txBody>
                    <a:bodyPr/>
                    <a:lstStyle/>
                    <a:p>
                      <a:r>
                        <a:rPr lang="en-GB" dirty="0"/>
                        <a:t>Name of piece and gallery seen at</a:t>
                      </a:r>
                    </a:p>
                  </a:txBody>
                  <a:tcPr/>
                </a:tc>
                <a:tc>
                  <a:txBody>
                    <a:bodyPr/>
                    <a:lstStyle/>
                    <a:p>
                      <a:r>
                        <a:rPr lang="en-GB" dirty="0"/>
                        <a:t>Description and analysis (What dies the piece/photo look like and what is it about? </a:t>
                      </a:r>
                    </a:p>
                  </a:txBody>
                  <a:tcPr/>
                </a:tc>
                <a:tc>
                  <a:txBody>
                    <a:bodyPr/>
                    <a:lstStyle/>
                    <a:p>
                      <a:r>
                        <a:rPr lang="en-GB" dirty="0"/>
                        <a:t>How has it effected you?</a:t>
                      </a:r>
                    </a:p>
                  </a:txBody>
                  <a:tcPr/>
                </a:tc>
                <a:extLst>
                  <a:ext uri="{0D108BD9-81ED-4DB2-BD59-A6C34878D82A}">
                    <a16:rowId xmlns:a16="http://schemas.microsoft.com/office/drawing/2014/main" val="1746361511"/>
                  </a:ext>
                </a:extLst>
              </a:tr>
              <a:tr h="2412907">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059019832"/>
                  </a:ext>
                </a:extLst>
              </a:tr>
              <a:tr h="2862037">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16631936"/>
                  </a:ext>
                </a:extLst>
              </a:tr>
            </a:tbl>
          </a:graphicData>
        </a:graphic>
      </p:graphicFrame>
    </p:spTree>
    <p:extLst>
      <p:ext uri="{BB962C8B-B14F-4D97-AF65-F5344CB8AC3E}">
        <p14:creationId xmlns:p14="http://schemas.microsoft.com/office/powerpoint/2010/main" val="937776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3524</TotalTime>
  <Words>1163</Words>
  <Application>Microsoft Office PowerPoint</Application>
  <PresentationFormat>A4 Paper (210x297 mm)</PresentationFormat>
  <Paragraphs>114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Drayton Manor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Owen</dc:creator>
  <cp:lastModifiedBy>Mr C Sutherland</cp:lastModifiedBy>
  <cp:revision>122</cp:revision>
  <cp:lastPrinted>2020-03-25T08:24:44Z</cp:lastPrinted>
  <dcterms:created xsi:type="dcterms:W3CDTF">2014-07-07T10:35:27Z</dcterms:created>
  <dcterms:modified xsi:type="dcterms:W3CDTF">2023-06-21T13:02:24Z</dcterms:modified>
</cp:coreProperties>
</file>