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751" r:id="rId2"/>
    <p:sldId id="752" r:id="rId3"/>
    <p:sldId id="753" r:id="rId4"/>
    <p:sldId id="754" r:id="rId5"/>
    <p:sldId id="755" r:id="rId6"/>
    <p:sldId id="756" r:id="rId7"/>
    <p:sldId id="757" r:id="rId8"/>
    <p:sldId id="758" r:id="rId9"/>
    <p:sldId id="759" r:id="rId10"/>
    <p:sldId id="760" r:id="rId11"/>
    <p:sldId id="761" r:id="rId12"/>
    <p:sldId id="762" r:id="rId13"/>
    <p:sldId id="763" r:id="rId14"/>
    <p:sldId id="764" r:id="rId15"/>
    <p:sldId id="7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1D2FE8-3D89-4F2D-97E8-1F91E8B5BF58}" type="doc">
      <dgm:prSet loTypeId="urn:microsoft.com/office/officeart/2005/8/layout/cycle5" loCatId="cycle" qsTypeId="urn:microsoft.com/office/officeart/2005/8/quickstyle/simple1" qsCatId="simple" csTypeId="urn:microsoft.com/office/officeart/2005/8/colors/accent4_3" csCatId="accent4" phldr="1"/>
      <dgm:spPr/>
      <dgm:t>
        <a:bodyPr/>
        <a:lstStyle/>
        <a:p>
          <a:endParaRPr lang="en-GB"/>
        </a:p>
      </dgm:t>
    </dgm:pt>
    <dgm:pt modelId="{5A7500E0-6B13-47C5-B905-28A7486386AF}">
      <dgm:prSet phldrT="[Text]" phldr="0"/>
      <dgm:spPr/>
      <dgm:t>
        <a:bodyPr/>
        <a:lstStyle/>
        <a:p>
          <a:pPr rtl="0"/>
          <a:r>
            <a:rPr lang="en-GB">
              <a:latin typeface="Calibri"/>
            </a:rPr>
            <a:t>Train and model best practice</a:t>
          </a:r>
          <a:endParaRPr lang="en-GB"/>
        </a:p>
      </dgm:t>
    </dgm:pt>
    <dgm:pt modelId="{8D02E6A9-3DC4-4A08-988B-3F0061944FCD}" type="parTrans" cxnId="{D03839DC-5289-4F34-A058-0206BF041E33}">
      <dgm:prSet/>
      <dgm:spPr/>
      <dgm:t>
        <a:bodyPr/>
        <a:lstStyle/>
        <a:p>
          <a:endParaRPr lang="en-GB"/>
        </a:p>
      </dgm:t>
    </dgm:pt>
    <dgm:pt modelId="{E2CC87BE-8A03-4AF7-B956-77E4F3576139}" type="sibTrans" cxnId="{D03839DC-5289-4F34-A058-0206BF041E33}">
      <dgm:prSet/>
      <dgm:spPr/>
      <dgm:t>
        <a:bodyPr/>
        <a:lstStyle/>
        <a:p>
          <a:endParaRPr lang="en-GB"/>
        </a:p>
      </dgm:t>
    </dgm:pt>
    <dgm:pt modelId="{75A25FE5-87D7-4E76-BF1C-A726DDC33BA3}">
      <dgm:prSet phldrT="[Text]" phldr="0"/>
      <dgm:spPr/>
      <dgm:t>
        <a:bodyPr/>
        <a:lstStyle/>
        <a:p>
          <a:pPr rtl="0"/>
          <a:r>
            <a:rPr lang="en-GB">
              <a:latin typeface="Calibri"/>
            </a:rPr>
            <a:t>Quality Assure implementation</a:t>
          </a:r>
          <a:endParaRPr lang="en-GB"/>
        </a:p>
      </dgm:t>
    </dgm:pt>
    <dgm:pt modelId="{874A4A03-7FFD-44A2-9353-0E51A322AA75}" type="parTrans" cxnId="{08345573-E103-473C-8687-DF5887C89756}">
      <dgm:prSet/>
      <dgm:spPr/>
      <dgm:t>
        <a:bodyPr/>
        <a:lstStyle/>
        <a:p>
          <a:endParaRPr lang="en-GB"/>
        </a:p>
      </dgm:t>
    </dgm:pt>
    <dgm:pt modelId="{5812B46F-DAD0-4065-9C81-8821F9C8585A}" type="sibTrans" cxnId="{08345573-E103-473C-8687-DF5887C89756}">
      <dgm:prSet/>
      <dgm:spPr/>
      <dgm:t>
        <a:bodyPr/>
        <a:lstStyle/>
        <a:p>
          <a:endParaRPr lang="en-GB"/>
        </a:p>
      </dgm:t>
    </dgm:pt>
    <dgm:pt modelId="{E79DE6BE-DE21-4363-AB4B-C8E8ED195E5A}">
      <dgm:prSet phldrT="[Text]" phldr="0"/>
      <dgm:spPr/>
      <dgm:t>
        <a:bodyPr/>
        <a:lstStyle/>
        <a:p>
          <a:pPr rtl="0"/>
          <a:r>
            <a:rPr lang="en-GB">
              <a:latin typeface="Calibri"/>
            </a:rPr>
            <a:t>Feedback – be brave in your conversations</a:t>
          </a:r>
          <a:endParaRPr lang="en-GB"/>
        </a:p>
      </dgm:t>
    </dgm:pt>
    <dgm:pt modelId="{7E7EDE9A-BC8E-442A-864C-E4A32CE0F7F5}" type="parTrans" cxnId="{024B29D1-7055-4146-AB9C-C974446454D8}">
      <dgm:prSet/>
      <dgm:spPr/>
      <dgm:t>
        <a:bodyPr/>
        <a:lstStyle/>
        <a:p>
          <a:endParaRPr lang="en-GB"/>
        </a:p>
      </dgm:t>
    </dgm:pt>
    <dgm:pt modelId="{0BEAC663-54DF-4A41-981B-945FCAC85C51}" type="sibTrans" cxnId="{024B29D1-7055-4146-AB9C-C974446454D8}">
      <dgm:prSet/>
      <dgm:spPr/>
      <dgm:t>
        <a:bodyPr/>
        <a:lstStyle/>
        <a:p>
          <a:endParaRPr lang="en-GB"/>
        </a:p>
      </dgm:t>
    </dgm:pt>
    <dgm:pt modelId="{EB3A806C-EA6E-4CE1-8D1A-99C1CFFA709D}" type="pres">
      <dgm:prSet presAssocID="{6F1D2FE8-3D89-4F2D-97E8-1F91E8B5BF58}" presName="cycle" presStyleCnt="0">
        <dgm:presLayoutVars>
          <dgm:dir/>
          <dgm:resizeHandles val="exact"/>
        </dgm:presLayoutVars>
      </dgm:prSet>
      <dgm:spPr/>
    </dgm:pt>
    <dgm:pt modelId="{76CF3B56-462E-4CFE-B1BF-8FDC04CB2AA3}" type="pres">
      <dgm:prSet presAssocID="{5A7500E0-6B13-47C5-B905-28A7486386AF}" presName="node" presStyleLbl="node1" presStyleIdx="0" presStyleCnt="3">
        <dgm:presLayoutVars>
          <dgm:bulletEnabled val="1"/>
        </dgm:presLayoutVars>
      </dgm:prSet>
      <dgm:spPr/>
    </dgm:pt>
    <dgm:pt modelId="{F84ECB9C-E600-40A5-B69D-511070C7749A}" type="pres">
      <dgm:prSet presAssocID="{5A7500E0-6B13-47C5-B905-28A7486386AF}" presName="spNode" presStyleCnt="0"/>
      <dgm:spPr/>
    </dgm:pt>
    <dgm:pt modelId="{F70CB27F-B74A-49E3-9D45-4AB8E2FD8899}" type="pres">
      <dgm:prSet presAssocID="{E2CC87BE-8A03-4AF7-B956-77E4F3576139}" presName="sibTrans" presStyleLbl="sibTrans1D1" presStyleIdx="0" presStyleCnt="3"/>
      <dgm:spPr/>
    </dgm:pt>
    <dgm:pt modelId="{33ADD905-66E3-45B2-9FF6-47C4328D6A39}" type="pres">
      <dgm:prSet presAssocID="{75A25FE5-87D7-4E76-BF1C-A726DDC33BA3}" presName="node" presStyleLbl="node1" presStyleIdx="1" presStyleCnt="3">
        <dgm:presLayoutVars>
          <dgm:bulletEnabled val="1"/>
        </dgm:presLayoutVars>
      </dgm:prSet>
      <dgm:spPr/>
    </dgm:pt>
    <dgm:pt modelId="{9E531531-8832-4A00-B2FE-2F08DB485D82}" type="pres">
      <dgm:prSet presAssocID="{75A25FE5-87D7-4E76-BF1C-A726DDC33BA3}" presName="spNode" presStyleCnt="0"/>
      <dgm:spPr/>
    </dgm:pt>
    <dgm:pt modelId="{F297FD30-0B7F-4934-BDCB-A66C6B527F66}" type="pres">
      <dgm:prSet presAssocID="{5812B46F-DAD0-4065-9C81-8821F9C8585A}" presName="sibTrans" presStyleLbl="sibTrans1D1" presStyleIdx="1" presStyleCnt="3"/>
      <dgm:spPr/>
    </dgm:pt>
    <dgm:pt modelId="{8FFFDC84-441B-4837-94AD-EAF06080953A}" type="pres">
      <dgm:prSet presAssocID="{E79DE6BE-DE21-4363-AB4B-C8E8ED195E5A}" presName="node" presStyleLbl="node1" presStyleIdx="2" presStyleCnt="3">
        <dgm:presLayoutVars>
          <dgm:bulletEnabled val="1"/>
        </dgm:presLayoutVars>
      </dgm:prSet>
      <dgm:spPr/>
    </dgm:pt>
    <dgm:pt modelId="{25E349D9-1397-4E20-9CA7-578B36FD0E08}" type="pres">
      <dgm:prSet presAssocID="{E79DE6BE-DE21-4363-AB4B-C8E8ED195E5A}" presName="spNode" presStyleCnt="0"/>
      <dgm:spPr/>
    </dgm:pt>
    <dgm:pt modelId="{4F1FE732-5CE6-4FF1-BFCF-8B7F5042F5FA}" type="pres">
      <dgm:prSet presAssocID="{0BEAC663-54DF-4A41-981B-945FCAC85C51}" presName="sibTrans" presStyleLbl="sibTrans1D1" presStyleIdx="2" presStyleCnt="3"/>
      <dgm:spPr/>
    </dgm:pt>
  </dgm:ptLst>
  <dgm:cxnLst>
    <dgm:cxn modelId="{A421F64A-EA09-4CF8-A804-FFD6F653AE7C}" type="presOf" srcId="{0BEAC663-54DF-4A41-981B-945FCAC85C51}" destId="{4F1FE732-5CE6-4FF1-BFCF-8B7F5042F5FA}" srcOrd="0" destOrd="0" presId="urn:microsoft.com/office/officeart/2005/8/layout/cycle5"/>
    <dgm:cxn modelId="{08345573-E103-473C-8687-DF5887C89756}" srcId="{6F1D2FE8-3D89-4F2D-97E8-1F91E8B5BF58}" destId="{75A25FE5-87D7-4E76-BF1C-A726DDC33BA3}" srcOrd="1" destOrd="0" parTransId="{874A4A03-7FFD-44A2-9353-0E51A322AA75}" sibTransId="{5812B46F-DAD0-4065-9C81-8821F9C8585A}"/>
    <dgm:cxn modelId="{2659FCA1-C3C4-4C1B-89DE-BF4DA2AD0E05}" type="presOf" srcId="{5A7500E0-6B13-47C5-B905-28A7486386AF}" destId="{76CF3B56-462E-4CFE-B1BF-8FDC04CB2AA3}" srcOrd="0" destOrd="0" presId="urn:microsoft.com/office/officeart/2005/8/layout/cycle5"/>
    <dgm:cxn modelId="{08D575B4-DF82-4B68-A7FF-8D5E4671E0C8}" type="presOf" srcId="{E79DE6BE-DE21-4363-AB4B-C8E8ED195E5A}" destId="{8FFFDC84-441B-4837-94AD-EAF06080953A}" srcOrd="0" destOrd="0" presId="urn:microsoft.com/office/officeart/2005/8/layout/cycle5"/>
    <dgm:cxn modelId="{7435A5C8-6AE4-4815-830E-89DB78CF11CA}" type="presOf" srcId="{6F1D2FE8-3D89-4F2D-97E8-1F91E8B5BF58}" destId="{EB3A806C-EA6E-4CE1-8D1A-99C1CFFA709D}" srcOrd="0" destOrd="0" presId="urn:microsoft.com/office/officeart/2005/8/layout/cycle5"/>
    <dgm:cxn modelId="{024B29D1-7055-4146-AB9C-C974446454D8}" srcId="{6F1D2FE8-3D89-4F2D-97E8-1F91E8B5BF58}" destId="{E79DE6BE-DE21-4363-AB4B-C8E8ED195E5A}" srcOrd="2" destOrd="0" parTransId="{7E7EDE9A-BC8E-442A-864C-E4A32CE0F7F5}" sibTransId="{0BEAC663-54DF-4A41-981B-945FCAC85C51}"/>
    <dgm:cxn modelId="{F9CDB4D8-DE6B-4089-BA72-C707A30246FC}" type="presOf" srcId="{5812B46F-DAD0-4065-9C81-8821F9C8585A}" destId="{F297FD30-0B7F-4934-BDCB-A66C6B527F66}" srcOrd="0" destOrd="0" presId="urn:microsoft.com/office/officeart/2005/8/layout/cycle5"/>
    <dgm:cxn modelId="{D3FBA1DB-EEB1-4013-9499-714EF4F34956}" type="presOf" srcId="{E2CC87BE-8A03-4AF7-B956-77E4F3576139}" destId="{F70CB27F-B74A-49E3-9D45-4AB8E2FD8899}" srcOrd="0" destOrd="0" presId="urn:microsoft.com/office/officeart/2005/8/layout/cycle5"/>
    <dgm:cxn modelId="{D03839DC-5289-4F34-A058-0206BF041E33}" srcId="{6F1D2FE8-3D89-4F2D-97E8-1F91E8B5BF58}" destId="{5A7500E0-6B13-47C5-B905-28A7486386AF}" srcOrd="0" destOrd="0" parTransId="{8D02E6A9-3DC4-4A08-988B-3F0061944FCD}" sibTransId="{E2CC87BE-8A03-4AF7-B956-77E4F3576139}"/>
    <dgm:cxn modelId="{F84597F8-369E-4A73-99E2-EFC7715DAD8C}" type="presOf" srcId="{75A25FE5-87D7-4E76-BF1C-A726DDC33BA3}" destId="{33ADD905-66E3-45B2-9FF6-47C4328D6A39}" srcOrd="0" destOrd="0" presId="urn:microsoft.com/office/officeart/2005/8/layout/cycle5"/>
    <dgm:cxn modelId="{9BA7347F-FA8B-46C5-B442-1CD0D0263F21}" type="presParOf" srcId="{EB3A806C-EA6E-4CE1-8D1A-99C1CFFA709D}" destId="{76CF3B56-462E-4CFE-B1BF-8FDC04CB2AA3}" srcOrd="0" destOrd="0" presId="urn:microsoft.com/office/officeart/2005/8/layout/cycle5"/>
    <dgm:cxn modelId="{E4805EB1-EFC6-432D-944C-41C6CF8E7B61}" type="presParOf" srcId="{EB3A806C-EA6E-4CE1-8D1A-99C1CFFA709D}" destId="{F84ECB9C-E600-40A5-B69D-511070C7749A}" srcOrd="1" destOrd="0" presId="urn:microsoft.com/office/officeart/2005/8/layout/cycle5"/>
    <dgm:cxn modelId="{CFE4FD7D-1BF4-477A-93D5-1E2BE7EFBBC6}" type="presParOf" srcId="{EB3A806C-EA6E-4CE1-8D1A-99C1CFFA709D}" destId="{F70CB27F-B74A-49E3-9D45-4AB8E2FD8899}" srcOrd="2" destOrd="0" presId="urn:microsoft.com/office/officeart/2005/8/layout/cycle5"/>
    <dgm:cxn modelId="{74758929-FA0A-4AD6-BC6B-8DCDF6EFA748}" type="presParOf" srcId="{EB3A806C-EA6E-4CE1-8D1A-99C1CFFA709D}" destId="{33ADD905-66E3-45B2-9FF6-47C4328D6A39}" srcOrd="3" destOrd="0" presId="urn:microsoft.com/office/officeart/2005/8/layout/cycle5"/>
    <dgm:cxn modelId="{71D891CA-A7F0-4F6A-BC61-98D7EEC9F28F}" type="presParOf" srcId="{EB3A806C-EA6E-4CE1-8D1A-99C1CFFA709D}" destId="{9E531531-8832-4A00-B2FE-2F08DB485D82}" srcOrd="4" destOrd="0" presId="urn:microsoft.com/office/officeart/2005/8/layout/cycle5"/>
    <dgm:cxn modelId="{DB6218BA-5CEB-4330-9008-8E3352C3AAC9}" type="presParOf" srcId="{EB3A806C-EA6E-4CE1-8D1A-99C1CFFA709D}" destId="{F297FD30-0B7F-4934-BDCB-A66C6B527F66}" srcOrd="5" destOrd="0" presId="urn:microsoft.com/office/officeart/2005/8/layout/cycle5"/>
    <dgm:cxn modelId="{4CD67C98-0436-4A7C-BBF2-983CB64FD4DF}" type="presParOf" srcId="{EB3A806C-EA6E-4CE1-8D1A-99C1CFFA709D}" destId="{8FFFDC84-441B-4837-94AD-EAF06080953A}" srcOrd="6" destOrd="0" presId="urn:microsoft.com/office/officeart/2005/8/layout/cycle5"/>
    <dgm:cxn modelId="{1D63A54D-1CF0-4330-A3B2-68D044F7B5EC}" type="presParOf" srcId="{EB3A806C-EA6E-4CE1-8D1A-99C1CFFA709D}" destId="{25E349D9-1397-4E20-9CA7-578B36FD0E08}" srcOrd="7" destOrd="0" presId="urn:microsoft.com/office/officeart/2005/8/layout/cycle5"/>
    <dgm:cxn modelId="{5C132B8B-AFC4-43D5-9E4F-A0BA1CB3BBB5}" type="presParOf" srcId="{EB3A806C-EA6E-4CE1-8D1A-99C1CFFA709D}" destId="{4F1FE732-5CE6-4FF1-BFCF-8B7F5042F5FA}" srcOrd="8"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06B69B-6BCC-4131-913D-082CC8D039FB}"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GB"/>
        </a:p>
      </dgm:t>
    </dgm:pt>
    <dgm:pt modelId="{EF1429B9-F31D-4CE6-BD1E-A8B2DD83746B}">
      <dgm:prSet phldrT="[Text]" custT="1"/>
      <dgm:spPr/>
      <dgm:t>
        <a:bodyPr/>
        <a:lstStyle/>
        <a:p>
          <a:r>
            <a:rPr lang="en-GB" sz="2400"/>
            <a:t>Visits</a:t>
          </a:r>
        </a:p>
      </dgm:t>
    </dgm:pt>
    <dgm:pt modelId="{42F68F04-FD51-49D9-9C29-4E22D46760C3}" type="parTrans" cxnId="{3DDBD6B9-2D57-4A92-800A-44A8C5579838}">
      <dgm:prSet/>
      <dgm:spPr/>
      <dgm:t>
        <a:bodyPr/>
        <a:lstStyle/>
        <a:p>
          <a:endParaRPr lang="en-GB" sz="1800"/>
        </a:p>
      </dgm:t>
    </dgm:pt>
    <dgm:pt modelId="{45F07B68-7788-4A2F-8F8D-8000FF34903E}" type="sibTrans" cxnId="{3DDBD6B9-2D57-4A92-800A-44A8C5579838}">
      <dgm:prSet custT="1"/>
      <dgm:spPr/>
      <dgm:t>
        <a:bodyPr/>
        <a:lstStyle/>
        <a:p>
          <a:endParaRPr lang="en-GB" sz="500"/>
        </a:p>
      </dgm:t>
    </dgm:pt>
    <dgm:pt modelId="{F40710DC-12F0-4A16-9DFF-69C2CFD45948}">
      <dgm:prSet phldrT="[Text]" custT="1"/>
      <dgm:spPr/>
      <dgm:t>
        <a:bodyPr/>
        <a:lstStyle/>
        <a:p>
          <a:r>
            <a:rPr lang="en-GB" sz="1800"/>
            <a:t>Meetings</a:t>
          </a:r>
        </a:p>
      </dgm:t>
    </dgm:pt>
    <dgm:pt modelId="{9E2EEB2E-4575-4320-955D-C5843FB445A9}" type="parTrans" cxnId="{66B32BC0-BA38-4232-AD7D-757B97333796}">
      <dgm:prSet/>
      <dgm:spPr/>
      <dgm:t>
        <a:bodyPr/>
        <a:lstStyle/>
        <a:p>
          <a:endParaRPr lang="en-GB" sz="1800"/>
        </a:p>
      </dgm:t>
    </dgm:pt>
    <dgm:pt modelId="{845441C4-B697-4556-A3FD-6011F4BA490D}" type="sibTrans" cxnId="{66B32BC0-BA38-4232-AD7D-757B97333796}">
      <dgm:prSet custT="1"/>
      <dgm:spPr/>
      <dgm:t>
        <a:bodyPr/>
        <a:lstStyle/>
        <a:p>
          <a:endParaRPr lang="en-GB" sz="500"/>
        </a:p>
      </dgm:t>
    </dgm:pt>
    <dgm:pt modelId="{675D87ED-75CF-4A56-A2AB-3396F208EF92}">
      <dgm:prSet phldrT="[Text]" custT="1"/>
      <dgm:spPr/>
      <dgm:t>
        <a:bodyPr/>
        <a:lstStyle/>
        <a:p>
          <a:r>
            <a:rPr lang="en-GB" sz="2400"/>
            <a:t>Early Offer</a:t>
          </a:r>
        </a:p>
      </dgm:t>
    </dgm:pt>
    <dgm:pt modelId="{1580989D-6074-421D-B4A3-C92739EA1333}" type="parTrans" cxnId="{E903E0AB-E1B9-4630-A356-32B71DFB5152}">
      <dgm:prSet/>
      <dgm:spPr/>
      <dgm:t>
        <a:bodyPr/>
        <a:lstStyle/>
        <a:p>
          <a:endParaRPr lang="en-GB" sz="1800"/>
        </a:p>
      </dgm:t>
    </dgm:pt>
    <dgm:pt modelId="{4D24DB11-4CF2-42DF-A3D3-8C58AA8D597B}" type="sibTrans" cxnId="{E903E0AB-E1B9-4630-A356-32B71DFB5152}">
      <dgm:prSet custT="1"/>
      <dgm:spPr/>
      <dgm:t>
        <a:bodyPr/>
        <a:lstStyle/>
        <a:p>
          <a:endParaRPr lang="en-GB" sz="500"/>
        </a:p>
      </dgm:t>
    </dgm:pt>
    <dgm:pt modelId="{0797ECE4-0B91-4A13-AFB5-17E73CF3A80C}">
      <dgm:prSet phldrT="[Text]" custT="1"/>
      <dgm:spPr/>
      <dgm:t>
        <a:bodyPr/>
        <a:lstStyle/>
        <a:p>
          <a:r>
            <a:rPr lang="en-GB" sz="1800"/>
            <a:t>Primary Schools</a:t>
          </a:r>
        </a:p>
      </dgm:t>
    </dgm:pt>
    <dgm:pt modelId="{E0B88B1A-75A5-476D-BB68-B7B879186C2E}" type="parTrans" cxnId="{DAAD644E-BD5E-4651-8A68-E16065F6D76C}">
      <dgm:prSet/>
      <dgm:spPr/>
      <dgm:t>
        <a:bodyPr/>
        <a:lstStyle/>
        <a:p>
          <a:endParaRPr lang="en-GB" sz="1800"/>
        </a:p>
      </dgm:t>
    </dgm:pt>
    <dgm:pt modelId="{AA0BD12F-EC21-43D8-9301-B94C1F1A8073}" type="sibTrans" cxnId="{DAAD644E-BD5E-4651-8A68-E16065F6D76C}">
      <dgm:prSet/>
      <dgm:spPr/>
      <dgm:t>
        <a:bodyPr/>
        <a:lstStyle/>
        <a:p>
          <a:endParaRPr lang="en-GB" sz="1800"/>
        </a:p>
      </dgm:t>
    </dgm:pt>
    <dgm:pt modelId="{889C6C99-B4CC-4670-8064-F5DE53882249}">
      <dgm:prSet phldrT="[Text]" custT="1"/>
      <dgm:spPr/>
      <dgm:t>
        <a:bodyPr/>
        <a:lstStyle/>
        <a:p>
          <a:r>
            <a:rPr lang="en-GB" sz="1800"/>
            <a:t>Parents and students</a:t>
          </a:r>
        </a:p>
      </dgm:t>
    </dgm:pt>
    <dgm:pt modelId="{5E587025-3460-4ACB-97C0-67C628104821}" type="parTrans" cxnId="{03F66D41-6D87-4060-B80C-B602FEE44CFA}">
      <dgm:prSet/>
      <dgm:spPr/>
      <dgm:t>
        <a:bodyPr/>
        <a:lstStyle/>
        <a:p>
          <a:endParaRPr lang="en-GB" sz="1800"/>
        </a:p>
      </dgm:t>
    </dgm:pt>
    <dgm:pt modelId="{EFF4EBF8-4CAC-40FE-B9B9-9191AAA206D9}" type="sibTrans" cxnId="{03F66D41-6D87-4060-B80C-B602FEE44CFA}">
      <dgm:prSet/>
      <dgm:spPr/>
      <dgm:t>
        <a:bodyPr/>
        <a:lstStyle/>
        <a:p>
          <a:endParaRPr lang="en-GB" sz="1800"/>
        </a:p>
      </dgm:t>
    </dgm:pt>
    <dgm:pt modelId="{A5E7B8A8-E286-477B-B9A6-A18A1D9AA0B2}">
      <dgm:prSet phldrT="[Text]" custT="1"/>
      <dgm:spPr/>
      <dgm:t>
        <a:bodyPr/>
        <a:lstStyle/>
        <a:p>
          <a:r>
            <a:rPr lang="en-GB" sz="1800"/>
            <a:t>Passport</a:t>
          </a:r>
        </a:p>
      </dgm:t>
    </dgm:pt>
    <dgm:pt modelId="{2FBD1B73-639F-4864-9222-A92D46795697}" type="parTrans" cxnId="{79CD3C98-531C-4F90-809B-C33022418A41}">
      <dgm:prSet/>
      <dgm:spPr/>
      <dgm:t>
        <a:bodyPr/>
        <a:lstStyle/>
        <a:p>
          <a:endParaRPr lang="en-GB" sz="1800"/>
        </a:p>
      </dgm:t>
    </dgm:pt>
    <dgm:pt modelId="{1A4F1E54-FB02-40F9-B16F-03AB2184E6F6}" type="sibTrans" cxnId="{79CD3C98-531C-4F90-809B-C33022418A41}">
      <dgm:prSet/>
      <dgm:spPr/>
      <dgm:t>
        <a:bodyPr/>
        <a:lstStyle/>
        <a:p>
          <a:endParaRPr lang="en-GB" sz="1800"/>
        </a:p>
      </dgm:t>
    </dgm:pt>
    <dgm:pt modelId="{72908706-8415-4AAB-A1BD-8A3FC9978453}">
      <dgm:prSet phldrT="[Text]" custT="1"/>
      <dgm:spPr/>
      <dgm:t>
        <a:bodyPr/>
        <a:lstStyle/>
        <a:p>
          <a:r>
            <a:rPr lang="en-GB" sz="1400"/>
            <a:t>Induction meeting </a:t>
          </a:r>
        </a:p>
      </dgm:t>
    </dgm:pt>
    <dgm:pt modelId="{5C1637A5-01CC-4A12-89E1-1CA1197975F9}" type="parTrans" cxnId="{4CDFFCE0-CA23-45EB-8010-99A7BFCA164B}">
      <dgm:prSet/>
      <dgm:spPr/>
      <dgm:t>
        <a:bodyPr/>
        <a:lstStyle/>
        <a:p>
          <a:endParaRPr lang="en-GB" sz="1800"/>
        </a:p>
      </dgm:t>
    </dgm:pt>
    <dgm:pt modelId="{F8DC5113-D2B7-4140-A542-CB0E28872E9D}" type="sibTrans" cxnId="{4CDFFCE0-CA23-45EB-8010-99A7BFCA164B}">
      <dgm:prSet/>
      <dgm:spPr/>
      <dgm:t>
        <a:bodyPr/>
        <a:lstStyle/>
        <a:p>
          <a:endParaRPr lang="en-GB" sz="1800"/>
        </a:p>
      </dgm:t>
    </dgm:pt>
    <dgm:pt modelId="{EB589EFB-C5D0-4FFE-BEB1-C4E97EFE203F}">
      <dgm:prSet phldrT="[Text]" custT="1"/>
      <dgm:spPr/>
      <dgm:t>
        <a:bodyPr/>
        <a:lstStyle/>
        <a:p>
          <a:r>
            <a:rPr lang="en-GB" sz="1400"/>
            <a:t>Medical </a:t>
          </a:r>
        </a:p>
      </dgm:t>
    </dgm:pt>
    <dgm:pt modelId="{41389FEA-CBFC-427A-A437-DEBB8E419197}" type="parTrans" cxnId="{6E99AFEF-FA3E-4392-A1D4-02DAA4F21CA8}">
      <dgm:prSet/>
      <dgm:spPr/>
      <dgm:t>
        <a:bodyPr/>
        <a:lstStyle/>
        <a:p>
          <a:endParaRPr lang="en-GB" sz="1800"/>
        </a:p>
      </dgm:t>
    </dgm:pt>
    <dgm:pt modelId="{F9C658FD-0E60-4981-97FA-DD11DDAE1060}" type="sibTrans" cxnId="{6E99AFEF-FA3E-4392-A1D4-02DAA4F21CA8}">
      <dgm:prSet/>
      <dgm:spPr/>
      <dgm:t>
        <a:bodyPr/>
        <a:lstStyle/>
        <a:p>
          <a:endParaRPr lang="en-GB" sz="1800"/>
        </a:p>
      </dgm:t>
    </dgm:pt>
    <dgm:pt modelId="{C87B32ED-B216-4A29-BCC4-6D3799A2033A}">
      <dgm:prSet phldrT="[Text]" custT="1"/>
      <dgm:spPr/>
      <dgm:t>
        <a:bodyPr/>
        <a:lstStyle/>
        <a:p>
          <a:r>
            <a:rPr lang="en-GB" sz="1400"/>
            <a:t>SEND</a:t>
          </a:r>
        </a:p>
      </dgm:t>
    </dgm:pt>
    <dgm:pt modelId="{B4371707-358B-4DA9-BEBE-2501F79FAD04}" type="parTrans" cxnId="{530807EE-27A7-45E4-8F66-08AF4400B4BF}">
      <dgm:prSet/>
      <dgm:spPr/>
      <dgm:t>
        <a:bodyPr/>
        <a:lstStyle/>
        <a:p>
          <a:endParaRPr lang="en-GB" sz="1800"/>
        </a:p>
      </dgm:t>
    </dgm:pt>
    <dgm:pt modelId="{E4AD540B-B72B-44EC-8426-7486ECAA6BBD}" type="sibTrans" cxnId="{530807EE-27A7-45E4-8F66-08AF4400B4BF}">
      <dgm:prSet/>
      <dgm:spPr/>
      <dgm:t>
        <a:bodyPr/>
        <a:lstStyle/>
        <a:p>
          <a:endParaRPr lang="en-GB" sz="1800"/>
        </a:p>
      </dgm:t>
    </dgm:pt>
    <dgm:pt modelId="{D38B0F1F-1B9C-49CE-8F7D-5424F8261BC4}">
      <dgm:prSet phldrT="[Text]" custT="1"/>
      <dgm:spPr/>
      <dgm:t>
        <a:bodyPr/>
        <a:lstStyle/>
        <a:p>
          <a:r>
            <a:rPr lang="en-GB" sz="1400"/>
            <a:t>Safeguarding </a:t>
          </a:r>
        </a:p>
      </dgm:t>
    </dgm:pt>
    <dgm:pt modelId="{D01F113B-DF3B-4B85-96D6-5B49F26B1BB4}" type="parTrans" cxnId="{1F4F289C-3AD1-4B47-A6C4-39256FA1B308}">
      <dgm:prSet/>
      <dgm:spPr/>
      <dgm:t>
        <a:bodyPr/>
        <a:lstStyle/>
        <a:p>
          <a:endParaRPr lang="en-GB" sz="1800"/>
        </a:p>
      </dgm:t>
    </dgm:pt>
    <dgm:pt modelId="{324874B0-A62E-421C-B8A1-F88A7D7F9B71}" type="sibTrans" cxnId="{1F4F289C-3AD1-4B47-A6C4-39256FA1B308}">
      <dgm:prSet/>
      <dgm:spPr/>
      <dgm:t>
        <a:bodyPr/>
        <a:lstStyle/>
        <a:p>
          <a:endParaRPr lang="en-GB" sz="1800"/>
        </a:p>
      </dgm:t>
    </dgm:pt>
    <dgm:pt modelId="{C00CA76D-6B2A-474A-831B-2DB01EE43CE9}">
      <dgm:prSet phldrT="[Text]" custT="1"/>
      <dgm:spPr/>
      <dgm:t>
        <a:bodyPr/>
        <a:lstStyle/>
        <a:p>
          <a:r>
            <a:rPr lang="en-GB" sz="1400"/>
            <a:t>Pastoral </a:t>
          </a:r>
        </a:p>
      </dgm:t>
    </dgm:pt>
    <dgm:pt modelId="{6C732BD0-FCCB-44B0-8A19-64917C32158D}" type="parTrans" cxnId="{63F70785-180A-4AED-9706-03E223FE8722}">
      <dgm:prSet/>
      <dgm:spPr/>
      <dgm:t>
        <a:bodyPr/>
        <a:lstStyle/>
        <a:p>
          <a:endParaRPr lang="en-GB" sz="1800"/>
        </a:p>
      </dgm:t>
    </dgm:pt>
    <dgm:pt modelId="{852C7C2A-C894-44A4-9357-82676ED89DFD}" type="sibTrans" cxnId="{63F70785-180A-4AED-9706-03E223FE8722}">
      <dgm:prSet/>
      <dgm:spPr/>
      <dgm:t>
        <a:bodyPr/>
        <a:lstStyle/>
        <a:p>
          <a:endParaRPr lang="en-GB" sz="1800"/>
        </a:p>
      </dgm:t>
    </dgm:pt>
    <dgm:pt modelId="{5DA4C8F4-C395-4618-9044-0051B8E51B83}">
      <dgm:prSet phldrT="[Text]" custT="1"/>
      <dgm:spPr/>
      <dgm:t>
        <a:bodyPr/>
        <a:lstStyle/>
        <a:p>
          <a:r>
            <a:rPr lang="en-GB" sz="1400"/>
            <a:t>LA EWO</a:t>
          </a:r>
        </a:p>
      </dgm:t>
    </dgm:pt>
    <dgm:pt modelId="{CD9B30DB-5A4F-46E0-B710-B1B3C740677C}" type="parTrans" cxnId="{D992983F-1BC5-4801-BE16-5817F83C77D6}">
      <dgm:prSet/>
      <dgm:spPr/>
      <dgm:t>
        <a:bodyPr/>
        <a:lstStyle/>
        <a:p>
          <a:endParaRPr lang="en-GB" sz="1800"/>
        </a:p>
      </dgm:t>
    </dgm:pt>
    <dgm:pt modelId="{17A54405-AA0E-41E7-8B38-6231661F9C85}" type="sibTrans" cxnId="{D992983F-1BC5-4801-BE16-5817F83C77D6}">
      <dgm:prSet/>
      <dgm:spPr/>
      <dgm:t>
        <a:bodyPr/>
        <a:lstStyle/>
        <a:p>
          <a:endParaRPr lang="en-GB" sz="1800"/>
        </a:p>
      </dgm:t>
    </dgm:pt>
    <dgm:pt modelId="{36FAEC81-12F7-4711-A511-BA45FC514B17}">
      <dgm:prSet phldrT="[Text]" custT="1"/>
      <dgm:spPr/>
      <dgm:t>
        <a:bodyPr/>
        <a:lstStyle/>
        <a:p>
          <a:r>
            <a:rPr lang="en-GB" sz="1800"/>
            <a:t>Summer School</a:t>
          </a:r>
        </a:p>
      </dgm:t>
    </dgm:pt>
    <dgm:pt modelId="{AE60754E-9251-4160-B367-DBDBE265B456}" type="parTrans" cxnId="{144355DF-2CBF-43C3-A410-62D6946C5616}">
      <dgm:prSet/>
      <dgm:spPr/>
      <dgm:t>
        <a:bodyPr/>
        <a:lstStyle/>
        <a:p>
          <a:endParaRPr lang="en-GB" sz="1800"/>
        </a:p>
      </dgm:t>
    </dgm:pt>
    <dgm:pt modelId="{4C767371-1E33-405C-93B6-3CD4F176D3B6}" type="sibTrans" cxnId="{144355DF-2CBF-43C3-A410-62D6946C5616}">
      <dgm:prSet/>
      <dgm:spPr/>
      <dgm:t>
        <a:bodyPr/>
        <a:lstStyle/>
        <a:p>
          <a:endParaRPr lang="en-GB" sz="1800"/>
        </a:p>
      </dgm:t>
    </dgm:pt>
    <dgm:pt modelId="{88D32D76-5A21-4F3D-BC21-DD1A0C9252D6}">
      <dgm:prSet phldrT="[Text]" custT="1"/>
      <dgm:spPr/>
      <dgm:t>
        <a:bodyPr/>
        <a:lstStyle/>
        <a:p>
          <a:r>
            <a:rPr lang="en-GB" sz="1800"/>
            <a:t>SEN workshops</a:t>
          </a:r>
        </a:p>
      </dgm:t>
    </dgm:pt>
    <dgm:pt modelId="{C5EB88FE-96D4-4DB6-A37C-46B5452553BD}" type="parTrans" cxnId="{D311E9FC-1687-457F-B30B-09F106F9E744}">
      <dgm:prSet/>
      <dgm:spPr/>
      <dgm:t>
        <a:bodyPr/>
        <a:lstStyle/>
        <a:p>
          <a:endParaRPr lang="en-GB" sz="1800"/>
        </a:p>
      </dgm:t>
    </dgm:pt>
    <dgm:pt modelId="{0F91AAC6-3923-4DE5-A2DA-C555FCDA4EEF}" type="sibTrans" cxnId="{D311E9FC-1687-457F-B30B-09F106F9E744}">
      <dgm:prSet/>
      <dgm:spPr/>
      <dgm:t>
        <a:bodyPr/>
        <a:lstStyle/>
        <a:p>
          <a:endParaRPr lang="en-GB" sz="1800"/>
        </a:p>
      </dgm:t>
    </dgm:pt>
    <dgm:pt modelId="{01278373-7DEB-4EA0-B01B-F350FE9BA5C1}">
      <dgm:prSet phldrT="[Text]" custT="1"/>
      <dgm:spPr/>
      <dgm:t>
        <a:bodyPr/>
        <a:lstStyle/>
        <a:p>
          <a:r>
            <a:rPr lang="en-GB" sz="1800"/>
            <a:t>Parent Events</a:t>
          </a:r>
        </a:p>
      </dgm:t>
    </dgm:pt>
    <dgm:pt modelId="{51DB6D26-EB2C-443C-B0EF-0BDA93DD09B5}" type="parTrans" cxnId="{B51629BC-5BF3-4DD2-8E1B-FB3BD440C015}">
      <dgm:prSet/>
      <dgm:spPr/>
      <dgm:t>
        <a:bodyPr/>
        <a:lstStyle/>
        <a:p>
          <a:endParaRPr lang="en-GB" sz="1800"/>
        </a:p>
      </dgm:t>
    </dgm:pt>
    <dgm:pt modelId="{EFC48950-94A4-46A2-BCE9-A0E699B70938}" type="sibTrans" cxnId="{B51629BC-5BF3-4DD2-8E1B-FB3BD440C015}">
      <dgm:prSet/>
      <dgm:spPr/>
      <dgm:t>
        <a:bodyPr/>
        <a:lstStyle/>
        <a:p>
          <a:endParaRPr lang="en-GB" sz="1800"/>
        </a:p>
      </dgm:t>
    </dgm:pt>
    <dgm:pt modelId="{C0DB5BFA-A7B4-454F-8BB4-2FC60E8DB67F}">
      <dgm:prSet phldrT="[Text]" custT="1"/>
      <dgm:spPr/>
      <dgm:t>
        <a:bodyPr/>
        <a:lstStyle/>
        <a:p>
          <a:r>
            <a:rPr lang="en-GB" sz="2400"/>
            <a:t>In School Foci</a:t>
          </a:r>
        </a:p>
      </dgm:t>
    </dgm:pt>
    <dgm:pt modelId="{BF8AE11F-4704-4252-A19C-2667193AF751}" type="parTrans" cxnId="{DD66F24E-0301-4D61-B43B-233E4BD2249F}">
      <dgm:prSet/>
      <dgm:spPr/>
      <dgm:t>
        <a:bodyPr/>
        <a:lstStyle/>
        <a:p>
          <a:endParaRPr lang="en-GB" sz="1800"/>
        </a:p>
      </dgm:t>
    </dgm:pt>
    <dgm:pt modelId="{2DE3F363-F1D2-4465-B65A-98C2A077128E}" type="sibTrans" cxnId="{DD66F24E-0301-4D61-B43B-233E4BD2249F}">
      <dgm:prSet custT="1"/>
      <dgm:spPr/>
      <dgm:t>
        <a:bodyPr/>
        <a:lstStyle/>
        <a:p>
          <a:endParaRPr lang="en-GB" sz="500"/>
        </a:p>
      </dgm:t>
    </dgm:pt>
    <dgm:pt modelId="{AEA945DB-A8D7-46F0-8580-6DE9923350A9}">
      <dgm:prSet phldrT="[Text]" custT="1"/>
      <dgm:spPr/>
      <dgm:t>
        <a:bodyPr/>
        <a:lstStyle/>
        <a:p>
          <a:r>
            <a:rPr lang="en-GB" sz="2000"/>
            <a:t>Keeping Momentum </a:t>
          </a:r>
        </a:p>
      </dgm:t>
    </dgm:pt>
    <dgm:pt modelId="{89D01A28-5F4B-487A-92C1-649862F5B712}" type="parTrans" cxnId="{31AC1930-78E4-42B9-B9F0-D93646A822FF}">
      <dgm:prSet/>
      <dgm:spPr/>
      <dgm:t>
        <a:bodyPr/>
        <a:lstStyle/>
        <a:p>
          <a:endParaRPr lang="en-GB" sz="1800"/>
        </a:p>
      </dgm:t>
    </dgm:pt>
    <dgm:pt modelId="{04D7AE01-1D23-4232-8925-E6EE3477A42E}" type="sibTrans" cxnId="{31AC1930-78E4-42B9-B9F0-D93646A822FF}">
      <dgm:prSet/>
      <dgm:spPr/>
      <dgm:t>
        <a:bodyPr/>
        <a:lstStyle/>
        <a:p>
          <a:endParaRPr lang="en-GB" sz="1800"/>
        </a:p>
      </dgm:t>
    </dgm:pt>
    <dgm:pt modelId="{A495FF31-AD73-43CA-880F-499D7FB2D731}">
      <dgm:prSet phldrT="[Text]" custT="1"/>
      <dgm:spPr/>
      <dgm:t>
        <a:bodyPr/>
        <a:lstStyle/>
        <a:p>
          <a:r>
            <a:rPr lang="en-GB" sz="1800"/>
            <a:t>Induction Day</a:t>
          </a:r>
        </a:p>
      </dgm:t>
    </dgm:pt>
    <dgm:pt modelId="{12062A97-5713-4D9D-8319-C09B0659D211}" type="parTrans" cxnId="{66804C56-DF7C-4E74-926D-5FC4E8725740}">
      <dgm:prSet/>
      <dgm:spPr/>
      <dgm:t>
        <a:bodyPr/>
        <a:lstStyle/>
        <a:p>
          <a:endParaRPr lang="en-GB" sz="1800"/>
        </a:p>
      </dgm:t>
    </dgm:pt>
    <dgm:pt modelId="{014EA03C-607A-4A5D-B205-639120AD1488}" type="sibTrans" cxnId="{66804C56-DF7C-4E74-926D-5FC4E8725740}">
      <dgm:prSet/>
      <dgm:spPr/>
      <dgm:t>
        <a:bodyPr/>
        <a:lstStyle/>
        <a:p>
          <a:endParaRPr lang="en-GB" sz="1800"/>
        </a:p>
      </dgm:t>
    </dgm:pt>
    <dgm:pt modelId="{9B9960C2-FE40-41A8-BCE4-52AA18D20F64}">
      <dgm:prSet phldrT="[Text]" custT="1"/>
      <dgm:spPr/>
      <dgm:t>
        <a:bodyPr/>
        <a:lstStyle/>
        <a:p>
          <a:r>
            <a:rPr lang="en-GB" sz="1800"/>
            <a:t>Challenge 96</a:t>
          </a:r>
        </a:p>
      </dgm:t>
    </dgm:pt>
    <dgm:pt modelId="{CA558B44-002A-4B86-B4B2-E787D94BD9B4}" type="parTrans" cxnId="{BB1F4F59-D0E5-415E-BA79-D09FD580AF3B}">
      <dgm:prSet/>
      <dgm:spPr/>
      <dgm:t>
        <a:bodyPr/>
        <a:lstStyle/>
        <a:p>
          <a:endParaRPr lang="en-GB" sz="1800"/>
        </a:p>
      </dgm:t>
    </dgm:pt>
    <dgm:pt modelId="{C3436904-FD98-48A4-A8AE-D60E65518328}" type="sibTrans" cxnId="{BB1F4F59-D0E5-415E-BA79-D09FD580AF3B}">
      <dgm:prSet/>
      <dgm:spPr/>
      <dgm:t>
        <a:bodyPr/>
        <a:lstStyle/>
        <a:p>
          <a:endParaRPr lang="en-GB" sz="1800"/>
        </a:p>
      </dgm:t>
    </dgm:pt>
    <dgm:pt modelId="{C6423FBA-3E74-4B21-A0A3-645DE5DA20BE}">
      <dgm:prSet phldrT="[Text]" custT="1"/>
      <dgm:spPr/>
      <dgm:t>
        <a:bodyPr/>
        <a:lstStyle/>
        <a:p>
          <a:r>
            <a:rPr lang="en-GB" sz="1800"/>
            <a:t>Assembly and Tutor Programme</a:t>
          </a:r>
        </a:p>
      </dgm:t>
    </dgm:pt>
    <dgm:pt modelId="{BA363797-CA07-4749-8B33-58E7F57F2DAB}" type="parTrans" cxnId="{6364F3EE-5F91-4499-892B-6EFECF316546}">
      <dgm:prSet/>
      <dgm:spPr/>
      <dgm:t>
        <a:bodyPr/>
        <a:lstStyle/>
        <a:p>
          <a:endParaRPr lang="en-GB" sz="1800"/>
        </a:p>
      </dgm:t>
    </dgm:pt>
    <dgm:pt modelId="{99C47EE9-2655-4087-ADF2-1D59FE807208}" type="sibTrans" cxnId="{6364F3EE-5F91-4499-892B-6EFECF316546}">
      <dgm:prSet/>
      <dgm:spPr/>
      <dgm:t>
        <a:bodyPr/>
        <a:lstStyle/>
        <a:p>
          <a:endParaRPr lang="en-GB" sz="1800"/>
        </a:p>
      </dgm:t>
    </dgm:pt>
    <dgm:pt modelId="{2F8CA36B-900D-4ADD-8C01-F43A5EA8ADA8}">
      <dgm:prSet phldrT="[Text]" custT="1"/>
      <dgm:spPr/>
      <dgm:t>
        <a:bodyPr/>
        <a:lstStyle/>
        <a:p>
          <a:r>
            <a:rPr lang="en-GB" sz="1600"/>
            <a:t>Parent Events </a:t>
          </a:r>
        </a:p>
      </dgm:t>
    </dgm:pt>
    <dgm:pt modelId="{7AE21A03-3B09-44D5-B5D4-56472BCA1700}" type="parTrans" cxnId="{9E79E29D-6222-418F-A809-4746068C5BE3}">
      <dgm:prSet/>
      <dgm:spPr/>
      <dgm:t>
        <a:bodyPr/>
        <a:lstStyle/>
        <a:p>
          <a:endParaRPr lang="en-GB" sz="1800"/>
        </a:p>
      </dgm:t>
    </dgm:pt>
    <dgm:pt modelId="{AC644EAB-8006-401E-85D9-FE8E234940A9}" type="sibTrans" cxnId="{9E79E29D-6222-418F-A809-4746068C5BE3}">
      <dgm:prSet/>
      <dgm:spPr/>
      <dgm:t>
        <a:bodyPr/>
        <a:lstStyle/>
        <a:p>
          <a:endParaRPr lang="en-GB" sz="1800"/>
        </a:p>
      </dgm:t>
    </dgm:pt>
    <dgm:pt modelId="{E95BC26F-1C60-4C3D-921F-44D8D10FB356}">
      <dgm:prSet phldrT="[Text]" custT="1"/>
      <dgm:spPr/>
      <dgm:t>
        <a:bodyPr/>
        <a:lstStyle/>
        <a:p>
          <a:r>
            <a:rPr lang="en-GB" sz="1600"/>
            <a:t>Return to school meetings</a:t>
          </a:r>
        </a:p>
      </dgm:t>
    </dgm:pt>
    <dgm:pt modelId="{B0E255F2-23EC-43A7-89C5-0E31404494B8}" type="parTrans" cxnId="{82EDCCEE-CBE3-487C-A27A-67CF6F8CB897}">
      <dgm:prSet/>
      <dgm:spPr/>
      <dgm:t>
        <a:bodyPr/>
        <a:lstStyle/>
        <a:p>
          <a:endParaRPr lang="en-GB" sz="1800"/>
        </a:p>
      </dgm:t>
    </dgm:pt>
    <dgm:pt modelId="{35F27626-3ED3-4C84-AAF3-F144974E24C2}" type="sibTrans" cxnId="{82EDCCEE-CBE3-487C-A27A-67CF6F8CB897}">
      <dgm:prSet/>
      <dgm:spPr/>
      <dgm:t>
        <a:bodyPr/>
        <a:lstStyle/>
        <a:p>
          <a:endParaRPr lang="en-GB" sz="1800"/>
        </a:p>
      </dgm:t>
    </dgm:pt>
    <dgm:pt modelId="{12977FB5-598C-418F-AAA3-DFFB74CCD2DF}">
      <dgm:prSet phldrT="[Text]" custT="1"/>
      <dgm:spPr/>
      <dgm:t>
        <a:bodyPr/>
        <a:lstStyle/>
        <a:p>
          <a:r>
            <a:rPr lang="en-GB" sz="1600"/>
            <a:t>Student experience </a:t>
          </a:r>
        </a:p>
      </dgm:t>
    </dgm:pt>
    <dgm:pt modelId="{8B154D73-E064-4DDB-979D-C0E788082ACB}" type="parTrans" cxnId="{63BF0C4D-B6A2-422C-9F31-2599B8EFAFA3}">
      <dgm:prSet/>
      <dgm:spPr/>
      <dgm:t>
        <a:bodyPr/>
        <a:lstStyle/>
        <a:p>
          <a:endParaRPr lang="en-GB" sz="1800"/>
        </a:p>
      </dgm:t>
    </dgm:pt>
    <dgm:pt modelId="{14163C8B-A385-47E9-A323-860710BED19A}" type="sibTrans" cxnId="{63BF0C4D-B6A2-422C-9F31-2599B8EFAFA3}">
      <dgm:prSet/>
      <dgm:spPr/>
      <dgm:t>
        <a:bodyPr/>
        <a:lstStyle/>
        <a:p>
          <a:endParaRPr lang="en-GB" sz="1800"/>
        </a:p>
      </dgm:t>
    </dgm:pt>
    <dgm:pt modelId="{9B406D61-D8EF-4592-8CC2-E55C5E07297E}">
      <dgm:prSet phldrT="[Text]" custT="1"/>
      <dgm:spPr/>
      <dgm:t>
        <a:bodyPr/>
        <a:lstStyle/>
        <a:p>
          <a:r>
            <a:rPr lang="en-GB" sz="1600"/>
            <a:t>Primary schools</a:t>
          </a:r>
        </a:p>
      </dgm:t>
    </dgm:pt>
    <dgm:pt modelId="{34B55C9B-8D54-4805-AFFB-67F6F4E7746D}" type="parTrans" cxnId="{0A98769A-80EE-49DA-9843-4E3CEAB3CC9C}">
      <dgm:prSet/>
      <dgm:spPr/>
      <dgm:t>
        <a:bodyPr/>
        <a:lstStyle/>
        <a:p>
          <a:endParaRPr lang="en-GB" sz="1800"/>
        </a:p>
      </dgm:t>
    </dgm:pt>
    <dgm:pt modelId="{67BA89D9-27FE-452F-B72F-B206EEC95D95}" type="sibTrans" cxnId="{0A98769A-80EE-49DA-9843-4E3CEAB3CC9C}">
      <dgm:prSet/>
      <dgm:spPr/>
      <dgm:t>
        <a:bodyPr/>
        <a:lstStyle/>
        <a:p>
          <a:endParaRPr lang="en-GB" sz="1800"/>
        </a:p>
      </dgm:t>
    </dgm:pt>
    <dgm:pt modelId="{32385ED0-2453-43BB-9B3C-B52C582E2E90}" type="pres">
      <dgm:prSet presAssocID="{1206B69B-6BCC-4131-913D-082CC8D039FB}" presName="Name0" presStyleCnt="0">
        <dgm:presLayoutVars>
          <dgm:dir/>
          <dgm:resizeHandles val="exact"/>
        </dgm:presLayoutVars>
      </dgm:prSet>
      <dgm:spPr/>
    </dgm:pt>
    <dgm:pt modelId="{F37059BD-E584-4931-AB61-70FD34D4DBD6}" type="pres">
      <dgm:prSet presAssocID="{EF1429B9-F31D-4CE6-BD1E-A8B2DD83746B}" presName="node" presStyleLbl="node1" presStyleIdx="0" presStyleCnt="5">
        <dgm:presLayoutVars>
          <dgm:bulletEnabled val="1"/>
        </dgm:presLayoutVars>
      </dgm:prSet>
      <dgm:spPr/>
    </dgm:pt>
    <dgm:pt modelId="{3356D93C-FC57-42DC-B3B3-FC552EF5D18E}" type="pres">
      <dgm:prSet presAssocID="{45F07B68-7788-4A2F-8F8D-8000FF34903E}" presName="sibTrans" presStyleLbl="sibTrans1D1" presStyleIdx="0" presStyleCnt="4"/>
      <dgm:spPr/>
    </dgm:pt>
    <dgm:pt modelId="{8D03CB18-8829-4E04-9D0E-F1E025DC70D8}" type="pres">
      <dgm:prSet presAssocID="{45F07B68-7788-4A2F-8F8D-8000FF34903E}" presName="connectorText" presStyleLbl="sibTrans1D1" presStyleIdx="0" presStyleCnt="4"/>
      <dgm:spPr/>
    </dgm:pt>
    <dgm:pt modelId="{3055C38B-16DA-4B1C-84D8-81DAEEF5372E}" type="pres">
      <dgm:prSet presAssocID="{F40710DC-12F0-4A16-9DFF-69C2CFD45948}" presName="node" presStyleLbl="node1" presStyleIdx="1" presStyleCnt="5">
        <dgm:presLayoutVars>
          <dgm:bulletEnabled val="1"/>
        </dgm:presLayoutVars>
      </dgm:prSet>
      <dgm:spPr/>
    </dgm:pt>
    <dgm:pt modelId="{F7CF6845-B460-4E80-A0B2-C68C38084D24}" type="pres">
      <dgm:prSet presAssocID="{845441C4-B697-4556-A3FD-6011F4BA490D}" presName="sibTrans" presStyleLbl="sibTrans1D1" presStyleIdx="1" presStyleCnt="4"/>
      <dgm:spPr/>
    </dgm:pt>
    <dgm:pt modelId="{D5D45AD3-95B1-46E2-8B86-33EF51CA672E}" type="pres">
      <dgm:prSet presAssocID="{845441C4-B697-4556-A3FD-6011F4BA490D}" presName="connectorText" presStyleLbl="sibTrans1D1" presStyleIdx="1" presStyleCnt="4"/>
      <dgm:spPr/>
    </dgm:pt>
    <dgm:pt modelId="{25EAC970-9F8B-4F5A-B9F9-5948C3FB86BA}" type="pres">
      <dgm:prSet presAssocID="{675D87ED-75CF-4A56-A2AB-3396F208EF92}" presName="node" presStyleLbl="node1" presStyleIdx="2" presStyleCnt="5">
        <dgm:presLayoutVars>
          <dgm:bulletEnabled val="1"/>
        </dgm:presLayoutVars>
      </dgm:prSet>
      <dgm:spPr/>
    </dgm:pt>
    <dgm:pt modelId="{3C9092BC-F56B-422E-9095-9F6DD461788E}" type="pres">
      <dgm:prSet presAssocID="{4D24DB11-4CF2-42DF-A3D3-8C58AA8D597B}" presName="sibTrans" presStyleLbl="sibTrans1D1" presStyleIdx="2" presStyleCnt="4"/>
      <dgm:spPr/>
    </dgm:pt>
    <dgm:pt modelId="{842AFF6F-DA56-43E5-92A1-E28AFE77B655}" type="pres">
      <dgm:prSet presAssocID="{4D24DB11-4CF2-42DF-A3D3-8C58AA8D597B}" presName="connectorText" presStyleLbl="sibTrans1D1" presStyleIdx="2" presStyleCnt="4"/>
      <dgm:spPr/>
    </dgm:pt>
    <dgm:pt modelId="{C13BC7AC-C25B-4EDB-A0E9-0A2A64EAFBA3}" type="pres">
      <dgm:prSet presAssocID="{C0DB5BFA-A7B4-454F-8BB4-2FC60E8DB67F}" presName="node" presStyleLbl="node1" presStyleIdx="3" presStyleCnt="5">
        <dgm:presLayoutVars>
          <dgm:bulletEnabled val="1"/>
        </dgm:presLayoutVars>
      </dgm:prSet>
      <dgm:spPr/>
    </dgm:pt>
    <dgm:pt modelId="{317CA94D-FCE5-44EA-A946-B83B80FC0F93}" type="pres">
      <dgm:prSet presAssocID="{2DE3F363-F1D2-4465-B65A-98C2A077128E}" presName="sibTrans" presStyleLbl="sibTrans1D1" presStyleIdx="3" presStyleCnt="4"/>
      <dgm:spPr/>
    </dgm:pt>
    <dgm:pt modelId="{12A83FC3-B938-4ECA-A607-699B6F1FB6E7}" type="pres">
      <dgm:prSet presAssocID="{2DE3F363-F1D2-4465-B65A-98C2A077128E}" presName="connectorText" presStyleLbl="sibTrans1D1" presStyleIdx="3" presStyleCnt="4"/>
      <dgm:spPr/>
    </dgm:pt>
    <dgm:pt modelId="{84964DFC-B3B1-442D-8D19-578706F178E2}" type="pres">
      <dgm:prSet presAssocID="{AEA945DB-A8D7-46F0-8580-6DE9923350A9}" presName="node" presStyleLbl="node1" presStyleIdx="4" presStyleCnt="5">
        <dgm:presLayoutVars>
          <dgm:bulletEnabled val="1"/>
        </dgm:presLayoutVars>
      </dgm:prSet>
      <dgm:spPr/>
    </dgm:pt>
  </dgm:ptLst>
  <dgm:cxnLst>
    <dgm:cxn modelId="{F359F704-0B54-4F34-9049-EC296B73EF65}" type="presOf" srcId="{88D32D76-5A21-4F3D-BC21-DD1A0C9252D6}" destId="{25EAC970-9F8B-4F5A-B9F9-5948C3FB86BA}" srcOrd="0" destOrd="2" presId="urn:microsoft.com/office/officeart/2005/8/layout/bProcess3"/>
    <dgm:cxn modelId="{5BD06405-FBB8-4F8D-B6BF-A9392B71715F}" type="presOf" srcId="{E95BC26F-1C60-4C3D-921F-44D8D10FB356}" destId="{84964DFC-B3B1-442D-8D19-578706F178E2}" srcOrd="0" destOrd="4" presId="urn:microsoft.com/office/officeart/2005/8/layout/bProcess3"/>
    <dgm:cxn modelId="{38D6C10C-0764-4B61-8EDB-3223B0A21F89}" type="presOf" srcId="{C00CA76D-6B2A-474A-831B-2DB01EE43CE9}" destId="{3055C38B-16DA-4B1C-84D8-81DAEEF5372E}" srcOrd="0" destOrd="5" presId="urn:microsoft.com/office/officeart/2005/8/layout/bProcess3"/>
    <dgm:cxn modelId="{EAB9C310-D32E-4B56-855F-2C9C42481F62}" type="presOf" srcId="{45F07B68-7788-4A2F-8F8D-8000FF34903E}" destId="{8D03CB18-8829-4E04-9D0E-F1E025DC70D8}" srcOrd="1" destOrd="0" presId="urn:microsoft.com/office/officeart/2005/8/layout/bProcess3"/>
    <dgm:cxn modelId="{5EAEE11E-C974-411C-B3AC-7C9A1AC75121}" type="presOf" srcId="{4D24DB11-4CF2-42DF-A3D3-8C58AA8D597B}" destId="{842AFF6F-DA56-43E5-92A1-E28AFE77B655}" srcOrd="1" destOrd="0" presId="urn:microsoft.com/office/officeart/2005/8/layout/bProcess3"/>
    <dgm:cxn modelId="{149C3724-0F11-49B9-9B26-D8F0E57F5EB1}" type="presOf" srcId="{889C6C99-B4CC-4670-8064-F5DE53882249}" destId="{F37059BD-E584-4931-AB61-70FD34D4DBD6}" srcOrd="0" destOrd="2" presId="urn:microsoft.com/office/officeart/2005/8/layout/bProcess3"/>
    <dgm:cxn modelId="{746B7F25-C2CD-4E5D-ADBF-DF6574218A5F}" type="presOf" srcId="{A495FF31-AD73-43CA-880F-499D7FB2D731}" destId="{25EAC970-9F8B-4F5A-B9F9-5948C3FB86BA}" srcOrd="0" destOrd="4" presId="urn:microsoft.com/office/officeart/2005/8/layout/bProcess3"/>
    <dgm:cxn modelId="{ECAC0B2F-372C-4BB9-9D6C-77C8775063A0}" type="presOf" srcId="{C87B32ED-B216-4A29-BCC4-6D3799A2033A}" destId="{3055C38B-16DA-4B1C-84D8-81DAEEF5372E}" srcOrd="0" destOrd="3" presId="urn:microsoft.com/office/officeart/2005/8/layout/bProcess3"/>
    <dgm:cxn modelId="{31AC1930-78E4-42B9-B9F0-D93646A822FF}" srcId="{1206B69B-6BCC-4131-913D-082CC8D039FB}" destId="{AEA945DB-A8D7-46F0-8580-6DE9923350A9}" srcOrd="4" destOrd="0" parTransId="{89D01A28-5F4B-487A-92C1-649862F5B712}" sibTransId="{04D7AE01-1D23-4232-8925-E6EE3477A42E}"/>
    <dgm:cxn modelId="{C61ED633-3FDE-44CA-8EBB-774733D4E7F6}" type="presOf" srcId="{5DA4C8F4-C395-4618-9044-0051B8E51B83}" destId="{3055C38B-16DA-4B1C-84D8-81DAEEF5372E}" srcOrd="0" destOrd="6" presId="urn:microsoft.com/office/officeart/2005/8/layout/bProcess3"/>
    <dgm:cxn modelId="{CB975737-C660-4B94-B106-A05B58DB3409}" type="presOf" srcId="{C6423FBA-3E74-4B21-A0A3-645DE5DA20BE}" destId="{C13BC7AC-C25B-4EDB-A0E9-0A2A64EAFBA3}" srcOrd="0" destOrd="2" presId="urn:microsoft.com/office/officeart/2005/8/layout/bProcess3"/>
    <dgm:cxn modelId="{5ABEA63C-4EFA-4C3C-8A60-256AD68DBDB3}" type="presOf" srcId="{AEA945DB-A8D7-46F0-8580-6DE9923350A9}" destId="{84964DFC-B3B1-442D-8D19-578706F178E2}" srcOrd="0" destOrd="0" presId="urn:microsoft.com/office/officeart/2005/8/layout/bProcess3"/>
    <dgm:cxn modelId="{D992983F-1BC5-4801-BE16-5817F83C77D6}" srcId="{72908706-8415-4AAB-A1BD-8A3FC9978453}" destId="{5DA4C8F4-C395-4618-9044-0051B8E51B83}" srcOrd="4" destOrd="0" parTransId="{CD9B30DB-5A4F-46E0-B710-B1B3C740677C}" sibTransId="{17A54405-AA0E-41E7-8B38-6231661F9C85}"/>
    <dgm:cxn modelId="{03F66D41-6D87-4060-B80C-B602FEE44CFA}" srcId="{EF1429B9-F31D-4CE6-BD1E-A8B2DD83746B}" destId="{889C6C99-B4CC-4670-8064-F5DE53882249}" srcOrd="1" destOrd="0" parTransId="{5E587025-3460-4ACB-97C0-67C628104821}" sibTransId="{EFF4EBF8-4CAC-40FE-B9B9-9191AAA206D9}"/>
    <dgm:cxn modelId="{B75FDD4A-71E5-4B37-89D5-DAAF447A140D}" type="presOf" srcId="{EF1429B9-F31D-4CE6-BD1E-A8B2DD83746B}" destId="{F37059BD-E584-4931-AB61-70FD34D4DBD6}" srcOrd="0" destOrd="0" presId="urn:microsoft.com/office/officeart/2005/8/layout/bProcess3"/>
    <dgm:cxn modelId="{F2031A4B-C353-45EF-856B-1EEAD4E7202D}" type="presOf" srcId="{4D24DB11-4CF2-42DF-A3D3-8C58AA8D597B}" destId="{3C9092BC-F56B-422E-9095-9F6DD461788E}" srcOrd="0" destOrd="0" presId="urn:microsoft.com/office/officeart/2005/8/layout/bProcess3"/>
    <dgm:cxn modelId="{7F089C4B-B8EF-40D1-8AD4-67C73E0A13D6}" type="presOf" srcId="{45F07B68-7788-4A2F-8F8D-8000FF34903E}" destId="{3356D93C-FC57-42DC-B3B3-FC552EF5D18E}" srcOrd="0" destOrd="0" presId="urn:microsoft.com/office/officeart/2005/8/layout/bProcess3"/>
    <dgm:cxn modelId="{63BF0C4D-B6A2-422C-9F31-2599B8EFAFA3}" srcId="{AEA945DB-A8D7-46F0-8580-6DE9923350A9}" destId="{12977FB5-598C-418F-AAA3-DFFB74CCD2DF}" srcOrd="2" destOrd="0" parTransId="{8B154D73-E064-4DDB-979D-C0E788082ACB}" sibTransId="{14163C8B-A385-47E9-A323-860710BED19A}"/>
    <dgm:cxn modelId="{DAAD644E-BD5E-4651-8A68-E16065F6D76C}" srcId="{EF1429B9-F31D-4CE6-BD1E-A8B2DD83746B}" destId="{0797ECE4-0B91-4A13-AFB5-17E73CF3A80C}" srcOrd="0" destOrd="0" parTransId="{E0B88B1A-75A5-476D-BB68-B7B879186C2E}" sibTransId="{AA0BD12F-EC21-43D8-9301-B94C1F1A8073}"/>
    <dgm:cxn modelId="{DD66F24E-0301-4D61-B43B-233E4BD2249F}" srcId="{1206B69B-6BCC-4131-913D-082CC8D039FB}" destId="{C0DB5BFA-A7B4-454F-8BB4-2FC60E8DB67F}" srcOrd="3" destOrd="0" parTransId="{BF8AE11F-4704-4252-A19C-2667193AF751}" sibTransId="{2DE3F363-F1D2-4465-B65A-98C2A077128E}"/>
    <dgm:cxn modelId="{B0481F4F-BA9E-40AC-A1DB-69E3EF9D3568}" type="presOf" srcId="{845441C4-B697-4556-A3FD-6011F4BA490D}" destId="{F7CF6845-B460-4E80-A0B2-C68C38084D24}" srcOrd="0" destOrd="0" presId="urn:microsoft.com/office/officeart/2005/8/layout/bProcess3"/>
    <dgm:cxn modelId="{A4CF6751-6915-4756-9F33-EFCDD95288A6}" type="presOf" srcId="{9B406D61-D8EF-4592-8CC2-E55C5E07297E}" destId="{84964DFC-B3B1-442D-8D19-578706F178E2}" srcOrd="0" destOrd="1" presId="urn:microsoft.com/office/officeart/2005/8/layout/bProcess3"/>
    <dgm:cxn modelId="{66804C56-DF7C-4E74-926D-5FC4E8725740}" srcId="{675D87ED-75CF-4A56-A2AB-3396F208EF92}" destId="{A495FF31-AD73-43CA-880F-499D7FB2D731}" srcOrd="3" destOrd="0" parTransId="{12062A97-5713-4D9D-8319-C09B0659D211}" sibTransId="{014EA03C-607A-4A5D-B205-639120AD1488}"/>
    <dgm:cxn modelId="{BB1F4F59-D0E5-415E-BA79-D09FD580AF3B}" srcId="{C0DB5BFA-A7B4-454F-8BB4-2FC60E8DB67F}" destId="{9B9960C2-FE40-41A8-BCE4-52AA18D20F64}" srcOrd="0" destOrd="0" parTransId="{CA558B44-002A-4B86-B4B2-E787D94BD9B4}" sibTransId="{C3436904-FD98-48A4-A8AE-D60E65518328}"/>
    <dgm:cxn modelId="{23EEF17C-7635-41E4-8C9C-20064239D0D6}" type="presOf" srcId="{F40710DC-12F0-4A16-9DFF-69C2CFD45948}" destId="{3055C38B-16DA-4B1C-84D8-81DAEEF5372E}" srcOrd="0" destOrd="0" presId="urn:microsoft.com/office/officeart/2005/8/layout/bProcess3"/>
    <dgm:cxn modelId="{63F70785-180A-4AED-9706-03E223FE8722}" srcId="{72908706-8415-4AAB-A1BD-8A3FC9978453}" destId="{C00CA76D-6B2A-474A-831B-2DB01EE43CE9}" srcOrd="3" destOrd="0" parTransId="{6C732BD0-FCCB-44B0-8A19-64917C32158D}" sibTransId="{852C7C2A-C894-44A4-9357-82676ED89DFD}"/>
    <dgm:cxn modelId="{573C3887-A6FD-41FC-8911-7032B4F7102F}" type="presOf" srcId="{2F8CA36B-900D-4ADD-8C01-F43A5EA8ADA8}" destId="{84964DFC-B3B1-442D-8D19-578706F178E2}" srcOrd="0" destOrd="2" presId="urn:microsoft.com/office/officeart/2005/8/layout/bProcess3"/>
    <dgm:cxn modelId="{FF995391-CC82-4556-85CA-88795C14D8C4}" type="presOf" srcId="{9B9960C2-FE40-41A8-BCE4-52AA18D20F64}" destId="{C13BC7AC-C25B-4EDB-A0E9-0A2A64EAFBA3}" srcOrd="0" destOrd="1" presId="urn:microsoft.com/office/officeart/2005/8/layout/bProcess3"/>
    <dgm:cxn modelId="{096E7C97-E05F-4E11-80DE-B9F998245913}" type="presOf" srcId="{36FAEC81-12F7-4711-A511-BA45FC514B17}" destId="{25EAC970-9F8B-4F5A-B9F9-5948C3FB86BA}" srcOrd="0" destOrd="1" presId="urn:microsoft.com/office/officeart/2005/8/layout/bProcess3"/>
    <dgm:cxn modelId="{79CD3C98-531C-4F90-809B-C33022418A41}" srcId="{EF1429B9-F31D-4CE6-BD1E-A8B2DD83746B}" destId="{A5E7B8A8-E286-477B-B9A6-A18A1D9AA0B2}" srcOrd="2" destOrd="0" parTransId="{2FBD1B73-639F-4864-9222-A92D46795697}" sibTransId="{1A4F1E54-FB02-40F9-B16F-03AB2184E6F6}"/>
    <dgm:cxn modelId="{0A98769A-80EE-49DA-9843-4E3CEAB3CC9C}" srcId="{AEA945DB-A8D7-46F0-8580-6DE9923350A9}" destId="{9B406D61-D8EF-4592-8CC2-E55C5E07297E}" srcOrd="0" destOrd="0" parTransId="{34B55C9B-8D54-4805-AFFB-67F6F4E7746D}" sibTransId="{67BA89D9-27FE-452F-B72F-B206EEC95D95}"/>
    <dgm:cxn modelId="{1F4F289C-3AD1-4B47-A6C4-39256FA1B308}" srcId="{72908706-8415-4AAB-A1BD-8A3FC9978453}" destId="{D38B0F1F-1B9C-49CE-8F7D-5424F8261BC4}" srcOrd="2" destOrd="0" parTransId="{D01F113B-DF3B-4B85-96D6-5B49F26B1BB4}" sibTransId="{324874B0-A62E-421C-B8A1-F88A7D7F9B71}"/>
    <dgm:cxn modelId="{9E79E29D-6222-418F-A809-4746068C5BE3}" srcId="{AEA945DB-A8D7-46F0-8580-6DE9923350A9}" destId="{2F8CA36B-900D-4ADD-8C01-F43A5EA8ADA8}" srcOrd="1" destOrd="0" parTransId="{7AE21A03-3B09-44D5-B5D4-56472BCA1700}" sibTransId="{AC644EAB-8006-401E-85D9-FE8E234940A9}"/>
    <dgm:cxn modelId="{BFDF4CA2-D378-4746-A029-0FEC849FB982}" type="presOf" srcId="{01278373-7DEB-4EA0-B01B-F350FE9BA5C1}" destId="{25EAC970-9F8B-4F5A-B9F9-5948C3FB86BA}" srcOrd="0" destOrd="3" presId="urn:microsoft.com/office/officeart/2005/8/layout/bProcess3"/>
    <dgm:cxn modelId="{C67C59A3-8E26-4B9B-A21C-29CA92443ACA}" type="presOf" srcId="{12977FB5-598C-418F-AAA3-DFFB74CCD2DF}" destId="{84964DFC-B3B1-442D-8D19-578706F178E2}" srcOrd="0" destOrd="3" presId="urn:microsoft.com/office/officeart/2005/8/layout/bProcess3"/>
    <dgm:cxn modelId="{A46D6CAB-326A-45EA-B979-3839B2040EF8}" type="presOf" srcId="{EB589EFB-C5D0-4FFE-BEB1-C4E97EFE203F}" destId="{3055C38B-16DA-4B1C-84D8-81DAEEF5372E}" srcOrd="0" destOrd="2" presId="urn:microsoft.com/office/officeart/2005/8/layout/bProcess3"/>
    <dgm:cxn modelId="{E903E0AB-E1B9-4630-A356-32B71DFB5152}" srcId="{1206B69B-6BCC-4131-913D-082CC8D039FB}" destId="{675D87ED-75CF-4A56-A2AB-3396F208EF92}" srcOrd="2" destOrd="0" parTransId="{1580989D-6074-421D-B4A3-C92739EA1333}" sibTransId="{4D24DB11-4CF2-42DF-A3D3-8C58AA8D597B}"/>
    <dgm:cxn modelId="{3DDBD6B9-2D57-4A92-800A-44A8C5579838}" srcId="{1206B69B-6BCC-4131-913D-082CC8D039FB}" destId="{EF1429B9-F31D-4CE6-BD1E-A8B2DD83746B}" srcOrd="0" destOrd="0" parTransId="{42F68F04-FD51-49D9-9C29-4E22D46760C3}" sibTransId="{45F07B68-7788-4A2F-8F8D-8000FF34903E}"/>
    <dgm:cxn modelId="{B51629BC-5BF3-4DD2-8E1B-FB3BD440C015}" srcId="{675D87ED-75CF-4A56-A2AB-3396F208EF92}" destId="{01278373-7DEB-4EA0-B01B-F350FE9BA5C1}" srcOrd="2" destOrd="0" parTransId="{51DB6D26-EB2C-443C-B0EF-0BDA93DD09B5}" sibTransId="{EFC48950-94A4-46A2-BCE9-A0E699B70938}"/>
    <dgm:cxn modelId="{66B32BC0-BA38-4232-AD7D-757B97333796}" srcId="{1206B69B-6BCC-4131-913D-082CC8D039FB}" destId="{F40710DC-12F0-4A16-9DFF-69C2CFD45948}" srcOrd="1" destOrd="0" parTransId="{9E2EEB2E-4575-4320-955D-C5843FB445A9}" sibTransId="{845441C4-B697-4556-A3FD-6011F4BA490D}"/>
    <dgm:cxn modelId="{20C19AC7-289C-4BAF-89D4-A6443E7EA405}" type="presOf" srcId="{2DE3F363-F1D2-4465-B65A-98C2A077128E}" destId="{12A83FC3-B938-4ECA-A607-699B6F1FB6E7}" srcOrd="1" destOrd="0" presId="urn:microsoft.com/office/officeart/2005/8/layout/bProcess3"/>
    <dgm:cxn modelId="{84CA87CC-7AE7-440C-B359-99D51EE99CF4}" type="presOf" srcId="{0797ECE4-0B91-4A13-AFB5-17E73CF3A80C}" destId="{F37059BD-E584-4931-AB61-70FD34D4DBD6}" srcOrd="0" destOrd="1" presId="urn:microsoft.com/office/officeart/2005/8/layout/bProcess3"/>
    <dgm:cxn modelId="{BC24A8CF-2A93-44A7-A770-36DEF00C6FF4}" type="presOf" srcId="{D38B0F1F-1B9C-49CE-8F7D-5424F8261BC4}" destId="{3055C38B-16DA-4B1C-84D8-81DAEEF5372E}" srcOrd="0" destOrd="4" presId="urn:microsoft.com/office/officeart/2005/8/layout/bProcess3"/>
    <dgm:cxn modelId="{18D34BD3-3E9D-403B-9B98-B919F5FA9A89}" type="presOf" srcId="{845441C4-B697-4556-A3FD-6011F4BA490D}" destId="{D5D45AD3-95B1-46E2-8B86-33EF51CA672E}" srcOrd="1" destOrd="0" presId="urn:microsoft.com/office/officeart/2005/8/layout/bProcess3"/>
    <dgm:cxn modelId="{39EB60D6-6B63-4059-B72F-67DB3988D146}" type="presOf" srcId="{2DE3F363-F1D2-4465-B65A-98C2A077128E}" destId="{317CA94D-FCE5-44EA-A946-B83B80FC0F93}" srcOrd="0" destOrd="0" presId="urn:microsoft.com/office/officeart/2005/8/layout/bProcess3"/>
    <dgm:cxn modelId="{E1891EDC-A5F0-49F8-B0B2-7A03AD700B02}" type="presOf" srcId="{72908706-8415-4AAB-A1BD-8A3FC9978453}" destId="{3055C38B-16DA-4B1C-84D8-81DAEEF5372E}" srcOrd="0" destOrd="1" presId="urn:microsoft.com/office/officeart/2005/8/layout/bProcess3"/>
    <dgm:cxn modelId="{144355DF-2CBF-43C3-A410-62D6946C5616}" srcId="{675D87ED-75CF-4A56-A2AB-3396F208EF92}" destId="{36FAEC81-12F7-4711-A511-BA45FC514B17}" srcOrd="0" destOrd="0" parTransId="{AE60754E-9251-4160-B367-DBDBE265B456}" sibTransId="{4C767371-1E33-405C-93B6-3CD4F176D3B6}"/>
    <dgm:cxn modelId="{4CDFFCE0-CA23-45EB-8010-99A7BFCA164B}" srcId="{F40710DC-12F0-4A16-9DFF-69C2CFD45948}" destId="{72908706-8415-4AAB-A1BD-8A3FC9978453}" srcOrd="0" destOrd="0" parTransId="{5C1637A5-01CC-4A12-89E1-1CA1197975F9}" sibTransId="{F8DC5113-D2B7-4140-A542-CB0E28872E9D}"/>
    <dgm:cxn modelId="{B5760FE8-9453-4439-87D0-BF8246540A04}" type="presOf" srcId="{A5E7B8A8-E286-477B-B9A6-A18A1D9AA0B2}" destId="{F37059BD-E584-4931-AB61-70FD34D4DBD6}" srcOrd="0" destOrd="3" presId="urn:microsoft.com/office/officeart/2005/8/layout/bProcess3"/>
    <dgm:cxn modelId="{1F9E40ED-6EFC-4ABF-A8AA-BE4A0F6223D7}" type="presOf" srcId="{675D87ED-75CF-4A56-A2AB-3396F208EF92}" destId="{25EAC970-9F8B-4F5A-B9F9-5948C3FB86BA}" srcOrd="0" destOrd="0" presId="urn:microsoft.com/office/officeart/2005/8/layout/bProcess3"/>
    <dgm:cxn modelId="{530807EE-27A7-45E4-8F66-08AF4400B4BF}" srcId="{72908706-8415-4AAB-A1BD-8A3FC9978453}" destId="{C87B32ED-B216-4A29-BCC4-6D3799A2033A}" srcOrd="1" destOrd="0" parTransId="{B4371707-358B-4DA9-BEBE-2501F79FAD04}" sibTransId="{E4AD540B-B72B-44EC-8426-7486ECAA6BBD}"/>
    <dgm:cxn modelId="{82EDCCEE-CBE3-487C-A27A-67CF6F8CB897}" srcId="{AEA945DB-A8D7-46F0-8580-6DE9923350A9}" destId="{E95BC26F-1C60-4C3D-921F-44D8D10FB356}" srcOrd="3" destOrd="0" parTransId="{B0E255F2-23EC-43A7-89C5-0E31404494B8}" sibTransId="{35F27626-3ED3-4C84-AAF3-F144974E24C2}"/>
    <dgm:cxn modelId="{6364F3EE-5F91-4499-892B-6EFECF316546}" srcId="{C0DB5BFA-A7B4-454F-8BB4-2FC60E8DB67F}" destId="{C6423FBA-3E74-4B21-A0A3-645DE5DA20BE}" srcOrd="1" destOrd="0" parTransId="{BA363797-CA07-4749-8B33-58E7F57F2DAB}" sibTransId="{99C47EE9-2655-4087-ADF2-1D59FE807208}"/>
    <dgm:cxn modelId="{6E99AFEF-FA3E-4392-A1D4-02DAA4F21CA8}" srcId="{72908706-8415-4AAB-A1BD-8A3FC9978453}" destId="{EB589EFB-C5D0-4FFE-BEB1-C4E97EFE203F}" srcOrd="0" destOrd="0" parTransId="{41389FEA-CBFC-427A-A437-DEBB8E419197}" sibTransId="{F9C658FD-0E60-4981-97FA-DD11DDAE1060}"/>
    <dgm:cxn modelId="{2F6C0AF3-7DC9-4A66-BF0C-8BAABCE10488}" type="presOf" srcId="{1206B69B-6BCC-4131-913D-082CC8D039FB}" destId="{32385ED0-2453-43BB-9B3C-B52C582E2E90}" srcOrd="0" destOrd="0" presId="urn:microsoft.com/office/officeart/2005/8/layout/bProcess3"/>
    <dgm:cxn modelId="{3B0900F4-F92D-433F-9754-590C936AE67A}" type="presOf" srcId="{C0DB5BFA-A7B4-454F-8BB4-2FC60E8DB67F}" destId="{C13BC7AC-C25B-4EDB-A0E9-0A2A64EAFBA3}" srcOrd="0" destOrd="0" presId="urn:microsoft.com/office/officeart/2005/8/layout/bProcess3"/>
    <dgm:cxn modelId="{D311E9FC-1687-457F-B30B-09F106F9E744}" srcId="{675D87ED-75CF-4A56-A2AB-3396F208EF92}" destId="{88D32D76-5A21-4F3D-BC21-DD1A0C9252D6}" srcOrd="1" destOrd="0" parTransId="{C5EB88FE-96D4-4DB6-A37C-46B5452553BD}" sibTransId="{0F91AAC6-3923-4DE5-A2DA-C555FCDA4EEF}"/>
    <dgm:cxn modelId="{CD5B8D95-4A81-4131-BF8B-730EFDEB3C8A}" type="presParOf" srcId="{32385ED0-2453-43BB-9B3C-B52C582E2E90}" destId="{F37059BD-E584-4931-AB61-70FD34D4DBD6}" srcOrd="0" destOrd="0" presId="urn:microsoft.com/office/officeart/2005/8/layout/bProcess3"/>
    <dgm:cxn modelId="{E808EE0D-6217-4787-AB62-046356908AE3}" type="presParOf" srcId="{32385ED0-2453-43BB-9B3C-B52C582E2E90}" destId="{3356D93C-FC57-42DC-B3B3-FC552EF5D18E}" srcOrd="1" destOrd="0" presId="urn:microsoft.com/office/officeart/2005/8/layout/bProcess3"/>
    <dgm:cxn modelId="{27AC6814-3A4D-49F9-8E8D-B66B8EAD25E6}" type="presParOf" srcId="{3356D93C-FC57-42DC-B3B3-FC552EF5D18E}" destId="{8D03CB18-8829-4E04-9D0E-F1E025DC70D8}" srcOrd="0" destOrd="0" presId="urn:microsoft.com/office/officeart/2005/8/layout/bProcess3"/>
    <dgm:cxn modelId="{3E2DFCAF-4A45-441E-A62E-90B5183BC462}" type="presParOf" srcId="{32385ED0-2453-43BB-9B3C-B52C582E2E90}" destId="{3055C38B-16DA-4B1C-84D8-81DAEEF5372E}" srcOrd="2" destOrd="0" presId="urn:microsoft.com/office/officeart/2005/8/layout/bProcess3"/>
    <dgm:cxn modelId="{F3DAC104-FB8E-4CD1-A581-296C01230A3B}" type="presParOf" srcId="{32385ED0-2453-43BB-9B3C-B52C582E2E90}" destId="{F7CF6845-B460-4E80-A0B2-C68C38084D24}" srcOrd="3" destOrd="0" presId="urn:microsoft.com/office/officeart/2005/8/layout/bProcess3"/>
    <dgm:cxn modelId="{D0A1D897-D0CA-44ED-8932-F6B4DF281808}" type="presParOf" srcId="{F7CF6845-B460-4E80-A0B2-C68C38084D24}" destId="{D5D45AD3-95B1-46E2-8B86-33EF51CA672E}" srcOrd="0" destOrd="0" presId="urn:microsoft.com/office/officeart/2005/8/layout/bProcess3"/>
    <dgm:cxn modelId="{1934DEA4-C257-4249-A39F-C85090D37335}" type="presParOf" srcId="{32385ED0-2453-43BB-9B3C-B52C582E2E90}" destId="{25EAC970-9F8B-4F5A-B9F9-5948C3FB86BA}" srcOrd="4" destOrd="0" presId="urn:microsoft.com/office/officeart/2005/8/layout/bProcess3"/>
    <dgm:cxn modelId="{350FA8ED-916C-44F0-AE17-EAB95D6F9505}" type="presParOf" srcId="{32385ED0-2453-43BB-9B3C-B52C582E2E90}" destId="{3C9092BC-F56B-422E-9095-9F6DD461788E}" srcOrd="5" destOrd="0" presId="urn:microsoft.com/office/officeart/2005/8/layout/bProcess3"/>
    <dgm:cxn modelId="{E70909E5-F21D-4D1A-BF25-3F4CEC650ACB}" type="presParOf" srcId="{3C9092BC-F56B-422E-9095-9F6DD461788E}" destId="{842AFF6F-DA56-43E5-92A1-E28AFE77B655}" srcOrd="0" destOrd="0" presId="urn:microsoft.com/office/officeart/2005/8/layout/bProcess3"/>
    <dgm:cxn modelId="{A19BA5F3-F915-4636-9E2A-EDB041F9068F}" type="presParOf" srcId="{32385ED0-2453-43BB-9B3C-B52C582E2E90}" destId="{C13BC7AC-C25B-4EDB-A0E9-0A2A64EAFBA3}" srcOrd="6" destOrd="0" presId="urn:microsoft.com/office/officeart/2005/8/layout/bProcess3"/>
    <dgm:cxn modelId="{583E984D-3B42-4AC3-ABBB-ABF5EBEA1431}" type="presParOf" srcId="{32385ED0-2453-43BB-9B3C-B52C582E2E90}" destId="{317CA94D-FCE5-44EA-A946-B83B80FC0F93}" srcOrd="7" destOrd="0" presId="urn:microsoft.com/office/officeart/2005/8/layout/bProcess3"/>
    <dgm:cxn modelId="{15CBBE10-F31B-49C9-A278-F358195A5B54}" type="presParOf" srcId="{317CA94D-FCE5-44EA-A946-B83B80FC0F93}" destId="{12A83FC3-B938-4ECA-A607-699B6F1FB6E7}" srcOrd="0" destOrd="0" presId="urn:microsoft.com/office/officeart/2005/8/layout/bProcess3"/>
    <dgm:cxn modelId="{F276E8ED-34ED-43D1-A059-B3B99E0A5BCA}" type="presParOf" srcId="{32385ED0-2453-43BB-9B3C-B52C582E2E90}" destId="{84964DFC-B3B1-442D-8D19-578706F178E2}" srcOrd="8"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F3B56-462E-4CFE-B1BF-8FDC04CB2AA3}">
      <dsp:nvSpPr>
        <dsp:cNvPr id="0" name=""/>
        <dsp:cNvSpPr/>
      </dsp:nvSpPr>
      <dsp:spPr>
        <a:xfrm>
          <a:off x="2340883" y="996"/>
          <a:ext cx="2147477" cy="1395860"/>
        </a:xfrm>
        <a:prstGeom prst="roundRect">
          <a:avLst/>
        </a:prstGeom>
        <a:solidFill>
          <a:schemeClr val="accent4">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GB" sz="2200" kern="1200">
              <a:latin typeface="Calibri"/>
            </a:rPr>
            <a:t>Train and model best practice</a:t>
          </a:r>
          <a:endParaRPr lang="en-GB" sz="2200" kern="1200"/>
        </a:p>
      </dsp:txBody>
      <dsp:txXfrm>
        <a:off x="2409023" y="69136"/>
        <a:ext cx="2011197" cy="1259580"/>
      </dsp:txXfrm>
    </dsp:sp>
    <dsp:sp modelId="{F70CB27F-B74A-49E3-9D45-4AB8E2FD8899}">
      <dsp:nvSpPr>
        <dsp:cNvPr id="0" name=""/>
        <dsp:cNvSpPr/>
      </dsp:nvSpPr>
      <dsp:spPr>
        <a:xfrm>
          <a:off x="1554236" y="698926"/>
          <a:ext cx="3720772" cy="3720772"/>
        </a:xfrm>
        <a:custGeom>
          <a:avLst/>
          <a:gdLst/>
          <a:ahLst/>
          <a:cxnLst/>
          <a:rect l="0" t="0" r="0" b="0"/>
          <a:pathLst>
            <a:path>
              <a:moveTo>
                <a:pt x="3221898" y="592584"/>
              </a:moveTo>
              <a:arcTo wR="1860386" hR="1860386" stAng="19022473" swAng="2300426"/>
            </a:path>
          </a:pathLst>
        </a:custGeom>
        <a:noFill/>
        <a:ln w="9525" cap="flat" cmpd="sng" algn="ctr">
          <a:solidFill>
            <a:schemeClr val="accent4">
              <a:shade val="90000"/>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3ADD905-66E3-45B2-9FF6-47C4328D6A39}">
      <dsp:nvSpPr>
        <dsp:cNvPr id="0" name=""/>
        <dsp:cNvSpPr/>
      </dsp:nvSpPr>
      <dsp:spPr>
        <a:xfrm>
          <a:off x="3952025" y="2791575"/>
          <a:ext cx="2147477" cy="1395860"/>
        </a:xfrm>
        <a:prstGeom prst="roundRect">
          <a:avLst/>
        </a:prstGeom>
        <a:solidFill>
          <a:schemeClr val="accent4">
            <a:shade val="80000"/>
            <a:hueOff val="-88279"/>
            <a:satOff val="-2183"/>
            <a:lumOff val="124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GB" sz="2200" kern="1200">
              <a:latin typeface="Calibri"/>
            </a:rPr>
            <a:t>Quality Assure implementation</a:t>
          </a:r>
          <a:endParaRPr lang="en-GB" sz="2200" kern="1200"/>
        </a:p>
      </dsp:txBody>
      <dsp:txXfrm>
        <a:off x="4020165" y="2859715"/>
        <a:ext cx="2011197" cy="1259580"/>
      </dsp:txXfrm>
    </dsp:sp>
    <dsp:sp modelId="{F297FD30-0B7F-4934-BDCB-A66C6B527F66}">
      <dsp:nvSpPr>
        <dsp:cNvPr id="0" name=""/>
        <dsp:cNvSpPr/>
      </dsp:nvSpPr>
      <dsp:spPr>
        <a:xfrm>
          <a:off x="1554236" y="698926"/>
          <a:ext cx="3720772" cy="3720772"/>
        </a:xfrm>
        <a:custGeom>
          <a:avLst/>
          <a:gdLst/>
          <a:ahLst/>
          <a:cxnLst/>
          <a:rect l="0" t="0" r="0" b="0"/>
          <a:pathLst>
            <a:path>
              <a:moveTo>
                <a:pt x="2430579" y="3631237"/>
              </a:moveTo>
              <a:arcTo wR="1860386" hR="1860386" stAng="4329124" swAng="2141753"/>
            </a:path>
          </a:pathLst>
        </a:custGeom>
        <a:noFill/>
        <a:ln w="9525" cap="flat" cmpd="sng" algn="ctr">
          <a:solidFill>
            <a:schemeClr val="accent4">
              <a:shade val="90000"/>
              <a:hueOff val="-88186"/>
              <a:satOff val="-2114"/>
              <a:lumOff val="11191"/>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FFFDC84-441B-4837-94AD-EAF06080953A}">
      <dsp:nvSpPr>
        <dsp:cNvPr id="0" name=""/>
        <dsp:cNvSpPr/>
      </dsp:nvSpPr>
      <dsp:spPr>
        <a:xfrm>
          <a:off x="729742" y="2791575"/>
          <a:ext cx="2147477" cy="1395860"/>
        </a:xfrm>
        <a:prstGeom prst="roundRect">
          <a:avLst/>
        </a:prstGeom>
        <a:solidFill>
          <a:schemeClr val="accent4">
            <a:shade val="80000"/>
            <a:hueOff val="-176558"/>
            <a:satOff val="-4365"/>
            <a:lumOff val="249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GB" sz="2200" kern="1200">
              <a:latin typeface="Calibri"/>
            </a:rPr>
            <a:t>Feedback – be brave in your conversations</a:t>
          </a:r>
          <a:endParaRPr lang="en-GB" sz="2200" kern="1200"/>
        </a:p>
      </dsp:txBody>
      <dsp:txXfrm>
        <a:off x="797882" y="2859715"/>
        <a:ext cx="2011197" cy="1259580"/>
      </dsp:txXfrm>
    </dsp:sp>
    <dsp:sp modelId="{4F1FE732-5CE6-4FF1-BFCF-8B7F5042F5FA}">
      <dsp:nvSpPr>
        <dsp:cNvPr id="0" name=""/>
        <dsp:cNvSpPr/>
      </dsp:nvSpPr>
      <dsp:spPr>
        <a:xfrm>
          <a:off x="1554236" y="698926"/>
          <a:ext cx="3720772" cy="3720772"/>
        </a:xfrm>
        <a:custGeom>
          <a:avLst/>
          <a:gdLst/>
          <a:ahLst/>
          <a:cxnLst/>
          <a:rect l="0" t="0" r="0" b="0"/>
          <a:pathLst>
            <a:path>
              <a:moveTo>
                <a:pt x="6040" y="1710591"/>
              </a:moveTo>
              <a:arcTo wR="1860386" hR="1860386" stAng="11077101" swAng="2300426"/>
            </a:path>
          </a:pathLst>
        </a:custGeom>
        <a:noFill/>
        <a:ln w="9525" cap="flat" cmpd="sng" algn="ctr">
          <a:solidFill>
            <a:schemeClr val="accent4">
              <a:shade val="90000"/>
              <a:hueOff val="-176373"/>
              <a:satOff val="-4228"/>
              <a:lumOff val="22381"/>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56D93C-FC57-42DC-B3B3-FC552EF5D18E}">
      <dsp:nvSpPr>
        <dsp:cNvPr id="0" name=""/>
        <dsp:cNvSpPr/>
      </dsp:nvSpPr>
      <dsp:spPr>
        <a:xfrm>
          <a:off x="3151017" y="1673378"/>
          <a:ext cx="692626" cy="91440"/>
        </a:xfrm>
        <a:custGeom>
          <a:avLst/>
          <a:gdLst/>
          <a:ahLst/>
          <a:cxnLst/>
          <a:rect l="0" t="0" r="0" b="0"/>
          <a:pathLst>
            <a:path>
              <a:moveTo>
                <a:pt x="0" y="45720"/>
              </a:moveTo>
              <a:lnTo>
                <a:pt x="692626"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479249" y="1715482"/>
        <a:ext cx="36161" cy="7232"/>
      </dsp:txXfrm>
    </dsp:sp>
    <dsp:sp modelId="{F37059BD-E584-4931-AB61-70FD34D4DBD6}">
      <dsp:nvSpPr>
        <dsp:cNvPr id="0" name=""/>
        <dsp:cNvSpPr/>
      </dsp:nvSpPr>
      <dsp:spPr>
        <a:xfrm>
          <a:off x="8353" y="775759"/>
          <a:ext cx="3144463" cy="188667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t" anchorCtr="0">
          <a:noAutofit/>
        </a:bodyPr>
        <a:lstStyle/>
        <a:p>
          <a:pPr marL="0" lvl="0" indent="0" algn="l" defTabSz="1066800">
            <a:lnSpc>
              <a:spcPct val="90000"/>
            </a:lnSpc>
            <a:spcBef>
              <a:spcPct val="0"/>
            </a:spcBef>
            <a:spcAft>
              <a:spcPct val="35000"/>
            </a:spcAft>
            <a:buNone/>
          </a:pPr>
          <a:r>
            <a:rPr lang="en-GB" sz="2400" kern="1200"/>
            <a:t>Visits</a:t>
          </a:r>
        </a:p>
        <a:p>
          <a:pPr marL="171450" lvl="1" indent="-171450" algn="l" defTabSz="800100">
            <a:lnSpc>
              <a:spcPct val="90000"/>
            </a:lnSpc>
            <a:spcBef>
              <a:spcPct val="0"/>
            </a:spcBef>
            <a:spcAft>
              <a:spcPct val="15000"/>
            </a:spcAft>
            <a:buChar char="•"/>
          </a:pPr>
          <a:r>
            <a:rPr lang="en-GB" sz="1800" kern="1200"/>
            <a:t>Primary Schools</a:t>
          </a:r>
        </a:p>
        <a:p>
          <a:pPr marL="171450" lvl="1" indent="-171450" algn="l" defTabSz="800100">
            <a:lnSpc>
              <a:spcPct val="90000"/>
            </a:lnSpc>
            <a:spcBef>
              <a:spcPct val="0"/>
            </a:spcBef>
            <a:spcAft>
              <a:spcPct val="15000"/>
            </a:spcAft>
            <a:buChar char="•"/>
          </a:pPr>
          <a:r>
            <a:rPr lang="en-GB" sz="1800" kern="1200"/>
            <a:t>Parents and students</a:t>
          </a:r>
        </a:p>
        <a:p>
          <a:pPr marL="171450" lvl="1" indent="-171450" algn="l" defTabSz="800100">
            <a:lnSpc>
              <a:spcPct val="90000"/>
            </a:lnSpc>
            <a:spcBef>
              <a:spcPct val="0"/>
            </a:spcBef>
            <a:spcAft>
              <a:spcPct val="15000"/>
            </a:spcAft>
            <a:buChar char="•"/>
          </a:pPr>
          <a:r>
            <a:rPr lang="en-GB" sz="1800" kern="1200"/>
            <a:t>Passport</a:t>
          </a:r>
        </a:p>
      </dsp:txBody>
      <dsp:txXfrm>
        <a:off x="8353" y="775759"/>
        <a:ext cx="3144463" cy="1886678"/>
      </dsp:txXfrm>
    </dsp:sp>
    <dsp:sp modelId="{F7CF6845-B460-4E80-A0B2-C68C38084D24}">
      <dsp:nvSpPr>
        <dsp:cNvPr id="0" name=""/>
        <dsp:cNvSpPr/>
      </dsp:nvSpPr>
      <dsp:spPr>
        <a:xfrm>
          <a:off x="7018707" y="1673378"/>
          <a:ext cx="692626" cy="91440"/>
        </a:xfrm>
        <a:custGeom>
          <a:avLst/>
          <a:gdLst/>
          <a:ahLst/>
          <a:cxnLst/>
          <a:rect l="0" t="0" r="0" b="0"/>
          <a:pathLst>
            <a:path>
              <a:moveTo>
                <a:pt x="0" y="45720"/>
              </a:moveTo>
              <a:lnTo>
                <a:pt x="692626"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7346940" y="1715482"/>
        <a:ext cx="36161" cy="7232"/>
      </dsp:txXfrm>
    </dsp:sp>
    <dsp:sp modelId="{3055C38B-16DA-4B1C-84D8-81DAEEF5372E}">
      <dsp:nvSpPr>
        <dsp:cNvPr id="0" name=""/>
        <dsp:cNvSpPr/>
      </dsp:nvSpPr>
      <dsp:spPr>
        <a:xfrm>
          <a:off x="3876044" y="775759"/>
          <a:ext cx="3144463" cy="188667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t" anchorCtr="0">
          <a:noAutofit/>
        </a:bodyPr>
        <a:lstStyle/>
        <a:p>
          <a:pPr marL="0" lvl="0" indent="0" algn="l" defTabSz="800100">
            <a:lnSpc>
              <a:spcPct val="90000"/>
            </a:lnSpc>
            <a:spcBef>
              <a:spcPct val="0"/>
            </a:spcBef>
            <a:spcAft>
              <a:spcPct val="35000"/>
            </a:spcAft>
            <a:buNone/>
          </a:pPr>
          <a:r>
            <a:rPr lang="en-GB" sz="1800" kern="1200"/>
            <a:t>Meetings</a:t>
          </a:r>
        </a:p>
        <a:p>
          <a:pPr marL="114300" lvl="1" indent="-114300" algn="l" defTabSz="622300">
            <a:lnSpc>
              <a:spcPct val="90000"/>
            </a:lnSpc>
            <a:spcBef>
              <a:spcPct val="0"/>
            </a:spcBef>
            <a:spcAft>
              <a:spcPct val="15000"/>
            </a:spcAft>
            <a:buChar char="•"/>
          </a:pPr>
          <a:r>
            <a:rPr lang="en-GB" sz="1400" kern="1200"/>
            <a:t>Induction meeting </a:t>
          </a:r>
        </a:p>
        <a:p>
          <a:pPr marL="228600" lvl="2" indent="-114300" algn="l" defTabSz="622300">
            <a:lnSpc>
              <a:spcPct val="90000"/>
            </a:lnSpc>
            <a:spcBef>
              <a:spcPct val="0"/>
            </a:spcBef>
            <a:spcAft>
              <a:spcPct val="15000"/>
            </a:spcAft>
            <a:buChar char="•"/>
          </a:pPr>
          <a:r>
            <a:rPr lang="en-GB" sz="1400" kern="1200"/>
            <a:t>Medical </a:t>
          </a:r>
        </a:p>
        <a:p>
          <a:pPr marL="228600" lvl="2" indent="-114300" algn="l" defTabSz="622300">
            <a:lnSpc>
              <a:spcPct val="90000"/>
            </a:lnSpc>
            <a:spcBef>
              <a:spcPct val="0"/>
            </a:spcBef>
            <a:spcAft>
              <a:spcPct val="15000"/>
            </a:spcAft>
            <a:buChar char="•"/>
          </a:pPr>
          <a:r>
            <a:rPr lang="en-GB" sz="1400" kern="1200"/>
            <a:t>SEND</a:t>
          </a:r>
        </a:p>
        <a:p>
          <a:pPr marL="228600" lvl="2" indent="-114300" algn="l" defTabSz="622300">
            <a:lnSpc>
              <a:spcPct val="90000"/>
            </a:lnSpc>
            <a:spcBef>
              <a:spcPct val="0"/>
            </a:spcBef>
            <a:spcAft>
              <a:spcPct val="15000"/>
            </a:spcAft>
            <a:buChar char="•"/>
          </a:pPr>
          <a:r>
            <a:rPr lang="en-GB" sz="1400" kern="1200"/>
            <a:t>Safeguarding </a:t>
          </a:r>
        </a:p>
        <a:p>
          <a:pPr marL="228600" lvl="2" indent="-114300" algn="l" defTabSz="622300">
            <a:lnSpc>
              <a:spcPct val="90000"/>
            </a:lnSpc>
            <a:spcBef>
              <a:spcPct val="0"/>
            </a:spcBef>
            <a:spcAft>
              <a:spcPct val="15000"/>
            </a:spcAft>
            <a:buChar char="•"/>
          </a:pPr>
          <a:r>
            <a:rPr lang="en-GB" sz="1400" kern="1200"/>
            <a:t>Pastoral </a:t>
          </a:r>
        </a:p>
        <a:p>
          <a:pPr marL="228600" lvl="2" indent="-114300" algn="l" defTabSz="622300">
            <a:lnSpc>
              <a:spcPct val="90000"/>
            </a:lnSpc>
            <a:spcBef>
              <a:spcPct val="0"/>
            </a:spcBef>
            <a:spcAft>
              <a:spcPct val="15000"/>
            </a:spcAft>
            <a:buChar char="•"/>
          </a:pPr>
          <a:r>
            <a:rPr lang="en-GB" sz="1400" kern="1200"/>
            <a:t>LA EWO</a:t>
          </a:r>
        </a:p>
      </dsp:txBody>
      <dsp:txXfrm>
        <a:off x="3876044" y="775759"/>
        <a:ext cx="3144463" cy="1886678"/>
      </dsp:txXfrm>
    </dsp:sp>
    <dsp:sp modelId="{3C9092BC-F56B-422E-9095-9F6DD461788E}">
      <dsp:nvSpPr>
        <dsp:cNvPr id="0" name=""/>
        <dsp:cNvSpPr/>
      </dsp:nvSpPr>
      <dsp:spPr>
        <a:xfrm>
          <a:off x="1580585" y="2660638"/>
          <a:ext cx="7735381" cy="692626"/>
        </a:xfrm>
        <a:custGeom>
          <a:avLst/>
          <a:gdLst/>
          <a:ahLst/>
          <a:cxnLst/>
          <a:rect l="0" t="0" r="0" b="0"/>
          <a:pathLst>
            <a:path>
              <a:moveTo>
                <a:pt x="7735381" y="0"/>
              </a:moveTo>
              <a:lnTo>
                <a:pt x="7735381" y="363413"/>
              </a:lnTo>
              <a:lnTo>
                <a:pt x="0" y="363413"/>
              </a:lnTo>
              <a:lnTo>
                <a:pt x="0" y="692626"/>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254048" y="3003335"/>
        <a:ext cx="388455" cy="7232"/>
      </dsp:txXfrm>
    </dsp:sp>
    <dsp:sp modelId="{25EAC970-9F8B-4F5A-B9F9-5948C3FB86BA}">
      <dsp:nvSpPr>
        <dsp:cNvPr id="0" name=""/>
        <dsp:cNvSpPr/>
      </dsp:nvSpPr>
      <dsp:spPr>
        <a:xfrm>
          <a:off x="7743734" y="775759"/>
          <a:ext cx="3144463" cy="188667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t" anchorCtr="0">
          <a:noAutofit/>
        </a:bodyPr>
        <a:lstStyle/>
        <a:p>
          <a:pPr marL="0" lvl="0" indent="0" algn="l" defTabSz="1066800">
            <a:lnSpc>
              <a:spcPct val="90000"/>
            </a:lnSpc>
            <a:spcBef>
              <a:spcPct val="0"/>
            </a:spcBef>
            <a:spcAft>
              <a:spcPct val="35000"/>
            </a:spcAft>
            <a:buNone/>
          </a:pPr>
          <a:r>
            <a:rPr lang="en-GB" sz="2400" kern="1200"/>
            <a:t>Early Offer</a:t>
          </a:r>
        </a:p>
        <a:p>
          <a:pPr marL="171450" lvl="1" indent="-171450" algn="l" defTabSz="800100">
            <a:lnSpc>
              <a:spcPct val="90000"/>
            </a:lnSpc>
            <a:spcBef>
              <a:spcPct val="0"/>
            </a:spcBef>
            <a:spcAft>
              <a:spcPct val="15000"/>
            </a:spcAft>
            <a:buChar char="•"/>
          </a:pPr>
          <a:r>
            <a:rPr lang="en-GB" sz="1800" kern="1200"/>
            <a:t>Summer School</a:t>
          </a:r>
        </a:p>
        <a:p>
          <a:pPr marL="171450" lvl="1" indent="-171450" algn="l" defTabSz="800100">
            <a:lnSpc>
              <a:spcPct val="90000"/>
            </a:lnSpc>
            <a:spcBef>
              <a:spcPct val="0"/>
            </a:spcBef>
            <a:spcAft>
              <a:spcPct val="15000"/>
            </a:spcAft>
            <a:buChar char="•"/>
          </a:pPr>
          <a:r>
            <a:rPr lang="en-GB" sz="1800" kern="1200"/>
            <a:t>SEN workshops</a:t>
          </a:r>
        </a:p>
        <a:p>
          <a:pPr marL="171450" lvl="1" indent="-171450" algn="l" defTabSz="800100">
            <a:lnSpc>
              <a:spcPct val="90000"/>
            </a:lnSpc>
            <a:spcBef>
              <a:spcPct val="0"/>
            </a:spcBef>
            <a:spcAft>
              <a:spcPct val="15000"/>
            </a:spcAft>
            <a:buChar char="•"/>
          </a:pPr>
          <a:r>
            <a:rPr lang="en-GB" sz="1800" kern="1200"/>
            <a:t>Parent Events</a:t>
          </a:r>
        </a:p>
        <a:p>
          <a:pPr marL="171450" lvl="1" indent="-171450" algn="l" defTabSz="800100">
            <a:lnSpc>
              <a:spcPct val="90000"/>
            </a:lnSpc>
            <a:spcBef>
              <a:spcPct val="0"/>
            </a:spcBef>
            <a:spcAft>
              <a:spcPct val="15000"/>
            </a:spcAft>
            <a:buChar char="•"/>
          </a:pPr>
          <a:r>
            <a:rPr lang="en-GB" sz="1800" kern="1200"/>
            <a:t>Induction Day</a:t>
          </a:r>
        </a:p>
      </dsp:txBody>
      <dsp:txXfrm>
        <a:off x="7743734" y="775759"/>
        <a:ext cx="3144463" cy="1886678"/>
      </dsp:txXfrm>
    </dsp:sp>
    <dsp:sp modelId="{317CA94D-FCE5-44EA-A946-B83B80FC0F93}">
      <dsp:nvSpPr>
        <dsp:cNvPr id="0" name=""/>
        <dsp:cNvSpPr/>
      </dsp:nvSpPr>
      <dsp:spPr>
        <a:xfrm>
          <a:off x="3151017" y="4283284"/>
          <a:ext cx="692626" cy="91440"/>
        </a:xfrm>
        <a:custGeom>
          <a:avLst/>
          <a:gdLst/>
          <a:ahLst/>
          <a:cxnLst/>
          <a:rect l="0" t="0" r="0" b="0"/>
          <a:pathLst>
            <a:path>
              <a:moveTo>
                <a:pt x="0" y="45720"/>
              </a:moveTo>
              <a:lnTo>
                <a:pt x="692626"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479249" y="4325387"/>
        <a:ext cx="36161" cy="7232"/>
      </dsp:txXfrm>
    </dsp:sp>
    <dsp:sp modelId="{C13BC7AC-C25B-4EDB-A0E9-0A2A64EAFBA3}">
      <dsp:nvSpPr>
        <dsp:cNvPr id="0" name=""/>
        <dsp:cNvSpPr/>
      </dsp:nvSpPr>
      <dsp:spPr>
        <a:xfrm>
          <a:off x="8353" y="3385664"/>
          <a:ext cx="3144463" cy="188667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t" anchorCtr="0">
          <a:noAutofit/>
        </a:bodyPr>
        <a:lstStyle/>
        <a:p>
          <a:pPr marL="0" lvl="0" indent="0" algn="l" defTabSz="1066800">
            <a:lnSpc>
              <a:spcPct val="90000"/>
            </a:lnSpc>
            <a:spcBef>
              <a:spcPct val="0"/>
            </a:spcBef>
            <a:spcAft>
              <a:spcPct val="35000"/>
            </a:spcAft>
            <a:buNone/>
          </a:pPr>
          <a:r>
            <a:rPr lang="en-GB" sz="2400" kern="1200"/>
            <a:t>In School Foci</a:t>
          </a:r>
        </a:p>
        <a:p>
          <a:pPr marL="171450" lvl="1" indent="-171450" algn="l" defTabSz="800100">
            <a:lnSpc>
              <a:spcPct val="90000"/>
            </a:lnSpc>
            <a:spcBef>
              <a:spcPct val="0"/>
            </a:spcBef>
            <a:spcAft>
              <a:spcPct val="15000"/>
            </a:spcAft>
            <a:buChar char="•"/>
          </a:pPr>
          <a:r>
            <a:rPr lang="en-GB" sz="1800" kern="1200"/>
            <a:t>Challenge 96</a:t>
          </a:r>
        </a:p>
        <a:p>
          <a:pPr marL="171450" lvl="1" indent="-171450" algn="l" defTabSz="800100">
            <a:lnSpc>
              <a:spcPct val="90000"/>
            </a:lnSpc>
            <a:spcBef>
              <a:spcPct val="0"/>
            </a:spcBef>
            <a:spcAft>
              <a:spcPct val="15000"/>
            </a:spcAft>
            <a:buChar char="•"/>
          </a:pPr>
          <a:r>
            <a:rPr lang="en-GB" sz="1800" kern="1200"/>
            <a:t>Assembly and Tutor Programme</a:t>
          </a:r>
        </a:p>
      </dsp:txBody>
      <dsp:txXfrm>
        <a:off x="8353" y="3385664"/>
        <a:ext cx="3144463" cy="1886678"/>
      </dsp:txXfrm>
    </dsp:sp>
    <dsp:sp modelId="{84964DFC-B3B1-442D-8D19-578706F178E2}">
      <dsp:nvSpPr>
        <dsp:cNvPr id="0" name=""/>
        <dsp:cNvSpPr/>
      </dsp:nvSpPr>
      <dsp:spPr>
        <a:xfrm>
          <a:off x="3876044" y="3385664"/>
          <a:ext cx="3144463" cy="188667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l" defTabSz="889000">
            <a:lnSpc>
              <a:spcPct val="90000"/>
            </a:lnSpc>
            <a:spcBef>
              <a:spcPct val="0"/>
            </a:spcBef>
            <a:spcAft>
              <a:spcPct val="35000"/>
            </a:spcAft>
            <a:buNone/>
          </a:pPr>
          <a:r>
            <a:rPr lang="en-GB" sz="2000" kern="1200"/>
            <a:t>Keeping Momentum </a:t>
          </a:r>
        </a:p>
        <a:p>
          <a:pPr marL="171450" lvl="1" indent="-171450" algn="l" defTabSz="711200">
            <a:lnSpc>
              <a:spcPct val="90000"/>
            </a:lnSpc>
            <a:spcBef>
              <a:spcPct val="0"/>
            </a:spcBef>
            <a:spcAft>
              <a:spcPct val="15000"/>
            </a:spcAft>
            <a:buChar char="•"/>
          </a:pPr>
          <a:r>
            <a:rPr lang="en-GB" sz="1600" kern="1200"/>
            <a:t>Primary schools</a:t>
          </a:r>
        </a:p>
        <a:p>
          <a:pPr marL="171450" lvl="1" indent="-171450" algn="l" defTabSz="711200">
            <a:lnSpc>
              <a:spcPct val="90000"/>
            </a:lnSpc>
            <a:spcBef>
              <a:spcPct val="0"/>
            </a:spcBef>
            <a:spcAft>
              <a:spcPct val="15000"/>
            </a:spcAft>
            <a:buChar char="•"/>
          </a:pPr>
          <a:r>
            <a:rPr lang="en-GB" sz="1600" kern="1200"/>
            <a:t>Parent Events </a:t>
          </a:r>
        </a:p>
        <a:p>
          <a:pPr marL="171450" lvl="1" indent="-171450" algn="l" defTabSz="711200">
            <a:lnSpc>
              <a:spcPct val="90000"/>
            </a:lnSpc>
            <a:spcBef>
              <a:spcPct val="0"/>
            </a:spcBef>
            <a:spcAft>
              <a:spcPct val="15000"/>
            </a:spcAft>
            <a:buChar char="•"/>
          </a:pPr>
          <a:r>
            <a:rPr lang="en-GB" sz="1600" kern="1200"/>
            <a:t>Student experience </a:t>
          </a:r>
        </a:p>
        <a:p>
          <a:pPr marL="171450" lvl="1" indent="-171450" algn="l" defTabSz="711200">
            <a:lnSpc>
              <a:spcPct val="90000"/>
            </a:lnSpc>
            <a:spcBef>
              <a:spcPct val="0"/>
            </a:spcBef>
            <a:spcAft>
              <a:spcPct val="15000"/>
            </a:spcAft>
            <a:buChar char="•"/>
          </a:pPr>
          <a:r>
            <a:rPr lang="en-GB" sz="1600" kern="1200"/>
            <a:t>Return to school meetings</a:t>
          </a:r>
        </a:p>
      </dsp:txBody>
      <dsp:txXfrm>
        <a:off x="3876044" y="3385664"/>
        <a:ext cx="3144463" cy="1886678"/>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DA0BD4-B6A5-4A37-A69C-FC67C5480FC1}" type="datetimeFigureOut">
              <a:rPr lang="en-GB" smtClean="0"/>
              <a:t>20/03/2025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7CFA55-237B-4470-9A5B-0CD78CD081A1}" type="slidenum">
              <a:rPr lang="en-GB" smtClean="0"/>
              <a:t>‹#›</a:t>
            </a:fld>
            <a:endParaRPr lang="en-GB"/>
          </a:p>
        </p:txBody>
      </p:sp>
    </p:spTree>
    <p:extLst>
      <p:ext uri="{BB962C8B-B14F-4D97-AF65-F5344CB8AC3E}">
        <p14:creationId xmlns:p14="http://schemas.microsoft.com/office/powerpoint/2010/main" val="4012618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56359-9526-0F18-2C9C-F17C3B98EB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944EA9-5C96-E62D-3BB1-5049BD458D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7B11680-F505-09CC-30B4-0F0733D5DA8C}"/>
              </a:ext>
            </a:extLst>
          </p:cNvPr>
          <p:cNvSpPr>
            <a:spLocks noGrp="1"/>
          </p:cNvSpPr>
          <p:nvPr>
            <p:ph type="body" idx="1"/>
          </p:nvPr>
        </p:nvSpPr>
        <p:spPr/>
        <p:txBody>
          <a:bodyPr/>
          <a:lstStyle/>
          <a:p>
            <a:r>
              <a:rPr lang="en-GB"/>
              <a:t>RBN</a:t>
            </a:r>
          </a:p>
        </p:txBody>
      </p:sp>
      <p:sp>
        <p:nvSpPr>
          <p:cNvPr id="4" name="Slide Number Placeholder 3">
            <a:extLst>
              <a:ext uri="{FF2B5EF4-FFF2-40B4-BE49-F238E27FC236}">
                <a16:creationId xmlns:a16="http://schemas.microsoft.com/office/drawing/2014/main" id="{9A99982A-F203-9432-2E42-DB723AF2658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2463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5837E-7A6C-7B35-1BE1-87372EA4CC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24E002-C108-315E-D431-6627F492CD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FB8345-FF88-C43A-AE7B-458323D071DF}"/>
              </a:ext>
            </a:extLst>
          </p:cNvPr>
          <p:cNvSpPr>
            <a:spLocks noGrp="1"/>
          </p:cNvSpPr>
          <p:nvPr>
            <p:ph type="body" idx="1"/>
          </p:nvPr>
        </p:nvSpPr>
        <p:spPr/>
        <p:txBody>
          <a:bodyPr/>
          <a:lstStyle/>
          <a:p>
            <a:endParaRPr lang="en-US">
              <a:cs typeface="Calibri"/>
            </a:endParaRPr>
          </a:p>
        </p:txBody>
      </p:sp>
      <p:sp>
        <p:nvSpPr>
          <p:cNvPr id="4" name="Slide Number Placeholder 3">
            <a:extLst>
              <a:ext uri="{FF2B5EF4-FFF2-40B4-BE49-F238E27FC236}">
                <a16:creationId xmlns:a16="http://schemas.microsoft.com/office/drawing/2014/main" id="{800772B7-B215-6F4F-4C20-4B4E55141E3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4590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48CB97-E823-9756-1CE6-CC04C887D5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715EEC-7C5D-BDA4-489C-68C8786CA6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8DCB76-237E-7A03-CD68-8F9D2150624C}"/>
              </a:ext>
            </a:extLst>
          </p:cNvPr>
          <p:cNvSpPr>
            <a:spLocks noGrp="1"/>
          </p:cNvSpPr>
          <p:nvPr>
            <p:ph type="body" idx="1"/>
          </p:nvPr>
        </p:nvSpPr>
        <p:spPr/>
        <p:txBody>
          <a:bodyPr/>
          <a:lstStyle/>
          <a:p>
            <a:r>
              <a:rPr lang="en-US">
                <a:cs typeface="Calibri"/>
              </a:rPr>
              <a:t>No system or individual is perfect. As you have seen, we are on a journey and are aiming for excellence. If there is a part of the system that is not functioning/working to the expected level, we intervene to make changes. For us, we feel a duty to our values as a school and to being honest with our staff if they are not meeting expectations. So how do we approach this?</a:t>
            </a:r>
          </a:p>
          <a:p>
            <a:endParaRPr lang="en-US">
              <a:cs typeface="Calibri"/>
            </a:endParaRPr>
          </a:p>
          <a:p>
            <a:r>
              <a:rPr lang="en-US">
                <a:cs typeface="Calibri"/>
              </a:rPr>
              <a:t>Pose the question and give one minute to think. Colleagues post ideas in the chat function.</a:t>
            </a:r>
          </a:p>
          <a:p>
            <a:endParaRPr lang="en-US">
              <a:cs typeface="Calibri"/>
            </a:endParaRPr>
          </a:p>
          <a:p>
            <a:endParaRPr lang="en-US">
              <a:cs typeface="Calibri"/>
            </a:endParaRPr>
          </a:p>
          <a:p>
            <a:endParaRPr lang="en-US">
              <a:cs typeface="Calibri"/>
            </a:endParaRPr>
          </a:p>
        </p:txBody>
      </p:sp>
      <p:sp>
        <p:nvSpPr>
          <p:cNvPr id="4" name="Slide Number Placeholder 3">
            <a:extLst>
              <a:ext uri="{FF2B5EF4-FFF2-40B4-BE49-F238E27FC236}">
                <a16:creationId xmlns:a16="http://schemas.microsoft.com/office/drawing/2014/main" id="{058CD117-338D-06EC-161C-CBE86084CEED}"/>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5632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2509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GB"/>
              <a:t>Focusing on the transition from primary to secondary school is essential because it marks a critical period of change that can significantly impact a student's </a:t>
            </a:r>
            <a:r>
              <a:rPr lang="en-GB" b="0"/>
              <a:t>educational journey, wellbeing, and overall success.</a:t>
            </a:r>
          </a:p>
          <a:p>
            <a:pPr>
              <a:buNone/>
            </a:pPr>
            <a:r>
              <a:rPr lang="en-GB"/>
              <a:t>A well-structured transition plan does more than just support the students—it helps us </a:t>
            </a:r>
            <a:r>
              <a:rPr lang="en-GB" b="0"/>
              <a:t>collect key data early</a:t>
            </a:r>
            <a:r>
              <a:rPr lang="en-GB"/>
              <a:t>, establish relationships with families, and ensure that the right </a:t>
            </a:r>
            <a:r>
              <a:rPr lang="en-GB" b="0"/>
              <a:t>school resources</a:t>
            </a:r>
            <a:r>
              <a:rPr lang="en-GB"/>
              <a:t> are in place.</a:t>
            </a:r>
          </a:p>
          <a:p>
            <a:pPr>
              <a:buNone/>
            </a:pPr>
            <a:r>
              <a:rPr lang="en-GB"/>
              <a:t>It’s important to remember that although we are focusing on </a:t>
            </a:r>
            <a:r>
              <a:rPr lang="en-GB" b="0"/>
              <a:t>attendance</a:t>
            </a:r>
            <a:r>
              <a:rPr lang="en-GB"/>
              <a:t> today, all the data we collect during transition feeds into </a:t>
            </a:r>
            <a:r>
              <a:rPr lang="en-GB" b="0"/>
              <a:t>broader pastoral systems</a:t>
            </a:r>
            <a:r>
              <a:rPr lang="en-GB"/>
              <a:t>. A student’s attendance patterns, emotional wellbeing, and academic progress are </a:t>
            </a:r>
            <a:r>
              <a:rPr lang="en-GB" b="0"/>
              <a:t>interconnected</a:t>
            </a:r>
            <a:r>
              <a:rPr lang="en-GB"/>
              <a:t>, so by taking a holistic approach, we can create interventions that address multiple needs simultaneously.</a:t>
            </a:r>
          </a:p>
          <a:p>
            <a:r>
              <a:rPr lang="en-GB"/>
              <a:t>We also need to be flexible. Transition isn’t a one-off event in September—it’s an ongoing process that requires regular review and adaptation as new trends emerge.</a:t>
            </a:r>
          </a:p>
          <a:p>
            <a:endParaRPr lang="en-GB"/>
          </a:p>
          <a:p>
            <a:r>
              <a:rPr lang="en-GB"/>
              <a:t>We have included here a link to the recently published DfE Attendance Toolkit which we contributed a several resources as part of our case study on school transition. </a:t>
            </a:r>
          </a:p>
          <a:p>
            <a:endParaRPr lang="en-GB"/>
          </a:p>
          <a:p>
            <a:endParaRPr lang="en-GB"/>
          </a:p>
          <a:p>
            <a:endParaRPr lang="en-GB"/>
          </a:p>
          <a:p>
            <a:r>
              <a:rPr lang="en-GB"/>
              <a:t>Notes</a:t>
            </a:r>
          </a:p>
          <a:p>
            <a:r>
              <a:rPr lang="en-GB"/>
              <a:t>Though we are focusing on attendance today – all of this collected data will feed into the other pastoral systems </a:t>
            </a:r>
          </a:p>
          <a:p>
            <a:r>
              <a:rPr lang="en-GB"/>
              <a:t>Focusing on the transition between primary and secondary school is essential because it marks a critical period of change that can significantly impact a student's educational journey, wellbeing, and overall success. </a:t>
            </a:r>
            <a:endParaRPr lang="en-GB">
              <a:cs typeface="Arial"/>
            </a:endParaRPr>
          </a:p>
          <a:p>
            <a:r>
              <a:rPr lang="en-GB"/>
              <a:t>Establish systems to continuously track the progress of the cohort and evaluate the impact of interventions. Adjust strategies as new trends or needs arise.</a:t>
            </a:r>
            <a:endParaRPr lang="en-GB">
              <a:cs typeface="Arial"/>
            </a:endParaRPr>
          </a:p>
          <a:p>
            <a:endParaRPr lang="en-GB">
              <a:cs typeface="Arial"/>
            </a:endParaRPr>
          </a:p>
          <a:p>
            <a:endParaRPr lang="en-GB">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99984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GB"/>
              <a:t>Transition is not a single event—it is a carefully structured, phased process that ensures students, parents, and staff are fully prepared. Let’s break this down into distinct stages, with clear actions for each phase:</a:t>
            </a:r>
          </a:p>
          <a:p>
            <a:pPr>
              <a:buNone/>
            </a:pPr>
            <a:endParaRPr lang="en-GB"/>
          </a:p>
          <a:p>
            <a:pPr>
              <a:buNone/>
            </a:pPr>
            <a:r>
              <a:rPr lang="en-GB"/>
              <a:t>1. Primary School Visits &amp; Early Engagement</a:t>
            </a:r>
          </a:p>
          <a:p>
            <a:pPr>
              <a:buFont typeface="Arial" panose="020B0604020202020204" pitchFamily="34" charset="0"/>
              <a:buChar char="•"/>
            </a:pPr>
            <a:r>
              <a:rPr lang="en-GB"/>
              <a:t>Every feeder primary school is visited by a dedicated transition team, including pastoral leads, SEND specialists, and student ambassadors.</a:t>
            </a:r>
          </a:p>
          <a:p>
            <a:pPr>
              <a:buFont typeface="Arial" panose="020B0604020202020204" pitchFamily="34" charset="0"/>
              <a:buChar char="•"/>
            </a:pPr>
            <a:r>
              <a:rPr lang="en-GB"/>
              <a:t>Student Ambassadors return to their own primary schools to act as role models and build a connection between new students and their future peers.</a:t>
            </a:r>
          </a:p>
          <a:p>
            <a:pPr>
              <a:buFont typeface="Arial" panose="020B0604020202020204" pitchFamily="34" charset="0"/>
              <a:buChar char="•"/>
            </a:pPr>
            <a:r>
              <a:rPr lang="en-GB"/>
              <a:t>Engagement with Year 6 teachers to collect key information, including academic progress, behaviour patterns, and attendance data.</a:t>
            </a:r>
          </a:p>
          <a:p>
            <a:pPr>
              <a:buFont typeface="Arial" panose="020B0604020202020204" pitchFamily="34" charset="0"/>
              <a:buNone/>
            </a:pPr>
            <a:endParaRPr lang="en-GB"/>
          </a:p>
          <a:p>
            <a:pPr>
              <a:buNone/>
            </a:pPr>
            <a:r>
              <a:rPr lang="en-GB"/>
              <a:t>2. Building Relationships with Families</a:t>
            </a:r>
          </a:p>
          <a:p>
            <a:pPr>
              <a:buFont typeface="Arial" panose="020B0604020202020204" pitchFamily="34" charset="0"/>
              <a:buChar char="•"/>
            </a:pPr>
            <a:r>
              <a:rPr lang="en-GB"/>
              <a:t>Multiple Parent and Student Visits: At least three touchpoints before September, including Open Evenings, Transition Days, and a Welcome Event.</a:t>
            </a:r>
          </a:p>
          <a:p>
            <a:pPr>
              <a:buFont typeface="Arial" panose="020B0604020202020204" pitchFamily="34" charset="0"/>
              <a:buChar char="•"/>
            </a:pPr>
            <a:r>
              <a:rPr lang="en-GB"/>
              <a:t>Personalised Meetings: Formal enrolment meetings with each family to discuss pastoral needs, SEND support, and safeguarding concerns.</a:t>
            </a:r>
          </a:p>
          <a:p>
            <a:pPr>
              <a:buFont typeface="Arial" panose="020B0604020202020204" pitchFamily="34" charset="0"/>
              <a:buChar char="•"/>
            </a:pPr>
            <a:r>
              <a:rPr lang="en-GB"/>
              <a:t>Follow-ups for non-attendees to ensure no student or family falls through the cracks.</a:t>
            </a:r>
          </a:p>
          <a:p>
            <a:pPr>
              <a:buFont typeface="Arial" panose="020B0604020202020204" pitchFamily="34" charset="0"/>
              <a:buChar char="•"/>
            </a:pPr>
            <a:r>
              <a:rPr lang="en-GB"/>
              <a:t>Key documents translated into top five languages to make communication inclusive.</a:t>
            </a:r>
          </a:p>
          <a:p>
            <a:pPr>
              <a:buFont typeface="Arial" panose="020B0604020202020204" pitchFamily="34" charset="0"/>
              <a:buNone/>
            </a:pPr>
            <a:endParaRPr lang="en-GB"/>
          </a:p>
          <a:p>
            <a:pPr>
              <a:buNone/>
            </a:pPr>
            <a:r>
              <a:rPr lang="en-GB"/>
              <a:t>3. Early Support &amp; Preparation</a:t>
            </a:r>
          </a:p>
          <a:p>
            <a:pPr>
              <a:buFont typeface="Arial" panose="020B0604020202020204" pitchFamily="34" charset="0"/>
              <a:buChar char="•"/>
            </a:pPr>
            <a:r>
              <a:rPr lang="en-GB"/>
              <a:t>Summer School: A targeted programme offering academic support, wellbeing activities, and a chance to build friendships before September.</a:t>
            </a:r>
          </a:p>
          <a:p>
            <a:pPr>
              <a:buFont typeface="Arial" panose="020B0604020202020204" pitchFamily="34" charset="0"/>
              <a:buChar char="•"/>
            </a:pPr>
            <a:r>
              <a:rPr lang="en-GB"/>
              <a:t>SEND Transition Workshops: Bespoke sessions for students requiring additional support, ensuring familiarity with the school environment.</a:t>
            </a:r>
          </a:p>
          <a:p>
            <a:pPr>
              <a:buFont typeface="Arial" panose="020B0604020202020204" pitchFamily="34" charset="0"/>
              <a:buChar char="•"/>
            </a:pPr>
            <a:r>
              <a:rPr lang="en-GB"/>
              <a:t>The Passport Initiative: Structured activities that allow students to explore school expectations and routines before they start.</a:t>
            </a:r>
          </a:p>
          <a:p>
            <a:pPr>
              <a:buFont typeface="Arial" panose="020B0604020202020204" pitchFamily="34" charset="0"/>
              <a:buNone/>
            </a:pPr>
            <a:endParaRPr lang="en-GB"/>
          </a:p>
          <a:p>
            <a:pPr>
              <a:buNone/>
            </a:pPr>
            <a:r>
              <a:rPr lang="en-GB"/>
              <a:t>4. First Weeks of Term – Immediate Support</a:t>
            </a:r>
          </a:p>
          <a:p>
            <a:pPr>
              <a:buFont typeface="Arial" panose="020B0604020202020204" pitchFamily="34" charset="0"/>
              <a:buChar char="•"/>
            </a:pPr>
            <a:r>
              <a:rPr lang="en-GB"/>
              <a:t>Induction Day: A dedicated day for Year 7s, separate from older students, allowing them to familiarise themselves with the building and routines.</a:t>
            </a:r>
          </a:p>
          <a:p>
            <a:pPr>
              <a:buFont typeface="Arial" panose="020B0604020202020204" pitchFamily="34" charset="0"/>
              <a:buChar char="•"/>
            </a:pPr>
            <a:r>
              <a:rPr lang="en-GB"/>
              <a:t>Challenge 96: A tutor-based competition focused on securing 96%+ attendance in the first half-term.</a:t>
            </a:r>
          </a:p>
          <a:p>
            <a:pPr>
              <a:buFont typeface="Arial" panose="020B0604020202020204" pitchFamily="34" charset="0"/>
              <a:buChar char="•"/>
            </a:pPr>
            <a:r>
              <a:rPr lang="en-GB"/>
              <a:t>Tutor Check-Ins: Structured daily engagement to ensure early attendance patterns are positive.</a:t>
            </a:r>
          </a:p>
          <a:p>
            <a:pPr>
              <a:buFont typeface="Arial" panose="020B0604020202020204" pitchFamily="34" charset="0"/>
              <a:buChar char="•"/>
            </a:pPr>
            <a:r>
              <a:rPr lang="en-GB"/>
              <a:t>Early intervention for at-risk students flagged from primary data.</a:t>
            </a:r>
          </a:p>
          <a:p>
            <a:pPr>
              <a:buFont typeface="Arial" panose="020B0604020202020204" pitchFamily="34" charset="0"/>
              <a:buNone/>
            </a:pPr>
            <a:endParaRPr lang="en-GB"/>
          </a:p>
          <a:p>
            <a:pPr>
              <a:buNone/>
            </a:pPr>
            <a:r>
              <a:rPr lang="en-GB"/>
              <a:t>5. Keeping the Momentum Going</a:t>
            </a:r>
          </a:p>
          <a:p>
            <a:pPr>
              <a:buFont typeface="Arial" panose="020B0604020202020204" pitchFamily="34" charset="0"/>
              <a:buChar char="•"/>
            </a:pPr>
            <a:r>
              <a:rPr lang="en-GB"/>
              <a:t>Return-to-School Meetings: Personalised check-ins for students whose attendance dips early in the year.</a:t>
            </a:r>
          </a:p>
          <a:p>
            <a:pPr>
              <a:buFont typeface="Arial" panose="020B0604020202020204" pitchFamily="34" charset="0"/>
              <a:buChar char="•"/>
            </a:pPr>
            <a:r>
              <a:rPr lang="en-GB"/>
              <a:t>Parent Curriculum Events: Sessions tailored to family requests and year group trends, ensuring ongoing parental engagement.</a:t>
            </a:r>
          </a:p>
          <a:p>
            <a:pPr>
              <a:buFont typeface="Arial" panose="020B0604020202020204" pitchFamily="34" charset="0"/>
              <a:buChar char="•"/>
            </a:pPr>
            <a:r>
              <a:rPr lang="en-GB"/>
              <a:t>Stacking Strategies: Continuous review and refinement of transition processes based on live data and staff feedback.</a:t>
            </a:r>
          </a:p>
          <a:p>
            <a:pPr>
              <a:buFont typeface="Arial" panose="020B0604020202020204" pitchFamily="34" charset="0"/>
              <a:buNone/>
            </a:pPr>
            <a:endParaRPr lang="en-GB"/>
          </a:p>
          <a:p>
            <a:r>
              <a:rPr lang="en-GB"/>
              <a:t>Transition is not just about getting students through the door—it is about creating a structured, supportive environment that makes strong attendance the expectation from day one.</a:t>
            </a:r>
          </a:p>
          <a:p>
            <a:endParaRPr lang="en-GB"/>
          </a:p>
          <a:p>
            <a:endParaRPr lang="en-GB"/>
          </a:p>
          <a:p>
            <a:endParaRPr lang="en-GB"/>
          </a:p>
          <a:p>
            <a:r>
              <a:rPr lang="en-GB"/>
              <a:t>Notes:</a:t>
            </a:r>
          </a:p>
          <a:p>
            <a:r>
              <a:rPr lang="en-GB"/>
              <a:t>ASSESS – PLAN – DO – REVIEW</a:t>
            </a:r>
            <a:endParaRPr lang="en-US"/>
          </a:p>
          <a:p>
            <a:endParaRPr lang="en-GB"/>
          </a:p>
          <a:p>
            <a:r>
              <a:rPr lang="en-GB"/>
              <a:t>Visits</a:t>
            </a:r>
            <a:endParaRPr lang="en-GB">
              <a:cs typeface="Arial"/>
            </a:endParaRPr>
          </a:p>
          <a:p>
            <a:pPr lvl="0"/>
            <a:r>
              <a:rPr lang="en-GB"/>
              <a:t>All primary schools visited by the transition team (student ambassadors and staff)</a:t>
            </a:r>
            <a:endParaRPr lang="en-GB">
              <a:cs typeface="Arial"/>
            </a:endParaRPr>
          </a:p>
          <a:p>
            <a:pPr lvl="0"/>
            <a:r>
              <a:rPr lang="en-GB"/>
              <a:t>Parents and students visit repeatedly to build their understanding of the school culture and network with staff</a:t>
            </a:r>
            <a:endParaRPr lang="en-GB">
              <a:cs typeface="Arial"/>
            </a:endParaRPr>
          </a:p>
          <a:p>
            <a:pPr lvl="0"/>
            <a:r>
              <a:rPr lang="en-GB"/>
              <a:t>Passport – students undertake activities to get to know the school using the school website, transition team and visits</a:t>
            </a:r>
            <a:endParaRPr lang="en-GB">
              <a:cs typeface="Arial"/>
            </a:endParaRPr>
          </a:p>
          <a:p>
            <a:pPr lvl="0"/>
            <a:endParaRPr lang="en-GB"/>
          </a:p>
          <a:p>
            <a:pPr lvl="0"/>
            <a:r>
              <a:rPr lang="en-GB"/>
              <a:t>Meetings</a:t>
            </a:r>
            <a:endParaRPr lang="en-GB">
              <a:cs typeface="Arial"/>
            </a:endParaRPr>
          </a:p>
          <a:p>
            <a:pPr lvl="1"/>
            <a:r>
              <a:rPr lang="en-GB"/>
              <a:t>Formal meetings with each parent and child in July to go through enrolment details – SEND/Welfare/Safeguarding/Pastoral</a:t>
            </a:r>
            <a:endParaRPr lang="en-GB">
              <a:cs typeface="Arial"/>
            </a:endParaRPr>
          </a:p>
          <a:p>
            <a:pPr lvl="1"/>
            <a:r>
              <a:rPr lang="en-GB"/>
              <a:t>Robust follow up with non-attendees </a:t>
            </a:r>
            <a:endParaRPr lang="en-GB">
              <a:cs typeface="Arial"/>
            </a:endParaRPr>
          </a:p>
          <a:p>
            <a:pPr lvl="1"/>
            <a:r>
              <a:rPr lang="en-GB"/>
              <a:t>Key texts translated into top 5 languages </a:t>
            </a:r>
            <a:endParaRPr lang="en-GB">
              <a:cs typeface="Arial"/>
            </a:endParaRPr>
          </a:p>
          <a:p>
            <a:pPr lvl="1"/>
            <a:r>
              <a:rPr lang="en-GB"/>
              <a:t>Bespoke meetings for families identified as high risk</a:t>
            </a:r>
            <a:endParaRPr lang="en-GB">
              <a:cs typeface="Arial"/>
            </a:endParaRPr>
          </a:p>
          <a:p>
            <a:pPr lvl="0"/>
            <a:endParaRPr lang="en-GB"/>
          </a:p>
          <a:p>
            <a:pPr lvl="0"/>
            <a:r>
              <a:rPr lang="en-GB"/>
              <a:t>Early Support</a:t>
            </a:r>
            <a:endParaRPr lang="en-GB">
              <a:cs typeface="Arial"/>
            </a:endParaRPr>
          </a:p>
          <a:p>
            <a:pPr lvl="1"/>
            <a:r>
              <a:rPr lang="en-GB"/>
              <a:t>Summer School – early involvement of external agencies if required</a:t>
            </a:r>
            <a:endParaRPr lang="en-GB">
              <a:cs typeface="Arial"/>
            </a:endParaRPr>
          </a:p>
          <a:p>
            <a:pPr lvl="1"/>
            <a:r>
              <a:rPr lang="en-GB"/>
              <a:t>Update Vulnerability Index using obtained information</a:t>
            </a:r>
            <a:endParaRPr lang="en-GB">
              <a:cs typeface="Arial"/>
            </a:endParaRPr>
          </a:p>
          <a:p>
            <a:pPr lvl="1"/>
            <a:r>
              <a:rPr lang="en-GB"/>
              <a:t>Primary school data (attendance, welfare, SEND, progress, safeguarding)</a:t>
            </a:r>
            <a:endParaRPr lang="en-GB">
              <a:cs typeface="Arial"/>
            </a:endParaRPr>
          </a:p>
          <a:p>
            <a:endParaRPr lang="en-GB"/>
          </a:p>
          <a:p>
            <a:pPr lvl="0"/>
            <a:r>
              <a:rPr lang="en-GB"/>
              <a:t>Early Support</a:t>
            </a:r>
            <a:endParaRPr lang="en-GB">
              <a:cs typeface="Arial"/>
            </a:endParaRPr>
          </a:p>
          <a:p>
            <a:pPr lvl="1"/>
            <a:r>
              <a:rPr lang="en-GB"/>
              <a:t>Parent drop-in clinics </a:t>
            </a:r>
            <a:endParaRPr lang="en-GB">
              <a:cs typeface="Arial"/>
            </a:endParaRPr>
          </a:p>
          <a:p>
            <a:pPr lvl="1"/>
            <a:r>
              <a:rPr lang="en-GB"/>
              <a:t>Week 2: Parent Event – building networks</a:t>
            </a:r>
            <a:endParaRPr lang="en-GB">
              <a:cs typeface="Arial"/>
            </a:endParaRPr>
          </a:p>
          <a:p>
            <a:pPr lvl="1"/>
            <a:r>
              <a:rPr lang="en-GB"/>
              <a:t>Drop-in clinics for quick fixes</a:t>
            </a:r>
            <a:endParaRPr lang="en-GB">
              <a:cs typeface="Arial"/>
            </a:endParaRPr>
          </a:p>
          <a:p>
            <a:pPr lvl="0"/>
            <a:r>
              <a:rPr lang="en-GB"/>
              <a:t>In school foci </a:t>
            </a:r>
            <a:endParaRPr lang="en-GB">
              <a:cs typeface="Arial"/>
            </a:endParaRPr>
          </a:p>
          <a:p>
            <a:pPr lvl="1"/>
            <a:r>
              <a:rPr lang="en-GB"/>
              <a:t>Challenge 96 – inter tutor attendance competition</a:t>
            </a:r>
            <a:endParaRPr lang="en-GB">
              <a:cs typeface="Arial"/>
            </a:endParaRPr>
          </a:p>
          <a:p>
            <a:pPr lvl="1"/>
            <a:r>
              <a:rPr lang="en-GB"/>
              <a:t>Assembly Programme – early celebrations for improving attendance/ monthly streaks </a:t>
            </a:r>
            <a:endParaRPr lang="en-GB">
              <a:cs typeface="Arial"/>
            </a:endParaRPr>
          </a:p>
          <a:p>
            <a:pPr lvl="1"/>
            <a:r>
              <a:rPr lang="en-GB"/>
              <a:t>Tutor engagement and calls </a:t>
            </a:r>
            <a:endParaRPr lang="en-GB">
              <a:cs typeface="Arial"/>
            </a:endParaRPr>
          </a:p>
          <a:p>
            <a:pPr lvl="0"/>
            <a:r>
              <a:rPr lang="en-GB"/>
              <a:t>Keeping Momentum</a:t>
            </a:r>
            <a:endParaRPr lang="en-GB">
              <a:cs typeface="Arial"/>
            </a:endParaRPr>
          </a:p>
          <a:p>
            <a:pPr lvl="1"/>
            <a:r>
              <a:rPr lang="en-GB"/>
              <a:t>Parent Curriculum Events – adapted for requests and year group trends</a:t>
            </a:r>
            <a:endParaRPr lang="en-GB">
              <a:cs typeface="Arial"/>
            </a:endParaRPr>
          </a:p>
          <a:p>
            <a:endParaRPr lang="en-GB"/>
          </a:p>
          <a:p>
            <a:endParaRPr lang="en-GB"/>
          </a:p>
          <a:p>
            <a:endParaRPr lang="en-GB"/>
          </a:p>
          <a:p>
            <a:r>
              <a:rPr lang="en-GB" b="1"/>
              <a:t>Stacking – adding small iterations on to your pre-existing offer</a:t>
            </a:r>
            <a:endParaRPr lang="en-GB" b="1">
              <a:cs typeface="Arial"/>
            </a:endParaRPr>
          </a:p>
          <a:p>
            <a:endParaRPr lang="en-GB" i="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08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a:p>
            <a:endParaRPr lang="en-GB"/>
          </a:p>
          <a:p>
            <a:r>
              <a:rPr lang="en-GB"/>
              <a:t>Notes:</a:t>
            </a:r>
          </a:p>
          <a:p>
            <a:r>
              <a:rPr lang="en-GB"/>
              <a:t>Task checklist </a:t>
            </a:r>
          </a:p>
          <a:p>
            <a:r>
              <a:rPr lang="en-GB"/>
              <a:t>Use this to audit your current offer and review possible adaptations (stacking) on your current provision. </a:t>
            </a:r>
          </a:p>
          <a:p>
            <a:endParaRPr lang="en-GB"/>
          </a:p>
          <a:p>
            <a:r>
              <a:rPr lang="en-GB"/>
              <a:t>What systems will you adapt to be able to collate more data on your incoming cohort?</a:t>
            </a:r>
          </a:p>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884835-F7F3-43EF-AF88-7BF1A5F8502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9329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5A2B0-FD00-7A07-4617-8EEAB88FED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2B0C0F-BDEF-9CCB-B9A7-2C07927931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1F2057-1937-46A7-1463-FB5ECB130DCA}"/>
              </a:ext>
            </a:extLst>
          </p:cNvPr>
          <p:cNvSpPr>
            <a:spLocks noGrp="1"/>
          </p:cNvSpPr>
          <p:nvPr>
            <p:ph type="body" idx="1"/>
          </p:nvPr>
        </p:nvSpPr>
        <p:spPr/>
        <p:txBody>
          <a:bodyPr/>
          <a:lstStyle/>
          <a:p>
            <a:r>
              <a:rPr lang="en-GB"/>
              <a:t>RBN</a:t>
            </a:r>
          </a:p>
        </p:txBody>
      </p:sp>
      <p:sp>
        <p:nvSpPr>
          <p:cNvPr id="4" name="Slide Number Placeholder 3">
            <a:extLst>
              <a:ext uri="{FF2B5EF4-FFF2-40B4-BE49-F238E27FC236}">
                <a16:creationId xmlns:a16="http://schemas.microsoft.com/office/drawing/2014/main" id="{CC14D42D-84C8-5917-F491-F9C227C36D6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6945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RJH</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4391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RJH</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7542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RJH</a:t>
            </a:r>
          </a:p>
          <a:p>
            <a:endParaRPr lang="en-US">
              <a:cs typeface="Calibri"/>
            </a:endParaRPr>
          </a:p>
          <a:p>
            <a:r>
              <a:rPr lang="en-US">
                <a:cs typeface="Calibri"/>
              </a:rPr>
              <a:t>Pose the question: what should we QA and why? Give colleagues a minute and then to post their views on the chat function. </a:t>
            </a:r>
          </a:p>
          <a:p>
            <a:endParaRPr lang="en-US">
              <a:cs typeface="Calibri"/>
            </a:endParaRPr>
          </a:p>
          <a:p>
            <a:r>
              <a:rPr lang="en-US">
                <a:cs typeface="Calibri"/>
              </a:rPr>
              <a:t>Read a few valid ones before revealing our what and why. What is self explanatory, but the why will need clarification. </a:t>
            </a:r>
          </a:p>
          <a:p>
            <a:endParaRPr lang="en-US">
              <a:cs typeface="Calibri"/>
            </a:endParaRPr>
          </a:p>
          <a:p>
            <a:r>
              <a:rPr lang="en-US">
                <a:cs typeface="Calibri"/>
              </a:rPr>
              <a:t>Integrity and excellence: we have an attendance policy and a clearly defined system. The objective of the QA procedure is to ensure there is integrity in the system – are we doing what we say we will do? In addition, we are aiming for excellent levels of attendance – 96% and above – if we aren't achieving this it is incumbent on us know why.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2884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F3F2D-7D3C-A1DF-1416-7D81B0C969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8B20E6-F588-7095-E18A-3BE76B23A7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3981C6-ADFF-7529-A638-A08FAE6FA2DC}"/>
              </a:ext>
            </a:extLst>
          </p:cNvPr>
          <p:cNvSpPr>
            <a:spLocks noGrp="1"/>
          </p:cNvSpPr>
          <p:nvPr>
            <p:ph type="body" idx="1"/>
          </p:nvPr>
        </p:nvSpPr>
        <p:spPr/>
        <p:txBody>
          <a:bodyPr/>
          <a:lstStyle/>
          <a:p>
            <a:r>
              <a:rPr lang="en-US">
                <a:cs typeface="Calibri"/>
              </a:rPr>
              <a:t>RJH</a:t>
            </a:r>
          </a:p>
          <a:p>
            <a:endParaRPr lang="en-US">
              <a:cs typeface="Calibri"/>
            </a:endParaRPr>
          </a:p>
          <a:p>
            <a:r>
              <a:rPr lang="en-US">
                <a:cs typeface="Calibri"/>
              </a:rPr>
              <a:t>Key questions to ask yourself here are</a:t>
            </a:r>
            <a:endParaRPr lang="en-US"/>
          </a:p>
          <a:p>
            <a:pPr marL="228600" indent="-228600">
              <a:buAutoNum type="arabicPeriod"/>
            </a:pPr>
            <a:r>
              <a:rPr lang="en-US">
                <a:cs typeface="Calibri"/>
              </a:rPr>
              <a:t>Does every person that holds a responsibility for attendance in your </a:t>
            </a:r>
            <a:r>
              <a:rPr lang="en-US" err="1">
                <a:cs typeface="Calibri"/>
              </a:rPr>
              <a:t>organisation</a:t>
            </a:r>
            <a:r>
              <a:rPr lang="en-US">
                <a:cs typeface="Calibri"/>
              </a:rPr>
              <a:t> have clarity about what they must do, the best way to do it, and what to do if they don't?</a:t>
            </a:r>
          </a:p>
          <a:p>
            <a:pPr marL="228600" indent="-228600">
              <a:buAutoNum type="arabicPeriod"/>
            </a:pPr>
            <a:r>
              <a:rPr lang="en-US">
                <a:cs typeface="Calibri"/>
              </a:rPr>
              <a:t>Do you have a clear picture of what you want to Quality Assure and have you planned that out in a timeline?</a:t>
            </a:r>
          </a:p>
          <a:p>
            <a:pPr marL="228600" indent="-228600">
              <a:buAutoNum type="arabicPeriod"/>
            </a:pPr>
            <a:r>
              <a:rPr lang="en-US">
                <a:cs typeface="Calibri"/>
              </a:rPr>
              <a:t>What happens if things are done with efficacy and efficiency? </a:t>
            </a:r>
          </a:p>
          <a:p>
            <a:pPr marL="228600" indent="-228600">
              <a:buAutoNum type="arabicPeriod"/>
            </a:pPr>
            <a:r>
              <a:rPr lang="en-US">
                <a:cs typeface="Calibri"/>
              </a:rPr>
              <a:t>What happens if this are not done effectively? What actions are taken and by whom? </a:t>
            </a:r>
          </a:p>
        </p:txBody>
      </p:sp>
      <p:sp>
        <p:nvSpPr>
          <p:cNvPr id="4" name="Slide Number Placeholder 3">
            <a:extLst>
              <a:ext uri="{FF2B5EF4-FFF2-40B4-BE49-F238E27FC236}">
                <a16:creationId xmlns:a16="http://schemas.microsoft.com/office/drawing/2014/main" id="{3AE5E1B9-E33F-3927-8930-CFEB1312731D}"/>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2405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060283-09CF-5A5F-A626-2C6AD864B7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E79311-958D-AE47-B3AF-DF643F9C39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6BAEAE-8990-7612-1EDE-98EF0D55D5EC}"/>
              </a:ext>
            </a:extLst>
          </p:cNvPr>
          <p:cNvSpPr>
            <a:spLocks noGrp="1"/>
          </p:cNvSpPr>
          <p:nvPr>
            <p:ph type="body" idx="1"/>
          </p:nvPr>
        </p:nvSpPr>
        <p:spPr/>
        <p:txBody>
          <a:bodyPr/>
          <a:lstStyle/>
          <a:p>
            <a:r>
              <a:rPr lang="en-US">
                <a:cs typeface="Calibri"/>
              </a:rPr>
              <a:t>RBN – case study for each </a:t>
            </a:r>
          </a:p>
          <a:p>
            <a:r>
              <a:rPr lang="en-US">
                <a:cs typeface="Calibri"/>
              </a:rPr>
              <a:t>	- introduction of Attendance Welfare officer – what we had to do to make sure the role was successful?</a:t>
            </a:r>
          </a:p>
        </p:txBody>
      </p:sp>
      <p:sp>
        <p:nvSpPr>
          <p:cNvPr id="4" name="Slide Number Placeholder 3">
            <a:extLst>
              <a:ext uri="{FF2B5EF4-FFF2-40B4-BE49-F238E27FC236}">
                <a16:creationId xmlns:a16="http://schemas.microsoft.com/office/drawing/2014/main" id="{4BBFCEF8-3F32-57E1-7951-48B0A4F5C0F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7178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cs typeface="Calibri"/>
            </a:endParaRPr>
          </a:p>
          <a:p>
            <a:r>
              <a:rPr lang="en-US">
                <a:cs typeface="Calibri"/>
              </a:rPr>
              <a:t>The key to quality assurance protocols is not 'just do more'. For us, it is about </a:t>
            </a:r>
          </a:p>
          <a:p>
            <a:pPr marL="228600" indent="-228600">
              <a:buAutoNum type="arabicPeriod"/>
            </a:pPr>
            <a:r>
              <a:rPr lang="en-US">
                <a:cs typeface="Calibri"/>
              </a:rPr>
              <a:t>Ensuring everyone knows their role and how to do it (training)</a:t>
            </a:r>
          </a:p>
          <a:p>
            <a:pPr marL="228600" indent="-228600">
              <a:buAutoNum type="arabicPeriod"/>
            </a:pPr>
            <a:r>
              <a:rPr lang="en-US">
                <a:cs typeface="Calibri"/>
              </a:rPr>
              <a:t>Ensuring there is clarity about what we are checking for </a:t>
            </a:r>
          </a:p>
          <a:p>
            <a:pPr marL="228600" indent="-228600">
              <a:buAutoNum type="arabicPeriod"/>
            </a:pPr>
            <a:r>
              <a:rPr lang="en-US">
                <a:cs typeface="Calibri"/>
              </a:rPr>
              <a:t>Ensure there is certainty about when we will check and who will do it</a:t>
            </a:r>
          </a:p>
          <a:p>
            <a:endParaRPr lang="en-US">
              <a:cs typeface="Calibri"/>
            </a:endParaRPr>
          </a:p>
          <a:p>
            <a:r>
              <a:rPr lang="en-US">
                <a:cs typeface="Calibri"/>
              </a:rPr>
              <a:t>In addition to this, the overall figures are reviewed in depth at weekly SLT meetings, feedback provided from the week's events and key actions taken forward by the member responsible for attendance. </a:t>
            </a:r>
          </a:p>
          <a:p>
            <a:endParaRPr lang="en-US">
              <a:cs typeface="Calibri"/>
            </a:endParaRPr>
          </a:p>
          <a:p>
            <a:r>
              <a:rPr lang="en-US">
                <a:cs typeface="Calibri"/>
              </a:rPr>
              <a:t>With this is in place, we have found we are more likely to</a:t>
            </a:r>
            <a:endParaRPr lang="en-US"/>
          </a:p>
          <a:p>
            <a:pPr marL="228600" indent="-228600">
              <a:buAutoNum type="arabicPeriod"/>
            </a:pPr>
            <a:r>
              <a:rPr lang="en-US">
                <a:cs typeface="Calibri"/>
              </a:rPr>
              <a:t>See Key tasks being completed promptly/to time</a:t>
            </a:r>
          </a:p>
          <a:p>
            <a:pPr marL="228600" indent="-228600">
              <a:buAutoNum type="arabicPeriod"/>
            </a:pPr>
            <a:r>
              <a:rPr lang="en-US">
                <a:cs typeface="Calibri"/>
              </a:rPr>
              <a:t>Full implementation of the system</a:t>
            </a:r>
          </a:p>
          <a:p>
            <a:pPr marL="228600" indent="-228600">
              <a:buAutoNum type="arabicPeriod"/>
            </a:pPr>
            <a:r>
              <a:rPr lang="en-US">
                <a:cs typeface="Calibri"/>
              </a:rPr>
              <a:t>Happier staff – no surprises</a:t>
            </a:r>
          </a:p>
          <a:p>
            <a:pPr marL="228600" indent="-228600">
              <a:buAutoNum type="arabicPeriod"/>
            </a:pPr>
            <a:r>
              <a:rPr lang="en-US">
                <a:cs typeface="Calibri"/>
              </a:rPr>
              <a:t>Identify opportunities to praise</a:t>
            </a:r>
          </a:p>
          <a:p>
            <a:pPr marL="228600" indent="-228600">
              <a:buAutoNum type="arabicPeriod"/>
            </a:pPr>
            <a:r>
              <a:rPr lang="en-US">
                <a:cs typeface="Calibri"/>
              </a:rPr>
              <a:t>Identify more areas for growth/development/efficiency within the system. This is really important because you are able to fully identify problems affecting the output and consider improvements, rather than being 'blinded' by personnel concerns/inadequacies</a:t>
            </a:r>
          </a:p>
          <a:p>
            <a:pPr marL="228600" indent="-228600">
              <a:buAutoNum type="arabicPeriod"/>
            </a:pPr>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2117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47B6A-ACAD-FF8E-97DA-421AA8DF87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7DC76F-B53A-5064-BC66-D085455E47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AF5A08-57E5-58E3-62EB-EE5A5BEB016B}"/>
              </a:ext>
            </a:extLst>
          </p:cNvPr>
          <p:cNvSpPr>
            <a:spLocks noGrp="1"/>
          </p:cNvSpPr>
          <p:nvPr>
            <p:ph type="body" idx="1"/>
          </p:nvPr>
        </p:nvSpPr>
        <p:spPr/>
        <p:txBody>
          <a:bodyPr/>
          <a:lstStyle/>
          <a:p>
            <a:pPr marL="0" indent="0">
              <a:buNone/>
            </a:pPr>
            <a:r>
              <a:rPr lang="en-US">
                <a:cs typeface="Calibri"/>
              </a:rPr>
              <a:t>What could come up as future issues? </a:t>
            </a:r>
          </a:p>
          <a:p>
            <a:pPr marL="0" indent="0">
              <a:buNone/>
            </a:pPr>
            <a:endParaRPr lang="en-US">
              <a:cs typeface="Calibri"/>
            </a:endParaRPr>
          </a:p>
          <a:p>
            <a:pPr marL="0" indent="0">
              <a:buNone/>
            </a:pPr>
            <a:r>
              <a:rPr lang="en-US">
                <a:cs typeface="Calibri"/>
              </a:rPr>
              <a:t>Future barriers – what can the stakeholders tell us about future trends. </a:t>
            </a:r>
          </a:p>
        </p:txBody>
      </p:sp>
      <p:sp>
        <p:nvSpPr>
          <p:cNvPr id="4" name="Slide Number Placeholder 3">
            <a:extLst>
              <a:ext uri="{FF2B5EF4-FFF2-40B4-BE49-F238E27FC236}">
                <a16:creationId xmlns:a16="http://schemas.microsoft.com/office/drawing/2014/main" id="{5943A870-5D28-F195-C15E-17E20E744AA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810FC-65F1-4351-8D66-38B589C8AF0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7815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2111451-8572-4C65-A28A-ED9A29697342}" type="datetimeFigureOut">
              <a:rPr lang="en-GB" smtClean="0"/>
              <a:t>20/03/2025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403522558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111451-8572-4C65-A28A-ED9A29697342}" type="datetimeFigureOut">
              <a:rPr lang="en-GB" smtClean="0"/>
              <a:t>20/03/2025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200607071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111451-8572-4C65-A28A-ED9A29697342}" type="datetimeFigureOut">
              <a:rPr lang="en-GB" smtClean="0"/>
              <a:t>20/03/2025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33667942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111451-8572-4C65-A28A-ED9A29697342}" type="datetimeFigureOut">
              <a:rPr lang="en-GB" smtClean="0"/>
              <a:t>20/03/2025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362615995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111451-8572-4C65-A28A-ED9A29697342}" type="datetimeFigureOut">
              <a:rPr lang="en-GB" smtClean="0"/>
              <a:t>20/03/2025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161294148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2111451-8572-4C65-A28A-ED9A29697342}" type="datetimeFigureOut">
              <a:rPr lang="en-GB" smtClean="0"/>
              <a:t>20/03/2025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369146223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2111451-8572-4C65-A28A-ED9A29697342}" type="datetimeFigureOut">
              <a:rPr lang="en-GB" smtClean="0"/>
              <a:t>20/03/2025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96953835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2111451-8572-4C65-A28A-ED9A29697342}" type="datetimeFigureOut">
              <a:rPr lang="en-GB" smtClean="0"/>
              <a:t>20/03/2025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395859018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11451-8572-4C65-A28A-ED9A29697342}" type="datetimeFigureOut">
              <a:rPr lang="en-GB" smtClean="0"/>
              <a:t>20/03/2025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39931934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111451-8572-4C65-A28A-ED9A29697342}" type="datetimeFigureOut">
              <a:rPr lang="en-GB" smtClean="0"/>
              <a:t>20/03/2025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326877224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111451-8572-4C65-A28A-ED9A29697342}" type="datetimeFigureOut">
              <a:rPr lang="en-GB" smtClean="0"/>
              <a:t>20/03/2025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E54A7B-8D8C-4635-ADA1-1E7B8226F6C3}" type="slidenum">
              <a:rPr lang="en-GB" smtClean="0"/>
              <a:t>‹#›</a:t>
            </a:fld>
            <a:endParaRPr lang="en-GB"/>
          </a:p>
        </p:txBody>
      </p:sp>
    </p:spTree>
    <p:extLst>
      <p:ext uri="{BB962C8B-B14F-4D97-AF65-F5344CB8AC3E}">
        <p14:creationId xmlns:p14="http://schemas.microsoft.com/office/powerpoint/2010/main" val="54091262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style>
          <a:lnRef idx="0">
            <a:schemeClr val="accent4"/>
          </a:lnRef>
          <a:fillRef idx="3">
            <a:schemeClr val="accent4"/>
          </a:fillRef>
          <a:effectRef idx="3">
            <a:schemeClr val="accent4"/>
          </a:effectRef>
          <a:fontRef idx="none">
            <a:schemeClr val="lt1"/>
          </a:fontRef>
        </p:style>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11451-8572-4C65-A28A-ED9A29697342}" type="datetimeFigureOut">
              <a:rPr lang="en-GB" smtClean="0"/>
              <a:t>20/03/2025</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54A7B-8D8C-4635-ADA1-1E7B8226F6C3}" type="slidenum">
              <a:rPr lang="en-GB" smtClean="0"/>
              <a:t>‹#›</a:t>
            </a:fld>
            <a:endParaRPr lang="en-GB"/>
          </a:p>
        </p:txBody>
      </p:sp>
    </p:spTree>
    <p:extLst>
      <p:ext uri="{BB962C8B-B14F-4D97-AF65-F5344CB8AC3E}">
        <p14:creationId xmlns:p14="http://schemas.microsoft.com/office/powerpoint/2010/main" val="2614566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defTabSz="914400" rtl="0" eaLnBrk="1" latinLnBrk="0" hangingPunct="1">
        <a:spcBef>
          <a:spcPct val="0"/>
        </a:spcBef>
        <a:buNone/>
        <a:defRPr sz="4400" kern="1200">
          <a:solidFill>
            <a:schemeClr val="tx1"/>
          </a:solidFill>
          <a:latin typeface="Bliss 2 Bold"/>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Bliss 2 Bold"/>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liss 2 Bold"/>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liss 2 Bold"/>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draytonmanorhighschool.co.uk/download/expectations-and-housekeeping.ph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draytonmanorhighschool.co.uk/school-resources.php" TargetMode="External"/><Relationship Id="rId4" Type="http://schemas.openxmlformats.org/officeDocument/2006/relationships/hyperlink" Target="mailto:attendancehub@draytonmanorhighschool.co.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3F1B96-D409-A262-2620-0EE44759D2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DD3C80-DE0C-1C45-AF23-2146A59C4D82}"/>
              </a:ext>
            </a:extLst>
          </p:cNvPr>
          <p:cNvSpPr>
            <a:spLocks noGrp="1"/>
          </p:cNvSpPr>
          <p:nvPr>
            <p:ph type="ctrTitle"/>
          </p:nvPr>
        </p:nvSpPr>
        <p:spPr>
          <a:xfrm>
            <a:off x="914400" y="2212890"/>
            <a:ext cx="10363200" cy="2368274"/>
          </a:xfrm>
          <a:gradFill>
            <a:gsLst>
              <a:gs pos="0">
                <a:srgbClr val="6F1973"/>
              </a:gs>
              <a:gs pos="80000">
                <a:schemeClr val="accent4">
                  <a:shade val="93000"/>
                  <a:satMod val="130000"/>
                </a:schemeClr>
              </a:gs>
              <a:gs pos="100000">
                <a:schemeClr val="accent4">
                  <a:shade val="94000"/>
                  <a:satMod val="135000"/>
                </a:schemeClr>
              </a:gs>
            </a:gsLst>
          </a:gradFill>
        </p:spPr>
        <p:style>
          <a:lnRef idx="0">
            <a:schemeClr val="accent4"/>
          </a:lnRef>
          <a:fillRef idx="3">
            <a:schemeClr val="accent4"/>
          </a:fillRef>
          <a:effectRef idx="3">
            <a:schemeClr val="accent4"/>
          </a:effectRef>
          <a:fontRef idx="minor">
            <a:schemeClr val="lt1"/>
          </a:fontRef>
        </p:style>
        <p:txBody>
          <a:bodyPr>
            <a:noAutofit/>
          </a:bodyPr>
          <a:lstStyle/>
          <a:p>
            <a:r>
              <a:rPr lang="en-GB" sz="4800">
                <a:latin typeface="Bliss 2 Medium"/>
              </a:rPr>
              <a:t>Attendance Hub</a:t>
            </a:r>
            <a:br>
              <a:rPr lang="en-GB" sz="4800">
                <a:latin typeface="Bliss 2 Medium" panose="02000506030000020004" pitchFamily="50" charset="0"/>
              </a:rPr>
            </a:br>
            <a:r>
              <a:rPr lang="en-GB" sz="4800">
                <a:latin typeface="Bliss 2 Medium"/>
              </a:rPr>
              <a:t>Module 6: Quality Assurance</a:t>
            </a:r>
            <a:br>
              <a:rPr lang="en-GB" sz="4800">
                <a:latin typeface="Bliss 2 Medium" panose="02000506030000020004" pitchFamily="50" charset="0"/>
              </a:rPr>
            </a:br>
            <a:r>
              <a:rPr lang="en-GB" sz="4800">
                <a:latin typeface="Bliss 2 Medium"/>
              </a:rPr>
              <a:t>20 March 2025</a:t>
            </a:r>
          </a:p>
        </p:txBody>
      </p:sp>
      <p:pic>
        <p:nvPicPr>
          <p:cNvPr id="4" name="Content Placeholder 10">
            <a:extLst>
              <a:ext uri="{FF2B5EF4-FFF2-40B4-BE49-F238E27FC236}">
                <a16:creationId xmlns:a16="http://schemas.microsoft.com/office/drawing/2014/main" id="{A8B533D3-A0F6-530C-F60B-A6DF612CDA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91977" y="332656"/>
            <a:ext cx="4608045" cy="1772656"/>
          </a:xfrm>
          <a:prstGeom prst="rect">
            <a:avLst/>
          </a:prstGeom>
        </p:spPr>
      </p:pic>
      <p:sp>
        <p:nvSpPr>
          <p:cNvPr id="3" name="Rectangle 2">
            <a:extLst>
              <a:ext uri="{FF2B5EF4-FFF2-40B4-BE49-F238E27FC236}">
                <a16:creationId xmlns:a16="http://schemas.microsoft.com/office/drawing/2014/main" id="{931045AD-8981-4760-C30C-47484B1F6DBF}"/>
              </a:ext>
            </a:extLst>
          </p:cNvPr>
          <p:cNvSpPr/>
          <p:nvPr/>
        </p:nvSpPr>
        <p:spPr>
          <a:xfrm>
            <a:off x="484478" y="5110685"/>
            <a:ext cx="9101797" cy="1200329"/>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srgbClr val="4D5156"/>
                </a:solidFill>
                <a:effectLst/>
                <a:uLnTx/>
                <a:uFillTx/>
                <a:latin typeface="Bliss 2 Bold" panose="02000506030000020004" pitchFamily="50" charset="0"/>
                <a:ea typeface="+mn-ea"/>
                <a:cs typeface="+mn-cs"/>
              </a:rPr>
              <a:t>'</a:t>
            </a:r>
            <a:r>
              <a:rPr kumimoji="0" lang="en-US" sz="3600" b="1" i="0" u="none" strike="noStrike" kern="1200" cap="none" spc="0" normalizeH="0" baseline="0" noProof="0">
                <a:ln>
                  <a:noFill/>
                </a:ln>
                <a:solidFill>
                  <a:srgbClr val="5F6368"/>
                </a:solidFill>
                <a:effectLst/>
                <a:uLnTx/>
                <a:uFillTx/>
                <a:latin typeface="Bliss 2 Bold" panose="02000506030000020004" pitchFamily="50" charset="0"/>
                <a:ea typeface="+mn-ea"/>
                <a:cs typeface="+mn-cs"/>
              </a:rPr>
              <a:t>NEC ASPERA TERRENT</a:t>
            </a:r>
            <a:r>
              <a:rPr kumimoji="0" lang="en-US" sz="3600" b="0" i="0" u="none" strike="noStrike" kern="1200" cap="none" spc="0" normalizeH="0" baseline="0" noProof="0">
                <a:ln>
                  <a:noFill/>
                </a:ln>
                <a:solidFill>
                  <a:srgbClr val="4D5156"/>
                </a:solidFill>
                <a:effectLst/>
                <a:uLnTx/>
                <a:uFillTx/>
                <a:latin typeface="Bliss 2 Bold" panose="02000506030000020004" pitchFamily="50" charset="0"/>
                <a:ea typeface="+mn-ea"/>
                <a:cs typeface="+mn-cs"/>
              </a:rPr>
              <a:t>' </a:t>
            </a:r>
            <a:endParaRPr kumimoji="0" lang="en-US" sz="1800" b="0" i="0" u="none" strike="noStrike" kern="1200" cap="none" spc="0" normalizeH="0" baseline="0" noProof="0">
              <a:ln>
                <a:noFill/>
              </a:ln>
              <a:solidFill>
                <a:prstClr val="black"/>
              </a:solidFill>
              <a:effectLst/>
              <a:uLnTx/>
              <a:uFillTx/>
              <a:latin typeface="Calibri"/>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srgbClr val="4D5156"/>
                </a:solidFill>
                <a:effectLst/>
                <a:uLnTx/>
                <a:uFillTx/>
                <a:latin typeface="Bliss 2 ExtraLight" panose="02000506030000020004" pitchFamily="50" charset="0"/>
                <a:ea typeface="+mn-ea"/>
                <a:cs typeface="+mn-cs"/>
              </a:rPr>
              <a:t>'hardships do not deter us'</a:t>
            </a:r>
            <a:endParaRPr kumimoji="0" lang="en-GB" sz="3600" b="0" i="0" u="none" strike="noStrike" kern="1200" cap="none" spc="0" normalizeH="0" baseline="0" noProof="0">
              <a:ln>
                <a:noFill/>
              </a:ln>
              <a:solidFill>
                <a:prstClr val="black"/>
              </a:solidFill>
              <a:effectLst/>
              <a:uLnTx/>
              <a:uFillTx/>
              <a:latin typeface="Bliss 2 ExtraLight" panose="02000506030000020004" pitchFamily="50" charset="0"/>
              <a:ea typeface="+mn-ea"/>
              <a:cs typeface="+mn-cs"/>
            </a:endParaRPr>
          </a:p>
        </p:txBody>
      </p:sp>
      <p:sp>
        <p:nvSpPr>
          <p:cNvPr id="5" name="Rectangle 4">
            <a:extLst>
              <a:ext uri="{FF2B5EF4-FFF2-40B4-BE49-F238E27FC236}">
                <a16:creationId xmlns:a16="http://schemas.microsoft.com/office/drawing/2014/main" id="{D89C80DB-6DD1-F633-02D6-65885263928F}"/>
              </a:ext>
            </a:extLst>
          </p:cNvPr>
          <p:cNvSpPr/>
          <p:nvPr/>
        </p:nvSpPr>
        <p:spPr>
          <a:xfrm>
            <a:off x="2427943" y="5110685"/>
            <a:ext cx="9101797" cy="1200329"/>
          </a:xfrm>
          <a:prstGeom prst="rect">
            <a:avLst/>
          </a:prstGeom>
        </p:spPr>
        <p:txBody>
          <a:bodyPr wrap="square" lIns="91440" tIns="45720" rIns="91440" bIns="45720" anchor="t">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srgbClr val="4D5156"/>
                </a:solidFill>
                <a:effectLst/>
                <a:uLnTx/>
                <a:uFillTx/>
                <a:latin typeface="Bliss 2 Bold" panose="02000506030000020004" pitchFamily="50" charset="0"/>
                <a:ea typeface="+mn-ea"/>
                <a:cs typeface="+mn-cs"/>
              </a:rPr>
              <a:t>Rob Johnston AHT</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srgbClr val="4D5156"/>
                </a:solidFill>
                <a:effectLst/>
                <a:uLnTx/>
                <a:uFillTx/>
                <a:latin typeface="Bliss 2 Bold" panose="02000506030000020004" pitchFamily="50" charset="0"/>
                <a:ea typeface="+mn-ea"/>
                <a:cs typeface="+mn-cs"/>
              </a:rPr>
              <a:t>Ross Boniface AAHT</a:t>
            </a:r>
            <a:endParaRPr kumimoji="0" lang="en-GB" sz="3600" b="0" i="0" u="none" strike="noStrike" kern="1200" cap="none" spc="0" normalizeH="0" baseline="0" noProof="0">
              <a:ln>
                <a:noFill/>
              </a:ln>
              <a:solidFill>
                <a:prstClr val="black"/>
              </a:solidFill>
              <a:effectLst/>
              <a:uLnTx/>
              <a:uFillTx/>
              <a:latin typeface="Bliss 2 ExtraLight" panose="02000506030000020004" pitchFamily="50" charset="0"/>
              <a:ea typeface="+mn-ea"/>
              <a:cs typeface="+mn-cs"/>
            </a:endParaRPr>
          </a:p>
        </p:txBody>
      </p:sp>
    </p:spTree>
    <p:extLst>
      <p:ext uri="{BB962C8B-B14F-4D97-AF65-F5344CB8AC3E}">
        <p14:creationId xmlns:p14="http://schemas.microsoft.com/office/powerpoint/2010/main" val="27775599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8357F7-6E92-A538-C19C-F3B567A6AA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6DE2F3-D8A2-F19B-CA43-20C6F42E532C}"/>
              </a:ext>
            </a:extLst>
          </p:cNvPr>
          <p:cNvSpPr>
            <a:spLocks noGrp="1"/>
          </p:cNvSpPr>
          <p:nvPr>
            <p:ph type="title"/>
          </p:nvPr>
        </p:nvSpPr>
        <p:spPr/>
        <p:txBody>
          <a:bodyPr/>
          <a:lstStyle/>
          <a:p>
            <a:r>
              <a:rPr lang="en-US"/>
              <a:t>Feedback Conversations</a:t>
            </a:r>
          </a:p>
        </p:txBody>
      </p:sp>
      <p:sp>
        <p:nvSpPr>
          <p:cNvPr id="3" name="Content Placeholder 2">
            <a:extLst>
              <a:ext uri="{FF2B5EF4-FFF2-40B4-BE49-F238E27FC236}">
                <a16:creationId xmlns:a16="http://schemas.microsoft.com/office/drawing/2014/main" id="{539F25F6-9B0B-95D6-4F4B-471B3F5F82D9}"/>
              </a:ext>
            </a:extLst>
          </p:cNvPr>
          <p:cNvSpPr>
            <a:spLocks noGrp="1"/>
          </p:cNvSpPr>
          <p:nvPr>
            <p:ph idx="1"/>
          </p:nvPr>
        </p:nvSpPr>
        <p:spPr>
          <a:xfrm>
            <a:off x="623978" y="1600201"/>
            <a:ext cx="10972800" cy="4525963"/>
          </a:xfrm>
        </p:spPr>
        <p:txBody>
          <a:bodyPr vert="horz" lIns="91440" tIns="45720" rIns="91440" bIns="45720" rtlCol="0" anchor="t">
            <a:normAutofit/>
          </a:bodyPr>
          <a:lstStyle/>
          <a:p>
            <a:pPr marL="0" indent="0">
              <a:buNone/>
            </a:pPr>
            <a:endParaRPr lang="en-US" sz="3000" i="1">
              <a:latin typeface="Bliss 2 Regular"/>
              <a:cs typeface="Arial"/>
            </a:endParaRPr>
          </a:p>
          <a:p>
            <a:pPr marL="0" indent="0">
              <a:buNone/>
            </a:pPr>
            <a:endParaRPr lang="en-US" sz="3000" i="1">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p:txBody>
      </p:sp>
      <p:sp>
        <p:nvSpPr>
          <p:cNvPr id="55" name="Content Placeholder 2">
            <a:extLst>
              <a:ext uri="{FF2B5EF4-FFF2-40B4-BE49-F238E27FC236}">
                <a16:creationId xmlns:a16="http://schemas.microsoft.com/office/drawing/2014/main" id="{91290EEF-416B-B101-AEC9-62EABAA579F6}"/>
              </a:ext>
            </a:extLst>
          </p:cNvPr>
          <p:cNvSpPr txBox="1">
            <a:spLocks/>
          </p:cNvSpPr>
          <p:nvPr/>
        </p:nvSpPr>
        <p:spPr>
          <a:xfrm>
            <a:off x="460075" y="1594450"/>
            <a:ext cx="11102196" cy="4525963"/>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Bliss 2 Bold"/>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liss 2 Bold"/>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liss 2 Bold"/>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We have </a:t>
            </a:r>
            <a:r>
              <a:rPr kumimoji="0" lang="en-US" sz="3000" b="1" i="0" u="none" strike="noStrike" kern="1200" cap="none" spc="0" normalizeH="0" baseline="0" noProof="0">
                <a:ln>
                  <a:noFill/>
                </a:ln>
                <a:solidFill>
                  <a:prstClr val="black"/>
                </a:solidFill>
                <a:effectLst/>
                <a:uLnTx/>
                <a:uFillTx/>
                <a:latin typeface="Bliss 2 Regular"/>
                <a:ea typeface="+mn-ea"/>
                <a:cs typeface="Arial"/>
              </a:rPr>
              <a:t>integrity </a:t>
            </a:r>
            <a:r>
              <a:rPr kumimoji="0" lang="en-US" sz="3000" b="0" i="0" u="none" strike="noStrike" kern="1200" cap="none" spc="0" normalizeH="0" baseline="0" noProof="0">
                <a:ln>
                  <a:noFill/>
                </a:ln>
                <a:solidFill>
                  <a:prstClr val="black"/>
                </a:solidFill>
                <a:effectLst/>
                <a:uLnTx/>
                <a:uFillTx/>
                <a:latin typeface="Bliss 2 Regular"/>
                <a:ea typeface="+mn-ea"/>
                <a:cs typeface="Arial"/>
              </a:rPr>
              <a:t>and are aiming for </a:t>
            </a:r>
            <a:r>
              <a:rPr kumimoji="0" lang="en-US" sz="3000" b="1" i="0" u="none" strike="noStrike" kern="1200" cap="none" spc="0" normalizeH="0" baseline="0" noProof="0">
                <a:ln>
                  <a:noFill/>
                </a:ln>
                <a:solidFill>
                  <a:prstClr val="black"/>
                </a:solidFill>
                <a:effectLst/>
                <a:uLnTx/>
                <a:uFillTx/>
                <a:latin typeface="Bliss 2 Regular"/>
                <a:ea typeface="+mn-ea"/>
                <a:cs typeface="Arial"/>
              </a:rPr>
              <a:t>excellence </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We aim to ensure staff have </a:t>
            </a:r>
            <a:r>
              <a:rPr kumimoji="0" lang="en-US" sz="3000" b="1" i="0" u="none" strike="noStrike" kern="1200" cap="none" spc="0" normalizeH="0" baseline="0" noProof="0">
                <a:ln>
                  <a:noFill/>
                </a:ln>
                <a:solidFill>
                  <a:prstClr val="black"/>
                </a:solidFill>
                <a:effectLst/>
                <a:uLnTx/>
                <a:uFillTx/>
                <a:latin typeface="Bliss 2 Regular"/>
                <a:ea typeface="+mn-ea"/>
                <a:cs typeface="Arial"/>
              </a:rPr>
              <a:t>clarity</a:t>
            </a:r>
            <a:r>
              <a:rPr kumimoji="0" lang="en-US" sz="3000" b="0" i="0" u="none" strike="noStrike" kern="1200" cap="none" spc="0" normalizeH="0" baseline="0" noProof="0">
                <a:ln>
                  <a:noFill/>
                </a:ln>
                <a:solidFill>
                  <a:prstClr val="black"/>
                </a:solidFill>
                <a:effectLst/>
                <a:uLnTx/>
                <a:uFillTx/>
                <a:latin typeface="Bliss 2 Regular"/>
                <a:ea typeface="+mn-ea"/>
                <a:cs typeface="Arial"/>
              </a:rPr>
              <a:t> of what is expected, provide training on </a:t>
            </a:r>
            <a:r>
              <a:rPr kumimoji="0" lang="en-US" sz="3000" b="1" i="0" u="none" strike="noStrike" kern="1200" cap="none" spc="0" normalizeH="0" baseline="0" noProof="0">
                <a:ln>
                  <a:noFill/>
                </a:ln>
                <a:solidFill>
                  <a:prstClr val="black"/>
                </a:solidFill>
                <a:effectLst/>
                <a:uLnTx/>
                <a:uFillTx/>
                <a:latin typeface="Bliss 2 Regular"/>
                <a:ea typeface="+mn-ea"/>
                <a:cs typeface="Arial"/>
              </a:rPr>
              <a:t>best practice</a:t>
            </a:r>
            <a:r>
              <a:rPr kumimoji="0" lang="en-US" sz="3000" b="0" i="0" u="none" strike="noStrike" kern="1200" cap="none" spc="0" normalizeH="0" baseline="0" noProof="0">
                <a:ln>
                  <a:noFill/>
                </a:ln>
                <a:solidFill>
                  <a:prstClr val="black"/>
                </a:solidFill>
                <a:effectLst/>
                <a:uLnTx/>
                <a:uFillTx/>
                <a:latin typeface="Bliss 2 Regular"/>
                <a:ea typeface="+mn-ea"/>
                <a:cs typeface="Arial"/>
              </a:rPr>
              <a:t> and are </a:t>
            </a:r>
            <a:r>
              <a:rPr kumimoji="0" lang="en-US" sz="3000" b="1" i="0" u="none" strike="noStrike" kern="1200" cap="none" spc="0" normalizeH="0" baseline="0" noProof="0">
                <a:ln>
                  <a:noFill/>
                </a:ln>
                <a:solidFill>
                  <a:prstClr val="black"/>
                </a:solidFill>
                <a:effectLst/>
                <a:uLnTx/>
                <a:uFillTx/>
                <a:latin typeface="Bliss 2 Regular"/>
                <a:ea typeface="+mn-ea"/>
                <a:cs typeface="Arial"/>
              </a:rPr>
              <a:t>consistent </a:t>
            </a:r>
            <a:r>
              <a:rPr kumimoji="0" lang="en-US" sz="3000" b="0" i="0" u="none" strike="noStrike" kern="1200" cap="none" spc="0" normalizeH="0" baseline="0" noProof="0">
                <a:ln>
                  <a:noFill/>
                </a:ln>
                <a:solidFill>
                  <a:prstClr val="black"/>
                </a:solidFill>
                <a:effectLst/>
                <a:uLnTx/>
                <a:uFillTx/>
                <a:latin typeface="Bliss 2 Regular"/>
                <a:ea typeface="+mn-ea"/>
                <a:cs typeface="Arial"/>
              </a:rPr>
              <a:t>in our QA methods and approach</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This provides us with the basis to </a:t>
            </a:r>
            <a:r>
              <a:rPr kumimoji="0" lang="en-US" sz="3000" b="1" i="0" u="none" strike="noStrike" kern="1200" cap="none" spc="0" normalizeH="0" baseline="0" noProof="0">
                <a:ln>
                  <a:noFill/>
                </a:ln>
                <a:solidFill>
                  <a:prstClr val="black"/>
                </a:solidFill>
                <a:effectLst/>
                <a:uLnTx/>
                <a:uFillTx/>
                <a:latin typeface="Bliss 2 Regular"/>
                <a:ea typeface="+mn-ea"/>
                <a:cs typeface="Arial"/>
              </a:rPr>
              <a:t>intervene early</a:t>
            </a:r>
            <a:r>
              <a:rPr kumimoji="0" lang="en-US" sz="3000" b="0" i="0" u="none" strike="noStrike" kern="1200" cap="none" spc="0" normalizeH="0" baseline="0" noProof="0">
                <a:ln>
                  <a:noFill/>
                </a:ln>
                <a:solidFill>
                  <a:prstClr val="black"/>
                </a:solidFill>
                <a:effectLst/>
                <a:uLnTx/>
                <a:uFillTx/>
                <a:latin typeface="Bliss 2 Regular"/>
                <a:ea typeface="+mn-ea"/>
                <a:cs typeface="Arial"/>
              </a:rPr>
              <a:t> and have </a:t>
            </a:r>
            <a:r>
              <a:rPr kumimoji="0" lang="en-US" sz="3000" b="1" i="0" u="none" strike="noStrike" kern="1200" cap="none" spc="0" normalizeH="0" baseline="0" noProof="0">
                <a:ln>
                  <a:noFill/>
                </a:ln>
                <a:solidFill>
                  <a:prstClr val="black"/>
                </a:solidFill>
                <a:effectLst/>
                <a:uLnTx/>
                <a:uFillTx/>
                <a:latin typeface="Bliss 2 Regular"/>
                <a:ea typeface="+mn-ea"/>
                <a:cs typeface="Arial"/>
              </a:rPr>
              <a:t>honest </a:t>
            </a:r>
            <a:r>
              <a:rPr kumimoji="0" lang="en-US" sz="3000" b="0" i="0" u="none" strike="noStrike" kern="1200" cap="none" spc="0" normalizeH="0" baseline="0" noProof="0">
                <a:ln>
                  <a:noFill/>
                </a:ln>
                <a:solidFill>
                  <a:prstClr val="black"/>
                </a:solidFill>
                <a:effectLst/>
                <a:uLnTx/>
                <a:uFillTx/>
                <a:latin typeface="Bliss 2 Regular"/>
                <a:ea typeface="+mn-ea"/>
                <a:cs typeface="Arial"/>
              </a:rPr>
              <a:t>feedback conversations that support improvements</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p:txBody>
      </p:sp>
    </p:spTree>
    <p:extLst>
      <p:ext uri="{BB962C8B-B14F-4D97-AF65-F5344CB8AC3E}">
        <p14:creationId xmlns:p14="http://schemas.microsoft.com/office/powerpoint/2010/main" val="14327667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F463E-3614-4D23-B237-5D5DBB65B9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048AC4-0DFC-0561-4BB7-006AF4671901}"/>
              </a:ext>
            </a:extLst>
          </p:cNvPr>
          <p:cNvSpPr>
            <a:spLocks noGrp="1"/>
          </p:cNvSpPr>
          <p:nvPr>
            <p:ph type="title"/>
          </p:nvPr>
        </p:nvSpPr>
        <p:spPr/>
        <p:txBody>
          <a:bodyPr/>
          <a:lstStyle/>
          <a:p>
            <a:r>
              <a:rPr lang="en-US"/>
              <a:t>Feedback Conversations</a:t>
            </a:r>
          </a:p>
        </p:txBody>
      </p:sp>
      <p:sp>
        <p:nvSpPr>
          <p:cNvPr id="3" name="Content Placeholder 2">
            <a:extLst>
              <a:ext uri="{FF2B5EF4-FFF2-40B4-BE49-F238E27FC236}">
                <a16:creationId xmlns:a16="http://schemas.microsoft.com/office/drawing/2014/main" id="{1FC24749-E2EE-A324-C223-5934F90362CC}"/>
              </a:ext>
            </a:extLst>
          </p:cNvPr>
          <p:cNvSpPr>
            <a:spLocks noGrp="1"/>
          </p:cNvSpPr>
          <p:nvPr>
            <p:ph idx="1"/>
          </p:nvPr>
        </p:nvSpPr>
        <p:spPr>
          <a:xfrm>
            <a:off x="623978" y="1600201"/>
            <a:ext cx="10972800" cy="4525963"/>
          </a:xfrm>
        </p:spPr>
        <p:txBody>
          <a:bodyPr vert="horz" lIns="91440" tIns="45720" rIns="91440" bIns="45720" rtlCol="0" anchor="t">
            <a:normAutofit/>
          </a:bodyPr>
          <a:lstStyle/>
          <a:p>
            <a:pPr marL="0" indent="0">
              <a:buNone/>
            </a:pPr>
            <a:endParaRPr lang="en-US" sz="3000" i="1">
              <a:latin typeface="Bliss 2 Regular"/>
              <a:cs typeface="Arial"/>
            </a:endParaRPr>
          </a:p>
          <a:p>
            <a:pPr marL="0" indent="0">
              <a:buNone/>
            </a:pPr>
            <a:endParaRPr lang="en-US" sz="3000" i="1">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p:txBody>
      </p:sp>
      <p:sp>
        <p:nvSpPr>
          <p:cNvPr id="55" name="Content Placeholder 2">
            <a:extLst>
              <a:ext uri="{FF2B5EF4-FFF2-40B4-BE49-F238E27FC236}">
                <a16:creationId xmlns:a16="http://schemas.microsoft.com/office/drawing/2014/main" id="{EEE7981B-81D9-2D7F-7C4C-80F202A5309B}"/>
              </a:ext>
            </a:extLst>
          </p:cNvPr>
          <p:cNvSpPr txBox="1">
            <a:spLocks/>
          </p:cNvSpPr>
          <p:nvPr/>
        </p:nvSpPr>
        <p:spPr>
          <a:xfrm>
            <a:off x="460075" y="1594450"/>
            <a:ext cx="11102196" cy="4525963"/>
          </a:xfrm>
          <a:prstGeom prst="rect">
            <a:avLst/>
          </a:prstGeom>
        </p:spPr>
        <p:txBody>
          <a:bodyPr vert="horz" lIns="91440" tIns="45720" rIns="91440" bIns="45720" rtlCol="0" anchor="t">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Bliss 2 Bold"/>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liss 2 Bold"/>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liss 2 Bold"/>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Honest feedback conversations</a:t>
            </a:r>
            <a:endParaRPr kumimoji="0" lang="en-US" sz="3200" b="0" i="0" u="none" strike="noStrike" kern="1200" cap="none" spc="0" normalizeH="0" baseline="0" noProof="0">
              <a:ln>
                <a:noFill/>
              </a:ln>
              <a:solidFill>
                <a:prstClr val="black"/>
              </a:solidFill>
              <a:effectLst/>
              <a:uLnTx/>
              <a:uFillTx/>
              <a:latin typeface="Bliss 2 Bold"/>
              <a:ea typeface="+mn-ea"/>
              <a:cs typeface="+mn-cs"/>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Identify the exact problem/s at a granular level and its impact (clarity)</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Check the problem is persistent/not a one off (certainty)</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Agree time and place to meet in advance in person explaining that the topic of the conversation to be had</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Script the feedback conversation</a:t>
            </a:r>
            <a:endParaRPr kumimoji="0" lang="en-US" sz="3200" b="0" i="0" u="none" strike="noStrike" kern="1200" cap="none" spc="0" normalizeH="0" baseline="0" noProof="0">
              <a:ln>
                <a:noFill/>
              </a:ln>
              <a:solidFill>
                <a:prstClr val="black"/>
              </a:solidFill>
              <a:effectLst/>
              <a:uLnTx/>
              <a:uFillTx/>
              <a:latin typeface="Bliss 2 Bold"/>
              <a:ea typeface="+mn-ea"/>
              <a:cs typeface="+mn-cs"/>
            </a:endParaRP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600" b="0" i="0" u="none" strike="noStrike" kern="1200" cap="none" spc="0" normalizeH="0" baseline="0" noProof="0">
                <a:ln>
                  <a:noFill/>
                </a:ln>
                <a:solidFill>
                  <a:prstClr val="black"/>
                </a:solidFill>
                <a:effectLst/>
                <a:uLnTx/>
                <a:uFillTx/>
                <a:latin typeface="Bliss 2 Regular"/>
                <a:ea typeface="+mn-ea"/>
                <a:cs typeface="Arial"/>
              </a:rPr>
              <a:t>Detail of the concern</a:t>
            </a: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600" b="0" i="0" u="none" strike="noStrike" kern="1200" cap="none" spc="0" normalizeH="0" baseline="0" noProof="0">
                <a:ln>
                  <a:noFill/>
                </a:ln>
                <a:solidFill>
                  <a:prstClr val="black"/>
                </a:solidFill>
                <a:effectLst/>
                <a:uLnTx/>
                <a:uFillTx/>
                <a:latin typeface="Bliss 2 Regular"/>
                <a:ea typeface="+mn-ea"/>
                <a:cs typeface="Arial"/>
              </a:rPr>
              <a:t>Detail how the problem has impacted the school/individuals</a:t>
            </a: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600" b="0" i="0" u="none" strike="noStrike" kern="1200" cap="none" spc="0" normalizeH="0" baseline="0" noProof="0">
                <a:ln>
                  <a:noFill/>
                </a:ln>
                <a:solidFill>
                  <a:prstClr val="black"/>
                </a:solidFill>
                <a:effectLst/>
                <a:uLnTx/>
                <a:uFillTx/>
                <a:latin typeface="Bliss 2 Regular"/>
                <a:ea typeface="+mn-ea"/>
                <a:cs typeface="Arial"/>
              </a:rPr>
              <a:t>Detail of why it is important the problem is resolved</a:t>
            </a: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600" b="0" i="0" u="none" strike="noStrike" kern="1200" cap="none" spc="0" normalizeH="0" baseline="0" noProof="0">
                <a:ln>
                  <a:noFill/>
                </a:ln>
                <a:solidFill>
                  <a:prstClr val="black"/>
                </a:solidFill>
                <a:effectLst/>
                <a:uLnTx/>
                <a:uFillTx/>
                <a:latin typeface="Bliss 2 Regular"/>
                <a:ea typeface="+mn-ea"/>
                <a:cs typeface="Arial"/>
              </a:rPr>
              <a:t>Detail of possible solutions but script for them to provide input on the next steps required to resolve</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Agree what and when action will be taken as well as any training that is required</a:t>
            </a:r>
            <a:endParaRPr kumimoji="0" lang="en-US" sz="3200" b="0" i="0" u="none" strike="noStrike" kern="1200" cap="none" spc="0" normalizeH="0" baseline="0" noProof="0">
              <a:ln>
                <a:noFill/>
              </a:ln>
              <a:solidFill>
                <a:prstClr val="black"/>
              </a:solidFill>
              <a:effectLst/>
              <a:uLnTx/>
              <a:uFillTx/>
              <a:latin typeface="Bliss 2 Bold"/>
              <a:ea typeface="+mn-ea"/>
              <a:cs typeface="+mn-cs"/>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Agree follow up QA and meeting/s to check on progress </a:t>
            </a:r>
            <a:endParaRPr kumimoji="0" lang="en-US" sz="3000" b="0" i="0" u="none" strike="noStrike" kern="1200" cap="none" spc="0" normalizeH="0" baseline="0" noProof="0">
              <a:ln>
                <a:noFill/>
              </a:ln>
              <a:solidFill>
                <a:prstClr val="black"/>
              </a:solidFill>
              <a:effectLst/>
              <a:uLnTx/>
              <a:uFillTx/>
              <a:latin typeface="Bliss 2 Bold"/>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Follow up in writing</a:t>
            </a:r>
            <a:endParaRPr kumimoji="0" lang="en-US" sz="3000" b="0" i="0" u="none" strike="noStrike" kern="1200" cap="none" spc="0" normalizeH="0" baseline="0" noProof="0">
              <a:ln>
                <a:noFill/>
              </a:ln>
              <a:solidFill>
                <a:prstClr val="black"/>
              </a:solidFill>
              <a:effectLst/>
              <a:uLnTx/>
              <a:uFillTx/>
              <a:latin typeface="Bliss 2 Bold"/>
              <a:ea typeface="+mn-ea"/>
              <a:cs typeface="+mn-cs"/>
            </a:endParaRPr>
          </a:p>
          <a:p>
            <a:pPr marL="914400" marR="0" lvl="1" indent="-5143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6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p:txBody>
      </p:sp>
      <p:sp>
        <p:nvSpPr>
          <p:cNvPr id="4" name="TextBox 3">
            <a:extLst>
              <a:ext uri="{FF2B5EF4-FFF2-40B4-BE49-F238E27FC236}">
                <a16:creationId xmlns:a16="http://schemas.microsoft.com/office/drawing/2014/main" id="{76864166-F88B-6FF1-75BF-5BF7A6753EC9}"/>
              </a:ext>
            </a:extLst>
          </p:cNvPr>
          <p:cNvSpPr txBox="1"/>
          <p:nvPr/>
        </p:nvSpPr>
        <p:spPr>
          <a:xfrm>
            <a:off x="614515" y="5862483"/>
            <a:ext cx="10830232" cy="738664"/>
          </a:xfrm>
          <a:prstGeom prst="rect">
            <a:avLst/>
          </a:prstGeom>
          <a:solidFill>
            <a:schemeClr val="accent4">
              <a:lumMod val="40000"/>
              <a:lumOff val="6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100" b="0" i="0" u="none" strike="noStrike" kern="1200" cap="none" spc="0" normalizeH="0" baseline="0" noProof="0">
                <a:ln>
                  <a:noFill/>
                </a:ln>
                <a:solidFill>
                  <a:prstClr val="black"/>
                </a:solidFill>
                <a:effectLst/>
                <a:uLnTx/>
                <a:uFillTx/>
                <a:latin typeface="Bliss 2 Regular"/>
                <a:ea typeface="+mn-ea"/>
                <a:cs typeface="Calibri"/>
              </a:rPr>
              <a:t>Question: Despite support and training, what should happen if the desired result isn't achieved and the issue persists?</a:t>
            </a:r>
          </a:p>
        </p:txBody>
      </p:sp>
    </p:spTree>
    <p:extLst>
      <p:ext uri="{BB962C8B-B14F-4D97-AF65-F5344CB8AC3E}">
        <p14:creationId xmlns:p14="http://schemas.microsoft.com/office/powerpoint/2010/main" val="33832901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E87AB-EF61-5B66-687D-A086589541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438DE5-06BA-0382-321C-9676B60C0E63}"/>
              </a:ext>
            </a:extLst>
          </p:cNvPr>
          <p:cNvSpPr>
            <a:spLocks noGrp="1"/>
          </p:cNvSpPr>
          <p:nvPr>
            <p:ph type="title"/>
          </p:nvPr>
        </p:nvSpPr>
        <p:spPr/>
        <p:txBody>
          <a:bodyPr/>
          <a:lstStyle/>
          <a:p>
            <a:r>
              <a:rPr lang="en-US"/>
              <a:t>'Break Out' Rooms</a:t>
            </a:r>
          </a:p>
        </p:txBody>
      </p:sp>
      <p:sp>
        <p:nvSpPr>
          <p:cNvPr id="3" name="Content Placeholder 2">
            <a:extLst>
              <a:ext uri="{FF2B5EF4-FFF2-40B4-BE49-F238E27FC236}">
                <a16:creationId xmlns:a16="http://schemas.microsoft.com/office/drawing/2014/main" id="{ACF153C1-9134-1364-1787-D230FC8371B8}"/>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a:t>Questions to focus the conversation</a:t>
            </a:r>
          </a:p>
          <a:p>
            <a:pPr marL="514350" indent="-514350">
              <a:buAutoNum type="arabicPeriod"/>
            </a:pPr>
            <a:r>
              <a:rPr lang="en-US"/>
              <a:t>Is everyone clear about their role and how to do it well?</a:t>
            </a:r>
          </a:p>
          <a:p>
            <a:pPr marL="514350" indent="-514350">
              <a:buAutoNum type="arabicPeriod"/>
            </a:pPr>
            <a:r>
              <a:rPr lang="en-US"/>
              <a:t>How do you QA this currently, what do you not?</a:t>
            </a:r>
          </a:p>
          <a:p>
            <a:pPr marL="514350" indent="-514350">
              <a:buAutoNum type="arabicPeriod"/>
            </a:pPr>
            <a:r>
              <a:rPr lang="en-US"/>
              <a:t>How systematic is your protocol? Does everyone know what, who and when processes occur?</a:t>
            </a:r>
          </a:p>
          <a:p>
            <a:pPr marL="514350" indent="-514350">
              <a:buAutoNum type="arabicPeriod"/>
            </a:pPr>
            <a:r>
              <a:rPr lang="en-US"/>
              <a:t>What role have your team had in developing the QA processes? Should they be involved?</a:t>
            </a:r>
          </a:p>
          <a:p>
            <a:pPr marL="514350" indent="-514350">
              <a:buAutoNum type="arabicPeriod"/>
            </a:pPr>
            <a:r>
              <a:rPr lang="en-US"/>
              <a:t>What action do you take when concerns/problems arise?</a:t>
            </a:r>
          </a:p>
          <a:p>
            <a:pPr marL="514350" indent="-514350">
              <a:buAutoNum type="arabicPeriod"/>
            </a:pPr>
            <a:r>
              <a:rPr lang="en-US"/>
              <a:t>What processes do you have to identify and intervene early?</a:t>
            </a:r>
          </a:p>
          <a:p>
            <a:pPr marL="0" indent="0">
              <a:buNone/>
            </a:pPr>
            <a:endParaRPr lang="en-US"/>
          </a:p>
          <a:p>
            <a:pPr marL="514350" indent="-514350">
              <a:buAutoNum type="arabicPeriod"/>
            </a:pPr>
            <a:endParaRPr lang="en-US"/>
          </a:p>
          <a:p>
            <a:pPr marL="514350" indent="-514350">
              <a:buAutoNum type="arabicPeriod"/>
            </a:pPr>
            <a:endParaRPr lang="en-US"/>
          </a:p>
        </p:txBody>
      </p:sp>
    </p:spTree>
    <p:extLst>
      <p:ext uri="{BB962C8B-B14F-4D97-AF65-F5344CB8AC3E}">
        <p14:creationId xmlns:p14="http://schemas.microsoft.com/office/powerpoint/2010/main" val="40546180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3B033-2504-BDDC-F1D7-4AA47E22CB17}"/>
              </a:ext>
            </a:extLst>
          </p:cNvPr>
          <p:cNvSpPr>
            <a:spLocks noGrp="1"/>
          </p:cNvSpPr>
          <p:nvPr>
            <p:ph type="title"/>
          </p:nvPr>
        </p:nvSpPr>
        <p:spPr/>
        <p:txBody>
          <a:bodyPr/>
          <a:lstStyle/>
          <a:p>
            <a:r>
              <a:rPr lang="en-US"/>
              <a:t>WHY WE FOCUS ON TRANSITION? </a:t>
            </a:r>
            <a:endParaRPr lang="en-GB"/>
          </a:p>
        </p:txBody>
      </p:sp>
      <p:sp>
        <p:nvSpPr>
          <p:cNvPr id="3" name="Content Placeholder 2">
            <a:extLst>
              <a:ext uri="{FF2B5EF4-FFF2-40B4-BE49-F238E27FC236}">
                <a16:creationId xmlns:a16="http://schemas.microsoft.com/office/drawing/2014/main" id="{49C395C9-F450-3808-2280-DA139A483470}"/>
              </a:ext>
            </a:extLst>
          </p:cNvPr>
          <p:cNvSpPr>
            <a:spLocks noGrp="1"/>
          </p:cNvSpPr>
          <p:nvPr>
            <p:ph idx="1"/>
          </p:nvPr>
        </p:nvSpPr>
        <p:spPr>
          <a:xfrm>
            <a:off x="609600" y="1685477"/>
            <a:ext cx="10956620" cy="4670874"/>
          </a:xfrm>
        </p:spPr>
        <p:txBody>
          <a:bodyPr>
            <a:normAutofit/>
          </a:bodyPr>
          <a:lstStyle/>
          <a:p>
            <a:pPr marL="285750" indent="-285750">
              <a:buFont typeface="Arial" panose="020B0604020202020204" pitchFamily="34" charset="0"/>
              <a:buChar char="•"/>
            </a:pPr>
            <a:r>
              <a:rPr lang="en-US" sz="2800"/>
              <a:t>We start to build a relationship with each family before they arrive, and they start to build a relationship with us</a:t>
            </a:r>
          </a:p>
          <a:p>
            <a:pPr marL="285750" indent="-285750">
              <a:buFont typeface="Arial" panose="020B0604020202020204" pitchFamily="34" charset="0"/>
              <a:buChar char="•"/>
            </a:pPr>
            <a:r>
              <a:rPr lang="en-US" sz="2800"/>
              <a:t>Collection of data, trends and experiences of students and their families</a:t>
            </a:r>
          </a:p>
          <a:p>
            <a:pPr marL="285750" indent="-285750">
              <a:buFont typeface="Arial" panose="020B0604020202020204" pitchFamily="34" charset="0"/>
              <a:buChar char="•"/>
            </a:pPr>
            <a:r>
              <a:rPr lang="en-US" sz="2800"/>
              <a:t>Plan the use of school resources to meet the needs of our incoming cohort </a:t>
            </a:r>
          </a:p>
          <a:p>
            <a:pPr marL="285750" indent="-285750">
              <a:buFont typeface="Arial" panose="020B0604020202020204" pitchFamily="34" charset="0"/>
              <a:buChar char="•"/>
            </a:pPr>
            <a:r>
              <a:rPr lang="en-US" sz="2800"/>
              <a:t>Continue to build momentum throughout the year</a:t>
            </a:r>
            <a:endParaRPr lang="en-GB" sz="2800"/>
          </a:p>
        </p:txBody>
      </p:sp>
      <p:sp>
        <p:nvSpPr>
          <p:cNvPr id="4" name="Footer Placeholder 3">
            <a:extLst>
              <a:ext uri="{FF2B5EF4-FFF2-40B4-BE49-F238E27FC236}">
                <a16:creationId xmlns:a16="http://schemas.microsoft.com/office/drawing/2014/main" id="{8CD58960-F897-1C7A-366F-1CFDBDC82C14}"/>
              </a:ext>
            </a:extLst>
          </p:cNvPr>
          <p:cNvSpPr>
            <a:spLocks noGrp="1"/>
          </p:cNvSpPr>
          <p:nvPr>
            <p:ph type="ftr" sz="quarter" idx="11"/>
          </p:nvPr>
        </p:nvSpPr>
        <p:spPr>
          <a:xfrm>
            <a:off x="3710762" y="5764437"/>
            <a:ext cx="6145266"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prstClr val="black">
                    <a:tint val="75000"/>
                  </a:prstClr>
                </a:solidFill>
                <a:effectLst/>
                <a:uLnTx/>
                <a:uFillTx/>
                <a:latin typeface="Calibri"/>
                <a:ea typeface="+mn-ea"/>
                <a:cs typeface="+mn-cs"/>
              </a:rPr>
              <a:t>Attendance Toolkit – Drayton Manor High School case study on transition – P.13</a:t>
            </a:r>
          </a:p>
        </p:txBody>
      </p:sp>
      <p:sp>
        <p:nvSpPr>
          <p:cNvPr id="5" name="Slide Number Placeholder 4">
            <a:extLst>
              <a:ext uri="{FF2B5EF4-FFF2-40B4-BE49-F238E27FC236}">
                <a16:creationId xmlns:a16="http://schemas.microsoft.com/office/drawing/2014/main" id="{42AA6317-8BBF-5025-117C-50010924DD9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E54A7B-8D8C-4635-ADA1-1E7B8226F6C3}"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7" name="Picture 6">
            <a:extLst>
              <a:ext uri="{FF2B5EF4-FFF2-40B4-BE49-F238E27FC236}">
                <a16:creationId xmlns:a16="http://schemas.microsoft.com/office/drawing/2014/main" id="{DB1E2A17-6C48-F94C-7FD4-4F5890ECE449}"/>
              </a:ext>
            </a:extLst>
          </p:cNvPr>
          <p:cNvPicPr>
            <a:picLocks noChangeAspect="1"/>
          </p:cNvPicPr>
          <p:nvPr/>
        </p:nvPicPr>
        <p:blipFill>
          <a:blip r:embed="rId3"/>
          <a:stretch>
            <a:fillRect/>
          </a:stretch>
        </p:blipFill>
        <p:spPr>
          <a:xfrm>
            <a:off x="9407972" y="4334797"/>
            <a:ext cx="2248343" cy="2248343"/>
          </a:xfrm>
          <a:prstGeom prst="rect">
            <a:avLst/>
          </a:prstGeom>
        </p:spPr>
      </p:pic>
    </p:spTree>
    <p:extLst>
      <p:ext uri="{BB962C8B-B14F-4D97-AF65-F5344CB8AC3E}">
        <p14:creationId xmlns:p14="http://schemas.microsoft.com/office/powerpoint/2010/main" val="2791312117"/>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3BF0F-B187-7EDF-F009-5A9644B589DD}"/>
              </a:ext>
            </a:extLst>
          </p:cNvPr>
          <p:cNvSpPr>
            <a:spLocks noGrp="1"/>
          </p:cNvSpPr>
          <p:nvPr>
            <p:ph type="title"/>
          </p:nvPr>
        </p:nvSpPr>
        <p:spPr/>
        <p:txBody>
          <a:bodyPr/>
          <a:lstStyle/>
          <a:p>
            <a:r>
              <a:rPr lang="en-US"/>
              <a:t>TIMELINE</a:t>
            </a:r>
            <a:endParaRPr lang="en-GB"/>
          </a:p>
        </p:txBody>
      </p:sp>
      <p:graphicFrame>
        <p:nvGraphicFramePr>
          <p:cNvPr id="6" name="Content Placeholder 5">
            <a:extLst>
              <a:ext uri="{FF2B5EF4-FFF2-40B4-BE49-F238E27FC236}">
                <a16:creationId xmlns:a16="http://schemas.microsoft.com/office/drawing/2014/main" id="{9316B36F-EF6A-D28A-0219-6BCDB5E6AC15}"/>
              </a:ext>
            </a:extLst>
          </p:cNvPr>
          <p:cNvGraphicFramePr>
            <a:graphicFrameLocks noGrp="1"/>
          </p:cNvGraphicFramePr>
          <p:nvPr>
            <p:ph idx="1"/>
          </p:nvPr>
        </p:nvGraphicFramePr>
        <p:xfrm>
          <a:off x="647724" y="809896"/>
          <a:ext cx="10896552" cy="60481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69E2BD97-5B45-DC0E-F7EA-9274EAA4D5B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DD84280C-71B8-D98B-D249-A9BD73D546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E54A7B-8D8C-4635-ADA1-1E7B8226F6C3}"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7594793"/>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B2C619-CF05-AB9D-D8DF-FB06DA20093B}"/>
              </a:ext>
            </a:extLst>
          </p:cNvPr>
          <p:cNvSpPr txBox="1"/>
          <p:nvPr/>
        </p:nvSpPr>
        <p:spPr>
          <a:xfrm>
            <a:off x="4027968" y="261610"/>
            <a:ext cx="4136064"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003764"/>
                </a:solidFill>
                <a:effectLst/>
                <a:uLnTx/>
                <a:uFillTx/>
                <a:latin typeface="Arial" panose="020B0604020202020204" pitchFamily="34" charset="0"/>
                <a:ea typeface="+mn-ea"/>
                <a:cs typeface="Arial" panose="020B0604020202020204" pitchFamily="34" charset="0"/>
              </a:rPr>
              <a:t>TRANSITION TASKS</a:t>
            </a:r>
            <a:endParaRPr kumimoji="0" lang="en-GB" sz="1600" b="0" i="0" u="none" strike="noStrike" kern="1200" cap="none" spc="0" normalizeH="0" baseline="0" noProof="0">
              <a:ln>
                <a:noFill/>
              </a:ln>
              <a:solidFill>
                <a:prstClr val="black"/>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B9D22F97-55F9-EF8C-B3BA-83104BD0FF0C}"/>
              </a:ext>
            </a:extLst>
          </p:cNvPr>
          <p:cNvSpPr txBox="1"/>
          <p:nvPr/>
        </p:nvSpPr>
        <p:spPr>
          <a:xfrm>
            <a:off x="3070588" y="681893"/>
            <a:ext cx="3702352" cy="5078313"/>
          </a:xfrm>
          <a:prstGeom prst="rect">
            <a:avLst/>
          </a:prstGeom>
          <a:noFill/>
          <a:ln w="57150">
            <a:solidFill>
              <a:srgbClr val="7030A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Events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Pre-September</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Open Evening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Parent Open Morning</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Transition team primary welcome events</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Primary visits for every feeder school</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Audience for drama/musical rehearsal  </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Subject HOD primary curriculum visits</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Passport launch</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Primary liaison meetings </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Year 6 teacher</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DSL – safeguarding and welfare</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SEND and EAL lead</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1:1 Induction meetings with all parents and students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 Year 6 Induction Day</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SEN workshop days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July Parent Welcome Evening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Summer School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Pre-start visit: collect timetable &amp; meet tutor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Post first day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Daily debrief (1</a:t>
            </a:r>
            <a:r>
              <a:rPr kumimoji="0" lang="en-US" sz="1200" b="0" i="0" u="none" strike="noStrike" kern="1200" cap="none" spc="0" normalizeH="0" baseline="30000" noProof="0">
                <a:ln>
                  <a:noFill/>
                </a:ln>
                <a:solidFill>
                  <a:prstClr val="black"/>
                </a:solidFill>
                <a:effectLst/>
                <a:uLnTx/>
                <a:uFillTx/>
                <a:latin typeface="Bliss 2 Regular" panose="02000506030000020004" pitchFamily="50" charset="0"/>
                <a:ea typeface="+mn-ea"/>
                <a:cs typeface="+mn-cs"/>
              </a:rPr>
              <a:t>st</a:t>
            </a: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 week) – SLT &amp; Year Team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After-school troubleshooting Parent clinics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Parent success evening in first two weeks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Year 7 music concert in first term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PTA invite/ second hand uniform sell</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Parent curriculum evenings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SEN/Parent Coffee Mornings</a:t>
            </a:r>
          </a:p>
        </p:txBody>
      </p:sp>
      <p:sp>
        <p:nvSpPr>
          <p:cNvPr id="21" name="TextBox 20">
            <a:extLst>
              <a:ext uri="{FF2B5EF4-FFF2-40B4-BE49-F238E27FC236}">
                <a16:creationId xmlns:a16="http://schemas.microsoft.com/office/drawing/2014/main" id="{8EC6F1BE-5488-7BF3-E358-6B64845C7682}"/>
              </a:ext>
            </a:extLst>
          </p:cNvPr>
          <p:cNvSpPr txBox="1"/>
          <p:nvPr/>
        </p:nvSpPr>
        <p:spPr>
          <a:xfrm>
            <a:off x="253403" y="673241"/>
            <a:ext cx="2817185" cy="5262979"/>
          </a:xfrm>
          <a:prstGeom prst="rect">
            <a:avLst/>
          </a:prstGeom>
          <a:noFill/>
          <a:ln w="57150">
            <a:solidFill>
              <a:srgbClr val="7030A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Data</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Early Transfer File (ETF) – local authority data</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Attendance &amp; punctuality Percentage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Local authority EWO handover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Academic progress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Pastoral information (friendships, hobbies)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Safeguarding</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Vulnerability Index (VI)</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Beyond the School Gates report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Medical and Welfare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Special Educational Needs (SEND)</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English as an Additional Language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Parent engagement with primary school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Parent engagement with transition process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Mobility – previous primary schools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Induction paperwork included within the Information Handbook</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Pupil Passport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Summer School feedback</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All data combined into the ‘super spreadsheet’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NEETs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 Extra-curricular interests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 Curriculum audits</a:t>
            </a:r>
          </a:p>
        </p:txBody>
      </p:sp>
      <p:sp>
        <p:nvSpPr>
          <p:cNvPr id="22" name="TextBox 21">
            <a:extLst>
              <a:ext uri="{FF2B5EF4-FFF2-40B4-BE49-F238E27FC236}">
                <a16:creationId xmlns:a16="http://schemas.microsoft.com/office/drawing/2014/main" id="{A4A73F65-4271-F690-1161-967B520AF1E0}"/>
              </a:ext>
            </a:extLst>
          </p:cNvPr>
          <p:cNvSpPr txBox="1"/>
          <p:nvPr/>
        </p:nvSpPr>
        <p:spPr>
          <a:xfrm>
            <a:off x="6925329" y="698179"/>
            <a:ext cx="2218660" cy="2492990"/>
          </a:xfrm>
          <a:prstGeom prst="rect">
            <a:avLst/>
          </a:prstGeom>
          <a:noFill/>
          <a:ln w="57150">
            <a:solidFill>
              <a:srgbClr val="7030A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Key Professionals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Head of Year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Tutor team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Year group link SLT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Transition Coordinator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Student Transition Team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DSL</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err="1">
                <a:ln>
                  <a:noFill/>
                </a:ln>
                <a:solidFill>
                  <a:prstClr val="black"/>
                </a:solidFill>
                <a:effectLst/>
                <a:uLnTx/>
                <a:uFillTx/>
                <a:latin typeface="Bliss 2 Regular" panose="02000506030000020004" pitchFamily="50" charset="0"/>
                <a:ea typeface="+mn-ea"/>
                <a:cs typeface="+mn-cs"/>
              </a:rPr>
              <a:t>SENDco</a:t>
            </a:r>
            <a:endPar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Graduate Inclusion Support Assistants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Admission officer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LA EWO/ data team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Primary staff</a:t>
            </a:r>
          </a:p>
        </p:txBody>
      </p:sp>
      <p:sp>
        <p:nvSpPr>
          <p:cNvPr id="23" name="TextBox 22">
            <a:extLst>
              <a:ext uri="{FF2B5EF4-FFF2-40B4-BE49-F238E27FC236}">
                <a16:creationId xmlns:a16="http://schemas.microsoft.com/office/drawing/2014/main" id="{9B21F4A8-A3B7-A3C0-014D-8167DC0179C6}"/>
              </a:ext>
            </a:extLst>
          </p:cNvPr>
          <p:cNvSpPr txBox="1"/>
          <p:nvPr/>
        </p:nvSpPr>
        <p:spPr>
          <a:xfrm>
            <a:off x="9149748" y="3966449"/>
            <a:ext cx="2664301" cy="2492990"/>
          </a:xfrm>
          <a:prstGeom prst="rect">
            <a:avLst/>
          </a:prstGeom>
          <a:noFill/>
          <a:ln w="57150">
            <a:solidFill>
              <a:srgbClr val="7030A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Strategic Discussion Points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How do we assess the needs of the cohort?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How do we plan effectively for the incoming cohort and adapt the curriculum where required?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What resources do we have available to use?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How do we build and establish relationships with schools, students and families?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How do we know our transition offer is fit for purpose?</a:t>
            </a:r>
          </a:p>
        </p:txBody>
      </p:sp>
      <p:sp>
        <p:nvSpPr>
          <p:cNvPr id="24" name="TextBox 23">
            <a:extLst>
              <a:ext uri="{FF2B5EF4-FFF2-40B4-BE49-F238E27FC236}">
                <a16:creationId xmlns:a16="http://schemas.microsoft.com/office/drawing/2014/main" id="{0E780118-3F76-8713-1E09-104A96FAAF1B}"/>
              </a:ext>
            </a:extLst>
          </p:cNvPr>
          <p:cNvSpPr txBox="1"/>
          <p:nvPr/>
        </p:nvSpPr>
        <p:spPr>
          <a:xfrm>
            <a:off x="9296378" y="322001"/>
            <a:ext cx="2334790" cy="1754326"/>
          </a:xfrm>
          <a:prstGeom prst="rect">
            <a:avLst/>
          </a:prstGeom>
          <a:noFill/>
          <a:ln w="57150">
            <a:solidFill>
              <a:srgbClr val="7030A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September Actions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Day 1 absence calls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Extra-curricular sign up and advertisement to parents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Explicit target setting – challenge 96</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Baseline testing and screening</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Tutor attendance calls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Return to school meetings</a:t>
            </a:r>
          </a:p>
        </p:txBody>
      </p:sp>
      <p:sp>
        <p:nvSpPr>
          <p:cNvPr id="25" name="TextBox 24">
            <a:extLst>
              <a:ext uri="{FF2B5EF4-FFF2-40B4-BE49-F238E27FC236}">
                <a16:creationId xmlns:a16="http://schemas.microsoft.com/office/drawing/2014/main" id="{85C687CE-ED69-8AEA-05AC-1C0FDFF69CE3}"/>
              </a:ext>
            </a:extLst>
          </p:cNvPr>
          <p:cNvSpPr txBox="1"/>
          <p:nvPr/>
        </p:nvSpPr>
        <p:spPr>
          <a:xfrm>
            <a:off x="9149749" y="2236558"/>
            <a:ext cx="2664300" cy="1569660"/>
          </a:xfrm>
          <a:prstGeom prst="rect">
            <a:avLst/>
          </a:prstGeom>
          <a:noFill/>
          <a:ln w="57150">
            <a:solidFill>
              <a:srgbClr val="7030A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In year admissions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Pupil information form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Contact previous schools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Admission pre-meeting</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Baseline testing and screening</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Post testing meeting</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Head Teacher meeting</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Assigned buddy</a:t>
            </a:r>
          </a:p>
        </p:txBody>
      </p:sp>
      <p:sp>
        <p:nvSpPr>
          <p:cNvPr id="28" name="TextBox 27">
            <a:extLst>
              <a:ext uri="{FF2B5EF4-FFF2-40B4-BE49-F238E27FC236}">
                <a16:creationId xmlns:a16="http://schemas.microsoft.com/office/drawing/2014/main" id="{5FA56131-77A8-614E-4111-132803A58DFF}"/>
              </a:ext>
            </a:extLst>
          </p:cNvPr>
          <p:cNvSpPr txBox="1"/>
          <p:nvPr/>
        </p:nvSpPr>
        <p:spPr>
          <a:xfrm>
            <a:off x="6902754" y="3275599"/>
            <a:ext cx="2218660" cy="2677656"/>
          </a:xfrm>
          <a:prstGeom prst="rect">
            <a:avLst/>
          </a:prstGeom>
          <a:noFill/>
          <a:ln w="57150">
            <a:solidFill>
              <a:srgbClr val="7030A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Keeping Momentum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Assess, Plan, Do, Review</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Leadership  – professional curiosity of the trends of the year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Uncovering what the data tells you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Developing the culture of the year group</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Extracurricular sign up</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Early parent meetings and attendance contracting</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200" b="0" i="0" u="none" strike="noStrike" kern="1200" cap="none" spc="0" normalizeH="0" baseline="0" noProof="0">
                <a:ln>
                  <a:noFill/>
                </a:ln>
                <a:solidFill>
                  <a:prstClr val="black"/>
                </a:solidFill>
                <a:effectLst/>
                <a:uLnTx/>
                <a:uFillTx/>
                <a:latin typeface="Bliss 2 Regular" panose="02000506030000020004" pitchFamily="50" charset="0"/>
                <a:ea typeface="+mn-ea"/>
                <a:cs typeface="+mn-cs"/>
              </a:rPr>
              <a:t>Staying connected with primaries </a:t>
            </a:r>
          </a:p>
        </p:txBody>
      </p:sp>
    </p:spTree>
    <p:extLst>
      <p:ext uri="{BB962C8B-B14F-4D97-AF65-F5344CB8AC3E}">
        <p14:creationId xmlns:p14="http://schemas.microsoft.com/office/powerpoint/2010/main" val="2311465574"/>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BFE904-4F9A-54F0-3D09-43B74E025A8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05A8EB-ED2A-EA72-7C8F-74AC232E32F6}"/>
              </a:ext>
            </a:extLst>
          </p:cNvPr>
          <p:cNvSpPr>
            <a:spLocks noGrp="1"/>
          </p:cNvSpPr>
          <p:nvPr>
            <p:ph idx="1"/>
          </p:nvPr>
        </p:nvSpPr>
        <p:spPr/>
        <p:txBody>
          <a:bodyPr vert="horz" lIns="91440" tIns="45720" rIns="91440" bIns="45720" rtlCol="0" anchor="t">
            <a:normAutofit/>
          </a:bodyPr>
          <a:lstStyle/>
          <a:p>
            <a:r>
              <a:rPr lang="en-US">
                <a:hlinkClick r:id="rId3"/>
              </a:rPr>
              <a:t>Expectations for hub partner schools and lead school </a:t>
            </a:r>
            <a:endParaRPr lang="en-US"/>
          </a:p>
          <a:p>
            <a:r>
              <a:rPr lang="en-US"/>
              <a:t>The sessions will be recorded and available after the session</a:t>
            </a:r>
          </a:p>
          <a:p>
            <a:r>
              <a:rPr lang="en-US"/>
              <a:t>Questions posted into the chat. There will be a chance to answer at pause points</a:t>
            </a:r>
          </a:p>
          <a:p>
            <a:r>
              <a:rPr lang="en-US">
                <a:hlinkClick r:id="rId4"/>
              </a:rPr>
              <a:t>attendancehub@draytonmanorhighschool.co.uk</a:t>
            </a:r>
            <a:endParaRPr lang="en-US"/>
          </a:p>
          <a:p>
            <a:r>
              <a:rPr lang="en-US"/>
              <a:t>Resources page: </a:t>
            </a:r>
            <a:r>
              <a:rPr lang="en-US">
                <a:hlinkClick r:id="rId5"/>
              </a:rPr>
              <a:t>https://www.draytonmanorhighschool.co.uk/school-resources.php</a:t>
            </a:r>
            <a:r>
              <a:rPr lang="en-US"/>
              <a:t> </a:t>
            </a:r>
          </a:p>
        </p:txBody>
      </p:sp>
      <p:sp>
        <p:nvSpPr>
          <p:cNvPr id="7" name="Title 1">
            <a:extLst>
              <a:ext uri="{FF2B5EF4-FFF2-40B4-BE49-F238E27FC236}">
                <a16:creationId xmlns:a16="http://schemas.microsoft.com/office/drawing/2014/main" id="{5B429551-0DA8-DB47-87EA-927C2308031A}"/>
              </a:ext>
            </a:extLst>
          </p:cNvPr>
          <p:cNvSpPr txBox="1">
            <a:spLocks/>
          </p:cNvSpPr>
          <p:nvPr/>
        </p:nvSpPr>
        <p:spPr>
          <a:xfrm>
            <a:off x="609600" y="410398"/>
            <a:ext cx="10972800" cy="1034944"/>
          </a:xfrm>
          <a:prstGeom prst="rect">
            <a:avLst/>
          </a:prstGeom>
          <a:gradFill rotWithShape="1">
            <a:gsLst>
              <a:gs pos="0">
                <a:srgbClr val="6F1973"/>
              </a:gs>
              <a:gs pos="80000">
                <a:schemeClr val="accent4">
                  <a:shade val="93000"/>
                  <a:satMod val="130000"/>
                </a:schemeClr>
              </a:gs>
              <a:gs pos="100000">
                <a:schemeClr val="accent4">
                  <a:shade val="94000"/>
                  <a:satMod val="135000"/>
                </a:schemeClr>
              </a:gs>
            </a:gsLst>
            <a:lin ang="16200000" scaled="0"/>
          </a:gradFill>
        </p:spPr>
        <p:style>
          <a:lnRef idx="0">
            <a:schemeClr val="accent4"/>
          </a:lnRef>
          <a:fillRef idx="3">
            <a:schemeClr val="accent4"/>
          </a:fillRef>
          <a:effectRef idx="3">
            <a:schemeClr val="accent4"/>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800" b="0" i="0" u="none" strike="noStrike" kern="1200" cap="none" spc="0" normalizeH="0" baseline="0" noProof="0">
                <a:ln>
                  <a:noFill/>
                </a:ln>
                <a:solidFill>
                  <a:prstClr val="white"/>
                </a:solidFill>
                <a:effectLst/>
                <a:uLnTx/>
                <a:uFillTx/>
                <a:latin typeface="Bliss 2 Medium"/>
                <a:ea typeface="+mn-ea"/>
                <a:cs typeface="+mn-cs"/>
              </a:rPr>
              <a:t>Housekeeping and Expectations</a:t>
            </a:r>
          </a:p>
        </p:txBody>
      </p:sp>
    </p:spTree>
    <p:extLst>
      <p:ext uri="{BB962C8B-B14F-4D97-AF65-F5344CB8AC3E}">
        <p14:creationId xmlns:p14="http://schemas.microsoft.com/office/powerpoint/2010/main" val="769720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5379C-5154-A570-96E2-A0DD0F36DF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08C255-C0BA-3A94-622C-3239099963AA}"/>
              </a:ext>
            </a:extLst>
          </p:cNvPr>
          <p:cNvSpPr>
            <a:spLocks noGrp="1"/>
          </p:cNvSpPr>
          <p:nvPr>
            <p:ph type="title"/>
          </p:nvPr>
        </p:nvSpPr>
        <p:spPr/>
        <p:txBody>
          <a:bodyPr/>
          <a:lstStyle/>
          <a:p>
            <a:r>
              <a:rPr lang="en-US"/>
              <a:t>Objectives</a:t>
            </a:r>
          </a:p>
        </p:txBody>
      </p:sp>
      <p:sp>
        <p:nvSpPr>
          <p:cNvPr id="3" name="Content Placeholder 2">
            <a:extLst>
              <a:ext uri="{FF2B5EF4-FFF2-40B4-BE49-F238E27FC236}">
                <a16:creationId xmlns:a16="http://schemas.microsoft.com/office/drawing/2014/main" id="{A9877D99-AA8B-4C26-0B6C-BDBEF0733D14}"/>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sz="3000">
                <a:latin typeface="Bliss 2 Regular"/>
                <a:cs typeface="Arial"/>
              </a:rPr>
              <a:t>To detail systematic quality assurance protocols that have worked in our context</a:t>
            </a:r>
          </a:p>
          <a:p>
            <a:pPr marL="514350" indent="-514350">
              <a:buAutoNum type="arabicPeriod"/>
            </a:pPr>
            <a:r>
              <a:rPr lang="en-US" sz="3000">
                <a:latin typeface="Bliss 2 Regular"/>
                <a:cs typeface="Arial"/>
              </a:rPr>
              <a:t>To provide an opportunity for you to consider your own protocols</a:t>
            </a:r>
          </a:p>
        </p:txBody>
      </p:sp>
    </p:spTree>
    <p:extLst>
      <p:ext uri="{BB962C8B-B14F-4D97-AF65-F5344CB8AC3E}">
        <p14:creationId xmlns:p14="http://schemas.microsoft.com/office/powerpoint/2010/main" val="27613831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82D8EE-52AA-371C-66A6-09C5618253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2E1E22-44AC-F568-565E-374FCEA9E39F}"/>
              </a:ext>
            </a:extLst>
          </p:cNvPr>
          <p:cNvSpPr>
            <a:spLocks noGrp="1"/>
          </p:cNvSpPr>
          <p:nvPr>
            <p:ph type="title"/>
          </p:nvPr>
        </p:nvSpPr>
        <p:spPr/>
        <p:txBody>
          <a:bodyPr/>
          <a:lstStyle/>
          <a:p>
            <a:r>
              <a:rPr lang="en-US"/>
              <a:t>Pause Point 1</a:t>
            </a:r>
          </a:p>
        </p:txBody>
      </p:sp>
      <p:sp>
        <p:nvSpPr>
          <p:cNvPr id="3" name="Content Placeholder 2">
            <a:extLst>
              <a:ext uri="{FF2B5EF4-FFF2-40B4-BE49-F238E27FC236}">
                <a16:creationId xmlns:a16="http://schemas.microsoft.com/office/drawing/2014/main" id="{D5AD95E5-11DB-2162-FE9A-6771CA7A0D3E}"/>
              </a:ext>
            </a:extLst>
          </p:cNvPr>
          <p:cNvSpPr>
            <a:spLocks noGrp="1"/>
          </p:cNvSpPr>
          <p:nvPr>
            <p:ph idx="1"/>
          </p:nvPr>
        </p:nvSpPr>
        <p:spPr>
          <a:xfrm>
            <a:off x="604237" y="2584242"/>
            <a:ext cx="10972800" cy="4525963"/>
          </a:xfrm>
        </p:spPr>
        <p:txBody>
          <a:bodyPr vert="horz" lIns="91440" tIns="45720" rIns="91440" bIns="45720" rtlCol="0" anchor="t">
            <a:normAutofit/>
          </a:bodyPr>
          <a:lstStyle/>
          <a:p>
            <a:pPr marL="514350" indent="-514350">
              <a:buFont typeface="+mj-lt"/>
              <a:buAutoNum type="arabicPeriod"/>
            </a:pPr>
            <a:r>
              <a:rPr lang="en-US" sz="2400">
                <a:latin typeface="Bliss 2 Regular"/>
                <a:cs typeface="Arial"/>
              </a:rPr>
              <a:t>What should we QA in relation to attendance systems and procedures?</a:t>
            </a:r>
          </a:p>
          <a:p>
            <a:pPr marL="514350" indent="-514350">
              <a:buFont typeface="+mj-lt"/>
              <a:buAutoNum type="arabicPeriod"/>
            </a:pPr>
            <a:r>
              <a:rPr lang="en-US" sz="2400">
                <a:latin typeface="Bliss 2 Regular"/>
                <a:cs typeface="Arial"/>
              </a:rPr>
              <a:t>What might we look for?</a:t>
            </a:r>
          </a:p>
          <a:p>
            <a:pPr marL="514350" indent="-514350">
              <a:buFont typeface="+mj-lt"/>
              <a:buAutoNum type="arabicPeriod"/>
            </a:pPr>
            <a:r>
              <a:rPr lang="en-US" sz="2400">
                <a:latin typeface="Bliss 2 Regular"/>
                <a:cs typeface="Arial"/>
              </a:rPr>
              <a:t>What is the role of modelling best practice?</a:t>
            </a:r>
          </a:p>
          <a:p>
            <a:pPr marL="514350" indent="-514350">
              <a:buFont typeface="+mj-lt"/>
              <a:buAutoNum type="arabicPeriod"/>
            </a:pPr>
            <a:r>
              <a:rPr lang="en-US" sz="2400">
                <a:latin typeface="Bliss 2 Regular"/>
                <a:cs typeface="Arial"/>
              </a:rPr>
              <a:t>How should feedback be delivered, especially considering some staff may be non-teaching?</a:t>
            </a:r>
            <a:endParaRPr lang="en-US" sz="2800"/>
          </a:p>
          <a:p>
            <a:pPr marL="514350" indent="-514350">
              <a:buFont typeface="+mj-lt"/>
              <a:buAutoNum type="arabicPeriod"/>
            </a:pPr>
            <a:r>
              <a:rPr lang="en-US" sz="2400">
                <a:latin typeface="Bliss 2 Regular"/>
                <a:cs typeface="Arial"/>
              </a:rPr>
              <a:t>What is the role of the calendar?</a:t>
            </a:r>
          </a:p>
          <a:p>
            <a:pPr marL="514350" indent="-514350">
              <a:buFont typeface="+mj-lt"/>
              <a:buAutoNum type="arabicPeriod"/>
            </a:pPr>
            <a:r>
              <a:rPr lang="en-US" sz="2400">
                <a:latin typeface="Bliss 2 Regular"/>
                <a:cs typeface="Arial"/>
              </a:rPr>
              <a:t>How might data inform/support your QA?</a:t>
            </a:r>
          </a:p>
          <a:p>
            <a:pPr marL="514350" indent="-514350">
              <a:buFont typeface="+mj-lt"/>
              <a:buAutoNum type="arabicPeriod"/>
            </a:pPr>
            <a:r>
              <a:rPr lang="en-US" sz="2400">
                <a:latin typeface="Bliss 2 Regular"/>
                <a:cs typeface="Arial"/>
              </a:rPr>
              <a:t>How might you use your stakeholders?</a:t>
            </a:r>
          </a:p>
          <a:p>
            <a:pPr marL="514350" indent="-514350"/>
            <a:endParaRPr lang="en-US" sz="3000">
              <a:latin typeface="Bliss 2 Regular"/>
              <a:cs typeface="Arial"/>
            </a:endParaRPr>
          </a:p>
          <a:p>
            <a:pPr marL="514350" indent="-514350"/>
            <a:endParaRPr lang="en-US" sz="3000">
              <a:latin typeface="Bliss 2 Regular"/>
              <a:cs typeface="Arial"/>
            </a:endParaRPr>
          </a:p>
        </p:txBody>
      </p:sp>
      <p:sp>
        <p:nvSpPr>
          <p:cNvPr id="5" name="Content Placeholder 2">
            <a:extLst>
              <a:ext uri="{FF2B5EF4-FFF2-40B4-BE49-F238E27FC236}">
                <a16:creationId xmlns:a16="http://schemas.microsoft.com/office/drawing/2014/main" id="{015B99DE-518C-1EF5-1F73-5E531D911449}"/>
              </a:ext>
            </a:extLst>
          </p:cNvPr>
          <p:cNvSpPr txBox="1">
            <a:spLocks/>
          </p:cNvSpPr>
          <p:nvPr/>
        </p:nvSpPr>
        <p:spPr>
          <a:xfrm>
            <a:off x="604237" y="1603630"/>
            <a:ext cx="10972800" cy="834770"/>
          </a:xfrm>
          <a:prstGeom prst="rect">
            <a:avLst/>
          </a:prstGeom>
          <a:solidFill>
            <a:schemeClr val="accent4">
              <a:lumMod val="20000"/>
              <a:lumOff val="80000"/>
            </a:schemeClr>
          </a:solidFill>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Bliss 2 Bold"/>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liss 2 Bold"/>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liss 2 Bold"/>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0" i="1" u="none" strike="noStrike" kern="1200" cap="none" spc="0" normalizeH="0" baseline="0" noProof="0">
                <a:ln>
                  <a:noFill/>
                </a:ln>
                <a:solidFill>
                  <a:prstClr val="black"/>
                </a:solidFill>
                <a:effectLst/>
                <a:uLnTx/>
                <a:uFillTx/>
                <a:latin typeface="Bliss 2 Regular"/>
                <a:ea typeface="+mn-ea"/>
                <a:cs typeface="Arial"/>
              </a:rPr>
              <a:t>"Sharpening the right tools for the right job"</a:t>
            </a:r>
            <a:endParaRPr kumimoji="0" lang="en-US" sz="4400" b="0" i="0" u="none" strike="noStrike" kern="1200" cap="none" spc="0" normalizeH="0" baseline="0" noProof="0">
              <a:ln>
                <a:noFill/>
              </a:ln>
              <a:solidFill>
                <a:prstClr val="black"/>
              </a:solidFill>
              <a:effectLst/>
              <a:uLnTx/>
              <a:uFillTx/>
              <a:latin typeface="Bliss 2 Bold"/>
              <a:ea typeface="+mn-ea"/>
              <a:cs typeface="+mn-cs"/>
            </a:endParaRPr>
          </a:p>
        </p:txBody>
      </p:sp>
    </p:spTree>
    <p:extLst>
      <p:ext uri="{BB962C8B-B14F-4D97-AF65-F5344CB8AC3E}">
        <p14:creationId xmlns:p14="http://schemas.microsoft.com/office/powerpoint/2010/main" val="20423564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7CB112-17A2-5E77-1629-9289F4508D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08E680-4218-5A3B-8D58-0D7F8E51F539}"/>
              </a:ext>
            </a:extLst>
          </p:cNvPr>
          <p:cNvSpPr>
            <a:spLocks noGrp="1"/>
          </p:cNvSpPr>
          <p:nvPr>
            <p:ph type="title"/>
          </p:nvPr>
        </p:nvSpPr>
        <p:spPr/>
        <p:txBody>
          <a:bodyPr/>
          <a:lstStyle/>
          <a:p>
            <a:r>
              <a:rPr lang="en-US"/>
              <a:t>What should we Quality Assure and Why?</a:t>
            </a:r>
          </a:p>
        </p:txBody>
      </p:sp>
      <p:sp>
        <p:nvSpPr>
          <p:cNvPr id="3" name="Content Placeholder 2">
            <a:extLst>
              <a:ext uri="{FF2B5EF4-FFF2-40B4-BE49-F238E27FC236}">
                <a16:creationId xmlns:a16="http://schemas.microsoft.com/office/drawing/2014/main" id="{49C7353B-8732-BAC5-0C40-5805C4C7AA64}"/>
              </a:ext>
            </a:extLst>
          </p:cNvPr>
          <p:cNvSpPr>
            <a:spLocks noGrp="1"/>
          </p:cNvSpPr>
          <p:nvPr>
            <p:ph idx="1"/>
          </p:nvPr>
        </p:nvSpPr>
        <p:spPr>
          <a:xfrm>
            <a:off x="623978" y="1600201"/>
            <a:ext cx="5365631" cy="4983161"/>
          </a:xfrm>
        </p:spPr>
        <p:txBody>
          <a:bodyPr vert="horz" lIns="91440" tIns="45720" rIns="91440" bIns="45720" rtlCol="0" anchor="t">
            <a:normAutofit fontScale="92500"/>
          </a:bodyPr>
          <a:lstStyle/>
          <a:p>
            <a:pPr marL="0" indent="0">
              <a:buNone/>
            </a:pPr>
            <a:r>
              <a:rPr lang="en-US" sz="2400">
                <a:latin typeface="Bliss 2 Regular"/>
                <a:cs typeface="Arial"/>
              </a:rPr>
              <a:t>What?</a:t>
            </a:r>
          </a:p>
          <a:p>
            <a:pPr marL="514350" indent="-514350">
              <a:buFont typeface="+mj-lt"/>
              <a:buAutoNum type="arabicPeriod"/>
            </a:pPr>
            <a:r>
              <a:rPr lang="en-US" sz="2400">
                <a:latin typeface="Bliss 2 Regular"/>
                <a:cs typeface="Arial"/>
              </a:rPr>
              <a:t>The work of </a:t>
            </a:r>
            <a:r>
              <a:rPr lang="en-US" sz="2400" b="1">
                <a:solidFill>
                  <a:srgbClr val="6F1973"/>
                </a:solidFill>
                <a:latin typeface="Bliss 2 Regular"/>
                <a:cs typeface="Arial"/>
              </a:rPr>
              <a:t>key staff </a:t>
            </a:r>
            <a:r>
              <a:rPr lang="en-US" sz="2400">
                <a:latin typeface="Bliss 2 Regular"/>
                <a:cs typeface="Arial"/>
              </a:rPr>
              <a:t>in your team  e.g. Attendance Officer – what are their key duties each day? Are they completed effectively?</a:t>
            </a:r>
            <a:endParaRPr lang="en-US" sz="2800"/>
          </a:p>
          <a:p>
            <a:pPr marL="514350" indent="-514350">
              <a:buFont typeface="+mj-lt"/>
              <a:buAutoNum type="arabicPeriod"/>
            </a:pPr>
            <a:r>
              <a:rPr lang="en-US" sz="2400" b="1">
                <a:solidFill>
                  <a:srgbClr val="6F1973"/>
                </a:solidFill>
                <a:latin typeface="Bliss 2 Regular"/>
                <a:cs typeface="Arial"/>
              </a:rPr>
              <a:t>Contacting home </a:t>
            </a:r>
            <a:r>
              <a:rPr lang="en-US" sz="2400" err="1">
                <a:latin typeface="Bliss 2 Regular"/>
                <a:cs typeface="Arial"/>
              </a:rPr>
              <a:t>e.g</a:t>
            </a:r>
            <a:r>
              <a:rPr lang="en-US" sz="2400">
                <a:latin typeface="Bliss 2 Regular"/>
                <a:cs typeface="Arial"/>
              </a:rPr>
              <a:t> Absence calls/texts – </a:t>
            </a:r>
            <a:r>
              <a:rPr lang="en-US" sz="2400" b="1">
                <a:solidFill>
                  <a:srgbClr val="6F1973"/>
                </a:solidFill>
                <a:latin typeface="Bliss 2 Regular"/>
                <a:cs typeface="Arial"/>
              </a:rPr>
              <a:t>timing, script usage/tone</a:t>
            </a:r>
          </a:p>
          <a:p>
            <a:pPr marL="514350" indent="-514350">
              <a:buFont typeface="+mj-lt"/>
              <a:buAutoNum type="arabicPeriod"/>
            </a:pPr>
            <a:r>
              <a:rPr lang="en-US" sz="2400" b="1">
                <a:solidFill>
                  <a:srgbClr val="6F1973"/>
                </a:solidFill>
                <a:latin typeface="Bliss 2 Regular"/>
                <a:cs typeface="Arial"/>
              </a:rPr>
              <a:t>Coding</a:t>
            </a:r>
            <a:r>
              <a:rPr lang="en-US" sz="2400">
                <a:latin typeface="Bliss 2 Regular"/>
                <a:cs typeface="Arial"/>
              </a:rPr>
              <a:t> – are the right codes being input for the right reasons and at the right time (10.30am?)?</a:t>
            </a:r>
            <a:endParaRPr lang="en-US" sz="2800"/>
          </a:p>
          <a:p>
            <a:pPr marL="514350" indent="-514350">
              <a:buFont typeface="+mj-lt"/>
              <a:buAutoNum type="arabicPeriod"/>
            </a:pPr>
            <a:r>
              <a:rPr lang="en-US" sz="2400" b="1">
                <a:solidFill>
                  <a:srgbClr val="6F1973"/>
                </a:solidFill>
                <a:latin typeface="Bliss 2 Regular"/>
                <a:cs typeface="Arial"/>
              </a:rPr>
              <a:t>‘Threshold system’ implementation </a:t>
            </a:r>
            <a:r>
              <a:rPr lang="en-US" sz="2400">
                <a:latin typeface="Bliss 2 Regular"/>
                <a:cs typeface="Arial"/>
              </a:rPr>
              <a:t>- letters/pastoral meetings/attendance contracts/fines/EWO involvement</a:t>
            </a:r>
          </a:p>
        </p:txBody>
      </p:sp>
      <p:sp>
        <p:nvSpPr>
          <p:cNvPr id="6" name="Content Placeholder 2">
            <a:extLst>
              <a:ext uri="{FF2B5EF4-FFF2-40B4-BE49-F238E27FC236}">
                <a16:creationId xmlns:a16="http://schemas.microsoft.com/office/drawing/2014/main" id="{F17470DB-F216-B945-4097-67AD60AF984E}"/>
              </a:ext>
            </a:extLst>
          </p:cNvPr>
          <p:cNvSpPr txBox="1">
            <a:spLocks/>
          </p:cNvSpPr>
          <p:nvPr/>
        </p:nvSpPr>
        <p:spPr>
          <a:xfrm>
            <a:off x="6024113" y="1594450"/>
            <a:ext cx="5566914" cy="4525963"/>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Bliss 2 Bold"/>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liss 2 Bold"/>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liss 2 Bold"/>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a:ln>
                  <a:noFill/>
                </a:ln>
                <a:solidFill>
                  <a:prstClr val="black"/>
                </a:solidFill>
                <a:effectLst/>
                <a:uLnTx/>
                <a:uFillTx/>
                <a:latin typeface="Bliss 2 Regular"/>
                <a:ea typeface="+mn-ea"/>
                <a:cs typeface="Arial"/>
              </a:rPr>
              <a:t>Why?</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a:ln>
                  <a:noFill/>
                </a:ln>
                <a:solidFill>
                  <a:prstClr val="black"/>
                </a:solidFill>
                <a:effectLst/>
                <a:uLnTx/>
                <a:uFillTx/>
                <a:latin typeface="Bliss 2 Regular"/>
                <a:ea typeface="+mn-ea"/>
                <a:cs typeface="Arial"/>
              </a:rPr>
              <a:t>Outcome = Attendance figure</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a:ln>
                  <a:noFill/>
                </a:ln>
                <a:solidFill>
                  <a:prstClr val="black"/>
                </a:solidFill>
                <a:effectLst/>
                <a:uLnTx/>
                <a:uFillTx/>
                <a:latin typeface="Bliss 2 Regular"/>
                <a:ea typeface="+mn-ea"/>
                <a:cs typeface="Arial"/>
              </a:rPr>
              <a:t>Integrity and excellence</a:t>
            </a:r>
            <a:endParaRPr kumimoji="0" lang="en-US" sz="2800" b="0" i="0" u="none" strike="noStrike" kern="1200" cap="none" spc="0" normalizeH="0" baseline="0" noProof="0">
              <a:ln>
                <a:noFill/>
              </a:ln>
              <a:solidFill>
                <a:prstClr val="black"/>
              </a:solidFill>
              <a:effectLst/>
              <a:uLnTx/>
              <a:uFillTx/>
              <a:latin typeface="Bliss 2 Bold"/>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a:ln>
                  <a:noFill/>
                </a:ln>
                <a:solidFill>
                  <a:prstClr val="black"/>
                </a:solidFill>
                <a:effectLst/>
                <a:uLnTx/>
                <a:uFillTx/>
                <a:latin typeface="Bliss 2 Regular"/>
                <a:ea typeface="+mn-ea"/>
                <a:cs typeface="Arial"/>
              </a:rPr>
              <a:t>Identifying areas of strength to celebrate</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a:ln>
                  <a:noFill/>
                </a:ln>
                <a:solidFill>
                  <a:prstClr val="black"/>
                </a:solidFill>
                <a:effectLst/>
                <a:uLnTx/>
                <a:uFillTx/>
                <a:latin typeface="Bliss 2 Regular"/>
                <a:ea typeface="+mn-ea"/>
                <a:cs typeface="Arial"/>
              </a:rPr>
              <a:t>Identifying growth areas before they become concern areas</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a:ln>
                  <a:noFill/>
                </a:ln>
                <a:solidFill>
                  <a:prstClr val="black"/>
                </a:solidFill>
                <a:effectLst/>
                <a:uLnTx/>
                <a:uFillTx/>
                <a:latin typeface="Bliss 2 Regular"/>
                <a:ea typeface="+mn-ea"/>
                <a:cs typeface="Arial"/>
              </a:rPr>
              <a:t>Culture of improvement </a:t>
            </a:r>
            <a:endParaRPr kumimoji="0" lang="en-US" sz="2400" b="0" i="0" u="none" strike="noStrike" kern="1200" cap="none" spc="0" normalizeH="0" baseline="0" noProof="0">
              <a:ln>
                <a:noFill/>
              </a:ln>
              <a:solidFill>
                <a:prstClr val="black"/>
              </a:solidFill>
              <a:effectLst/>
              <a:uLnTx/>
              <a:uFillTx/>
              <a:latin typeface="Bliss 2 Regular"/>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a:ln>
                <a:noFill/>
              </a:ln>
              <a:solidFill>
                <a:prstClr val="black"/>
              </a:solidFill>
              <a:effectLst/>
              <a:uLnTx/>
              <a:uFillTx/>
              <a:latin typeface="Bliss 2 Regular"/>
              <a:ea typeface="+mn-ea"/>
              <a:cs typeface="Arial"/>
            </a:endParaRPr>
          </a:p>
        </p:txBody>
      </p:sp>
    </p:spTree>
    <p:extLst>
      <p:ext uri="{BB962C8B-B14F-4D97-AF65-F5344CB8AC3E}">
        <p14:creationId xmlns:p14="http://schemas.microsoft.com/office/powerpoint/2010/main" val="20440368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B0FC6D-0013-5923-203A-DADAD23AB3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2629C3-B23B-5D5B-29CE-C76BB035EBC7}"/>
              </a:ext>
            </a:extLst>
          </p:cNvPr>
          <p:cNvSpPr>
            <a:spLocks noGrp="1"/>
          </p:cNvSpPr>
          <p:nvPr>
            <p:ph type="title"/>
          </p:nvPr>
        </p:nvSpPr>
        <p:spPr/>
        <p:txBody>
          <a:bodyPr/>
          <a:lstStyle/>
          <a:p>
            <a:r>
              <a:rPr lang="en-US"/>
              <a:t>Making it Work (The QA Cycle)</a:t>
            </a:r>
          </a:p>
        </p:txBody>
      </p:sp>
      <p:sp>
        <p:nvSpPr>
          <p:cNvPr id="3" name="Content Placeholder 2">
            <a:extLst>
              <a:ext uri="{FF2B5EF4-FFF2-40B4-BE49-F238E27FC236}">
                <a16:creationId xmlns:a16="http://schemas.microsoft.com/office/drawing/2014/main" id="{3B233912-6583-76F1-D471-3A07ADB3228A}"/>
              </a:ext>
            </a:extLst>
          </p:cNvPr>
          <p:cNvSpPr>
            <a:spLocks noGrp="1"/>
          </p:cNvSpPr>
          <p:nvPr>
            <p:ph idx="1"/>
          </p:nvPr>
        </p:nvSpPr>
        <p:spPr>
          <a:xfrm>
            <a:off x="623978" y="1600201"/>
            <a:ext cx="10972800" cy="4525963"/>
          </a:xfrm>
        </p:spPr>
        <p:txBody>
          <a:bodyPr vert="horz" lIns="91440" tIns="45720" rIns="91440" bIns="45720" rtlCol="0" anchor="t">
            <a:normAutofit/>
          </a:bodyPr>
          <a:lstStyle/>
          <a:p>
            <a:pPr marL="0" indent="0">
              <a:buNone/>
            </a:pPr>
            <a:endParaRPr lang="en-US" sz="3000" i="1">
              <a:latin typeface="Bliss 2 Regular"/>
              <a:cs typeface="Arial"/>
            </a:endParaRPr>
          </a:p>
          <a:p>
            <a:pPr marL="0" indent="0">
              <a:buNone/>
            </a:pPr>
            <a:endParaRPr lang="en-US" sz="3000" i="1">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p:txBody>
      </p:sp>
      <p:graphicFrame>
        <p:nvGraphicFramePr>
          <p:cNvPr id="5" name="Diagram 4">
            <a:extLst>
              <a:ext uri="{FF2B5EF4-FFF2-40B4-BE49-F238E27FC236}">
                <a16:creationId xmlns:a16="http://schemas.microsoft.com/office/drawing/2014/main" id="{12F66D6A-2C1F-C5E1-77ED-2B2F08720041}"/>
              </a:ext>
            </a:extLst>
          </p:cNvPr>
          <p:cNvGraphicFramePr/>
          <p:nvPr/>
        </p:nvGraphicFramePr>
        <p:xfrm>
          <a:off x="2702943" y="1600200"/>
          <a:ext cx="6829245" cy="46783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73769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80F5D-28AE-7E5B-5AA5-8E31F49BE9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8CF746-B22A-E294-F695-FD7096131E68}"/>
              </a:ext>
            </a:extLst>
          </p:cNvPr>
          <p:cNvSpPr>
            <a:spLocks noGrp="1"/>
          </p:cNvSpPr>
          <p:nvPr>
            <p:ph type="title"/>
          </p:nvPr>
        </p:nvSpPr>
        <p:spPr/>
        <p:txBody>
          <a:bodyPr/>
          <a:lstStyle/>
          <a:p>
            <a:r>
              <a:rPr lang="en-US"/>
              <a:t>Training and Modelling Best Practice</a:t>
            </a:r>
          </a:p>
        </p:txBody>
      </p:sp>
      <p:sp>
        <p:nvSpPr>
          <p:cNvPr id="3" name="Content Placeholder 2">
            <a:extLst>
              <a:ext uri="{FF2B5EF4-FFF2-40B4-BE49-F238E27FC236}">
                <a16:creationId xmlns:a16="http://schemas.microsoft.com/office/drawing/2014/main" id="{ED989723-18D0-1C38-3DCA-0905912FB106}"/>
              </a:ext>
            </a:extLst>
          </p:cNvPr>
          <p:cNvSpPr>
            <a:spLocks noGrp="1"/>
          </p:cNvSpPr>
          <p:nvPr>
            <p:ph idx="1"/>
          </p:nvPr>
        </p:nvSpPr>
        <p:spPr>
          <a:xfrm>
            <a:off x="623978" y="1600201"/>
            <a:ext cx="10972800" cy="4525963"/>
          </a:xfrm>
        </p:spPr>
        <p:txBody>
          <a:bodyPr vert="horz" lIns="91440" tIns="45720" rIns="91440" bIns="45720" rtlCol="0" anchor="t">
            <a:normAutofit/>
          </a:bodyPr>
          <a:lstStyle/>
          <a:p>
            <a:pPr marL="0" indent="0">
              <a:buNone/>
            </a:pPr>
            <a:endParaRPr lang="en-US" sz="3000" i="1">
              <a:latin typeface="Bliss 2 Regular"/>
              <a:cs typeface="Arial"/>
            </a:endParaRPr>
          </a:p>
          <a:p>
            <a:pPr marL="0" indent="0">
              <a:buNone/>
            </a:pPr>
            <a:endParaRPr lang="en-US" sz="3000" i="1">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p:txBody>
      </p:sp>
      <p:sp>
        <p:nvSpPr>
          <p:cNvPr id="55" name="Content Placeholder 2">
            <a:extLst>
              <a:ext uri="{FF2B5EF4-FFF2-40B4-BE49-F238E27FC236}">
                <a16:creationId xmlns:a16="http://schemas.microsoft.com/office/drawing/2014/main" id="{FAE2713B-54AC-DB92-7AFB-1118E42DCB5A}"/>
              </a:ext>
            </a:extLst>
          </p:cNvPr>
          <p:cNvSpPr txBox="1">
            <a:spLocks/>
          </p:cNvSpPr>
          <p:nvPr/>
        </p:nvSpPr>
        <p:spPr>
          <a:xfrm>
            <a:off x="460075" y="1594450"/>
            <a:ext cx="11102196" cy="4525963"/>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Bliss 2 Bold"/>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liss 2 Bold"/>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liss 2 Bold"/>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liss 2 Bold"/>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Job descriptions and descriptions of role and responsibility </a:t>
            </a:r>
            <a:r>
              <a:rPr kumimoji="0" lang="en-US" sz="3000" b="0" i="1" u="none" strike="noStrike" kern="1200" cap="none" spc="0" normalizeH="0" baseline="0" noProof="0">
                <a:ln>
                  <a:noFill/>
                </a:ln>
                <a:solidFill>
                  <a:prstClr val="black"/>
                </a:solidFill>
                <a:effectLst/>
                <a:uLnTx/>
                <a:uFillTx/>
                <a:latin typeface="Bliss 2 Regular"/>
                <a:ea typeface="+mn-ea"/>
                <a:cs typeface="Arial"/>
              </a:rPr>
              <a:t>at every level</a:t>
            </a: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Checklists and guides</a:t>
            </a:r>
            <a:endParaRPr kumimoji="0" lang="en-US" sz="3200" b="0" i="0" u="none" strike="noStrike" kern="1200" cap="none" spc="0" normalizeH="0" baseline="0" noProof="0">
              <a:ln>
                <a:noFill/>
              </a:ln>
              <a:solidFill>
                <a:prstClr val="black"/>
              </a:solidFill>
              <a:effectLst/>
              <a:uLnTx/>
              <a:uFillTx/>
              <a:latin typeface="Bliss 2 Bold"/>
              <a:ea typeface="+mn-ea"/>
              <a:cs typeface="+mn-cs"/>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Scripts for parent interactions (phone conversations and meetings)</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Modelling these and supporting colleagues during implementation</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Support following feedback (deliberate practice)</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3000" b="0" i="0" u="none" strike="noStrike" kern="1200" cap="none" spc="0" normalizeH="0" baseline="0" noProof="0">
                <a:ln>
                  <a:noFill/>
                </a:ln>
                <a:solidFill>
                  <a:prstClr val="black"/>
                </a:solidFill>
                <a:effectLst/>
                <a:uLnTx/>
                <a:uFillTx/>
                <a:latin typeface="Bliss 2 Regular"/>
                <a:ea typeface="+mn-ea"/>
                <a:cs typeface="Arial"/>
              </a:rPr>
              <a:t>Line Management support – weekly focus for Pastoral Leaders</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3000" b="0" i="0" u="none" strike="noStrike" kern="1200" cap="none" spc="0" normalizeH="0" baseline="0" noProof="0">
              <a:ln>
                <a:noFill/>
              </a:ln>
              <a:solidFill>
                <a:prstClr val="black"/>
              </a:solidFill>
              <a:effectLst/>
              <a:uLnTx/>
              <a:uFillTx/>
              <a:latin typeface="Bliss 2 Regular"/>
              <a:ea typeface="+mn-ea"/>
              <a:cs typeface="Arial"/>
            </a:endParaRPr>
          </a:p>
        </p:txBody>
      </p:sp>
    </p:spTree>
    <p:extLst>
      <p:ext uri="{BB962C8B-B14F-4D97-AF65-F5344CB8AC3E}">
        <p14:creationId xmlns:p14="http://schemas.microsoft.com/office/powerpoint/2010/main" val="2820341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6BFDC-EA94-CF55-EBAF-AB3D7D33AF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30792-68F6-3632-B33E-B0A694B040D2}"/>
              </a:ext>
            </a:extLst>
          </p:cNvPr>
          <p:cNvSpPr>
            <a:spLocks noGrp="1"/>
          </p:cNvSpPr>
          <p:nvPr>
            <p:ph type="title"/>
          </p:nvPr>
        </p:nvSpPr>
        <p:spPr/>
        <p:txBody>
          <a:bodyPr>
            <a:normAutofit/>
          </a:bodyPr>
          <a:lstStyle/>
          <a:p>
            <a:r>
              <a:rPr lang="en-US"/>
              <a:t>How do we Quality Assure our systems?</a:t>
            </a:r>
          </a:p>
        </p:txBody>
      </p:sp>
      <p:sp>
        <p:nvSpPr>
          <p:cNvPr id="3" name="Content Placeholder 2">
            <a:extLst>
              <a:ext uri="{FF2B5EF4-FFF2-40B4-BE49-F238E27FC236}">
                <a16:creationId xmlns:a16="http://schemas.microsoft.com/office/drawing/2014/main" id="{550FD80B-9000-DC6F-9948-B851EEA500E1}"/>
              </a:ext>
            </a:extLst>
          </p:cNvPr>
          <p:cNvSpPr>
            <a:spLocks noGrp="1"/>
          </p:cNvSpPr>
          <p:nvPr>
            <p:ph idx="1"/>
          </p:nvPr>
        </p:nvSpPr>
        <p:spPr>
          <a:xfrm>
            <a:off x="623978" y="1600201"/>
            <a:ext cx="10972800" cy="4525963"/>
          </a:xfrm>
        </p:spPr>
        <p:txBody>
          <a:bodyPr vert="horz" lIns="91440" tIns="45720" rIns="91440" bIns="45720" rtlCol="0" anchor="t">
            <a:normAutofit/>
          </a:bodyPr>
          <a:lstStyle/>
          <a:p>
            <a:pPr marL="0" indent="0" algn="ctr">
              <a:buNone/>
            </a:pPr>
            <a:r>
              <a:rPr lang="en-US" sz="3000" i="1">
                <a:latin typeface="Bliss 2 Regular"/>
                <a:cs typeface="Arial"/>
              </a:rPr>
              <a:t>"Clarity and Certainty"</a:t>
            </a:r>
            <a:endParaRPr lang="en-US" i="1"/>
          </a:p>
          <a:p>
            <a:pPr marL="0" indent="0">
              <a:buNone/>
            </a:pPr>
            <a:endParaRPr lang="en-US" sz="3000" i="1">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p:txBody>
      </p:sp>
      <p:pic>
        <p:nvPicPr>
          <p:cNvPr id="4" name="Picture 3" descr="A screenshot of a calendar&#10;&#10;Description automatically generated">
            <a:extLst>
              <a:ext uri="{FF2B5EF4-FFF2-40B4-BE49-F238E27FC236}">
                <a16:creationId xmlns:a16="http://schemas.microsoft.com/office/drawing/2014/main" id="{8ADE6EB4-DFB6-7FA3-7367-CD750BAF34E9}"/>
              </a:ext>
            </a:extLst>
          </p:cNvPr>
          <p:cNvPicPr>
            <a:picLocks noChangeAspect="1"/>
          </p:cNvPicPr>
          <p:nvPr/>
        </p:nvPicPr>
        <p:blipFill>
          <a:blip r:embed="rId3"/>
          <a:stretch>
            <a:fillRect/>
          </a:stretch>
        </p:blipFill>
        <p:spPr>
          <a:xfrm>
            <a:off x="2533650" y="2274318"/>
            <a:ext cx="7124700" cy="3847741"/>
          </a:xfrm>
          <a:prstGeom prst="rect">
            <a:avLst/>
          </a:prstGeom>
        </p:spPr>
      </p:pic>
    </p:spTree>
    <p:extLst>
      <p:ext uri="{BB962C8B-B14F-4D97-AF65-F5344CB8AC3E}">
        <p14:creationId xmlns:p14="http://schemas.microsoft.com/office/powerpoint/2010/main" val="23211953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66508-1DF7-A9E9-AF43-E741D11828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B6915B-2411-0D9F-1682-FB3DDF9E789D}"/>
              </a:ext>
            </a:extLst>
          </p:cNvPr>
          <p:cNvSpPr>
            <a:spLocks noGrp="1"/>
          </p:cNvSpPr>
          <p:nvPr>
            <p:ph type="title"/>
          </p:nvPr>
        </p:nvSpPr>
        <p:spPr/>
        <p:txBody>
          <a:bodyPr>
            <a:normAutofit/>
          </a:bodyPr>
          <a:lstStyle/>
          <a:p>
            <a:r>
              <a:rPr lang="en-US"/>
              <a:t>Getting Viewpoints and Input</a:t>
            </a:r>
          </a:p>
        </p:txBody>
      </p:sp>
      <p:sp>
        <p:nvSpPr>
          <p:cNvPr id="3" name="Content Placeholder 2">
            <a:extLst>
              <a:ext uri="{FF2B5EF4-FFF2-40B4-BE49-F238E27FC236}">
                <a16:creationId xmlns:a16="http://schemas.microsoft.com/office/drawing/2014/main" id="{27EF8D30-138E-7FA6-A6EE-9D396A59B11C}"/>
              </a:ext>
            </a:extLst>
          </p:cNvPr>
          <p:cNvSpPr>
            <a:spLocks noGrp="1"/>
          </p:cNvSpPr>
          <p:nvPr>
            <p:ph idx="1"/>
          </p:nvPr>
        </p:nvSpPr>
        <p:spPr>
          <a:xfrm>
            <a:off x="623978" y="1600201"/>
            <a:ext cx="10972800" cy="4525963"/>
          </a:xfrm>
        </p:spPr>
        <p:txBody>
          <a:bodyPr vert="horz" lIns="91440" tIns="45720" rIns="91440" bIns="45720" rtlCol="0" anchor="t">
            <a:normAutofit fontScale="92500" lnSpcReduction="10000"/>
          </a:bodyPr>
          <a:lstStyle/>
          <a:p>
            <a:pPr marL="514350" indent="-514350"/>
            <a:r>
              <a:rPr lang="en-US" sz="3000">
                <a:latin typeface="Bliss 2 Regular"/>
                <a:cs typeface="Arial"/>
              </a:rPr>
              <a:t>Regular student panels and hotspot mapping (where do students feel unsafe)</a:t>
            </a:r>
          </a:p>
          <a:p>
            <a:pPr marL="914400" lvl="1" indent="-514350">
              <a:buFont typeface="Courier New" pitchFamily="34" charset="0"/>
              <a:buChar char="o"/>
            </a:pPr>
            <a:r>
              <a:rPr lang="en-US" sz="2600">
                <a:latin typeface="Bliss 2 Regular"/>
                <a:cs typeface="Arial"/>
              </a:rPr>
              <a:t>Impact: Early identification of barriers to school attendance and pre-emptive actions</a:t>
            </a:r>
          </a:p>
          <a:p>
            <a:pPr marL="514350" indent="-514350"/>
            <a:r>
              <a:rPr lang="en-US" sz="3000">
                <a:latin typeface="Bliss 2 Regular"/>
                <a:cs typeface="Arial"/>
              </a:rPr>
              <a:t>Regular Student Council and Student Voice</a:t>
            </a:r>
          </a:p>
          <a:p>
            <a:pPr marL="914400" lvl="1" indent="-514350">
              <a:buFont typeface="Courier New" pitchFamily="34" charset="0"/>
              <a:buChar char="o"/>
            </a:pPr>
            <a:r>
              <a:rPr lang="en-US" sz="2600">
                <a:latin typeface="Bliss 2 Regular"/>
                <a:cs typeface="Arial"/>
              </a:rPr>
              <a:t>Impact: Early identification of trends/Social Media influence/Local context/issues that can influence attendance </a:t>
            </a:r>
          </a:p>
          <a:p>
            <a:pPr marL="514350" indent="-514350"/>
            <a:r>
              <a:rPr lang="en-US" sz="3000">
                <a:latin typeface="Bliss 2 Regular"/>
                <a:cs typeface="Arial"/>
              </a:rPr>
              <a:t>Regular Staff Panels</a:t>
            </a:r>
          </a:p>
          <a:p>
            <a:pPr marL="914400" lvl="1" indent="-514350">
              <a:buFont typeface="Courier New" pitchFamily="34" charset="0"/>
              <a:buChar char="o"/>
            </a:pPr>
            <a:r>
              <a:rPr lang="en-US" sz="2600">
                <a:latin typeface="Bliss 2 Regular"/>
                <a:cs typeface="Arial"/>
              </a:rPr>
              <a:t>Impact: Provide useful data/information about implementation of staff led initiatives/on the ground information about student cohorts</a:t>
            </a:r>
          </a:p>
          <a:p>
            <a:r>
              <a:rPr lang="en-US" sz="3000">
                <a:latin typeface="Bliss 2 Regular"/>
                <a:cs typeface="Arial"/>
              </a:rPr>
              <a:t>Safeguarding and Attendance External Audits</a:t>
            </a:r>
          </a:p>
          <a:p>
            <a:pPr marL="914400" lvl="1" indent="-514350">
              <a:buFont typeface="Courier New" pitchFamily="34" charset="0"/>
              <a:buChar char="o"/>
            </a:pPr>
            <a:endParaRPr lang="en-US" sz="2600">
              <a:latin typeface="Bliss 2 Regular"/>
              <a:cs typeface="Arial"/>
            </a:endParaRPr>
          </a:p>
          <a:p>
            <a:pPr marL="0" indent="0">
              <a:buNone/>
            </a:pPr>
            <a:endParaRPr lang="en-US" sz="3000">
              <a:latin typeface="Bliss 2 Regular"/>
              <a:cs typeface="Arial"/>
            </a:endParaRPr>
          </a:p>
          <a:p>
            <a:pPr marL="0" indent="0">
              <a:buNone/>
            </a:pPr>
            <a:endParaRPr lang="en-US" sz="3000" i="1">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a:p>
            <a:pPr marL="514350" indent="-514350"/>
            <a:endParaRPr lang="en-US" sz="3000">
              <a:latin typeface="Bliss 2 Regular"/>
              <a:cs typeface="Arial"/>
            </a:endParaRPr>
          </a:p>
        </p:txBody>
      </p:sp>
    </p:spTree>
    <p:extLst>
      <p:ext uri="{BB962C8B-B14F-4D97-AF65-F5344CB8AC3E}">
        <p14:creationId xmlns:p14="http://schemas.microsoft.com/office/powerpoint/2010/main" val="8289950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raining Day- Monday 4 September 2017 V4.potx" id="{F566D9D0-2539-4176-99DB-6E3156355D67}" vid="{ACC8D6F0-7D36-4DE0-920B-C71664124F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Default Theme</Template>
  <TotalTime>0</TotalTime>
  <Words>2803</Words>
  <Application>Microsoft Office PowerPoint</Application>
  <PresentationFormat>Widescreen</PresentationFormat>
  <Paragraphs>391</Paragraphs>
  <Slides>15</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Aptos</vt:lpstr>
      <vt:lpstr>Arial</vt:lpstr>
      <vt:lpstr>Bliss 2 Bold</vt:lpstr>
      <vt:lpstr>Bliss 2 ExtraLight</vt:lpstr>
      <vt:lpstr>Bliss 2 Medium</vt:lpstr>
      <vt:lpstr>Bliss 2 Regular</vt:lpstr>
      <vt:lpstr>Calibri</vt:lpstr>
      <vt:lpstr>Courier New</vt:lpstr>
      <vt:lpstr>Wingdings</vt:lpstr>
      <vt:lpstr>1_Office Theme</vt:lpstr>
      <vt:lpstr>Attendance Hub Module 6: Quality Assurance 20 March 2025</vt:lpstr>
      <vt:lpstr>PowerPoint Presentation</vt:lpstr>
      <vt:lpstr>Objectives</vt:lpstr>
      <vt:lpstr>Pause Point 1</vt:lpstr>
      <vt:lpstr>What should we Quality Assure and Why?</vt:lpstr>
      <vt:lpstr>Making it Work (The QA Cycle)</vt:lpstr>
      <vt:lpstr>Training and Modelling Best Practice</vt:lpstr>
      <vt:lpstr>How do we Quality Assure our systems?</vt:lpstr>
      <vt:lpstr>Getting Viewpoints and Input</vt:lpstr>
      <vt:lpstr>Feedback Conversations</vt:lpstr>
      <vt:lpstr>Feedback Conversations</vt:lpstr>
      <vt:lpstr>'Break Out' Rooms</vt:lpstr>
      <vt:lpstr>WHY WE FOCUS ON TRANSITION? </vt:lpstr>
      <vt:lpstr>TIMELINE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Mr R Boniface</dc:creator>
  <cp:lastModifiedBy>Mr R Boniface</cp:lastModifiedBy>
  <cp:revision>1</cp:revision>
  <dcterms:created xsi:type="dcterms:W3CDTF">2025-03-20T19:10:06Z</dcterms:created>
  <dcterms:modified xsi:type="dcterms:W3CDTF">2025-03-20T19:10:51Z</dcterms:modified>
</cp:coreProperties>
</file>