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1" r:id="rId7"/>
  </p:sldMasterIdLst>
  <p:notesMasterIdLst>
    <p:notesMasterId r:id="rId99"/>
  </p:notesMasterIdLst>
  <p:sldIdLst>
    <p:sldId id="257" r:id="rId8"/>
    <p:sldId id="258" r:id="rId9"/>
    <p:sldId id="259" r:id="rId10"/>
    <p:sldId id="260" r:id="rId11"/>
    <p:sldId id="261" r:id="rId12"/>
    <p:sldId id="274" r:id="rId13"/>
    <p:sldId id="273" r:id="rId14"/>
    <p:sldId id="347" r:id="rId15"/>
    <p:sldId id="276" r:id="rId16"/>
    <p:sldId id="277" r:id="rId17"/>
    <p:sldId id="278" r:id="rId18"/>
    <p:sldId id="279" r:id="rId19"/>
    <p:sldId id="280" r:id="rId20"/>
    <p:sldId id="281" r:id="rId21"/>
    <p:sldId id="275" r:id="rId22"/>
    <p:sldId id="262" r:id="rId23"/>
    <p:sldId id="263" r:id="rId24"/>
    <p:sldId id="264" r:id="rId25"/>
    <p:sldId id="265" r:id="rId26"/>
    <p:sldId id="266" r:id="rId27"/>
    <p:sldId id="267" r:id="rId28"/>
    <p:sldId id="268" r:id="rId29"/>
    <p:sldId id="269" r:id="rId30"/>
    <p:sldId id="270" r:id="rId31"/>
    <p:sldId id="271" r:id="rId32"/>
    <p:sldId id="272" r:id="rId33"/>
    <p:sldId id="282" r:id="rId34"/>
    <p:sldId id="283" r:id="rId35"/>
    <p:sldId id="284" r:id="rId36"/>
    <p:sldId id="285" r:id="rId37"/>
    <p:sldId id="286" r:id="rId38"/>
    <p:sldId id="287" r:id="rId39"/>
    <p:sldId id="344" r:id="rId40"/>
    <p:sldId id="346" r:id="rId41"/>
    <p:sldId id="345"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16" r:id="rId58"/>
    <p:sldId id="317" r:id="rId59"/>
    <p:sldId id="318" r:id="rId60"/>
    <p:sldId id="319" r:id="rId61"/>
    <p:sldId id="320" r:id="rId62"/>
    <p:sldId id="321" r:id="rId63"/>
    <p:sldId id="322" r:id="rId64"/>
    <p:sldId id="323" r:id="rId65"/>
    <p:sldId id="324" r:id="rId66"/>
    <p:sldId id="348" r:id="rId67"/>
    <p:sldId id="304" r:id="rId68"/>
    <p:sldId id="305" r:id="rId69"/>
    <p:sldId id="306" r:id="rId70"/>
    <p:sldId id="307" r:id="rId71"/>
    <p:sldId id="308" r:id="rId72"/>
    <p:sldId id="309" r:id="rId73"/>
    <p:sldId id="310" r:id="rId74"/>
    <p:sldId id="311" r:id="rId75"/>
    <p:sldId id="312" r:id="rId76"/>
    <p:sldId id="313" r:id="rId77"/>
    <p:sldId id="314" r:id="rId78"/>
    <p:sldId id="315"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1" r:id="rId96"/>
    <p:sldId id="349" r:id="rId97"/>
    <p:sldId id="343"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BBD06-862C-4D10-AB8A-A15E8755F2F9}" type="datetimeFigureOut">
              <a:rPr lang="en-GB" smtClean="0"/>
              <a:t>17/03/2022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2D46C-1EDA-43CB-A6E3-A1902CDDD24A}" type="slidenum">
              <a:rPr lang="en-GB" smtClean="0"/>
              <a:t>‹#›</a:t>
            </a:fld>
            <a:endParaRPr lang="en-GB"/>
          </a:p>
        </p:txBody>
      </p:sp>
    </p:spTree>
    <p:extLst>
      <p:ext uri="{BB962C8B-B14F-4D97-AF65-F5344CB8AC3E}">
        <p14:creationId xmlns:p14="http://schemas.microsoft.com/office/powerpoint/2010/main" val="144432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622263-21D7-4E22-AB9A-1B5DC304F696}"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5793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23533-A17A-48BE-874C-676CC0FDAB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711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23533-A17A-48BE-874C-676CC0FDAB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53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a:t>Ask them to create a mnemonic</a:t>
            </a:r>
          </a:p>
        </p:txBody>
      </p:sp>
      <p:sp>
        <p:nvSpPr>
          <p:cNvPr id="27652"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17566-2FB8-44B4-8925-5E64AD573A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41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9234F92-882A-42C2-8D87-1B377FF9C215}" type="slidenum">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4513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6438CE9-49EE-4C02-AFBF-14AF2B5DCDC2}" type="slidenum">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19584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wasn’t </a:t>
            </a:r>
            <a:r>
              <a:rPr lang="en-US"/>
              <a:t>accepted originally </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68FC8-1CFC-4AD9-A9B8-50BB8858AE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55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 with cold calling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68FC8-1CFC-4AD9-A9B8-50BB8858AE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568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https://forms.office.com/Pages/ResponsePage.aspx?id=iYn3rziWp0eNI4TyuLlMi8B-BXJHprdNq73bu_EMIc5URFNTMVQ3UEdPSkg0UEhINkxBNDNBUktNTC4u</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68FC8-1CFC-4AD9-A9B8-50BB8858AE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20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7E6CEB7-D8BA-42ED-B220-95384B31B03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0BB98-C0ED-476D-A260-0567B472D444}" type="slidenum">
              <a:rPr lang="en-GB" smtClean="0"/>
              <a:t>‹#›</a:t>
            </a:fld>
            <a:endParaRPr lang="en-GB"/>
          </a:p>
        </p:txBody>
      </p:sp>
    </p:spTree>
    <p:extLst>
      <p:ext uri="{BB962C8B-B14F-4D97-AF65-F5344CB8AC3E}">
        <p14:creationId xmlns:p14="http://schemas.microsoft.com/office/powerpoint/2010/main" val="2468774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E6CEB7-D8BA-42ED-B220-95384B31B03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0BB98-C0ED-476D-A260-0567B472D444}" type="slidenum">
              <a:rPr lang="en-GB" smtClean="0"/>
              <a:t>‹#›</a:t>
            </a:fld>
            <a:endParaRPr lang="en-GB"/>
          </a:p>
        </p:txBody>
      </p:sp>
    </p:spTree>
    <p:extLst>
      <p:ext uri="{BB962C8B-B14F-4D97-AF65-F5344CB8AC3E}">
        <p14:creationId xmlns:p14="http://schemas.microsoft.com/office/powerpoint/2010/main" val="47387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E6CEB7-D8BA-42ED-B220-95384B31B03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0BB98-C0ED-476D-A260-0567B472D444}" type="slidenum">
              <a:rPr lang="en-GB" smtClean="0"/>
              <a:t>‹#›</a:t>
            </a:fld>
            <a:endParaRPr lang="en-GB"/>
          </a:p>
        </p:txBody>
      </p:sp>
    </p:spTree>
    <p:extLst>
      <p:ext uri="{BB962C8B-B14F-4D97-AF65-F5344CB8AC3E}">
        <p14:creationId xmlns:p14="http://schemas.microsoft.com/office/powerpoint/2010/main" val="2994330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C20E509-4E0F-4E3C-9625-F62BA0EABA4F}" type="slidenum">
              <a:rPr lang="en-GB"/>
              <a:pPr/>
              <a:t>‹#›</a:t>
            </a:fld>
            <a:endParaRPr lang="en-GB"/>
          </a:p>
        </p:txBody>
      </p:sp>
    </p:spTree>
    <p:extLst>
      <p:ext uri="{BB962C8B-B14F-4D97-AF65-F5344CB8AC3E}">
        <p14:creationId xmlns:p14="http://schemas.microsoft.com/office/powerpoint/2010/main" val="410765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E35A02-FBC7-41EE-BD46-80A89C2FFF18}" type="slidenum">
              <a:rPr lang="en-GB"/>
              <a:pPr/>
              <a:t>‹#›</a:t>
            </a:fld>
            <a:endParaRPr lang="en-GB"/>
          </a:p>
        </p:txBody>
      </p:sp>
    </p:spTree>
    <p:extLst>
      <p:ext uri="{BB962C8B-B14F-4D97-AF65-F5344CB8AC3E}">
        <p14:creationId xmlns:p14="http://schemas.microsoft.com/office/powerpoint/2010/main" val="1182219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10F7230-EF3E-403B-8127-21F4E71ACF3D}" type="slidenum">
              <a:rPr lang="en-GB"/>
              <a:pPr/>
              <a:t>‹#›</a:t>
            </a:fld>
            <a:endParaRPr lang="en-GB"/>
          </a:p>
        </p:txBody>
      </p:sp>
    </p:spTree>
    <p:extLst>
      <p:ext uri="{BB962C8B-B14F-4D97-AF65-F5344CB8AC3E}">
        <p14:creationId xmlns:p14="http://schemas.microsoft.com/office/powerpoint/2010/main" val="1385253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6F9DF97-2055-4B9E-8BDC-84F28321CCC4}" type="slidenum">
              <a:rPr lang="en-GB"/>
              <a:pPr/>
              <a:t>‹#›</a:t>
            </a:fld>
            <a:endParaRPr lang="en-GB"/>
          </a:p>
        </p:txBody>
      </p:sp>
    </p:spTree>
    <p:extLst>
      <p:ext uri="{BB962C8B-B14F-4D97-AF65-F5344CB8AC3E}">
        <p14:creationId xmlns:p14="http://schemas.microsoft.com/office/powerpoint/2010/main" val="695107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26771DF8-63AC-4780-A83D-D42FCA403F78}" type="slidenum">
              <a:rPr lang="en-GB"/>
              <a:pPr/>
              <a:t>‹#›</a:t>
            </a:fld>
            <a:endParaRPr lang="en-GB"/>
          </a:p>
        </p:txBody>
      </p:sp>
    </p:spTree>
    <p:extLst>
      <p:ext uri="{BB962C8B-B14F-4D97-AF65-F5344CB8AC3E}">
        <p14:creationId xmlns:p14="http://schemas.microsoft.com/office/powerpoint/2010/main" val="3538264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45AFE0E7-46AE-492E-9218-ACFB6ACDABF7}" type="slidenum">
              <a:rPr lang="en-GB"/>
              <a:pPr/>
              <a:t>‹#›</a:t>
            </a:fld>
            <a:endParaRPr lang="en-GB"/>
          </a:p>
        </p:txBody>
      </p:sp>
    </p:spTree>
    <p:extLst>
      <p:ext uri="{BB962C8B-B14F-4D97-AF65-F5344CB8AC3E}">
        <p14:creationId xmlns:p14="http://schemas.microsoft.com/office/powerpoint/2010/main" val="564988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AFD583CE-7F03-4113-9261-982898810E3B}" type="slidenum">
              <a:rPr lang="en-GB"/>
              <a:pPr/>
              <a:t>‹#›</a:t>
            </a:fld>
            <a:endParaRPr lang="en-GB"/>
          </a:p>
        </p:txBody>
      </p:sp>
    </p:spTree>
    <p:extLst>
      <p:ext uri="{BB962C8B-B14F-4D97-AF65-F5344CB8AC3E}">
        <p14:creationId xmlns:p14="http://schemas.microsoft.com/office/powerpoint/2010/main" val="1915917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F46F662-60CC-43CD-B7C6-EFD5A6C20ADB}" type="slidenum">
              <a:rPr lang="en-GB"/>
              <a:pPr/>
              <a:t>‹#›</a:t>
            </a:fld>
            <a:endParaRPr lang="en-GB"/>
          </a:p>
        </p:txBody>
      </p:sp>
    </p:spTree>
    <p:extLst>
      <p:ext uri="{BB962C8B-B14F-4D97-AF65-F5344CB8AC3E}">
        <p14:creationId xmlns:p14="http://schemas.microsoft.com/office/powerpoint/2010/main" val="385058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E6CEB7-D8BA-42ED-B220-95384B31B03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0BB98-C0ED-476D-A260-0567B472D444}" type="slidenum">
              <a:rPr lang="en-GB" smtClean="0"/>
              <a:t>‹#›</a:t>
            </a:fld>
            <a:endParaRPr lang="en-GB"/>
          </a:p>
        </p:txBody>
      </p:sp>
    </p:spTree>
    <p:extLst>
      <p:ext uri="{BB962C8B-B14F-4D97-AF65-F5344CB8AC3E}">
        <p14:creationId xmlns:p14="http://schemas.microsoft.com/office/powerpoint/2010/main" val="1608586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87E0395-F01A-4956-9401-9D1AACF97E10}" type="slidenum">
              <a:rPr lang="en-GB"/>
              <a:pPr/>
              <a:t>‹#›</a:t>
            </a:fld>
            <a:endParaRPr lang="en-GB"/>
          </a:p>
        </p:txBody>
      </p:sp>
    </p:spTree>
    <p:extLst>
      <p:ext uri="{BB962C8B-B14F-4D97-AF65-F5344CB8AC3E}">
        <p14:creationId xmlns:p14="http://schemas.microsoft.com/office/powerpoint/2010/main" val="440279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DD680B8-4058-41F9-903E-3ACF7356A754}" type="slidenum">
              <a:rPr lang="en-GB"/>
              <a:pPr/>
              <a:t>‹#›</a:t>
            </a:fld>
            <a:endParaRPr lang="en-GB"/>
          </a:p>
        </p:txBody>
      </p:sp>
    </p:spTree>
    <p:extLst>
      <p:ext uri="{BB962C8B-B14F-4D97-AF65-F5344CB8AC3E}">
        <p14:creationId xmlns:p14="http://schemas.microsoft.com/office/powerpoint/2010/main" val="2083851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2A4375-782A-4873-9AB9-D7D671BDD31E}" type="slidenum">
              <a:rPr lang="en-GB"/>
              <a:pPr/>
              <a:t>‹#›</a:t>
            </a:fld>
            <a:endParaRPr lang="en-GB"/>
          </a:p>
        </p:txBody>
      </p:sp>
    </p:spTree>
    <p:extLst>
      <p:ext uri="{BB962C8B-B14F-4D97-AF65-F5344CB8AC3E}">
        <p14:creationId xmlns:p14="http://schemas.microsoft.com/office/powerpoint/2010/main" val="1833279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p:nvGrpSpPr>
        <p:grpSpPr bwMode="auto">
          <a:xfrm>
            <a:off x="753534" y="744539"/>
            <a:ext cx="10674351" cy="5349875"/>
            <a:chOff x="564643" y="744469"/>
            <a:chExt cx="8005589" cy="5349671"/>
          </a:xfrm>
        </p:grpSpPr>
        <p:sp>
          <p:nvSpPr>
            <p:cNvPr id="5" name="Freeform 6"/>
            <p:cNvSpPr>
              <a:spLocks/>
            </p:cNvSpPr>
            <p:nvPr/>
          </p:nvSpPr>
          <p:spPr bwMode="auto">
            <a:xfrm>
              <a:off x="6113972" y="1685652"/>
              <a:ext cx="2456260" cy="4408488"/>
            </a:xfrm>
            <a:custGeom>
              <a:avLst/>
              <a:gdLst>
                <a:gd name="T0" fmla="*/ 2147483646 w 10000"/>
                <a:gd name="T1" fmla="*/ 0 h 10000"/>
                <a:gd name="T2" fmla="*/ 2147483646 w 10000"/>
                <a:gd name="T3" fmla="*/ 0 h 10000"/>
                <a:gd name="T4" fmla="*/ 2147483646 w 10000"/>
                <a:gd name="T5" fmla="*/ 2147483646 h 10000"/>
                <a:gd name="T6" fmla="*/ 0 w 10000"/>
                <a:gd name="T7" fmla="*/ 2147483646 h 10000"/>
                <a:gd name="T8" fmla="*/ 0 w 10000"/>
                <a:gd name="T9" fmla="*/ 2147483646 h 10000"/>
                <a:gd name="T10" fmla="*/ 2147483646 w 10000"/>
                <a:gd name="T11" fmla="*/ 2147483646 h 10000"/>
                <a:gd name="T12" fmla="*/ 2147483646 w 10000"/>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sz="1800"/>
            </a:p>
          </p:txBody>
        </p:sp>
        <p:sp>
          <p:nvSpPr>
            <p:cNvPr id="6" name="Freeform 6"/>
            <p:cNvSpPr>
              <a:spLocks/>
            </p:cNvSpPr>
            <p:nvPr/>
          </p:nvSpPr>
          <p:spPr bwMode="auto">
            <a:xfrm flipH="1" flipV="1">
              <a:off x="564643" y="744469"/>
              <a:ext cx="2456505" cy="4408488"/>
            </a:xfrm>
            <a:custGeom>
              <a:avLst/>
              <a:gdLst>
                <a:gd name="T0" fmla="*/ 2147483646 w 10001"/>
                <a:gd name="T1" fmla="*/ 0 h 10000"/>
                <a:gd name="T2" fmla="*/ 2147483646 w 10001"/>
                <a:gd name="T3" fmla="*/ 0 h 10000"/>
                <a:gd name="T4" fmla="*/ 2147483646 w 10001"/>
                <a:gd name="T5" fmla="*/ 2147483646 h 10000"/>
                <a:gd name="T6" fmla="*/ 2147483646 w 10001"/>
                <a:gd name="T7" fmla="*/ 2147483646 h 10000"/>
                <a:gd name="T8" fmla="*/ 2147483646 w 10001"/>
                <a:gd name="T9" fmla="*/ 2147483646 h 10000"/>
                <a:gd name="T10" fmla="*/ 2147483646 w 10001"/>
                <a:gd name="T11" fmla="*/ 2147483646 h 10000"/>
                <a:gd name="T12" fmla="*/ 2147483646 w 1000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sz="1800"/>
            </a:p>
          </p:txBody>
        </p:sp>
      </p:grpSp>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8" y="3956281"/>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3"/>
          <p:cNvSpPr>
            <a:spLocks noGrp="1"/>
          </p:cNvSpPr>
          <p:nvPr>
            <p:ph type="dt" sz="half" idx="10"/>
          </p:nvPr>
        </p:nvSpPr>
        <p:spPr>
          <a:xfrm>
            <a:off x="753534" y="6453188"/>
            <a:ext cx="1606551" cy="404812"/>
          </a:xfrm>
        </p:spPr>
        <p:txBody>
          <a:bodyPr/>
          <a:lstStyle>
            <a:lvl1pPr>
              <a:defRPr baseline="0">
                <a:solidFill>
                  <a:schemeClr val="tx2"/>
                </a:solidFill>
              </a:defRPr>
            </a:lvl1pPr>
          </a:lstStyle>
          <a:p>
            <a:pPr>
              <a:defRPr/>
            </a:pPr>
            <a:endParaRPr lang="en-GB" altLang="en-US"/>
          </a:p>
        </p:txBody>
      </p:sp>
      <p:sp>
        <p:nvSpPr>
          <p:cNvPr id="8" name="Footer Placeholder 4"/>
          <p:cNvSpPr>
            <a:spLocks noGrp="1"/>
          </p:cNvSpPr>
          <p:nvPr>
            <p:ph type="ftr" sz="quarter" idx="11"/>
          </p:nvPr>
        </p:nvSpPr>
        <p:spPr>
          <a:xfrm>
            <a:off x="2584451" y="6453188"/>
            <a:ext cx="7023100" cy="404812"/>
          </a:xfrm>
        </p:spPr>
        <p:txBody>
          <a:bodyPr/>
          <a:lstStyle>
            <a:lvl1pPr algn="ctr">
              <a:defRPr baseline="0">
                <a:solidFill>
                  <a:schemeClr val="tx2"/>
                </a:solidFill>
              </a:defRPr>
            </a:lvl1pPr>
          </a:lstStyle>
          <a:p>
            <a:pPr>
              <a:defRPr/>
            </a:pPr>
            <a:endParaRPr lang="en-GB" altLang="en-US"/>
          </a:p>
        </p:txBody>
      </p:sp>
      <p:sp>
        <p:nvSpPr>
          <p:cNvPr id="9" name="Slide Number Placeholder 5"/>
          <p:cNvSpPr>
            <a:spLocks noGrp="1"/>
          </p:cNvSpPr>
          <p:nvPr>
            <p:ph type="sldNum" sz="quarter" idx="12"/>
          </p:nvPr>
        </p:nvSpPr>
        <p:spPr>
          <a:xfrm>
            <a:off x="9829801" y="6453188"/>
            <a:ext cx="1598084" cy="404812"/>
          </a:xfrm>
        </p:spPr>
        <p:txBody>
          <a:bodyPr/>
          <a:lstStyle>
            <a:lvl1pPr>
              <a:defRPr baseline="0">
                <a:solidFill>
                  <a:schemeClr val="tx2"/>
                </a:solidFill>
              </a:defRPr>
            </a:lvl1pPr>
          </a:lstStyle>
          <a:p>
            <a:pPr>
              <a:defRPr/>
            </a:pPr>
            <a:fld id="{3B69FB03-ADE7-4DA6-AEEF-0553E4266C33}" type="slidenum">
              <a:rPr lang="en-GB" altLang="en-US"/>
              <a:pPr>
                <a:defRPr/>
              </a:pPr>
              <a:t>‹#›</a:t>
            </a:fld>
            <a:endParaRPr lang="en-GB" altLang="en-US"/>
          </a:p>
        </p:txBody>
      </p:sp>
    </p:spTree>
    <p:extLst>
      <p:ext uri="{BB962C8B-B14F-4D97-AF65-F5344CB8AC3E}">
        <p14:creationId xmlns:p14="http://schemas.microsoft.com/office/powerpoint/2010/main" val="3721833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E9F3809-902E-4772-A629-DD7C2715EB97}" type="slidenum">
              <a:rPr lang="en-GB" altLang="en-US"/>
              <a:pPr>
                <a:defRPr/>
              </a:pPr>
              <a:t>‹#›</a:t>
            </a:fld>
            <a:endParaRPr lang="en-GB" altLang="en-US"/>
          </a:p>
        </p:txBody>
      </p:sp>
    </p:spTree>
    <p:extLst>
      <p:ext uri="{BB962C8B-B14F-4D97-AF65-F5344CB8AC3E}">
        <p14:creationId xmlns:p14="http://schemas.microsoft.com/office/powerpoint/2010/main" val="821141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9"/>
          <p:cNvSpPr>
            <a:spLocks/>
          </p:cNvSpPr>
          <p:nvPr/>
        </p:nvSpPr>
        <p:spPr bwMode="auto">
          <a:xfrm>
            <a:off x="8151284" y="1685925"/>
            <a:ext cx="3276600" cy="4408488"/>
          </a:xfrm>
          <a:custGeom>
            <a:avLst/>
            <a:gdLst>
              <a:gd name="T0" fmla="*/ 2147483646 w 4125"/>
              <a:gd name="T1" fmla="*/ 0 h 5554"/>
              <a:gd name="T2" fmla="*/ 2147483646 w 4125"/>
              <a:gd name="T3" fmla="*/ 0 h 5554"/>
              <a:gd name="T4" fmla="*/ 2147483646 w 4125"/>
              <a:gd name="T5" fmla="*/ 2147483646 h 5554"/>
              <a:gd name="T6" fmla="*/ 0 w 4125"/>
              <a:gd name="T7" fmla="*/ 2147483646 h 5554"/>
              <a:gd name="T8" fmla="*/ 0 w 4125"/>
              <a:gd name="T9" fmla="*/ 2147483646 h 5554"/>
              <a:gd name="T10" fmla="*/ 2147483646 w 4125"/>
              <a:gd name="T11" fmla="*/ 2147483646 h 5554"/>
              <a:gd name="T12" fmla="*/ 2147483646 w 4125"/>
              <a:gd name="T13" fmla="*/ 0 h 5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sz="1800"/>
          </a:p>
        </p:txBody>
      </p:sp>
      <p:sp>
        <p:nvSpPr>
          <p:cNvPr id="5" name="Freeform 4" title="Crop Mark"/>
          <p:cNvSpPr/>
          <p:nvPr/>
        </p:nvSpPr>
        <p:spPr bwMode="auto">
          <a:xfrm>
            <a:off x="8151284" y="1685925"/>
            <a:ext cx="327660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
        <p:nvSpPr>
          <p:cNvPr id="2" name="Title 1"/>
          <p:cNvSpPr>
            <a:spLocks noGrp="1"/>
          </p:cNvSpPr>
          <p:nvPr>
            <p:ph type="title"/>
          </p:nvPr>
        </p:nvSpPr>
        <p:spPr>
          <a:xfrm>
            <a:off x="765025" y="1301362"/>
            <a:ext cx="9612971"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6" name="Date Placeholder 3"/>
          <p:cNvSpPr>
            <a:spLocks noGrp="1"/>
          </p:cNvSpPr>
          <p:nvPr>
            <p:ph type="dt" sz="half" idx="10"/>
          </p:nvPr>
        </p:nvSpPr>
        <p:spPr>
          <a:xfrm>
            <a:off x="738717" y="6453188"/>
            <a:ext cx="1623483" cy="404812"/>
          </a:xfrm>
        </p:spPr>
        <p:txBody>
          <a:bodyPr/>
          <a:lstStyle>
            <a:lvl1pPr>
              <a:defRPr>
                <a:solidFill>
                  <a:schemeClr val="tx2"/>
                </a:solidFill>
              </a:defRPr>
            </a:lvl1pPr>
          </a:lstStyle>
          <a:p>
            <a:pPr>
              <a:defRPr/>
            </a:pPr>
            <a:endParaRPr lang="en-GB" altLang="en-US"/>
          </a:p>
        </p:txBody>
      </p:sp>
      <p:sp>
        <p:nvSpPr>
          <p:cNvPr id="7" name="Footer Placeholder 4"/>
          <p:cNvSpPr>
            <a:spLocks noGrp="1"/>
          </p:cNvSpPr>
          <p:nvPr>
            <p:ph type="ftr" sz="quarter" idx="11"/>
          </p:nvPr>
        </p:nvSpPr>
        <p:spPr>
          <a:xfrm>
            <a:off x="2584451" y="6453188"/>
            <a:ext cx="7023100" cy="404812"/>
          </a:xfrm>
        </p:spPr>
        <p:txBody>
          <a:bodyPr/>
          <a:lstStyle>
            <a:lvl1pPr algn="ctr">
              <a:defRPr>
                <a:solidFill>
                  <a:schemeClr val="tx2"/>
                </a:solidFill>
              </a:defRPr>
            </a:lvl1pPr>
          </a:lstStyle>
          <a:p>
            <a:pPr>
              <a:defRPr/>
            </a:pPr>
            <a:endParaRPr lang="en-GB" altLang="en-US"/>
          </a:p>
        </p:txBody>
      </p:sp>
      <p:sp>
        <p:nvSpPr>
          <p:cNvPr id="8" name="Slide Number Placeholder 5"/>
          <p:cNvSpPr>
            <a:spLocks noGrp="1"/>
          </p:cNvSpPr>
          <p:nvPr>
            <p:ph type="sldNum" sz="quarter" idx="12"/>
          </p:nvPr>
        </p:nvSpPr>
        <p:spPr>
          <a:xfrm>
            <a:off x="9829801" y="6453188"/>
            <a:ext cx="1598084" cy="404812"/>
          </a:xfrm>
        </p:spPr>
        <p:txBody>
          <a:bodyPr/>
          <a:lstStyle>
            <a:lvl1pPr>
              <a:defRPr>
                <a:solidFill>
                  <a:schemeClr val="tx2"/>
                </a:solidFill>
              </a:defRPr>
            </a:lvl1pPr>
          </a:lstStyle>
          <a:p>
            <a:pPr>
              <a:defRPr/>
            </a:pPr>
            <a:fld id="{2BF1D4CF-FFD4-49D5-B71C-59B5D3779252}" type="slidenum">
              <a:rPr lang="en-GB" altLang="en-US"/>
              <a:pPr>
                <a:defRPr/>
              </a:pPr>
              <a:t>‹#›</a:t>
            </a:fld>
            <a:endParaRPr lang="en-GB" altLang="en-US"/>
          </a:p>
        </p:txBody>
      </p:sp>
    </p:spTree>
    <p:extLst>
      <p:ext uri="{BB962C8B-B14F-4D97-AF65-F5344CB8AC3E}">
        <p14:creationId xmlns:p14="http://schemas.microsoft.com/office/powerpoint/2010/main" val="204286435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6001"/>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6001"/>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pPr>
              <a:defRPr/>
            </a:pPr>
            <a:fld id="{D53740B3-2EB9-4556-B285-392566AF78D4}" type="slidenum">
              <a:rPr lang="en-GB" altLang="en-US"/>
              <a:pPr>
                <a:defRPr/>
              </a:pPr>
              <a:t>‹#›</a:t>
            </a:fld>
            <a:endParaRPr lang="en-GB" altLang="en-US"/>
          </a:p>
        </p:txBody>
      </p:sp>
    </p:spTree>
    <p:extLst>
      <p:ext uri="{BB962C8B-B14F-4D97-AF65-F5344CB8AC3E}">
        <p14:creationId xmlns:p14="http://schemas.microsoft.com/office/powerpoint/2010/main" val="3097907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371601" y="3305209"/>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525013" y="3305209"/>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GB" altLang="en-US"/>
          </a:p>
        </p:txBody>
      </p:sp>
      <p:sp>
        <p:nvSpPr>
          <p:cNvPr id="8" name="Footer Placeholder 7"/>
          <p:cNvSpPr>
            <a:spLocks noGrp="1"/>
          </p:cNvSpPr>
          <p:nvPr>
            <p:ph type="ftr" sz="quarter" idx="11"/>
          </p:nvPr>
        </p:nvSpPr>
        <p:spPr/>
        <p:txBody>
          <a:bodyPr/>
          <a:lstStyle>
            <a:lvl1pPr>
              <a:defRPr/>
            </a:lvl1pPr>
          </a:lstStyle>
          <a:p>
            <a:pPr>
              <a:defRPr/>
            </a:pPr>
            <a:endParaRPr lang="en-GB" altLang="en-US"/>
          </a:p>
        </p:txBody>
      </p:sp>
      <p:sp>
        <p:nvSpPr>
          <p:cNvPr id="9" name="Slide Number Placeholder 8"/>
          <p:cNvSpPr>
            <a:spLocks noGrp="1"/>
          </p:cNvSpPr>
          <p:nvPr>
            <p:ph type="sldNum" sz="quarter" idx="12"/>
          </p:nvPr>
        </p:nvSpPr>
        <p:spPr/>
        <p:txBody>
          <a:bodyPr/>
          <a:lstStyle>
            <a:lvl1pPr>
              <a:defRPr/>
            </a:lvl1pPr>
          </a:lstStyle>
          <a:p>
            <a:pPr>
              <a:defRPr/>
            </a:pPr>
            <a:fld id="{6184708D-4F15-40B1-A72F-F4484B79DC9D}" type="slidenum">
              <a:rPr lang="en-GB" altLang="en-US"/>
              <a:pPr>
                <a:defRPr/>
              </a:pPr>
              <a:t>‹#›</a:t>
            </a:fld>
            <a:endParaRPr lang="en-GB" altLang="en-US"/>
          </a:p>
        </p:txBody>
      </p:sp>
    </p:spTree>
    <p:extLst>
      <p:ext uri="{BB962C8B-B14F-4D97-AF65-F5344CB8AC3E}">
        <p14:creationId xmlns:p14="http://schemas.microsoft.com/office/powerpoint/2010/main" val="3780558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GB" altLang="en-US"/>
          </a:p>
        </p:txBody>
      </p:sp>
      <p:sp>
        <p:nvSpPr>
          <p:cNvPr id="5" name="Slide Number Placeholder 4"/>
          <p:cNvSpPr>
            <a:spLocks noGrp="1"/>
          </p:cNvSpPr>
          <p:nvPr>
            <p:ph type="sldNum" sz="quarter" idx="12"/>
          </p:nvPr>
        </p:nvSpPr>
        <p:spPr/>
        <p:txBody>
          <a:bodyPr/>
          <a:lstStyle>
            <a:lvl1pPr>
              <a:defRPr/>
            </a:lvl1pPr>
          </a:lstStyle>
          <a:p>
            <a:pPr>
              <a:defRPr/>
            </a:pPr>
            <a:fld id="{BA87A987-51F5-43D6-8BA5-4599243B04F7}" type="slidenum">
              <a:rPr lang="en-GB" altLang="en-US"/>
              <a:pPr>
                <a:defRPr/>
              </a:pPr>
              <a:t>‹#›</a:t>
            </a:fld>
            <a:endParaRPr lang="en-GB" altLang="en-US"/>
          </a:p>
        </p:txBody>
      </p:sp>
    </p:spTree>
    <p:extLst>
      <p:ext uri="{BB962C8B-B14F-4D97-AF65-F5344CB8AC3E}">
        <p14:creationId xmlns:p14="http://schemas.microsoft.com/office/powerpoint/2010/main" val="2216926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GB" altLang="en-US"/>
          </a:p>
        </p:txBody>
      </p:sp>
      <p:sp>
        <p:nvSpPr>
          <p:cNvPr id="4" name="Slide Number Placeholder 3"/>
          <p:cNvSpPr>
            <a:spLocks noGrp="1"/>
          </p:cNvSpPr>
          <p:nvPr>
            <p:ph type="sldNum" sz="quarter" idx="12"/>
          </p:nvPr>
        </p:nvSpPr>
        <p:spPr/>
        <p:txBody>
          <a:bodyPr/>
          <a:lstStyle>
            <a:lvl1pPr>
              <a:defRPr/>
            </a:lvl1pPr>
          </a:lstStyle>
          <a:p>
            <a:pPr>
              <a:defRPr/>
            </a:pPr>
            <a:fld id="{68E98C11-ED24-42E2-BADF-D9AF58882D0C}" type="slidenum">
              <a:rPr lang="en-GB" altLang="en-US"/>
              <a:pPr>
                <a:defRPr/>
              </a:pPr>
              <a:t>‹#›</a:t>
            </a:fld>
            <a:endParaRPr lang="en-GB" altLang="en-US"/>
          </a:p>
        </p:txBody>
      </p:sp>
    </p:spTree>
    <p:extLst>
      <p:ext uri="{BB962C8B-B14F-4D97-AF65-F5344CB8AC3E}">
        <p14:creationId xmlns:p14="http://schemas.microsoft.com/office/powerpoint/2010/main" val="410517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E6CEB7-D8BA-42ED-B220-95384B31B03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0BB98-C0ED-476D-A260-0567B472D444}" type="slidenum">
              <a:rPr lang="en-GB" smtClean="0"/>
              <a:t>‹#›</a:t>
            </a:fld>
            <a:endParaRPr lang="en-GB"/>
          </a:p>
        </p:txBody>
      </p:sp>
    </p:spTree>
    <p:extLst>
      <p:ext uri="{BB962C8B-B14F-4D97-AF65-F5344CB8AC3E}">
        <p14:creationId xmlns:p14="http://schemas.microsoft.com/office/powerpoint/2010/main" val="1077063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title="Background Shape"/>
          <p:cNvSpPr/>
          <p:nvPr/>
        </p:nvSpPr>
        <p:spPr>
          <a:xfrm>
            <a:off x="1" y="0"/>
            <a:ext cx="530436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5304367"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Divider Bar"/>
          <p:cNvSpPr/>
          <p:nvPr/>
        </p:nvSpPr>
        <p:spPr>
          <a:xfrm>
            <a:off x="5304367"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8" name="Date Placeholder 4"/>
          <p:cNvSpPr>
            <a:spLocks noGrp="1"/>
          </p:cNvSpPr>
          <p:nvPr>
            <p:ph type="dt" sz="half" idx="10"/>
          </p:nvPr>
        </p:nvSpPr>
        <p:spPr>
          <a:xfrm>
            <a:off x="723900" y="6453188"/>
            <a:ext cx="1204384" cy="404812"/>
          </a:xfrm>
        </p:spPr>
        <p:txBody>
          <a:bodyPr/>
          <a:lstStyle>
            <a:lvl1pPr>
              <a:defRPr>
                <a:solidFill>
                  <a:schemeClr val="tx2"/>
                </a:solidFill>
              </a:defRPr>
            </a:lvl1pPr>
          </a:lstStyle>
          <a:p>
            <a:pPr>
              <a:defRPr/>
            </a:pPr>
            <a:endParaRPr lang="en-GB" altLang="en-US"/>
          </a:p>
        </p:txBody>
      </p:sp>
      <p:sp>
        <p:nvSpPr>
          <p:cNvPr id="9" name="Footer Placeholder 5"/>
          <p:cNvSpPr>
            <a:spLocks noGrp="1"/>
          </p:cNvSpPr>
          <p:nvPr>
            <p:ph type="ftr" sz="quarter" idx="11"/>
          </p:nvPr>
        </p:nvSpPr>
        <p:spPr>
          <a:xfrm>
            <a:off x="2205567" y="6453188"/>
            <a:ext cx="2374900" cy="404812"/>
          </a:xfrm>
        </p:spPr>
        <p:txBody>
          <a:bodyPr/>
          <a:lstStyle>
            <a:lvl1pPr>
              <a:defRPr>
                <a:solidFill>
                  <a:schemeClr val="tx2"/>
                </a:solidFill>
              </a:defRPr>
            </a:lvl1pPr>
          </a:lstStyle>
          <a:p>
            <a:pPr>
              <a:defRPr/>
            </a:pPr>
            <a:endParaRPr lang="en-GB" altLang="en-US"/>
          </a:p>
        </p:txBody>
      </p:sp>
      <p:sp>
        <p:nvSpPr>
          <p:cNvPr id="10" name="Slide Number Placeholder 6"/>
          <p:cNvSpPr>
            <a:spLocks noGrp="1"/>
          </p:cNvSpPr>
          <p:nvPr>
            <p:ph type="sldNum" sz="quarter" idx="12"/>
          </p:nvPr>
        </p:nvSpPr>
        <p:spPr>
          <a:xfrm>
            <a:off x="9882718" y="6453188"/>
            <a:ext cx="1595967" cy="404812"/>
          </a:xfrm>
        </p:spPr>
        <p:txBody>
          <a:bodyPr/>
          <a:lstStyle>
            <a:lvl1pPr>
              <a:defRPr>
                <a:solidFill>
                  <a:schemeClr val="tx2"/>
                </a:solidFill>
              </a:defRPr>
            </a:lvl1pPr>
          </a:lstStyle>
          <a:p>
            <a:pPr>
              <a:defRPr/>
            </a:pPr>
            <a:fld id="{575DCCCE-AC46-4FDC-ACB8-6D68BE61AACD}" type="slidenum">
              <a:rPr lang="en-GB" altLang="en-US"/>
              <a:pPr>
                <a:defRPr/>
              </a:pPr>
              <a:t>‹#›</a:t>
            </a:fld>
            <a:endParaRPr lang="en-GB" altLang="en-US"/>
          </a:p>
        </p:txBody>
      </p:sp>
    </p:spTree>
    <p:extLst>
      <p:ext uri="{BB962C8B-B14F-4D97-AF65-F5344CB8AC3E}">
        <p14:creationId xmlns:p14="http://schemas.microsoft.com/office/powerpoint/2010/main" val="1266079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title="Background Shape"/>
          <p:cNvSpPr/>
          <p:nvPr/>
        </p:nvSpPr>
        <p:spPr>
          <a:xfrm>
            <a:off x="1" y="0"/>
            <a:ext cx="530436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5304367"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Divider Bar"/>
          <p:cNvSpPr/>
          <p:nvPr/>
        </p:nvSpPr>
        <p:spPr>
          <a:xfrm>
            <a:off x="5304367"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2"/>
            <a:ext cx="6659880" cy="6857999"/>
          </a:xfrm>
        </p:spPr>
        <p:txBody>
          <a:bodyPr rtlCol="0">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8" name="Date Placeholder 4"/>
          <p:cNvSpPr>
            <a:spLocks noGrp="1"/>
          </p:cNvSpPr>
          <p:nvPr>
            <p:ph type="dt" sz="half" idx="10"/>
          </p:nvPr>
        </p:nvSpPr>
        <p:spPr>
          <a:xfrm>
            <a:off x="723900" y="6453188"/>
            <a:ext cx="1204384" cy="404812"/>
          </a:xfrm>
        </p:spPr>
        <p:txBody>
          <a:bodyPr/>
          <a:lstStyle>
            <a:lvl1pPr>
              <a:defRPr>
                <a:solidFill>
                  <a:schemeClr val="tx2"/>
                </a:solidFill>
              </a:defRPr>
            </a:lvl1pPr>
          </a:lstStyle>
          <a:p>
            <a:pPr>
              <a:defRPr/>
            </a:pPr>
            <a:endParaRPr lang="en-GB" altLang="en-US"/>
          </a:p>
        </p:txBody>
      </p:sp>
      <p:sp>
        <p:nvSpPr>
          <p:cNvPr id="9" name="Footer Placeholder 5"/>
          <p:cNvSpPr>
            <a:spLocks noGrp="1"/>
          </p:cNvSpPr>
          <p:nvPr>
            <p:ph type="ftr" sz="quarter" idx="11"/>
          </p:nvPr>
        </p:nvSpPr>
        <p:spPr>
          <a:xfrm>
            <a:off x="2205567" y="6453188"/>
            <a:ext cx="2374900" cy="404812"/>
          </a:xfrm>
        </p:spPr>
        <p:txBody>
          <a:bodyPr/>
          <a:lstStyle>
            <a:lvl1pPr>
              <a:defRPr>
                <a:solidFill>
                  <a:schemeClr val="tx2"/>
                </a:solidFill>
              </a:defRPr>
            </a:lvl1pPr>
          </a:lstStyle>
          <a:p>
            <a:pPr>
              <a:defRPr/>
            </a:pPr>
            <a:endParaRPr lang="en-GB" altLang="en-US"/>
          </a:p>
        </p:txBody>
      </p:sp>
      <p:sp>
        <p:nvSpPr>
          <p:cNvPr id="10" name="Slide Number Placeholder 6"/>
          <p:cNvSpPr>
            <a:spLocks noGrp="1"/>
          </p:cNvSpPr>
          <p:nvPr>
            <p:ph type="sldNum" sz="quarter" idx="12"/>
          </p:nvPr>
        </p:nvSpPr>
        <p:spPr>
          <a:xfrm>
            <a:off x="9882718" y="6453188"/>
            <a:ext cx="1595967" cy="404812"/>
          </a:xfrm>
        </p:spPr>
        <p:txBody>
          <a:bodyPr/>
          <a:lstStyle>
            <a:lvl1pPr>
              <a:defRPr>
                <a:solidFill>
                  <a:schemeClr val="tx2"/>
                </a:solidFill>
              </a:defRPr>
            </a:lvl1pPr>
          </a:lstStyle>
          <a:p>
            <a:pPr>
              <a:defRPr/>
            </a:pPr>
            <a:fld id="{15B178B0-3DF3-478C-A577-EEDD006C6B86}" type="slidenum">
              <a:rPr lang="en-GB" altLang="en-US"/>
              <a:pPr>
                <a:defRPr/>
              </a:pPr>
              <a:t>‹#›</a:t>
            </a:fld>
            <a:endParaRPr lang="en-GB" altLang="en-US"/>
          </a:p>
        </p:txBody>
      </p:sp>
    </p:spTree>
    <p:extLst>
      <p:ext uri="{BB962C8B-B14F-4D97-AF65-F5344CB8AC3E}">
        <p14:creationId xmlns:p14="http://schemas.microsoft.com/office/powerpoint/2010/main" val="2780682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7"/>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FA23E82D-7E4E-43E1-B819-A1C275FB3790}" type="slidenum">
              <a:rPr lang="en-GB" altLang="en-US"/>
              <a:pPr>
                <a:defRPr/>
              </a:pPr>
              <a:t>‹#›</a:t>
            </a:fld>
            <a:endParaRPr lang="en-GB" altLang="en-US"/>
          </a:p>
        </p:txBody>
      </p:sp>
    </p:spTree>
    <p:extLst>
      <p:ext uri="{BB962C8B-B14F-4D97-AF65-F5344CB8AC3E}">
        <p14:creationId xmlns:p14="http://schemas.microsoft.com/office/powerpoint/2010/main" val="4065724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1" y="624156"/>
            <a:ext cx="7632700"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DC108B09-94C1-4444-85D1-9E57A295A791}" type="slidenum">
              <a:rPr lang="en-GB" altLang="en-US"/>
              <a:pPr>
                <a:defRPr/>
              </a:pPr>
              <a:t>‹#›</a:t>
            </a:fld>
            <a:endParaRPr lang="en-GB" altLang="en-US"/>
          </a:p>
        </p:txBody>
      </p:sp>
    </p:spTree>
    <p:extLst>
      <p:ext uri="{BB962C8B-B14F-4D97-AF65-F5344CB8AC3E}">
        <p14:creationId xmlns:p14="http://schemas.microsoft.com/office/powerpoint/2010/main" val="2212957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A8AD0C-99FD-4641-94FB-373E9E28E37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2E85B-6960-4F8F-907F-7F97FECC47C1}" type="slidenum">
              <a:rPr lang="en-GB" smtClean="0"/>
              <a:t>‹#›</a:t>
            </a:fld>
            <a:endParaRPr lang="en-GB"/>
          </a:p>
        </p:txBody>
      </p:sp>
    </p:spTree>
    <p:extLst>
      <p:ext uri="{BB962C8B-B14F-4D97-AF65-F5344CB8AC3E}">
        <p14:creationId xmlns:p14="http://schemas.microsoft.com/office/powerpoint/2010/main" val="1455468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A8AD0C-99FD-4641-94FB-373E9E28E37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2E85B-6960-4F8F-907F-7F97FECC47C1}" type="slidenum">
              <a:rPr lang="en-GB" smtClean="0"/>
              <a:t>‹#›</a:t>
            </a:fld>
            <a:endParaRPr lang="en-GB"/>
          </a:p>
        </p:txBody>
      </p:sp>
    </p:spTree>
    <p:extLst>
      <p:ext uri="{BB962C8B-B14F-4D97-AF65-F5344CB8AC3E}">
        <p14:creationId xmlns:p14="http://schemas.microsoft.com/office/powerpoint/2010/main" val="767206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8AD0C-99FD-4641-94FB-373E9E28E37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2E85B-6960-4F8F-907F-7F97FECC47C1}" type="slidenum">
              <a:rPr lang="en-GB" smtClean="0"/>
              <a:t>‹#›</a:t>
            </a:fld>
            <a:endParaRPr lang="en-GB"/>
          </a:p>
        </p:txBody>
      </p:sp>
    </p:spTree>
    <p:extLst>
      <p:ext uri="{BB962C8B-B14F-4D97-AF65-F5344CB8AC3E}">
        <p14:creationId xmlns:p14="http://schemas.microsoft.com/office/powerpoint/2010/main" val="2210736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A8AD0C-99FD-4641-94FB-373E9E28E375}"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62E85B-6960-4F8F-907F-7F97FECC47C1}" type="slidenum">
              <a:rPr lang="en-GB" smtClean="0"/>
              <a:t>‹#›</a:t>
            </a:fld>
            <a:endParaRPr lang="en-GB"/>
          </a:p>
        </p:txBody>
      </p:sp>
    </p:spTree>
    <p:extLst>
      <p:ext uri="{BB962C8B-B14F-4D97-AF65-F5344CB8AC3E}">
        <p14:creationId xmlns:p14="http://schemas.microsoft.com/office/powerpoint/2010/main" val="2443647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A8AD0C-99FD-4641-94FB-373E9E28E375}" type="datetimeFigureOut">
              <a:rPr lang="en-GB" smtClean="0"/>
              <a:t>17/03/2022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62E85B-6960-4F8F-907F-7F97FECC47C1}" type="slidenum">
              <a:rPr lang="en-GB" smtClean="0"/>
              <a:t>‹#›</a:t>
            </a:fld>
            <a:endParaRPr lang="en-GB"/>
          </a:p>
        </p:txBody>
      </p:sp>
    </p:spTree>
    <p:extLst>
      <p:ext uri="{BB962C8B-B14F-4D97-AF65-F5344CB8AC3E}">
        <p14:creationId xmlns:p14="http://schemas.microsoft.com/office/powerpoint/2010/main" val="225332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A8AD0C-99FD-4641-94FB-373E9E28E375}" type="datetimeFigureOut">
              <a:rPr lang="en-GB" smtClean="0"/>
              <a:t>17/03/2022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62E85B-6960-4F8F-907F-7F97FECC47C1}" type="slidenum">
              <a:rPr lang="en-GB" smtClean="0"/>
              <a:t>‹#›</a:t>
            </a:fld>
            <a:endParaRPr lang="en-GB"/>
          </a:p>
        </p:txBody>
      </p:sp>
    </p:spTree>
    <p:extLst>
      <p:ext uri="{BB962C8B-B14F-4D97-AF65-F5344CB8AC3E}">
        <p14:creationId xmlns:p14="http://schemas.microsoft.com/office/powerpoint/2010/main" val="379051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7E6CEB7-D8BA-42ED-B220-95384B31B035}"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20BB98-C0ED-476D-A260-0567B472D444}" type="slidenum">
              <a:rPr lang="en-GB" smtClean="0"/>
              <a:t>‹#›</a:t>
            </a:fld>
            <a:endParaRPr lang="en-GB"/>
          </a:p>
        </p:txBody>
      </p:sp>
    </p:spTree>
    <p:extLst>
      <p:ext uri="{BB962C8B-B14F-4D97-AF65-F5344CB8AC3E}">
        <p14:creationId xmlns:p14="http://schemas.microsoft.com/office/powerpoint/2010/main" val="3952242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8AD0C-99FD-4641-94FB-373E9E28E375}" type="datetimeFigureOut">
              <a:rPr lang="en-GB" smtClean="0"/>
              <a:t>17/03/2022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62E85B-6960-4F8F-907F-7F97FECC47C1}" type="slidenum">
              <a:rPr lang="en-GB" smtClean="0"/>
              <a:t>‹#›</a:t>
            </a:fld>
            <a:endParaRPr lang="en-GB"/>
          </a:p>
        </p:txBody>
      </p:sp>
    </p:spTree>
    <p:extLst>
      <p:ext uri="{BB962C8B-B14F-4D97-AF65-F5344CB8AC3E}">
        <p14:creationId xmlns:p14="http://schemas.microsoft.com/office/powerpoint/2010/main" val="11168888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8AD0C-99FD-4641-94FB-373E9E28E375}"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62E85B-6960-4F8F-907F-7F97FECC47C1}" type="slidenum">
              <a:rPr lang="en-GB" smtClean="0"/>
              <a:t>‹#›</a:t>
            </a:fld>
            <a:endParaRPr lang="en-GB"/>
          </a:p>
        </p:txBody>
      </p:sp>
    </p:spTree>
    <p:extLst>
      <p:ext uri="{BB962C8B-B14F-4D97-AF65-F5344CB8AC3E}">
        <p14:creationId xmlns:p14="http://schemas.microsoft.com/office/powerpoint/2010/main" val="31502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8AD0C-99FD-4641-94FB-373E9E28E375}"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62E85B-6960-4F8F-907F-7F97FECC47C1}" type="slidenum">
              <a:rPr lang="en-GB" smtClean="0"/>
              <a:t>‹#›</a:t>
            </a:fld>
            <a:endParaRPr lang="en-GB"/>
          </a:p>
        </p:txBody>
      </p:sp>
    </p:spTree>
    <p:extLst>
      <p:ext uri="{BB962C8B-B14F-4D97-AF65-F5344CB8AC3E}">
        <p14:creationId xmlns:p14="http://schemas.microsoft.com/office/powerpoint/2010/main" val="707627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A8AD0C-99FD-4641-94FB-373E9E28E37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2E85B-6960-4F8F-907F-7F97FECC47C1}" type="slidenum">
              <a:rPr lang="en-GB" smtClean="0"/>
              <a:t>‹#›</a:t>
            </a:fld>
            <a:endParaRPr lang="en-GB"/>
          </a:p>
        </p:txBody>
      </p:sp>
    </p:spTree>
    <p:extLst>
      <p:ext uri="{BB962C8B-B14F-4D97-AF65-F5344CB8AC3E}">
        <p14:creationId xmlns:p14="http://schemas.microsoft.com/office/powerpoint/2010/main" val="300971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A8AD0C-99FD-4641-94FB-373E9E28E37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2E85B-6960-4F8F-907F-7F97FECC47C1}" type="slidenum">
              <a:rPr lang="en-GB" smtClean="0"/>
              <a:t>‹#›</a:t>
            </a:fld>
            <a:endParaRPr lang="en-GB"/>
          </a:p>
        </p:txBody>
      </p:sp>
    </p:spTree>
    <p:extLst>
      <p:ext uri="{BB962C8B-B14F-4D97-AF65-F5344CB8AC3E}">
        <p14:creationId xmlns:p14="http://schemas.microsoft.com/office/powerpoint/2010/main" val="3587251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49AE5E-27DB-469D-BB61-7307CB9764A8}" type="datetimeFigureOut">
              <a:rPr lang="en-US" smtClean="0"/>
              <a:pPr/>
              <a:t>3/17/2022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62DDDC-7B17-424B-8019-15EFC4D9B0E2}" type="slidenum">
              <a:rPr lang="en-GB" smtClean="0"/>
              <a:pPr/>
              <a:t>‹#›</a:t>
            </a:fld>
            <a:endParaRPr lang="en-GB"/>
          </a:p>
        </p:txBody>
      </p:sp>
    </p:spTree>
    <p:extLst>
      <p:ext uri="{BB962C8B-B14F-4D97-AF65-F5344CB8AC3E}">
        <p14:creationId xmlns:p14="http://schemas.microsoft.com/office/powerpoint/2010/main" val="724097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49AE5E-27DB-469D-BB61-7307CB9764A8}" type="datetimeFigureOut">
              <a:rPr lang="en-US" smtClean="0"/>
              <a:pPr/>
              <a:t>3/17/2022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62DDDC-7B17-424B-8019-15EFC4D9B0E2}" type="slidenum">
              <a:rPr lang="en-GB" smtClean="0"/>
              <a:pPr/>
              <a:t>‹#›</a:t>
            </a:fld>
            <a:endParaRPr lang="en-GB"/>
          </a:p>
        </p:txBody>
      </p:sp>
    </p:spTree>
    <p:extLst>
      <p:ext uri="{BB962C8B-B14F-4D97-AF65-F5344CB8AC3E}">
        <p14:creationId xmlns:p14="http://schemas.microsoft.com/office/powerpoint/2010/main" val="266948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49AE5E-27DB-469D-BB61-7307CB9764A8}" type="datetimeFigureOut">
              <a:rPr lang="en-US" smtClean="0"/>
              <a:pPr/>
              <a:t>3/17/2022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62DDDC-7B17-424B-8019-15EFC4D9B0E2}" type="slidenum">
              <a:rPr lang="en-GB" smtClean="0"/>
              <a:pPr/>
              <a:t>‹#›</a:t>
            </a:fld>
            <a:endParaRPr lang="en-GB"/>
          </a:p>
        </p:txBody>
      </p:sp>
    </p:spTree>
    <p:extLst>
      <p:ext uri="{BB962C8B-B14F-4D97-AF65-F5344CB8AC3E}">
        <p14:creationId xmlns:p14="http://schemas.microsoft.com/office/powerpoint/2010/main" val="12540699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Box 7"/>
          <p:cNvSpPr txBox="1"/>
          <p:nvPr userDrawn="1"/>
        </p:nvSpPr>
        <p:spPr>
          <a:xfrm>
            <a:off x="10382280" y="0"/>
            <a:ext cx="1809720" cy="369332"/>
          </a:xfrm>
          <a:prstGeom prst="rect">
            <a:avLst/>
          </a:prstGeom>
          <a:noFill/>
        </p:spPr>
        <p:txBody>
          <a:bodyPr wrap="square" rtlCol="0">
            <a:spAutoFit/>
          </a:bodyPr>
          <a:lstStyle/>
          <a:p>
            <a:fld id="{648A037D-B341-40FB-96FC-FACEB7596617}" type="datetime1">
              <a:rPr lang="en-GB" sz="1800" u="sng" smtClean="0"/>
              <a:pPr/>
              <a:t>17/03/2022</a:t>
            </a:fld>
            <a:endParaRPr lang="en-GB" sz="1800" u="sng" dirty="0"/>
          </a:p>
        </p:txBody>
      </p:sp>
      <p:sp>
        <p:nvSpPr>
          <p:cNvPr id="9" name="TextBox 8"/>
          <p:cNvSpPr txBox="1"/>
          <p:nvPr userDrawn="1"/>
        </p:nvSpPr>
        <p:spPr>
          <a:xfrm>
            <a:off x="0" y="0"/>
            <a:ext cx="1809720" cy="369332"/>
          </a:xfrm>
          <a:prstGeom prst="rect">
            <a:avLst/>
          </a:prstGeom>
          <a:noFill/>
        </p:spPr>
        <p:txBody>
          <a:bodyPr wrap="square" rtlCol="0">
            <a:spAutoFit/>
          </a:bodyPr>
          <a:lstStyle/>
          <a:p>
            <a:r>
              <a:rPr lang="en-GB" sz="1800" u="sng" dirty="0" smtClean="0"/>
              <a:t>C/W</a:t>
            </a:r>
            <a:endParaRPr lang="en-GB" sz="1800" u="sng" dirty="0"/>
          </a:p>
        </p:txBody>
      </p:sp>
      <p:sp>
        <p:nvSpPr>
          <p:cNvPr id="10" name="Rectangle 9"/>
          <p:cNvSpPr/>
          <p:nvPr userDrawn="1"/>
        </p:nvSpPr>
        <p:spPr>
          <a:xfrm>
            <a:off x="0" y="6357958"/>
            <a:ext cx="12192000" cy="35719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40220931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49AE5E-27DB-469D-BB61-7307CB9764A8}" type="datetimeFigureOut">
              <a:rPr lang="en-US" smtClean="0"/>
              <a:pPr/>
              <a:t>3/17/2022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62DDDC-7B17-424B-8019-15EFC4D9B0E2}" type="slidenum">
              <a:rPr lang="en-GB" smtClean="0"/>
              <a:pPr/>
              <a:t>‹#›</a:t>
            </a:fld>
            <a:endParaRPr lang="en-GB"/>
          </a:p>
        </p:txBody>
      </p:sp>
    </p:spTree>
    <p:extLst>
      <p:ext uri="{BB962C8B-B14F-4D97-AF65-F5344CB8AC3E}">
        <p14:creationId xmlns:p14="http://schemas.microsoft.com/office/powerpoint/2010/main" val="39930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7E6CEB7-D8BA-42ED-B220-95384B31B035}" type="datetimeFigureOut">
              <a:rPr lang="en-GB" smtClean="0"/>
              <a:t>17/03/2022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20BB98-C0ED-476D-A260-0567B472D444}" type="slidenum">
              <a:rPr lang="en-GB" smtClean="0"/>
              <a:t>‹#›</a:t>
            </a:fld>
            <a:endParaRPr lang="en-GB"/>
          </a:p>
        </p:txBody>
      </p:sp>
    </p:spTree>
    <p:extLst>
      <p:ext uri="{BB962C8B-B14F-4D97-AF65-F5344CB8AC3E}">
        <p14:creationId xmlns:p14="http://schemas.microsoft.com/office/powerpoint/2010/main" val="3832570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49AE5E-27DB-469D-BB61-7307CB9764A8}" type="datetimeFigureOut">
              <a:rPr lang="en-US" smtClean="0"/>
              <a:pPr/>
              <a:t>3/17/2022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62DDDC-7B17-424B-8019-15EFC4D9B0E2}" type="slidenum">
              <a:rPr lang="en-GB" smtClean="0"/>
              <a:pPr/>
              <a:t>‹#›</a:t>
            </a:fld>
            <a:endParaRPr lang="en-GB"/>
          </a:p>
        </p:txBody>
      </p:sp>
    </p:spTree>
    <p:extLst>
      <p:ext uri="{BB962C8B-B14F-4D97-AF65-F5344CB8AC3E}">
        <p14:creationId xmlns:p14="http://schemas.microsoft.com/office/powerpoint/2010/main" val="908939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9AE5E-27DB-469D-BB61-7307CB9764A8}" type="datetimeFigureOut">
              <a:rPr lang="en-US" smtClean="0"/>
              <a:pPr/>
              <a:t>3/17/2022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62DDDC-7B17-424B-8019-15EFC4D9B0E2}" type="slidenum">
              <a:rPr lang="en-GB" smtClean="0"/>
              <a:pPr/>
              <a:t>‹#›</a:t>
            </a:fld>
            <a:endParaRPr lang="en-GB"/>
          </a:p>
        </p:txBody>
      </p:sp>
    </p:spTree>
    <p:extLst>
      <p:ext uri="{BB962C8B-B14F-4D97-AF65-F5344CB8AC3E}">
        <p14:creationId xmlns:p14="http://schemas.microsoft.com/office/powerpoint/2010/main" val="635583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9AE5E-27DB-469D-BB61-7307CB9764A8}" type="datetimeFigureOut">
              <a:rPr lang="en-US" smtClean="0"/>
              <a:pPr/>
              <a:t>3/17/2022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62DDDC-7B17-424B-8019-15EFC4D9B0E2}" type="slidenum">
              <a:rPr lang="en-GB" smtClean="0"/>
              <a:pPr/>
              <a:t>‹#›</a:t>
            </a:fld>
            <a:endParaRPr lang="en-GB"/>
          </a:p>
        </p:txBody>
      </p:sp>
    </p:spTree>
    <p:extLst>
      <p:ext uri="{BB962C8B-B14F-4D97-AF65-F5344CB8AC3E}">
        <p14:creationId xmlns:p14="http://schemas.microsoft.com/office/powerpoint/2010/main" val="28542508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9AE5E-27DB-469D-BB61-7307CB9764A8}" type="datetimeFigureOut">
              <a:rPr lang="en-US" smtClean="0"/>
              <a:pPr/>
              <a:t>3/17/2022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62DDDC-7B17-424B-8019-15EFC4D9B0E2}" type="slidenum">
              <a:rPr lang="en-GB" smtClean="0"/>
              <a:pPr/>
              <a:t>‹#›</a:t>
            </a:fld>
            <a:endParaRPr lang="en-GB"/>
          </a:p>
        </p:txBody>
      </p:sp>
    </p:spTree>
    <p:extLst>
      <p:ext uri="{BB962C8B-B14F-4D97-AF65-F5344CB8AC3E}">
        <p14:creationId xmlns:p14="http://schemas.microsoft.com/office/powerpoint/2010/main" val="2055519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49AE5E-27DB-469D-BB61-7307CB9764A8}" type="datetimeFigureOut">
              <a:rPr lang="en-US" smtClean="0"/>
              <a:pPr/>
              <a:t>3/17/2022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62DDDC-7B17-424B-8019-15EFC4D9B0E2}" type="slidenum">
              <a:rPr lang="en-GB" smtClean="0"/>
              <a:pPr/>
              <a:t>‹#›</a:t>
            </a:fld>
            <a:endParaRPr lang="en-GB"/>
          </a:p>
        </p:txBody>
      </p:sp>
    </p:spTree>
    <p:extLst>
      <p:ext uri="{BB962C8B-B14F-4D97-AF65-F5344CB8AC3E}">
        <p14:creationId xmlns:p14="http://schemas.microsoft.com/office/powerpoint/2010/main" val="39159075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49AE5E-27DB-469D-BB61-7307CB9764A8}" type="datetimeFigureOut">
              <a:rPr lang="en-US" smtClean="0"/>
              <a:pPr/>
              <a:t>3/17/2022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62DDDC-7B17-424B-8019-15EFC4D9B0E2}" type="slidenum">
              <a:rPr lang="en-GB" smtClean="0"/>
              <a:pPr/>
              <a:t>‹#›</a:t>
            </a:fld>
            <a:endParaRPr lang="en-GB"/>
          </a:p>
        </p:txBody>
      </p:sp>
    </p:spTree>
    <p:extLst>
      <p:ext uri="{BB962C8B-B14F-4D97-AF65-F5344CB8AC3E}">
        <p14:creationId xmlns:p14="http://schemas.microsoft.com/office/powerpoint/2010/main" val="33804623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35D226-54D2-4F80-9C8B-9857D58BD926}"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CBA6E-2129-4166-8339-2397F1298664}" type="slidenum">
              <a:rPr lang="en-GB" smtClean="0"/>
              <a:t>‹#›</a:t>
            </a:fld>
            <a:endParaRPr lang="en-GB"/>
          </a:p>
        </p:txBody>
      </p:sp>
    </p:spTree>
    <p:extLst>
      <p:ext uri="{BB962C8B-B14F-4D97-AF65-F5344CB8AC3E}">
        <p14:creationId xmlns:p14="http://schemas.microsoft.com/office/powerpoint/2010/main" val="3755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35D226-54D2-4F80-9C8B-9857D58BD926}"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CBA6E-2129-4166-8339-2397F1298664}" type="slidenum">
              <a:rPr lang="en-GB" smtClean="0"/>
              <a:t>‹#›</a:t>
            </a:fld>
            <a:endParaRPr lang="en-GB"/>
          </a:p>
        </p:txBody>
      </p:sp>
    </p:spTree>
    <p:extLst>
      <p:ext uri="{BB962C8B-B14F-4D97-AF65-F5344CB8AC3E}">
        <p14:creationId xmlns:p14="http://schemas.microsoft.com/office/powerpoint/2010/main" val="2978209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35D226-54D2-4F80-9C8B-9857D58BD926}"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CBA6E-2129-4166-8339-2397F1298664}" type="slidenum">
              <a:rPr lang="en-GB" smtClean="0"/>
              <a:t>‹#›</a:t>
            </a:fld>
            <a:endParaRPr lang="en-GB"/>
          </a:p>
        </p:txBody>
      </p:sp>
    </p:spTree>
    <p:extLst>
      <p:ext uri="{BB962C8B-B14F-4D97-AF65-F5344CB8AC3E}">
        <p14:creationId xmlns:p14="http://schemas.microsoft.com/office/powerpoint/2010/main" val="40104871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35D226-54D2-4F80-9C8B-9857D58BD926}"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CBA6E-2129-4166-8339-2397F1298664}" type="slidenum">
              <a:rPr lang="en-GB" smtClean="0"/>
              <a:t>‹#›</a:t>
            </a:fld>
            <a:endParaRPr lang="en-GB"/>
          </a:p>
        </p:txBody>
      </p:sp>
    </p:spTree>
    <p:extLst>
      <p:ext uri="{BB962C8B-B14F-4D97-AF65-F5344CB8AC3E}">
        <p14:creationId xmlns:p14="http://schemas.microsoft.com/office/powerpoint/2010/main" val="402354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7E6CEB7-D8BA-42ED-B220-95384B31B035}" type="datetimeFigureOut">
              <a:rPr lang="en-GB" smtClean="0"/>
              <a:t>17/03/2022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20BB98-C0ED-476D-A260-0567B472D444}" type="slidenum">
              <a:rPr lang="en-GB" smtClean="0"/>
              <a:t>‹#›</a:t>
            </a:fld>
            <a:endParaRPr lang="en-GB"/>
          </a:p>
        </p:txBody>
      </p:sp>
    </p:spTree>
    <p:extLst>
      <p:ext uri="{BB962C8B-B14F-4D97-AF65-F5344CB8AC3E}">
        <p14:creationId xmlns:p14="http://schemas.microsoft.com/office/powerpoint/2010/main" val="11155051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35D226-54D2-4F80-9C8B-9857D58BD926}" type="datetimeFigureOut">
              <a:rPr lang="en-GB" smtClean="0"/>
              <a:t>17/03/2022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CCBA6E-2129-4166-8339-2397F1298664}" type="slidenum">
              <a:rPr lang="en-GB" smtClean="0"/>
              <a:t>‹#›</a:t>
            </a:fld>
            <a:endParaRPr lang="en-GB"/>
          </a:p>
        </p:txBody>
      </p:sp>
    </p:spTree>
    <p:extLst>
      <p:ext uri="{BB962C8B-B14F-4D97-AF65-F5344CB8AC3E}">
        <p14:creationId xmlns:p14="http://schemas.microsoft.com/office/powerpoint/2010/main" val="32951215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35D226-54D2-4F80-9C8B-9857D58BD926}" type="datetimeFigureOut">
              <a:rPr lang="en-GB" smtClean="0"/>
              <a:t>17/03/2022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CCBA6E-2129-4166-8339-2397F1298664}" type="slidenum">
              <a:rPr lang="en-GB" smtClean="0"/>
              <a:t>‹#›</a:t>
            </a:fld>
            <a:endParaRPr lang="en-GB"/>
          </a:p>
        </p:txBody>
      </p:sp>
    </p:spTree>
    <p:extLst>
      <p:ext uri="{BB962C8B-B14F-4D97-AF65-F5344CB8AC3E}">
        <p14:creationId xmlns:p14="http://schemas.microsoft.com/office/powerpoint/2010/main" val="33206100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5D226-54D2-4F80-9C8B-9857D58BD926}" type="datetimeFigureOut">
              <a:rPr lang="en-GB" smtClean="0"/>
              <a:t>17/03/2022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CCBA6E-2129-4166-8339-2397F1298664}" type="slidenum">
              <a:rPr lang="en-GB" smtClean="0"/>
              <a:t>‹#›</a:t>
            </a:fld>
            <a:endParaRPr lang="en-GB"/>
          </a:p>
        </p:txBody>
      </p:sp>
    </p:spTree>
    <p:extLst>
      <p:ext uri="{BB962C8B-B14F-4D97-AF65-F5344CB8AC3E}">
        <p14:creationId xmlns:p14="http://schemas.microsoft.com/office/powerpoint/2010/main" val="15828460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5D226-54D2-4F80-9C8B-9857D58BD926}"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CBA6E-2129-4166-8339-2397F1298664}" type="slidenum">
              <a:rPr lang="en-GB" smtClean="0"/>
              <a:t>‹#›</a:t>
            </a:fld>
            <a:endParaRPr lang="en-GB"/>
          </a:p>
        </p:txBody>
      </p:sp>
    </p:spTree>
    <p:extLst>
      <p:ext uri="{BB962C8B-B14F-4D97-AF65-F5344CB8AC3E}">
        <p14:creationId xmlns:p14="http://schemas.microsoft.com/office/powerpoint/2010/main" val="30871656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5D226-54D2-4F80-9C8B-9857D58BD926}"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CCBA6E-2129-4166-8339-2397F1298664}" type="slidenum">
              <a:rPr lang="en-GB" smtClean="0"/>
              <a:t>‹#›</a:t>
            </a:fld>
            <a:endParaRPr lang="en-GB"/>
          </a:p>
        </p:txBody>
      </p:sp>
    </p:spTree>
    <p:extLst>
      <p:ext uri="{BB962C8B-B14F-4D97-AF65-F5344CB8AC3E}">
        <p14:creationId xmlns:p14="http://schemas.microsoft.com/office/powerpoint/2010/main" val="29203902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35D226-54D2-4F80-9C8B-9857D58BD926}"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CBA6E-2129-4166-8339-2397F1298664}" type="slidenum">
              <a:rPr lang="en-GB" smtClean="0"/>
              <a:t>‹#›</a:t>
            </a:fld>
            <a:endParaRPr lang="en-GB"/>
          </a:p>
        </p:txBody>
      </p:sp>
    </p:spTree>
    <p:extLst>
      <p:ext uri="{BB962C8B-B14F-4D97-AF65-F5344CB8AC3E}">
        <p14:creationId xmlns:p14="http://schemas.microsoft.com/office/powerpoint/2010/main" val="30843016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35D226-54D2-4F80-9C8B-9857D58BD926}"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CCBA6E-2129-4166-8339-2397F1298664}" type="slidenum">
              <a:rPr lang="en-GB" smtClean="0"/>
              <a:t>‹#›</a:t>
            </a:fld>
            <a:endParaRPr lang="en-GB"/>
          </a:p>
        </p:txBody>
      </p:sp>
    </p:spTree>
    <p:extLst>
      <p:ext uri="{BB962C8B-B14F-4D97-AF65-F5344CB8AC3E}">
        <p14:creationId xmlns:p14="http://schemas.microsoft.com/office/powerpoint/2010/main" val="23540851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TextBox 7"/>
          <p:cNvSpPr txBox="1"/>
          <p:nvPr userDrawn="1"/>
        </p:nvSpPr>
        <p:spPr>
          <a:xfrm>
            <a:off x="10382280" y="0"/>
            <a:ext cx="1809720" cy="369332"/>
          </a:xfrm>
          <a:prstGeom prst="rect">
            <a:avLst/>
          </a:prstGeom>
          <a:noFill/>
        </p:spPr>
        <p:txBody>
          <a:bodyPr wrap="square" rtlCol="0">
            <a:spAutoFit/>
          </a:bodyPr>
          <a:lstStyle/>
          <a:p>
            <a:fld id="{648A037D-B341-40FB-96FC-FACEB7596617}" type="datetime1">
              <a:rPr lang="en-GB" sz="1800" u="sng" smtClean="0"/>
              <a:pPr/>
              <a:t>17/03/2022</a:t>
            </a:fld>
            <a:endParaRPr lang="en-GB" sz="1800" u="sng" dirty="0"/>
          </a:p>
        </p:txBody>
      </p:sp>
      <p:sp>
        <p:nvSpPr>
          <p:cNvPr id="9" name="TextBox 8"/>
          <p:cNvSpPr txBox="1"/>
          <p:nvPr userDrawn="1"/>
        </p:nvSpPr>
        <p:spPr>
          <a:xfrm>
            <a:off x="0" y="0"/>
            <a:ext cx="1809720" cy="369332"/>
          </a:xfrm>
          <a:prstGeom prst="rect">
            <a:avLst/>
          </a:prstGeom>
          <a:noFill/>
        </p:spPr>
        <p:txBody>
          <a:bodyPr wrap="square" rtlCol="0">
            <a:spAutoFit/>
          </a:bodyPr>
          <a:lstStyle/>
          <a:p>
            <a:r>
              <a:rPr lang="en-GB" sz="1800" u="sng" dirty="0" smtClean="0"/>
              <a:t>C/W</a:t>
            </a:r>
            <a:endParaRPr lang="en-GB" sz="1800" u="sng" dirty="0"/>
          </a:p>
        </p:txBody>
      </p:sp>
      <p:sp>
        <p:nvSpPr>
          <p:cNvPr id="10" name="Rectangle 9"/>
          <p:cNvSpPr/>
          <p:nvPr userDrawn="1"/>
        </p:nvSpPr>
        <p:spPr>
          <a:xfrm>
            <a:off x="0" y="6357958"/>
            <a:ext cx="12192000" cy="35719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439752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F444A3-ED5C-4D06-83C3-AACFA3892F74}"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806B3D-9988-486D-84CF-C2B2A7CC111D}" type="slidenum">
              <a:rPr lang="en-GB" smtClean="0"/>
              <a:t>‹#›</a:t>
            </a:fld>
            <a:endParaRPr lang="en-GB"/>
          </a:p>
        </p:txBody>
      </p:sp>
    </p:spTree>
    <p:extLst>
      <p:ext uri="{BB962C8B-B14F-4D97-AF65-F5344CB8AC3E}">
        <p14:creationId xmlns:p14="http://schemas.microsoft.com/office/powerpoint/2010/main" val="18689839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F444A3-ED5C-4D06-83C3-AACFA3892F74}"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806B3D-9988-486D-84CF-C2B2A7CC111D}" type="slidenum">
              <a:rPr lang="en-GB" smtClean="0"/>
              <a:t>‹#›</a:t>
            </a:fld>
            <a:endParaRPr lang="en-GB"/>
          </a:p>
        </p:txBody>
      </p:sp>
    </p:spTree>
    <p:extLst>
      <p:ext uri="{BB962C8B-B14F-4D97-AF65-F5344CB8AC3E}">
        <p14:creationId xmlns:p14="http://schemas.microsoft.com/office/powerpoint/2010/main" val="281916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6CEB7-D8BA-42ED-B220-95384B31B035}" type="datetimeFigureOut">
              <a:rPr lang="en-GB" smtClean="0"/>
              <a:t>17/03/2022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20BB98-C0ED-476D-A260-0567B472D444}" type="slidenum">
              <a:rPr lang="en-GB" smtClean="0"/>
              <a:t>‹#›</a:t>
            </a:fld>
            <a:endParaRPr lang="en-GB"/>
          </a:p>
        </p:txBody>
      </p:sp>
    </p:spTree>
    <p:extLst>
      <p:ext uri="{BB962C8B-B14F-4D97-AF65-F5344CB8AC3E}">
        <p14:creationId xmlns:p14="http://schemas.microsoft.com/office/powerpoint/2010/main" val="34608107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444A3-ED5C-4D06-83C3-AACFA3892F74}"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806B3D-9988-486D-84CF-C2B2A7CC111D}" type="slidenum">
              <a:rPr lang="en-GB" smtClean="0"/>
              <a:t>‹#›</a:t>
            </a:fld>
            <a:endParaRPr lang="en-GB"/>
          </a:p>
        </p:txBody>
      </p:sp>
    </p:spTree>
    <p:extLst>
      <p:ext uri="{BB962C8B-B14F-4D97-AF65-F5344CB8AC3E}">
        <p14:creationId xmlns:p14="http://schemas.microsoft.com/office/powerpoint/2010/main" val="1992574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F444A3-ED5C-4D06-83C3-AACFA3892F74}"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806B3D-9988-486D-84CF-C2B2A7CC111D}" type="slidenum">
              <a:rPr lang="en-GB" smtClean="0"/>
              <a:t>‹#›</a:t>
            </a:fld>
            <a:endParaRPr lang="en-GB"/>
          </a:p>
        </p:txBody>
      </p:sp>
    </p:spTree>
    <p:extLst>
      <p:ext uri="{BB962C8B-B14F-4D97-AF65-F5344CB8AC3E}">
        <p14:creationId xmlns:p14="http://schemas.microsoft.com/office/powerpoint/2010/main" val="30399190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F444A3-ED5C-4D06-83C3-AACFA3892F74}" type="datetimeFigureOut">
              <a:rPr lang="en-GB" smtClean="0"/>
              <a:t>17/03/2022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806B3D-9988-486D-84CF-C2B2A7CC111D}" type="slidenum">
              <a:rPr lang="en-GB" smtClean="0"/>
              <a:t>‹#›</a:t>
            </a:fld>
            <a:endParaRPr lang="en-GB"/>
          </a:p>
        </p:txBody>
      </p:sp>
    </p:spTree>
    <p:extLst>
      <p:ext uri="{BB962C8B-B14F-4D97-AF65-F5344CB8AC3E}">
        <p14:creationId xmlns:p14="http://schemas.microsoft.com/office/powerpoint/2010/main" val="23695795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F444A3-ED5C-4D06-83C3-AACFA3892F74}" type="datetimeFigureOut">
              <a:rPr lang="en-GB" smtClean="0"/>
              <a:t>17/03/2022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806B3D-9988-486D-84CF-C2B2A7CC111D}" type="slidenum">
              <a:rPr lang="en-GB" smtClean="0"/>
              <a:t>‹#›</a:t>
            </a:fld>
            <a:endParaRPr lang="en-GB"/>
          </a:p>
        </p:txBody>
      </p:sp>
    </p:spTree>
    <p:extLst>
      <p:ext uri="{BB962C8B-B14F-4D97-AF65-F5344CB8AC3E}">
        <p14:creationId xmlns:p14="http://schemas.microsoft.com/office/powerpoint/2010/main" val="25857110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444A3-ED5C-4D06-83C3-AACFA3892F74}" type="datetimeFigureOut">
              <a:rPr lang="en-GB" smtClean="0"/>
              <a:t>17/03/2022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806B3D-9988-486D-84CF-C2B2A7CC111D}" type="slidenum">
              <a:rPr lang="en-GB" smtClean="0"/>
              <a:t>‹#›</a:t>
            </a:fld>
            <a:endParaRPr lang="en-GB"/>
          </a:p>
        </p:txBody>
      </p:sp>
    </p:spTree>
    <p:extLst>
      <p:ext uri="{BB962C8B-B14F-4D97-AF65-F5344CB8AC3E}">
        <p14:creationId xmlns:p14="http://schemas.microsoft.com/office/powerpoint/2010/main" val="24020566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444A3-ED5C-4D06-83C3-AACFA3892F74}"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806B3D-9988-486D-84CF-C2B2A7CC111D}" type="slidenum">
              <a:rPr lang="en-GB" smtClean="0"/>
              <a:t>‹#›</a:t>
            </a:fld>
            <a:endParaRPr lang="en-GB"/>
          </a:p>
        </p:txBody>
      </p:sp>
    </p:spTree>
    <p:extLst>
      <p:ext uri="{BB962C8B-B14F-4D97-AF65-F5344CB8AC3E}">
        <p14:creationId xmlns:p14="http://schemas.microsoft.com/office/powerpoint/2010/main" val="20232277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444A3-ED5C-4D06-83C3-AACFA3892F74}"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806B3D-9988-486D-84CF-C2B2A7CC111D}" type="slidenum">
              <a:rPr lang="en-GB" smtClean="0"/>
              <a:t>‹#›</a:t>
            </a:fld>
            <a:endParaRPr lang="en-GB"/>
          </a:p>
        </p:txBody>
      </p:sp>
    </p:spTree>
    <p:extLst>
      <p:ext uri="{BB962C8B-B14F-4D97-AF65-F5344CB8AC3E}">
        <p14:creationId xmlns:p14="http://schemas.microsoft.com/office/powerpoint/2010/main" val="17127337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F444A3-ED5C-4D06-83C3-AACFA3892F74}"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806B3D-9988-486D-84CF-C2B2A7CC111D}" type="slidenum">
              <a:rPr lang="en-GB" smtClean="0"/>
              <a:t>‹#›</a:t>
            </a:fld>
            <a:endParaRPr lang="en-GB"/>
          </a:p>
        </p:txBody>
      </p:sp>
    </p:spTree>
    <p:extLst>
      <p:ext uri="{BB962C8B-B14F-4D97-AF65-F5344CB8AC3E}">
        <p14:creationId xmlns:p14="http://schemas.microsoft.com/office/powerpoint/2010/main" val="35230799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F444A3-ED5C-4D06-83C3-AACFA3892F74}"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806B3D-9988-486D-84CF-C2B2A7CC111D}" type="slidenum">
              <a:rPr lang="en-GB" smtClean="0"/>
              <a:t>‹#›</a:t>
            </a:fld>
            <a:endParaRPr lang="en-GB"/>
          </a:p>
        </p:txBody>
      </p:sp>
    </p:spTree>
    <p:extLst>
      <p:ext uri="{BB962C8B-B14F-4D97-AF65-F5344CB8AC3E}">
        <p14:creationId xmlns:p14="http://schemas.microsoft.com/office/powerpoint/2010/main" val="29971190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sp>
        <p:nvSpPr>
          <p:cNvPr id="10" name="TextBox 9"/>
          <p:cNvSpPr txBox="1"/>
          <p:nvPr userDrawn="1"/>
        </p:nvSpPr>
        <p:spPr>
          <a:xfrm>
            <a:off x="0" y="0"/>
            <a:ext cx="2000221" cy="369332"/>
          </a:xfrm>
          <a:prstGeom prst="rect">
            <a:avLst/>
          </a:prstGeom>
          <a:noFill/>
        </p:spPr>
        <p:txBody>
          <a:bodyPr wrap="square" rtlCol="0">
            <a:spAutoFit/>
          </a:bodyPr>
          <a:lstStyle/>
          <a:p>
            <a:r>
              <a:rPr lang="en-GB" sz="1800" u="sng" dirty="0"/>
              <a:t>C/W</a:t>
            </a:r>
          </a:p>
        </p:txBody>
      </p:sp>
      <p:sp>
        <p:nvSpPr>
          <p:cNvPr id="11" name="TextBox 10"/>
          <p:cNvSpPr txBox="1"/>
          <p:nvPr userDrawn="1"/>
        </p:nvSpPr>
        <p:spPr>
          <a:xfrm>
            <a:off x="10191779" y="0"/>
            <a:ext cx="2000221" cy="369332"/>
          </a:xfrm>
          <a:prstGeom prst="rect">
            <a:avLst/>
          </a:prstGeom>
          <a:noFill/>
        </p:spPr>
        <p:txBody>
          <a:bodyPr wrap="square" rtlCol="0">
            <a:spAutoFit/>
          </a:bodyPr>
          <a:lstStyle/>
          <a:p>
            <a:fld id="{64C4001E-5590-4364-B033-EA6849343C63}" type="datetime1">
              <a:rPr lang="en-GB" sz="1800" u="sng" smtClean="0"/>
              <a:pPr/>
              <a:t>17/03/2022</a:t>
            </a:fld>
            <a:endParaRPr lang="en-GB" sz="1800" u="sng" dirty="0"/>
          </a:p>
        </p:txBody>
      </p:sp>
      <p:sp>
        <p:nvSpPr>
          <p:cNvPr id="12" name="Rectangle 11"/>
          <p:cNvSpPr/>
          <p:nvPr userDrawn="1"/>
        </p:nvSpPr>
        <p:spPr>
          <a:xfrm>
            <a:off x="0" y="6357958"/>
            <a:ext cx="12192000" cy="35719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79263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E6CEB7-D8BA-42ED-B220-95384B31B035}"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20BB98-C0ED-476D-A260-0567B472D444}" type="slidenum">
              <a:rPr lang="en-GB" smtClean="0"/>
              <a:t>‹#›</a:t>
            </a:fld>
            <a:endParaRPr lang="en-GB"/>
          </a:p>
        </p:txBody>
      </p:sp>
    </p:spTree>
    <p:extLst>
      <p:ext uri="{BB962C8B-B14F-4D97-AF65-F5344CB8AC3E}">
        <p14:creationId xmlns:p14="http://schemas.microsoft.com/office/powerpoint/2010/main" val="9933646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2_Comparison">
    <p:spTree>
      <p:nvGrpSpPr>
        <p:cNvPr id="1" name=""/>
        <p:cNvGrpSpPr/>
        <p:nvPr/>
      </p:nvGrpSpPr>
      <p:grpSpPr>
        <a:xfrm>
          <a:off x="0" y="0"/>
          <a:ext cx="0" cy="0"/>
          <a:chOff x="0" y="0"/>
          <a:chExt cx="0" cy="0"/>
        </a:xfrm>
      </p:grpSpPr>
      <p:sp>
        <p:nvSpPr>
          <p:cNvPr id="10" name="TextBox 9"/>
          <p:cNvSpPr txBox="1"/>
          <p:nvPr userDrawn="1"/>
        </p:nvSpPr>
        <p:spPr>
          <a:xfrm>
            <a:off x="0" y="0"/>
            <a:ext cx="2000221" cy="369332"/>
          </a:xfrm>
          <a:prstGeom prst="rect">
            <a:avLst/>
          </a:prstGeom>
          <a:noFill/>
        </p:spPr>
        <p:txBody>
          <a:bodyPr wrap="square" rtlCol="0">
            <a:spAutoFit/>
          </a:bodyPr>
          <a:lstStyle/>
          <a:p>
            <a:r>
              <a:rPr lang="en-GB" sz="1800" u="sng" dirty="0"/>
              <a:t>C/W</a:t>
            </a:r>
          </a:p>
        </p:txBody>
      </p:sp>
      <p:sp>
        <p:nvSpPr>
          <p:cNvPr id="11" name="TextBox 10"/>
          <p:cNvSpPr txBox="1"/>
          <p:nvPr userDrawn="1"/>
        </p:nvSpPr>
        <p:spPr>
          <a:xfrm>
            <a:off x="10191779" y="0"/>
            <a:ext cx="2000221" cy="369332"/>
          </a:xfrm>
          <a:prstGeom prst="rect">
            <a:avLst/>
          </a:prstGeom>
          <a:noFill/>
        </p:spPr>
        <p:txBody>
          <a:bodyPr wrap="square" rtlCol="0">
            <a:spAutoFit/>
          </a:bodyPr>
          <a:lstStyle/>
          <a:p>
            <a:fld id="{64C4001E-5590-4364-B033-EA6849343C63}" type="datetime1">
              <a:rPr lang="en-GB" sz="1800" u="sng" smtClean="0"/>
              <a:pPr/>
              <a:t>17/03/2022</a:t>
            </a:fld>
            <a:endParaRPr lang="en-GB" sz="1800" u="sng" dirty="0"/>
          </a:p>
        </p:txBody>
      </p:sp>
      <p:sp>
        <p:nvSpPr>
          <p:cNvPr id="12" name="Rectangle 11"/>
          <p:cNvSpPr/>
          <p:nvPr userDrawn="1"/>
        </p:nvSpPr>
        <p:spPr>
          <a:xfrm>
            <a:off x="0" y="6357958"/>
            <a:ext cx="12192000" cy="35719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8568840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3_Comparison">
    <p:spTree>
      <p:nvGrpSpPr>
        <p:cNvPr id="1" name=""/>
        <p:cNvGrpSpPr/>
        <p:nvPr/>
      </p:nvGrpSpPr>
      <p:grpSpPr>
        <a:xfrm>
          <a:off x="0" y="0"/>
          <a:ext cx="0" cy="0"/>
          <a:chOff x="0" y="0"/>
          <a:chExt cx="0" cy="0"/>
        </a:xfrm>
      </p:grpSpPr>
      <p:sp>
        <p:nvSpPr>
          <p:cNvPr id="10" name="TextBox 9"/>
          <p:cNvSpPr txBox="1"/>
          <p:nvPr userDrawn="1"/>
        </p:nvSpPr>
        <p:spPr>
          <a:xfrm>
            <a:off x="0" y="0"/>
            <a:ext cx="2000221" cy="369332"/>
          </a:xfrm>
          <a:prstGeom prst="rect">
            <a:avLst/>
          </a:prstGeom>
          <a:noFill/>
        </p:spPr>
        <p:txBody>
          <a:bodyPr wrap="square" rtlCol="0">
            <a:spAutoFit/>
          </a:bodyPr>
          <a:lstStyle/>
          <a:p>
            <a:r>
              <a:rPr lang="en-GB" sz="1800" u="sng" dirty="0"/>
              <a:t>C/W</a:t>
            </a:r>
          </a:p>
        </p:txBody>
      </p:sp>
      <p:sp>
        <p:nvSpPr>
          <p:cNvPr id="11" name="TextBox 10"/>
          <p:cNvSpPr txBox="1"/>
          <p:nvPr userDrawn="1"/>
        </p:nvSpPr>
        <p:spPr>
          <a:xfrm>
            <a:off x="10191779" y="0"/>
            <a:ext cx="2000221" cy="369332"/>
          </a:xfrm>
          <a:prstGeom prst="rect">
            <a:avLst/>
          </a:prstGeom>
          <a:noFill/>
        </p:spPr>
        <p:txBody>
          <a:bodyPr wrap="square" rtlCol="0">
            <a:spAutoFit/>
          </a:bodyPr>
          <a:lstStyle/>
          <a:p>
            <a:fld id="{64C4001E-5590-4364-B033-EA6849343C63}" type="datetime1">
              <a:rPr lang="en-GB" sz="1800" u="sng" smtClean="0"/>
              <a:pPr/>
              <a:t>17/03/2022</a:t>
            </a:fld>
            <a:endParaRPr lang="en-GB" sz="1800" u="sng" dirty="0"/>
          </a:p>
        </p:txBody>
      </p:sp>
      <p:sp>
        <p:nvSpPr>
          <p:cNvPr id="12" name="Rectangle 11"/>
          <p:cNvSpPr/>
          <p:nvPr userDrawn="1"/>
        </p:nvSpPr>
        <p:spPr>
          <a:xfrm>
            <a:off x="0" y="6357958"/>
            <a:ext cx="12192000" cy="35719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1412364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5_Comparison">
    <p:spTree>
      <p:nvGrpSpPr>
        <p:cNvPr id="1" name=""/>
        <p:cNvGrpSpPr/>
        <p:nvPr/>
      </p:nvGrpSpPr>
      <p:grpSpPr>
        <a:xfrm>
          <a:off x="0" y="0"/>
          <a:ext cx="0" cy="0"/>
          <a:chOff x="0" y="0"/>
          <a:chExt cx="0" cy="0"/>
        </a:xfrm>
      </p:grpSpPr>
      <p:sp>
        <p:nvSpPr>
          <p:cNvPr id="10" name="TextBox 9"/>
          <p:cNvSpPr txBox="1"/>
          <p:nvPr userDrawn="1"/>
        </p:nvSpPr>
        <p:spPr>
          <a:xfrm>
            <a:off x="0" y="0"/>
            <a:ext cx="2000221" cy="369332"/>
          </a:xfrm>
          <a:prstGeom prst="rect">
            <a:avLst/>
          </a:prstGeom>
          <a:noFill/>
        </p:spPr>
        <p:txBody>
          <a:bodyPr wrap="square" rtlCol="0">
            <a:spAutoFit/>
          </a:bodyPr>
          <a:lstStyle/>
          <a:p>
            <a:r>
              <a:rPr lang="en-GB" sz="1800" u="sng" dirty="0"/>
              <a:t>C/W</a:t>
            </a:r>
          </a:p>
        </p:txBody>
      </p:sp>
      <p:sp>
        <p:nvSpPr>
          <p:cNvPr id="11" name="TextBox 10"/>
          <p:cNvSpPr txBox="1"/>
          <p:nvPr userDrawn="1"/>
        </p:nvSpPr>
        <p:spPr>
          <a:xfrm>
            <a:off x="10191779" y="0"/>
            <a:ext cx="2000221" cy="369332"/>
          </a:xfrm>
          <a:prstGeom prst="rect">
            <a:avLst/>
          </a:prstGeom>
          <a:noFill/>
        </p:spPr>
        <p:txBody>
          <a:bodyPr wrap="square" rtlCol="0">
            <a:spAutoFit/>
          </a:bodyPr>
          <a:lstStyle/>
          <a:p>
            <a:fld id="{64C4001E-5590-4364-B033-EA6849343C63}" type="datetime1">
              <a:rPr lang="en-GB" sz="1800" u="sng" smtClean="0"/>
              <a:pPr/>
              <a:t>17/03/2022</a:t>
            </a:fld>
            <a:endParaRPr lang="en-GB" sz="1800" u="sng" dirty="0"/>
          </a:p>
        </p:txBody>
      </p:sp>
      <p:sp>
        <p:nvSpPr>
          <p:cNvPr id="12" name="Rectangle 11"/>
          <p:cNvSpPr/>
          <p:nvPr userDrawn="1"/>
        </p:nvSpPr>
        <p:spPr>
          <a:xfrm>
            <a:off x="0" y="6357958"/>
            <a:ext cx="12192000" cy="35719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4526173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6_Comparison">
    <p:spTree>
      <p:nvGrpSpPr>
        <p:cNvPr id="1" name=""/>
        <p:cNvGrpSpPr/>
        <p:nvPr/>
      </p:nvGrpSpPr>
      <p:grpSpPr>
        <a:xfrm>
          <a:off x="0" y="0"/>
          <a:ext cx="0" cy="0"/>
          <a:chOff x="0" y="0"/>
          <a:chExt cx="0" cy="0"/>
        </a:xfrm>
      </p:grpSpPr>
      <p:sp>
        <p:nvSpPr>
          <p:cNvPr id="10" name="TextBox 9"/>
          <p:cNvSpPr txBox="1"/>
          <p:nvPr userDrawn="1"/>
        </p:nvSpPr>
        <p:spPr>
          <a:xfrm>
            <a:off x="0" y="0"/>
            <a:ext cx="2000221" cy="369332"/>
          </a:xfrm>
          <a:prstGeom prst="rect">
            <a:avLst/>
          </a:prstGeom>
          <a:noFill/>
        </p:spPr>
        <p:txBody>
          <a:bodyPr wrap="square" rtlCol="0">
            <a:spAutoFit/>
          </a:bodyPr>
          <a:lstStyle/>
          <a:p>
            <a:r>
              <a:rPr lang="en-GB" sz="1800" u="sng" dirty="0"/>
              <a:t>C/W</a:t>
            </a:r>
          </a:p>
        </p:txBody>
      </p:sp>
      <p:sp>
        <p:nvSpPr>
          <p:cNvPr id="11" name="TextBox 10"/>
          <p:cNvSpPr txBox="1"/>
          <p:nvPr userDrawn="1"/>
        </p:nvSpPr>
        <p:spPr>
          <a:xfrm>
            <a:off x="10191779" y="0"/>
            <a:ext cx="2000221" cy="369332"/>
          </a:xfrm>
          <a:prstGeom prst="rect">
            <a:avLst/>
          </a:prstGeom>
          <a:noFill/>
        </p:spPr>
        <p:txBody>
          <a:bodyPr wrap="square" rtlCol="0">
            <a:spAutoFit/>
          </a:bodyPr>
          <a:lstStyle/>
          <a:p>
            <a:fld id="{64C4001E-5590-4364-B033-EA6849343C63}" type="datetime1">
              <a:rPr lang="en-GB" sz="1800" u="sng" smtClean="0"/>
              <a:pPr/>
              <a:t>17/03/2022</a:t>
            </a:fld>
            <a:endParaRPr lang="en-GB" sz="1800" u="sng" dirty="0"/>
          </a:p>
        </p:txBody>
      </p:sp>
      <p:sp>
        <p:nvSpPr>
          <p:cNvPr id="12" name="Rectangle 11"/>
          <p:cNvSpPr/>
          <p:nvPr userDrawn="1"/>
        </p:nvSpPr>
        <p:spPr>
          <a:xfrm>
            <a:off x="0" y="6357958"/>
            <a:ext cx="12192000" cy="35719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4148149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7_Comparison">
    <p:spTree>
      <p:nvGrpSpPr>
        <p:cNvPr id="1" name=""/>
        <p:cNvGrpSpPr/>
        <p:nvPr/>
      </p:nvGrpSpPr>
      <p:grpSpPr>
        <a:xfrm>
          <a:off x="0" y="0"/>
          <a:ext cx="0" cy="0"/>
          <a:chOff x="0" y="0"/>
          <a:chExt cx="0" cy="0"/>
        </a:xfrm>
      </p:grpSpPr>
      <p:sp>
        <p:nvSpPr>
          <p:cNvPr id="10" name="TextBox 9"/>
          <p:cNvSpPr txBox="1"/>
          <p:nvPr userDrawn="1"/>
        </p:nvSpPr>
        <p:spPr>
          <a:xfrm>
            <a:off x="0" y="0"/>
            <a:ext cx="2000221" cy="369332"/>
          </a:xfrm>
          <a:prstGeom prst="rect">
            <a:avLst/>
          </a:prstGeom>
          <a:noFill/>
        </p:spPr>
        <p:txBody>
          <a:bodyPr wrap="square" rtlCol="0">
            <a:spAutoFit/>
          </a:bodyPr>
          <a:lstStyle/>
          <a:p>
            <a:r>
              <a:rPr lang="en-GB" sz="1800" u="sng" dirty="0"/>
              <a:t>C/W</a:t>
            </a:r>
          </a:p>
        </p:txBody>
      </p:sp>
      <p:sp>
        <p:nvSpPr>
          <p:cNvPr id="11" name="TextBox 10"/>
          <p:cNvSpPr txBox="1"/>
          <p:nvPr userDrawn="1"/>
        </p:nvSpPr>
        <p:spPr>
          <a:xfrm>
            <a:off x="10191779" y="0"/>
            <a:ext cx="2000221" cy="369332"/>
          </a:xfrm>
          <a:prstGeom prst="rect">
            <a:avLst/>
          </a:prstGeom>
          <a:noFill/>
        </p:spPr>
        <p:txBody>
          <a:bodyPr wrap="square" rtlCol="0">
            <a:spAutoFit/>
          </a:bodyPr>
          <a:lstStyle/>
          <a:p>
            <a:fld id="{64C4001E-5590-4364-B033-EA6849343C63}" type="datetime1">
              <a:rPr lang="en-GB" sz="1800" u="sng" smtClean="0"/>
              <a:pPr/>
              <a:t>17/03/2022</a:t>
            </a:fld>
            <a:endParaRPr lang="en-GB" sz="1800" u="sng" dirty="0"/>
          </a:p>
        </p:txBody>
      </p:sp>
      <p:sp>
        <p:nvSpPr>
          <p:cNvPr id="12" name="Rectangle 11"/>
          <p:cNvSpPr/>
          <p:nvPr userDrawn="1"/>
        </p:nvSpPr>
        <p:spPr>
          <a:xfrm>
            <a:off x="0" y="6357958"/>
            <a:ext cx="12192000" cy="35719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414120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E6CEB7-D8BA-42ED-B220-95384B31B035}"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20BB98-C0ED-476D-A260-0567B472D444}" type="slidenum">
              <a:rPr lang="en-GB" smtClean="0"/>
              <a:t>‹#›</a:t>
            </a:fld>
            <a:endParaRPr lang="en-GB"/>
          </a:p>
        </p:txBody>
      </p:sp>
    </p:spTree>
    <p:extLst>
      <p:ext uri="{BB962C8B-B14F-4D97-AF65-F5344CB8AC3E}">
        <p14:creationId xmlns:p14="http://schemas.microsoft.com/office/powerpoint/2010/main" val="348039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6CEB7-D8BA-42ED-B220-95384B31B035}" type="datetimeFigureOut">
              <a:rPr lang="en-GB" smtClean="0"/>
              <a:t>17/03/2022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0BB98-C0ED-476D-A260-0567B472D444}" type="slidenum">
              <a:rPr lang="en-GB" smtClean="0"/>
              <a:t>‹#›</a:t>
            </a:fld>
            <a:endParaRPr lang="en-GB"/>
          </a:p>
        </p:txBody>
      </p:sp>
    </p:spTree>
    <p:extLst>
      <p:ext uri="{BB962C8B-B14F-4D97-AF65-F5344CB8AC3E}">
        <p14:creationId xmlns:p14="http://schemas.microsoft.com/office/powerpoint/2010/main" val="288531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8686320-4857-4792-85A5-F96139CAE176}" type="slidenum">
              <a:rPr lang="en-GB"/>
              <a:pPr/>
              <a:t>‹#›</a:t>
            </a:fld>
            <a:endParaRPr lang="en-GB"/>
          </a:p>
        </p:txBody>
      </p:sp>
    </p:spTree>
    <p:extLst>
      <p:ext uri="{BB962C8B-B14F-4D97-AF65-F5344CB8AC3E}">
        <p14:creationId xmlns:p14="http://schemas.microsoft.com/office/powerpoint/2010/main" val="2194477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371600" y="685800"/>
            <a:ext cx="960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371600" y="2286000"/>
            <a:ext cx="960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390651" y="6453188"/>
            <a:ext cx="1204383" cy="404812"/>
          </a:xfrm>
          <a:prstGeom prst="rect">
            <a:avLst/>
          </a:prstGeom>
        </p:spPr>
        <p:txBody>
          <a:bodyPr vert="horz" lIns="91440" tIns="45720" rIns="91440" bIns="45720" rtlCol="0" anchor="ctr"/>
          <a:lstStyle>
            <a:lvl1pPr algn="l">
              <a:defRPr sz="1000" baseline="0">
                <a:solidFill>
                  <a:schemeClr val="tx2"/>
                </a:solidFill>
              </a:defRPr>
            </a:lvl1pPr>
          </a:lstStyle>
          <a:p>
            <a:pPr>
              <a:defRPr/>
            </a:pPr>
            <a:fld id="{73DD4519-857B-46E3-884C-22EDC625A372}" type="datetimeFigureOut">
              <a:rPr lang="en-US"/>
              <a:pPr>
                <a:defRPr/>
              </a:pPr>
              <a:t>3/17/2022</a:t>
            </a:fld>
            <a:endParaRPr lang="en-US"/>
          </a:p>
        </p:txBody>
      </p:sp>
      <p:sp>
        <p:nvSpPr>
          <p:cNvPr id="5" name="Footer Placeholder 4"/>
          <p:cNvSpPr>
            <a:spLocks noGrp="1"/>
          </p:cNvSpPr>
          <p:nvPr>
            <p:ph type="ftr" sz="quarter" idx="3"/>
          </p:nvPr>
        </p:nvSpPr>
        <p:spPr>
          <a:xfrm>
            <a:off x="2893484" y="6453188"/>
            <a:ext cx="6280149" cy="404812"/>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9472085" y="6453188"/>
            <a:ext cx="1595967" cy="404812"/>
          </a:xfrm>
          <a:prstGeom prst="rect">
            <a:avLst/>
          </a:prstGeom>
        </p:spPr>
        <p:txBody>
          <a:bodyPr vert="horz" lIns="91440" tIns="45720" rIns="91440" bIns="45720" rtlCol="0" anchor="ctr"/>
          <a:lstStyle>
            <a:lvl1pPr algn="r">
              <a:defRPr sz="1000" baseline="0">
                <a:solidFill>
                  <a:schemeClr val="tx2"/>
                </a:solidFill>
              </a:defRPr>
            </a:lvl1pPr>
          </a:lstStyle>
          <a:p>
            <a:pPr>
              <a:defRPr/>
            </a:pPr>
            <a:fld id="{903619C3-3C0A-49A6-BC38-5ADF2009271D}" type="slidenum">
              <a:rPr lang="en-US"/>
              <a:pPr>
                <a:defRPr/>
              </a:pPr>
              <a:t>‹#›</a:t>
            </a:fld>
            <a:endParaRPr lang="en-US"/>
          </a:p>
        </p:txBody>
      </p:sp>
      <p:sp>
        <p:nvSpPr>
          <p:cNvPr id="9" name="Rectangle 8"/>
          <p:cNvSpPr/>
          <p:nvPr/>
        </p:nvSpPr>
        <p:spPr>
          <a:xfrm>
            <a:off x="478367"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367"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3893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0" fontAlgn="base" hangingPunct="0">
        <a:lnSpc>
          <a:spcPct val="89000"/>
        </a:lnSpc>
        <a:spcBef>
          <a:spcPct val="0"/>
        </a:spcBef>
        <a:spcAft>
          <a:spcPct val="0"/>
        </a:spcAft>
        <a:defRPr sz="4400" kern="1200">
          <a:solidFill>
            <a:schemeClr val="tx2"/>
          </a:solidFill>
          <a:latin typeface="+mj-lt"/>
          <a:ea typeface="+mj-ea"/>
          <a:cs typeface="+mj-cs"/>
        </a:defRPr>
      </a:lvl1pPr>
      <a:lvl2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2pPr>
      <a:lvl3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3pPr>
      <a:lvl4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4pPr>
      <a:lvl5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5pPr>
      <a:lvl6pPr marL="4572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6pPr>
      <a:lvl7pPr marL="9144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7pPr>
      <a:lvl8pPr marL="13716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8pPr>
      <a:lvl9pPr marL="18288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9pPr>
    </p:titleStyle>
    <p:bodyStyle>
      <a:lvl1pPr marL="382588" indent="-382588" algn="l" defTabSz="685800" rtl="0" eaLnBrk="0" fontAlgn="base" hangingPunct="0">
        <a:lnSpc>
          <a:spcPct val="94000"/>
        </a:lnSpc>
        <a:spcBef>
          <a:spcPts val="1000"/>
        </a:spcBef>
        <a:spcAft>
          <a:spcPts val="200"/>
        </a:spcAft>
        <a:buFont typeface="Franklin Gothic Book" panose="020B0503020102020204" pitchFamily="34" charset="0"/>
        <a:buChar char="■"/>
        <a:defRPr sz="2000" kern="1200">
          <a:solidFill>
            <a:schemeClr val="tx2"/>
          </a:solidFill>
          <a:latin typeface="+mn-lt"/>
          <a:ea typeface="+mn-ea"/>
          <a:cs typeface="+mn-cs"/>
        </a:defRPr>
      </a:lvl1pPr>
      <a:lvl2pPr marL="914400" indent="-382588" algn="l" defTabSz="685800" rtl="0" eaLnBrk="0" fontAlgn="base" hangingPunct="0">
        <a:lnSpc>
          <a:spcPct val="94000"/>
        </a:lnSpc>
        <a:spcBef>
          <a:spcPts val="500"/>
        </a:spcBef>
        <a:spcAft>
          <a:spcPts val="200"/>
        </a:spcAft>
        <a:buFont typeface="Franklin Gothic Book" panose="020B0503020102020204" pitchFamily="34" charset="0"/>
        <a:buChar char="–"/>
        <a:defRPr sz="2000" i="1" kern="1200">
          <a:solidFill>
            <a:schemeClr val="tx2"/>
          </a:solidFill>
          <a:latin typeface="+mn-lt"/>
          <a:ea typeface="+mn-ea"/>
          <a:cs typeface="+mn-cs"/>
        </a:defRPr>
      </a:lvl2pPr>
      <a:lvl3pPr marL="1371600" indent="-382588" algn="l" defTabSz="685800" rtl="0" eaLnBrk="0" fontAlgn="base" hangingPunct="0">
        <a:lnSpc>
          <a:spcPct val="94000"/>
        </a:lnSpc>
        <a:spcBef>
          <a:spcPts val="500"/>
        </a:spcBef>
        <a:spcAft>
          <a:spcPts val="200"/>
        </a:spcAft>
        <a:buFont typeface="Franklin Gothic Book" panose="020B0503020102020204" pitchFamily="34" charset="0"/>
        <a:buChar char="■"/>
        <a:defRPr kern="1200">
          <a:solidFill>
            <a:schemeClr val="tx2"/>
          </a:solidFill>
          <a:latin typeface="+mn-lt"/>
          <a:ea typeface="+mn-ea"/>
          <a:cs typeface="+mn-cs"/>
        </a:defRPr>
      </a:lvl3pPr>
      <a:lvl4pPr marL="1828800" indent="-382588" algn="l" defTabSz="685800" rtl="0" eaLnBrk="0" fontAlgn="base" hangingPunct="0">
        <a:lnSpc>
          <a:spcPct val="94000"/>
        </a:lnSpc>
        <a:spcBef>
          <a:spcPts val="500"/>
        </a:spcBef>
        <a:spcAft>
          <a:spcPts val="200"/>
        </a:spcAft>
        <a:buFont typeface="Franklin Gothic Book" panose="020B0503020102020204" pitchFamily="34" charset="0"/>
        <a:buChar char="–"/>
        <a:defRPr i="1" kern="1200">
          <a:solidFill>
            <a:schemeClr val="tx2"/>
          </a:solidFill>
          <a:latin typeface="+mn-lt"/>
          <a:ea typeface="+mn-ea"/>
          <a:cs typeface="+mn-cs"/>
        </a:defRPr>
      </a:lvl4pPr>
      <a:lvl5pPr marL="2286000" indent="-382588" algn="l" defTabSz="685800" rtl="0" eaLnBrk="0" fontAlgn="base" hangingPunct="0">
        <a:lnSpc>
          <a:spcPct val="94000"/>
        </a:lnSpc>
        <a:spcBef>
          <a:spcPts val="500"/>
        </a:spcBef>
        <a:spcAft>
          <a:spcPts val="200"/>
        </a:spcAft>
        <a:buFont typeface="Franklin Gothic Book" panose="020B0503020102020204" pitchFamily="34" charset="0"/>
        <a:buChar char="■"/>
        <a:defRPr sz="1600" kern="120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8AD0C-99FD-4641-94FB-373E9E28E375}" type="datetimeFigureOut">
              <a:rPr lang="en-GB" smtClean="0"/>
              <a:t>17/03/2022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2E85B-6960-4F8F-907F-7F97FECC47C1}" type="slidenum">
              <a:rPr lang="en-GB" smtClean="0"/>
              <a:t>‹#›</a:t>
            </a:fld>
            <a:endParaRPr lang="en-GB"/>
          </a:p>
        </p:txBody>
      </p:sp>
    </p:spTree>
    <p:extLst>
      <p:ext uri="{BB962C8B-B14F-4D97-AF65-F5344CB8AC3E}">
        <p14:creationId xmlns:p14="http://schemas.microsoft.com/office/powerpoint/2010/main" val="31276394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9AE5E-27DB-469D-BB61-7307CB9764A8}" type="datetimeFigureOut">
              <a:rPr lang="en-US" smtClean="0"/>
              <a:pPr/>
              <a:t>3/17/2022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2DDDC-7B17-424B-8019-15EFC4D9B0E2}" type="slidenum">
              <a:rPr lang="en-GB" smtClean="0"/>
              <a:pPr/>
              <a:t>‹#›</a:t>
            </a:fld>
            <a:endParaRPr lang="en-GB"/>
          </a:p>
        </p:txBody>
      </p:sp>
    </p:spTree>
    <p:extLst>
      <p:ext uri="{BB962C8B-B14F-4D97-AF65-F5344CB8AC3E}">
        <p14:creationId xmlns:p14="http://schemas.microsoft.com/office/powerpoint/2010/main" val="7642536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5D226-54D2-4F80-9C8B-9857D58BD926}" type="datetimeFigureOut">
              <a:rPr lang="en-GB" smtClean="0"/>
              <a:t>17/03/2022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CBA6E-2129-4166-8339-2397F1298664}" type="slidenum">
              <a:rPr lang="en-GB" smtClean="0"/>
              <a:t>‹#›</a:t>
            </a:fld>
            <a:endParaRPr lang="en-GB"/>
          </a:p>
        </p:txBody>
      </p:sp>
    </p:spTree>
    <p:extLst>
      <p:ext uri="{BB962C8B-B14F-4D97-AF65-F5344CB8AC3E}">
        <p14:creationId xmlns:p14="http://schemas.microsoft.com/office/powerpoint/2010/main" val="10218852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444A3-ED5C-4D06-83C3-AACFA3892F74}" type="datetimeFigureOut">
              <a:rPr lang="en-GB" smtClean="0"/>
              <a:t>17/03/2022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06B3D-9988-486D-84CF-C2B2A7CC111D}" type="slidenum">
              <a:rPr lang="en-GB" smtClean="0"/>
              <a:t>‹#›</a:t>
            </a:fld>
            <a:endParaRPr lang="en-GB"/>
          </a:p>
        </p:txBody>
      </p:sp>
    </p:spTree>
    <p:extLst>
      <p:ext uri="{BB962C8B-B14F-4D97-AF65-F5344CB8AC3E}">
        <p14:creationId xmlns:p14="http://schemas.microsoft.com/office/powerpoint/2010/main" val="282136788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jpeg"/><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69.xml"/><Relationship Id="rId4" Type="http://schemas.openxmlformats.org/officeDocument/2006/relationships/image" Target="../media/image38.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7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9.xml"/></Relationships>
</file>

<file path=ppt/slides/_rels/slide7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docid=4m3ziabJVAriJM&amp;tbnid=vnIui9OPXegfnM:&amp;ved=0CAUQjRw&amp;url=http://en.wikipedia.org/wiki/Three-domain_system&amp;ei=ZhwCU8bWDMip0QXhq4GwDQ&amp;bvm=bv.61535280,d.ZG4&amp;psig=AFQjCNHo2vA3iF3U7JRxKa2IsXvakw0t8A&amp;ust=1392733658420276" TargetMode="External"/><Relationship Id="rId2" Type="http://schemas.openxmlformats.org/officeDocument/2006/relationships/notesSlide" Target="../notesSlides/notesSlide7.xml"/><Relationship Id="rId1" Type="http://schemas.openxmlformats.org/officeDocument/2006/relationships/slideLayout" Target="../slideLayouts/slideLayout74.xml"/><Relationship Id="rId5" Type="http://schemas.openxmlformats.org/officeDocument/2006/relationships/image" Target="../media/image43.png"/><Relationship Id="rId4" Type="http://schemas.openxmlformats.org/officeDocument/2006/relationships/image" Target="../media/image42.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9.xml"/></Relationships>
</file>

<file path=ppt/slides/_rels/slide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9.xml"/></Relationships>
</file>

<file path=ppt/slides/_rels/slide8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9.xml"/></Relationships>
</file>

<file path=ppt/slides/_rels/slide8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400" y="0"/>
            <a:ext cx="12217400" cy="1149531"/>
          </a:xfrm>
          <a:solidFill>
            <a:srgbClr val="FFFF00"/>
          </a:solidFill>
        </p:spPr>
        <p:txBody>
          <a:bodyPr>
            <a:normAutofit/>
          </a:bodyPr>
          <a:lstStyle/>
          <a:p>
            <a:pPr eaLnBrk="1" hangingPunct="1"/>
            <a:r>
              <a:rPr lang="en-GB" altLang="en-US" sz="3800" b="1" u="sng" dirty="0" smtClean="0"/>
              <a:t>Biodiversity and Classification Revision</a:t>
            </a:r>
            <a:r>
              <a:rPr lang="en-GB" altLang="en-US" sz="3800" b="1" dirty="0" smtClean="0"/>
              <a:t>          </a:t>
            </a:r>
            <a:fld id="{39B9EA72-1575-4E0F-9F1F-547AFEA2F687}" type="datetime5">
              <a:rPr lang="en-GB" altLang="en-US" sz="3800" b="1" u="sng" smtClean="0"/>
              <a:pPr eaLnBrk="1" hangingPunct="1"/>
              <a:t>17-Mar-22</a:t>
            </a:fld>
            <a:endParaRPr lang="en-GB" altLang="en-US" sz="3800" b="1" u="sng" dirty="0" smtClean="0"/>
          </a:p>
        </p:txBody>
      </p:sp>
      <p:sp>
        <p:nvSpPr>
          <p:cNvPr id="3" name="Content Placeholder 2"/>
          <p:cNvSpPr>
            <a:spLocks noGrp="1"/>
          </p:cNvSpPr>
          <p:nvPr>
            <p:ph idx="1"/>
          </p:nvPr>
        </p:nvSpPr>
        <p:spPr>
          <a:xfrm>
            <a:off x="169816" y="1463040"/>
            <a:ext cx="11874137" cy="5185954"/>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en-GB" b="1" u="sng" dirty="0" smtClean="0"/>
              <a:t>Do Now</a:t>
            </a:r>
          </a:p>
          <a:p>
            <a:pPr marL="514350" indent="-514350">
              <a:buFont typeface="+mj-lt"/>
              <a:buAutoNum type="arabicPeriod"/>
              <a:defRPr/>
            </a:pPr>
            <a:r>
              <a:rPr lang="en-US" dirty="0"/>
              <a:t>What is biodiversity</a:t>
            </a:r>
            <a:r>
              <a:rPr lang="en-US" dirty="0" smtClean="0"/>
              <a:t>?</a:t>
            </a:r>
          </a:p>
          <a:p>
            <a:pPr marL="514350" indent="-514350">
              <a:buFont typeface="+mj-lt"/>
              <a:buAutoNum type="arabicPeriod"/>
              <a:defRPr/>
            </a:pPr>
            <a:r>
              <a:rPr lang="en-US" dirty="0" smtClean="0"/>
              <a:t>What </a:t>
            </a:r>
            <a:r>
              <a:rPr lang="en-US" dirty="0"/>
              <a:t>is endemism</a:t>
            </a:r>
            <a:r>
              <a:rPr lang="en-US" dirty="0" smtClean="0"/>
              <a:t>?</a:t>
            </a:r>
          </a:p>
          <a:p>
            <a:pPr marL="514350" indent="-514350">
              <a:buFont typeface="+mj-lt"/>
              <a:buAutoNum type="arabicPeriod"/>
              <a:defRPr/>
            </a:pPr>
            <a:r>
              <a:rPr lang="en-US" dirty="0" smtClean="0"/>
              <a:t>Species </a:t>
            </a:r>
            <a:r>
              <a:rPr lang="en-US" dirty="0"/>
              <a:t>evenness is</a:t>
            </a:r>
            <a:r>
              <a:rPr lang="en-US" dirty="0" smtClean="0"/>
              <a:t>…</a:t>
            </a:r>
          </a:p>
          <a:p>
            <a:pPr marL="514350" indent="-514350">
              <a:buFont typeface="+mj-lt"/>
              <a:buAutoNum type="arabicPeriod"/>
              <a:defRPr/>
            </a:pPr>
            <a:r>
              <a:rPr lang="en-US" dirty="0" smtClean="0"/>
              <a:t>A </a:t>
            </a:r>
            <a:r>
              <a:rPr lang="en-US" dirty="0"/>
              <a:t>niche is</a:t>
            </a:r>
            <a:r>
              <a:rPr lang="en-US" dirty="0" smtClean="0"/>
              <a:t>…</a:t>
            </a:r>
          </a:p>
          <a:p>
            <a:pPr marL="514350" indent="-514350">
              <a:buFont typeface="+mj-lt"/>
              <a:buAutoNum type="arabicPeriod"/>
              <a:defRPr/>
            </a:pPr>
            <a:r>
              <a:rPr lang="en-US" dirty="0" smtClean="0"/>
              <a:t>what </a:t>
            </a:r>
            <a:r>
              <a:rPr lang="en-US" dirty="0"/>
              <a:t>does p^2 stand for in p^2 + 2pq + q^2 = 1? </a:t>
            </a:r>
            <a:endParaRPr lang="en-US" dirty="0" smtClean="0"/>
          </a:p>
          <a:p>
            <a:pPr marL="514350" indent="-514350">
              <a:buFont typeface="+mj-lt"/>
              <a:buAutoNum type="arabicPeriod"/>
              <a:defRPr/>
            </a:pPr>
            <a:r>
              <a:rPr lang="en-US" dirty="0" smtClean="0"/>
              <a:t>What </a:t>
            </a:r>
            <a:r>
              <a:rPr lang="en-US" dirty="0"/>
              <a:t>is the binomial system? </a:t>
            </a:r>
            <a:endParaRPr lang="en-US" dirty="0" smtClean="0"/>
          </a:p>
          <a:p>
            <a:pPr marL="514350" indent="-514350">
              <a:buFont typeface="+mj-lt"/>
              <a:buAutoNum type="arabicPeriod"/>
              <a:defRPr/>
            </a:pPr>
            <a:r>
              <a:rPr lang="en-US" dirty="0" smtClean="0"/>
              <a:t>What </a:t>
            </a:r>
            <a:r>
              <a:rPr lang="en-US" dirty="0"/>
              <a:t>is an example and features of fungi</a:t>
            </a:r>
            <a:r>
              <a:rPr lang="en-US" dirty="0" smtClean="0"/>
              <a:t>?</a:t>
            </a:r>
          </a:p>
          <a:p>
            <a:pPr marL="514350" indent="-514350">
              <a:buFont typeface="+mj-lt"/>
              <a:buAutoNum type="arabicPeriod"/>
              <a:defRPr/>
            </a:pPr>
            <a:r>
              <a:rPr lang="en-US" dirty="0" smtClean="0"/>
              <a:t>What </a:t>
            </a:r>
            <a:r>
              <a:rPr lang="en-US" dirty="0"/>
              <a:t>is molecular phylogeny</a:t>
            </a:r>
            <a:r>
              <a:rPr lang="en-US" dirty="0" smtClean="0"/>
              <a:t>?</a:t>
            </a:r>
          </a:p>
          <a:p>
            <a:pPr marL="514350" indent="-514350">
              <a:buFont typeface="+mj-lt"/>
              <a:buAutoNum type="arabicPeriod"/>
              <a:defRPr/>
            </a:pPr>
            <a:r>
              <a:rPr lang="en-US" dirty="0" smtClean="0"/>
              <a:t>What </a:t>
            </a:r>
            <a:r>
              <a:rPr lang="en-US" dirty="0"/>
              <a:t>do selection pressures do? </a:t>
            </a:r>
            <a:endParaRPr lang="en-US" dirty="0" smtClean="0"/>
          </a:p>
          <a:p>
            <a:pPr marL="514350" indent="-514350">
              <a:buFont typeface="+mj-lt"/>
              <a:buAutoNum type="arabicPeriod"/>
              <a:defRPr/>
            </a:pPr>
            <a:r>
              <a:rPr lang="en-US" dirty="0" smtClean="0"/>
              <a:t>Why </a:t>
            </a:r>
            <a:r>
              <a:rPr lang="en-US" dirty="0"/>
              <a:t>is there variation in the phenotypes of individuals of a population</a:t>
            </a:r>
            <a:r>
              <a:rPr lang="en-US" dirty="0" smtClean="0"/>
              <a:t>?</a:t>
            </a:r>
          </a:p>
          <a:p>
            <a:pPr marL="0" indent="0" eaLnBrk="1" fontAlgn="auto" hangingPunct="1">
              <a:spcAft>
                <a:spcPts val="0"/>
              </a:spcAft>
              <a:buFont typeface="Arial" panose="020B0604020202020204" pitchFamily="34" charset="0"/>
              <a:buNone/>
              <a:defRPr/>
            </a:pPr>
            <a:endParaRPr lang="en-GB" b="1" u="sng" dirty="0"/>
          </a:p>
        </p:txBody>
      </p:sp>
    </p:spTree>
    <p:extLst>
      <p:ext uri="{BB962C8B-B14F-4D97-AF65-F5344CB8AC3E}">
        <p14:creationId xmlns:p14="http://schemas.microsoft.com/office/powerpoint/2010/main" val="1713858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12192000" cy="1325563"/>
          </a:xfrm>
          <a:solidFill>
            <a:srgbClr val="FFFF00"/>
          </a:solidFill>
        </p:spPr>
        <p:txBody>
          <a:bodyPr/>
          <a:lstStyle/>
          <a:p>
            <a:pPr eaLnBrk="1" hangingPunct="1"/>
            <a:r>
              <a:rPr lang="en-GB" altLang="en-US" b="1" u="sng" dirty="0" smtClean="0"/>
              <a:t>Heterozygosity Index</a:t>
            </a:r>
          </a:p>
        </p:txBody>
      </p:sp>
      <p:sp>
        <p:nvSpPr>
          <p:cNvPr id="5123" name="Content Placeholder 2"/>
          <p:cNvSpPr>
            <a:spLocks noGrp="1"/>
          </p:cNvSpPr>
          <p:nvPr>
            <p:ph idx="1"/>
          </p:nvPr>
        </p:nvSpPr>
        <p:spPr/>
        <p:txBody>
          <a:bodyPr rtlCol="0">
            <a:normAutofit lnSpcReduction="10000"/>
          </a:bodyPr>
          <a:lstStyle/>
          <a:p>
            <a:pPr marL="0" indent="0">
              <a:buNone/>
              <a:defRPr/>
            </a:pPr>
            <a:r>
              <a:rPr lang="en-US" altLang="en-US" dirty="0" smtClean="0">
                <a:latin typeface="+mj-lt"/>
              </a:rPr>
              <a:t>Why is the heterozygosity index useful?</a:t>
            </a:r>
          </a:p>
          <a:p>
            <a:pPr marL="0" indent="0">
              <a:buNone/>
              <a:defRPr/>
            </a:pPr>
            <a:endParaRPr lang="en-US" altLang="en-US" dirty="0">
              <a:latin typeface="+mj-lt"/>
            </a:endParaRPr>
          </a:p>
          <a:p>
            <a:pPr marL="0" indent="0">
              <a:buNone/>
              <a:defRPr/>
            </a:pPr>
            <a:r>
              <a:rPr lang="en-GB" dirty="0">
                <a:latin typeface="+mj-lt"/>
              </a:rPr>
              <a:t>The heterozygosity index is a useful measure of genetic diversity. Because it is a </a:t>
            </a:r>
            <a:r>
              <a:rPr lang="en-GB" b="1" dirty="0">
                <a:latin typeface="+mj-lt"/>
              </a:rPr>
              <a:t>proportion</a:t>
            </a:r>
            <a:r>
              <a:rPr lang="en-GB" dirty="0">
                <a:latin typeface="+mj-lt"/>
              </a:rPr>
              <a:t> rather than an absolute number, it is unaffected by the sample size.</a:t>
            </a:r>
          </a:p>
          <a:p>
            <a:pPr marL="0" indent="0">
              <a:buNone/>
              <a:defRPr/>
            </a:pPr>
            <a:endParaRPr lang="en-US" altLang="en-US" dirty="0" smtClean="0">
              <a:latin typeface="+mj-lt"/>
            </a:endParaRPr>
          </a:p>
          <a:p>
            <a:pPr marL="0" indent="0">
              <a:buNone/>
              <a:defRPr/>
            </a:pPr>
            <a:r>
              <a:rPr lang="en-US" altLang="en-US" dirty="0" smtClean="0">
                <a:latin typeface="+mj-lt"/>
              </a:rPr>
              <a:t>The more alleles present, means they have a selective advantage:</a:t>
            </a:r>
          </a:p>
          <a:p>
            <a:pPr eaLnBrk="1" hangingPunct="1">
              <a:defRPr/>
            </a:pPr>
            <a:r>
              <a:rPr lang="en-US" altLang="en-US" dirty="0" smtClean="0">
                <a:latin typeface="+mj-lt"/>
              </a:rPr>
              <a:t>If the environment changes, they will be more capable at dealing with it</a:t>
            </a:r>
          </a:p>
          <a:p>
            <a:pPr eaLnBrk="1" hangingPunct="1">
              <a:defRPr/>
            </a:pPr>
            <a:r>
              <a:rPr lang="en-US" altLang="en-US" dirty="0" smtClean="0">
                <a:latin typeface="+mj-lt"/>
              </a:rPr>
              <a:t>It is a more stable population</a:t>
            </a:r>
          </a:p>
          <a:p>
            <a:pPr marL="0" indent="0">
              <a:buNone/>
              <a:defRPr/>
            </a:pPr>
            <a:endParaRPr lang="en-GB" altLang="en-US" dirty="0" smtClean="0"/>
          </a:p>
          <a:p>
            <a:pPr eaLnBrk="1" hangingPunct="1">
              <a:defRPr/>
            </a:pPr>
            <a:endParaRPr lang="en-GB" altLang="en-US" dirty="0" smtClean="0"/>
          </a:p>
        </p:txBody>
      </p:sp>
    </p:spTree>
    <p:extLst>
      <p:ext uri="{BB962C8B-B14F-4D97-AF65-F5344CB8AC3E}">
        <p14:creationId xmlns:p14="http://schemas.microsoft.com/office/powerpoint/2010/main" val="1054082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9104"/>
            <a:ext cx="12192000" cy="1325563"/>
          </a:xfrm>
          <a:solidFill>
            <a:srgbClr val="FFFF00"/>
          </a:solidFill>
        </p:spPr>
        <p:txBody>
          <a:bodyPr/>
          <a:lstStyle/>
          <a:p>
            <a:pPr eaLnBrk="1" hangingPunct="1"/>
            <a:r>
              <a:rPr lang="en-GB" altLang="en-US" b="1" u="sng" dirty="0" smtClean="0"/>
              <a:t>Heterozygosity Index</a:t>
            </a:r>
          </a:p>
        </p:txBody>
      </p:sp>
      <p:sp>
        <p:nvSpPr>
          <p:cNvPr id="5123" name="Content Placeholder 2"/>
          <p:cNvSpPr>
            <a:spLocks noGrp="1"/>
          </p:cNvSpPr>
          <p:nvPr>
            <p:ph idx="1"/>
          </p:nvPr>
        </p:nvSpPr>
        <p:spPr/>
        <p:txBody>
          <a:bodyPr rtlCol="0">
            <a:normAutofit/>
          </a:bodyPr>
          <a:lstStyle/>
          <a:p>
            <a:pPr marL="0" indent="0">
              <a:buNone/>
              <a:defRPr/>
            </a:pPr>
            <a:endParaRPr lang="en-GB" altLang="en-US" dirty="0" smtClean="0"/>
          </a:p>
          <a:p>
            <a:pPr eaLnBrk="1" hangingPunct="1">
              <a:defRPr/>
            </a:pPr>
            <a:endParaRPr lang="en-GB" altLang="en-US" dirty="0" smtClean="0"/>
          </a:p>
        </p:txBody>
      </p:sp>
      <p:graphicFrame>
        <p:nvGraphicFramePr>
          <p:cNvPr id="2" name="Table 1"/>
          <p:cNvGraphicFramePr>
            <a:graphicFrameLocks noGrp="1"/>
          </p:cNvGraphicFramePr>
          <p:nvPr>
            <p:extLst/>
          </p:nvPr>
        </p:nvGraphicFramePr>
        <p:xfrm>
          <a:off x="1963738" y="2132856"/>
          <a:ext cx="8264525" cy="2316356"/>
        </p:xfrm>
        <a:graphic>
          <a:graphicData uri="http://schemas.openxmlformats.org/drawingml/2006/table">
            <a:tbl>
              <a:tblPr firstRow="1" bandRow="1">
                <a:tableStyleId>{5C22544A-7EE6-4342-B048-85BDC9FD1C3A}</a:tableStyleId>
              </a:tblPr>
              <a:tblGrid>
                <a:gridCol w="4095035">
                  <a:extLst>
                    <a:ext uri="{9D8B030D-6E8A-4147-A177-3AD203B41FA5}">
                      <a16:colId xmlns:a16="http://schemas.microsoft.com/office/drawing/2014/main" val="1962131525"/>
                    </a:ext>
                  </a:extLst>
                </a:gridCol>
                <a:gridCol w="4169490">
                  <a:extLst>
                    <a:ext uri="{9D8B030D-6E8A-4147-A177-3AD203B41FA5}">
                      <a16:colId xmlns:a16="http://schemas.microsoft.com/office/drawing/2014/main" val="2359976990"/>
                    </a:ext>
                  </a:extLst>
                </a:gridCol>
              </a:tblGrid>
              <a:tr h="396150">
                <a:tc>
                  <a:txBody>
                    <a:bodyPr/>
                    <a:lstStyle/>
                    <a:p>
                      <a:r>
                        <a:rPr lang="en-GB" sz="2000" dirty="0" smtClean="0">
                          <a:latin typeface="+mj-lt"/>
                        </a:rPr>
                        <a:t>High Heterozygosity</a:t>
                      </a:r>
                      <a:endParaRPr lang="en-GB" sz="2000" dirty="0">
                        <a:latin typeface="+mj-lt"/>
                      </a:endParaRPr>
                    </a:p>
                  </a:txBody>
                  <a:tcPr marL="91448" marR="91448" marT="45689" marB="45689"/>
                </a:tc>
                <a:tc>
                  <a:txBody>
                    <a:bodyPr/>
                    <a:lstStyle/>
                    <a:p>
                      <a:r>
                        <a:rPr lang="en-GB" sz="2000" dirty="0" smtClean="0"/>
                        <a:t>Low heterozygosity</a:t>
                      </a:r>
                      <a:endParaRPr lang="en-GB" sz="2000" dirty="0"/>
                    </a:p>
                  </a:txBody>
                  <a:tcPr marL="91448" marR="91448" marT="45689" marB="45689"/>
                </a:tc>
                <a:extLst>
                  <a:ext uri="{0D108BD9-81ED-4DB2-BD59-A6C34878D82A}">
                    <a16:rowId xmlns:a16="http://schemas.microsoft.com/office/drawing/2014/main" val="4197982212"/>
                  </a:ext>
                </a:extLst>
              </a:tr>
              <a:tr h="1920013">
                <a:tc>
                  <a:txBody>
                    <a:bodyPr/>
                    <a:lstStyle/>
                    <a:p>
                      <a:pPr marL="285750" indent="-285750">
                        <a:buFont typeface="Arial" panose="020B0604020202020204" pitchFamily="34" charset="0"/>
                        <a:buChar char="•"/>
                      </a:pPr>
                      <a:r>
                        <a:rPr lang="en-GB" sz="2000" dirty="0" smtClean="0">
                          <a:latin typeface="+mj-lt"/>
                        </a:rPr>
                        <a:t>Population is more stable</a:t>
                      </a:r>
                    </a:p>
                    <a:p>
                      <a:pPr marL="285750" indent="-285750">
                        <a:buFont typeface="Arial" panose="020B0604020202020204" pitchFamily="34" charset="0"/>
                        <a:buChar char="•"/>
                      </a:pPr>
                      <a:endParaRPr lang="en-GB" sz="2000" dirty="0" smtClean="0">
                        <a:latin typeface="+mj-lt"/>
                      </a:endParaRPr>
                    </a:p>
                    <a:p>
                      <a:pPr marL="285750" indent="-285750">
                        <a:buFont typeface="Arial" panose="020B0604020202020204" pitchFamily="34" charset="0"/>
                        <a:buChar char="•"/>
                      </a:pPr>
                      <a:r>
                        <a:rPr lang="en-GB" sz="2000" dirty="0" smtClean="0">
                          <a:latin typeface="+mj-lt"/>
                        </a:rPr>
                        <a:t>Population</a:t>
                      </a:r>
                      <a:r>
                        <a:rPr lang="en-GB" sz="2000" baseline="0" dirty="0" smtClean="0">
                          <a:latin typeface="+mj-lt"/>
                        </a:rPr>
                        <a:t> is more able to deal with environmental change</a:t>
                      </a:r>
                    </a:p>
                    <a:p>
                      <a:pPr marL="285750" indent="-285750">
                        <a:buFont typeface="Arial" panose="020B0604020202020204" pitchFamily="34" charset="0"/>
                        <a:buChar char="•"/>
                      </a:pPr>
                      <a:endParaRPr lang="en-GB" sz="2000" baseline="0" dirty="0" smtClean="0">
                        <a:latin typeface="+mj-lt"/>
                      </a:endParaRPr>
                    </a:p>
                    <a:p>
                      <a:pPr marL="285750" indent="-285750">
                        <a:buFont typeface="Arial" panose="020B0604020202020204" pitchFamily="34" charset="0"/>
                        <a:buChar char="•"/>
                      </a:pPr>
                      <a:r>
                        <a:rPr lang="en-GB" sz="2000" baseline="0" dirty="0" smtClean="0">
                          <a:latin typeface="+mj-lt"/>
                        </a:rPr>
                        <a:t>Increases genetic fitness</a:t>
                      </a:r>
                      <a:endParaRPr lang="en-GB" sz="2000" dirty="0" smtClean="0">
                        <a:latin typeface="+mj-lt"/>
                      </a:endParaRPr>
                    </a:p>
                  </a:txBody>
                  <a:tcPr marL="91448" marR="91448" marT="45689" marB="45689"/>
                </a:tc>
                <a:tc>
                  <a:txBody>
                    <a:bodyPr/>
                    <a:lstStyle/>
                    <a:p>
                      <a:pPr marL="285750" indent="-285750">
                        <a:buFont typeface="Arial" panose="020B0604020202020204" pitchFamily="34" charset="0"/>
                        <a:buChar char="•"/>
                      </a:pPr>
                      <a:endParaRPr lang="en-GB" sz="2000" dirty="0">
                        <a:latin typeface="Comic Sans MS" panose="030F0702030302020204" pitchFamily="66" charset="0"/>
                      </a:endParaRPr>
                    </a:p>
                  </a:txBody>
                  <a:tcPr marL="91448" marR="91448" marT="45689" marB="45689"/>
                </a:tc>
                <a:extLst>
                  <a:ext uri="{0D108BD9-81ED-4DB2-BD59-A6C34878D82A}">
                    <a16:rowId xmlns:a16="http://schemas.microsoft.com/office/drawing/2014/main" val="3993533039"/>
                  </a:ext>
                </a:extLst>
              </a:tr>
            </a:tbl>
          </a:graphicData>
        </a:graphic>
      </p:graphicFrame>
      <p:sp>
        <p:nvSpPr>
          <p:cNvPr id="3" name="TextBox 2"/>
          <p:cNvSpPr txBox="1"/>
          <p:nvPr/>
        </p:nvSpPr>
        <p:spPr>
          <a:xfrm>
            <a:off x="6112232" y="2564827"/>
            <a:ext cx="3816350" cy="2216150"/>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rPr>
              <a:t>Not a stable 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rPr>
              <a:t>Population more susceptible to disease and extinction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rPr>
              <a:t>Decreases genetic fitness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593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12192000" cy="933450"/>
          </a:xfrm>
          <a:solidFill>
            <a:srgbClr val="FFFF00"/>
          </a:solidFill>
        </p:spPr>
        <p:txBody>
          <a:bodyPr/>
          <a:lstStyle/>
          <a:p>
            <a:pPr eaLnBrk="1" hangingPunct="1"/>
            <a:r>
              <a:rPr lang="en-GB" altLang="en-US" b="1" u="sng" dirty="0" smtClean="0"/>
              <a:t>Heterozygosity Index</a:t>
            </a:r>
          </a:p>
        </p:txBody>
      </p:sp>
      <p:sp>
        <p:nvSpPr>
          <p:cNvPr id="5123" name="Content Placeholder 2"/>
          <p:cNvSpPr>
            <a:spLocks noGrp="1"/>
          </p:cNvSpPr>
          <p:nvPr>
            <p:ph idx="1"/>
          </p:nvPr>
        </p:nvSpPr>
        <p:spPr>
          <a:xfrm>
            <a:off x="2152651" y="1825625"/>
            <a:ext cx="5599113" cy="4351338"/>
          </a:xfrm>
        </p:spPr>
        <p:txBody>
          <a:bodyPr rtlCol="0">
            <a:normAutofit/>
          </a:bodyPr>
          <a:lstStyle/>
          <a:p>
            <a:pPr marL="0" indent="0">
              <a:buNone/>
              <a:defRPr/>
            </a:pPr>
            <a:endParaRPr lang="en-GB" altLang="en-US" dirty="0" smtClean="0"/>
          </a:p>
          <a:p>
            <a:pPr eaLnBrk="1" hangingPunct="1">
              <a:defRPr/>
            </a:pPr>
            <a:endParaRPr lang="en-GB" altLang="en-US" dirty="0" smtClean="0"/>
          </a:p>
        </p:txBody>
      </p:sp>
      <p:pic>
        <p:nvPicPr>
          <p:cNvPr id="13316" name="Picture 2"/>
          <p:cNvPicPr>
            <a:picLocks noChangeAspect="1"/>
          </p:cNvPicPr>
          <p:nvPr/>
        </p:nvPicPr>
        <p:blipFill>
          <a:blip r:embed="rId2">
            <a:extLst>
              <a:ext uri="{28A0092B-C50C-407E-A947-70E740481C1C}">
                <a14:useLocalDpi xmlns:a14="http://schemas.microsoft.com/office/drawing/2010/main" val="0"/>
              </a:ext>
            </a:extLst>
          </a:blip>
          <a:srcRect l="23990" t="25639" r="36925" b="30138"/>
          <a:stretch>
            <a:fillRect/>
          </a:stretch>
        </p:blipFill>
        <p:spPr bwMode="auto">
          <a:xfrm>
            <a:off x="2305051" y="1763713"/>
            <a:ext cx="49688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3"/>
          <p:cNvSpPr txBox="1">
            <a:spLocks noChangeArrowheads="1"/>
          </p:cNvSpPr>
          <p:nvPr/>
        </p:nvSpPr>
        <p:spPr bwMode="auto">
          <a:xfrm>
            <a:off x="307205" y="1215231"/>
            <a:ext cx="5472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Read page 1 from activity 4-14</a:t>
            </a:r>
          </a:p>
        </p:txBody>
      </p:sp>
      <p:sp>
        <p:nvSpPr>
          <p:cNvPr id="2" name="TextBox 1"/>
          <p:cNvSpPr txBox="1">
            <a:spLocks noChangeArrowheads="1"/>
          </p:cNvSpPr>
          <p:nvPr/>
        </p:nvSpPr>
        <p:spPr bwMode="auto">
          <a:xfrm>
            <a:off x="7277099" y="2937469"/>
            <a:ext cx="42835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How </a:t>
            </a:r>
            <a:r>
              <a:rPr kumimoji="0" lang="en-GB" altLang="en-US" sz="18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do you know which sequence number is heterozygous?</a:t>
            </a:r>
          </a:p>
        </p:txBody>
      </p:sp>
      <p:sp>
        <p:nvSpPr>
          <p:cNvPr id="7" name="TextBox 6"/>
          <p:cNvSpPr txBox="1">
            <a:spLocks noChangeArrowheads="1"/>
          </p:cNvSpPr>
          <p:nvPr/>
        </p:nvSpPr>
        <p:spPr bwMode="auto">
          <a:xfrm>
            <a:off x="7426326" y="4183063"/>
            <a:ext cx="4134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FF0000"/>
                </a:solidFill>
                <a:effectLst/>
                <a:uLnTx/>
                <a:uFillTx/>
                <a:latin typeface="Calibri Light" panose="020F0302020204030204"/>
                <a:ea typeface="+mn-ea"/>
                <a:cs typeface="Arial" panose="020B0604020202020204" pitchFamily="34" charset="0"/>
              </a:rPr>
              <a:t>Sequence numbers 2, 3, 4, 5, 8, 9 and 10</a:t>
            </a:r>
          </a:p>
        </p:txBody>
      </p:sp>
      <p:sp>
        <p:nvSpPr>
          <p:cNvPr id="8" name="TextBox 7"/>
          <p:cNvSpPr txBox="1">
            <a:spLocks noChangeArrowheads="1"/>
          </p:cNvSpPr>
          <p:nvPr/>
        </p:nvSpPr>
        <p:spPr bwMode="auto">
          <a:xfrm>
            <a:off x="7273925" y="1563689"/>
            <a:ext cx="448264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The proportion of genes which are present in heterozygous form can be expressed as a number called the heterozygosity index.</a:t>
            </a:r>
          </a:p>
        </p:txBody>
      </p:sp>
      <p:sp>
        <p:nvSpPr>
          <p:cNvPr id="9" name="TextBox 8"/>
          <p:cNvSpPr txBox="1">
            <a:spLocks noChangeArrowheads="1"/>
          </p:cNvSpPr>
          <p:nvPr/>
        </p:nvSpPr>
        <p:spPr bwMode="auto">
          <a:xfrm>
            <a:off x="7464425" y="4995347"/>
            <a:ext cx="2808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FF0000"/>
                </a:solidFill>
                <a:effectLst/>
                <a:uLnTx/>
                <a:uFillTx/>
                <a:latin typeface="Calibri Light" panose="020F0302020204030204"/>
                <a:ea typeface="+mn-ea"/>
                <a:cs typeface="Arial" panose="020B0604020202020204" pitchFamily="34" charset="0"/>
              </a:rPr>
              <a:t>Heterozygosity index = 70%</a:t>
            </a:r>
          </a:p>
        </p:txBody>
      </p:sp>
    </p:spTree>
    <p:extLst>
      <p:ext uri="{BB962C8B-B14F-4D97-AF65-F5344CB8AC3E}">
        <p14:creationId xmlns:p14="http://schemas.microsoft.com/office/powerpoint/2010/main" val="3809710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566"/>
            <a:ext cx="12192000" cy="933450"/>
          </a:xfrm>
          <a:solidFill>
            <a:schemeClr val="accent1">
              <a:lumMod val="20000"/>
              <a:lumOff val="80000"/>
            </a:schemeClr>
          </a:solidFill>
        </p:spPr>
        <p:txBody>
          <a:bodyPr/>
          <a:lstStyle/>
          <a:p>
            <a:pPr eaLnBrk="1" hangingPunct="1"/>
            <a:r>
              <a:rPr lang="en-GB" altLang="en-US" b="1" u="sng" dirty="0" smtClean="0"/>
              <a:t>Partner Talk</a:t>
            </a:r>
          </a:p>
        </p:txBody>
      </p:sp>
      <p:sp>
        <p:nvSpPr>
          <p:cNvPr id="5123" name="Content Placeholder 2"/>
          <p:cNvSpPr>
            <a:spLocks noGrp="1"/>
          </p:cNvSpPr>
          <p:nvPr>
            <p:ph idx="1"/>
          </p:nvPr>
        </p:nvSpPr>
        <p:spPr>
          <a:xfrm>
            <a:off x="2152651" y="1825625"/>
            <a:ext cx="5599113" cy="4351338"/>
          </a:xfrm>
        </p:spPr>
        <p:txBody>
          <a:bodyPr rtlCol="0">
            <a:normAutofit/>
          </a:bodyPr>
          <a:lstStyle/>
          <a:p>
            <a:pPr marL="0" indent="0">
              <a:buNone/>
              <a:defRPr/>
            </a:pPr>
            <a:endParaRPr lang="en-GB" altLang="en-US" dirty="0" smtClean="0"/>
          </a:p>
          <a:p>
            <a:pPr eaLnBrk="1" hangingPunct="1">
              <a:defRPr/>
            </a:pPr>
            <a:endParaRPr lang="en-GB" altLang="en-US" dirty="0" smtClean="0"/>
          </a:p>
        </p:txBody>
      </p:sp>
      <p:pic>
        <p:nvPicPr>
          <p:cNvPr id="13316" name="Picture 2"/>
          <p:cNvPicPr>
            <a:picLocks noChangeAspect="1"/>
          </p:cNvPicPr>
          <p:nvPr/>
        </p:nvPicPr>
        <p:blipFill>
          <a:blip r:embed="rId2">
            <a:extLst>
              <a:ext uri="{28A0092B-C50C-407E-A947-70E740481C1C}">
                <a14:useLocalDpi xmlns:a14="http://schemas.microsoft.com/office/drawing/2010/main" val="0"/>
              </a:ext>
            </a:extLst>
          </a:blip>
          <a:srcRect l="23990" t="25639" r="36925" b="30138"/>
          <a:stretch>
            <a:fillRect/>
          </a:stretch>
        </p:blipFill>
        <p:spPr bwMode="auto">
          <a:xfrm>
            <a:off x="2305051" y="1763713"/>
            <a:ext cx="49688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7273925" y="3452814"/>
            <a:ext cx="2808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Arial" panose="020B0604020202020204" pitchFamily="34" charset="0"/>
              </a:rPr>
              <a:t>How </a:t>
            </a: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do you know which sequence number is heterozygous?</a:t>
            </a:r>
          </a:p>
        </p:txBody>
      </p:sp>
      <p:sp>
        <p:nvSpPr>
          <p:cNvPr id="7" name="TextBox 6"/>
          <p:cNvSpPr txBox="1">
            <a:spLocks noChangeArrowheads="1"/>
          </p:cNvSpPr>
          <p:nvPr/>
        </p:nvSpPr>
        <p:spPr bwMode="auto">
          <a:xfrm>
            <a:off x="7267575" y="4491038"/>
            <a:ext cx="2806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Sequence numbers 2, 3, 4, 5, 8, 9 and 10</a:t>
            </a:r>
          </a:p>
        </p:txBody>
      </p:sp>
      <p:sp>
        <p:nvSpPr>
          <p:cNvPr id="9" name="TextBox 8"/>
          <p:cNvSpPr txBox="1">
            <a:spLocks noChangeArrowheads="1"/>
          </p:cNvSpPr>
          <p:nvPr/>
        </p:nvSpPr>
        <p:spPr bwMode="auto">
          <a:xfrm>
            <a:off x="7277100" y="5429251"/>
            <a:ext cx="2808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Heterozygosity index = 70%</a:t>
            </a:r>
          </a:p>
        </p:txBody>
      </p:sp>
    </p:spTree>
    <p:extLst>
      <p:ext uri="{BB962C8B-B14F-4D97-AF65-F5344CB8AC3E}">
        <p14:creationId xmlns:p14="http://schemas.microsoft.com/office/powerpoint/2010/main" val="1110893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32544"/>
            <a:ext cx="12192000" cy="1154113"/>
          </a:xfrm>
          <a:solidFill>
            <a:schemeClr val="accent1">
              <a:lumMod val="20000"/>
              <a:lumOff val="80000"/>
            </a:schemeClr>
          </a:solidFill>
        </p:spPr>
        <p:txBody>
          <a:bodyPr/>
          <a:lstStyle/>
          <a:p>
            <a:pPr eaLnBrk="1" hangingPunct="1"/>
            <a:r>
              <a:rPr lang="en-GB" altLang="en-US" b="1" u="sng" dirty="0" smtClean="0"/>
              <a:t>Mini Whiteboards</a:t>
            </a:r>
          </a:p>
        </p:txBody>
      </p:sp>
      <p:sp>
        <p:nvSpPr>
          <p:cNvPr id="14339" name="TextBox 3"/>
          <p:cNvSpPr txBox="1">
            <a:spLocks noChangeArrowheads="1"/>
          </p:cNvSpPr>
          <p:nvPr/>
        </p:nvSpPr>
        <p:spPr bwMode="auto">
          <a:xfrm>
            <a:off x="1992313" y="1412875"/>
            <a:ext cx="842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Calculate the heterozygosity index for population A to 3 significant figures</a:t>
            </a:r>
          </a:p>
        </p:txBody>
      </p:sp>
      <p:sp>
        <p:nvSpPr>
          <p:cNvPr id="8" name="TextBox 7"/>
          <p:cNvSpPr txBox="1">
            <a:spLocks noChangeArrowheads="1"/>
          </p:cNvSpPr>
          <p:nvPr/>
        </p:nvSpPr>
        <p:spPr bwMode="auto">
          <a:xfrm>
            <a:off x="2133601" y="4724400"/>
            <a:ext cx="56181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Sequence 1 = 4/23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Sequence 2 = 5/23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rPr>
              <a:t>Heterozygosity index to 3 significant figures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 0.196</a:t>
            </a:r>
          </a:p>
        </p:txBody>
      </p:sp>
      <p:pic>
        <p:nvPicPr>
          <p:cNvPr id="14341" name="Picture 4"/>
          <p:cNvPicPr>
            <a:picLocks noChangeAspect="1"/>
          </p:cNvPicPr>
          <p:nvPr/>
        </p:nvPicPr>
        <p:blipFill>
          <a:blip r:embed="rId2">
            <a:extLst>
              <a:ext uri="{28A0092B-C50C-407E-A947-70E740481C1C}">
                <a14:useLocalDpi xmlns:a14="http://schemas.microsoft.com/office/drawing/2010/main" val="0"/>
              </a:ext>
            </a:extLst>
          </a:blip>
          <a:srcRect l="27049" t="27515" r="35880" b="56557"/>
          <a:stretch>
            <a:fillRect/>
          </a:stretch>
        </p:blipFill>
        <p:spPr bwMode="auto">
          <a:xfrm>
            <a:off x="1919289" y="1878013"/>
            <a:ext cx="7235825"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74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01783"/>
          </a:xfrm>
          <a:solidFill>
            <a:schemeClr val="accent5">
              <a:lumMod val="20000"/>
              <a:lumOff val="80000"/>
            </a:schemeClr>
          </a:solidFill>
        </p:spPr>
        <p:txBody>
          <a:bodyPr/>
          <a:lstStyle/>
          <a:p>
            <a:r>
              <a:rPr lang="en-GB" u="sng" dirty="0" smtClean="0"/>
              <a:t>Mini whiteboards</a:t>
            </a:r>
            <a:endParaRPr lang="en-GB" u="sng" dirty="0"/>
          </a:p>
        </p:txBody>
      </p:sp>
      <p:sp>
        <p:nvSpPr>
          <p:cNvPr id="3" name="Content Placeholder 2"/>
          <p:cNvSpPr>
            <a:spLocks noGrp="1"/>
          </p:cNvSpPr>
          <p:nvPr>
            <p:ph idx="1"/>
          </p:nvPr>
        </p:nvSpPr>
        <p:spPr/>
        <p:txBody>
          <a:bodyPr/>
          <a:lstStyle/>
          <a:p>
            <a:pPr marL="0" indent="0">
              <a:buNone/>
            </a:pPr>
            <a:r>
              <a:rPr lang="en-GB" dirty="0" smtClean="0"/>
              <a:t>Write the definitions for:</a:t>
            </a:r>
          </a:p>
          <a:p>
            <a:r>
              <a:rPr lang="en-GB" dirty="0" smtClean="0"/>
              <a:t> </a:t>
            </a:r>
            <a:r>
              <a:rPr lang="en-GB" b="1" dirty="0" smtClean="0"/>
              <a:t>biodiversity</a:t>
            </a:r>
            <a:r>
              <a:rPr lang="en-GB" dirty="0" smtClean="0"/>
              <a:t> </a:t>
            </a:r>
            <a:endParaRPr lang="en-GB" dirty="0"/>
          </a:p>
          <a:p>
            <a:r>
              <a:rPr lang="en-US" dirty="0" smtClean="0">
                <a:solidFill>
                  <a:srgbClr val="00B050"/>
                </a:solidFill>
              </a:rPr>
              <a:t>The variation amongst different species within a community and ecosystem. This can be measured using species richness and evenness.</a:t>
            </a:r>
          </a:p>
          <a:p>
            <a:endParaRPr lang="en-GB" b="1" dirty="0" smtClean="0"/>
          </a:p>
          <a:p>
            <a:endParaRPr lang="en-GB" b="1" dirty="0"/>
          </a:p>
          <a:p>
            <a:r>
              <a:rPr lang="en-GB" b="1" dirty="0" smtClean="0"/>
              <a:t>Endemism</a:t>
            </a:r>
          </a:p>
          <a:p>
            <a:r>
              <a:rPr lang="en-US" dirty="0" smtClean="0">
                <a:solidFill>
                  <a:srgbClr val="00B050"/>
                </a:solidFill>
              </a:rPr>
              <a:t>Some finches are endemic to a single island, which means they are found exclusively in one place.</a:t>
            </a:r>
          </a:p>
          <a:p>
            <a:endParaRPr lang="en-GB" b="1" dirty="0"/>
          </a:p>
        </p:txBody>
      </p:sp>
    </p:spTree>
    <p:extLst>
      <p:ext uri="{BB962C8B-B14F-4D97-AF65-F5344CB8AC3E}">
        <p14:creationId xmlns:p14="http://schemas.microsoft.com/office/powerpoint/2010/main" val="411389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pecies evenness and richness"/>
          <p:cNvPicPr>
            <a:picLocks noChangeAspect="1" noChangeArrowheads="1"/>
          </p:cNvPicPr>
          <p:nvPr/>
        </p:nvPicPr>
        <p:blipFill rotWithShape="1">
          <a:blip r:embed="rId2">
            <a:extLst>
              <a:ext uri="{28A0092B-C50C-407E-A947-70E740481C1C}">
                <a14:useLocalDpi xmlns:a14="http://schemas.microsoft.com/office/drawing/2010/main" val="0"/>
              </a:ext>
            </a:extLst>
          </a:blip>
          <a:srcRect t="7875" b="3329"/>
          <a:stretch/>
        </p:blipFill>
        <p:spPr bwMode="auto">
          <a:xfrm>
            <a:off x="1537855" y="381001"/>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399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2" name="Group 60"/>
          <p:cNvGraphicFramePr>
            <a:graphicFrameLocks noGrp="1"/>
          </p:cNvGraphicFramePr>
          <p:nvPr>
            <p:extLst/>
          </p:nvPr>
        </p:nvGraphicFramePr>
        <p:xfrm>
          <a:off x="2400300" y="1219201"/>
          <a:ext cx="7391400" cy="4991737"/>
        </p:xfrm>
        <a:graphic>
          <a:graphicData uri="http://schemas.openxmlformats.org/drawingml/2006/table">
            <a:tbl>
              <a:tblPr/>
              <a:tblGrid>
                <a:gridCol w="3200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Species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 cover in field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 cover in field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4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Cocksfoot grass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Timothy grass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0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Meadow buttercup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3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White clover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3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Creeping thistle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5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Dandelion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73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Rectangle 1"/>
          <p:cNvSpPr/>
          <p:nvPr/>
        </p:nvSpPr>
        <p:spPr>
          <a:xfrm>
            <a:off x="0" y="0"/>
            <a:ext cx="12192000" cy="954107"/>
          </a:xfrm>
          <a:prstGeom prst="rect">
            <a:avLst/>
          </a:prstGeom>
          <a:solidFill>
            <a:schemeClr val="accent1"/>
          </a:solidFill>
        </p:spPr>
        <p:txBody>
          <a:bodyPr wrap="square">
            <a:spAutoFit/>
          </a:bodyPr>
          <a:lstStyle/>
          <a:p>
            <a:pPr fontAlgn="base">
              <a:spcBef>
                <a:spcPct val="0"/>
              </a:spcBef>
              <a:spcAft>
                <a:spcPct val="0"/>
              </a:spcAft>
            </a:pPr>
            <a:r>
              <a:rPr lang="en-GB" sz="2800" b="1" u="sng" dirty="0">
                <a:solidFill>
                  <a:srgbClr val="000000"/>
                </a:solidFill>
                <a:latin typeface="Arial" charset="0"/>
              </a:rPr>
              <a:t>Mini whiteboards. </a:t>
            </a:r>
            <a:r>
              <a:rPr lang="en-GB" sz="2800" b="1" dirty="0">
                <a:solidFill>
                  <a:srgbClr val="000000"/>
                </a:solidFill>
                <a:latin typeface="Arial" charset="0"/>
              </a:rPr>
              <a:t>Which is the most diverse?</a:t>
            </a:r>
          </a:p>
          <a:p>
            <a:pPr fontAlgn="base">
              <a:spcBef>
                <a:spcPct val="0"/>
              </a:spcBef>
              <a:spcAft>
                <a:spcPct val="0"/>
              </a:spcAft>
            </a:pPr>
            <a:r>
              <a:rPr lang="en-GB" sz="2800" b="1" dirty="0">
                <a:solidFill>
                  <a:srgbClr val="000000"/>
                </a:solidFill>
                <a:latin typeface="Arial" charset="0"/>
              </a:rPr>
              <a:t> </a:t>
            </a:r>
          </a:p>
        </p:txBody>
      </p:sp>
    </p:spTree>
    <p:extLst>
      <p:ext uri="{BB962C8B-B14F-4D97-AF65-F5344CB8AC3E}">
        <p14:creationId xmlns:p14="http://schemas.microsoft.com/office/powerpoint/2010/main" val="1232097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2" name="Group 60"/>
          <p:cNvGraphicFramePr>
            <a:graphicFrameLocks noGrp="1"/>
          </p:cNvGraphicFramePr>
          <p:nvPr>
            <p:extLst/>
          </p:nvPr>
        </p:nvGraphicFramePr>
        <p:xfrm>
          <a:off x="2438400" y="1676401"/>
          <a:ext cx="7391400" cy="4991737"/>
        </p:xfrm>
        <a:graphic>
          <a:graphicData uri="http://schemas.openxmlformats.org/drawingml/2006/table">
            <a:tbl>
              <a:tblPr/>
              <a:tblGrid>
                <a:gridCol w="3200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901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Species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 cover in field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 cover in field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4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Cocksfoot grass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Timothy grass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0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Meadow buttercup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3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White clover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3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Creeping thistle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5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Dandelion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73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Rectangle 1"/>
          <p:cNvSpPr/>
          <p:nvPr/>
        </p:nvSpPr>
        <p:spPr>
          <a:xfrm>
            <a:off x="0" y="0"/>
            <a:ext cx="12192000" cy="954107"/>
          </a:xfrm>
          <a:prstGeom prst="rect">
            <a:avLst/>
          </a:prstGeom>
          <a:solidFill>
            <a:srgbClr val="92D050"/>
          </a:solidFill>
        </p:spPr>
        <p:txBody>
          <a:bodyPr wrap="square">
            <a:spAutoFit/>
          </a:bodyPr>
          <a:lstStyle/>
          <a:p>
            <a:pPr fontAlgn="base">
              <a:spcBef>
                <a:spcPct val="0"/>
              </a:spcBef>
              <a:spcAft>
                <a:spcPct val="0"/>
              </a:spcAft>
            </a:pPr>
            <a:r>
              <a:rPr lang="en-GB" sz="2800" b="1" dirty="0">
                <a:solidFill>
                  <a:srgbClr val="000000"/>
                </a:solidFill>
                <a:latin typeface="Arial" charset="0"/>
              </a:rPr>
              <a:t>Answer: </a:t>
            </a:r>
            <a:r>
              <a:rPr lang="en-GB" sz="2800" dirty="0">
                <a:solidFill>
                  <a:srgbClr val="000000"/>
                </a:solidFill>
                <a:latin typeface="Arial" charset="0"/>
              </a:rPr>
              <a:t>Field B is the most diverse because it has the highest evenness with more species having an equal number of individuals.</a:t>
            </a:r>
          </a:p>
        </p:txBody>
      </p:sp>
    </p:spTree>
    <p:extLst>
      <p:ext uri="{BB962C8B-B14F-4D97-AF65-F5344CB8AC3E}">
        <p14:creationId xmlns:p14="http://schemas.microsoft.com/office/powerpoint/2010/main" val="2951396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12192000" cy="1143000"/>
          </a:xfrm>
          <a:solidFill>
            <a:srgbClr val="FFFF00"/>
          </a:solidFill>
          <a:ln>
            <a:noFill/>
          </a:ln>
        </p:spPr>
        <p:txBody>
          <a:bodyPr/>
          <a:lstStyle/>
          <a:p>
            <a:pPr algn="l" eaLnBrk="1" hangingPunct="1"/>
            <a:r>
              <a:rPr lang="en-GB" altLang="en-US" b="1" u="sng" dirty="0" smtClean="0"/>
              <a:t>Simpson’s diversity Index</a:t>
            </a:r>
          </a:p>
        </p:txBody>
      </p:sp>
      <p:sp>
        <p:nvSpPr>
          <p:cNvPr id="45059" name="Rectangle 3"/>
          <p:cNvSpPr>
            <a:spLocks noGrp="1" noChangeArrowheads="1"/>
          </p:cNvSpPr>
          <p:nvPr>
            <p:ph type="body" idx="1"/>
          </p:nvPr>
        </p:nvSpPr>
        <p:spPr/>
        <p:txBody>
          <a:bodyPr>
            <a:normAutofit/>
          </a:bodyPr>
          <a:lstStyle/>
          <a:p>
            <a:pPr eaLnBrk="1" hangingPunct="1"/>
            <a:r>
              <a:rPr lang="en-GB" altLang="en-US" sz="2700" dirty="0">
                <a:latin typeface="+mj-lt"/>
              </a:rPr>
              <a:t>Measure of biodiversity taking into account species richness and species evenness</a:t>
            </a:r>
          </a:p>
          <a:p>
            <a:pPr eaLnBrk="1" hangingPunct="1"/>
            <a:endParaRPr lang="en-GB" altLang="en-US" sz="2700" dirty="0">
              <a:latin typeface="+mj-lt"/>
            </a:endParaRPr>
          </a:p>
          <a:p>
            <a:pPr eaLnBrk="1" hangingPunct="1"/>
            <a:r>
              <a:rPr lang="en-GB" altLang="en-US" sz="2700" dirty="0">
                <a:latin typeface="+mj-lt"/>
              </a:rPr>
              <a:t>Formula</a:t>
            </a:r>
          </a:p>
          <a:p>
            <a:pPr lvl="1" eaLnBrk="1" hangingPunct="1"/>
            <a:r>
              <a:rPr lang="en-GB" altLang="en-US" sz="2400" dirty="0">
                <a:latin typeface="+mj-lt"/>
              </a:rPr>
              <a:t>D =      N (N - 1)</a:t>
            </a:r>
          </a:p>
          <a:p>
            <a:pPr marL="457200" lvl="1" indent="0">
              <a:buNone/>
            </a:pPr>
            <a:r>
              <a:rPr lang="en-GB" altLang="en-US" sz="2400" dirty="0">
                <a:latin typeface="+mj-lt"/>
              </a:rPr>
              <a:t>              ∑n (n - 1)</a:t>
            </a:r>
          </a:p>
          <a:p>
            <a:pPr marL="457200" lvl="1" indent="0">
              <a:buNone/>
            </a:pPr>
            <a:endParaRPr lang="en-GB" altLang="en-US" sz="2400" dirty="0">
              <a:latin typeface="+mj-lt"/>
            </a:endParaRPr>
          </a:p>
          <a:p>
            <a:pPr lvl="1" eaLnBrk="1" hangingPunct="1"/>
            <a:r>
              <a:rPr lang="en-GB" altLang="en-US" sz="2400" dirty="0">
                <a:latin typeface="+mj-lt"/>
              </a:rPr>
              <a:t>n = number of individuals of a particular species</a:t>
            </a:r>
          </a:p>
          <a:p>
            <a:pPr lvl="1" eaLnBrk="1" hangingPunct="1"/>
            <a:r>
              <a:rPr lang="en-GB" altLang="en-US" sz="2400" dirty="0">
                <a:latin typeface="+mj-lt"/>
              </a:rPr>
              <a:t>N = total number of all individuals of all species</a:t>
            </a:r>
          </a:p>
        </p:txBody>
      </p:sp>
      <p:cxnSp>
        <p:nvCxnSpPr>
          <p:cNvPr id="3" name="Straight Connector 2"/>
          <p:cNvCxnSpPr/>
          <p:nvPr/>
        </p:nvCxnSpPr>
        <p:spPr>
          <a:xfrm>
            <a:off x="2344783" y="3949337"/>
            <a:ext cx="12192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488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400" y="0"/>
            <a:ext cx="12217400" cy="1149531"/>
          </a:xfrm>
          <a:solidFill>
            <a:srgbClr val="92D050"/>
          </a:solidFill>
        </p:spPr>
        <p:txBody>
          <a:bodyPr>
            <a:normAutofit/>
          </a:bodyPr>
          <a:lstStyle/>
          <a:p>
            <a:pPr eaLnBrk="1" hangingPunct="1"/>
            <a:r>
              <a:rPr lang="en-GB" altLang="en-US" sz="3800" b="1" u="sng" dirty="0" smtClean="0"/>
              <a:t>Review</a:t>
            </a:r>
          </a:p>
        </p:txBody>
      </p:sp>
      <p:sp>
        <p:nvSpPr>
          <p:cNvPr id="3" name="Content Placeholder 2"/>
          <p:cNvSpPr>
            <a:spLocks noGrp="1"/>
          </p:cNvSpPr>
          <p:nvPr>
            <p:ph idx="1"/>
          </p:nvPr>
        </p:nvSpPr>
        <p:spPr>
          <a:xfrm>
            <a:off x="169816" y="1463040"/>
            <a:ext cx="11874137" cy="5185954"/>
          </a:xfrm>
        </p:spPr>
        <p:txBody>
          <a:bodyPr rtlCol="0">
            <a:normAutofit fontScale="85000" lnSpcReduction="20000"/>
          </a:bodyPr>
          <a:lstStyle/>
          <a:p>
            <a:pPr marL="514350" indent="-514350">
              <a:buFont typeface="+mj-lt"/>
              <a:buAutoNum type="arabicPeriod"/>
              <a:defRPr/>
            </a:pPr>
            <a:r>
              <a:rPr lang="en-US" dirty="0" smtClean="0"/>
              <a:t>What </a:t>
            </a:r>
            <a:r>
              <a:rPr lang="en-US" dirty="0"/>
              <a:t>is biodiversity</a:t>
            </a:r>
            <a:r>
              <a:rPr lang="en-US" dirty="0" smtClean="0"/>
              <a:t>?</a:t>
            </a:r>
          </a:p>
          <a:p>
            <a:pPr>
              <a:defRPr/>
            </a:pPr>
            <a:r>
              <a:rPr lang="en-US" dirty="0">
                <a:solidFill>
                  <a:srgbClr val="00B050"/>
                </a:solidFill>
              </a:rPr>
              <a:t>Biodiversity is defined as the variety of plant and animal life on earth or in a particular habitat. Scientists explore biodiversity on three levels. Genetic diversity refers to the variety of genes and gene expression in the same species whereas species diversity is about the variability among species</a:t>
            </a:r>
            <a:r>
              <a:rPr lang="en-US" dirty="0" smtClean="0"/>
              <a:t>.</a:t>
            </a:r>
          </a:p>
          <a:p>
            <a:pPr marL="571500" indent="-571500">
              <a:buFont typeface="+mj-lt"/>
              <a:buAutoNum type="arabicPeriod" startAt="2"/>
              <a:defRPr/>
            </a:pPr>
            <a:r>
              <a:rPr lang="en-US" dirty="0"/>
              <a:t>What is endemism</a:t>
            </a:r>
            <a:r>
              <a:rPr lang="en-US" dirty="0" smtClean="0"/>
              <a:t>?</a:t>
            </a:r>
          </a:p>
          <a:p>
            <a:pPr>
              <a:defRPr/>
            </a:pPr>
            <a:r>
              <a:rPr lang="en-US" dirty="0">
                <a:solidFill>
                  <a:srgbClr val="00B050"/>
                </a:solidFill>
              </a:rPr>
              <a:t>When a species is unique to a single </a:t>
            </a:r>
            <a:r>
              <a:rPr lang="en-US" dirty="0" smtClean="0">
                <a:solidFill>
                  <a:srgbClr val="00B050"/>
                </a:solidFill>
              </a:rPr>
              <a:t>place</a:t>
            </a:r>
          </a:p>
          <a:p>
            <a:pPr marL="514350" indent="-514350">
              <a:buFont typeface="+mj-lt"/>
              <a:buAutoNum type="arabicPeriod" startAt="3"/>
              <a:defRPr/>
            </a:pPr>
            <a:r>
              <a:rPr lang="en-US" dirty="0"/>
              <a:t>Species evenness is</a:t>
            </a:r>
            <a:r>
              <a:rPr lang="en-US" dirty="0" smtClean="0"/>
              <a:t>…</a:t>
            </a:r>
          </a:p>
          <a:p>
            <a:pPr>
              <a:defRPr/>
            </a:pPr>
            <a:r>
              <a:rPr lang="en-US" dirty="0" smtClean="0">
                <a:solidFill>
                  <a:srgbClr val="00B050"/>
                </a:solidFill>
              </a:rPr>
              <a:t>relative </a:t>
            </a:r>
            <a:r>
              <a:rPr lang="en-US" dirty="0">
                <a:solidFill>
                  <a:srgbClr val="00B050"/>
                </a:solidFill>
              </a:rPr>
              <a:t>abundance of each </a:t>
            </a:r>
            <a:r>
              <a:rPr lang="en-US" dirty="0" smtClean="0">
                <a:solidFill>
                  <a:srgbClr val="00B050"/>
                </a:solidFill>
              </a:rPr>
              <a:t>species</a:t>
            </a:r>
          </a:p>
          <a:p>
            <a:pPr marL="514350" indent="-514350">
              <a:buFont typeface="+mj-lt"/>
              <a:buAutoNum type="arabicPeriod" startAt="4"/>
              <a:defRPr/>
            </a:pPr>
            <a:r>
              <a:rPr lang="en-US" dirty="0"/>
              <a:t>A niche is</a:t>
            </a:r>
            <a:r>
              <a:rPr lang="en-US" dirty="0" smtClean="0"/>
              <a:t>…</a:t>
            </a:r>
          </a:p>
          <a:p>
            <a:pPr>
              <a:defRPr/>
            </a:pPr>
            <a:r>
              <a:rPr lang="en-US" dirty="0">
                <a:solidFill>
                  <a:srgbClr val="00B050"/>
                </a:solidFill>
              </a:rPr>
              <a:t>The role of a species within its habitat. It includes its interactions with other living organism (biotic( and its interactions with the non living (abiotic) </a:t>
            </a:r>
            <a:r>
              <a:rPr lang="en-US" dirty="0" smtClean="0">
                <a:solidFill>
                  <a:srgbClr val="00B050"/>
                </a:solidFill>
              </a:rPr>
              <a:t>environment</a:t>
            </a:r>
          </a:p>
          <a:p>
            <a:pPr marL="514350" indent="-514350">
              <a:buFont typeface="+mj-lt"/>
              <a:buAutoNum type="arabicPeriod" startAt="5"/>
              <a:defRPr/>
            </a:pPr>
            <a:r>
              <a:rPr lang="en-US" dirty="0" smtClean="0"/>
              <a:t>What </a:t>
            </a:r>
            <a:r>
              <a:rPr lang="en-US" dirty="0"/>
              <a:t>does p^2 stand for in p^2 + 2pq + q^2 = 1? </a:t>
            </a:r>
            <a:endParaRPr lang="en-US" dirty="0" smtClean="0"/>
          </a:p>
          <a:p>
            <a:pPr>
              <a:defRPr/>
            </a:pPr>
            <a:r>
              <a:rPr lang="en-US" dirty="0">
                <a:solidFill>
                  <a:srgbClr val="00B050"/>
                </a:solidFill>
              </a:rPr>
              <a:t>the frequency of the homozygous dominant </a:t>
            </a:r>
            <a:r>
              <a:rPr lang="en-US" dirty="0" smtClean="0">
                <a:solidFill>
                  <a:srgbClr val="00B050"/>
                </a:solidFill>
              </a:rPr>
              <a:t>genotype</a:t>
            </a:r>
          </a:p>
          <a:p>
            <a:pPr marL="0" indent="0" eaLnBrk="1" fontAlgn="auto" hangingPunct="1">
              <a:spcAft>
                <a:spcPts val="0"/>
              </a:spcAft>
              <a:buFont typeface="Arial" panose="020B0604020202020204" pitchFamily="34" charset="0"/>
              <a:buNone/>
              <a:defRPr/>
            </a:pPr>
            <a:endParaRPr lang="en-GB" b="1" u="sng" dirty="0"/>
          </a:p>
        </p:txBody>
      </p:sp>
    </p:spTree>
    <p:extLst>
      <p:ext uri="{BB962C8B-B14F-4D97-AF65-F5344CB8AC3E}">
        <p14:creationId xmlns:p14="http://schemas.microsoft.com/office/powerpoint/2010/main" val="2583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471"/>
          <a:stretch/>
        </p:blipFill>
        <p:spPr bwMode="auto">
          <a:xfrm>
            <a:off x="2831044" y="2362200"/>
            <a:ext cx="6453713" cy="325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5BAFF631-CE12-9D49-A435-0FDEA65251DE}"/>
              </a:ext>
            </a:extLst>
          </p:cNvPr>
          <p:cNvSpPr txBox="1">
            <a:spLocks/>
          </p:cNvSpPr>
          <p:nvPr/>
        </p:nvSpPr>
        <p:spPr bwMode="auto">
          <a:xfrm>
            <a:off x="0" y="0"/>
            <a:ext cx="12192000" cy="11887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300" b="1" kern="0" dirty="0">
                <a:solidFill>
                  <a:srgbClr val="000000"/>
                </a:solidFill>
                <a:latin typeface="Arial"/>
              </a:rPr>
              <a:t>How do we work out the diversity index? </a:t>
            </a:r>
          </a:p>
        </p:txBody>
      </p:sp>
    </p:spTree>
    <p:extLst>
      <p:ext uri="{BB962C8B-B14F-4D97-AF65-F5344CB8AC3E}">
        <p14:creationId xmlns:p14="http://schemas.microsoft.com/office/powerpoint/2010/main" val="3367503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D0A2-A2B3-1F4E-866C-EAFFB8AA305D}"/>
              </a:ext>
            </a:extLst>
          </p:cNvPr>
          <p:cNvSpPr>
            <a:spLocks noGrp="1"/>
          </p:cNvSpPr>
          <p:nvPr>
            <p:ph type="title"/>
          </p:nvPr>
        </p:nvSpPr>
        <p:spPr>
          <a:xfrm>
            <a:off x="0" y="0"/>
            <a:ext cx="12192000" cy="1143000"/>
          </a:xfrm>
          <a:solidFill>
            <a:srgbClr val="FFFF00"/>
          </a:solidFill>
        </p:spPr>
        <p:txBody>
          <a:bodyPr/>
          <a:lstStyle/>
          <a:p>
            <a:pPr algn="l"/>
            <a:r>
              <a:rPr lang="en-US" sz="3100" b="1" dirty="0"/>
              <a:t>1. Add up the total number of individuals </a:t>
            </a:r>
          </a:p>
        </p:txBody>
      </p:sp>
      <p:sp>
        <p:nvSpPr>
          <p:cNvPr id="3" name="Content Placeholder 2">
            <a:extLst>
              <a:ext uri="{FF2B5EF4-FFF2-40B4-BE49-F238E27FC236}">
                <a16:creationId xmlns:a16="http://schemas.microsoft.com/office/drawing/2014/main" id="{1A6671C2-A902-2346-8CEB-0A3453A7D0EF}"/>
              </a:ext>
            </a:extLst>
          </p:cNvPr>
          <p:cNvSpPr>
            <a:spLocks noGrp="1"/>
          </p:cNvSpPr>
          <p:nvPr>
            <p:ph idx="1"/>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14552F2A-3621-004C-9C9F-4EE48CA177F0}"/>
              </a:ext>
            </a:extLst>
          </p:cNvPr>
          <p:cNvGraphicFramePr>
            <a:graphicFrameLocks/>
          </p:cNvGraphicFramePr>
          <p:nvPr>
            <p:extLst/>
          </p:nvPr>
        </p:nvGraphicFramePr>
        <p:xfrm>
          <a:off x="2476500" y="2224881"/>
          <a:ext cx="7239000" cy="3276600"/>
        </p:xfrm>
        <a:graphic>
          <a:graphicData uri="http://schemas.openxmlformats.org/drawingml/2006/table">
            <a:tbl>
              <a:tblPr firstRow="1" bandRow="1">
                <a:tableStyleId>{5940675A-B579-460E-94D1-54222C63F5DA}</a:tableStyleId>
              </a:tblPr>
              <a:tblGrid>
                <a:gridCol w="2622843">
                  <a:extLst>
                    <a:ext uri="{9D8B030D-6E8A-4147-A177-3AD203B41FA5}">
                      <a16:colId xmlns:a16="http://schemas.microsoft.com/office/drawing/2014/main" val="1958523374"/>
                    </a:ext>
                  </a:extLst>
                </a:gridCol>
                <a:gridCol w="2344151">
                  <a:extLst>
                    <a:ext uri="{9D8B030D-6E8A-4147-A177-3AD203B41FA5}">
                      <a16:colId xmlns:a16="http://schemas.microsoft.com/office/drawing/2014/main" val="716248967"/>
                    </a:ext>
                  </a:extLst>
                </a:gridCol>
                <a:gridCol w="2272006">
                  <a:extLst>
                    <a:ext uri="{9D8B030D-6E8A-4147-A177-3AD203B41FA5}">
                      <a16:colId xmlns:a16="http://schemas.microsoft.com/office/drawing/2014/main" val="3459504456"/>
                    </a:ext>
                  </a:extLst>
                </a:gridCol>
              </a:tblGrid>
              <a:tr h="409575">
                <a:tc>
                  <a:txBody>
                    <a:bodyPr/>
                    <a:lstStyle/>
                    <a:p>
                      <a:r>
                        <a:rPr lang="en-US" sz="2000" dirty="0"/>
                        <a:t>Species</a:t>
                      </a:r>
                    </a:p>
                  </a:txBody>
                  <a:tcPr marL="68580" marR="68580" marT="34290" marB="34290"/>
                </a:tc>
                <a:tc>
                  <a:txBody>
                    <a:bodyPr/>
                    <a:lstStyle/>
                    <a:p>
                      <a:r>
                        <a:rPr lang="en-US" sz="2000" dirty="0"/>
                        <a:t>Number (n)</a:t>
                      </a:r>
                    </a:p>
                  </a:txBody>
                  <a:tcPr marL="68580" marR="68580" marT="34290" marB="34290"/>
                </a:tc>
                <a:tc>
                  <a:txBody>
                    <a:bodyPr/>
                    <a:lstStyle/>
                    <a:p>
                      <a:r>
                        <a:rPr lang="en-US" sz="2000" dirty="0"/>
                        <a:t>n(n-1)</a:t>
                      </a:r>
                    </a:p>
                  </a:txBody>
                  <a:tcPr marL="68580" marR="68580" marT="34290" marB="34290"/>
                </a:tc>
                <a:extLst>
                  <a:ext uri="{0D108BD9-81ED-4DB2-BD59-A6C34878D82A}">
                    <a16:rowId xmlns:a16="http://schemas.microsoft.com/office/drawing/2014/main" val="3492209676"/>
                  </a:ext>
                </a:extLst>
              </a:tr>
              <a:tr h="409575">
                <a:tc>
                  <a:txBody>
                    <a:bodyPr/>
                    <a:lstStyle/>
                    <a:p>
                      <a:r>
                        <a:rPr lang="en-US" sz="2000" dirty="0"/>
                        <a:t>1</a:t>
                      </a:r>
                    </a:p>
                  </a:txBody>
                  <a:tcPr marL="68580" marR="68580" marT="34290" marB="34290"/>
                </a:tc>
                <a:tc>
                  <a:txBody>
                    <a:bodyPr/>
                    <a:lstStyle/>
                    <a:p>
                      <a:r>
                        <a:rPr lang="en-US" sz="2000" dirty="0"/>
                        <a:t>2</a:t>
                      </a:r>
                    </a:p>
                  </a:txBody>
                  <a:tcPr marL="68580" marR="68580" marT="34290" marB="34290"/>
                </a:tc>
                <a:tc>
                  <a:txBody>
                    <a:bodyPr/>
                    <a:lstStyle/>
                    <a:p>
                      <a:endParaRPr lang="en-US" sz="2000" dirty="0"/>
                    </a:p>
                  </a:txBody>
                  <a:tcPr marL="68580" marR="68580" marT="34290" marB="34290"/>
                </a:tc>
                <a:extLst>
                  <a:ext uri="{0D108BD9-81ED-4DB2-BD59-A6C34878D82A}">
                    <a16:rowId xmlns:a16="http://schemas.microsoft.com/office/drawing/2014/main" val="3051694831"/>
                  </a:ext>
                </a:extLst>
              </a:tr>
              <a:tr h="409575">
                <a:tc>
                  <a:txBody>
                    <a:bodyPr/>
                    <a:lstStyle/>
                    <a:p>
                      <a:r>
                        <a:rPr lang="en-US" sz="2000" dirty="0"/>
                        <a:t>2</a:t>
                      </a:r>
                    </a:p>
                  </a:txBody>
                  <a:tcPr marL="68580" marR="68580" marT="34290" marB="34290"/>
                </a:tc>
                <a:tc>
                  <a:txBody>
                    <a:bodyPr/>
                    <a:lstStyle/>
                    <a:p>
                      <a:r>
                        <a:rPr lang="en-US" sz="2000" dirty="0"/>
                        <a:t>5</a:t>
                      </a:r>
                    </a:p>
                  </a:txBody>
                  <a:tcPr marL="68580" marR="68580" marT="34290" marB="34290"/>
                </a:tc>
                <a:tc>
                  <a:txBody>
                    <a:bodyPr/>
                    <a:lstStyle/>
                    <a:p>
                      <a:endParaRPr lang="en-US" sz="2000" dirty="0"/>
                    </a:p>
                  </a:txBody>
                  <a:tcPr marL="68580" marR="68580" marT="34290" marB="34290"/>
                </a:tc>
                <a:extLst>
                  <a:ext uri="{0D108BD9-81ED-4DB2-BD59-A6C34878D82A}">
                    <a16:rowId xmlns:a16="http://schemas.microsoft.com/office/drawing/2014/main" val="3331271762"/>
                  </a:ext>
                </a:extLst>
              </a:tr>
              <a:tr h="409575">
                <a:tc>
                  <a:txBody>
                    <a:bodyPr/>
                    <a:lstStyle/>
                    <a:p>
                      <a:r>
                        <a:rPr lang="en-US" sz="2000" dirty="0"/>
                        <a:t>3</a:t>
                      </a:r>
                    </a:p>
                  </a:txBody>
                  <a:tcPr marL="68580" marR="68580" marT="34290" marB="34290"/>
                </a:tc>
                <a:tc>
                  <a:txBody>
                    <a:bodyPr/>
                    <a:lstStyle/>
                    <a:p>
                      <a:r>
                        <a:rPr lang="en-US" sz="2000" dirty="0"/>
                        <a:t>9</a:t>
                      </a:r>
                    </a:p>
                  </a:txBody>
                  <a:tcPr marL="68580" marR="68580" marT="34290" marB="34290"/>
                </a:tc>
                <a:tc>
                  <a:txBody>
                    <a:bodyPr/>
                    <a:lstStyle/>
                    <a:p>
                      <a:endParaRPr lang="en-US" sz="2000" dirty="0"/>
                    </a:p>
                  </a:txBody>
                  <a:tcPr marL="68580" marR="68580" marT="34290" marB="34290"/>
                </a:tc>
                <a:extLst>
                  <a:ext uri="{0D108BD9-81ED-4DB2-BD59-A6C34878D82A}">
                    <a16:rowId xmlns:a16="http://schemas.microsoft.com/office/drawing/2014/main" val="4012882445"/>
                  </a:ext>
                </a:extLst>
              </a:tr>
              <a:tr h="409575">
                <a:tc>
                  <a:txBody>
                    <a:bodyPr/>
                    <a:lstStyle/>
                    <a:p>
                      <a:r>
                        <a:rPr lang="en-US" sz="2000" dirty="0"/>
                        <a:t>4</a:t>
                      </a:r>
                    </a:p>
                  </a:txBody>
                  <a:tcPr marL="68580" marR="68580" marT="34290" marB="34290"/>
                </a:tc>
                <a:tc>
                  <a:txBody>
                    <a:bodyPr/>
                    <a:lstStyle/>
                    <a:p>
                      <a:r>
                        <a:rPr lang="en-US" sz="2000" dirty="0"/>
                        <a:t>7</a:t>
                      </a:r>
                    </a:p>
                  </a:txBody>
                  <a:tcPr marL="68580" marR="68580" marT="34290" marB="34290"/>
                </a:tc>
                <a:tc>
                  <a:txBody>
                    <a:bodyPr/>
                    <a:lstStyle/>
                    <a:p>
                      <a:endParaRPr lang="en-US" sz="2000" dirty="0"/>
                    </a:p>
                  </a:txBody>
                  <a:tcPr marL="68580" marR="68580" marT="34290" marB="34290"/>
                </a:tc>
                <a:extLst>
                  <a:ext uri="{0D108BD9-81ED-4DB2-BD59-A6C34878D82A}">
                    <a16:rowId xmlns:a16="http://schemas.microsoft.com/office/drawing/2014/main" val="335506541"/>
                  </a:ext>
                </a:extLst>
              </a:tr>
              <a:tr h="409575">
                <a:tc>
                  <a:txBody>
                    <a:bodyPr/>
                    <a:lstStyle/>
                    <a:p>
                      <a:r>
                        <a:rPr lang="en-US" sz="2000" dirty="0"/>
                        <a:t>5</a:t>
                      </a:r>
                    </a:p>
                  </a:txBody>
                  <a:tcPr marL="68580" marR="68580" marT="34290" marB="34290"/>
                </a:tc>
                <a:tc>
                  <a:txBody>
                    <a:bodyPr/>
                    <a:lstStyle/>
                    <a:p>
                      <a:r>
                        <a:rPr lang="en-US" sz="2000" dirty="0"/>
                        <a:t>2</a:t>
                      </a:r>
                    </a:p>
                  </a:txBody>
                  <a:tcPr marL="68580" marR="68580" marT="34290" marB="34290"/>
                </a:tc>
                <a:tc>
                  <a:txBody>
                    <a:bodyPr/>
                    <a:lstStyle/>
                    <a:p>
                      <a:endParaRPr lang="en-US" sz="2000" dirty="0"/>
                    </a:p>
                  </a:txBody>
                  <a:tcPr marL="68580" marR="68580" marT="34290" marB="34290"/>
                </a:tc>
                <a:extLst>
                  <a:ext uri="{0D108BD9-81ED-4DB2-BD59-A6C34878D82A}">
                    <a16:rowId xmlns:a16="http://schemas.microsoft.com/office/drawing/2014/main" val="2242092619"/>
                  </a:ext>
                </a:extLst>
              </a:tr>
              <a:tr h="409575">
                <a:tc>
                  <a:txBody>
                    <a:bodyPr/>
                    <a:lstStyle/>
                    <a:p>
                      <a:r>
                        <a:rPr lang="en-US" sz="2000" dirty="0"/>
                        <a:t>6</a:t>
                      </a:r>
                    </a:p>
                  </a:txBody>
                  <a:tcPr marL="68580" marR="68580" marT="34290" marB="34290"/>
                </a:tc>
                <a:tc>
                  <a:txBody>
                    <a:bodyPr/>
                    <a:lstStyle/>
                    <a:p>
                      <a:r>
                        <a:rPr lang="en-US" sz="2000" dirty="0"/>
                        <a:t>3</a:t>
                      </a:r>
                    </a:p>
                  </a:txBody>
                  <a:tcPr marL="68580" marR="68580" marT="34290" marB="34290"/>
                </a:tc>
                <a:tc>
                  <a:txBody>
                    <a:bodyPr/>
                    <a:lstStyle/>
                    <a:p>
                      <a:endParaRPr lang="en-US" sz="2000" dirty="0"/>
                    </a:p>
                  </a:txBody>
                  <a:tcPr marL="68580" marR="68580" marT="34290" marB="34290"/>
                </a:tc>
                <a:extLst>
                  <a:ext uri="{0D108BD9-81ED-4DB2-BD59-A6C34878D82A}">
                    <a16:rowId xmlns:a16="http://schemas.microsoft.com/office/drawing/2014/main" val="3129917825"/>
                  </a:ext>
                </a:extLst>
              </a:tr>
              <a:tr h="409575">
                <a:tc>
                  <a:txBody>
                    <a:bodyPr/>
                    <a:lstStyle/>
                    <a:p>
                      <a:r>
                        <a:rPr lang="en-US" sz="2000" dirty="0"/>
                        <a:t>Total</a:t>
                      </a:r>
                    </a:p>
                  </a:txBody>
                  <a:tcPr marL="68580" marR="68580" marT="34290" marB="34290"/>
                </a:tc>
                <a:tc>
                  <a:txBody>
                    <a:bodyPr/>
                    <a:lstStyle/>
                    <a:p>
                      <a:r>
                        <a:rPr lang="en-US" sz="2000" dirty="0"/>
                        <a:t>28</a:t>
                      </a:r>
                      <a:endParaRPr lang="en-US" sz="2000" b="1" dirty="0">
                        <a:solidFill>
                          <a:srgbClr val="FF0000"/>
                        </a:solidFill>
                      </a:endParaRPr>
                    </a:p>
                  </a:txBody>
                  <a:tcPr marL="68580" marR="68580" marT="34290" marB="34290"/>
                </a:tc>
                <a:tc>
                  <a:txBody>
                    <a:bodyPr/>
                    <a:lstStyle/>
                    <a:p>
                      <a:endParaRPr lang="en-US" sz="2000" dirty="0"/>
                    </a:p>
                  </a:txBody>
                  <a:tcPr marL="68580" marR="68580" marT="34290" marB="34290"/>
                </a:tc>
                <a:extLst>
                  <a:ext uri="{0D108BD9-81ED-4DB2-BD59-A6C34878D82A}">
                    <a16:rowId xmlns:a16="http://schemas.microsoft.com/office/drawing/2014/main" val="3809643779"/>
                  </a:ext>
                </a:extLst>
              </a:tr>
            </a:tbl>
          </a:graphicData>
        </a:graphic>
      </p:graphicFrame>
    </p:spTree>
    <p:extLst>
      <p:ext uri="{BB962C8B-B14F-4D97-AF65-F5344CB8AC3E}">
        <p14:creationId xmlns:p14="http://schemas.microsoft.com/office/powerpoint/2010/main" val="2903197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18AB0-FEAF-2C4A-9D75-B8F1A26A3B2F}"/>
              </a:ext>
            </a:extLst>
          </p:cNvPr>
          <p:cNvSpPr>
            <a:spLocks noGrp="1"/>
          </p:cNvSpPr>
          <p:nvPr>
            <p:ph type="title"/>
          </p:nvPr>
        </p:nvSpPr>
        <p:spPr>
          <a:xfrm>
            <a:off x="0" y="0"/>
            <a:ext cx="12192000" cy="1143000"/>
          </a:xfrm>
          <a:solidFill>
            <a:srgbClr val="FFFF00"/>
          </a:solidFill>
        </p:spPr>
        <p:txBody>
          <a:bodyPr/>
          <a:lstStyle/>
          <a:p>
            <a:pPr algn="l"/>
            <a:r>
              <a:rPr lang="en-US" sz="3500" b="1" dirty="0"/>
              <a:t>2. Calculate n(n-1) for each species</a:t>
            </a:r>
          </a:p>
        </p:txBody>
      </p:sp>
      <p:sp>
        <p:nvSpPr>
          <p:cNvPr id="3" name="Content Placeholder 2">
            <a:extLst>
              <a:ext uri="{FF2B5EF4-FFF2-40B4-BE49-F238E27FC236}">
                <a16:creationId xmlns:a16="http://schemas.microsoft.com/office/drawing/2014/main" id="{5098D3F2-4A0F-904C-9BA9-E290B52D231C}"/>
              </a:ext>
            </a:extLst>
          </p:cNvPr>
          <p:cNvSpPr>
            <a:spLocks noGrp="1"/>
          </p:cNvSpPr>
          <p:nvPr>
            <p:ph idx="1"/>
          </p:nvPr>
        </p:nvSpPr>
        <p:spPr/>
        <p:txBody>
          <a:bodyPr/>
          <a:lstStyle/>
          <a:p>
            <a:endParaRPr lang="en-US"/>
          </a:p>
        </p:txBody>
      </p:sp>
      <p:graphicFrame>
        <p:nvGraphicFramePr>
          <p:cNvPr id="4" name="Content Placeholder 3">
            <a:extLst>
              <a:ext uri="{FF2B5EF4-FFF2-40B4-BE49-F238E27FC236}">
                <a16:creationId xmlns:a16="http://schemas.microsoft.com/office/drawing/2014/main" id="{E2604B51-EE12-274A-9AEC-8D0E316C4B14}"/>
              </a:ext>
            </a:extLst>
          </p:cNvPr>
          <p:cNvGraphicFramePr>
            <a:graphicFrameLocks/>
          </p:cNvGraphicFramePr>
          <p:nvPr>
            <p:extLst/>
          </p:nvPr>
        </p:nvGraphicFramePr>
        <p:xfrm>
          <a:off x="2209801" y="1905002"/>
          <a:ext cx="7772398" cy="3810001"/>
        </p:xfrm>
        <a:graphic>
          <a:graphicData uri="http://schemas.openxmlformats.org/drawingml/2006/table">
            <a:tbl>
              <a:tblPr firstRow="1" bandRow="1">
                <a:tableStyleId>{5940675A-B579-460E-94D1-54222C63F5DA}</a:tableStyleId>
              </a:tblPr>
              <a:tblGrid>
                <a:gridCol w="2816104">
                  <a:extLst>
                    <a:ext uri="{9D8B030D-6E8A-4147-A177-3AD203B41FA5}">
                      <a16:colId xmlns:a16="http://schemas.microsoft.com/office/drawing/2014/main" val="1958523374"/>
                    </a:ext>
                  </a:extLst>
                </a:gridCol>
                <a:gridCol w="2516878">
                  <a:extLst>
                    <a:ext uri="{9D8B030D-6E8A-4147-A177-3AD203B41FA5}">
                      <a16:colId xmlns:a16="http://schemas.microsoft.com/office/drawing/2014/main" val="716248967"/>
                    </a:ext>
                  </a:extLst>
                </a:gridCol>
                <a:gridCol w="2439416">
                  <a:extLst>
                    <a:ext uri="{9D8B030D-6E8A-4147-A177-3AD203B41FA5}">
                      <a16:colId xmlns:a16="http://schemas.microsoft.com/office/drawing/2014/main" val="3459504456"/>
                    </a:ext>
                  </a:extLst>
                </a:gridCol>
              </a:tblGrid>
              <a:tr h="432153">
                <a:tc>
                  <a:txBody>
                    <a:bodyPr/>
                    <a:lstStyle/>
                    <a:p>
                      <a:r>
                        <a:rPr lang="en-US" sz="2000" dirty="0"/>
                        <a:t>Species</a:t>
                      </a:r>
                    </a:p>
                  </a:txBody>
                  <a:tcPr marL="68580" marR="68580" marT="34290" marB="34290"/>
                </a:tc>
                <a:tc>
                  <a:txBody>
                    <a:bodyPr/>
                    <a:lstStyle/>
                    <a:p>
                      <a:r>
                        <a:rPr lang="en-US" sz="2000" dirty="0"/>
                        <a:t>Number (n)</a:t>
                      </a:r>
                    </a:p>
                  </a:txBody>
                  <a:tcPr marL="68580" marR="68580" marT="34290" marB="34290"/>
                </a:tc>
                <a:tc>
                  <a:txBody>
                    <a:bodyPr/>
                    <a:lstStyle/>
                    <a:p>
                      <a:r>
                        <a:rPr lang="en-US" sz="2000" dirty="0"/>
                        <a:t>n(n-1)</a:t>
                      </a:r>
                    </a:p>
                  </a:txBody>
                  <a:tcPr marL="68580" marR="68580" marT="34290" marB="34290"/>
                </a:tc>
                <a:extLst>
                  <a:ext uri="{0D108BD9-81ED-4DB2-BD59-A6C34878D82A}">
                    <a16:rowId xmlns:a16="http://schemas.microsoft.com/office/drawing/2014/main" val="3492209676"/>
                  </a:ext>
                </a:extLst>
              </a:tr>
              <a:tr h="784930">
                <a:tc>
                  <a:txBody>
                    <a:bodyPr/>
                    <a:lstStyle/>
                    <a:p>
                      <a:r>
                        <a:rPr lang="en-US" sz="2000" dirty="0"/>
                        <a:t>1</a:t>
                      </a:r>
                    </a:p>
                  </a:txBody>
                  <a:tcPr marL="68580" marR="68580" marT="34290" marB="34290"/>
                </a:tc>
                <a:tc>
                  <a:txBody>
                    <a:bodyPr/>
                    <a:lstStyle/>
                    <a:p>
                      <a:r>
                        <a:rPr lang="en-US" sz="2000" dirty="0"/>
                        <a:t>2</a:t>
                      </a:r>
                    </a:p>
                  </a:txBody>
                  <a:tcPr marL="68580" marR="68580" marT="34290" marB="34290"/>
                </a:tc>
                <a:tc>
                  <a:txBody>
                    <a:bodyPr/>
                    <a:lstStyle/>
                    <a:p>
                      <a:r>
                        <a:rPr lang="en-US" sz="2000" dirty="0"/>
                        <a:t>2-1 is 1 then X 2 is 2</a:t>
                      </a:r>
                      <a:endParaRPr lang="en-US" sz="2000" b="1" dirty="0">
                        <a:solidFill>
                          <a:srgbClr val="FF0000"/>
                        </a:solidFill>
                      </a:endParaRPr>
                    </a:p>
                  </a:txBody>
                  <a:tcPr marL="68580" marR="68580" marT="34290" marB="34290"/>
                </a:tc>
                <a:extLst>
                  <a:ext uri="{0D108BD9-81ED-4DB2-BD59-A6C34878D82A}">
                    <a16:rowId xmlns:a16="http://schemas.microsoft.com/office/drawing/2014/main" val="3051694831"/>
                  </a:ext>
                </a:extLst>
              </a:tr>
              <a:tr h="432153">
                <a:tc>
                  <a:txBody>
                    <a:bodyPr/>
                    <a:lstStyle/>
                    <a:p>
                      <a:r>
                        <a:rPr lang="en-US" sz="2000" dirty="0"/>
                        <a:t>2</a:t>
                      </a:r>
                    </a:p>
                  </a:txBody>
                  <a:tcPr marL="68580" marR="68580" marT="34290" marB="34290"/>
                </a:tc>
                <a:tc>
                  <a:txBody>
                    <a:bodyPr/>
                    <a:lstStyle/>
                    <a:p>
                      <a:r>
                        <a:rPr lang="en-US" sz="2000" dirty="0"/>
                        <a:t>5</a:t>
                      </a:r>
                    </a:p>
                  </a:txBody>
                  <a:tcPr marL="68580" marR="68580" marT="34290" marB="34290"/>
                </a:tc>
                <a:tc>
                  <a:txBody>
                    <a:bodyPr/>
                    <a:lstStyle/>
                    <a:p>
                      <a:r>
                        <a:rPr lang="en-US" sz="2000" dirty="0"/>
                        <a:t>20</a:t>
                      </a:r>
                      <a:endParaRPr lang="en-US" sz="2000" b="1" dirty="0">
                        <a:solidFill>
                          <a:srgbClr val="FF0000"/>
                        </a:solidFill>
                      </a:endParaRPr>
                    </a:p>
                  </a:txBody>
                  <a:tcPr marL="68580" marR="68580" marT="34290" marB="34290"/>
                </a:tc>
                <a:extLst>
                  <a:ext uri="{0D108BD9-81ED-4DB2-BD59-A6C34878D82A}">
                    <a16:rowId xmlns:a16="http://schemas.microsoft.com/office/drawing/2014/main" val="3331271762"/>
                  </a:ext>
                </a:extLst>
              </a:tr>
              <a:tr h="432153">
                <a:tc>
                  <a:txBody>
                    <a:bodyPr/>
                    <a:lstStyle/>
                    <a:p>
                      <a:r>
                        <a:rPr lang="en-US" sz="2000" dirty="0"/>
                        <a:t>3</a:t>
                      </a:r>
                    </a:p>
                  </a:txBody>
                  <a:tcPr marL="68580" marR="68580" marT="34290" marB="34290"/>
                </a:tc>
                <a:tc>
                  <a:txBody>
                    <a:bodyPr/>
                    <a:lstStyle/>
                    <a:p>
                      <a:r>
                        <a:rPr lang="en-US" sz="2000" dirty="0"/>
                        <a:t>9</a:t>
                      </a:r>
                    </a:p>
                  </a:txBody>
                  <a:tcPr marL="68580" marR="68580" marT="34290" marB="34290"/>
                </a:tc>
                <a:tc>
                  <a:txBody>
                    <a:bodyPr/>
                    <a:lstStyle/>
                    <a:p>
                      <a:r>
                        <a:rPr lang="en-US" sz="2000" dirty="0"/>
                        <a:t>72</a:t>
                      </a:r>
                      <a:endParaRPr lang="en-US" sz="2000" b="1" dirty="0">
                        <a:solidFill>
                          <a:srgbClr val="FF0000"/>
                        </a:solidFill>
                      </a:endParaRPr>
                    </a:p>
                  </a:txBody>
                  <a:tcPr marL="68580" marR="68580" marT="34290" marB="34290"/>
                </a:tc>
                <a:extLst>
                  <a:ext uri="{0D108BD9-81ED-4DB2-BD59-A6C34878D82A}">
                    <a16:rowId xmlns:a16="http://schemas.microsoft.com/office/drawing/2014/main" val="4012882445"/>
                  </a:ext>
                </a:extLst>
              </a:tr>
              <a:tr h="432153">
                <a:tc>
                  <a:txBody>
                    <a:bodyPr/>
                    <a:lstStyle/>
                    <a:p>
                      <a:r>
                        <a:rPr lang="en-US" sz="2000" dirty="0"/>
                        <a:t>4</a:t>
                      </a:r>
                    </a:p>
                  </a:txBody>
                  <a:tcPr marL="68580" marR="68580" marT="34290" marB="34290"/>
                </a:tc>
                <a:tc>
                  <a:txBody>
                    <a:bodyPr/>
                    <a:lstStyle/>
                    <a:p>
                      <a:r>
                        <a:rPr lang="en-US" sz="2000" dirty="0"/>
                        <a:t>7</a:t>
                      </a:r>
                    </a:p>
                  </a:txBody>
                  <a:tcPr marL="68580" marR="68580" marT="34290" marB="34290"/>
                </a:tc>
                <a:tc>
                  <a:txBody>
                    <a:bodyPr/>
                    <a:lstStyle/>
                    <a:p>
                      <a:r>
                        <a:rPr lang="en-US" sz="2000" dirty="0"/>
                        <a:t>42</a:t>
                      </a:r>
                      <a:endParaRPr lang="en-US" sz="2000" b="1" dirty="0">
                        <a:solidFill>
                          <a:srgbClr val="FF0000"/>
                        </a:solidFill>
                      </a:endParaRPr>
                    </a:p>
                  </a:txBody>
                  <a:tcPr marL="68580" marR="68580" marT="34290" marB="34290"/>
                </a:tc>
                <a:extLst>
                  <a:ext uri="{0D108BD9-81ED-4DB2-BD59-A6C34878D82A}">
                    <a16:rowId xmlns:a16="http://schemas.microsoft.com/office/drawing/2014/main" val="335506541"/>
                  </a:ext>
                </a:extLst>
              </a:tr>
              <a:tr h="432153">
                <a:tc>
                  <a:txBody>
                    <a:bodyPr/>
                    <a:lstStyle/>
                    <a:p>
                      <a:r>
                        <a:rPr lang="en-US" sz="2000" dirty="0"/>
                        <a:t>5</a:t>
                      </a:r>
                    </a:p>
                  </a:txBody>
                  <a:tcPr marL="68580" marR="68580" marT="34290" marB="34290"/>
                </a:tc>
                <a:tc>
                  <a:txBody>
                    <a:bodyPr/>
                    <a:lstStyle/>
                    <a:p>
                      <a:r>
                        <a:rPr lang="en-US" sz="2000" dirty="0"/>
                        <a:t>2</a:t>
                      </a:r>
                    </a:p>
                  </a:txBody>
                  <a:tcPr marL="68580" marR="68580" marT="34290" marB="34290"/>
                </a:tc>
                <a:tc>
                  <a:txBody>
                    <a:bodyPr/>
                    <a:lstStyle/>
                    <a:p>
                      <a:r>
                        <a:rPr lang="en-US" sz="2000" dirty="0"/>
                        <a:t>2</a:t>
                      </a:r>
                      <a:endParaRPr lang="en-US" sz="2000" b="1" dirty="0">
                        <a:solidFill>
                          <a:srgbClr val="FF0000"/>
                        </a:solidFill>
                      </a:endParaRPr>
                    </a:p>
                  </a:txBody>
                  <a:tcPr marL="68580" marR="68580" marT="34290" marB="34290"/>
                </a:tc>
                <a:extLst>
                  <a:ext uri="{0D108BD9-81ED-4DB2-BD59-A6C34878D82A}">
                    <a16:rowId xmlns:a16="http://schemas.microsoft.com/office/drawing/2014/main" val="2242092619"/>
                  </a:ext>
                </a:extLst>
              </a:tr>
              <a:tr h="432153">
                <a:tc>
                  <a:txBody>
                    <a:bodyPr/>
                    <a:lstStyle/>
                    <a:p>
                      <a:r>
                        <a:rPr lang="en-US" sz="2000" dirty="0"/>
                        <a:t>6</a:t>
                      </a:r>
                    </a:p>
                  </a:txBody>
                  <a:tcPr marL="68580" marR="68580" marT="34290" marB="34290"/>
                </a:tc>
                <a:tc>
                  <a:txBody>
                    <a:bodyPr/>
                    <a:lstStyle/>
                    <a:p>
                      <a:r>
                        <a:rPr lang="en-US" sz="2000" dirty="0"/>
                        <a:t>3</a:t>
                      </a:r>
                    </a:p>
                  </a:txBody>
                  <a:tcPr marL="68580" marR="68580" marT="34290" marB="34290"/>
                </a:tc>
                <a:tc>
                  <a:txBody>
                    <a:bodyPr/>
                    <a:lstStyle/>
                    <a:p>
                      <a:r>
                        <a:rPr lang="en-US" sz="2000" dirty="0"/>
                        <a:t>6</a:t>
                      </a:r>
                      <a:endParaRPr lang="en-US" sz="2000" b="1" dirty="0">
                        <a:solidFill>
                          <a:srgbClr val="FF0000"/>
                        </a:solidFill>
                      </a:endParaRPr>
                    </a:p>
                  </a:txBody>
                  <a:tcPr marL="68580" marR="68580" marT="34290" marB="34290"/>
                </a:tc>
                <a:extLst>
                  <a:ext uri="{0D108BD9-81ED-4DB2-BD59-A6C34878D82A}">
                    <a16:rowId xmlns:a16="http://schemas.microsoft.com/office/drawing/2014/main" val="3129917825"/>
                  </a:ext>
                </a:extLst>
              </a:tr>
              <a:tr h="432153">
                <a:tc>
                  <a:txBody>
                    <a:bodyPr/>
                    <a:lstStyle/>
                    <a:p>
                      <a:r>
                        <a:rPr lang="en-US" sz="2000" dirty="0"/>
                        <a:t>Total</a:t>
                      </a:r>
                    </a:p>
                  </a:txBody>
                  <a:tcPr marL="68580" marR="68580" marT="34290" marB="34290"/>
                </a:tc>
                <a:tc>
                  <a:txBody>
                    <a:bodyPr/>
                    <a:lstStyle/>
                    <a:p>
                      <a:r>
                        <a:rPr lang="en-US" sz="2000" dirty="0"/>
                        <a:t>28</a:t>
                      </a:r>
                    </a:p>
                  </a:txBody>
                  <a:tcPr marL="68580" marR="68580" marT="34290" marB="34290"/>
                </a:tc>
                <a:tc>
                  <a:txBody>
                    <a:bodyPr/>
                    <a:lstStyle/>
                    <a:p>
                      <a:endParaRPr lang="en-US" sz="2000" dirty="0"/>
                    </a:p>
                  </a:txBody>
                  <a:tcPr marL="68580" marR="68580" marT="34290" marB="34290"/>
                </a:tc>
                <a:extLst>
                  <a:ext uri="{0D108BD9-81ED-4DB2-BD59-A6C34878D82A}">
                    <a16:rowId xmlns:a16="http://schemas.microsoft.com/office/drawing/2014/main" val="3809643779"/>
                  </a:ext>
                </a:extLst>
              </a:tr>
            </a:tbl>
          </a:graphicData>
        </a:graphic>
      </p:graphicFrame>
    </p:spTree>
    <p:extLst>
      <p:ext uri="{BB962C8B-B14F-4D97-AF65-F5344CB8AC3E}">
        <p14:creationId xmlns:p14="http://schemas.microsoft.com/office/powerpoint/2010/main" val="3731191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43D6-DCA1-234E-AE3D-31D1368612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9CEA84-2AB7-AC45-A00A-5FF4C40FC9FC}"/>
              </a:ext>
            </a:extLst>
          </p:cNvPr>
          <p:cNvSpPr>
            <a:spLocks noGrp="1"/>
          </p:cNvSpPr>
          <p:nvPr>
            <p:ph idx="1"/>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65B98200-10E2-C145-A491-4CD795872063}"/>
              </a:ext>
            </a:extLst>
          </p:cNvPr>
          <p:cNvGraphicFramePr>
            <a:graphicFrameLocks/>
          </p:cNvGraphicFramePr>
          <p:nvPr>
            <p:extLst/>
          </p:nvPr>
        </p:nvGraphicFramePr>
        <p:xfrm>
          <a:off x="2114551" y="1607127"/>
          <a:ext cx="7962899" cy="4336476"/>
        </p:xfrm>
        <a:graphic>
          <a:graphicData uri="http://schemas.openxmlformats.org/drawingml/2006/table">
            <a:tbl>
              <a:tblPr firstRow="1" bandRow="1">
                <a:tableStyleId>{5940675A-B579-460E-94D1-54222C63F5DA}</a:tableStyleId>
              </a:tblPr>
              <a:tblGrid>
                <a:gridCol w="2885127">
                  <a:extLst>
                    <a:ext uri="{9D8B030D-6E8A-4147-A177-3AD203B41FA5}">
                      <a16:colId xmlns:a16="http://schemas.microsoft.com/office/drawing/2014/main" val="1958523374"/>
                    </a:ext>
                  </a:extLst>
                </a:gridCol>
                <a:gridCol w="2578566">
                  <a:extLst>
                    <a:ext uri="{9D8B030D-6E8A-4147-A177-3AD203B41FA5}">
                      <a16:colId xmlns:a16="http://schemas.microsoft.com/office/drawing/2014/main" val="716248967"/>
                    </a:ext>
                  </a:extLst>
                </a:gridCol>
                <a:gridCol w="2499206">
                  <a:extLst>
                    <a:ext uri="{9D8B030D-6E8A-4147-A177-3AD203B41FA5}">
                      <a16:colId xmlns:a16="http://schemas.microsoft.com/office/drawing/2014/main" val="3459504456"/>
                    </a:ext>
                  </a:extLst>
                </a:gridCol>
              </a:tblGrid>
              <a:tr h="491869">
                <a:tc>
                  <a:txBody>
                    <a:bodyPr/>
                    <a:lstStyle/>
                    <a:p>
                      <a:r>
                        <a:rPr lang="en-US" sz="2000" dirty="0"/>
                        <a:t>Species</a:t>
                      </a:r>
                    </a:p>
                  </a:txBody>
                  <a:tcPr marL="68580" marR="68580" marT="34290" marB="34290"/>
                </a:tc>
                <a:tc>
                  <a:txBody>
                    <a:bodyPr/>
                    <a:lstStyle/>
                    <a:p>
                      <a:r>
                        <a:rPr lang="en-US" sz="2000" dirty="0"/>
                        <a:t>Number (n)</a:t>
                      </a:r>
                    </a:p>
                  </a:txBody>
                  <a:tcPr marL="68580" marR="68580" marT="34290" marB="34290"/>
                </a:tc>
                <a:tc>
                  <a:txBody>
                    <a:bodyPr/>
                    <a:lstStyle/>
                    <a:p>
                      <a:r>
                        <a:rPr lang="en-US" sz="2000" dirty="0"/>
                        <a:t>n(n-1)</a:t>
                      </a:r>
                    </a:p>
                  </a:txBody>
                  <a:tcPr marL="68580" marR="68580" marT="34290" marB="34290"/>
                </a:tc>
                <a:extLst>
                  <a:ext uri="{0D108BD9-81ED-4DB2-BD59-A6C34878D82A}">
                    <a16:rowId xmlns:a16="http://schemas.microsoft.com/office/drawing/2014/main" val="3492209676"/>
                  </a:ext>
                </a:extLst>
              </a:tr>
              <a:tr h="893393">
                <a:tc>
                  <a:txBody>
                    <a:bodyPr/>
                    <a:lstStyle/>
                    <a:p>
                      <a:r>
                        <a:rPr lang="en-US" sz="2000" dirty="0"/>
                        <a:t>1</a:t>
                      </a:r>
                    </a:p>
                  </a:txBody>
                  <a:tcPr marL="68580" marR="68580" marT="34290" marB="34290"/>
                </a:tc>
                <a:tc>
                  <a:txBody>
                    <a:bodyPr/>
                    <a:lstStyle/>
                    <a:p>
                      <a:r>
                        <a:rPr lang="en-US" sz="2000" dirty="0"/>
                        <a:t>2</a:t>
                      </a:r>
                    </a:p>
                  </a:txBody>
                  <a:tcPr marL="68580" marR="68580" marT="34290" marB="34290"/>
                </a:tc>
                <a:tc>
                  <a:txBody>
                    <a:bodyPr/>
                    <a:lstStyle/>
                    <a:p>
                      <a:r>
                        <a:rPr lang="en-US" sz="2000" dirty="0"/>
                        <a:t>2-1 is 1 then X 2 is 2</a:t>
                      </a:r>
                    </a:p>
                  </a:txBody>
                  <a:tcPr marL="68580" marR="68580" marT="34290" marB="34290"/>
                </a:tc>
                <a:extLst>
                  <a:ext uri="{0D108BD9-81ED-4DB2-BD59-A6C34878D82A}">
                    <a16:rowId xmlns:a16="http://schemas.microsoft.com/office/drawing/2014/main" val="3051694831"/>
                  </a:ext>
                </a:extLst>
              </a:tr>
              <a:tr h="491869">
                <a:tc>
                  <a:txBody>
                    <a:bodyPr/>
                    <a:lstStyle/>
                    <a:p>
                      <a:r>
                        <a:rPr lang="en-US" sz="2000" dirty="0"/>
                        <a:t>2</a:t>
                      </a:r>
                    </a:p>
                  </a:txBody>
                  <a:tcPr marL="68580" marR="68580" marT="34290" marB="34290"/>
                </a:tc>
                <a:tc>
                  <a:txBody>
                    <a:bodyPr/>
                    <a:lstStyle/>
                    <a:p>
                      <a:r>
                        <a:rPr lang="en-US" sz="2000" dirty="0"/>
                        <a:t>5</a:t>
                      </a:r>
                    </a:p>
                  </a:txBody>
                  <a:tcPr marL="68580" marR="68580" marT="34290" marB="34290"/>
                </a:tc>
                <a:tc>
                  <a:txBody>
                    <a:bodyPr/>
                    <a:lstStyle/>
                    <a:p>
                      <a:r>
                        <a:rPr lang="en-US" sz="2000" dirty="0"/>
                        <a:t>20</a:t>
                      </a:r>
                    </a:p>
                  </a:txBody>
                  <a:tcPr marL="68580" marR="68580" marT="34290" marB="34290"/>
                </a:tc>
                <a:extLst>
                  <a:ext uri="{0D108BD9-81ED-4DB2-BD59-A6C34878D82A}">
                    <a16:rowId xmlns:a16="http://schemas.microsoft.com/office/drawing/2014/main" val="3331271762"/>
                  </a:ext>
                </a:extLst>
              </a:tr>
              <a:tr h="491869">
                <a:tc>
                  <a:txBody>
                    <a:bodyPr/>
                    <a:lstStyle/>
                    <a:p>
                      <a:r>
                        <a:rPr lang="en-US" sz="2000" dirty="0"/>
                        <a:t>3</a:t>
                      </a:r>
                    </a:p>
                  </a:txBody>
                  <a:tcPr marL="68580" marR="68580" marT="34290" marB="34290"/>
                </a:tc>
                <a:tc>
                  <a:txBody>
                    <a:bodyPr/>
                    <a:lstStyle/>
                    <a:p>
                      <a:r>
                        <a:rPr lang="en-US" sz="2000" dirty="0"/>
                        <a:t>9</a:t>
                      </a:r>
                    </a:p>
                  </a:txBody>
                  <a:tcPr marL="68580" marR="68580" marT="34290" marB="34290"/>
                </a:tc>
                <a:tc>
                  <a:txBody>
                    <a:bodyPr/>
                    <a:lstStyle/>
                    <a:p>
                      <a:r>
                        <a:rPr lang="en-US" sz="2000" dirty="0"/>
                        <a:t>72</a:t>
                      </a:r>
                    </a:p>
                  </a:txBody>
                  <a:tcPr marL="68580" marR="68580" marT="34290" marB="34290"/>
                </a:tc>
                <a:extLst>
                  <a:ext uri="{0D108BD9-81ED-4DB2-BD59-A6C34878D82A}">
                    <a16:rowId xmlns:a16="http://schemas.microsoft.com/office/drawing/2014/main" val="4012882445"/>
                  </a:ext>
                </a:extLst>
              </a:tr>
              <a:tr h="491869">
                <a:tc>
                  <a:txBody>
                    <a:bodyPr/>
                    <a:lstStyle/>
                    <a:p>
                      <a:r>
                        <a:rPr lang="en-US" sz="2000" dirty="0"/>
                        <a:t>4</a:t>
                      </a:r>
                    </a:p>
                  </a:txBody>
                  <a:tcPr marL="68580" marR="68580" marT="34290" marB="34290"/>
                </a:tc>
                <a:tc>
                  <a:txBody>
                    <a:bodyPr/>
                    <a:lstStyle/>
                    <a:p>
                      <a:r>
                        <a:rPr lang="en-US" sz="2000" dirty="0"/>
                        <a:t>7</a:t>
                      </a:r>
                    </a:p>
                  </a:txBody>
                  <a:tcPr marL="68580" marR="68580" marT="34290" marB="34290"/>
                </a:tc>
                <a:tc>
                  <a:txBody>
                    <a:bodyPr/>
                    <a:lstStyle/>
                    <a:p>
                      <a:r>
                        <a:rPr lang="en-US" sz="2000" dirty="0"/>
                        <a:t>42</a:t>
                      </a:r>
                    </a:p>
                  </a:txBody>
                  <a:tcPr marL="68580" marR="68580" marT="34290" marB="34290"/>
                </a:tc>
                <a:extLst>
                  <a:ext uri="{0D108BD9-81ED-4DB2-BD59-A6C34878D82A}">
                    <a16:rowId xmlns:a16="http://schemas.microsoft.com/office/drawing/2014/main" val="335506541"/>
                  </a:ext>
                </a:extLst>
              </a:tr>
              <a:tr h="491869">
                <a:tc>
                  <a:txBody>
                    <a:bodyPr/>
                    <a:lstStyle/>
                    <a:p>
                      <a:r>
                        <a:rPr lang="en-US" sz="2000" dirty="0"/>
                        <a:t>5</a:t>
                      </a:r>
                    </a:p>
                  </a:txBody>
                  <a:tcPr marL="68580" marR="68580" marT="34290" marB="34290"/>
                </a:tc>
                <a:tc>
                  <a:txBody>
                    <a:bodyPr/>
                    <a:lstStyle/>
                    <a:p>
                      <a:r>
                        <a:rPr lang="en-US" sz="2000" dirty="0"/>
                        <a:t>2</a:t>
                      </a:r>
                    </a:p>
                  </a:txBody>
                  <a:tcPr marL="68580" marR="68580" marT="34290" marB="34290"/>
                </a:tc>
                <a:tc>
                  <a:txBody>
                    <a:bodyPr/>
                    <a:lstStyle/>
                    <a:p>
                      <a:r>
                        <a:rPr lang="en-US" sz="2000" dirty="0"/>
                        <a:t>2</a:t>
                      </a:r>
                    </a:p>
                  </a:txBody>
                  <a:tcPr marL="68580" marR="68580" marT="34290" marB="34290"/>
                </a:tc>
                <a:extLst>
                  <a:ext uri="{0D108BD9-81ED-4DB2-BD59-A6C34878D82A}">
                    <a16:rowId xmlns:a16="http://schemas.microsoft.com/office/drawing/2014/main" val="2242092619"/>
                  </a:ext>
                </a:extLst>
              </a:tr>
              <a:tr h="491869">
                <a:tc>
                  <a:txBody>
                    <a:bodyPr/>
                    <a:lstStyle/>
                    <a:p>
                      <a:r>
                        <a:rPr lang="en-US" sz="2000" dirty="0"/>
                        <a:t>6</a:t>
                      </a:r>
                    </a:p>
                  </a:txBody>
                  <a:tcPr marL="68580" marR="68580" marT="34290" marB="34290"/>
                </a:tc>
                <a:tc>
                  <a:txBody>
                    <a:bodyPr/>
                    <a:lstStyle/>
                    <a:p>
                      <a:r>
                        <a:rPr lang="en-US" sz="2000" dirty="0"/>
                        <a:t>3</a:t>
                      </a:r>
                    </a:p>
                  </a:txBody>
                  <a:tcPr marL="68580" marR="68580" marT="34290" marB="34290"/>
                </a:tc>
                <a:tc>
                  <a:txBody>
                    <a:bodyPr/>
                    <a:lstStyle/>
                    <a:p>
                      <a:r>
                        <a:rPr lang="en-US" sz="2000" dirty="0"/>
                        <a:t>6</a:t>
                      </a:r>
                    </a:p>
                  </a:txBody>
                  <a:tcPr marL="68580" marR="68580" marT="34290" marB="34290"/>
                </a:tc>
                <a:extLst>
                  <a:ext uri="{0D108BD9-81ED-4DB2-BD59-A6C34878D82A}">
                    <a16:rowId xmlns:a16="http://schemas.microsoft.com/office/drawing/2014/main" val="3129917825"/>
                  </a:ext>
                </a:extLst>
              </a:tr>
              <a:tr h="491869">
                <a:tc>
                  <a:txBody>
                    <a:bodyPr/>
                    <a:lstStyle/>
                    <a:p>
                      <a:r>
                        <a:rPr lang="en-US" sz="2000" dirty="0"/>
                        <a:t>Total</a:t>
                      </a:r>
                    </a:p>
                  </a:txBody>
                  <a:tcPr marL="68580" marR="68580" marT="34290" marB="34290"/>
                </a:tc>
                <a:tc>
                  <a:txBody>
                    <a:bodyPr/>
                    <a:lstStyle/>
                    <a:p>
                      <a:r>
                        <a:rPr lang="en-US" sz="2000" dirty="0"/>
                        <a:t>28</a:t>
                      </a:r>
                    </a:p>
                  </a:txBody>
                  <a:tcPr marL="68580" marR="68580" marT="34290" marB="34290"/>
                </a:tc>
                <a:tc>
                  <a:txBody>
                    <a:bodyPr/>
                    <a:lstStyle/>
                    <a:p>
                      <a:r>
                        <a:rPr lang="en-US" sz="2000" dirty="0"/>
                        <a:t>Sum of = 144</a:t>
                      </a:r>
                      <a:endParaRPr lang="en-US" sz="2000" b="1" dirty="0">
                        <a:solidFill>
                          <a:srgbClr val="FF0000"/>
                        </a:solidFill>
                      </a:endParaRPr>
                    </a:p>
                  </a:txBody>
                  <a:tcPr marL="68580" marR="68580" marT="34290" marB="34290"/>
                </a:tc>
                <a:extLst>
                  <a:ext uri="{0D108BD9-81ED-4DB2-BD59-A6C34878D82A}">
                    <a16:rowId xmlns:a16="http://schemas.microsoft.com/office/drawing/2014/main" val="3809643779"/>
                  </a:ext>
                </a:extLst>
              </a:tr>
            </a:tbl>
          </a:graphicData>
        </a:graphic>
      </p:graphicFrame>
      <p:sp>
        <p:nvSpPr>
          <p:cNvPr id="5" name="Title 1">
            <a:extLst>
              <a:ext uri="{FF2B5EF4-FFF2-40B4-BE49-F238E27FC236}">
                <a16:creationId xmlns:a16="http://schemas.microsoft.com/office/drawing/2014/main" id="{C9B18AB0-FEAF-2C4A-9D75-B8F1A26A3B2F}"/>
              </a:ext>
            </a:extLst>
          </p:cNvPr>
          <p:cNvSpPr txBox="1">
            <a:spLocks/>
          </p:cNvSpPr>
          <p:nvPr/>
        </p:nvSpPr>
        <p:spPr bwMode="auto">
          <a:xfrm>
            <a:off x="0" y="0"/>
            <a:ext cx="12192000" cy="114300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500" b="1" kern="0" dirty="0">
                <a:solidFill>
                  <a:srgbClr val="000000"/>
                </a:solidFill>
                <a:latin typeface="Arial"/>
              </a:rPr>
              <a:t>3. Calculate the total of n(n-1)</a:t>
            </a:r>
          </a:p>
        </p:txBody>
      </p:sp>
    </p:spTree>
    <p:extLst>
      <p:ext uri="{BB962C8B-B14F-4D97-AF65-F5344CB8AC3E}">
        <p14:creationId xmlns:p14="http://schemas.microsoft.com/office/powerpoint/2010/main" val="2550349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8CE1DDB-3457-324D-841C-B39C07C50369}"/>
              </a:ext>
            </a:extLst>
          </p:cNvPr>
          <p:cNvGraphicFramePr>
            <a:graphicFrameLocks/>
          </p:cNvGraphicFramePr>
          <p:nvPr>
            <p:extLst/>
          </p:nvPr>
        </p:nvGraphicFramePr>
        <p:xfrm>
          <a:off x="2084155" y="1697185"/>
          <a:ext cx="5678388" cy="274320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1958523374"/>
                    </a:ext>
                  </a:extLst>
                </a:gridCol>
                <a:gridCol w="1838790">
                  <a:extLst>
                    <a:ext uri="{9D8B030D-6E8A-4147-A177-3AD203B41FA5}">
                      <a16:colId xmlns:a16="http://schemas.microsoft.com/office/drawing/2014/main" val="716248967"/>
                    </a:ext>
                  </a:extLst>
                </a:gridCol>
                <a:gridCol w="1782198">
                  <a:extLst>
                    <a:ext uri="{9D8B030D-6E8A-4147-A177-3AD203B41FA5}">
                      <a16:colId xmlns:a16="http://schemas.microsoft.com/office/drawing/2014/main" val="3459504456"/>
                    </a:ext>
                  </a:extLst>
                </a:gridCol>
              </a:tblGrid>
              <a:tr h="278130">
                <a:tc>
                  <a:txBody>
                    <a:bodyPr/>
                    <a:lstStyle/>
                    <a:p>
                      <a:r>
                        <a:rPr lang="en-US" sz="1600" dirty="0"/>
                        <a:t>Species</a:t>
                      </a:r>
                    </a:p>
                  </a:txBody>
                  <a:tcPr marL="68580" marR="68580" marT="34290" marB="34290"/>
                </a:tc>
                <a:tc>
                  <a:txBody>
                    <a:bodyPr/>
                    <a:lstStyle/>
                    <a:p>
                      <a:r>
                        <a:rPr lang="en-US" sz="1600" dirty="0"/>
                        <a:t>Number (n)</a:t>
                      </a:r>
                    </a:p>
                  </a:txBody>
                  <a:tcPr marL="68580" marR="68580" marT="34290" marB="34290"/>
                </a:tc>
                <a:tc>
                  <a:txBody>
                    <a:bodyPr/>
                    <a:lstStyle/>
                    <a:p>
                      <a:r>
                        <a:rPr lang="en-US" sz="1600" dirty="0"/>
                        <a:t>n(n-1)</a:t>
                      </a:r>
                    </a:p>
                  </a:txBody>
                  <a:tcPr marL="68580" marR="68580" marT="34290" marB="34290"/>
                </a:tc>
                <a:extLst>
                  <a:ext uri="{0D108BD9-81ED-4DB2-BD59-A6C34878D82A}">
                    <a16:rowId xmlns:a16="http://schemas.microsoft.com/office/drawing/2014/main" val="3492209676"/>
                  </a:ext>
                </a:extLst>
              </a:tr>
              <a:tr h="274320">
                <a:tc>
                  <a:txBody>
                    <a:bodyPr/>
                    <a:lstStyle/>
                    <a:p>
                      <a:r>
                        <a:rPr lang="en-US" sz="1600" dirty="0"/>
                        <a:t>1</a:t>
                      </a:r>
                    </a:p>
                  </a:txBody>
                  <a:tcPr marL="68580" marR="68580" marT="34290" marB="34290"/>
                </a:tc>
                <a:tc>
                  <a:txBody>
                    <a:bodyPr/>
                    <a:lstStyle/>
                    <a:p>
                      <a:r>
                        <a:rPr lang="en-US" sz="1600" dirty="0"/>
                        <a:t>2</a:t>
                      </a:r>
                    </a:p>
                  </a:txBody>
                  <a:tcPr marL="68580" marR="68580" marT="34290" marB="34290"/>
                </a:tc>
                <a:tc>
                  <a:txBody>
                    <a:bodyPr/>
                    <a:lstStyle/>
                    <a:p>
                      <a:r>
                        <a:rPr lang="en-US" sz="1600" dirty="0"/>
                        <a:t>2-1 is 1 then X 2 is 2</a:t>
                      </a:r>
                    </a:p>
                  </a:txBody>
                  <a:tcPr marL="68580" marR="68580" marT="34290" marB="34290"/>
                </a:tc>
                <a:extLst>
                  <a:ext uri="{0D108BD9-81ED-4DB2-BD59-A6C34878D82A}">
                    <a16:rowId xmlns:a16="http://schemas.microsoft.com/office/drawing/2014/main" val="3051694831"/>
                  </a:ext>
                </a:extLst>
              </a:tr>
              <a:tr h="278130">
                <a:tc>
                  <a:txBody>
                    <a:bodyPr/>
                    <a:lstStyle/>
                    <a:p>
                      <a:r>
                        <a:rPr lang="en-US" sz="1600" dirty="0"/>
                        <a:t>2</a:t>
                      </a:r>
                    </a:p>
                  </a:txBody>
                  <a:tcPr marL="68580" marR="68580" marT="34290" marB="34290"/>
                </a:tc>
                <a:tc>
                  <a:txBody>
                    <a:bodyPr/>
                    <a:lstStyle/>
                    <a:p>
                      <a:r>
                        <a:rPr lang="en-US" sz="1600" dirty="0"/>
                        <a:t>5</a:t>
                      </a:r>
                    </a:p>
                  </a:txBody>
                  <a:tcPr marL="68580" marR="68580" marT="34290" marB="34290"/>
                </a:tc>
                <a:tc>
                  <a:txBody>
                    <a:bodyPr/>
                    <a:lstStyle/>
                    <a:p>
                      <a:r>
                        <a:rPr lang="en-US" sz="1600" dirty="0"/>
                        <a:t>20</a:t>
                      </a:r>
                    </a:p>
                  </a:txBody>
                  <a:tcPr marL="68580" marR="68580" marT="34290" marB="34290"/>
                </a:tc>
                <a:extLst>
                  <a:ext uri="{0D108BD9-81ED-4DB2-BD59-A6C34878D82A}">
                    <a16:rowId xmlns:a16="http://schemas.microsoft.com/office/drawing/2014/main" val="3331271762"/>
                  </a:ext>
                </a:extLst>
              </a:tr>
              <a:tr h="278130">
                <a:tc>
                  <a:txBody>
                    <a:bodyPr/>
                    <a:lstStyle/>
                    <a:p>
                      <a:r>
                        <a:rPr lang="en-US" sz="1600" dirty="0"/>
                        <a:t>3</a:t>
                      </a:r>
                    </a:p>
                  </a:txBody>
                  <a:tcPr marL="68580" marR="68580" marT="34290" marB="34290"/>
                </a:tc>
                <a:tc>
                  <a:txBody>
                    <a:bodyPr/>
                    <a:lstStyle/>
                    <a:p>
                      <a:r>
                        <a:rPr lang="en-US" sz="1600" dirty="0"/>
                        <a:t>9</a:t>
                      </a:r>
                    </a:p>
                  </a:txBody>
                  <a:tcPr marL="68580" marR="68580" marT="34290" marB="34290"/>
                </a:tc>
                <a:tc>
                  <a:txBody>
                    <a:bodyPr/>
                    <a:lstStyle/>
                    <a:p>
                      <a:r>
                        <a:rPr lang="en-US" sz="1600" dirty="0"/>
                        <a:t>72</a:t>
                      </a:r>
                    </a:p>
                  </a:txBody>
                  <a:tcPr marL="68580" marR="68580" marT="34290" marB="34290"/>
                </a:tc>
                <a:extLst>
                  <a:ext uri="{0D108BD9-81ED-4DB2-BD59-A6C34878D82A}">
                    <a16:rowId xmlns:a16="http://schemas.microsoft.com/office/drawing/2014/main" val="4012882445"/>
                  </a:ext>
                </a:extLst>
              </a:tr>
              <a:tr h="278130">
                <a:tc>
                  <a:txBody>
                    <a:bodyPr/>
                    <a:lstStyle/>
                    <a:p>
                      <a:r>
                        <a:rPr lang="en-US" sz="1600" dirty="0"/>
                        <a:t>4</a:t>
                      </a:r>
                    </a:p>
                  </a:txBody>
                  <a:tcPr marL="68580" marR="68580" marT="34290" marB="34290"/>
                </a:tc>
                <a:tc>
                  <a:txBody>
                    <a:bodyPr/>
                    <a:lstStyle/>
                    <a:p>
                      <a:r>
                        <a:rPr lang="en-US" sz="1600" dirty="0"/>
                        <a:t>7</a:t>
                      </a:r>
                    </a:p>
                  </a:txBody>
                  <a:tcPr marL="68580" marR="68580" marT="34290" marB="34290"/>
                </a:tc>
                <a:tc>
                  <a:txBody>
                    <a:bodyPr/>
                    <a:lstStyle/>
                    <a:p>
                      <a:r>
                        <a:rPr lang="en-US" sz="1600" dirty="0"/>
                        <a:t>42</a:t>
                      </a:r>
                    </a:p>
                  </a:txBody>
                  <a:tcPr marL="68580" marR="68580" marT="34290" marB="34290"/>
                </a:tc>
                <a:extLst>
                  <a:ext uri="{0D108BD9-81ED-4DB2-BD59-A6C34878D82A}">
                    <a16:rowId xmlns:a16="http://schemas.microsoft.com/office/drawing/2014/main" val="335506541"/>
                  </a:ext>
                </a:extLst>
              </a:tr>
              <a:tr h="278130">
                <a:tc>
                  <a:txBody>
                    <a:bodyPr/>
                    <a:lstStyle/>
                    <a:p>
                      <a:r>
                        <a:rPr lang="en-US" sz="1600" dirty="0"/>
                        <a:t>5</a:t>
                      </a:r>
                    </a:p>
                  </a:txBody>
                  <a:tcPr marL="68580" marR="68580" marT="34290" marB="34290"/>
                </a:tc>
                <a:tc>
                  <a:txBody>
                    <a:bodyPr/>
                    <a:lstStyle/>
                    <a:p>
                      <a:r>
                        <a:rPr lang="en-US" sz="1600" dirty="0"/>
                        <a:t>2</a:t>
                      </a:r>
                    </a:p>
                  </a:txBody>
                  <a:tcPr marL="68580" marR="68580" marT="34290" marB="34290"/>
                </a:tc>
                <a:tc>
                  <a:txBody>
                    <a:bodyPr/>
                    <a:lstStyle/>
                    <a:p>
                      <a:r>
                        <a:rPr lang="en-US" sz="1600" dirty="0"/>
                        <a:t>2</a:t>
                      </a:r>
                    </a:p>
                  </a:txBody>
                  <a:tcPr marL="68580" marR="68580" marT="34290" marB="34290"/>
                </a:tc>
                <a:extLst>
                  <a:ext uri="{0D108BD9-81ED-4DB2-BD59-A6C34878D82A}">
                    <a16:rowId xmlns:a16="http://schemas.microsoft.com/office/drawing/2014/main" val="2242092619"/>
                  </a:ext>
                </a:extLst>
              </a:tr>
              <a:tr h="278130">
                <a:tc>
                  <a:txBody>
                    <a:bodyPr/>
                    <a:lstStyle/>
                    <a:p>
                      <a:r>
                        <a:rPr lang="en-US" sz="1600" dirty="0"/>
                        <a:t>6</a:t>
                      </a:r>
                    </a:p>
                  </a:txBody>
                  <a:tcPr marL="68580" marR="68580" marT="34290" marB="34290"/>
                </a:tc>
                <a:tc>
                  <a:txBody>
                    <a:bodyPr/>
                    <a:lstStyle/>
                    <a:p>
                      <a:r>
                        <a:rPr lang="en-US" sz="1600" dirty="0"/>
                        <a:t>3</a:t>
                      </a:r>
                    </a:p>
                  </a:txBody>
                  <a:tcPr marL="68580" marR="68580" marT="34290" marB="34290"/>
                </a:tc>
                <a:tc>
                  <a:txBody>
                    <a:bodyPr/>
                    <a:lstStyle/>
                    <a:p>
                      <a:r>
                        <a:rPr lang="en-US" sz="1600" dirty="0"/>
                        <a:t>6</a:t>
                      </a:r>
                    </a:p>
                  </a:txBody>
                  <a:tcPr marL="68580" marR="68580" marT="34290" marB="34290"/>
                </a:tc>
                <a:extLst>
                  <a:ext uri="{0D108BD9-81ED-4DB2-BD59-A6C34878D82A}">
                    <a16:rowId xmlns:a16="http://schemas.microsoft.com/office/drawing/2014/main" val="3129917825"/>
                  </a:ext>
                </a:extLst>
              </a:tr>
              <a:tr h="278130">
                <a:tc>
                  <a:txBody>
                    <a:bodyPr/>
                    <a:lstStyle/>
                    <a:p>
                      <a:r>
                        <a:rPr lang="en-US" sz="1600" dirty="0"/>
                        <a:t>Total</a:t>
                      </a:r>
                    </a:p>
                  </a:txBody>
                  <a:tcPr marL="68580" marR="68580" marT="34290" marB="34290"/>
                </a:tc>
                <a:tc>
                  <a:txBody>
                    <a:bodyPr/>
                    <a:lstStyle/>
                    <a:p>
                      <a:r>
                        <a:rPr lang="en-US" sz="1600" dirty="0"/>
                        <a:t>28</a:t>
                      </a:r>
                      <a:endParaRPr lang="en-US" sz="1600" dirty="0">
                        <a:solidFill>
                          <a:srgbClr val="00B050"/>
                        </a:solidFill>
                      </a:endParaRPr>
                    </a:p>
                  </a:txBody>
                  <a:tcPr marL="68580" marR="68580" marT="34290" marB="34290"/>
                </a:tc>
                <a:tc>
                  <a:txBody>
                    <a:bodyPr/>
                    <a:lstStyle/>
                    <a:p>
                      <a:r>
                        <a:rPr lang="en-US" sz="1600" dirty="0"/>
                        <a:t>Sum of = 144</a:t>
                      </a:r>
                      <a:endParaRPr lang="en-US" sz="1600" b="0" dirty="0">
                        <a:solidFill>
                          <a:srgbClr val="00B0F0"/>
                        </a:solidFill>
                      </a:endParaRPr>
                    </a:p>
                  </a:txBody>
                  <a:tcPr marL="68580" marR="68580" marT="34290" marB="34290"/>
                </a:tc>
                <a:extLst>
                  <a:ext uri="{0D108BD9-81ED-4DB2-BD59-A6C34878D82A}">
                    <a16:rowId xmlns:a16="http://schemas.microsoft.com/office/drawing/2014/main" val="3809643779"/>
                  </a:ext>
                </a:extLst>
              </a:tr>
            </a:tbl>
          </a:graphicData>
        </a:graphic>
      </p:graphicFrame>
      <p:sp>
        <p:nvSpPr>
          <p:cNvPr id="6" name="TextBox 5">
            <a:extLst>
              <a:ext uri="{FF2B5EF4-FFF2-40B4-BE49-F238E27FC236}">
                <a16:creationId xmlns:a16="http://schemas.microsoft.com/office/drawing/2014/main" id="{D5CB5988-7588-A645-8F76-53BCE03C063F}"/>
              </a:ext>
            </a:extLst>
          </p:cNvPr>
          <p:cNvSpPr txBox="1"/>
          <p:nvPr/>
        </p:nvSpPr>
        <p:spPr>
          <a:xfrm>
            <a:off x="2132031" y="5305509"/>
            <a:ext cx="3962400" cy="923330"/>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Arial" charset="0"/>
              </a:rPr>
              <a:t>D= </a:t>
            </a:r>
            <a:r>
              <a:rPr lang="en-US" dirty="0">
                <a:solidFill>
                  <a:srgbClr val="00B050"/>
                </a:solidFill>
                <a:latin typeface="Arial" charset="0"/>
              </a:rPr>
              <a:t>(28-1) x 28=756</a:t>
            </a:r>
          </a:p>
          <a:p>
            <a:pPr fontAlgn="base">
              <a:spcBef>
                <a:spcPct val="0"/>
              </a:spcBef>
              <a:spcAft>
                <a:spcPct val="0"/>
              </a:spcAft>
            </a:pPr>
            <a:r>
              <a:rPr lang="en-US" dirty="0">
                <a:solidFill>
                  <a:srgbClr val="000000"/>
                </a:solidFill>
                <a:latin typeface="Arial" charset="0"/>
              </a:rPr>
              <a:t>----------------------------- =  5.25 </a:t>
            </a:r>
          </a:p>
          <a:p>
            <a:pPr fontAlgn="base">
              <a:spcBef>
                <a:spcPct val="0"/>
              </a:spcBef>
              <a:spcAft>
                <a:spcPct val="0"/>
              </a:spcAft>
            </a:pPr>
            <a:r>
              <a:rPr lang="en-US" dirty="0">
                <a:solidFill>
                  <a:srgbClr val="000000"/>
                </a:solidFill>
                <a:latin typeface="Arial" charset="0"/>
              </a:rPr>
              <a:t>             </a:t>
            </a:r>
            <a:r>
              <a:rPr lang="en-US" dirty="0">
                <a:solidFill>
                  <a:srgbClr val="00B0F0"/>
                </a:solidFill>
                <a:latin typeface="Arial" charset="0"/>
              </a:rPr>
              <a:t>144</a:t>
            </a:r>
          </a:p>
        </p:txBody>
      </p:sp>
      <p:pic>
        <p:nvPicPr>
          <p:cNvPr id="7" name="Picture 6" descr="A picture containing object, clock&#10;&#10;Description automatically generated">
            <a:extLst>
              <a:ext uri="{FF2B5EF4-FFF2-40B4-BE49-F238E27FC236}">
                <a16:creationId xmlns:a16="http://schemas.microsoft.com/office/drawing/2014/main" id="{7DB386D0-D22E-8A40-965E-179CB6F32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1683331"/>
            <a:ext cx="2573902" cy="765789"/>
          </a:xfrm>
          <a:prstGeom prst="rect">
            <a:avLst/>
          </a:prstGeom>
        </p:spPr>
      </p:pic>
      <p:sp>
        <p:nvSpPr>
          <p:cNvPr id="8" name="TextBox 7">
            <a:extLst>
              <a:ext uri="{FF2B5EF4-FFF2-40B4-BE49-F238E27FC236}">
                <a16:creationId xmlns:a16="http://schemas.microsoft.com/office/drawing/2014/main" id="{2187A8A0-7300-8F43-AC70-829D86291645}"/>
              </a:ext>
            </a:extLst>
          </p:cNvPr>
          <p:cNvSpPr txBox="1"/>
          <p:nvPr/>
        </p:nvSpPr>
        <p:spPr>
          <a:xfrm>
            <a:off x="5708073" y="5167010"/>
            <a:ext cx="4953000" cy="1200329"/>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Arial" charset="0"/>
              </a:rPr>
              <a:t>The number of different species is 6 therefore there is very high biodiversity here as the index was 5.25 maximum it could be is 6 and minimum is 1 </a:t>
            </a:r>
          </a:p>
        </p:txBody>
      </p:sp>
      <p:sp>
        <p:nvSpPr>
          <p:cNvPr id="9" name="Title 1">
            <a:extLst>
              <a:ext uri="{FF2B5EF4-FFF2-40B4-BE49-F238E27FC236}">
                <a16:creationId xmlns:a16="http://schemas.microsoft.com/office/drawing/2014/main" id="{C9B18AB0-FEAF-2C4A-9D75-B8F1A26A3B2F}"/>
              </a:ext>
            </a:extLst>
          </p:cNvPr>
          <p:cNvSpPr txBox="1">
            <a:spLocks/>
          </p:cNvSpPr>
          <p:nvPr/>
        </p:nvSpPr>
        <p:spPr bwMode="auto">
          <a:xfrm>
            <a:off x="0" y="0"/>
            <a:ext cx="12192000" cy="114300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200" b="1" kern="0" dirty="0">
                <a:solidFill>
                  <a:srgbClr val="000000"/>
                </a:solidFill>
                <a:latin typeface="Arial"/>
              </a:rPr>
              <a:t>4. Put these numbers into the equation</a:t>
            </a:r>
          </a:p>
        </p:txBody>
      </p:sp>
    </p:spTree>
    <p:extLst>
      <p:ext uri="{BB962C8B-B14F-4D97-AF65-F5344CB8AC3E}">
        <p14:creationId xmlns:p14="http://schemas.microsoft.com/office/powerpoint/2010/main" val="1519233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345" b="27977"/>
          <a:stretch/>
        </p:blipFill>
        <p:spPr bwMode="auto">
          <a:xfrm>
            <a:off x="2133600" y="1624446"/>
            <a:ext cx="5886654" cy="3315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C9B18AB0-FEAF-2C4A-9D75-B8F1A26A3B2F}"/>
              </a:ext>
            </a:extLst>
          </p:cNvPr>
          <p:cNvSpPr txBox="1">
            <a:spLocks/>
          </p:cNvSpPr>
          <p:nvPr/>
        </p:nvSpPr>
        <p:spPr bwMode="auto">
          <a:xfrm>
            <a:off x="0" y="0"/>
            <a:ext cx="12192000" cy="1143000"/>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500" b="1" u="sng" kern="0" dirty="0">
                <a:solidFill>
                  <a:srgbClr val="000000"/>
                </a:solidFill>
                <a:latin typeface="Arial"/>
              </a:rPr>
              <a:t>Mini whiteboards</a:t>
            </a:r>
          </a:p>
          <a:p>
            <a:pPr algn="l"/>
            <a:r>
              <a:rPr lang="en-US" sz="3500" kern="0" dirty="0">
                <a:solidFill>
                  <a:srgbClr val="000000"/>
                </a:solidFill>
                <a:latin typeface="Arial"/>
              </a:rPr>
              <a:t>Now work out steps 1- 4 for this scenario </a:t>
            </a:r>
          </a:p>
        </p:txBody>
      </p:sp>
      <p:sp>
        <p:nvSpPr>
          <p:cNvPr id="2" name="TextBox 1"/>
          <p:cNvSpPr txBox="1"/>
          <p:nvPr/>
        </p:nvSpPr>
        <p:spPr>
          <a:xfrm>
            <a:off x="2133600" y="4939919"/>
            <a:ext cx="6781800" cy="2031325"/>
          </a:xfrm>
          <a:prstGeom prst="rect">
            <a:avLst/>
          </a:prstGeom>
          <a:noFill/>
        </p:spPr>
        <p:txBody>
          <a:bodyPr wrap="square" rtlCol="0">
            <a:spAutoFit/>
          </a:bodyPr>
          <a:lstStyle/>
          <a:p>
            <a:pPr fontAlgn="base">
              <a:spcBef>
                <a:spcPct val="0"/>
              </a:spcBef>
              <a:spcAft>
                <a:spcPct val="0"/>
              </a:spcAft>
            </a:pPr>
            <a:r>
              <a:rPr lang="en-GB" b="1" dirty="0">
                <a:solidFill>
                  <a:srgbClr val="000000"/>
                </a:solidFill>
                <a:latin typeface="Arial" charset="0"/>
              </a:rPr>
              <a:t>Step 1: </a:t>
            </a:r>
            <a:r>
              <a:rPr lang="en-US" dirty="0">
                <a:solidFill>
                  <a:srgbClr val="000000"/>
                </a:solidFill>
                <a:latin typeface="Arial" charset="0"/>
              </a:rPr>
              <a:t>Add up the total number of individuals</a:t>
            </a:r>
          </a:p>
          <a:p>
            <a:pPr fontAlgn="base">
              <a:spcBef>
                <a:spcPct val="0"/>
              </a:spcBef>
              <a:spcAft>
                <a:spcPct val="0"/>
              </a:spcAft>
            </a:pPr>
            <a:r>
              <a:rPr lang="en-US" b="1" dirty="0">
                <a:solidFill>
                  <a:srgbClr val="000000"/>
                </a:solidFill>
                <a:latin typeface="Arial" charset="0"/>
              </a:rPr>
              <a:t>Step 2: </a:t>
            </a:r>
            <a:r>
              <a:rPr lang="en-US" dirty="0">
                <a:solidFill>
                  <a:srgbClr val="000000"/>
                </a:solidFill>
                <a:latin typeface="Arial" charset="0"/>
              </a:rPr>
              <a:t>Calculate n(n-1) for each species</a:t>
            </a:r>
          </a:p>
          <a:p>
            <a:pPr fontAlgn="base">
              <a:spcBef>
                <a:spcPct val="0"/>
              </a:spcBef>
              <a:spcAft>
                <a:spcPct val="0"/>
              </a:spcAft>
            </a:pPr>
            <a:r>
              <a:rPr lang="en-US" b="1" dirty="0">
                <a:solidFill>
                  <a:srgbClr val="000000"/>
                </a:solidFill>
                <a:latin typeface="Arial" charset="0"/>
              </a:rPr>
              <a:t>Step 3: </a:t>
            </a:r>
            <a:r>
              <a:rPr lang="en-US" kern="0" dirty="0">
                <a:solidFill>
                  <a:srgbClr val="000000"/>
                </a:solidFill>
                <a:latin typeface="Arial" charset="0"/>
              </a:rPr>
              <a:t>Calculate the total of n(n-1)</a:t>
            </a:r>
          </a:p>
          <a:p>
            <a:pPr fontAlgn="base">
              <a:spcBef>
                <a:spcPct val="0"/>
              </a:spcBef>
              <a:spcAft>
                <a:spcPct val="0"/>
              </a:spcAft>
            </a:pPr>
            <a:r>
              <a:rPr lang="en-US" b="1" dirty="0">
                <a:solidFill>
                  <a:srgbClr val="000000"/>
                </a:solidFill>
                <a:latin typeface="Arial" charset="0"/>
              </a:rPr>
              <a:t>Step 4: </a:t>
            </a:r>
            <a:r>
              <a:rPr lang="en-US" dirty="0">
                <a:solidFill>
                  <a:srgbClr val="000000"/>
                </a:solidFill>
                <a:latin typeface="Arial" charset="0"/>
              </a:rPr>
              <a:t>Put these numbers into the equation</a:t>
            </a:r>
          </a:p>
          <a:p>
            <a:pPr fontAlgn="base">
              <a:spcBef>
                <a:spcPct val="0"/>
              </a:spcBef>
              <a:spcAft>
                <a:spcPct val="0"/>
              </a:spcAft>
            </a:pPr>
            <a:endParaRPr lang="en-US" dirty="0">
              <a:solidFill>
                <a:srgbClr val="000000"/>
              </a:solidFill>
              <a:latin typeface="Arial" charset="0"/>
            </a:endParaRPr>
          </a:p>
          <a:p>
            <a:pPr fontAlgn="base">
              <a:spcBef>
                <a:spcPct val="0"/>
              </a:spcBef>
              <a:spcAft>
                <a:spcPct val="0"/>
              </a:spcAft>
            </a:pPr>
            <a:r>
              <a:rPr lang="en-US" dirty="0">
                <a:solidFill>
                  <a:srgbClr val="000000"/>
                </a:solidFill>
                <a:latin typeface="Arial" charset="0"/>
              </a:rPr>
              <a:t>Then explain what this shows you</a:t>
            </a:r>
          </a:p>
          <a:p>
            <a:pPr fontAlgn="base">
              <a:spcBef>
                <a:spcPct val="0"/>
              </a:spcBef>
              <a:spcAft>
                <a:spcPct val="0"/>
              </a:spcAft>
            </a:pPr>
            <a:endParaRPr lang="en-GB" dirty="0">
              <a:solidFill>
                <a:srgbClr val="000000"/>
              </a:solidFill>
              <a:latin typeface="Arial" charset="0"/>
            </a:endParaRPr>
          </a:p>
        </p:txBody>
      </p:sp>
    </p:spTree>
    <p:extLst>
      <p:ext uri="{BB962C8B-B14F-4D97-AF65-F5344CB8AC3E}">
        <p14:creationId xmlns:p14="http://schemas.microsoft.com/office/powerpoint/2010/main" val="2551073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9C81-C8D2-5A4D-95B7-531225D7EB6A}"/>
              </a:ext>
            </a:extLst>
          </p:cNvPr>
          <p:cNvSpPr>
            <a:spLocks noGrp="1"/>
          </p:cNvSpPr>
          <p:nvPr>
            <p:ph type="title"/>
          </p:nvPr>
        </p:nvSpPr>
        <p:spPr>
          <a:xfrm>
            <a:off x="0" y="394"/>
            <a:ext cx="12192000" cy="1143000"/>
          </a:xfrm>
          <a:solidFill>
            <a:srgbClr val="92D050"/>
          </a:solidFill>
        </p:spPr>
        <p:txBody>
          <a:bodyPr/>
          <a:lstStyle/>
          <a:p>
            <a:r>
              <a:rPr lang="en-US" dirty="0" smtClean="0"/>
              <a:t>Answers</a:t>
            </a:r>
            <a:endParaRPr lang="en-US" dirty="0"/>
          </a:p>
        </p:txBody>
      </p:sp>
      <p:graphicFrame>
        <p:nvGraphicFramePr>
          <p:cNvPr id="4" name="Content Placeholder 3">
            <a:extLst>
              <a:ext uri="{FF2B5EF4-FFF2-40B4-BE49-F238E27FC236}">
                <a16:creationId xmlns:a16="http://schemas.microsoft.com/office/drawing/2014/main" id="{71A31358-3EC6-F74F-9503-241C3B0CF24F}"/>
              </a:ext>
            </a:extLst>
          </p:cNvPr>
          <p:cNvGraphicFramePr>
            <a:graphicFrameLocks noGrp="1"/>
          </p:cNvGraphicFramePr>
          <p:nvPr>
            <p:ph idx="1"/>
            <p:extLst/>
          </p:nvPr>
        </p:nvGraphicFramePr>
        <p:xfrm>
          <a:off x="2133600" y="2012150"/>
          <a:ext cx="5678388" cy="197358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1958523374"/>
                    </a:ext>
                  </a:extLst>
                </a:gridCol>
                <a:gridCol w="1838790">
                  <a:extLst>
                    <a:ext uri="{9D8B030D-6E8A-4147-A177-3AD203B41FA5}">
                      <a16:colId xmlns:a16="http://schemas.microsoft.com/office/drawing/2014/main" val="716248967"/>
                    </a:ext>
                  </a:extLst>
                </a:gridCol>
                <a:gridCol w="1782198">
                  <a:extLst>
                    <a:ext uri="{9D8B030D-6E8A-4147-A177-3AD203B41FA5}">
                      <a16:colId xmlns:a16="http://schemas.microsoft.com/office/drawing/2014/main" val="3459504456"/>
                    </a:ext>
                  </a:extLst>
                </a:gridCol>
              </a:tblGrid>
              <a:tr h="278130">
                <a:tc>
                  <a:txBody>
                    <a:bodyPr/>
                    <a:lstStyle/>
                    <a:p>
                      <a:r>
                        <a:rPr lang="en-US" sz="1400" dirty="0"/>
                        <a:t>Species</a:t>
                      </a:r>
                    </a:p>
                  </a:txBody>
                  <a:tcPr marL="68580" marR="68580" marT="34290" marB="34290"/>
                </a:tc>
                <a:tc>
                  <a:txBody>
                    <a:bodyPr/>
                    <a:lstStyle/>
                    <a:p>
                      <a:r>
                        <a:rPr lang="en-US" sz="1400" dirty="0"/>
                        <a:t>Number (n)</a:t>
                      </a:r>
                    </a:p>
                  </a:txBody>
                  <a:tcPr marL="68580" marR="68580" marT="34290" marB="34290"/>
                </a:tc>
                <a:tc>
                  <a:txBody>
                    <a:bodyPr/>
                    <a:lstStyle/>
                    <a:p>
                      <a:r>
                        <a:rPr lang="en-US" sz="1400" dirty="0"/>
                        <a:t>n(n-1)</a:t>
                      </a:r>
                    </a:p>
                  </a:txBody>
                  <a:tcPr marL="68580" marR="68580" marT="34290" marB="34290"/>
                </a:tc>
                <a:extLst>
                  <a:ext uri="{0D108BD9-81ED-4DB2-BD59-A6C34878D82A}">
                    <a16:rowId xmlns:a16="http://schemas.microsoft.com/office/drawing/2014/main" val="3492209676"/>
                  </a:ext>
                </a:extLst>
              </a:tr>
              <a:tr h="274320">
                <a:tc>
                  <a:txBody>
                    <a:bodyPr/>
                    <a:lstStyle/>
                    <a:p>
                      <a:r>
                        <a:rPr lang="en-US" sz="1400" dirty="0"/>
                        <a:t>1</a:t>
                      </a:r>
                    </a:p>
                  </a:txBody>
                  <a:tcPr marL="68580" marR="68580" marT="34290" marB="34290"/>
                </a:tc>
                <a:tc>
                  <a:txBody>
                    <a:bodyPr/>
                    <a:lstStyle/>
                    <a:p>
                      <a:r>
                        <a:rPr lang="en-US" sz="1400" dirty="0"/>
                        <a:t>4</a:t>
                      </a:r>
                    </a:p>
                  </a:txBody>
                  <a:tcPr marL="68580" marR="68580" marT="34290" marB="34290"/>
                </a:tc>
                <a:tc>
                  <a:txBody>
                    <a:bodyPr/>
                    <a:lstStyle/>
                    <a:p>
                      <a:r>
                        <a:rPr lang="en-US" sz="1400" dirty="0"/>
                        <a:t>(4-1) X 4 = 12</a:t>
                      </a:r>
                    </a:p>
                  </a:txBody>
                  <a:tcPr marL="68580" marR="68580" marT="34290" marB="34290"/>
                </a:tc>
                <a:extLst>
                  <a:ext uri="{0D108BD9-81ED-4DB2-BD59-A6C34878D82A}">
                    <a16:rowId xmlns:a16="http://schemas.microsoft.com/office/drawing/2014/main" val="3051694831"/>
                  </a:ext>
                </a:extLst>
              </a:tr>
              <a:tr h="278130">
                <a:tc>
                  <a:txBody>
                    <a:bodyPr/>
                    <a:lstStyle/>
                    <a:p>
                      <a:r>
                        <a:rPr lang="en-US" sz="1400" dirty="0"/>
                        <a:t>2</a:t>
                      </a:r>
                    </a:p>
                  </a:txBody>
                  <a:tcPr marL="68580" marR="68580" marT="34290" marB="34290"/>
                </a:tc>
                <a:tc>
                  <a:txBody>
                    <a:bodyPr/>
                    <a:lstStyle/>
                    <a:p>
                      <a:r>
                        <a:rPr lang="en-US" sz="1400" dirty="0"/>
                        <a:t>6</a:t>
                      </a:r>
                    </a:p>
                  </a:txBody>
                  <a:tcPr marL="68580" marR="68580" marT="34290" marB="34290"/>
                </a:tc>
                <a:tc>
                  <a:txBody>
                    <a:bodyPr/>
                    <a:lstStyle/>
                    <a:p>
                      <a:r>
                        <a:rPr lang="en-US" sz="1400" dirty="0"/>
                        <a:t>(6-1) X6 = 30</a:t>
                      </a:r>
                    </a:p>
                  </a:txBody>
                  <a:tcPr marL="68580" marR="68580" marT="34290" marB="34290"/>
                </a:tc>
                <a:extLst>
                  <a:ext uri="{0D108BD9-81ED-4DB2-BD59-A6C34878D82A}">
                    <a16:rowId xmlns:a16="http://schemas.microsoft.com/office/drawing/2014/main" val="3331271762"/>
                  </a:ext>
                </a:extLst>
              </a:tr>
              <a:tr h="278130">
                <a:tc>
                  <a:txBody>
                    <a:bodyPr/>
                    <a:lstStyle/>
                    <a:p>
                      <a:r>
                        <a:rPr lang="en-US" sz="1400" dirty="0"/>
                        <a:t>3</a:t>
                      </a:r>
                    </a:p>
                  </a:txBody>
                  <a:tcPr marL="68580" marR="68580" marT="34290" marB="34290"/>
                </a:tc>
                <a:tc>
                  <a:txBody>
                    <a:bodyPr/>
                    <a:lstStyle/>
                    <a:p>
                      <a:r>
                        <a:rPr lang="en-US" sz="1400" dirty="0"/>
                        <a:t>3</a:t>
                      </a:r>
                    </a:p>
                  </a:txBody>
                  <a:tcPr marL="68580" marR="68580" marT="34290" marB="34290"/>
                </a:tc>
                <a:tc>
                  <a:txBody>
                    <a:bodyPr/>
                    <a:lstStyle/>
                    <a:p>
                      <a:r>
                        <a:rPr lang="en-US" sz="1400" dirty="0"/>
                        <a:t>(3-1) X 3= 6</a:t>
                      </a:r>
                    </a:p>
                  </a:txBody>
                  <a:tcPr marL="68580" marR="68580" marT="34290" marB="34290"/>
                </a:tc>
                <a:extLst>
                  <a:ext uri="{0D108BD9-81ED-4DB2-BD59-A6C34878D82A}">
                    <a16:rowId xmlns:a16="http://schemas.microsoft.com/office/drawing/2014/main" val="4012882445"/>
                  </a:ext>
                </a:extLst>
              </a:tr>
              <a:tr h="278130">
                <a:tc>
                  <a:txBody>
                    <a:bodyPr/>
                    <a:lstStyle/>
                    <a:p>
                      <a:r>
                        <a:rPr lang="en-US" sz="1400" dirty="0"/>
                        <a:t>4</a:t>
                      </a:r>
                    </a:p>
                  </a:txBody>
                  <a:tcPr marL="68580" marR="68580" marT="34290" marB="34290"/>
                </a:tc>
                <a:tc>
                  <a:txBody>
                    <a:bodyPr/>
                    <a:lstStyle/>
                    <a:p>
                      <a:r>
                        <a:rPr lang="en-US" sz="1400" dirty="0"/>
                        <a:t>8</a:t>
                      </a:r>
                    </a:p>
                  </a:txBody>
                  <a:tcPr marL="68580" marR="68580" marT="34290" marB="34290"/>
                </a:tc>
                <a:tc>
                  <a:txBody>
                    <a:bodyPr/>
                    <a:lstStyle/>
                    <a:p>
                      <a:r>
                        <a:rPr lang="en-US" sz="1400" dirty="0"/>
                        <a:t>(8-1)X8= 56</a:t>
                      </a:r>
                    </a:p>
                  </a:txBody>
                  <a:tcPr marL="68580" marR="68580" marT="34290" marB="34290"/>
                </a:tc>
                <a:extLst>
                  <a:ext uri="{0D108BD9-81ED-4DB2-BD59-A6C34878D82A}">
                    <a16:rowId xmlns:a16="http://schemas.microsoft.com/office/drawing/2014/main" val="335506541"/>
                  </a:ext>
                </a:extLst>
              </a:tr>
              <a:tr h="278130">
                <a:tc>
                  <a:txBody>
                    <a:bodyPr/>
                    <a:lstStyle/>
                    <a:p>
                      <a:r>
                        <a:rPr lang="en-US" sz="1400" dirty="0"/>
                        <a:t>5</a:t>
                      </a:r>
                    </a:p>
                  </a:txBody>
                  <a:tcPr marL="68580" marR="68580" marT="34290" marB="34290"/>
                </a:tc>
                <a:tc>
                  <a:txBody>
                    <a:bodyPr/>
                    <a:lstStyle/>
                    <a:p>
                      <a:r>
                        <a:rPr lang="en-US" sz="1400" dirty="0"/>
                        <a:t>2</a:t>
                      </a:r>
                    </a:p>
                  </a:txBody>
                  <a:tcPr marL="68580" marR="68580" marT="34290" marB="34290"/>
                </a:tc>
                <a:tc>
                  <a:txBody>
                    <a:bodyPr/>
                    <a:lstStyle/>
                    <a:p>
                      <a:r>
                        <a:rPr lang="en-US" sz="1400" dirty="0"/>
                        <a:t>(2-1)X2 = 2</a:t>
                      </a:r>
                    </a:p>
                  </a:txBody>
                  <a:tcPr marL="68580" marR="68580" marT="34290" marB="34290"/>
                </a:tc>
                <a:extLst>
                  <a:ext uri="{0D108BD9-81ED-4DB2-BD59-A6C34878D82A}">
                    <a16:rowId xmlns:a16="http://schemas.microsoft.com/office/drawing/2014/main" val="2242092619"/>
                  </a:ext>
                </a:extLst>
              </a:tr>
              <a:tr h="278130">
                <a:tc>
                  <a:txBody>
                    <a:bodyPr/>
                    <a:lstStyle/>
                    <a:p>
                      <a:r>
                        <a:rPr lang="en-US" sz="1400" dirty="0"/>
                        <a:t>Total</a:t>
                      </a:r>
                    </a:p>
                  </a:txBody>
                  <a:tcPr marL="68580" marR="68580" marT="34290" marB="34290"/>
                </a:tc>
                <a:tc>
                  <a:txBody>
                    <a:bodyPr/>
                    <a:lstStyle/>
                    <a:p>
                      <a:r>
                        <a:rPr lang="en-US" sz="1400" dirty="0"/>
                        <a:t>N= 23 </a:t>
                      </a:r>
                    </a:p>
                  </a:txBody>
                  <a:tcPr marL="68580" marR="68580" marT="34290" marB="34290"/>
                </a:tc>
                <a:tc>
                  <a:txBody>
                    <a:bodyPr/>
                    <a:lstStyle/>
                    <a:p>
                      <a:r>
                        <a:rPr lang="en-US" sz="1400" dirty="0"/>
                        <a:t>Sum of= 106</a:t>
                      </a:r>
                    </a:p>
                  </a:txBody>
                  <a:tcPr marL="68580" marR="68580" marT="34290" marB="34290"/>
                </a:tc>
                <a:extLst>
                  <a:ext uri="{0D108BD9-81ED-4DB2-BD59-A6C34878D82A}">
                    <a16:rowId xmlns:a16="http://schemas.microsoft.com/office/drawing/2014/main" val="3809643779"/>
                  </a:ext>
                </a:extLst>
              </a:tr>
            </a:tbl>
          </a:graphicData>
        </a:graphic>
      </p:graphicFrame>
      <p:sp>
        <p:nvSpPr>
          <p:cNvPr id="5" name="TextBox 4">
            <a:extLst>
              <a:ext uri="{FF2B5EF4-FFF2-40B4-BE49-F238E27FC236}">
                <a16:creationId xmlns:a16="http://schemas.microsoft.com/office/drawing/2014/main" id="{F185C4C0-EB60-A14E-B5B1-4C6FC519FB29}"/>
              </a:ext>
            </a:extLst>
          </p:cNvPr>
          <p:cNvSpPr txBox="1"/>
          <p:nvPr/>
        </p:nvSpPr>
        <p:spPr>
          <a:xfrm>
            <a:off x="1981200" y="4580242"/>
            <a:ext cx="3810000" cy="923330"/>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Arial" charset="0"/>
              </a:rPr>
              <a:t>D= 23-1X23 = 506</a:t>
            </a:r>
          </a:p>
          <a:p>
            <a:pPr fontAlgn="base">
              <a:spcBef>
                <a:spcPct val="0"/>
              </a:spcBef>
              <a:spcAft>
                <a:spcPct val="0"/>
              </a:spcAft>
            </a:pPr>
            <a:r>
              <a:rPr lang="en-US" dirty="0">
                <a:solidFill>
                  <a:srgbClr val="000000"/>
                </a:solidFill>
                <a:latin typeface="Arial" charset="0"/>
              </a:rPr>
              <a:t> ----------------------------- = 4.77  </a:t>
            </a:r>
          </a:p>
          <a:p>
            <a:pPr fontAlgn="base">
              <a:spcBef>
                <a:spcPct val="0"/>
              </a:spcBef>
              <a:spcAft>
                <a:spcPct val="0"/>
              </a:spcAft>
            </a:pPr>
            <a:r>
              <a:rPr lang="en-US" dirty="0">
                <a:solidFill>
                  <a:srgbClr val="000000"/>
                </a:solidFill>
                <a:latin typeface="Arial" charset="0"/>
              </a:rPr>
              <a:t>                            106</a:t>
            </a:r>
          </a:p>
        </p:txBody>
      </p:sp>
      <p:pic>
        <p:nvPicPr>
          <p:cNvPr id="6" name="Picture 5" descr="A picture containing object, clock&#10;&#10;Description automatically generated">
            <a:extLst>
              <a:ext uri="{FF2B5EF4-FFF2-40B4-BE49-F238E27FC236}">
                <a16:creationId xmlns:a16="http://schemas.microsoft.com/office/drawing/2014/main" id="{EE57FF2D-D613-1E42-8EE0-E69E40C6A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1417638"/>
            <a:ext cx="1998222" cy="594512"/>
          </a:xfrm>
          <a:prstGeom prst="rect">
            <a:avLst/>
          </a:prstGeom>
        </p:spPr>
      </p:pic>
      <p:sp>
        <p:nvSpPr>
          <p:cNvPr id="7" name="TextBox 6">
            <a:extLst>
              <a:ext uri="{FF2B5EF4-FFF2-40B4-BE49-F238E27FC236}">
                <a16:creationId xmlns:a16="http://schemas.microsoft.com/office/drawing/2014/main" id="{83983C59-731E-1C40-AF4C-58ECE0214AB4}"/>
              </a:ext>
            </a:extLst>
          </p:cNvPr>
          <p:cNvSpPr txBox="1"/>
          <p:nvPr/>
        </p:nvSpPr>
        <p:spPr>
          <a:xfrm>
            <a:off x="5943600" y="4580243"/>
            <a:ext cx="4131822" cy="1200329"/>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Arial" charset="0"/>
              </a:rPr>
              <a:t>The number of different species is 5 therefore there is very high biodiversity here as the index was 4.77 maximum it could be is 5 and minimum is 1 </a:t>
            </a:r>
          </a:p>
        </p:txBody>
      </p:sp>
    </p:spTree>
    <p:extLst>
      <p:ext uri="{BB962C8B-B14F-4D97-AF65-F5344CB8AC3E}">
        <p14:creationId xmlns:p14="http://schemas.microsoft.com/office/powerpoint/2010/main" val="2854564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12192000" cy="1325563"/>
          </a:xfrm>
          <a:solidFill>
            <a:srgbClr val="FFFF00"/>
          </a:solidFill>
        </p:spPr>
        <p:txBody>
          <a:bodyPr/>
          <a:lstStyle/>
          <a:p>
            <a:pPr eaLnBrk="1" hangingPunct="1"/>
            <a:r>
              <a:rPr lang="en-GB" altLang="en-US" b="1" u="sng" dirty="0" smtClean="0"/>
              <a:t>Focus Area </a:t>
            </a:r>
            <a:r>
              <a:rPr lang="en-GB" altLang="en-US" b="1" u="sng" dirty="0" smtClean="0"/>
              <a:t>3 </a:t>
            </a:r>
            <a:r>
              <a:rPr lang="en-GB" altLang="en-US" b="1" u="sng" dirty="0" smtClean="0"/>
              <a:t>from Do Now: </a:t>
            </a:r>
          </a:p>
        </p:txBody>
      </p:sp>
      <p:sp>
        <p:nvSpPr>
          <p:cNvPr id="11267" name="Content Placeholder 2"/>
          <p:cNvSpPr>
            <a:spLocks noGrp="1"/>
          </p:cNvSpPr>
          <p:nvPr>
            <p:ph idx="1"/>
          </p:nvPr>
        </p:nvSpPr>
        <p:spPr>
          <a:xfrm>
            <a:off x="334963" y="1825625"/>
            <a:ext cx="11018837" cy="4351338"/>
          </a:xfrm>
        </p:spPr>
        <p:txBody>
          <a:bodyPr>
            <a:normAutofit/>
          </a:bodyPr>
          <a:lstStyle/>
          <a:p>
            <a:pPr marL="0" indent="0" fontAlgn="t">
              <a:lnSpc>
                <a:spcPct val="115000"/>
              </a:lnSpc>
              <a:spcBef>
                <a:spcPts val="0"/>
              </a:spcBef>
              <a:buNone/>
            </a:pPr>
            <a:endParaRPr lang="en-GB" sz="3200" dirty="0">
              <a:solidFill>
                <a:srgbClr val="000000"/>
              </a:solidFill>
              <a:latin typeface="Calibri" panose="020F0502020204030204" pitchFamily="34" charset="0"/>
            </a:endParaRPr>
          </a:p>
          <a:p>
            <a:pPr marL="0" indent="0" fontAlgn="t">
              <a:lnSpc>
                <a:spcPct val="115000"/>
              </a:lnSpc>
              <a:spcBef>
                <a:spcPts val="0"/>
              </a:spcBef>
              <a:buNone/>
            </a:pPr>
            <a:endParaRPr lang="en-GB" sz="3200" dirty="0" smtClean="0">
              <a:latin typeface="Arial" panose="020B0604020202020204" pitchFamily="34" charset="0"/>
            </a:endParaRPr>
          </a:p>
          <a:p>
            <a:pPr eaLnBrk="1" hangingPunct="1"/>
            <a:endParaRPr lang="en-GB"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543277539"/>
              </p:ext>
            </p:extLst>
          </p:nvPr>
        </p:nvGraphicFramePr>
        <p:xfrm>
          <a:off x="429827" y="1825625"/>
          <a:ext cx="11130802" cy="2290826"/>
        </p:xfrm>
        <a:graphic>
          <a:graphicData uri="http://schemas.openxmlformats.org/drawingml/2006/table">
            <a:tbl>
              <a:tblPr firstRow="1" firstCol="1" bandRow="1">
                <a:tableStyleId>{5C22544A-7EE6-4342-B048-85BDC9FD1C3A}</a:tableStyleId>
              </a:tblPr>
              <a:tblGrid>
                <a:gridCol w="11130802">
                  <a:extLst>
                    <a:ext uri="{9D8B030D-6E8A-4147-A177-3AD203B41FA5}">
                      <a16:colId xmlns:a16="http://schemas.microsoft.com/office/drawing/2014/main" val="3822153955"/>
                    </a:ext>
                  </a:extLst>
                </a:gridCol>
              </a:tblGrid>
              <a:tr h="231140">
                <a:tc>
                  <a:txBody>
                    <a:bodyPr/>
                    <a:lstStyle/>
                    <a:p>
                      <a:pPr>
                        <a:lnSpc>
                          <a:spcPct val="115000"/>
                        </a:lnSpc>
                        <a:spcAft>
                          <a:spcPts val="0"/>
                        </a:spcAft>
                      </a:pPr>
                      <a:r>
                        <a:rPr lang="en-GB" sz="2200" b="0" dirty="0">
                          <a:solidFill>
                            <a:schemeClr val="tx1"/>
                          </a:solidFill>
                          <a:effectLst/>
                        </a:rPr>
                        <a:t>4.3 Understand the concept of niche and be able to discuss examples of adaptation of organisms to their environment (behavioural, physiological and anatomical). </a:t>
                      </a:r>
                      <a:endParaRPr lang="en-GB" sz="2200" b="0" dirty="0" smtClean="0">
                        <a:solidFill>
                          <a:schemeClr val="tx1"/>
                        </a:solidFill>
                        <a:effectLst/>
                      </a:endParaRPr>
                    </a:p>
                    <a:p>
                      <a:pPr>
                        <a:lnSpc>
                          <a:spcPct val="115000"/>
                        </a:lnSpc>
                        <a:spcAft>
                          <a:spcPts val="0"/>
                        </a:spcAft>
                      </a:pPr>
                      <a:endParaRPr lang="en-GB"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57286508"/>
                  </a:ext>
                </a:extLst>
              </a:tr>
              <a:tr h="231140">
                <a:tc>
                  <a:txBody>
                    <a:bodyPr/>
                    <a:lstStyle/>
                    <a:p>
                      <a:pPr>
                        <a:lnSpc>
                          <a:spcPct val="115000"/>
                        </a:lnSpc>
                        <a:spcAft>
                          <a:spcPts val="0"/>
                        </a:spcAft>
                      </a:pPr>
                      <a:r>
                        <a:rPr lang="en-GB" sz="2200" b="0" dirty="0">
                          <a:solidFill>
                            <a:schemeClr val="tx1"/>
                          </a:solidFill>
                          <a:effectLst/>
                        </a:rPr>
                        <a:t>4.4 Understand how natural selection can lead to adaptation and evolution. </a:t>
                      </a:r>
                      <a:endParaRPr lang="en-GB" sz="2200" b="0" dirty="0" smtClean="0">
                        <a:solidFill>
                          <a:schemeClr val="tx1"/>
                        </a:solidFill>
                        <a:effectLst/>
                      </a:endParaRPr>
                    </a:p>
                    <a:p>
                      <a:pPr>
                        <a:lnSpc>
                          <a:spcPct val="115000"/>
                        </a:lnSpc>
                        <a:spcAft>
                          <a:spcPts val="0"/>
                        </a:spcAft>
                      </a:pPr>
                      <a:endParaRPr lang="en-GB" sz="2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079800527"/>
                  </a:ext>
                </a:extLst>
              </a:tr>
            </a:tbl>
          </a:graphicData>
        </a:graphic>
      </p:graphicFrame>
    </p:spTree>
    <p:extLst>
      <p:ext uri="{BB962C8B-B14F-4D97-AF65-F5344CB8AC3E}">
        <p14:creationId xmlns:p14="http://schemas.microsoft.com/office/powerpoint/2010/main" val="2058093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35360" y="260649"/>
            <a:ext cx="6901463" cy="1015663"/>
          </a:xfrm>
          <a:prstGeom prst="rect">
            <a:avLst/>
          </a:prstGeom>
          <a:solidFill>
            <a:srgbClr val="FFFF00"/>
          </a:solidFill>
          <a:ln>
            <a:solidFill>
              <a:schemeClr val="tx1"/>
            </a:solidFill>
          </a:ln>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w="11430"/>
                <a:solidFill>
                  <a:prstClr val="black"/>
                </a:solidFill>
                <a:effectLst/>
                <a:uLnTx/>
                <a:uFillTx/>
                <a:latin typeface="Comic Sans MS" panose="030F0702030302020204" pitchFamily="66" charset="0"/>
                <a:ea typeface="+mn-ea"/>
                <a:cs typeface="+mn-cs"/>
              </a:rPr>
              <a:t>What is a Niche?</a:t>
            </a:r>
            <a:endParaRPr kumimoji="0" lang="en-US" sz="8000" b="1" i="0" u="none" strike="noStrike" kern="1200" cap="none" spc="0" normalizeH="0" baseline="0" noProof="0" dirty="0">
              <a:ln w="11430"/>
              <a:solidFill>
                <a:prstClr val="black"/>
              </a:solidFill>
              <a:effectLst/>
              <a:uLnTx/>
              <a:uFillTx/>
              <a:latin typeface="Comic Sans MS" panose="030F0702030302020204" pitchFamily="66" charset="0"/>
              <a:ea typeface="+mn-ea"/>
              <a:cs typeface="+mn-cs"/>
            </a:endParaRPr>
          </a:p>
        </p:txBody>
      </p:sp>
      <p:sp>
        <p:nvSpPr>
          <p:cNvPr id="4" name="TextBox 3"/>
          <p:cNvSpPr txBox="1"/>
          <p:nvPr/>
        </p:nvSpPr>
        <p:spPr>
          <a:xfrm>
            <a:off x="335360" y="1582932"/>
            <a:ext cx="6901463" cy="2062103"/>
          </a:xfrm>
          <a:prstGeom prst="rect">
            <a:avLst/>
          </a:prstGeom>
          <a:solidFill>
            <a:schemeClr val="bg1">
              <a:alpha val="52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The niche of a species is its </a:t>
            </a:r>
            <a:r>
              <a:rPr kumimoji="0" lang="en-GB" sz="32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role in the community </a:t>
            </a:r>
            <a:r>
              <a:rPr kumimoji="0" lang="en-GB" sz="3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or the way that each species exploits its </a:t>
            </a:r>
            <a:r>
              <a:rPr kumimoji="0" lang="en-GB" sz="32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environment</a:t>
            </a:r>
            <a:r>
              <a:rPr kumimoji="0" lang="en-GB" sz="3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t>
            </a:r>
          </a:p>
        </p:txBody>
      </p:sp>
      <p:sp>
        <p:nvSpPr>
          <p:cNvPr id="5" name="TextBox 4"/>
          <p:cNvSpPr txBox="1"/>
          <p:nvPr/>
        </p:nvSpPr>
        <p:spPr>
          <a:xfrm>
            <a:off x="335359" y="4796181"/>
            <a:ext cx="6901463" cy="1077218"/>
          </a:xfrm>
          <a:prstGeom prst="rect">
            <a:avLst/>
          </a:prstGeom>
          <a:solidFill>
            <a:schemeClr val="bg1">
              <a:alpha val="52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Each species has its own unique niche.</a:t>
            </a:r>
          </a:p>
        </p:txBody>
      </p:sp>
      <p:pic>
        <p:nvPicPr>
          <p:cNvPr id="1028" name="Picture 4" descr="Niches and Community Interactions - TCS B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645" y="1582932"/>
            <a:ext cx="4396403" cy="42904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573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4" name="Picture 4" descr="http://astrosnaps.co.uk/Shag_5057.jpg"/>
          <p:cNvPicPr>
            <a:picLocks noChangeAspect="1" noChangeArrowheads="1"/>
          </p:cNvPicPr>
          <p:nvPr/>
        </p:nvPicPr>
        <p:blipFill>
          <a:blip r:embed="rId2" cstate="print"/>
          <a:srcRect/>
          <a:stretch>
            <a:fillRect/>
          </a:stretch>
        </p:blipFill>
        <p:spPr bwMode="auto">
          <a:xfrm>
            <a:off x="3983766" y="3885051"/>
            <a:ext cx="4128457" cy="2064229"/>
          </a:xfrm>
          <a:prstGeom prst="rect">
            <a:avLst/>
          </a:prstGeom>
        </p:spPr>
        <p:style>
          <a:lnRef idx="0">
            <a:schemeClr val="accent2"/>
          </a:lnRef>
          <a:fillRef idx="3">
            <a:schemeClr val="accent2"/>
          </a:fillRef>
          <a:effectRef idx="3">
            <a:schemeClr val="accent2"/>
          </a:effectRef>
          <a:fontRef idx="minor">
            <a:schemeClr val="lt1"/>
          </a:fontRef>
        </p:style>
      </p:pic>
      <p:pic>
        <p:nvPicPr>
          <p:cNvPr id="25602" name="Picture 2" descr="http://1.bp.blogspot.com/_Bv2wRceCYKA/SfuSDtbdNfI/AAAAAAAABHo/b8mtDJOHY8Y/s400/brandt%27s-cormorant_wings_drying.jpg"/>
          <p:cNvPicPr>
            <a:picLocks noChangeAspect="1" noChangeArrowheads="1"/>
          </p:cNvPicPr>
          <p:nvPr/>
        </p:nvPicPr>
        <p:blipFill>
          <a:blip r:embed="rId3" cstate="print"/>
          <a:srcRect/>
          <a:stretch>
            <a:fillRect/>
          </a:stretch>
        </p:blipFill>
        <p:spPr bwMode="auto">
          <a:xfrm>
            <a:off x="3887755" y="908721"/>
            <a:ext cx="3937084" cy="2000531"/>
          </a:xfrm>
          <a:prstGeom prst="rect">
            <a:avLst/>
          </a:prstGeom>
        </p:spPr>
        <p:style>
          <a:lnRef idx="0">
            <a:schemeClr val="accent2"/>
          </a:lnRef>
          <a:fillRef idx="3">
            <a:schemeClr val="accent2"/>
          </a:fillRef>
          <a:effectRef idx="3">
            <a:schemeClr val="accent2"/>
          </a:effectRef>
          <a:fontRef idx="minor">
            <a:schemeClr val="lt1"/>
          </a:fontRef>
        </p:style>
      </p:pic>
      <p:sp>
        <p:nvSpPr>
          <p:cNvPr id="3" name="TextBox 2"/>
          <p:cNvSpPr txBox="1"/>
          <p:nvPr/>
        </p:nvSpPr>
        <p:spPr>
          <a:xfrm>
            <a:off x="335360" y="188640"/>
            <a:ext cx="7488832" cy="523220"/>
          </a:xfrm>
          <a:prstGeom prst="rect">
            <a:avLst/>
          </a:prstGeom>
          <a:solidFill>
            <a:srgbClr val="FFFF00"/>
          </a:solidFill>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omic Sans MS" panose="030F0702030302020204" pitchFamily="66" charset="0"/>
                <a:ea typeface="+mn-ea"/>
                <a:cs typeface="+mn-cs"/>
              </a:rPr>
              <a:t>The cormorant </a:t>
            </a: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t>
            </a:r>
            <a:r>
              <a:rPr kumimoji="0" lang="en-GB" sz="2400" b="0" i="1" u="none" strike="noStrike" kern="1200" cap="none" spc="0" normalizeH="0" baseline="0" noProof="0" dirty="0" err="1" smtClean="0">
                <a:ln>
                  <a:noFill/>
                </a:ln>
                <a:solidFill>
                  <a:prstClr val="black"/>
                </a:solidFill>
                <a:effectLst/>
                <a:uLnTx/>
                <a:uFillTx/>
                <a:latin typeface="Comic Sans MS" panose="030F0702030302020204" pitchFamily="66" charset="0"/>
                <a:ea typeface="+mn-ea"/>
                <a:cs typeface="+mn-cs"/>
              </a:rPr>
              <a:t>Phalacrocorax</a:t>
            </a:r>
            <a:r>
              <a:rPr kumimoji="0" lang="en-GB" sz="2400" b="0" i="1"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r>
              <a:rPr kumimoji="0" lang="en-GB" sz="2400" b="0" i="1" u="none" strike="noStrike" kern="1200" cap="none" spc="0" normalizeH="0" baseline="0" noProof="0" dirty="0" err="1" smtClean="0">
                <a:ln>
                  <a:noFill/>
                </a:ln>
                <a:solidFill>
                  <a:prstClr val="black"/>
                </a:solidFill>
                <a:effectLst/>
                <a:uLnTx/>
                <a:uFillTx/>
                <a:latin typeface="Comic Sans MS" panose="030F0702030302020204" pitchFamily="66" charset="0"/>
                <a:ea typeface="+mn-ea"/>
                <a:cs typeface="+mn-cs"/>
              </a:rPr>
              <a:t>carbo</a:t>
            </a: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4" name="Up Arrow 3"/>
          <p:cNvSpPr/>
          <p:nvPr/>
        </p:nvSpPr>
        <p:spPr>
          <a:xfrm rot="16200000">
            <a:off x="2722433" y="657884"/>
            <a:ext cx="1080120" cy="1437776"/>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431371" y="692696"/>
            <a:ext cx="268829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srgbClr val="C00000"/>
                </a:solidFill>
                <a:effectLst/>
                <a:uLnTx/>
                <a:uFillTx/>
                <a:latin typeface="Comic Sans MS" panose="030F0702030302020204" pitchFamily="66" charset="0"/>
                <a:ea typeface="+mn-ea"/>
                <a:cs typeface="+mn-cs"/>
              </a:rPr>
              <a:t>Structural niche: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Broad cliff ledges and the sea.</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6" name="Up Arrow 5"/>
          <p:cNvSpPr/>
          <p:nvPr/>
        </p:nvSpPr>
        <p:spPr>
          <a:xfrm rot="5400000">
            <a:off x="7810999" y="657884"/>
            <a:ext cx="1080120" cy="1437776"/>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8951978" y="188640"/>
            <a:ext cx="3407701"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srgbClr val="C00000"/>
                </a:solidFill>
                <a:effectLst/>
                <a:uLnTx/>
                <a:uFillTx/>
                <a:latin typeface="Comic Sans MS" panose="030F0702030302020204" pitchFamily="66" charset="0"/>
                <a:ea typeface="+mn-ea"/>
                <a:cs typeface="+mn-cs"/>
              </a:rPr>
              <a:t>Feeding niche: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 bottom feeder. Eats mainly flatfish, prawns etc from shallow water in estuaries and harbours.</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1" name="TextBox 10"/>
          <p:cNvSpPr txBox="1"/>
          <p:nvPr/>
        </p:nvSpPr>
        <p:spPr>
          <a:xfrm>
            <a:off x="4271797" y="3212976"/>
            <a:ext cx="7488832" cy="523220"/>
          </a:xfrm>
          <a:prstGeom prst="rect">
            <a:avLst/>
          </a:prstGeom>
          <a:solidFill>
            <a:srgbClr val="FFFF00"/>
          </a:solidFill>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omic Sans MS" panose="030F0702030302020204" pitchFamily="66" charset="0"/>
                <a:ea typeface="+mn-ea"/>
                <a:cs typeface="+mn-cs"/>
              </a:rPr>
              <a:t>The shag </a:t>
            </a: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t>
            </a:r>
            <a:r>
              <a:rPr kumimoji="0" lang="en-GB" sz="2400" b="0" i="1"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P. </a:t>
            </a:r>
            <a:r>
              <a:rPr kumimoji="0" lang="en-GB" sz="2400" b="0" i="1" u="none" strike="noStrike" kern="1200" cap="none" spc="0" normalizeH="0" baseline="0" noProof="0" dirty="0" err="1" smtClean="0">
                <a:ln>
                  <a:noFill/>
                </a:ln>
                <a:solidFill>
                  <a:prstClr val="black"/>
                </a:solidFill>
                <a:effectLst/>
                <a:uLnTx/>
                <a:uFillTx/>
                <a:latin typeface="Comic Sans MS" panose="030F0702030302020204" pitchFamily="66" charset="0"/>
                <a:ea typeface="+mn-ea"/>
                <a:cs typeface="+mn-cs"/>
              </a:rPr>
              <a:t>aristotelis</a:t>
            </a: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2" name="Up Arrow 11"/>
          <p:cNvSpPr/>
          <p:nvPr/>
        </p:nvSpPr>
        <p:spPr>
          <a:xfrm rot="16200000">
            <a:off x="3010465" y="3682220"/>
            <a:ext cx="1080120" cy="1437776"/>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239350" y="3861048"/>
            <a:ext cx="28803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srgbClr val="C00000"/>
                </a:solidFill>
                <a:effectLst/>
                <a:uLnTx/>
                <a:uFillTx/>
                <a:latin typeface="Comic Sans MS" panose="030F0702030302020204" pitchFamily="66" charset="0"/>
                <a:ea typeface="+mn-ea"/>
                <a:cs typeface="+mn-cs"/>
              </a:rPr>
              <a:t>Structural niche: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a:t>
            </a: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liff ledges and the sea.</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4" name="Up Arrow 13"/>
          <p:cNvSpPr/>
          <p:nvPr/>
        </p:nvSpPr>
        <p:spPr>
          <a:xfrm rot="5400000">
            <a:off x="7810999" y="3682220"/>
            <a:ext cx="1080120" cy="1437776"/>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9119659" y="4149081"/>
            <a:ext cx="307234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srgbClr val="C00000"/>
                </a:solidFill>
                <a:effectLst/>
                <a:uLnTx/>
                <a:uFillTx/>
                <a:latin typeface="Comic Sans MS" panose="030F0702030302020204" pitchFamily="66" charset="0"/>
                <a:ea typeface="+mn-ea"/>
                <a:cs typeface="+mn-cs"/>
              </a:rPr>
              <a:t>Feeding niche: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Dives into the water for fish.</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7" name="TextBox 16"/>
          <p:cNvSpPr txBox="1"/>
          <p:nvPr/>
        </p:nvSpPr>
        <p:spPr>
          <a:xfrm>
            <a:off x="0" y="6165305"/>
            <a:ext cx="12192000" cy="446276"/>
          </a:xfrm>
          <a:prstGeom prst="rect">
            <a:avLst/>
          </a:prstGeom>
          <a:solidFill>
            <a:schemeClr val="accent1">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Mini whiteboards: </a:t>
            </a:r>
            <a:r>
              <a:rPr kumimoji="0" lang="en-GB" sz="23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will happen here? How will these species affect each other?</a:t>
            </a:r>
            <a:endParaRPr kumimoji="0" lang="en-GB" sz="23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79900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400" y="0"/>
            <a:ext cx="12217400" cy="1149531"/>
          </a:xfrm>
          <a:solidFill>
            <a:srgbClr val="92D050"/>
          </a:solidFill>
        </p:spPr>
        <p:txBody>
          <a:bodyPr>
            <a:normAutofit/>
          </a:bodyPr>
          <a:lstStyle/>
          <a:p>
            <a:pPr eaLnBrk="1" hangingPunct="1"/>
            <a:r>
              <a:rPr lang="en-GB" altLang="en-US" sz="3800" b="1" u="sng" dirty="0" smtClean="0"/>
              <a:t>Review</a:t>
            </a:r>
          </a:p>
        </p:txBody>
      </p:sp>
      <p:sp>
        <p:nvSpPr>
          <p:cNvPr id="3" name="Content Placeholder 2"/>
          <p:cNvSpPr>
            <a:spLocks noGrp="1"/>
          </p:cNvSpPr>
          <p:nvPr>
            <p:ph idx="1"/>
          </p:nvPr>
        </p:nvSpPr>
        <p:spPr>
          <a:xfrm>
            <a:off x="169816" y="1463040"/>
            <a:ext cx="11874137" cy="5185954"/>
          </a:xfrm>
        </p:spPr>
        <p:txBody>
          <a:bodyPr rtlCol="0">
            <a:normAutofit lnSpcReduction="10000"/>
          </a:bodyPr>
          <a:lstStyle/>
          <a:p>
            <a:pPr marL="514350" indent="-514350">
              <a:buFont typeface="+mj-lt"/>
              <a:buAutoNum type="arabicPeriod" startAt="6"/>
              <a:defRPr/>
            </a:pPr>
            <a:r>
              <a:rPr lang="en-US" dirty="0" smtClean="0"/>
              <a:t>What </a:t>
            </a:r>
            <a:r>
              <a:rPr lang="en-US" dirty="0"/>
              <a:t>is the binomial system? </a:t>
            </a:r>
            <a:endParaRPr lang="en-US" dirty="0" smtClean="0"/>
          </a:p>
          <a:p>
            <a:pPr>
              <a:defRPr/>
            </a:pPr>
            <a:r>
              <a:rPr lang="en-US" dirty="0">
                <a:solidFill>
                  <a:srgbClr val="00B050"/>
                </a:solidFill>
              </a:rPr>
              <a:t>first word is the genus name and the second word is the species name</a:t>
            </a:r>
            <a:r>
              <a:rPr lang="en-US" dirty="0" smtClean="0">
                <a:solidFill>
                  <a:srgbClr val="00B050"/>
                </a:solidFill>
              </a:rPr>
              <a:t>.</a:t>
            </a:r>
          </a:p>
          <a:p>
            <a:pPr marL="514350" indent="-514350">
              <a:buFont typeface="+mj-lt"/>
              <a:buAutoNum type="arabicPeriod" startAt="7"/>
              <a:defRPr/>
            </a:pPr>
            <a:r>
              <a:rPr lang="en-US" dirty="0"/>
              <a:t>What is an example and features of fungi</a:t>
            </a:r>
            <a:r>
              <a:rPr lang="en-US" dirty="0" smtClean="0"/>
              <a:t>?</a:t>
            </a:r>
          </a:p>
          <a:p>
            <a:pPr>
              <a:defRPr/>
            </a:pPr>
            <a:r>
              <a:rPr lang="en-US" dirty="0" err="1">
                <a:solidFill>
                  <a:srgbClr val="00B050"/>
                </a:solidFill>
              </a:rPr>
              <a:t>moulds</a:t>
            </a:r>
            <a:r>
              <a:rPr lang="en-US" dirty="0">
                <a:solidFill>
                  <a:srgbClr val="00B050"/>
                </a:solidFill>
              </a:rPr>
              <a:t>, eukaryotic, chitin cell wall, </a:t>
            </a:r>
            <a:r>
              <a:rPr lang="en-US" dirty="0" smtClean="0">
                <a:solidFill>
                  <a:srgbClr val="00B050"/>
                </a:solidFill>
              </a:rPr>
              <a:t>saprotrophic</a:t>
            </a:r>
          </a:p>
          <a:p>
            <a:pPr marL="514350" indent="-514350">
              <a:buFont typeface="+mj-lt"/>
              <a:buAutoNum type="arabicPeriod" startAt="8"/>
              <a:defRPr/>
            </a:pPr>
            <a:r>
              <a:rPr lang="en-US" dirty="0"/>
              <a:t>What is molecular phylogeny</a:t>
            </a:r>
            <a:r>
              <a:rPr lang="en-US" dirty="0" smtClean="0"/>
              <a:t>?</a:t>
            </a:r>
          </a:p>
          <a:p>
            <a:pPr>
              <a:defRPr/>
            </a:pPr>
            <a:r>
              <a:rPr lang="en-US" dirty="0">
                <a:solidFill>
                  <a:srgbClr val="00B050"/>
                </a:solidFill>
              </a:rPr>
              <a:t>looking at molecules (DNA and protein) to see how closely related organisms </a:t>
            </a:r>
            <a:r>
              <a:rPr lang="en-US" dirty="0" smtClean="0">
                <a:solidFill>
                  <a:srgbClr val="00B050"/>
                </a:solidFill>
              </a:rPr>
              <a:t>are</a:t>
            </a:r>
          </a:p>
          <a:p>
            <a:pPr marL="514350" indent="-514350">
              <a:buFont typeface="+mj-lt"/>
              <a:buAutoNum type="arabicPeriod" startAt="9"/>
              <a:defRPr/>
            </a:pPr>
            <a:r>
              <a:rPr lang="en-US" dirty="0"/>
              <a:t>What do selection pressures do? </a:t>
            </a:r>
            <a:endParaRPr lang="en-US" dirty="0" smtClean="0"/>
          </a:p>
          <a:p>
            <a:pPr>
              <a:defRPr/>
            </a:pPr>
            <a:r>
              <a:rPr lang="en-US" dirty="0">
                <a:solidFill>
                  <a:srgbClr val="00B050"/>
                </a:solidFill>
              </a:rPr>
              <a:t>create a struggle for </a:t>
            </a:r>
            <a:r>
              <a:rPr lang="en-US" dirty="0" smtClean="0">
                <a:solidFill>
                  <a:srgbClr val="00B050"/>
                </a:solidFill>
              </a:rPr>
              <a:t>survival</a:t>
            </a:r>
          </a:p>
          <a:p>
            <a:pPr marL="514350" indent="-514350">
              <a:buFont typeface="+mj-lt"/>
              <a:buAutoNum type="arabicPeriod" startAt="10"/>
              <a:defRPr/>
            </a:pPr>
            <a:r>
              <a:rPr lang="en-US" dirty="0"/>
              <a:t>Why is there variation in the phenotypes of individuals of a population</a:t>
            </a:r>
            <a:r>
              <a:rPr lang="en-US" dirty="0" smtClean="0"/>
              <a:t>?</a:t>
            </a:r>
          </a:p>
          <a:p>
            <a:pPr>
              <a:defRPr/>
            </a:pPr>
            <a:r>
              <a:rPr lang="en-US" dirty="0">
                <a:solidFill>
                  <a:srgbClr val="00B050"/>
                </a:solidFill>
              </a:rPr>
              <a:t>random mutations introduce new alleles</a:t>
            </a:r>
          </a:p>
          <a:p>
            <a:pPr marL="0" indent="0" eaLnBrk="1" fontAlgn="auto" hangingPunct="1">
              <a:spcAft>
                <a:spcPts val="0"/>
              </a:spcAft>
              <a:buFont typeface="Arial" panose="020B0604020202020204" pitchFamily="34" charset="0"/>
              <a:buNone/>
              <a:defRPr/>
            </a:pPr>
            <a:endParaRPr lang="en-GB" b="1" u="sng" dirty="0"/>
          </a:p>
        </p:txBody>
      </p:sp>
    </p:spTree>
    <p:extLst>
      <p:ext uri="{BB962C8B-B14F-4D97-AF65-F5344CB8AC3E}">
        <p14:creationId xmlns:p14="http://schemas.microsoft.com/office/powerpoint/2010/main" val="320448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4" name="Picture 4" descr="http://astrosnaps.co.uk/Shag_5057.jpg"/>
          <p:cNvPicPr>
            <a:picLocks noChangeAspect="1" noChangeArrowheads="1"/>
          </p:cNvPicPr>
          <p:nvPr/>
        </p:nvPicPr>
        <p:blipFill>
          <a:blip r:embed="rId2" cstate="print"/>
          <a:srcRect/>
          <a:stretch>
            <a:fillRect/>
          </a:stretch>
        </p:blipFill>
        <p:spPr bwMode="auto">
          <a:xfrm>
            <a:off x="335361" y="3284985"/>
            <a:ext cx="3744416" cy="1872208"/>
          </a:xfrm>
          <a:prstGeom prst="rect">
            <a:avLst/>
          </a:prstGeom>
        </p:spPr>
        <p:style>
          <a:lnRef idx="0">
            <a:schemeClr val="accent2"/>
          </a:lnRef>
          <a:fillRef idx="3">
            <a:schemeClr val="accent2"/>
          </a:fillRef>
          <a:effectRef idx="3">
            <a:schemeClr val="accent2"/>
          </a:effectRef>
          <a:fontRef idx="minor">
            <a:schemeClr val="lt1"/>
          </a:fontRef>
        </p:style>
      </p:pic>
      <p:pic>
        <p:nvPicPr>
          <p:cNvPr id="25602" name="Picture 2" descr="http://1.bp.blogspot.com/_Bv2wRceCYKA/SfuSDtbdNfI/AAAAAAAABHo/b8mtDJOHY8Y/s400/brandt%27s-cormorant_wings_drying.jpg"/>
          <p:cNvPicPr>
            <a:picLocks noChangeAspect="1" noChangeArrowheads="1"/>
          </p:cNvPicPr>
          <p:nvPr/>
        </p:nvPicPr>
        <p:blipFill>
          <a:blip r:embed="rId3" cstate="print"/>
          <a:srcRect/>
          <a:stretch>
            <a:fillRect/>
          </a:stretch>
        </p:blipFill>
        <p:spPr bwMode="auto">
          <a:xfrm>
            <a:off x="335362" y="1124745"/>
            <a:ext cx="3684541" cy="1872208"/>
          </a:xfrm>
          <a:prstGeom prst="rect">
            <a:avLst/>
          </a:prstGeom>
        </p:spPr>
        <p:style>
          <a:lnRef idx="0">
            <a:schemeClr val="accent2"/>
          </a:lnRef>
          <a:fillRef idx="3">
            <a:schemeClr val="accent2"/>
          </a:fillRef>
          <a:effectRef idx="3">
            <a:schemeClr val="accent2"/>
          </a:effectRef>
          <a:fontRef idx="minor">
            <a:schemeClr val="lt1"/>
          </a:fontRef>
        </p:style>
      </p:pic>
      <p:sp>
        <p:nvSpPr>
          <p:cNvPr id="17" name="TextBox 16"/>
          <p:cNvSpPr txBox="1"/>
          <p:nvPr/>
        </p:nvSpPr>
        <p:spPr>
          <a:xfrm>
            <a:off x="0" y="332657"/>
            <a:ext cx="12192000" cy="646331"/>
          </a:xfrm>
          <a:prstGeom prst="rect">
            <a:avLst/>
          </a:prstGeom>
          <a:solidFill>
            <a:srgbClr val="FFFF00"/>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Two species </a:t>
            </a:r>
            <a:r>
              <a:rPr kumimoji="0" lang="en-GB" sz="36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can’t occupy the same niche</a:t>
            </a:r>
            <a:r>
              <a:rPr kumimoji="0" lang="en-GB" sz="3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t>
            </a:r>
            <a:endParaRPr kumimoji="0" lang="en-GB" sz="3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6" name="TextBox 15"/>
          <p:cNvSpPr txBox="1"/>
          <p:nvPr/>
        </p:nvSpPr>
        <p:spPr>
          <a:xfrm>
            <a:off x="4463819" y="1268760"/>
            <a:ext cx="7392821"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In reality the cormorant is quite different to the shag:</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it occupies narrower ledges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GB" sz="3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it fishes further out to sea</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GB" sz="3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it captures fish and eels from the upper layers of the water</a:t>
            </a:r>
            <a:endPar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8" name="TextBox 17"/>
          <p:cNvSpPr txBox="1"/>
          <p:nvPr/>
        </p:nvSpPr>
        <p:spPr>
          <a:xfrm>
            <a:off x="335360" y="5517233"/>
            <a:ext cx="11137237" cy="954107"/>
          </a:xfrm>
          <a:prstGeom prst="rect">
            <a:avLst/>
          </a:prstGeom>
          <a:solidFill>
            <a:srgbClr val="FFFF00"/>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This means they are both able to be successful in the same ecosystem</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843794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http://www.lipstickpr.com/women/wp-content/uploads/2011/01/nemo_seagulls_mine-e1293940101787.jpg"/>
          <p:cNvPicPr>
            <a:picLocks noChangeAspect="1" noChangeArrowheads="1"/>
          </p:cNvPicPr>
          <p:nvPr/>
        </p:nvPicPr>
        <p:blipFill>
          <a:blip r:embed="rId2" cstate="print"/>
          <a:srcRect/>
          <a:stretch>
            <a:fillRect/>
          </a:stretch>
        </p:blipFill>
        <p:spPr bwMode="auto">
          <a:xfrm>
            <a:off x="1487489" y="1052736"/>
            <a:ext cx="9025003" cy="3528392"/>
          </a:xfrm>
          <a:prstGeom prst="rect">
            <a:avLst/>
          </a:prstGeom>
        </p:spPr>
        <p:style>
          <a:lnRef idx="0">
            <a:schemeClr val="accent2"/>
          </a:lnRef>
          <a:fillRef idx="3">
            <a:schemeClr val="accent2"/>
          </a:fillRef>
          <a:effectRef idx="3">
            <a:schemeClr val="accent2"/>
          </a:effectRef>
          <a:fontRef idx="minor">
            <a:schemeClr val="lt1"/>
          </a:fontRef>
        </p:style>
      </p:pic>
      <p:sp>
        <p:nvSpPr>
          <p:cNvPr id="2" name="TextBox 1"/>
          <p:cNvSpPr txBox="1"/>
          <p:nvPr/>
        </p:nvSpPr>
        <p:spPr>
          <a:xfrm>
            <a:off x="335360" y="260648"/>
            <a:ext cx="11521280" cy="707886"/>
          </a:xfrm>
          <a:prstGeom prst="rect">
            <a:avLst/>
          </a:prstGeom>
          <a:solidFill>
            <a:srgbClr val="FFFF00"/>
          </a:solidFill>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Competition</a:t>
            </a:r>
            <a:endParaRPr kumimoji="0" lang="en-GB" sz="4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4" name="TextBox 3"/>
          <p:cNvSpPr txBox="1"/>
          <p:nvPr/>
        </p:nvSpPr>
        <p:spPr>
          <a:xfrm>
            <a:off x="431371" y="4797152"/>
            <a:ext cx="11329259" cy="1815882"/>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This happens when 2 or more individuals strive to obtain the same resources when these are in short supply.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The more similar the individuals are, the more intense the competition.</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544195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360" y="260648"/>
            <a:ext cx="11521280" cy="707886"/>
          </a:xfrm>
          <a:prstGeom prst="rect">
            <a:avLst/>
          </a:prstGeom>
          <a:solidFill>
            <a:srgbClr val="FFFF00"/>
          </a:solidFill>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Competition</a:t>
            </a:r>
            <a:endParaRPr kumimoji="0" lang="en-GB" sz="4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2052" name="Picture 4" descr="Ecological Niche | BioNi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741" y="2616473"/>
            <a:ext cx="7896225" cy="3857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1370" y="1315450"/>
            <a:ext cx="11329259" cy="954107"/>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This results in a realised niche. Effectively an altered niche where the species can exist without competition.</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739490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209006"/>
            <a:ext cx="11273247" cy="1097280"/>
          </a:xfrm>
          <a:solidFill>
            <a:schemeClr val="accent1">
              <a:lumMod val="20000"/>
              <a:lumOff val="80000"/>
            </a:schemeClr>
          </a:solidFill>
          <a:ln>
            <a:solidFill>
              <a:schemeClr val="tx1"/>
            </a:solidFill>
          </a:ln>
        </p:spPr>
        <p:txBody>
          <a:bodyPr/>
          <a:lstStyle/>
          <a:p>
            <a:r>
              <a:rPr lang="en-GB" u="sng" dirty="0" smtClean="0"/>
              <a:t>Partner Talk</a:t>
            </a:r>
            <a:endParaRPr lang="en-GB" u="sng" dirty="0"/>
          </a:p>
        </p:txBody>
      </p:sp>
      <p:sp>
        <p:nvSpPr>
          <p:cNvPr id="3" name="Content Placeholder 2"/>
          <p:cNvSpPr>
            <a:spLocks noGrp="1"/>
          </p:cNvSpPr>
          <p:nvPr>
            <p:ph idx="1"/>
          </p:nvPr>
        </p:nvSpPr>
        <p:spPr>
          <a:xfrm>
            <a:off x="548641" y="1528354"/>
            <a:ext cx="11273245" cy="4753112"/>
          </a:xfrm>
        </p:spPr>
        <p:txBody>
          <a:bodyPr/>
          <a:lstStyle/>
          <a:p>
            <a:pPr marL="0" indent="0">
              <a:buNone/>
            </a:pPr>
            <a:r>
              <a:rPr lang="en-GB" b="1" dirty="0" smtClean="0">
                <a:solidFill>
                  <a:srgbClr val="FF0000"/>
                </a:solidFill>
              </a:rPr>
              <a:t>What: </a:t>
            </a:r>
            <a:r>
              <a:rPr lang="en-GB" dirty="0" smtClean="0">
                <a:solidFill>
                  <a:srgbClr val="FF0000"/>
                </a:solidFill>
              </a:rPr>
              <a:t>define the niche, give examples and explain what happens to the niches as a result of competition.</a:t>
            </a:r>
          </a:p>
          <a:p>
            <a:pPr marL="0" indent="0">
              <a:buNone/>
            </a:pPr>
            <a:endParaRPr lang="en-GB" dirty="0">
              <a:solidFill>
                <a:srgbClr val="FF0000"/>
              </a:solidFill>
            </a:endParaRPr>
          </a:p>
          <a:p>
            <a:pPr marL="0" indent="0">
              <a:buNone/>
            </a:pPr>
            <a:r>
              <a:rPr lang="en-GB" b="1" dirty="0" smtClean="0">
                <a:solidFill>
                  <a:srgbClr val="FF0000"/>
                </a:solidFill>
              </a:rPr>
              <a:t>How: </a:t>
            </a:r>
            <a:r>
              <a:rPr lang="en-GB" dirty="0" smtClean="0">
                <a:solidFill>
                  <a:srgbClr val="FF0000"/>
                </a:solidFill>
              </a:rPr>
              <a:t>In pairs, numbered 1 and 2.</a:t>
            </a:r>
          </a:p>
          <a:p>
            <a:pPr marL="0" indent="0">
              <a:buNone/>
            </a:pPr>
            <a:r>
              <a:rPr lang="en-GB" dirty="0" smtClean="0">
                <a:solidFill>
                  <a:srgbClr val="FF0000"/>
                </a:solidFill>
              </a:rPr>
              <a:t>Number 1 explains to number 2. Number 2 gives feedback.</a:t>
            </a:r>
          </a:p>
          <a:p>
            <a:pPr marL="0" indent="0">
              <a:buNone/>
            </a:pPr>
            <a:r>
              <a:rPr lang="en-GB" dirty="0" smtClean="0">
                <a:solidFill>
                  <a:srgbClr val="FF0000"/>
                </a:solidFill>
              </a:rPr>
              <a:t>Number 2 then explains to number 1. Number 1 gives feedback.</a:t>
            </a:r>
          </a:p>
          <a:p>
            <a:pPr marL="0" indent="0">
              <a:buNone/>
            </a:pPr>
            <a:endParaRPr lang="en-GB" dirty="0">
              <a:solidFill>
                <a:srgbClr val="FF0000"/>
              </a:solidFill>
            </a:endParaRPr>
          </a:p>
          <a:p>
            <a:pPr marL="0" indent="0">
              <a:buNone/>
            </a:pPr>
            <a:r>
              <a:rPr lang="en-GB" b="1" dirty="0" smtClean="0">
                <a:solidFill>
                  <a:srgbClr val="FF0000"/>
                </a:solidFill>
              </a:rPr>
              <a:t>How long: </a:t>
            </a:r>
            <a:r>
              <a:rPr lang="en-GB" dirty="0" smtClean="0">
                <a:solidFill>
                  <a:srgbClr val="FF0000"/>
                </a:solidFill>
              </a:rPr>
              <a:t>5 minutes (2.5 minutes each)</a:t>
            </a:r>
            <a:endParaRPr lang="en-GB" dirty="0">
              <a:solidFill>
                <a:srgbClr val="FF0000"/>
              </a:solidFill>
            </a:endParaRPr>
          </a:p>
        </p:txBody>
      </p:sp>
    </p:spTree>
    <p:extLst>
      <p:ext uri="{BB962C8B-B14F-4D97-AF65-F5344CB8AC3E}">
        <p14:creationId xmlns:p14="http://schemas.microsoft.com/office/powerpoint/2010/main" val="178788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5373"/>
          </a:xfrm>
          <a:solidFill>
            <a:srgbClr val="FFC000"/>
          </a:solidFill>
          <a:ln>
            <a:solidFill>
              <a:schemeClr val="tx1"/>
            </a:solidFill>
          </a:ln>
        </p:spPr>
        <p:txBody>
          <a:bodyPr>
            <a:normAutofit fontScale="90000"/>
          </a:bodyPr>
          <a:lstStyle/>
          <a:p>
            <a:r>
              <a:rPr lang="en-GB" u="sng" dirty="0">
                <a:latin typeface="Comic Sans MS" panose="030F0702030302020204" pitchFamily="66" charset="0"/>
              </a:rPr>
              <a:t>Task</a:t>
            </a:r>
            <a:br>
              <a:rPr lang="en-GB" u="sng" dirty="0">
                <a:latin typeface="Comic Sans MS" panose="030F0702030302020204" pitchFamily="66" charset="0"/>
              </a:rPr>
            </a:br>
            <a:endParaRPr lang="en-GB" dirty="0">
              <a:latin typeface="Comic Sans MS" panose="030F0702030302020204" pitchFamily="66" charset="0"/>
            </a:endParaRPr>
          </a:p>
        </p:txBody>
      </p:sp>
      <p:sp>
        <p:nvSpPr>
          <p:cNvPr id="3" name="Content Placeholder 2"/>
          <p:cNvSpPr>
            <a:spLocks noGrp="1"/>
          </p:cNvSpPr>
          <p:nvPr>
            <p:ph idx="1"/>
          </p:nvPr>
        </p:nvSpPr>
        <p:spPr>
          <a:xfrm>
            <a:off x="838200" y="1741219"/>
            <a:ext cx="10515600" cy="4351338"/>
          </a:xfrm>
          <a:noFill/>
          <a:ln>
            <a:noFill/>
          </a:ln>
        </p:spPr>
        <p:txBody>
          <a:bodyPr>
            <a:normAutofit fontScale="77500" lnSpcReduction="20000"/>
          </a:bodyPr>
          <a:lstStyle/>
          <a:p>
            <a:pPr marL="742950" indent="-742950">
              <a:buFont typeface="+mj-lt"/>
              <a:buAutoNum type="arabicPeriod"/>
            </a:pPr>
            <a:r>
              <a:rPr lang="en-GB" sz="3600" dirty="0" smtClean="0">
                <a:latin typeface="Comic Sans MS" panose="030F0702030302020204" pitchFamily="66" charset="0"/>
              </a:rPr>
              <a:t>Describe the Niche of 2 </a:t>
            </a:r>
            <a:r>
              <a:rPr lang="en-GB" sz="3600" dirty="0">
                <a:latin typeface="Comic Sans MS" panose="030F0702030302020204" pitchFamily="66" charset="0"/>
              </a:rPr>
              <a:t>organisms </a:t>
            </a:r>
            <a:r>
              <a:rPr lang="en-GB" sz="3600" dirty="0" smtClean="0">
                <a:latin typeface="Comic Sans MS" panose="030F0702030302020204" pitchFamily="66" charset="0"/>
              </a:rPr>
              <a:t>(try </a:t>
            </a:r>
            <a:r>
              <a:rPr lang="en-GB" sz="3600" dirty="0">
                <a:latin typeface="Comic Sans MS" panose="030F0702030302020204" pitchFamily="66" charset="0"/>
              </a:rPr>
              <a:t>a plant or fungus and an </a:t>
            </a:r>
            <a:r>
              <a:rPr lang="en-GB" sz="3600" dirty="0" smtClean="0">
                <a:latin typeface="Comic Sans MS" panose="030F0702030302020204" pitchFamily="66" charset="0"/>
              </a:rPr>
              <a:t>animal)</a:t>
            </a:r>
            <a:endParaRPr lang="en-GB" sz="3600" dirty="0">
              <a:latin typeface="Comic Sans MS" panose="030F0702030302020204" pitchFamily="66" charset="0"/>
            </a:endParaRPr>
          </a:p>
          <a:p>
            <a:pPr marL="0" indent="0">
              <a:buNone/>
            </a:pPr>
            <a:endParaRPr lang="en-GB" sz="2900" dirty="0" smtClean="0">
              <a:latin typeface="Comic Sans MS" panose="030F0702030302020204" pitchFamily="66" charset="0"/>
            </a:endParaRPr>
          </a:p>
          <a:p>
            <a:pPr marL="0" indent="0">
              <a:buNone/>
            </a:pPr>
            <a:r>
              <a:rPr lang="en-GB" sz="2900" dirty="0" smtClean="0">
                <a:latin typeface="Comic Sans MS" panose="030F0702030302020204" pitchFamily="66" charset="0"/>
              </a:rPr>
              <a:t>Include their:</a:t>
            </a:r>
          </a:p>
          <a:p>
            <a:r>
              <a:rPr lang="en-GB" sz="2900" dirty="0" smtClean="0">
                <a:latin typeface="Comic Sans MS" panose="030F0702030302020204" pitchFamily="66" charset="0"/>
              </a:rPr>
              <a:t>Habitat</a:t>
            </a:r>
            <a:endParaRPr lang="en-GB" sz="2900" dirty="0">
              <a:latin typeface="Comic Sans MS" panose="030F0702030302020204" pitchFamily="66" charset="0"/>
            </a:endParaRPr>
          </a:p>
          <a:p>
            <a:r>
              <a:rPr lang="en-GB" sz="2900" dirty="0">
                <a:latin typeface="Comic Sans MS" panose="030F0702030302020204" pitchFamily="66" charset="0"/>
              </a:rPr>
              <a:t>Interactions with other organisms</a:t>
            </a:r>
          </a:p>
          <a:p>
            <a:r>
              <a:rPr lang="en-GB" sz="2900" dirty="0">
                <a:latin typeface="Comic Sans MS" panose="030F0702030302020204" pitchFamily="66" charset="0"/>
              </a:rPr>
              <a:t>Interactions with the non living environment ( </a:t>
            </a:r>
            <a:r>
              <a:rPr lang="en-GB" sz="2900" dirty="0" err="1">
                <a:latin typeface="Comic Sans MS" panose="030F0702030302020204" pitchFamily="66" charset="0"/>
              </a:rPr>
              <a:t>eg</a:t>
            </a:r>
            <a:r>
              <a:rPr lang="en-GB" sz="2900" dirty="0">
                <a:latin typeface="Comic Sans MS" panose="030F0702030302020204" pitchFamily="66" charset="0"/>
              </a:rPr>
              <a:t> Soil, O</a:t>
            </a:r>
            <a:r>
              <a:rPr lang="en-GB" sz="2900" baseline="-25000" dirty="0">
                <a:latin typeface="Comic Sans MS" panose="030F0702030302020204" pitchFamily="66" charset="0"/>
              </a:rPr>
              <a:t>2</a:t>
            </a:r>
            <a:r>
              <a:rPr lang="en-GB" sz="2900" dirty="0">
                <a:latin typeface="Comic Sans MS" panose="030F0702030302020204" pitchFamily="66" charset="0"/>
              </a:rPr>
              <a:t>/CO</a:t>
            </a:r>
            <a:r>
              <a:rPr lang="en-GB" sz="2900" baseline="-25000" dirty="0">
                <a:latin typeface="Comic Sans MS" panose="030F0702030302020204" pitchFamily="66" charset="0"/>
              </a:rPr>
              <a:t>2</a:t>
            </a:r>
            <a:r>
              <a:rPr lang="en-GB" sz="2900" dirty="0">
                <a:latin typeface="Comic Sans MS" panose="030F0702030302020204" pitchFamily="66" charset="0"/>
              </a:rPr>
              <a:t>)</a:t>
            </a:r>
          </a:p>
          <a:p>
            <a:endParaRPr lang="en-GB" sz="3600" dirty="0"/>
          </a:p>
          <a:p>
            <a:pPr>
              <a:buNone/>
            </a:pPr>
            <a:r>
              <a:rPr lang="en-GB" sz="3600" dirty="0"/>
              <a:t>	</a:t>
            </a:r>
            <a:endParaRPr lang="en-GB" sz="3600" dirty="0" smtClean="0">
              <a:latin typeface="Comic Sans MS" panose="030F0702030302020204" pitchFamily="66" charset="0"/>
            </a:endParaRPr>
          </a:p>
          <a:p>
            <a:pPr marL="0" indent="0">
              <a:buNone/>
            </a:pPr>
            <a:r>
              <a:rPr lang="en-GB" sz="3600" dirty="0" smtClean="0">
                <a:latin typeface="Comic Sans MS" panose="030F0702030302020204" pitchFamily="66" charset="0"/>
              </a:rPr>
              <a:t>2.    Explain why species cannot occupy the same niche (4 marks)</a:t>
            </a:r>
          </a:p>
          <a:p>
            <a:pPr marL="0" indent="0">
              <a:buNone/>
            </a:pPr>
            <a:endParaRPr lang="en-GB" sz="3600" dirty="0">
              <a:latin typeface="Comic Sans MS" panose="030F0702030302020204" pitchFamily="66" charset="0"/>
            </a:endParaRPr>
          </a:p>
        </p:txBody>
      </p:sp>
    </p:spTree>
    <p:extLst>
      <p:ext uri="{BB962C8B-B14F-4D97-AF65-F5344CB8AC3E}">
        <p14:creationId xmlns:p14="http://schemas.microsoft.com/office/powerpoint/2010/main" val="3547189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a:solidFill>
              <a:schemeClr val="tx1"/>
            </a:solidFill>
          </a:ln>
        </p:spPr>
        <p:txBody>
          <a:bodyPr/>
          <a:lstStyle/>
          <a:p>
            <a:r>
              <a:rPr lang="en-GB" dirty="0" smtClean="0">
                <a:latin typeface="Comic Sans MS" panose="030F0702030302020204" pitchFamily="66" charset="0"/>
              </a:rPr>
              <a:t>Answers</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a:bodyPr>
          <a:lstStyle/>
          <a:p>
            <a:pPr marL="0" indent="0">
              <a:buNone/>
            </a:pPr>
            <a:r>
              <a:rPr lang="en-GB" dirty="0" smtClean="0">
                <a:latin typeface="Comic Sans MS" panose="030F0702030302020204" pitchFamily="66" charset="0"/>
              </a:rPr>
              <a:t>Q2. </a:t>
            </a:r>
            <a:r>
              <a:rPr lang="en-US" dirty="0">
                <a:latin typeface="Comic Sans MS" panose="030F0702030302020204" pitchFamily="66" charset="0"/>
              </a:rPr>
              <a:t>Explain why species cannot occupy the same niche (4 marks)</a:t>
            </a:r>
          </a:p>
          <a:p>
            <a:pPr marL="0" indent="0">
              <a:buNone/>
            </a:pPr>
            <a:endParaRPr lang="en-GB" dirty="0" smtClean="0">
              <a:latin typeface="Comic Sans MS" panose="030F0702030302020204" pitchFamily="66" charset="0"/>
            </a:endParaRPr>
          </a:p>
          <a:p>
            <a:r>
              <a:rPr lang="en-GB" dirty="0" smtClean="0">
                <a:latin typeface="Comic Sans MS" panose="030F0702030302020204" pitchFamily="66" charset="0"/>
              </a:rPr>
              <a:t>Two species can not occupy the same niche because this would result in interspecific competition.</a:t>
            </a:r>
          </a:p>
          <a:p>
            <a:r>
              <a:rPr lang="en-GB" dirty="0" smtClean="0">
                <a:latin typeface="Comic Sans MS" panose="030F0702030302020204" pitchFamily="66" charset="0"/>
              </a:rPr>
              <a:t>This could would result in one species having to therefore adapt or change their niche.</a:t>
            </a:r>
          </a:p>
          <a:p>
            <a:r>
              <a:rPr lang="en-GB" dirty="0" smtClean="0">
                <a:latin typeface="Comic Sans MS" panose="030F0702030302020204" pitchFamily="66" charset="0"/>
              </a:rPr>
              <a:t>Such as moving somewhere else or feeding from something else resulting in a realised niche.</a:t>
            </a:r>
          </a:p>
          <a:p>
            <a:r>
              <a:rPr lang="en-GB" dirty="0" smtClean="0">
                <a:latin typeface="Comic Sans MS" panose="030F0702030302020204" pitchFamily="66" charset="0"/>
              </a:rPr>
              <a:t>Otherwise it would result in the extinction of the other species. </a:t>
            </a:r>
            <a:endParaRPr lang="en-GB" dirty="0">
              <a:latin typeface="Comic Sans MS" panose="030F0702030302020204" pitchFamily="66" charset="0"/>
            </a:endParaRPr>
          </a:p>
        </p:txBody>
      </p:sp>
    </p:spTree>
    <p:extLst>
      <p:ext uri="{BB962C8B-B14F-4D97-AF65-F5344CB8AC3E}">
        <p14:creationId xmlns:p14="http://schemas.microsoft.com/office/powerpoint/2010/main" val="14594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r>
              <a:rPr lang="en-GB" dirty="0" smtClean="0">
                <a:latin typeface="Comic Sans MS" panose="030F0702030302020204" pitchFamily="66" charset="0"/>
              </a:rPr>
              <a:t>True or false?</a:t>
            </a:r>
            <a:endParaRPr lang="en-GB" dirty="0">
              <a:latin typeface="Comic Sans MS" panose="030F0702030302020204" pitchFamily="66" charset="0"/>
            </a:endParaRPr>
          </a:p>
        </p:txBody>
      </p:sp>
      <p:sp>
        <p:nvSpPr>
          <p:cNvPr id="3" name="Content Placeholder 2"/>
          <p:cNvSpPr>
            <a:spLocks noGrp="1"/>
          </p:cNvSpPr>
          <p:nvPr>
            <p:ph idx="1"/>
          </p:nvPr>
        </p:nvSpPr>
        <p:spPr>
          <a:xfrm>
            <a:off x="838200" y="1825625"/>
            <a:ext cx="9951720" cy="4351338"/>
          </a:xfrm>
        </p:spPr>
        <p:txBody>
          <a:bodyPr>
            <a:normAutofit fontScale="92500" lnSpcReduction="10000"/>
          </a:bodyPr>
          <a:lstStyle/>
          <a:p>
            <a:pPr marL="514350" indent="-514350">
              <a:buFont typeface="+mj-lt"/>
              <a:buAutoNum type="arabicPeriod"/>
            </a:pPr>
            <a:r>
              <a:rPr lang="en-GB" dirty="0" smtClean="0">
                <a:latin typeface="Comic Sans MS" panose="030F0702030302020204" pitchFamily="66" charset="0"/>
              </a:rPr>
              <a:t>The definition of a niche is the species </a:t>
            </a:r>
            <a:r>
              <a:rPr lang="en-US" dirty="0" smtClean="0">
                <a:latin typeface="Comic Sans MS" panose="030F0702030302020204" pitchFamily="66" charset="0"/>
              </a:rPr>
              <a:t>role in its habitat.</a:t>
            </a:r>
          </a:p>
          <a:p>
            <a:pPr marL="514350" indent="-514350">
              <a:buFont typeface="+mj-lt"/>
              <a:buAutoNum type="arabicPeriod"/>
            </a:pPr>
            <a:r>
              <a:rPr lang="en-US" dirty="0" smtClean="0">
                <a:latin typeface="Comic Sans MS" panose="030F0702030302020204" pitchFamily="66" charset="0"/>
              </a:rPr>
              <a:t>Each species has its own unique niche.</a:t>
            </a:r>
          </a:p>
          <a:p>
            <a:pPr marL="514350" indent="-514350">
              <a:buFont typeface="+mj-lt"/>
              <a:buAutoNum type="arabicPeriod"/>
            </a:pPr>
            <a:r>
              <a:rPr lang="en-US" dirty="0" smtClean="0">
                <a:latin typeface="Comic Sans MS" panose="030F0702030302020204" pitchFamily="66" charset="0"/>
              </a:rPr>
              <a:t>If two species niches overlap this will result in intraspecific competition.</a:t>
            </a:r>
          </a:p>
          <a:p>
            <a:pPr marL="514350" indent="-514350">
              <a:buFont typeface="+mj-lt"/>
              <a:buAutoNum type="arabicPeriod"/>
            </a:pPr>
            <a:r>
              <a:rPr lang="en-US" dirty="0" smtClean="0">
                <a:latin typeface="Comic Sans MS" panose="030F0702030302020204" pitchFamily="66" charset="0"/>
              </a:rPr>
              <a:t>A result of competition over limited resources with overlapping niches could result in extinction of one of the species.</a:t>
            </a:r>
          </a:p>
          <a:p>
            <a:pPr marL="514350" indent="-514350">
              <a:buFont typeface="+mj-lt"/>
              <a:buAutoNum type="arabicPeriod"/>
            </a:pPr>
            <a:r>
              <a:rPr lang="en-US" dirty="0" smtClean="0">
                <a:latin typeface="Comic Sans MS" panose="030F0702030302020204" pitchFamily="66" charset="0"/>
              </a:rPr>
              <a:t>Changes of a niche as a result of interspecific competition are called a true niche. </a:t>
            </a:r>
          </a:p>
          <a:p>
            <a:pPr marL="0" indent="0">
              <a:buNone/>
            </a:pPr>
            <a:endParaRPr lang="en-US" dirty="0" smtClean="0"/>
          </a:p>
          <a:p>
            <a:pPr marL="0" indent="0">
              <a:buNone/>
            </a:pPr>
            <a:r>
              <a:rPr lang="en-US" dirty="0" smtClean="0">
                <a:solidFill>
                  <a:srgbClr val="0070C0"/>
                </a:solidFill>
                <a:latin typeface="Comic Sans MS" panose="030F0702030302020204" pitchFamily="66" charset="0"/>
              </a:rPr>
              <a:t>Then correct the false statements.</a:t>
            </a:r>
          </a:p>
          <a:p>
            <a:pPr marL="514350" indent="-514350">
              <a:buFont typeface="+mj-lt"/>
              <a:buAutoNum type="arabicPeriod"/>
            </a:pPr>
            <a:endParaRPr lang="en-US" dirty="0" smtClean="0"/>
          </a:p>
          <a:p>
            <a:pPr marL="514350" indent="-514350">
              <a:buFont typeface="+mj-lt"/>
              <a:buAutoNum type="arabicPeriod"/>
            </a:pPr>
            <a:endParaRPr lang="en-GB" dirty="0"/>
          </a:p>
        </p:txBody>
      </p:sp>
      <p:sp>
        <p:nvSpPr>
          <p:cNvPr id="4" name="TextBox 3"/>
          <p:cNvSpPr txBox="1"/>
          <p:nvPr/>
        </p:nvSpPr>
        <p:spPr>
          <a:xfrm>
            <a:off x="10789920" y="1829772"/>
            <a:ext cx="1018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F</a:t>
            </a:r>
            <a:endPar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
        <p:nvSpPr>
          <p:cNvPr id="5" name="TextBox 4"/>
          <p:cNvSpPr txBox="1"/>
          <p:nvPr/>
        </p:nvSpPr>
        <p:spPr>
          <a:xfrm>
            <a:off x="10789920" y="2260613"/>
            <a:ext cx="1018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T</a:t>
            </a:r>
          </a:p>
        </p:txBody>
      </p:sp>
      <p:sp>
        <p:nvSpPr>
          <p:cNvPr id="6" name="TextBox 5"/>
          <p:cNvSpPr txBox="1"/>
          <p:nvPr/>
        </p:nvSpPr>
        <p:spPr>
          <a:xfrm>
            <a:off x="10844349" y="2765633"/>
            <a:ext cx="1018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F</a:t>
            </a:r>
            <a:endPar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
        <p:nvSpPr>
          <p:cNvPr id="7" name="TextBox 6"/>
          <p:cNvSpPr txBox="1"/>
          <p:nvPr/>
        </p:nvSpPr>
        <p:spPr>
          <a:xfrm>
            <a:off x="10844349" y="3516828"/>
            <a:ext cx="1018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T</a:t>
            </a:r>
            <a:endPar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
        <p:nvSpPr>
          <p:cNvPr id="8" name="TextBox 7"/>
          <p:cNvSpPr txBox="1"/>
          <p:nvPr/>
        </p:nvSpPr>
        <p:spPr>
          <a:xfrm>
            <a:off x="10922726" y="4648942"/>
            <a:ext cx="1018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F</a:t>
            </a:r>
            <a:endPar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0551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tx1"/>
            </a:solidFill>
          </a:ln>
        </p:spPr>
        <p:txBody>
          <a:bodyPr/>
          <a:lstStyle/>
          <a:p>
            <a:pPr algn="ctr"/>
            <a:r>
              <a:rPr lang="en-GB" u="sng" dirty="0" smtClean="0">
                <a:latin typeface="Comic Sans MS" panose="030F0702030302020204" pitchFamily="66" charset="0"/>
              </a:rPr>
              <a:t>Adaptations</a:t>
            </a:r>
            <a:r>
              <a:rPr lang="en-GB" u="sng" dirty="0" smtClean="0"/>
              <a:t> </a:t>
            </a:r>
            <a:endParaRPr lang="en-GB" u="sng" dirty="0"/>
          </a:p>
        </p:txBody>
      </p:sp>
      <p:sp>
        <p:nvSpPr>
          <p:cNvPr id="3" name="Content Placeholder 2"/>
          <p:cNvSpPr>
            <a:spLocks noGrp="1"/>
          </p:cNvSpPr>
          <p:nvPr>
            <p:ph idx="1"/>
          </p:nvPr>
        </p:nvSpPr>
        <p:spPr/>
        <p:txBody>
          <a:bodyPr>
            <a:normAutofit/>
          </a:bodyPr>
          <a:lstStyle/>
          <a:p>
            <a:r>
              <a:rPr lang="en-GB" sz="3200" dirty="0" smtClean="0">
                <a:latin typeface="Comic Sans MS" panose="030F0702030302020204" pitchFamily="66" charset="0"/>
              </a:rPr>
              <a:t>Adaptations can be grouped into three categories </a:t>
            </a:r>
          </a:p>
          <a:p>
            <a:pPr lvl="1"/>
            <a:r>
              <a:rPr lang="en-GB" sz="2800" dirty="0" smtClean="0">
                <a:solidFill>
                  <a:srgbClr val="0070C0"/>
                </a:solidFill>
                <a:latin typeface="Comic Sans MS" panose="030F0702030302020204" pitchFamily="66" charset="0"/>
              </a:rPr>
              <a:t>Behavioural </a:t>
            </a:r>
          </a:p>
          <a:p>
            <a:pPr lvl="1"/>
            <a:r>
              <a:rPr lang="en-GB" sz="2800" dirty="0" smtClean="0">
                <a:solidFill>
                  <a:srgbClr val="0070C0"/>
                </a:solidFill>
                <a:latin typeface="Comic Sans MS" panose="030F0702030302020204" pitchFamily="66" charset="0"/>
              </a:rPr>
              <a:t>Physiological </a:t>
            </a:r>
          </a:p>
          <a:p>
            <a:pPr lvl="1"/>
            <a:r>
              <a:rPr lang="en-GB" sz="2800" dirty="0" smtClean="0">
                <a:solidFill>
                  <a:srgbClr val="0070C0"/>
                </a:solidFill>
                <a:latin typeface="Comic Sans MS" panose="030F0702030302020204" pitchFamily="66" charset="0"/>
              </a:rPr>
              <a:t>Anatomical </a:t>
            </a:r>
          </a:p>
          <a:p>
            <a:pPr marL="457200" lvl="1" indent="0">
              <a:buNone/>
            </a:pPr>
            <a:endParaRPr lang="en-GB" sz="2800" dirty="0" smtClean="0">
              <a:solidFill>
                <a:srgbClr val="0070C0"/>
              </a:solidFill>
              <a:latin typeface="Comic Sans MS" panose="030F0702030302020204" pitchFamily="66" charset="0"/>
            </a:endParaRPr>
          </a:p>
          <a:p>
            <a:r>
              <a:rPr lang="en-GB" sz="3200" dirty="0" smtClean="0">
                <a:latin typeface="Comic Sans MS" panose="030F0702030302020204" pitchFamily="66" charset="0"/>
              </a:rPr>
              <a:t>Although these are not hard and fast categories as there is some over lap.</a:t>
            </a:r>
          </a:p>
        </p:txBody>
      </p:sp>
    </p:spTree>
    <p:extLst>
      <p:ext uri="{BB962C8B-B14F-4D97-AF65-F5344CB8AC3E}">
        <p14:creationId xmlns:p14="http://schemas.microsoft.com/office/powerpoint/2010/main" val="1709787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3954" y="371724"/>
            <a:ext cx="10939759" cy="843121"/>
          </a:xfrm>
          <a:solidFill>
            <a:srgbClr val="FFFF00"/>
          </a:solidFill>
          <a:ln>
            <a:solidFill>
              <a:schemeClr val="tx1"/>
            </a:solidFill>
          </a:ln>
        </p:spPr>
        <p:txBody>
          <a:bodyPr>
            <a:normAutofit/>
          </a:bodyPr>
          <a:lstStyle/>
          <a:p>
            <a:pPr algn="ctr"/>
            <a:r>
              <a:rPr lang="en-GB" u="sng" dirty="0" smtClean="0">
                <a:latin typeface="Comic Sans MS" panose="030F0702030302020204" pitchFamily="66" charset="0"/>
              </a:rPr>
              <a:t>Behavioural adaptations</a:t>
            </a:r>
            <a:endParaRPr lang="en-GB" u="sng" dirty="0">
              <a:latin typeface="Comic Sans MS" panose="030F0702030302020204" pitchFamily="66" charset="0"/>
            </a:endParaRPr>
          </a:p>
        </p:txBody>
      </p:sp>
      <p:sp>
        <p:nvSpPr>
          <p:cNvPr id="3" name="Content Placeholder 2"/>
          <p:cNvSpPr>
            <a:spLocks noGrp="1"/>
          </p:cNvSpPr>
          <p:nvPr>
            <p:ph idx="1"/>
          </p:nvPr>
        </p:nvSpPr>
        <p:spPr>
          <a:xfrm>
            <a:off x="911424" y="1556792"/>
            <a:ext cx="6144683" cy="4824536"/>
          </a:xfrm>
        </p:spPr>
        <p:txBody>
          <a:bodyPr>
            <a:normAutofit/>
          </a:bodyPr>
          <a:lstStyle/>
          <a:p>
            <a:r>
              <a:rPr lang="en-GB" sz="3200" dirty="0" smtClean="0">
                <a:latin typeface="Comic Sans MS" panose="030F0702030302020204" pitchFamily="66" charset="0"/>
              </a:rPr>
              <a:t>These are </a:t>
            </a:r>
            <a:r>
              <a:rPr lang="en-GB" sz="3200" dirty="0" smtClean="0">
                <a:solidFill>
                  <a:srgbClr val="0070C0"/>
                </a:solidFill>
                <a:latin typeface="Comic Sans MS" panose="030F0702030302020204" pitchFamily="66" charset="0"/>
              </a:rPr>
              <a:t>actions</a:t>
            </a:r>
            <a:r>
              <a:rPr lang="en-GB" sz="3200" dirty="0" smtClean="0">
                <a:latin typeface="Comic Sans MS" panose="030F0702030302020204" pitchFamily="66" charset="0"/>
              </a:rPr>
              <a:t> by the organism which help them to </a:t>
            </a:r>
            <a:r>
              <a:rPr lang="en-GB" sz="3200" dirty="0" smtClean="0">
                <a:solidFill>
                  <a:srgbClr val="0070C0"/>
                </a:solidFill>
                <a:latin typeface="Comic Sans MS" panose="030F0702030302020204" pitchFamily="66" charset="0"/>
              </a:rPr>
              <a:t>survive or reproduce</a:t>
            </a:r>
            <a:r>
              <a:rPr lang="en-GB" sz="3200" dirty="0" smtClean="0">
                <a:latin typeface="Comic Sans MS" panose="030F0702030302020204" pitchFamily="66" charset="0"/>
              </a:rPr>
              <a:t>.</a:t>
            </a:r>
          </a:p>
          <a:p>
            <a:r>
              <a:rPr lang="en-GB" sz="3200" dirty="0" smtClean="0">
                <a:latin typeface="Comic Sans MS" panose="030F0702030302020204" pitchFamily="66" charset="0"/>
              </a:rPr>
              <a:t>Examples:</a:t>
            </a:r>
          </a:p>
          <a:p>
            <a:pPr lvl="1"/>
            <a:r>
              <a:rPr lang="en-GB" sz="2800" dirty="0" smtClean="0">
                <a:latin typeface="Comic Sans MS" panose="030F0702030302020204" pitchFamily="66" charset="0"/>
              </a:rPr>
              <a:t>Agoutis bury brazil nuts as a food store</a:t>
            </a:r>
          </a:p>
          <a:p>
            <a:pPr lvl="1"/>
            <a:r>
              <a:rPr lang="en-GB" sz="2800" dirty="0" smtClean="0">
                <a:latin typeface="Comic Sans MS" panose="030F0702030302020204" pitchFamily="66" charset="0"/>
              </a:rPr>
              <a:t>Plants turn their leaves towards the sun</a:t>
            </a:r>
          </a:p>
          <a:p>
            <a:pPr lvl="1"/>
            <a:r>
              <a:rPr lang="en-GB" sz="2800" dirty="0" smtClean="0">
                <a:latin typeface="Comic Sans MS" panose="030F0702030302020204" pitchFamily="66" charset="0"/>
              </a:rPr>
              <a:t>Explosive seed/ spore dispersal in plants and fungi</a:t>
            </a:r>
            <a:endParaRPr lang="en-GB" sz="2800" dirty="0">
              <a:latin typeface="Comic Sans MS" panose="030F0702030302020204" pitchFamily="66"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1561" y="3161653"/>
            <a:ext cx="270388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1562" y="4915802"/>
            <a:ext cx="2771145" cy="160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1561" y="1628800"/>
            <a:ext cx="2702152" cy="151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49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38061" y="300446"/>
            <a:ext cx="10734536" cy="888020"/>
          </a:xfrm>
          <a:solidFill>
            <a:srgbClr val="FFFF00"/>
          </a:solidFill>
          <a:ln>
            <a:solidFill>
              <a:schemeClr val="tx1"/>
            </a:solidFill>
          </a:ln>
        </p:spPr>
        <p:txBody>
          <a:bodyPr>
            <a:normAutofit/>
          </a:bodyPr>
          <a:lstStyle/>
          <a:p>
            <a:pPr algn="ctr"/>
            <a:r>
              <a:rPr lang="en-GB" u="sng" dirty="0" smtClean="0">
                <a:latin typeface="Comic Sans MS" panose="030F0702030302020204" pitchFamily="66" charset="0"/>
              </a:rPr>
              <a:t>Physiological adaptations </a:t>
            </a:r>
            <a:endParaRPr lang="en-GB" u="sng" dirty="0">
              <a:latin typeface="Comic Sans MS" panose="030F0702030302020204" pitchFamily="66" charset="0"/>
            </a:endParaRPr>
          </a:p>
        </p:txBody>
      </p:sp>
      <p:sp>
        <p:nvSpPr>
          <p:cNvPr id="3" name="Content Placeholder 2"/>
          <p:cNvSpPr>
            <a:spLocks noGrp="1"/>
          </p:cNvSpPr>
          <p:nvPr>
            <p:ph idx="1"/>
          </p:nvPr>
        </p:nvSpPr>
        <p:spPr>
          <a:xfrm>
            <a:off x="3983765" y="1484784"/>
            <a:ext cx="7488832" cy="4994870"/>
          </a:xfrm>
        </p:spPr>
        <p:txBody>
          <a:bodyPr>
            <a:normAutofit/>
          </a:bodyPr>
          <a:lstStyle/>
          <a:p>
            <a:r>
              <a:rPr lang="en-GB" sz="3200" dirty="0" smtClean="0">
                <a:latin typeface="Comic Sans MS" panose="030F0702030302020204" pitchFamily="66" charset="0"/>
              </a:rPr>
              <a:t>These are </a:t>
            </a:r>
            <a:r>
              <a:rPr lang="en-GB" sz="3200" dirty="0" smtClean="0">
                <a:solidFill>
                  <a:srgbClr val="0070C0"/>
                </a:solidFill>
                <a:latin typeface="Comic Sans MS" panose="030F0702030302020204" pitchFamily="66" charset="0"/>
              </a:rPr>
              <a:t>internal workings </a:t>
            </a:r>
            <a:r>
              <a:rPr lang="en-GB" sz="3200" dirty="0" smtClean="0">
                <a:latin typeface="Comic Sans MS" panose="030F0702030302020204" pitchFamily="66" charset="0"/>
              </a:rPr>
              <a:t>within the organism which helps it to </a:t>
            </a:r>
            <a:r>
              <a:rPr lang="en-GB" sz="3200" dirty="0" smtClean="0">
                <a:solidFill>
                  <a:srgbClr val="0070C0"/>
                </a:solidFill>
                <a:latin typeface="Comic Sans MS" panose="030F0702030302020204" pitchFamily="66" charset="0"/>
              </a:rPr>
              <a:t>survive or reproduce</a:t>
            </a:r>
            <a:r>
              <a:rPr lang="en-GB" sz="3200" dirty="0" smtClean="0">
                <a:latin typeface="Comic Sans MS" panose="030F0702030302020204" pitchFamily="66" charset="0"/>
              </a:rPr>
              <a:t>. </a:t>
            </a:r>
          </a:p>
          <a:p>
            <a:r>
              <a:rPr lang="en-GB" sz="3200" dirty="0" smtClean="0">
                <a:latin typeface="Comic Sans MS" panose="030F0702030302020204" pitchFamily="66" charset="0"/>
              </a:rPr>
              <a:t>Examples: </a:t>
            </a:r>
          </a:p>
          <a:p>
            <a:pPr lvl="1"/>
            <a:r>
              <a:rPr lang="en-GB" sz="2800" dirty="0" smtClean="0">
                <a:latin typeface="Comic Sans MS" panose="030F0702030302020204" pitchFamily="66" charset="0"/>
              </a:rPr>
              <a:t>The white Danish scurvy grass is adapted to deal with high salt concentrations.</a:t>
            </a:r>
          </a:p>
          <a:p>
            <a:pPr lvl="1"/>
            <a:r>
              <a:rPr lang="en-GB" sz="2800" dirty="0" smtClean="0">
                <a:latin typeface="Comic Sans MS" panose="030F0702030302020204" pitchFamily="66" charset="0"/>
              </a:rPr>
              <a:t>Thermophilus bacteria to deal with extremely high temperatures.</a:t>
            </a:r>
          </a:p>
          <a:p>
            <a:pPr lvl="1"/>
            <a:r>
              <a:rPr lang="en-GB" sz="2800" dirty="0" smtClean="0">
                <a:latin typeface="Comic Sans MS" panose="030F0702030302020204" pitchFamily="66" charset="0"/>
              </a:rPr>
              <a:t>Fish, birds and whales are able to drink salt water, whereas humans can not.</a:t>
            </a:r>
            <a:endParaRPr lang="en-GB" sz="2800" dirty="0">
              <a:latin typeface="Comic Sans MS" panose="030F0702030302020204" pitchFamily="66"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61" y="3957426"/>
            <a:ext cx="3047874" cy="22355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Charlotte\AppData\Local\Microsoft\Windows\Temporary Internet Files\Content.IE5\YAQWOOVR\MP9004007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61" y="1550685"/>
            <a:ext cx="2848138" cy="18980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4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16051140"/>
              </p:ext>
            </p:extLst>
          </p:nvPr>
        </p:nvGraphicFramePr>
        <p:xfrm>
          <a:off x="189908" y="1526859"/>
          <a:ext cx="11605851" cy="5047488"/>
        </p:xfrm>
        <a:graphic>
          <a:graphicData uri="http://schemas.openxmlformats.org/drawingml/2006/table">
            <a:tbl>
              <a:tblPr firstRow="1" firstCol="1" bandRow="1">
                <a:tableStyleId>{5C22544A-7EE6-4342-B048-85BDC9FD1C3A}</a:tableStyleId>
              </a:tblPr>
              <a:tblGrid>
                <a:gridCol w="11605851">
                  <a:extLst>
                    <a:ext uri="{9D8B030D-6E8A-4147-A177-3AD203B41FA5}">
                      <a16:colId xmlns:a16="http://schemas.microsoft.com/office/drawing/2014/main" val="4171519356"/>
                    </a:ext>
                  </a:extLst>
                </a:gridCol>
              </a:tblGrid>
              <a:tr h="231140">
                <a:tc>
                  <a:txBody>
                    <a:bodyPr/>
                    <a:lstStyle/>
                    <a:p>
                      <a:pPr>
                        <a:lnSpc>
                          <a:spcPct val="115000"/>
                        </a:lnSpc>
                        <a:spcAft>
                          <a:spcPts val="0"/>
                        </a:spcAft>
                      </a:pPr>
                      <a:r>
                        <a:rPr lang="en-GB" sz="1600" b="0" dirty="0">
                          <a:solidFill>
                            <a:schemeClr val="tx1"/>
                          </a:solidFill>
                          <a:effectLst/>
                        </a:rPr>
                        <a:t>4.1 Know that over time the variety of life has become extensive but is now being threatened by human activity. </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0759692"/>
                  </a:ext>
                </a:extLst>
              </a:tr>
              <a:tr h="231140">
                <a:tc>
                  <a:txBody>
                    <a:bodyPr/>
                    <a:lstStyle/>
                    <a:p>
                      <a:pPr>
                        <a:lnSpc>
                          <a:spcPct val="115000"/>
                        </a:lnSpc>
                        <a:spcAft>
                          <a:spcPts val="0"/>
                        </a:spcAft>
                      </a:pPr>
                      <a:r>
                        <a:rPr lang="en-GB" sz="1600" b="0" dirty="0">
                          <a:solidFill>
                            <a:schemeClr val="tx1"/>
                          </a:solidFill>
                          <a:effectLst/>
                        </a:rPr>
                        <a:t>4.2 i) Understand the terms biodiversity and endemism.</a:t>
                      </a:r>
                    </a:p>
                    <a:p>
                      <a:pPr>
                        <a:lnSpc>
                          <a:spcPct val="115000"/>
                        </a:lnSpc>
                        <a:spcAft>
                          <a:spcPts val="0"/>
                        </a:spcAft>
                      </a:pPr>
                      <a:r>
                        <a:rPr lang="en-GB" sz="1600" b="0" dirty="0">
                          <a:solidFill>
                            <a:schemeClr val="tx1"/>
                          </a:solidFill>
                          <a:effectLst/>
                        </a:rPr>
                        <a:t>ii) Know how biodiversity can be measured within a habitat using species</a:t>
                      </a:r>
                    </a:p>
                    <a:p>
                      <a:pPr>
                        <a:lnSpc>
                          <a:spcPct val="115000"/>
                        </a:lnSpc>
                        <a:spcAft>
                          <a:spcPts val="0"/>
                        </a:spcAft>
                      </a:pPr>
                      <a:r>
                        <a:rPr lang="en-GB" sz="1600" b="0" dirty="0">
                          <a:solidFill>
                            <a:schemeClr val="tx1"/>
                          </a:solidFill>
                          <a:effectLst/>
                        </a:rPr>
                        <a:t>richness and within a species using genetic diversity by calculating the</a:t>
                      </a:r>
                    </a:p>
                    <a:p>
                      <a:pPr>
                        <a:lnSpc>
                          <a:spcPct val="115000"/>
                        </a:lnSpc>
                        <a:spcAft>
                          <a:spcPts val="0"/>
                        </a:spcAft>
                      </a:pPr>
                      <a:r>
                        <a:rPr lang="en-GB" sz="1600" b="0" dirty="0">
                          <a:solidFill>
                            <a:schemeClr val="tx1"/>
                          </a:solidFill>
                          <a:effectLst/>
                        </a:rPr>
                        <a:t>heterozygosity index (H)</a:t>
                      </a:r>
                    </a:p>
                    <a:p>
                      <a:pPr>
                        <a:lnSpc>
                          <a:spcPct val="115000"/>
                        </a:lnSpc>
                        <a:spcAft>
                          <a:spcPts val="0"/>
                        </a:spcAft>
                      </a:pPr>
                      <a:r>
                        <a:rPr lang="en-GB" sz="1600" b="0" dirty="0">
                          <a:solidFill>
                            <a:schemeClr val="tx1"/>
                          </a:solidFill>
                          <a:effectLst/>
                        </a:rPr>
                        <a:t>iii) Understand how biodiversity can be compared in different habitats using a formula to calculate an index of diversity (D)</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55548103"/>
                  </a:ext>
                </a:extLst>
              </a:tr>
              <a:tr h="231140">
                <a:tc>
                  <a:txBody>
                    <a:bodyPr/>
                    <a:lstStyle/>
                    <a:p>
                      <a:pPr>
                        <a:lnSpc>
                          <a:spcPct val="115000"/>
                        </a:lnSpc>
                        <a:spcAft>
                          <a:spcPts val="0"/>
                        </a:spcAft>
                      </a:pPr>
                      <a:r>
                        <a:rPr lang="en-GB" sz="1600" b="0" dirty="0">
                          <a:solidFill>
                            <a:schemeClr val="tx1"/>
                          </a:solidFill>
                          <a:effectLst/>
                        </a:rPr>
                        <a:t>4.3 Understand the concept of niche and be able to discuss examples of adaptation of organisms to their environment (behavioural, physiological and anatomical). </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257415969"/>
                  </a:ext>
                </a:extLst>
              </a:tr>
              <a:tr h="231140">
                <a:tc>
                  <a:txBody>
                    <a:bodyPr/>
                    <a:lstStyle/>
                    <a:p>
                      <a:pPr>
                        <a:lnSpc>
                          <a:spcPct val="115000"/>
                        </a:lnSpc>
                        <a:spcAft>
                          <a:spcPts val="0"/>
                        </a:spcAft>
                      </a:pPr>
                      <a:r>
                        <a:rPr lang="en-GB" sz="1600" b="0" dirty="0">
                          <a:solidFill>
                            <a:schemeClr val="tx1"/>
                          </a:solidFill>
                          <a:effectLst/>
                        </a:rPr>
                        <a:t>4.4 Understand how natural selection can lead to adaptation and evolution. </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76635099"/>
                  </a:ext>
                </a:extLst>
              </a:tr>
              <a:tr h="231140">
                <a:tc>
                  <a:txBody>
                    <a:bodyPr/>
                    <a:lstStyle/>
                    <a:p>
                      <a:pPr>
                        <a:lnSpc>
                          <a:spcPct val="115000"/>
                        </a:lnSpc>
                        <a:spcAft>
                          <a:spcPts val="0"/>
                        </a:spcAft>
                      </a:pPr>
                      <a:r>
                        <a:rPr lang="en-GB" sz="1600" b="0" dirty="0">
                          <a:solidFill>
                            <a:schemeClr val="tx1"/>
                          </a:solidFill>
                          <a:effectLst/>
                        </a:rPr>
                        <a:t>4.5 i) Understand how the Hardy-Weinberg equation can be used to see whether a change in allele frequency is occurring in a population over time.</a:t>
                      </a:r>
                    </a:p>
                    <a:p>
                      <a:pPr>
                        <a:lnSpc>
                          <a:spcPct val="115000"/>
                        </a:lnSpc>
                        <a:spcAft>
                          <a:spcPts val="0"/>
                        </a:spcAft>
                      </a:pPr>
                      <a:r>
                        <a:rPr lang="en-GB" sz="1600" b="0" dirty="0">
                          <a:solidFill>
                            <a:schemeClr val="tx1"/>
                          </a:solidFill>
                          <a:effectLst/>
                        </a:rPr>
                        <a:t>ii) Understand that reproductive isolation can lead to accumulation of different genetic information in populations, potentially leading to the formation of new species. </a:t>
                      </a:r>
                      <a:endParaRPr lang="en-GB" sz="1600" b="0" dirty="0" smtClean="0">
                        <a:solidFill>
                          <a:schemeClr val="tx1"/>
                        </a:solidFill>
                        <a:effectLst/>
                      </a:endParaRPr>
                    </a:p>
                    <a:p>
                      <a:pPr>
                        <a:lnSpc>
                          <a:spcPct val="115000"/>
                        </a:lnSpc>
                        <a:spcAft>
                          <a:spcPts val="0"/>
                        </a:spcAft>
                      </a:pP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4.6 i) Understand that classification is a means of </a:t>
                      </a:r>
                      <a:r>
                        <a:rPr lang="en-US" sz="1600" b="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organising</a:t>
                      </a: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variety of life based on relationships between organisms using differences and similarities in phenotypes and in genotypes, and is built around the species concept.</a:t>
                      </a:r>
                    </a:p>
                    <a:p>
                      <a:pPr>
                        <a:lnSpc>
                          <a:spcPct val="115000"/>
                        </a:lnSpc>
                        <a:spcAft>
                          <a:spcPts val="0"/>
                        </a:spcAft>
                      </a:pP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ii) Understand the process and importance of critical evaluation of new data by the scientific community, which leads to new taxonomic groupings, including the three domains of life based on molecular phylogeny, which are Bacteria, Archaea, </a:t>
                      </a:r>
                      <a:r>
                        <a:rPr lang="en-US" sz="1600" b="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Eukaryota</a:t>
                      </a: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62342162"/>
                  </a:ext>
                </a:extLst>
              </a:tr>
            </a:tbl>
          </a:graphicData>
        </a:graphic>
      </p:graphicFrame>
      <p:sp>
        <p:nvSpPr>
          <p:cNvPr id="4" name="Title 1"/>
          <p:cNvSpPr txBox="1">
            <a:spLocks/>
          </p:cNvSpPr>
          <p:nvPr/>
        </p:nvSpPr>
        <p:spPr>
          <a:xfrm>
            <a:off x="0" y="0"/>
            <a:ext cx="12192000"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800" b="1" u="sng" dirty="0" smtClean="0"/>
              <a:t>Thumbs Up/Down.</a:t>
            </a:r>
            <a:r>
              <a:rPr lang="en-GB" sz="3800" b="1" dirty="0" smtClean="0"/>
              <a:t> How much do you think you know about:</a:t>
            </a:r>
            <a:endParaRPr lang="en-GB" sz="3800" b="1" dirty="0"/>
          </a:p>
        </p:txBody>
      </p:sp>
      <p:pic>
        <p:nvPicPr>
          <p:cNvPr id="5"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850" y="284163"/>
            <a:ext cx="210026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52752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tx1"/>
            </a:solidFill>
          </a:ln>
        </p:spPr>
        <p:txBody>
          <a:bodyPr/>
          <a:lstStyle/>
          <a:p>
            <a:pPr algn="ctr"/>
            <a:r>
              <a:rPr lang="en-GB" u="sng" dirty="0" smtClean="0">
                <a:latin typeface="Comic Sans MS" panose="030F0702030302020204" pitchFamily="66" charset="0"/>
              </a:rPr>
              <a:t>Anatomical adaptations</a:t>
            </a:r>
            <a:endParaRPr lang="en-GB" u="sng" dirty="0">
              <a:latin typeface="Comic Sans MS" panose="030F0702030302020204" pitchFamily="66" charset="0"/>
            </a:endParaRPr>
          </a:p>
        </p:txBody>
      </p:sp>
      <p:sp>
        <p:nvSpPr>
          <p:cNvPr id="3" name="Content Placeholder 2"/>
          <p:cNvSpPr>
            <a:spLocks noGrp="1"/>
          </p:cNvSpPr>
          <p:nvPr>
            <p:ph idx="1"/>
          </p:nvPr>
        </p:nvSpPr>
        <p:spPr>
          <a:xfrm>
            <a:off x="838201" y="1825625"/>
            <a:ext cx="8606245" cy="4351338"/>
          </a:xfrm>
        </p:spPr>
        <p:txBody>
          <a:bodyPr>
            <a:normAutofit/>
          </a:bodyPr>
          <a:lstStyle/>
          <a:p>
            <a:r>
              <a:rPr lang="en-GB" sz="3200" dirty="0" smtClean="0">
                <a:latin typeface="Comic Sans MS" panose="030F0702030302020204" pitchFamily="66" charset="0"/>
              </a:rPr>
              <a:t>These are adaptations which are </a:t>
            </a:r>
            <a:r>
              <a:rPr lang="en-GB" sz="3200" dirty="0" smtClean="0">
                <a:solidFill>
                  <a:srgbClr val="0070C0"/>
                </a:solidFill>
                <a:latin typeface="Comic Sans MS" panose="030F0702030302020204" pitchFamily="66" charset="0"/>
              </a:rPr>
              <a:t>structures</a:t>
            </a:r>
            <a:r>
              <a:rPr lang="en-GB" sz="3200" dirty="0" smtClean="0">
                <a:latin typeface="Comic Sans MS" panose="030F0702030302020204" pitchFamily="66" charset="0"/>
              </a:rPr>
              <a:t> which can be observed or seen when an organism is dissected.</a:t>
            </a:r>
          </a:p>
          <a:p>
            <a:r>
              <a:rPr lang="en-GB" sz="3200" dirty="0" smtClean="0">
                <a:latin typeface="Comic Sans MS" panose="030F0702030302020204" pitchFamily="66" charset="0"/>
              </a:rPr>
              <a:t>Example:</a:t>
            </a:r>
          </a:p>
          <a:p>
            <a:pPr lvl="1"/>
            <a:r>
              <a:rPr lang="en-GB" sz="2800" dirty="0" smtClean="0">
                <a:latin typeface="Comic Sans MS" panose="030F0702030302020204" pitchFamily="66" charset="0"/>
              </a:rPr>
              <a:t>Bumble bees – baskets for collecting and transporting pollen.</a:t>
            </a:r>
          </a:p>
          <a:p>
            <a:pPr lvl="1"/>
            <a:r>
              <a:rPr lang="en-GB" sz="2800" dirty="0" smtClean="0">
                <a:latin typeface="Comic Sans MS" panose="030F0702030302020204" pitchFamily="66" charset="0"/>
              </a:rPr>
              <a:t> kangaroo rat – elongated loop of Henle in kidney for reabsorption of water, adapted for desert environment.</a:t>
            </a:r>
            <a:endParaRPr lang="en-GB" sz="2800" dirty="0">
              <a:latin typeface="Comic Sans MS" panose="030F0702030302020204" pitchFamily="66"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4446" y="1825625"/>
            <a:ext cx="1926948" cy="153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18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r>
              <a:rPr lang="en-GB" b="1" u="sng" dirty="0" smtClean="0">
                <a:latin typeface="Comic Sans MS" panose="030F0702030302020204" pitchFamily="66" charset="0"/>
              </a:rPr>
              <a:t>Partner Talk</a:t>
            </a:r>
            <a:endParaRPr lang="en-GB" b="1" u="sng"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b="1" u="sng" dirty="0" smtClean="0">
                <a:latin typeface="Comic Sans MS" panose="030F0702030302020204" pitchFamily="66" charset="0"/>
              </a:rPr>
              <a:t>What:</a:t>
            </a:r>
            <a:r>
              <a:rPr lang="en-GB" dirty="0" smtClean="0">
                <a:latin typeface="Comic Sans MS" panose="030F0702030302020204" pitchFamily="66" charset="0"/>
              </a:rPr>
              <a:t> Discuss definitions and examples of behavioural, physiological and anatomical adaptations. </a:t>
            </a:r>
            <a:endParaRPr lang="en-GB" dirty="0">
              <a:latin typeface="Comic Sans MS" panose="030F0702030302020204" pitchFamily="66" charset="0"/>
            </a:endParaRPr>
          </a:p>
          <a:p>
            <a:pPr marL="0" indent="0">
              <a:buNone/>
            </a:pPr>
            <a:endParaRPr lang="en-GB" b="1" u="sng" dirty="0" smtClean="0">
              <a:latin typeface="Comic Sans MS" panose="030F0702030302020204" pitchFamily="66" charset="0"/>
            </a:endParaRPr>
          </a:p>
          <a:p>
            <a:pPr marL="0" indent="0">
              <a:buNone/>
            </a:pPr>
            <a:r>
              <a:rPr lang="en-GB" b="1" u="sng" dirty="0" smtClean="0">
                <a:latin typeface="Comic Sans MS" panose="030F0702030302020204" pitchFamily="66" charset="0"/>
              </a:rPr>
              <a:t>How:</a:t>
            </a:r>
            <a:r>
              <a:rPr lang="en-GB" dirty="0" smtClean="0">
                <a:latin typeface="Comic Sans MS" panose="030F0702030302020204" pitchFamily="66" charset="0"/>
              </a:rPr>
              <a:t> In pairs. </a:t>
            </a:r>
          </a:p>
          <a:p>
            <a:pPr marL="0" indent="0">
              <a:buNone/>
            </a:pPr>
            <a:endParaRPr lang="en-GB" b="1" u="sng" dirty="0">
              <a:latin typeface="Comic Sans MS" panose="030F0702030302020204" pitchFamily="66" charset="0"/>
            </a:endParaRPr>
          </a:p>
          <a:p>
            <a:pPr marL="0" indent="0">
              <a:buNone/>
            </a:pPr>
            <a:r>
              <a:rPr lang="en-GB" b="1" u="sng" dirty="0" smtClean="0">
                <a:latin typeface="Comic Sans MS" panose="030F0702030302020204" pitchFamily="66" charset="0"/>
              </a:rPr>
              <a:t>How long:</a:t>
            </a:r>
            <a:r>
              <a:rPr lang="en-GB" b="1" dirty="0" smtClean="0">
                <a:latin typeface="Comic Sans MS" panose="030F0702030302020204" pitchFamily="66" charset="0"/>
              </a:rPr>
              <a:t> </a:t>
            </a:r>
            <a:r>
              <a:rPr lang="en-GB" dirty="0" smtClean="0">
                <a:latin typeface="Comic Sans MS" panose="030F0702030302020204" pitchFamily="66" charset="0"/>
              </a:rPr>
              <a:t>1 minute</a:t>
            </a:r>
            <a:endParaRPr lang="en-GB" b="1" u="sng" dirty="0">
              <a:latin typeface="Comic Sans MS" panose="030F0702030302020204" pitchFamily="66" charset="0"/>
            </a:endParaRPr>
          </a:p>
        </p:txBody>
      </p:sp>
    </p:spTree>
    <p:extLst>
      <p:ext uri="{BB962C8B-B14F-4D97-AF65-F5344CB8AC3E}">
        <p14:creationId xmlns:p14="http://schemas.microsoft.com/office/powerpoint/2010/main" val="2865537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48361"/>
            <a:ext cx="9144000" cy="2387600"/>
          </a:xfrm>
          <a:solidFill>
            <a:schemeClr val="accent1">
              <a:lumMod val="20000"/>
              <a:lumOff val="80000"/>
            </a:schemeClr>
          </a:solidFill>
          <a:ln>
            <a:solidFill>
              <a:schemeClr val="tx1"/>
            </a:solidFill>
          </a:ln>
        </p:spPr>
        <p:txBody>
          <a:bodyPr>
            <a:normAutofit fontScale="90000"/>
          </a:bodyPr>
          <a:lstStyle/>
          <a:p>
            <a:r>
              <a:rPr lang="en-GB" dirty="0" smtClean="0">
                <a:latin typeface="Comic Sans MS" panose="030F0702030302020204" pitchFamily="66" charset="0"/>
              </a:rPr>
              <a:t>Behavioural (B), Physiological (P) or Anatomical (A)? </a:t>
            </a:r>
            <a:endParaRPr lang="en-GB" dirty="0">
              <a:latin typeface="Comic Sans MS" panose="030F0702030302020204" pitchFamily="66" charset="0"/>
            </a:endParaRPr>
          </a:p>
        </p:txBody>
      </p:sp>
      <p:sp>
        <p:nvSpPr>
          <p:cNvPr id="3" name="Subtitle 2"/>
          <p:cNvSpPr>
            <a:spLocks noGrp="1"/>
          </p:cNvSpPr>
          <p:nvPr>
            <p:ph type="subTitle" idx="1"/>
          </p:nvPr>
        </p:nvSpPr>
        <p:spPr>
          <a:xfrm>
            <a:off x="1524000" y="3980861"/>
            <a:ext cx="9144000" cy="1655762"/>
          </a:xfrm>
        </p:spPr>
        <p:txBody>
          <a:bodyPr/>
          <a:lstStyle/>
          <a:p>
            <a:endParaRPr lang="en-GB" dirty="0"/>
          </a:p>
        </p:txBody>
      </p:sp>
      <p:sp>
        <p:nvSpPr>
          <p:cNvPr id="4" name="TextBox 3"/>
          <p:cNvSpPr txBox="1"/>
          <p:nvPr/>
        </p:nvSpPr>
        <p:spPr>
          <a:xfrm rot="19889185">
            <a:off x="600890" y="971308"/>
            <a:ext cx="2599509" cy="954107"/>
          </a:xfrm>
          <a:prstGeom prst="rect">
            <a:avLst/>
          </a:prstGeom>
          <a:solidFill>
            <a:schemeClr val="accent2">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Mini whiteboards</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2535562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2235" y="1027906"/>
            <a:ext cx="7759879" cy="5150362"/>
          </a:xfrm>
        </p:spPr>
      </p:pic>
      <p:sp>
        <p:nvSpPr>
          <p:cNvPr id="5" name="TextBox 4"/>
          <p:cNvSpPr txBox="1"/>
          <p:nvPr/>
        </p:nvSpPr>
        <p:spPr>
          <a:xfrm>
            <a:off x="1905000" y="228600"/>
            <a:ext cx="8134350" cy="677108"/>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This </a:t>
            </a:r>
            <a:r>
              <a:rPr kumimoji="0" lang="en-GB"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artic Fox is camouflaged to hide from her prey and has small ears and lots of fur to insulate her from the cold.</a:t>
            </a:r>
          </a:p>
        </p:txBody>
      </p:sp>
      <p:sp>
        <p:nvSpPr>
          <p:cNvPr id="3" name="TextBox 2"/>
          <p:cNvSpPr txBox="1"/>
          <p:nvPr/>
        </p:nvSpPr>
        <p:spPr>
          <a:xfrm>
            <a:off x="2545080" y="6300466"/>
            <a:ext cx="6383977" cy="369332"/>
          </a:xfrm>
          <a:prstGeom prst="rect">
            <a:avLst/>
          </a:prstGeom>
          <a:solidFill>
            <a:srgbClr val="92D05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Anatomical (A).</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16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199" y="1928655"/>
            <a:ext cx="10515600" cy="4351338"/>
          </a:xfrm>
        </p:spPr>
        <p:txBody>
          <a:bodyPr/>
          <a:lstStyle/>
          <a:p>
            <a:endParaRPr lang="en-GB" dirty="0"/>
          </a:p>
        </p:txBody>
      </p:sp>
      <p:pic>
        <p:nvPicPr>
          <p:cNvPr id="5" name="Picture 4"/>
          <p:cNvPicPr>
            <a:picLocks noChangeAspect="1"/>
          </p:cNvPicPr>
          <p:nvPr/>
        </p:nvPicPr>
        <p:blipFill>
          <a:blip r:embed="rId2"/>
          <a:stretch>
            <a:fillRect/>
          </a:stretch>
        </p:blipFill>
        <p:spPr>
          <a:xfrm>
            <a:off x="1052115" y="2018807"/>
            <a:ext cx="5966527" cy="3970452"/>
          </a:xfrm>
          <a:prstGeom prst="rect">
            <a:avLst/>
          </a:prstGeom>
        </p:spPr>
      </p:pic>
      <p:pic>
        <p:nvPicPr>
          <p:cNvPr id="7" name="Picture 6"/>
          <p:cNvPicPr>
            <a:picLocks noChangeAspect="1"/>
          </p:cNvPicPr>
          <p:nvPr/>
        </p:nvPicPr>
        <p:blipFill>
          <a:blip r:embed="rId3"/>
          <a:stretch>
            <a:fillRect/>
          </a:stretch>
        </p:blipFill>
        <p:spPr>
          <a:xfrm>
            <a:off x="7616098" y="2137893"/>
            <a:ext cx="3343824" cy="3855797"/>
          </a:xfrm>
          <a:prstGeom prst="rect">
            <a:avLst/>
          </a:prstGeom>
        </p:spPr>
      </p:pic>
      <p:sp>
        <p:nvSpPr>
          <p:cNvPr id="8" name="TextBox 7"/>
          <p:cNvSpPr txBox="1"/>
          <p:nvPr/>
        </p:nvSpPr>
        <p:spPr>
          <a:xfrm>
            <a:off x="838199" y="563451"/>
            <a:ext cx="10623998" cy="677108"/>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This carnivorous pitcher plant has developed digestive liquid at the bottom of the plant to digest insects and small rodents for their protein.</a:t>
            </a:r>
            <a:endParaRPr kumimoji="0" lang="en-GB"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0" name="TextBox 9"/>
          <p:cNvSpPr txBox="1"/>
          <p:nvPr/>
        </p:nvSpPr>
        <p:spPr>
          <a:xfrm>
            <a:off x="2958209" y="6370145"/>
            <a:ext cx="6383977" cy="369332"/>
          </a:xfrm>
          <a:prstGeom prst="rect">
            <a:avLst/>
          </a:prstGeom>
          <a:solidFill>
            <a:srgbClr val="92D05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Physiological (P).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02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2119992" y="1076730"/>
            <a:ext cx="7572647" cy="4885579"/>
          </a:xfrm>
          <a:prstGeom prst="rect">
            <a:avLst/>
          </a:prstGeom>
          <a:ln>
            <a:solidFill>
              <a:schemeClr val="tx1"/>
            </a:solidFill>
          </a:ln>
        </p:spPr>
      </p:pic>
      <p:sp>
        <p:nvSpPr>
          <p:cNvPr id="6" name="TextBox 5"/>
          <p:cNvSpPr txBox="1"/>
          <p:nvPr/>
        </p:nvSpPr>
        <p:spPr>
          <a:xfrm>
            <a:off x="1839141" y="230188"/>
            <a:ext cx="8134350" cy="677108"/>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These </a:t>
            </a:r>
            <a:r>
              <a:rPr kumimoji="0" lang="en-GB" sz="19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Meerkats</a:t>
            </a:r>
            <a:r>
              <a:rPr kumimoji="0" lang="en-GB"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have learned from each other to look out for predators by standing on </a:t>
            </a:r>
            <a:r>
              <a:rPr kumimoji="0" lang="en-GB" sz="19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their tip </a:t>
            </a:r>
            <a:r>
              <a:rPr kumimoji="0" lang="en-GB"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toes and something high. </a:t>
            </a:r>
          </a:p>
        </p:txBody>
      </p:sp>
      <p:sp>
        <p:nvSpPr>
          <p:cNvPr id="7" name="TextBox 6"/>
          <p:cNvSpPr txBox="1"/>
          <p:nvPr/>
        </p:nvSpPr>
        <p:spPr>
          <a:xfrm>
            <a:off x="2603863" y="6346397"/>
            <a:ext cx="6383977" cy="369332"/>
          </a:xfrm>
          <a:prstGeom prst="rect">
            <a:avLst/>
          </a:prstGeom>
          <a:solidFill>
            <a:srgbClr val="92D05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Behavioural (B)</a:t>
            </a:r>
          </a:p>
        </p:txBody>
      </p:sp>
    </p:spTree>
    <p:extLst>
      <p:ext uri="{BB962C8B-B14F-4D97-AF65-F5344CB8AC3E}">
        <p14:creationId xmlns:p14="http://schemas.microsoft.com/office/powerpoint/2010/main" val="94823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Picture 4"/>
          <p:cNvPicPr>
            <a:picLocks noChangeAspect="1"/>
          </p:cNvPicPr>
          <p:nvPr/>
        </p:nvPicPr>
        <p:blipFill>
          <a:blip r:embed="rId2"/>
          <a:stretch>
            <a:fillRect/>
          </a:stretch>
        </p:blipFill>
        <p:spPr>
          <a:xfrm>
            <a:off x="2455817" y="870593"/>
            <a:ext cx="4927079" cy="5327005"/>
          </a:xfrm>
          <a:prstGeom prst="rect">
            <a:avLst/>
          </a:prstGeom>
          <a:ln>
            <a:solidFill>
              <a:schemeClr val="tx1"/>
            </a:solidFill>
          </a:ln>
        </p:spPr>
      </p:pic>
      <p:sp>
        <p:nvSpPr>
          <p:cNvPr id="6" name="TextBox 5"/>
          <p:cNvSpPr txBox="1"/>
          <p:nvPr/>
        </p:nvSpPr>
        <p:spPr>
          <a:xfrm>
            <a:off x="2011510" y="189442"/>
            <a:ext cx="8134350" cy="384721"/>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This </a:t>
            </a:r>
            <a:r>
              <a:rPr kumimoji="0" lang="en-GB"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snake has evolved the use of venom to paralyse its prey. </a:t>
            </a:r>
          </a:p>
        </p:txBody>
      </p:sp>
      <p:sp>
        <p:nvSpPr>
          <p:cNvPr id="7" name="Content Placeholder 6"/>
          <p:cNvSpPr txBox="1">
            <a:spLocks noGrp="1"/>
          </p:cNvSpPr>
          <p:nvPr>
            <p:ph idx="1"/>
          </p:nvPr>
        </p:nvSpPr>
        <p:spPr>
          <a:xfrm>
            <a:off x="8031480" y="2948449"/>
            <a:ext cx="3322320" cy="480131"/>
          </a:xfrm>
          <a:prstGeom prst="rect">
            <a:avLst/>
          </a:prstGeom>
          <a:solidFill>
            <a:srgbClr val="92D050"/>
          </a:solidFill>
          <a:ln>
            <a:solidFill>
              <a:schemeClr val="tx1"/>
            </a:solidFill>
          </a:ln>
        </p:spPr>
        <p:txBody>
          <a:bodyPr wrap="square" rtlCol="0">
            <a:spAutoFit/>
          </a:bodyPr>
          <a:lstStyle/>
          <a:p>
            <a:pPr marL="0" indent="0">
              <a:buNone/>
            </a:pPr>
            <a:r>
              <a:rPr lang="en-GB" b="1" dirty="0" smtClean="0">
                <a:latin typeface="Comic Sans MS" panose="030F0702030302020204" pitchFamily="66" charset="0"/>
              </a:rPr>
              <a:t>Physiological (P). </a:t>
            </a:r>
            <a:endParaRPr lang="en-GB" dirty="0"/>
          </a:p>
        </p:txBody>
      </p:sp>
    </p:spTree>
    <p:extLst>
      <p:ext uri="{BB962C8B-B14F-4D97-AF65-F5344CB8AC3E}">
        <p14:creationId xmlns:p14="http://schemas.microsoft.com/office/powerpoint/2010/main" val="34348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3517" y="1472161"/>
            <a:ext cx="8615947" cy="4846470"/>
          </a:xfrm>
          <a:ln>
            <a:solidFill>
              <a:schemeClr val="tx1"/>
            </a:solidFill>
          </a:ln>
        </p:spPr>
      </p:pic>
      <p:sp>
        <p:nvSpPr>
          <p:cNvPr id="5" name="TextBox 4"/>
          <p:cNvSpPr txBox="1"/>
          <p:nvPr/>
        </p:nvSpPr>
        <p:spPr>
          <a:xfrm>
            <a:off x="2011510" y="189442"/>
            <a:ext cx="8134350" cy="969496"/>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This bird of prey has sharp claws to catch its prey, eyes on the front of its head to identify exactly where the prey is and large wings to give them speed and agility. </a:t>
            </a:r>
            <a:endParaRPr kumimoji="0" lang="en-GB" sz="1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6" name="Content Placeholder 6"/>
          <p:cNvSpPr txBox="1">
            <a:spLocks/>
          </p:cNvSpPr>
          <p:nvPr/>
        </p:nvSpPr>
        <p:spPr>
          <a:xfrm>
            <a:off x="106680" y="5693826"/>
            <a:ext cx="3322320" cy="480131"/>
          </a:xfrm>
          <a:prstGeom prst="rect">
            <a:avLst/>
          </a:prstGeom>
          <a:solidFill>
            <a:srgbClr val="92D050"/>
          </a:solidFill>
          <a:ln>
            <a:solidFill>
              <a:schemeClr val="tx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Anatomical (A)</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18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0"/>
            <a:ext cx="9144000" cy="5355312"/>
          </a:xfrm>
          <a:prstGeom prst="rect">
            <a:avLst/>
          </a:prstGeom>
          <a:noFill/>
        </p:spPr>
        <p:txBody>
          <a:bodyPr wrap="square" rtlCol="0">
            <a:spAutoFit/>
          </a:bodyPr>
          <a:lstStyle/>
          <a:p>
            <a:pPr algn="ctr"/>
            <a:r>
              <a:rPr lang="en-GB" sz="3200" u="sng" dirty="0">
                <a:solidFill>
                  <a:prstClr val="black"/>
                </a:solidFill>
                <a:latin typeface="Calibri"/>
              </a:rPr>
              <a:t>Natural Selection and Evolution</a:t>
            </a:r>
            <a:endParaRPr lang="en-GB" sz="1400" u="sng" dirty="0">
              <a:solidFill>
                <a:prstClr val="black"/>
              </a:solidFill>
              <a:latin typeface="Calibri"/>
            </a:endParaRPr>
          </a:p>
          <a:p>
            <a:endParaRPr lang="en-GB" sz="2400" dirty="0">
              <a:solidFill>
                <a:prstClr val="black"/>
              </a:solidFill>
              <a:latin typeface="Calibri"/>
            </a:endParaRPr>
          </a:p>
          <a:p>
            <a:r>
              <a:rPr lang="en-GB" sz="2600" b="1" dirty="0">
                <a:solidFill>
                  <a:prstClr val="black"/>
                </a:solidFill>
                <a:latin typeface="Calibri"/>
              </a:rPr>
              <a:t>Sorghum is a plant that lives in very dry regions, and has extensive root systems, to get as much water as possible. How did it become so well adapted?</a:t>
            </a:r>
          </a:p>
          <a:p>
            <a:endParaRPr lang="en-GB" sz="2600" dirty="0">
              <a:solidFill>
                <a:prstClr val="black"/>
              </a:solidFill>
              <a:latin typeface="Calibri"/>
            </a:endParaRPr>
          </a:p>
          <a:p>
            <a:r>
              <a:rPr lang="en-GB" sz="2600" dirty="0">
                <a:solidFill>
                  <a:prstClr val="black"/>
                </a:solidFill>
                <a:latin typeface="Calibri"/>
              </a:rPr>
              <a:t>- selection pressure</a:t>
            </a:r>
          </a:p>
          <a:p>
            <a:r>
              <a:rPr lang="en-GB" sz="2600" dirty="0">
                <a:solidFill>
                  <a:prstClr val="black"/>
                </a:solidFill>
                <a:latin typeface="Calibri"/>
              </a:rPr>
              <a:t>- variation</a:t>
            </a:r>
          </a:p>
          <a:p>
            <a:r>
              <a:rPr lang="en-GB" sz="2600" dirty="0">
                <a:solidFill>
                  <a:prstClr val="black"/>
                </a:solidFill>
                <a:latin typeface="Calibri"/>
              </a:rPr>
              <a:t>- Competition</a:t>
            </a:r>
          </a:p>
          <a:p>
            <a:pPr>
              <a:buFontTx/>
              <a:buChar char="-"/>
            </a:pPr>
            <a:r>
              <a:rPr lang="en-GB" sz="2600" dirty="0">
                <a:solidFill>
                  <a:prstClr val="black"/>
                </a:solidFill>
                <a:latin typeface="Calibri"/>
              </a:rPr>
              <a:t> advantageous adaptation </a:t>
            </a:r>
          </a:p>
          <a:p>
            <a:pPr>
              <a:buFontTx/>
              <a:buChar char="-"/>
            </a:pPr>
            <a:r>
              <a:rPr lang="en-GB" sz="2600" dirty="0">
                <a:solidFill>
                  <a:prstClr val="black"/>
                </a:solidFill>
                <a:latin typeface="Calibri"/>
              </a:rPr>
              <a:t> survive and reproduce.</a:t>
            </a:r>
          </a:p>
          <a:p>
            <a:pPr>
              <a:buFontTx/>
              <a:buChar char="-"/>
            </a:pPr>
            <a:r>
              <a:rPr lang="en-GB" sz="2600" dirty="0">
                <a:solidFill>
                  <a:prstClr val="black"/>
                </a:solidFill>
                <a:latin typeface="Calibri"/>
              </a:rPr>
              <a:t> pass on </a:t>
            </a:r>
          </a:p>
          <a:p>
            <a:pPr>
              <a:buFontTx/>
              <a:buChar char="-"/>
            </a:pPr>
            <a:r>
              <a:rPr lang="en-GB" sz="2600" dirty="0">
                <a:solidFill>
                  <a:prstClr val="black"/>
                </a:solidFill>
                <a:latin typeface="Calibri"/>
              </a:rPr>
              <a:t> allele frequency</a:t>
            </a:r>
          </a:p>
        </p:txBody>
      </p:sp>
    </p:spTree>
    <p:extLst>
      <p:ext uri="{BB962C8B-B14F-4D97-AF65-F5344CB8AC3E}">
        <p14:creationId xmlns:p14="http://schemas.microsoft.com/office/powerpoint/2010/main" val="132898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0"/>
            <a:ext cx="9144000" cy="5355312"/>
          </a:xfrm>
          <a:prstGeom prst="rect">
            <a:avLst/>
          </a:prstGeom>
          <a:noFill/>
        </p:spPr>
        <p:txBody>
          <a:bodyPr wrap="square" rtlCol="0">
            <a:spAutoFit/>
          </a:bodyPr>
          <a:lstStyle/>
          <a:p>
            <a:pPr algn="ctr"/>
            <a:r>
              <a:rPr lang="en-GB" sz="3200" u="sng" dirty="0">
                <a:solidFill>
                  <a:prstClr val="black"/>
                </a:solidFill>
                <a:latin typeface="Calibri"/>
              </a:rPr>
              <a:t>Natural Selection and Evolution</a:t>
            </a:r>
            <a:endParaRPr lang="en-GB" sz="1400" u="sng" dirty="0">
              <a:solidFill>
                <a:prstClr val="black"/>
              </a:solidFill>
              <a:latin typeface="Calibri"/>
            </a:endParaRPr>
          </a:p>
          <a:p>
            <a:endParaRPr lang="en-GB" sz="2400" dirty="0">
              <a:solidFill>
                <a:prstClr val="black"/>
              </a:solidFill>
              <a:latin typeface="Calibri"/>
            </a:endParaRPr>
          </a:p>
          <a:p>
            <a:r>
              <a:rPr lang="en-GB" sz="2600" b="1" dirty="0">
                <a:solidFill>
                  <a:prstClr val="black"/>
                </a:solidFill>
                <a:latin typeface="Calibri"/>
              </a:rPr>
              <a:t>Sorghum is a plant that lives in very dry regions, and has extensive root systems, to get as much water as possible. How did it become so well adapted?</a:t>
            </a:r>
          </a:p>
          <a:p>
            <a:endParaRPr lang="en-GB" sz="2600" dirty="0">
              <a:solidFill>
                <a:srgbClr val="FF0000"/>
              </a:solidFill>
              <a:latin typeface="Calibri"/>
            </a:endParaRPr>
          </a:p>
          <a:p>
            <a:r>
              <a:rPr lang="en-GB" sz="2600" dirty="0">
                <a:solidFill>
                  <a:srgbClr val="FF0000"/>
                </a:solidFill>
                <a:latin typeface="Calibri"/>
              </a:rPr>
              <a:t>- selection pressure</a:t>
            </a:r>
          </a:p>
          <a:p>
            <a:r>
              <a:rPr lang="en-GB" sz="2600" dirty="0">
                <a:solidFill>
                  <a:srgbClr val="FF0000"/>
                </a:solidFill>
                <a:latin typeface="Calibri"/>
              </a:rPr>
              <a:t>- variation</a:t>
            </a:r>
          </a:p>
          <a:p>
            <a:r>
              <a:rPr lang="en-GB" sz="2600" dirty="0">
                <a:solidFill>
                  <a:srgbClr val="FF0000"/>
                </a:solidFill>
                <a:latin typeface="Calibri"/>
              </a:rPr>
              <a:t>- Competition</a:t>
            </a:r>
          </a:p>
          <a:p>
            <a:pPr>
              <a:buFontTx/>
              <a:buChar char="-"/>
            </a:pPr>
            <a:r>
              <a:rPr lang="en-GB" sz="2600" dirty="0">
                <a:solidFill>
                  <a:srgbClr val="FF0000"/>
                </a:solidFill>
                <a:latin typeface="Calibri"/>
              </a:rPr>
              <a:t> advantageous adaptation </a:t>
            </a:r>
          </a:p>
          <a:p>
            <a:pPr>
              <a:buFontTx/>
              <a:buChar char="-"/>
            </a:pPr>
            <a:r>
              <a:rPr lang="en-GB" sz="2600" dirty="0">
                <a:solidFill>
                  <a:srgbClr val="FF0000"/>
                </a:solidFill>
                <a:latin typeface="Calibri"/>
              </a:rPr>
              <a:t> survive and reproduce.</a:t>
            </a:r>
          </a:p>
          <a:p>
            <a:pPr>
              <a:buFontTx/>
              <a:buChar char="-"/>
            </a:pPr>
            <a:r>
              <a:rPr lang="en-GB" sz="2600" dirty="0">
                <a:solidFill>
                  <a:srgbClr val="FF0000"/>
                </a:solidFill>
                <a:latin typeface="Calibri"/>
              </a:rPr>
              <a:t> pass on </a:t>
            </a:r>
          </a:p>
          <a:p>
            <a:pPr>
              <a:buFontTx/>
              <a:buChar char="-"/>
            </a:pPr>
            <a:r>
              <a:rPr lang="en-GB" sz="2600" dirty="0">
                <a:solidFill>
                  <a:srgbClr val="FF0000"/>
                </a:solidFill>
                <a:latin typeface="Calibri"/>
              </a:rPr>
              <a:t> allele frequency</a:t>
            </a:r>
          </a:p>
        </p:txBody>
      </p:sp>
      <p:sp>
        <p:nvSpPr>
          <p:cNvPr id="3" name="Rectangle 2"/>
          <p:cNvSpPr/>
          <p:nvPr/>
        </p:nvSpPr>
        <p:spPr>
          <a:xfrm>
            <a:off x="5807968" y="2996953"/>
            <a:ext cx="4572000" cy="1692771"/>
          </a:xfrm>
          <a:prstGeom prst="rect">
            <a:avLst/>
          </a:prstGeom>
          <a:solidFill>
            <a:schemeClr val="accent1">
              <a:lumMod val="20000"/>
              <a:lumOff val="80000"/>
            </a:schemeClr>
          </a:solidFill>
        </p:spPr>
        <p:txBody>
          <a:bodyPr>
            <a:spAutoFit/>
          </a:bodyPr>
          <a:lstStyle/>
          <a:p>
            <a:r>
              <a:rPr lang="en-GB" sz="2600" b="1" u="sng" dirty="0">
                <a:solidFill>
                  <a:prstClr val="black"/>
                </a:solidFill>
                <a:latin typeface="Calibri"/>
              </a:rPr>
              <a:t>Partner Talk:</a:t>
            </a:r>
          </a:p>
          <a:p>
            <a:r>
              <a:rPr lang="en-GB" sz="2600" dirty="0">
                <a:solidFill>
                  <a:prstClr val="black"/>
                </a:solidFill>
                <a:latin typeface="Calibri"/>
              </a:rPr>
              <a:t>What would you need to say for the highlighted words in this context?</a:t>
            </a:r>
          </a:p>
        </p:txBody>
      </p:sp>
    </p:spTree>
    <p:extLst>
      <p:ext uri="{BB962C8B-B14F-4D97-AF65-F5344CB8AC3E}">
        <p14:creationId xmlns:p14="http://schemas.microsoft.com/office/powerpoint/2010/main" val="1930479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12192000" cy="1325563"/>
          </a:xfrm>
          <a:solidFill>
            <a:srgbClr val="FFFF00"/>
          </a:solidFill>
        </p:spPr>
        <p:txBody>
          <a:bodyPr/>
          <a:lstStyle/>
          <a:p>
            <a:pPr eaLnBrk="1" hangingPunct="1"/>
            <a:r>
              <a:rPr lang="en-GB" altLang="en-US" b="1" u="sng" smtClean="0"/>
              <a:t>Focus Area 1 from Do Now: </a:t>
            </a:r>
          </a:p>
        </p:txBody>
      </p:sp>
      <p:sp>
        <p:nvSpPr>
          <p:cNvPr id="11267" name="Content Placeholder 2"/>
          <p:cNvSpPr>
            <a:spLocks noGrp="1"/>
          </p:cNvSpPr>
          <p:nvPr>
            <p:ph idx="1"/>
          </p:nvPr>
        </p:nvSpPr>
        <p:spPr>
          <a:xfrm>
            <a:off x="334963" y="1825625"/>
            <a:ext cx="11018837" cy="4351338"/>
          </a:xfrm>
        </p:spPr>
        <p:txBody>
          <a:bodyPr>
            <a:normAutofit/>
          </a:bodyPr>
          <a:lstStyle/>
          <a:p>
            <a:pPr marL="0" indent="0" fontAlgn="t">
              <a:lnSpc>
                <a:spcPct val="115000"/>
              </a:lnSpc>
              <a:spcBef>
                <a:spcPts val="0"/>
              </a:spcBef>
              <a:buNone/>
            </a:pPr>
            <a:r>
              <a:rPr lang="en-GB" dirty="0">
                <a:solidFill>
                  <a:srgbClr val="000000"/>
                </a:solidFill>
                <a:latin typeface="Calibri" panose="020F0502020204030204" pitchFamily="34" charset="0"/>
              </a:rPr>
              <a:t>4.1 Know that over time the variety of life has become extensive but is now being threatened by human activity. </a:t>
            </a:r>
            <a:endParaRPr lang="en-GB" dirty="0" smtClean="0">
              <a:solidFill>
                <a:srgbClr val="000000"/>
              </a:solidFill>
              <a:latin typeface="Calibri" panose="020F0502020204030204" pitchFamily="34" charset="0"/>
            </a:endParaRPr>
          </a:p>
          <a:p>
            <a:pPr marL="0" indent="0" fontAlgn="t">
              <a:lnSpc>
                <a:spcPct val="115000"/>
              </a:lnSpc>
              <a:spcBef>
                <a:spcPts val="0"/>
              </a:spcBef>
              <a:buNone/>
            </a:pPr>
            <a:endParaRPr lang="en-GB" sz="3200" dirty="0">
              <a:latin typeface="Arial" panose="020B0604020202020204" pitchFamily="34" charset="0"/>
            </a:endParaRPr>
          </a:p>
          <a:p>
            <a:pPr marL="0" indent="0" fontAlgn="t">
              <a:lnSpc>
                <a:spcPct val="115000"/>
              </a:lnSpc>
              <a:spcBef>
                <a:spcPts val="0"/>
              </a:spcBef>
              <a:buNone/>
            </a:pPr>
            <a:r>
              <a:rPr lang="en-GB" dirty="0">
                <a:solidFill>
                  <a:srgbClr val="000000"/>
                </a:solidFill>
                <a:latin typeface="Calibri" panose="020F0502020204030204" pitchFamily="34" charset="0"/>
              </a:rPr>
              <a:t>4.2 i) Understand the terms biodiversity and endemism.</a:t>
            </a:r>
            <a:endParaRPr lang="en-GB" sz="3200" dirty="0">
              <a:latin typeface="Arial" panose="020B0604020202020204" pitchFamily="34" charset="0"/>
            </a:endParaRPr>
          </a:p>
          <a:p>
            <a:pPr marL="0" indent="0" fontAlgn="t">
              <a:lnSpc>
                <a:spcPct val="115000"/>
              </a:lnSpc>
              <a:spcBef>
                <a:spcPts val="0"/>
              </a:spcBef>
              <a:buNone/>
            </a:pPr>
            <a:endParaRPr lang="en-GB" sz="3200" dirty="0">
              <a:solidFill>
                <a:srgbClr val="000000"/>
              </a:solidFill>
              <a:latin typeface="Calibri" panose="020F0502020204030204" pitchFamily="34" charset="0"/>
            </a:endParaRPr>
          </a:p>
          <a:p>
            <a:pPr marL="0" indent="0" fontAlgn="t">
              <a:lnSpc>
                <a:spcPct val="115000"/>
              </a:lnSpc>
              <a:spcBef>
                <a:spcPts val="0"/>
              </a:spcBef>
              <a:buNone/>
            </a:pPr>
            <a:endParaRPr lang="en-GB" sz="3200" dirty="0" smtClean="0">
              <a:latin typeface="Arial" panose="020B0604020202020204" pitchFamily="34" charset="0"/>
            </a:endParaRPr>
          </a:p>
          <a:p>
            <a:pPr eaLnBrk="1" hangingPunct="1"/>
            <a:endParaRPr lang="en-GB" altLang="en-US" dirty="0" smtClean="0"/>
          </a:p>
        </p:txBody>
      </p:sp>
    </p:spTree>
    <p:extLst>
      <p:ext uri="{BB962C8B-B14F-4D97-AF65-F5344CB8AC3E}">
        <p14:creationId xmlns:p14="http://schemas.microsoft.com/office/powerpoint/2010/main" val="8585820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1"/>
            <a:ext cx="9144000" cy="2062103"/>
          </a:xfrm>
          <a:prstGeom prst="rect">
            <a:avLst/>
          </a:prstGeom>
          <a:noFill/>
        </p:spPr>
        <p:txBody>
          <a:bodyPr wrap="square" rtlCol="0">
            <a:spAutoFit/>
          </a:bodyPr>
          <a:lstStyle/>
          <a:p>
            <a:pPr algn="ctr"/>
            <a:r>
              <a:rPr lang="en-GB" sz="3200" u="sng" dirty="0">
                <a:solidFill>
                  <a:prstClr val="black"/>
                </a:solidFill>
                <a:latin typeface="Calibri"/>
              </a:rPr>
              <a:t>Natural Selection and Evolution</a:t>
            </a:r>
            <a:endParaRPr lang="en-GB" sz="1400" u="sng" dirty="0">
              <a:solidFill>
                <a:prstClr val="black"/>
              </a:solidFill>
              <a:latin typeface="Calibri"/>
            </a:endParaRPr>
          </a:p>
          <a:p>
            <a:endParaRPr lang="en-GB" sz="2400" dirty="0">
              <a:solidFill>
                <a:prstClr val="black"/>
              </a:solidFill>
              <a:latin typeface="Calibri"/>
            </a:endParaRPr>
          </a:p>
          <a:p>
            <a:r>
              <a:rPr lang="en-GB" sz="2400" b="1" dirty="0">
                <a:solidFill>
                  <a:prstClr val="black"/>
                </a:solidFill>
                <a:latin typeface="Calibri"/>
              </a:rPr>
              <a:t>Sorghum is a plant that lives in very dry regions, and has extensive root systems, to get as much water as possible. How did it become so well adapted?</a:t>
            </a:r>
          </a:p>
        </p:txBody>
      </p:sp>
      <p:sp>
        <p:nvSpPr>
          <p:cNvPr id="2" name="TextBox 1"/>
          <p:cNvSpPr txBox="1"/>
          <p:nvPr/>
        </p:nvSpPr>
        <p:spPr>
          <a:xfrm>
            <a:off x="1524000" y="2204865"/>
            <a:ext cx="9144000" cy="2554545"/>
          </a:xfrm>
          <a:prstGeom prst="rect">
            <a:avLst/>
          </a:prstGeom>
          <a:noFill/>
        </p:spPr>
        <p:txBody>
          <a:bodyPr wrap="square" rtlCol="0">
            <a:spAutoFit/>
          </a:bodyPr>
          <a:lstStyle/>
          <a:p>
            <a:pPr marL="342900" indent="-342900">
              <a:buFontTx/>
              <a:buChar char="-"/>
            </a:pPr>
            <a:r>
              <a:rPr lang="en-GB" sz="2000" b="1" dirty="0">
                <a:solidFill>
                  <a:srgbClr val="00B050"/>
                </a:solidFill>
                <a:latin typeface="Calibri"/>
              </a:rPr>
              <a:t>Major selection pressure – lack of water</a:t>
            </a:r>
          </a:p>
          <a:p>
            <a:pPr marL="342900" indent="-342900">
              <a:buFontTx/>
              <a:buChar char="-"/>
            </a:pPr>
            <a:r>
              <a:rPr lang="en-GB" sz="2000" b="1" dirty="0">
                <a:solidFill>
                  <a:srgbClr val="00B050"/>
                </a:solidFill>
                <a:latin typeface="Calibri"/>
              </a:rPr>
              <a:t>Variation (in alleles) in population</a:t>
            </a:r>
          </a:p>
          <a:p>
            <a:pPr marL="342900" indent="-342900">
              <a:buFontTx/>
              <a:buChar char="-"/>
            </a:pPr>
            <a:r>
              <a:rPr lang="en-GB" sz="2000" b="1" dirty="0">
                <a:solidFill>
                  <a:srgbClr val="00B050"/>
                </a:solidFill>
                <a:latin typeface="Calibri"/>
              </a:rPr>
              <a:t>Due to mutation</a:t>
            </a:r>
          </a:p>
          <a:p>
            <a:pPr marL="342900" indent="-342900">
              <a:buFontTx/>
              <a:buChar char="-"/>
            </a:pPr>
            <a:r>
              <a:rPr lang="en-GB" sz="2000" b="1" dirty="0">
                <a:solidFill>
                  <a:srgbClr val="00B050"/>
                </a:solidFill>
                <a:latin typeface="Calibri"/>
              </a:rPr>
              <a:t>Competition between plants for water</a:t>
            </a:r>
          </a:p>
          <a:p>
            <a:pPr marL="342900" indent="-342900">
              <a:buFontTx/>
              <a:buChar char="-"/>
            </a:pPr>
            <a:r>
              <a:rPr lang="en-GB" sz="2000" b="1" dirty="0">
                <a:solidFill>
                  <a:srgbClr val="00B050"/>
                </a:solidFill>
                <a:latin typeface="Calibri"/>
              </a:rPr>
              <a:t>Some will have larger root systems</a:t>
            </a:r>
          </a:p>
          <a:p>
            <a:pPr marL="342900" indent="-342900">
              <a:buFontTx/>
              <a:buChar char="-"/>
            </a:pPr>
            <a:r>
              <a:rPr lang="en-GB" sz="2000" b="1" dirty="0">
                <a:solidFill>
                  <a:srgbClr val="00B050"/>
                </a:solidFill>
                <a:latin typeface="Calibri"/>
              </a:rPr>
              <a:t>These are more likely to survive and reproduce</a:t>
            </a:r>
          </a:p>
          <a:p>
            <a:pPr marL="342900" indent="-342900">
              <a:buFontTx/>
              <a:buChar char="-"/>
            </a:pPr>
            <a:r>
              <a:rPr lang="en-GB" sz="2000" b="1" dirty="0">
                <a:solidFill>
                  <a:srgbClr val="00B050"/>
                </a:solidFill>
                <a:latin typeface="Calibri"/>
              </a:rPr>
              <a:t>Pass on alleles (for larger root systems)</a:t>
            </a:r>
          </a:p>
          <a:p>
            <a:pPr marL="342900" indent="-342900">
              <a:buFontTx/>
              <a:buChar char="-"/>
            </a:pPr>
            <a:r>
              <a:rPr lang="en-GB" sz="2000" b="1" dirty="0">
                <a:solidFill>
                  <a:srgbClr val="00B050"/>
                </a:solidFill>
                <a:latin typeface="Calibri"/>
              </a:rPr>
              <a:t>Allele increases in frequency within the population </a:t>
            </a:r>
            <a:endParaRPr lang="en-GB" sz="2000" dirty="0">
              <a:solidFill>
                <a:srgbClr val="00B050"/>
              </a:solidFill>
              <a:latin typeface="Calibri"/>
            </a:endParaRPr>
          </a:p>
        </p:txBody>
      </p:sp>
    </p:spTree>
    <p:extLst>
      <p:ext uri="{BB962C8B-B14F-4D97-AF65-F5344CB8AC3E}">
        <p14:creationId xmlns:p14="http://schemas.microsoft.com/office/powerpoint/2010/main" val="3147992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4704"/>
          </a:xfrm>
          <a:solidFill>
            <a:srgbClr val="FFC000"/>
          </a:solidFill>
        </p:spPr>
        <p:txBody>
          <a:bodyPr>
            <a:normAutofit/>
          </a:bodyPr>
          <a:lstStyle/>
          <a:p>
            <a:pPr algn="l"/>
            <a:r>
              <a:rPr lang="en-GB" sz="4000" u="sng" dirty="0"/>
              <a:t>Exam Question Practice </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51107" t="24406" r="11260" b="22438"/>
          <a:stretch/>
        </p:blipFill>
        <p:spPr>
          <a:xfrm>
            <a:off x="2495600" y="908721"/>
            <a:ext cx="7200800" cy="5718281"/>
          </a:xfrm>
          <a:prstGeom prst="rect">
            <a:avLst/>
          </a:prstGeom>
        </p:spPr>
      </p:pic>
    </p:spTree>
    <p:extLst>
      <p:ext uri="{BB962C8B-B14F-4D97-AF65-F5344CB8AC3E}">
        <p14:creationId xmlns:p14="http://schemas.microsoft.com/office/powerpoint/2010/main" val="487521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72"/>
            <a:ext cx="12192000" cy="1143000"/>
          </a:xfrm>
          <a:solidFill>
            <a:schemeClr val="accent1">
              <a:lumMod val="20000"/>
              <a:lumOff val="80000"/>
            </a:schemeClr>
          </a:solidFill>
        </p:spPr>
        <p:txBody>
          <a:bodyPr>
            <a:normAutofit fontScale="90000"/>
          </a:bodyPr>
          <a:lstStyle/>
          <a:p>
            <a:pPr algn="l"/>
            <a:r>
              <a:rPr lang="en-GB" u="sng" dirty="0" smtClean="0"/>
              <a:t>In pairs link these steps to the context of this question on mini whiteboards</a:t>
            </a:r>
            <a:endParaRPr lang="en-GB" u="sng" dirty="0"/>
          </a:p>
        </p:txBody>
      </p:sp>
      <p:sp>
        <p:nvSpPr>
          <p:cNvPr id="3" name="Content Placeholder 2"/>
          <p:cNvSpPr>
            <a:spLocks noGrp="1"/>
          </p:cNvSpPr>
          <p:nvPr>
            <p:ph idx="1"/>
          </p:nvPr>
        </p:nvSpPr>
        <p:spPr>
          <a:xfrm>
            <a:off x="182880" y="1129328"/>
            <a:ext cx="10377616" cy="5728672"/>
          </a:xfrm>
        </p:spPr>
        <p:txBody>
          <a:bodyPr>
            <a:normAutofit fontScale="55000" lnSpcReduction="20000"/>
          </a:bodyPr>
          <a:lstStyle/>
          <a:p>
            <a:pPr marL="514350" indent="-514350">
              <a:lnSpc>
                <a:spcPct val="170000"/>
              </a:lnSpc>
              <a:buFont typeface="+mj-lt"/>
              <a:buAutoNum type="arabicPeriod"/>
            </a:pPr>
            <a:r>
              <a:rPr lang="en-US" dirty="0"/>
              <a:t>State the </a:t>
            </a:r>
            <a:r>
              <a:rPr lang="en-US" b="1" dirty="0"/>
              <a:t>selection pressure </a:t>
            </a:r>
            <a:r>
              <a:rPr lang="en-US" dirty="0"/>
              <a:t>evident in the question.</a:t>
            </a:r>
          </a:p>
          <a:p>
            <a:pPr marL="514350" indent="-514350">
              <a:lnSpc>
                <a:spcPct val="170000"/>
              </a:lnSpc>
              <a:buFont typeface="+mj-lt"/>
              <a:buAutoNum type="arabicPeriod"/>
            </a:pPr>
            <a:r>
              <a:rPr lang="en-US" dirty="0" smtClean="0"/>
              <a:t>State </a:t>
            </a:r>
            <a:r>
              <a:rPr lang="en-US" dirty="0"/>
              <a:t>what the </a:t>
            </a:r>
            <a:r>
              <a:rPr lang="en-US" b="1" dirty="0" smtClean="0"/>
              <a:t>variation</a:t>
            </a:r>
            <a:r>
              <a:rPr lang="en-US" dirty="0" smtClean="0"/>
              <a:t> is </a:t>
            </a:r>
            <a:r>
              <a:rPr lang="en-US" dirty="0"/>
              <a:t>in the example given in the </a:t>
            </a:r>
            <a:r>
              <a:rPr lang="en-US" dirty="0" smtClean="0"/>
              <a:t>question.</a:t>
            </a:r>
            <a:endParaRPr lang="en-US" dirty="0"/>
          </a:p>
          <a:p>
            <a:pPr marL="514350" indent="-514350">
              <a:lnSpc>
                <a:spcPct val="170000"/>
              </a:lnSpc>
              <a:buFont typeface="+mj-lt"/>
              <a:buAutoNum type="arabicPeriod"/>
            </a:pPr>
            <a:r>
              <a:rPr lang="en-US" dirty="0"/>
              <a:t>Link </a:t>
            </a:r>
            <a:r>
              <a:rPr lang="en-US" b="1" dirty="0"/>
              <a:t>mutations</a:t>
            </a:r>
            <a:r>
              <a:rPr lang="en-US" dirty="0"/>
              <a:t> to alleles and phenotype </a:t>
            </a:r>
            <a:r>
              <a:rPr lang="en-US" dirty="0" smtClean="0"/>
              <a:t>changes for this context.</a:t>
            </a:r>
            <a:endParaRPr lang="en-US" dirty="0"/>
          </a:p>
          <a:p>
            <a:pPr marL="514350" indent="-514350">
              <a:lnSpc>
                <a:spcPct val="170000"/>
              </a:lnSpc>
              <a:buFont typeface="+mj-lt"/>
              <a:buAutoNum type="arabicPeriod"/>
            </a:pPr>
            <a:r>
              <a:rPr lang="en-US" dirty="0" smtClean="0"/>
              <a:t>Link </a:t>
            </a:r>
            <a:r>
              <a:rPr lang="en-US" dirty="0"/>
              <a:t>to </a:t>
            </a:r>
            <a:r>
              <a:rPr lang="en-US" b="1" dirty="0"/>
              <a:t>competition</a:t>
            </a:r>
            <a:r>
              <a:rPr lang="en-US" dirty="0"/>
              <a:t> between individuals.</a:t>
            </a:r>
          </a:p>
          <a:p>
            <a:pPr marL="514350" indent="-514350">
              <a:lnSpc>
                <a:spcPct val="170000"/>
              </a:lnSpc>
              <a:buFont typeface="+mj-lt"/>
              <a:buAutoNum type="arabicPeriod"/>
            </a:pPr>
            <a:r>
              <a:rPr lang="en-US" dirty="0" smtClean="0"/>
              <a:t>State the </a:t>
            </a:r>
            <a:r>
              <a:rPr lang="en-US" b="1" dirty="0" smtClean="0"/>
              <a:t>features </a:t>
            </a:r>
            <a:r>
              <a:rPr lang="en-US" dirty="0" smtClean="0"/>
              <a:t>that </a:t>
            </a:r>
            <a:r>
              <a:rPr lang="en-US" dirty="0"/>
              <a:t>will be better suited to overcoming the selection pressure.</a:t>
            </a:r>
          </a:p>
          <a:p>
            <a:pPr marL="514350" indent="-514350">
              <a:lnSpc>
                <a:spcPct val="170000"/>
              </a:lnSpc>
              <a:buFont typeface="+mj-lt"/>
              <a:buAutoNum type="arabicPeriod"/>
            </a:pPr>
            <a:r>
              <a:rPr lang="en-US" dirty="0" smtClean="0"/>
              <a:t>State the</a:t>
            </a:r>
            <a:r>
              <a:rPr lang="en-US" b="1" dirty="0" smtClean="0"/>
              <a:t> individuals </a:t>
            </a:r>
            <a:r>
              <a:rPr lang="en-US" b="1" dirty="0"/>
              <a:t>with the advantageous adaptation </a:t>
            </a:r>
            <a:r>
              <a:rPr lang="en-US" dirty="0"/>
              <a:t>will be more likely to survive and reproduce.</a:t>
            </a:r>
          </a:p>
          <a:p>
            <a:pPr marL="514350" indent="-514350">
              <a:lnSpc>
                <a:spcPct val="170000"/>
              </a:lnSpc>
              <a:buFont typeface="+mj-lt"/>
              <a:buAutoNum type="arabicPeriod"/>
            </a:pPr>
            <a:r>
              <a:rPr lang="en-US" dirty="0" smtClean="0"/>
              <a:t>State </a:t>
            </a:r>
            <a:r>
              <a:rPr lang="en-US" dirty="0"/>
              <a:t>that they are therefore more likely to pass on the </a:t>
            </a:r>
            <a:r>
              <a:rPr lang="en-US" b="1" dirty="0" smtClean="0"/>
              <a:t>alleles </a:t>
            </a:r>
            <a:r>
              <a:rPr lang="en-US" b="1" i="1" dirty="0"/>
              <a:t>(which</a:t>
            </a:r>
            <a:r>
              <a:rPr lang="en-US" b="1" i="1" dirty="0" smtClean="0"/>
              <a:t>?)</a:t>
            </a:r>
            <a:r>
              <a:rPr lang="en-US" dirty="0" smtClean="0"/>
              <a:t> </a:t>
            </a:r>
            <a:r>
              <a:rPr lang="en-US" dirty="0"/>
              <a:t>that code for this advantageous </a:t>
            </a:r>
            <a:r>
              <a:rPr lang="en-US" dirty="0" smtClean="0"/>
              <a:t>feature.</a:t>
            </a:r>
            <a:endParaRPr lang="en-US" b="1" i="1" dirty="0"/>
          </a:p>
          <a:p>
            <a:pPr marL="514350" indent="-514350">
              <a:lnSpc>
                <a:spcPct val="170000"/>
              </a:lnSpc>
              <a:buFont typeface="+mj-lt"/>
              <a:buAutoNum type="arabicPeriod"/>
            </a:pPr>
            <a:r>
              <a:rPr lang="en-US" dirty="0" smtClean="0"/>
              <a:t>The </a:t>
            </a:r>
            <a:r>
              <a:rPr lang="en-US" dirty="0"/>
              <a:t>population changes slowly over time, allele frequency of advantageous allele greatly increases until almost all have it. </a:t>
            </a:r>
          </a:p>
          <a:p>
            <a:pPr marL="514350" indent="-514350">
              <a:lnSpc>
                <a:spcPct val="170000"/>
              </a:lnSpc>
              <a:buFont typeface="+mj-lt"/>
              <a:buAutoNum type="arabicPeriod"/>
            </a:pPr>
            <a:r>
              <a:rPr lang="en-US" dirty="0" smtClean="0"/>
              <a:t>These </a:t>
            </a:r>
            <a:r>
              <a:rPr lang="en-US" dirty="0"/>
              <a:t>changes in a species is called evolution.</a:t>
            </a:r>
          </a:p>
          <a:p>
            <a:endParaRPr lang="en-GB" dirty="0"/>
          </a:p>
        </p:txBody>
      </p:sp>
    </p:spTree>
    <p:extLst>
      <p:ext uri="{BB962C8B-B14F-4D97-AF65-F5344CB8AC3E}">
        <p14:creationId xmlns:p14="http://schemas.microsoft.com/office/powerpoint/2010/main" val="902686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itle 1"/>
          <p:cNvSpPr txBox="1">
            <a:spLocks/>
          </p:cNvSpPr>
          <p:nvPr/>
        </p:nvSpPr>
        <p:spPr>
          <a:xfrm>
            <a:off x="0" y="0"/>
            <a:ext cx="12192000" cy="1143000"/>
          </a:xfrm>
          <a:prstGeom prst="rect">
            <a:avLst/>
          </a:prstGeom>
          <a:solidFill>
            <a:srgbClr val="FFC0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u="sng" dirty="0">
                <a:solidFill>
                  <a:prstClr val="black"/>
                </a:solidFill>
                <a:latin typeface="Calibri"/>
              </a:rPr>
              <a:t>Task: draft your answer</a:t>
            </a:r>
          </a:p>
        </p:txBody>
      </p:sp>
    </p:spTree>
    <p:extLst>
      <p:ext uri="{BB962C8B-B14F-4D97-AF65-F5344CB8AC3E}">
        <p14:creationId xmlns:p14="http://schemas.microsoft.com/office/powerpoint/2010/main" val="42018299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92D050"/>
          </a:solidFill>
        </p:spPr>
        <p:txBody>
          <a:bodyPr/>
          <a:lstStyle/>
          <a:p>
            <a:pPr algn="l"/>
            <a:r>
              <a:rPr lang="en-GB" b="1" u="sng" dirty="0" smtClean="0"/>
              <a:t>Review</a:t>
            </a:r>
            <a:endParaRPr lang="en-GB" b="1" u="sng"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63" y="1396421"/>
            <a:ext cx="8382074" cy="53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4057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25063"/>
            <a:ext cx="6652072" cy="67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8098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12192000" cy="854968"/>
          </a:xfrm>
          <a:solidFill>
            <a:schemeClr val="accent1">
              <a:lumMod val="20000"/>
              <a:lumOff val="80000"/>
            </a:schemeClr>
          </a:solidFill>
        </p:spPr>
        <p:txBody>
          <a:bodyPr>
            <a:normAutofit/>
          </a:bodyPr>
          <a:lstStyle/>
          <a:p>
            <a:pPr algn="l"/>
            <a:r>
              <a:rPr lang="en-GB" sz="3800" b="1" u="sng" dirty="0" smtClean="0"/>
              <a:t>Think Pair Share: </a:t>
            </a:r>
            <a:r>
              <a:rPr lang="en-GB" sz="3800" dirty="0" smtClean="0"/>
              <a:t>Which </a:t>
            </a:r>
            <a:r>
              <a:rPr lang="en-GB" sz="3800" dirty="0"/>
              <a:t>is better and why?</a:t>
            </a:r>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835388"/>
            <a:ext cx="6436048" cy="60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6766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135" y="-32657"/>
            <a:ext cx="6413500" cy="6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1408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12192000" cy="854968"/>
          </a:xfrm>
          <a:solidFill>
            <a:srgbClr val="92D050"/>
          </a:solidFill>
        </p:spPr>
        <p:txBody>
          <a:bodyPr>
            <a:normAutofit/>
          </a:bodyPr>
          <a:lstStyle/>
          <a:p>
            <a:pPr algn="l"/>
            <a:r>
              <a:rPr lang="en-GB" sz="3800" u="sng" dirty="0"/>
              <a:t>Answers. </a:t>
            </a:r>
            <a:r>
              <a:rPr lang="en-GB" sz="3800" dirty="0"/>
              <a:t>Which is better and why?</a:t>
            </a:r>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835388"/>
            <a:ext cx="6436048" cy="60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3"/>
          <a:srcRect l="12366" t="52953" r="54981" b="29328"/>
          <a:stretch/>
        </p:blipFill>
        <p:spPr>
          <a:xfrm>
            <a:off x="1949354" y="2924944"/>
            <a:ext cx="7080788" cy="2160240"/>
          </a:xfrm>
          <a:prstGeom prst="rect">
            <a:avLst/>
          </a:prstGeom>
        </p:spPr>
      </p:pic>
    </p:spTree>
    <p:extLst>
      <p:ext uri="{BB962C8B-B14F-4D97-AF65-F5344CB8AC3E}">
        <p14:creationId xmlns:p14="http://schemas.microsoft.com/office/powerpoint/2010/main" val="160709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135" y="-32657"/>
            <a:ext cx="6413500" cy="6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3"/>
          <a:srcRect l="53874" t="56891" r="13473" b="24406"/>
          <a:stretch/>
        </p:blipFill>
        <p:spPr>
          <a:xfrm>
            <a:off x="2567609" y="2675049"/>
            <a:ext cx="7378927" cy="2376264"/>
          </a:xfrm>
          <a:prstGeom prst="rect">
            <a:avLst/>
          </a:prstGeom>
        </p:spPr>
      </p:pic>
    </p:spTree>
    <p:extLst>
      <p:ext uri="{BB962C8B-B14F-4D97-AF65-F5344CB8AC3E}">
        <p14:creationId xmlns:p14="http://schemas.microsoft.com/office/powerpoint/2010/main" val="166728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12192000" cy="953589"/>
          </a:xfrm>
          <a:solidFill>
            <a:srgbClr val="FFFF00"/>
          </a:solidFill>
          <a:ln>
            <a:noFill/>
            <a:miter lim="800000"/>
            <a:headEnd/>
            <a:tailEnd/>
          </a:ln>
        </p:spPr>
        <p:txBody>
          <a:bodyPr/>
          <a:lstStyle/>
          <a:p>
            <a:pPr eaLnBrk="1" hangingPunct="1"/>
            <a:r>
              <a:rPr lang="en-GB" altLang="en-US" dirty="0" smtClean="0"/>
              <a:t>Biodiversity</a:t>
            </a:r>
          </a:p>
        </p:txBody>
      </p:sp>
      <p:sp>
        <p:nvSpPr>
          <p:cNvPr id="23555" name="Content Placeholder 2"/>
          <p:cNvSpPr>
            <a:spLocks noGrp="1"/>
          </p:cNvSpPr>
          <p:nvPr>
            <p:ph idx="1"/>
          </p:nvPr>
        </p:nvSpPr>
        <p:spPr/>
        <p:txBody>
          <a:bodyPr/>
          <a:lstStyle/>
          <a:p>
            <a:pPr eaLnBrk="1" hangingPunct="1">
              <a:lnSpc>
                <a:spcPct val="150000"/>
              </a:lnSpc>
            </a:pPr>
            <a:r>
              <a:rPr lang="en-GB" altLang="en-US" dirty="0" smtClean="0"/>
              <a:t>The variation amongst different species within a community and ecosystem. This can be measured using species richness and evenness.</a:t>
            </a:r>
          </a:p>
        </p:txBody>
      </p:sp>
      <p:pic>
        <p:nvPicPr>
          <p:cNvPr id="235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7576" y="4292601"/>
            <a:ext cx="3268663"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6163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12192000" cy="1325563"/>
          </a:xfrm>
          <a:solidFill>
            <a:srgbClr val="FFFF00"/>
          </a:solidFill>
        </p:spPr>
        <p:txBody>
          <a:bodyPr/>
          <a:lstStyle/>
          <a:p>
            <a:pPr eaLnBrk="1" hangingPunct="1"/>
            <a:r>
              <a:rPr lang="en-GB" altLang="en-US" b="1" u="sng" dirty="0" smtClean="0"/>
              <a:t>Focus Area </a:t>
            </a:r>
            <a:r>
              <a:rPr lang="en-GB" altLang="en-US" b="1" u="sng" dirty="0"/>
              <a:t>4</a:t>
            </a:r>
            <a:r>
              <a:rPr lang="en-GB" altLang="en-US" b="1" u="sng" dirty="0" smtClean="0"/>
              <a:t> </a:t>
            </a:r>
            <a:r>
              <a:rPr lang="en-GB" altLang="en-US" b="1" u="sng" dirty="0" smtClean="0"/>
              <a:t>from Do Now: </a:t>
            </a:r>
          </a:p>
        </p:txBody>
      </p:sp>
      <p:sp>
        <p:nvSpPr>
          <p:cNvPr id="11267" name="Content Placeholder 2"/>
          <p:cNvSpPr>
            <a:spLocks noGrp="1"/>
          </p:cNvSpPr>
          <p:nvPr>
            <p:ph idx="1"/>
          </p:nvPr>
        </p:nvSpPr>
        <p:spPr>
          <a:xfrm>
            <a:off x="334963" y="1825625"/>
            <a:ext cx="11018837" cy="4351338"/>
          </a:xfrm>
        </p:spPr>
        <p:txBody>
          <a:bodyPr>
            <a:normAutofit/>
          </a:bodyPr>
          <a:lstStyle/>
          <a:p>
            <a:pPr marL="0" indent="0" fontAlgn="t">
              <a:lnSpc>
                <a:spcPct val="115000"/>
              </a:lnSpc>
              <a:spcBef>
                <a:spcPts val="0"/>
              </a:spcBef>
              <a:buNone/>
            </a:pPr>
            <a:endParaRPr lang="en-GB" sz="3200" dirty="0">
              <a:solidFill>
                <a:srgbClr val="000000"/>
              </a:solidFill>
              <a:latin typeface="Calibri" panose="020F0502020204030204" pitchFamily="34" charset="0"/>
            </a:endParaRPr>
          </a:p>
          <a:p>
            <a:pPr marL="0" indent="0" fontAlgn="t">
              <a:lnSpc>
                <a:spcPct val="115000"/>
              </a:lnSpc>
              <a:spcBef>
                <a:spcPts val="0"/>
              </a:spcBef>
              <a:buNone/>
            </a:pPr>
            <a:endParaRPr lang="en-GB" sz="3200" dirty="0" smtClean="0">
              <a:latin typeface="Arial" panose="020B0604020202020204" pitchFamily="34" charset="0"/>
            </a:endParaRPr>
          </a:p>
          <a:p>
            <a:pPr eaLnBrk="1" hangingPunct="1"/>
            <a:endParaRPr lang="en-GB"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430686825"/>
              </p:ext>
            </p:extLst>
          </p:nvPr>
        </p:nvGraphicFramePr>
        <p:xfrm>
          <a:off x="429827" y="1825625"/>
          <a:ext cx="11130802" cy="2699004"/>
        </p:xfrm>
        <a:graphic>
          <a:graphicData uri="http://schemas.openxmlformats.org/drawingml/2006/table">
            <a:tbl>
              <a:tblPr firstRow="1" firstCol="1" bandRow="1">
                <a:tableStyleId>{5C22544A-7EE6-4342-B048-85BDC9FD1C3A}</a:tableStyleId>
              </a:tblPr>
              <a:tblGrid>
                <a:gridCol w="11130802">
                  <a:extLst>
                    <a:ext uri="{9D8B030D-6E8A-4147-A177-3AD203B41FA5}">
                      <a16:colId xmlns:a16="http://schemas.microsoft.com/office/drawing/2014/main" val="3822153955"/>
                    </a:ext>
                  </a:extLst>
                </a:gridCol>
              </a:tblGrid>
              <a:tr h="231140">
                <a:tc>
                  <a:txBody>
                    <a:bodyPr/>
                    <a:lstStyle/>
                    <a:p>
                      <a:pPr>
                        <a:lnSpc>
                          <a:spcPct val="115000"/>
                        </a:lnSpc>
                        <a:spcAft>
                          <a:spcPts val="0"/>
                        </a:spcAft>
                      </a:pPr>
                      <a:endParaRPr lang="en-GB" sz="2200" b="0" dirty="0" smtClean="0">
                        <a:solidFill>
                          <a:schemeClr val="tx1"/>
                        </a:solidFill>
                        <a:effectLst/>
                      </a:endParaRPr>
                    </a:p>
                  </a:txBody>
                  <a:tcPr marL="68580" marR="68580" marT="0" marB="0">
                    <a:noFill/>
                  </a:tcPr>
                </a:tc>
                <a:extLst>
                  <a:ext uri="{0D108BD9-81ED-4DB2-BD59-A6C34878D82A}">
                    <a16:rowId xmlns:a16="http://schemas.microsoft.com/office/drawing/2014/main" val="1157286508"/>
                  </a:ext>
                </a:extLst>
              </a:tr>
              <a:tr h="231140">
                <a:tc>
                  <a:txBody>
                    <a:bodyPr/>
                    <a:lstStyle/>
                    <a:p>
                      <a:pPr>
                        <a:lnSpc>
                          <a:spcPct val="115000"/>
                        </a:lnSpc>
                        <a:spcAft>
                          <a:spcPts val="0"/>
                        </a:spcAft>
                      </a:pPr>
                      <a:r>
                        <a:rPr lang="en-US" sz="2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4.5 </a:t>
                      </a:r>
                      <a:r>
                        <a:rPr lang="en-US" sz="2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Understand how the Hardy-Weinberg equation can be used to see whether a change in allele frequency is occurring in a population over time.</a:t>
                      </a:r>
                    </a:p>
                    <a:p>
                      <a:pPr>
                        <a:lnSpc>
                          <a:spcPct val="115000"/>
                        </a:lnSpc>
                        <a:spcAft>
                          <a:spcPts val="0"/>
                        </a:spcAft>
                      </a:pPr>
                      <a:endParaRPr lang="en-US" sz="2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2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ii) Understand that reproductive isolation can lead to accumulation of different genetic information in populations, potentially leading to the formation of new species. </a:t>
                      </a:r>
                    </a:p>
                    <a:p>
                      <a:pPr>
                        <a:lnSpc>
                          <a:spcPct val="115000"/>
                        </a:lnSpc>
                        <a:spcAft>
                          <a:spcPts val="0"/>
                        </a:spcAft>
                      </a:pPr>
                      <a:endParaRPr lang="en-GB"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079800527"/>
                  </a:ext>
                </a:extLst>
              </a:tr>
            </a:tbl>
          </a:graphicData>
        </a:graphic>
      </p:graphicFrame>
    </p:spTree>
    <p:extLst>
      <p:ext uri="{BB962C8B-B14F-4D97-AF65-F5344CB8AC3E}">
        <p14:creationId xmlns:p14="http://schemas.microsoft.com/office/powerpoint/2010/main" val="37211687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4384" y="1"/>
            <a:ext cx="9163616" cy="615553"/>
          </a:xfrm>
          <a:prstGeom prst="rect">
            <a:avLst/>
          </a:prstGeom>
          <a:solidFill>
            <a:srgbClr val="FFFF00"/>
          </a:solidFill>
          <a:ln>
            <a:solidFill>
              <a:schemeClr val="tx1"/>
            </a:solidFill>
          </a:ln>
        </p:spPr>
        <p:txBody>
          <a:bodyPr wrap="square" rtlCol="0">
            <a:spAutoFit/>
          </a:bodyPr>
          <a:lstStyle/>
          <a:p>
            <a:r>
              <a:rPr lang="en-GB" sz="3400" dirty="0">
                <a:solidFill>
                  <a:prstClr val="black"/>
                </a:solidFill>
                <a:latin typeface="Calibri"/>
              </a:rPr>
              <a:t>1. Work out the allele frequency in the population</a:t>
            </a:r>
          </a:p>
        </p:txBody>
      </p:sp>
      <p:sp>
        <p:nvSpPr>
          <p:cNvPr id="6" name="Rectangle 5"/>
          <p:cNvSpPr/>
          <p:nvPr/>
        </p:nvSpPr>
        <p:spPr>
          <a:xfrm>
            <a:off x="1368338" y="1345282"/>
            <a:ext cx="9299662" cy="258532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solidFill>
                  <a:srgbClr val="4BACC6"/>
                </a:solidFill>
                <a:effectLst>
                  <a:outerShdw blurRad="88000" dist="50800" dir="5040000" algn="tl">
                    <a:srgbClr val="8064A2">
                      <a:tint val="80000"/>
                      <a:satMod val="250000"/>
                      <a:alpha val="45000"/>
                    </a:srgbClr>
                  </a:outerShdw>
                </a:effectLst>
                <a:latin typeface="Calibri"/>
              </a:rPr>
              <a:t>p</a:t>
            </a:r>
            <a:r>
              <a:rPr lang="en-US" sz="5400" b="1"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latin typeface="Calibri"/>
              </a:rPr>
              <a:t> </a:t>
            </a:r>
            <a:r>
              <a:rPr lang="en-US" sz="5400" b="1" dirty="0">
                <a:ln>
                  <a:prstDash val="solid"/>
                </a:ln>
                <a:solidFill>
                  <a:prstClr val="black"/>
                </a:solidFill>
                <a:effectLst>
                  <a:outerShdw blurRad="88000" dist="50800" dir="5040000" algn="tl">
                    <a:srgbClr val="8064A2">
                      <a:tint val="80000"/>
                      <a:satMod val="250000"/>
                      <a:alpha val="45000"/>
                    </a:srgbClr>
                  </a:outerShdw>
                </a:effectLst>
                <a:latin typeface="Calibri"/>
              </a:rPr>
              <a:t>= frequency of </a:t>
            </a:r>
            <a:r>
              <a:rPr lang="en-US" sz="5400" b="1" dirty="0">
                <a:ln>
                  <a:prstDash val="solid"/>
                </a:ln>
                <a:solidFill>
                  <a:srgbClr val="002060"/>
                </a:solidFill>
                <a:effectLst>
                  <a:outerShdw blurRad="88000" dist="50800" dir="5040000" algn="tl">
                    <a:srgbClr val="8064A2">
                      <a:tint val="80000"/>
                      <a:satMod val="250000"/>
                      <a:alpha val="45000"/>
                    </a:srgbClr>
                  </a:outerShdw>
                </a:effectLst>
                <a:latin typeface="Calibri"/>
              </a:rPr>
              <a:t>b (blue eyes)</a:t>
            </a:r>
          </a:p>
          <a:p>
            <a:pPr algn="ctr"/>
            <a:r>
              <a:rPr lang="en-US" sz="5400" b="1" dirty="0">
                <a:ln>
                  <a:prstDash val="solid"/>
                </a:ln>
                <a:solidFill>
                  <a:srgbClr val="F79646">
                    <a:lumMod val="75000"/>
                  </a:srgbClr>
                </a:solidFill>
                <a:effectLst>
                  <a:outerShdw blurRad="88000" dist="50800" dir="5040000" algn="tl">
                    <a:srgbClr val="8064A2">
                      <a:tint val="80000"/>
                      <a:satMod val="250000"/>
                      <a:alpha val="45000"/>
                    </a:srgbClr>
                  </a:outerShdw>
                </a:effectLst>
                <a:latin typeface="Calibri"/>
              </a:rPr>
              <a:t>q</a:t>
            </a:r>
            <a:r>
              <a:rPr lang="en-US" sz="5400" b="1" dirty="0">
                <a:ln>
                  <a:prstDash val="solid"/>
                </a:ln>
                <a:solidFill>
                  <a:srgbClr val="FF0000"/>
                </a:solidFill>
                <a:effectLst>
                  <a:outerShdw blurRad="88000" dist="50800" dir="5040000" algn="tl">
                    <a:srgbClr val="8064A2">
                      <a:tint val="80000"/>
                      <a:satMod val="250000"/>
                      <a:alpha val="45000"/>
                    </a:srgbClr>
                  </a:outerShdw>
                </a:effectLst>
                <a:latin typeface="Calibri"/>
              </a:rPr>
              <a:t> </a:t>
            </a:r>
            <a:r>
              <a:rPr lang="en-US" sz="5400" b="1" dirty="0">
                <a:ln>
                  <a:prstDash val="solid"/>
                </a:ln>
                <a:solidFill>
                  <a:prstClr val="black"/>
                </a:solidFill>
                <a:effectLst>
                  <a:outerShdw blurRad="88000" dist="50800" dir="5040000" algn="tl">
                    <a:srgbClr val="8064A2">
                      <a:tint val="80000"/>
                      <a:satMod val="250000"/>
                      <a:alpha val="45000"/>
                    </a:srgbClr>
                  </a:outerShdw>
                </a:effectLst>
                <a:latin typeface="Calibri"/>
              </a:rPr>
              <a:t>= frequency of </a:t>
            </a:r>
            <a:r>
              <a:rPr lang="en-US" sz="5400" b="1" dirty="0">
                <a:ln>
                  <a:prstDash val="solid"/>
                </a:ln>
                <a:solidFill>
                  <a:srgbClr val="F79646">
                    <a:lumMod val="50000"/>
                  </a:srgbClr>
                </a:solidFill>
                <a:effectLst>
                  <a:outerShdw blurRad="88000" dist="50800" dir="5040000" algn="tl">
                    <a:srgbClr val="8064A2">
                      <a:tint val="80000"/>
                      <a:satMod val="250000"/>
                      <a:alpha val="45000"/>
                    </a:srgbClr>
                  </a:outerShdw>
                </a:effectLst>
                <a:latin typeface="Calibri"/>
              </a:rPr>
              <a:t>B (brown eyes)</a:t>
            </a:r>
          </a:p>
          <a:p>
            <a:pPr algn="ctr"/>
            <a:endParaRPr lang="en-US" sz="5400" b="1"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latin typeface="Calibri"/>
            </a:endParaRPr>
          </a:p>
        </p:txBody>
      </p:sp>
      <p:sp>
        <p:nvSpPr>
          <p:cNvPr id="8" name="TextBox 7"/>
          <p:cNvSpPr txBox="1"/>
          <p:nvPr/>
        </p:nvSpPr>
        <p:spPr>
          <a:xfrm>
            <a:off x="1558961" y="4415939"/>
            <a:ext cx="8964488" cy="646331"/>
          </a:xfrm>
          <a:prstGeom prst="rect">
            <a:avLst/>
          </a:prstGeom>
          <a:noFill/>
        </p:spPr>
        <p:txBody>
          <a:bodyPr wrap="square" rtlCol="0">
            <a:spAutoFit/>
          </a:bodyPr>
          <a:lstStyle/>
          <a:p>
            <a:r>
              <a:rPr lang="en-GB" sz="3600" dirty="0">
                <a:solidFill>
                  <a:prstClr val="black"/>
                </a:solidFill>
                <a:latin typeface="Calibri"/>
              </a:rPr>
              <a:t>So, if 40% of the alleles are     </a:t>
            </a:r>
            <a:r>
              <a:rPr lang="en-GB" sz="3600" dirty="0">
                <a:solidFill>
                  <a:srgbClr val="002060"/>
                </a:solidFill>
                <a:latin typeface="Calibri"/>
              </a:rPr>
              <a:t>b</a:t>
            </a:r>
            <a:r>
              <a:rPr lang="en-GB" sz="3600" dirty="0">
                <a:solidFill>
                  <a:prstClr val="black"/>
                </a:solidFill>
                <a:latin typeface="Calibri"/>
              </a:rPr>
              <a:t> </a:t>
            </a:r>
          </a:p>
        </p:txBody>
      </p:sp>
      <p:sp>
        <p:nvSpPr>
          <p:cNvPr id="9" name="TextBox 8"/>
          <p:cNvSpPr txBox="1"/>
          <p:nvPr/>
        </p:nvSpPr>
        <p:spPr>
          <a:xfrm>
            <a:off x="1524000" y="5384263"/>
            <a:ext cx="8172400" cy="646331"/>
          </a:xfrm>
          <a:prstGeom prst="rect">
            <a:avLst/>
          </a:prstGeom>
          <a:noFill/>
        </p:spPr>
        <p:txBody>
          <a:bodyPr wrap="square" rtlCol="0">
            <a:spAutoFit/>
          </a:bodyPr>
          <a:lstStyle/>
          <a:p>
            <a:r>
              <a:rPr lang="en-GB" sz="3600" dirty="0">
                <a:solidFill>
                  <a:prstClr val="black"/>
                </a:solidFill>
                <a:latin typeface="Calibri"/>
              </a:rPr>
              <a:t>The other 60% must be           </a:t>
            </a:r>
            <a:r>
              <a:rPr lang="en-GB" sz="3600" dirty="0">
                <a:solidFill>
                  <a:srgbClr val="F79646">
                    <a:lumMod val="50000"/>
                  </a:srgbClr>
                </a:solidFill>
                <a:latin typeface="Calibri"/>
              </a:rPr>
              <a:t>B</a:t>
            </a:r>
          </a:p>
        </p:txBody>
      </p:sp>
      <p:sp>
        <p:nvSpPr>
          <p:cNvPr id="11" name="Rectangle 10"/>
          <p:cNvSpPr/>
          <p:nvPr/>
        </p:nvSpPr>
        <p:spPr>
          <a:xfrm>
            <a:off x="4719576" y="3168271"/>
            <a:ext cx="2597186"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solidFill>
                  <a:srgbClr val="002060"/>
                </a:solidFill>
                <a:effectLst>
                  <a:outerShdw blurRad="88000" dist="50800" dir="5040000" algn="tl">
                    <a:srgbClr val="8064A2">
                      <a:tint val="80000"/>
                      <a:satMod val="250000"/>
                      <a:alpha val="45000"/>
                    </a:srgbClr>
                  </a:outerShdw>
                </a:effectLst>
                <a:latin typeface="Calibri"/>
              </a:rPr>
              <a:t>p</a:t>
            </a:r>
            <a:r>
              <a:rPr lang="en-US" sz="5400" b="1"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latin typeface="Calibri"/>
              </a:rPr>
              <a:t> </a:t>
            </a:r>
            <a:r>
              <a:rPr lang="en-US" sz="5400" b="1" dirty="0">
                <a:ln>
                  <a:prstDash val="solid"/>
                </a:ln>
                <a:solidFill>
                  <a:prstClr val="black"/>
                </a:solidFill>
                <a:effectLst>
                  <a:outerShdw blurRad="88000" dist="50800" dir="5040000" algn="tl">
                    <a:srgbClr val="8064A2">
                      <a:tint val="80000"/>
                      <a:satMod val="250000"/>
                      <a:alpha val="45000"/>
                    </a:srgbClr>
                  </a:outerShdw>
                </a:effectLst>
                <a:latin typeface="Calibri"/>
              </a:rPr>
              <a:t>+</a:t>
            </a:r>
            <a:r>
              <a:rPr lang="en-US" sz="5400" b="1"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latin typeface="Calibri"/>
              </a:rPr>
              <a:t> </a:t>
            </a:r>
            <a:r>
              <a:rPr lang="en-US" sz="5400" b="1" dirty="0">
                <a:ln>
                  <a:prstDash val="solid"/>
                </a:ln>
                <a:solidFill>
                  <a:srgbClr val="F79646">
                    <a:lumMod val="50000"/>
                  </a:srgbClr>
                </a:solidFill>
                <a:effectLst>
                  <a:outerShdw blurRad="88000" dist="50800" dir="5040000" algn="tl">
                    <a:srgbClr val="8064A2">
                      <a:tint val="80000"/>
                      <a:satMod val="250000"/>
                      <a:alpha val="45000"/>
                    </a:srgbClr>
                  </a:outerShdw>
                </a:effectLst>
                <a:latin typeface="Calibri"/>
              </a:rPr>
              <a:t>q</a:t>
            </a:r>
            <a:r>
              <a:rPr lang="en-US" sz="5400" b="1"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latin typeface="Calibri"/>
              </a:rPr>
              <a:t> </a:t>
            </a:r>
            <a:r>
              <a:rPr lang="en-US" sz="5400" b="1" dirty="0">
                <a:ln>
                  <a:prstDash val="solid"/>
                </a:ln>
                <a:solidFill>
                  <a:prstClr val="black"/>
                </a:solidFill>
                <a:effectLst>
                  <a:outerShdw blurRad="88000" dist="50800" dir="5040000" algn="tl">
                    <a:srgbClr val="8064A2">
                      <a:tint val="80000"/>
                      <a:satMod val="250000"/>
                      <a:alpha val="45000"/>
                    </a:srgbClr>
                  </a:outerShdw>
                </a:effectLst>
                <a:latin typeface="Calibri"/>
              </a:rPr>
              <a:t>= 1</a:t>
            </a:r>
          </a:p>
        </p:txBody>
      </p:sp>
    </p:spTree>
    <p:extLst>
      <p:ext uri="{BB962C8B-B14F-4D97-AF65-F5344CB8AC3E}">
        <p14:creationId xmlns:p14="http://schemas.microsoft.com/office/powerpoint/2010/main" val="111414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
            <a:ext cx="9144000" cy="584775"/>
          </a:xfrm>
          <a:prstGeom prst="rect">
            <a:avLst/>
          </a:prstGeom>
          <a:solidFill>
            <a:srgbClr val="FFFF00"/>
          </a:solidFill>
          <a:ln>
            <a:solidFill>
              <a:schemeClr val="tx1"/>
            </a:solidFill>
          </a:ln>
        </p:spPr>
        <p:txBody>
          <a:bodyPr wrap="square" rtlCol="0">
            <a:spAutoFit/>
          </a:bodyPr>
          <a:lstStyle/>
          <a:p>
            <a:r>
              <a:rPr lang="en-GB" sz="3200" dirty="0">
                <a:solidFill>
                  <a:prstClr val="black"/>
                </a:solidFill>
                <a:latin typeface="Calibri"/>
              </a:rPr>
              <a:t>2. Work out the genotype frequency in the population</a:t>
            </a:r>
          </a:p>
        </p:txBody>
      </p:sp>
      <p:sp>
        <p:nvSpPr>
          <p:cNvPr id="7" name="TextBox 6"/>
          <p:cNvSpPr txBox="1"/>
          <p:nvPr/>
        </p:nvSpPr>
        <p:spPr>
          <a:xfrm>
            <a:off x="2279576" y="1988840"/>
            <a:ext cx="8820472" cy="923330"/>
          </a:xfrm>
          <a:prstGeom prst="rect">
            <a:avLst/>
          </a:prstGeom>
          <a:noFill/>
        </p:spPr>
        <p:txBody>
          <a:bodyPr wrap="square" rtlCol="0">
            <a:spAutoFit/>
          </a:bodyPr>
          <a:lstStyle/>
          <a:p>
            <a:r>
              <a:rPr lang="en-GB" sz="5400" dirty="0">
                <a:solidFill>
                  <a:srgbClr val="002060"/>
                </a:solidFill>
                <a:latin typeface="Calibri"/>
              </a:rPr>
              <a:t>p</a:t>
            </a:r>
            <a:r>
              <a:rPr lang="en-GB" sz="5400" baseline="30000" dirty="0">
                <a:solidFill>
                  <a:prstClr val="black"/>
                </a:solidFill>
                <a:latin typeface="Calibri"/>
              </a:rPr>
              <a:t>2</a:t>
            </a:r>
            <a:r>
              <a:rPr lang="en-GB" sz="5400" dirty="0">
                <a:solidFill>
                  <a:prstClr val="black"/>
                </a:solidFill>
                <a:latin typeface="Calibri"/>
              </a:rPr>
              <a:t>    +    2</a:t>
            </a:r>
            <a:r>
              <a:rPr lang="en-GB" sz="5400" dirty="0">
                <a:solidFill>
                  <a:srgbClr val="002060"/>
                </a:solidFill>
                <a:latin typeface="Calibri"/>
              </a:rPr>
              <a:t>p</a:t>
            </a:r>
            <a:r>
              <a:rPr lang="en-GB" sz="5400" dirty="0">
                <a:solidFill>
                  <a:srgbClr val="F79646">
                    <a:lumMod val="50000"/>
                  </a:srgbClr>
                </a:solidFill>
                <a:latin typeface="Calibri"/>
              </a:rPr>
              <a:t>q</a:t>
            </a:r>
            <a:r>
              <a:rPr lang="en-GB" sz="5400" dirty="0">
                <a:solidFill>
                  <a:prstClr val="black"/>
                </a:solidFill>
                <a:latin typeface="Calibri"/>
              </a:rPr>
              <a:t>    +    </a:t>
            </a:r>
            <a:r>
              <a:rPr lang="en-GB" sz="5400" dirty="0">
                <a:solidFill>
                  <a:srgbClr val="F79646">
                    <a:lumMod val="50000"/>
                  </a:srgbClr>
                </a:solidFill>
                <a:latin typeface="Calibri"/>
              </a:rPr>
              <a:t>q</a:t>
            </a:r>
            <a:r>
              <a:rPr lang="en-GB" sz="5400" baseline="30000" dirty="0">
                <a:solidFill>
                  <a:prstClr val="black"/>
                </a:solidFill>
                <a:latin typeface="Calibri"/>
              </a:rPr>
              <a:t>2</a:t>
            </a:r>
            <a:r>
              <a:rPr lang="en-GB" sz="5400" dirty="0">
                <a:solidFill>
                  <a:prstClr val="black"/>
                </a:solidFill>
                <a:latin typeface="Calibri"/>
              </a:rPr>
              <a:t> = 1 </a:t>
            </a:r>
          </a:p>
        </p:txBody>
      </p:sp>
      <p:sp>
        <p:nvSpPr>
          <p:cNvPr id="8" name="Rectangle 7"/>
          <p:cNvSpPr/>
          <p:nvPr/>
        </p:nvSpPr>
        <p:spPr>
          <a:xfrm>
            <a:off x="2495600" y="3392905"/>
            <a:ext cx="5721438"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solidFill>
                  <a:srgbClr val="002060"/>
                </a:solidFill>
                <a:effectLst>
                  <a:outerShdw blurRad="88000" dist="50800" dir="5040000" algn="tl">
                    <a:srgbClr val="8064A2">
                      <a:tint val="80000"/>
                      <a:satMod val="250000"/>
                      <a:alpha val="45000"/>
                    </a:srgbClr>
                  </a:outerShdw>
                </a:effectLst>
                <a:latin typeface="Calibri"/>
              </a:rPr>
              <a:t>bb</a:t>
            </a:r>
            <a:r>
              <a:rPr lang="en-US" sz="5400" b="1"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latin typeface="Calibri"/>
              </a:rPr>
              <a:t>       </a:t>
            </a:r>
            <a:r>
              <a:rPr lang="en-US" sz="5400" b="1" dirty="0" err="1">
                <a:ln>
                  <a:prstDash val="solid"/>
                </a:ln>
                <a:solidFill>
                  <a:srgbClr val="002060"/>
                </a:solidFill>
                <a:effectLst>
                  <a:outerShdw blurRad="88000" dist="50800" dir="5040000" algn="tl">
                    <a:srgbClr val="8064A2">
                      <a:tint val="80000"/>
                      <a:satMod val="250000"/>
                      <a:alpha val="45000"/>
                    </a:srgbClr>
                  </a:outerShdw>
                </a:effectLst>
                <a:latin typeface="Calibri"/>
              </a:rPr>
              <a:t>b</a:t>
            </a:r>
            <a:r>
              <a:rPr lang="en-US" sz="5400" b="1" dirty="0" err="1">
                <a:ln>
                  <a:prstDash val="solid"/>
                </a:ln>
                <a:solidFill>
                  <a:srgbClr val="F79646">
                    <a:lumMod val="50000"/>
                  </a:srgbClr>
                </a:solidFill>
                <a:effectLst>
                  <a:outerShdw blurRad="88000" dist="50800" dir="5040000" algn="tl">
                    <a:srgbClr val="8064A2">
                      <a:tint val="80000"/>
                      <a:satMod val="250000"/>
                      <a:alpha val="45000"/>
                    </a:srgbClr>
                  </a:outerShdw>
                </a:effectLst>
                <a:latin typeface="Calibri"/>
              </a:rPr>
              <a:t>B</a:t>
            </a:r>
            <a:r>
              <a:rPr lang="en-US" sz="5400" b="1" dirty="0">
                <a:ln>
                  <a:prstDash val="solid"/>
                </a:ln>
                <a:solidFill>
                  <a:prstClr val="black"/>
                </a:solidFill>
                <a:effectLst>
                  <a:outerShdw blurRad="88000" dist="50800" dir="5040000" algn="tl">
                    <a:srgbClr val="8064A2">
                      <a:tint val="80000"/>
                      <a:satMod val="250000"/>
                      <a:alpha val="45000"/>
                    </a:srgbClr>
                  </a:outerShdw>
                </a:effectLst>
                <a:latin typeface="Calibri"/>
              </a:rPr>
              <a:t>/</a:t>
            </a:r>
            <a:r>
              <a:rPr lang="en-US" sz="5400" b="1" dirty="0">
                <a:ln>
                  <a:prstDash val="solid"/>
                </a:ln>
                <a:solidFill>
                  <a:srgbClr val="F79646">
                    <a:lumMod val="50000"/>
                  </a:srgbClr>
                </a:solidFill>
                <a:effectLst>
                  <a:outerShdw blurRad="88000" dist="50800" dir="5040000" algn="tl">
                    <a:srgbClr val="8064A2">
                      <a:tint val="80000"/>
                      <a:satMod val="250000"/>
                      <a:alpha val="45000"/>
                    </a:srgbClr>
                  </a:outerShdw>
                </a:effectLst>
                <a:latin typeface="Calibri"/>
              </a:rPr>
              <a:t>B</a:t>
            </a:r>
            <a:r>
              <a:rPr lang="en-US" sz="5400" b="1" dirty="0">
                <a:ln>
                  <a:prstDash val="solid"/>
                </a:ln>
                <a:solidFill>
                  <a:srgbClr val="002060"/>
                </a:solidFill>
                <a:effectLst>
                  <a:outerShdw blurRad="88000" dist="50800" dir="5040000" algn="tl">
                    <a:srgbClr val="8064A2">
                      <a:tint val="80000"/>
                      <a:satMod val="250000"/>
                      <a:alpha val="45000"/>
                    </a:srgbClr>
                  </a:outerShdw>
                </a:effectLst>
                <a:latin typeface="Calibri"/>
              </a:rPr>
              <a:t>b</a:t>
            </a:r>
            <a:r>
              <a:rPr lang="en-US" sz="5400" b="1"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latin typeface="Calibri"/>
              </a:rPr>
              <a:t>       </a:t>
            </a:r>
            <a:r>
              <a:rPr lang="en-US" sz="5400" b="1" dirty="0" err="1">
                <a:ln>
                  <a:prstDash val="solid"/>
                </a:ln>
                <a:solidFill>
                  <a:srgbClr val="F79646">
                    <a:lumMod val="50000"/>
                  </a:srgbClr>
                </a:solidFill>
                <a:effectLst>
                  <a:outerShdw blurRad="88000" dist="50800" dir="5040000" algn="tl">
                    <a:srgbClr val="8064A2">
                      <a:tint val="80000"/>
                      <a:satMod val="250000"/>
                      <a:alpha val="45000"/>
                    </a:srgbClr>
                  </a:outerShdw>
                </a:effectLst>
                <a:latin typeface="Calibri"/>
              </a:rPr>
              <a:t>BB</a:t>
            </a:r>
            <a:endParaRPr lang="en-US" sz="5400" b="1" dirty="0">
              <a:ln>
                <a:prstDash val="solid"/>
              </a:ln>
              <a:solidFill>
                <a:srgbClr val="F79646">
                  <a:lumMod val="50000"/>
                </a:srgbClr>
              </a:solidFill>
              <a:effectLst>
                <a:outerShdw blurRad="88000" dist="50800" dir="5040000" algn="tl">
                  <a:srgbClr val="8064A2">
                    <a:tint val="80000"/>
                    <a:satMod val="250000"/>
                    <a:alpha val="45000"/>
                  </a:srgbClr>
                </a:outerShdw>
              </a:effectLst>
              <a:latin typeface="Calibri"/>
            </a:endParaRPr>
          </a:p>
        </p:txBody>
      </p:sp>
      <p:sp>
        <p:nvSpPr>
          <p:cNvPr id="2" name="TextBox 1"/>
          <p:cNvSpPr txBox="1"/>
          <p:nvPr/>
        </p:nvSpPr>
        <p:spPr>
          <a:xfrm>
            <a:off x="2063552" y="4796971"/>
            <a:ext cx="1944216" cy="830997"/>
          </a:xfrm>
          <a:prstGeom prst="rect">
            <a:avLst/>
          </a:prstGeom>
          <a:noFill/>
        </p:spPr>
        <p:txBody>
          <a:bodyPr wrap="square" rtlCol="0">
            <a:spAutoFit/>
          </a:bodyPr>
          <a:lstStyle/>
          <a:p>
            <a:pPr algn="ctr"/>
            <a:r>
              <a:rPr lang="en-GB" sz="2400" dirty="0">
                <a:solidFill>
                  <a:prstClr val="black"/>
                </a:solidFill>
                <a:latin typeface="Calibri"/>
              </a:rPr>
              <a:t>Homozygous recessive</a:t>
            </a:r>
          </a:p>
        </p:txBody>
      </p:sp>
      <p:sp>
        <p:nvSpPr>
          <p:cNvPr id="9" name="TextBox 8"/>
          <p:cNvSpPr txBox="1"/>
          <p:nvPr/>
        </p:nvSpPr>
        <p:spPr>
          <a:xfrm>
            <a:off x="6960096" y="4792066"/>
            <a:ext cx="1944216" cy="830997"/>
          </a:xfrm>
          <a:prstGeom prst="rect">
            <a:avLst/>
          </a:prstGeom>
          <a:noFill/>
        </p:spPr>
        <p:txBody>
          <a:bodyPr wrap="square" rtlCol="0">
            <a:spAutoFit/>
          </a:bodyPr>
          <a:lstStyle/>
          <a:p>
            <a:pPr algn="ctr"/>
            <a:r>
              <a:rPr lang="en-GB" sz="2400" dirty="0">
                <a:solidFill>
                  <a:prstClr val="black"/>
                </a:solidFill>
                <a:latin typeface="Calibri"/>
              </a:rPr>
              <a:t>Homozygous dominant</a:t>
            </a:r>
          </a:p>
        </p:txBody>
      </p:sp>
      <p:sp>
        <p:nvSpPr>
          <p:cNvPr id="10" name="TextBox 9"/>
          <p:cNvSpPr txBox="1"/>
          <p:nvPr/>
        </p:nvSpPr>
        <p:spPr>
          <a:xfrm>
            <a:off x="4511824" y="4887164"/>
            <a:ext cx="1944216" cy="461665"/>
          </a:xfrm>
          <a:prstGeom prst="rect">
            <a:avLst/>
          </a:prstGeom>
          <a:noFill/>
        </p:spPr>
        <p:txBody>
          <a:bodyPr wrap="square" rtlCol="0">
            <a:spAutoFit/>
          </a:bodyPr>
          <a:lstStyle/>
          <a:p>
            <a:pPr algn="ctr"/>
            <a:r>
              <a:rPr lang="en-GB" sz="2400" dirty="0">
                <a:solidFill>
                  <a:prstClr val="black"/>
                </a:solidFill>
                <a:latin typeface="Calibri"/>
              </a:rPr>
              <a:t>Heterozygous</a:t>
            </a:r>
          </a:p>
        </p:txBody>
      </p:sp>
    </p:spTree>
    <p:extLst>
      <p:ext uri="{BB962C8B-B14F-4D97-AF65-F5344CB8AC3E}">
        <p14:creationId xmlns:p14="http://schemas.microsoft.com/office/powerpoint/2010/main" val="231585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8" y="548681"/>
            <a:ext cx="9144000" cy="584775"/>
          </a:xfrm>
          <a:prstGeom prst="rect">
            <a:avLst/>
          </a:prstGeom>
          <a:noFill/>
        </p:spPr>
        <p:txBody>
          <a:bodyPr wrap="square" rtlCol="0">
            <a:spAutoFit/>
          </a:bodyPr>
          <a:lstStyle/>
          <a:p>
            <a:r>
              <a:rPr lang="en-GB" sz="3200" dirty="0">
                <a:solidFill>
                  <a:prstClr val="black"/>
                </a:solidFill>
                <a:latin typeface="Calibri"/>
              </a:rPr>
              <a:t>Say we have a population of 100,000 people.</a:t>
            </a:r>
          </a:p>
        </p:txBody>
      </p:sp>
      <p:sp>
        <p:nvSpPr>
          <p:cNvPr id="5" name="TextBox 4"/>
          <p:cNvSpPr txBox="1"/>
          <p:nvPr/>
        </p:nvSpPr>
        <p:spPr>
          <a:xfrm>
            <a:off x="1718257" y="2708920"/>
            <a:ext cx="8964488" cy="1077218"/>
          </a:xfrm>
          <a:prstGeom prst="rect">
            <a:avLst/>
          </a:prstGeom>
          <a:noFill/>
        </p:spPr>
        <p:txBody>
          <a:bodyPr wrap="square" rtlCol="0">
            <a:spAutoFit/>
          </a:bodyPr>
          <a:lstStyle/>
          <a:p>
            <a:r>
              <a:rPr lang="en-GB" sz="3200" dirty="0">
                <a:solidFill>
                  <a:prstClr val="black"/>
                </a:solidFill>
                <a:latin typeface="Calibri"/>
              </a:rPr>
              <a:t>9% of that population have blue eyes (phenotype) of the genotype (</a:t>
            </a:r>
            <a:r>
              <a:rPr lang="en-GB" sz="3200" dirty="0">
                <a:solidFill>
                  <a:srgbClr val="002060"/>
                </a:solidFill>
                <a:latin typeface="Calibri"/>
              </a:rPr>
              <a:t>bb</a:t>
            </a:r>
            <a:r>
              <a:rPr lang="en-GB" sz="3200" dirty="0">
                <a:solidFill>
                  <a:prstClr val="black"/>
                </a:solidFill>
                <a:latin typeface="Calibri"/>
              </a:rPr>
              <a:t>). (frequency of </a:t>
            </a:r>
            <a:r>
              <a:rPr lang="en-GB" sz="3200" dirty="0">
                <a:solidFill>
                  <a:srgbClr val="002060"/>
                </a:solidFill>
                <a:latin typeface="Calibri"/>
              </a:rPr>
              <a:t>bb</a:t>
            </a:r>
            <a:r>
              <a:rPr lang="en-GB" sz="3200" dirty="0">
                <a:solidFill>
                  <a:prstClr val="black"/>
                </a:solidFill>
                <a:latin typeface="Calibri"/>
              </a:rPr>
              <a:t> = 9%)</a:t>
            </a:r>
          </a:p>
        </p:txBody>
      </p:sp>
      <p:sp>
        <p:nvSpPr>
          <p:cNvPr id="2" name="TextBox 1"/>
          <p:cNvSpPr txBox="1"/>
          <p:nvPr/>
        </p:nvSpPr>
        <p:spPr>
          <a:xfrm>
            <a:off x="1829272" y="4653136"/>
            <a:ext cx="8496944" cy="1077218"/>
          </a:xfrm>
          <a:prstGeom prst="rect">
            <a:avLst/>
          </a:prstGeom>
          <a:solidFill>
            <a:schemeClr val="accent1">
              <a:lumMod val="20000"/>
              <a:lumOff val="80000"/>
            </a:schemeClr>
          </a:solidFill>
          <a:ln>
            <a:solidFill>
              <a:schemeClr val="tx1"/>
            </a:solidFill>
          </a:ln>
        </p:spPr>
        <p:txBody>
          <a:bodyPr wrap="square" rtlCol="0">
            <a:spAutoFit/>
          </a:bodyPr>
          <a:lstStyle/>
          <a:p>
            <a:r>
              <a:rPr lang="en-GB" sz="3200" b="1" u="sng" dirty="0">
                <a:solidFill>
                  <a:prstClr val="black"/>
                </a:solidFill>
                <a:latin typeface="Calibri"/>
              </a:rPr>
              <a:t>TPS</a:t>
            </a:r>
            <a:r>
              <a:rPr lang="en-GB" sz="3200" dirty="0">
                <a:solidFill>
                  <a:prstClr val="black"/>
                </a:solidFill>
                <a:latin typeface="Calibri"/>
              </a:rPr>
              <a:t> What percentage of the population will have brown eyes?</a:t>
            </a:r>
          </a:p>
        </p:txBody>
      </p:sp>
    </p:spTree>
    <p:extLst>
      <p:ext uri="{BB962C8B-B14F-4D97-AF65-F5344CB8AC3E}">
        <p14:creationId xmlns:p14="http://schemas.microsoft.com/office/powerpoint/2010/main" val="296770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9466" y="775640"/>
            <a:ext cx="5601213" cy="769441"/>
          </a:xfrm>
          <a:prstGeom prst="rect">
            <a:avLst/>
          </a:prstGeom>
        </p:spPr>
        <p:txBody>
          <a:bodyPr wrap="none">
            <a:spAutoFit/>
          </a:bodyPr>
          <a:lstStyle/>
          <a:p>
            <a:r>
              <a:rPr lang="en-GB" sz="4400" dirty="0">
                <a:solidFill>
                  <a:srgbClr val="002060"/>
                </a:solidFill>
                <a:latin typeface="Calibri"/>
              </a:rPr>
              <a:t>p</a:t>
            </a:r>
            <a:r>
              <a:rPr lang="en-GB" sz="4400" baseline="30000" dirty="0">
                <a:solidFill>
                  <a:prstClr val="black"/>
                </a:solidFill>
                <a:latin typeface="Calibri"/>
              </a:rPr>
              <a:t>2</a:t>
            </a:r>
            <a:r>
              <a:rPr lang="en-GB" sz="4400" dirty="0">
                <a:solidFill>
                  <a:prstClr val="black"/>
                </a:solidFill>
                <a:latin typeface="Calibri"/>
              </a:rPr>
              <a:t>    +    2</a:t>
            </a:r>
            <a:r>
              <a:rPr lang="en-GB" sz="4400" dirty="0">
                <a:solidFill>
                  <a:srgbClr val="002060"/>
                </a:solidFill>
                <a:latin typeface="Calibri"/>
              </a:rPr>
              <a:t>p</a:t>
            </a:r>
            <a:r>
              <a:rPr lang="en-GB" sz="4400" dirty="0">
                <a:solidFill>
                  <a:srgbClr val="F79646">
                    <a:lumMod val="50000"/>
                  </a:srgbClr>
                </a:solidFill>
                <a:latin typeface="Calibri"/>
              </a:rPr>
              <a:t>q</a:t>
            </a:r>
            <a:r>
              <a:rPr lang="en-GB" sz="4400" dirty="0">
                <a:solidFill>
                  <a:prstClr val="black"/>
                </a:solidFill>
                <a:latin typeface="Calibri"/>
              </a:rPr>
              <a:t>    +    </a:t>
            </a:r>
            <a:r>
              <a:rPr lang="en-GB" sz="4400" dirty="0">
                <a:solidFill>
                  <a:srgbClr val="F79646">
                    <a:lumMod val="50000"/>
                  </a:srgbClr>
                </a:solidFill>
                <a:latin typeface="Calibri"/>
              </a:rPr>
              <a:t>q</a:t>
            </a:r>
            <a:r>
              <a:rPr lang="en-GB" sz="4400" baseline="30000" dirty="0">
                <a:solidFill>
                  <a:prstClr val="black"/>
                </a:solidFill>
                <a:latin typeface="Calibri"/>
              </a:rPr>
              <a:t>2</a:t>
            </a:r>
            <a:r>
              <a:rPr lang="en-GB" sz="4400" dirty="0">
                <a:solidFill>
                  <a:prstClr val="black"/>
                </a:solidFill>
                <a:latin typeface="Calibri"/>
              </a:rPr>
              <a:t> = 1 </a:t>
            </a:r>
          </a:p>
        </p:txBody>
      </p:sp>
      <p:sp>
        <p:nvSpPr>
          <p:cNvPr id="7" name="Rectangle 6"/>
          <p:cNvSpPr/>
          <p:nvPr/>
        </p:nvSpPr>
        <p:spPr>
          <a:xfrm>
            <a:off x="2303792" y="2636912"/>
            <a:ext cx="1391728"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solidFill>
                  <a:srgbClr val="F79646">
                    <a:lumMod val="50000"/>
                  </a:srgbClr>
                </a:solidFill>
                <a:effectLst>
                  <a:outerShdw blurRad="88000" dist="50800" dir="5040000" algn="tl">
                    <a:srgbClr val="8064A2">
                      <a:tint val="80000"/>
                      <a:satMod val="250000"/>
                      <a:alpha val="45000"/>
                    </a:srgbClr>
                  </a:outerShdw>
                </a:effectLst>
                <a:latin typeface="Calibri"/>
              </a:rPr>
              <a:t>91%</a:t>
            </a:r>
          </a:p>
        </p:txBody>
      </p:sp>
      <p:sp>
        <p:nvSpPr>
          <p:cNvPr id="8" name="Rectangle 7"/>
          <p:cNvSpPr/>
          <p:nvPr/>
        </p:nvSpPr>
        <p:spPr>
          <a:xfrm>
            <a:off x="2479321" y="3457313"/>
            <a:ext cx="1040670"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solidFill>
                  <a:srgbClr val="002060"/>
                </a:solidFill>
                <a:effectLst>
                  <a:outerShdw blurRad="88000" dist="50800" dir="5040000" algn="tl">
                    <a:srgbClr val="8064A2">
                      <a:tint val="80000"/>
                      <a:satMod val="250000"/>
                      <a:alpha val="45000"/>
                    </a:srgbClr>
                  </a:outerShdw>
                </a:effectLst>
                <a:latin typeface="Calibri"/>
              </a:rPr>
              <a:t>9%</a:t>
            </a:r>
          </a:p>
        </p:txBody>
      </p:sp>
      <p:cxnSp>
        <p:nvCxnSpPr>
          <p:cNvPr id="12" name="Straight Connector 11"/>
          <p:cNvCxnSpPr/>
          <p:nvPr/>
        </p:nvCxnSpPr>
        <p:spPr>
          <a:xfrm>
            <a:off x="1956048" y="4483185"/>
            <a:ext cx="853244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29860" y="2867745"/>
            <a:ext cx="5832648" cy="461665"/>
          </a:xfrm>
          <a:prstGeom prst="rect">
            <a:avLst/>
          </a:prstGeom>
          <a:noFill/>
        </p:spPr>
        <p:txBody>
          <a:bodyPr wrap="square" rtlCol="0">
            <a:spAutoFit/>
          </a:bodyPr>
          <a:lstStyle/>
          <a:p>
            <a:r>
              <a:rPr lang="en-GB" sz="2400" dirty="0">
                <a:solidFill>
                  <a:prstClr val="black"/>
                </a:solidFill>
                <a:latin typeface="Calibri"/>
              </a:rPr>
              <a:t>That your </a:t>
            </a:r>
            <a:r>
              <a:rPr lang="en-GB" sz="2400" b="1" u="sng" dirty="0">
                <a:solidFill>
                  <a:prstClr val="black"/>
                </a:solidFill>
                <a:latin typeface="Calibri"/>
              </a:rPr>
              <a:t>phenotype</a:t>
            </a:r>
            <a:r>
              <a:rPr lang="en-GB" sz="2400" dirty="0">
                <a:solidFill>
                  <a:prstClr val="black"/>
                </a:solidFill>
                <a:latin typeface="Calibri"/>
              </a:rPr>
              <a:t> would be brown eyes</a:t>
            </a:r>
          </a:p>
        </p:txBody>
      </p:sp>
      <p:cxnSp>
        <p:nvCxnSpPr>
          <p:cNvPr id="15" name="Straight Connector 14"/>
          <p:cNvCxnSpPr/>
          <p:nvPr/>
        </p:nvCxnSpPr>
        <p:spPr>
          <a:xfrm>
            <a:off x="1956048" y="2780928"/>
            <a:ext cx="8460432"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29860" y="3688146"/>
            <a:ext cx="6370596" cy="461665"/>
          </a:xfrm>
          <a:prstGeom prst="rect">
            <a:avLst/>
          </a:prstGeom>
          <a:noFill/>
        </p:spPr>
        <p:txBody>
          <a:bodyPr wrap="square" rtlCol="0">
            <a:spAutoFit/>
          </a:bodyPr>
          <a:lstStyle/>
          <a:p>
            <a:r>
              <a:rPr lang="en-GB" sz="2400" dirty="0">
                <a:solidFill>
                  <a:prstClr val="black"/>
                </a:solidFill>
                <a:latin typeface="Calibri"/>
              </a:rPr>
              <a:t>That your </a:t>
            </a:r>
            <a:r>
              <a:rPr lang="en-GB" sz="2400" b="1" u="sng" dirty="0">
                <a:solidFill>
                  <a:prstClr val="black"/>
                </a:solidFill>
                <a:latin typeface="Calibri"/>
              </a:rPr>
              <a:t>phenotype</a:t>
            </a:r>
            <a:r>
              <a:rPr lang="en-GB" sz="2400" dirty="0">
                <a:solidFill>
                  <a:prstClr val="black"/>
                </a:solidFill>
                <a:latin typeface="Calibri"/>
              </a:rPr>
              <a:t> will be blue eyes</a:t>
            </a:r>
          </a:p>
        </p:txBody>
      </p:sp>
    </p:spTree>
    <p:extLst>
      <p:ext uri="{BB962C8B-B14F-4D97-AF65-F5344CB8AC3E}">
        <p14:creationId xmlns:p14="http://schemas.microsoft.com/office/powerpoint/2010/main" val="101694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Box 3"/>
          <p:cNvSpPr txBox="1"/>
          <p:nvPr/>
        </p:nvSpPr>
        <p:spPr>
          <a:xfrm>
            <a:off x="1976620" y="268694"/>
            <a:ext cx="8496944" cy="1077218"/>
          </a:xfrm>
          <a:prstGeom prst="rect">
            <a:avLst/>
          </a:prstGeom>
          <a:solidFill>
            <a:schemeClr val="accent1">
              <a:lumMod val="20000"/>
              <a:lumOff val="80000"/>
            </a:schemeClr>
          </a:solidFill>
          <a:ln>
            <a:solidFill>
              <a:schemeClr val="tx1"/>
            </a:solidFill>
          </a:ln>
        </p:spPr>
        <p:txBody>
          <a:bodyPr wrap="square" rtlCol="0">
            <a:spAutoFit/>
          </a:bodyPr>
          <a:lstStyle/>
          <a:p>
            <a:r>
              <a:rPr lang="en-GB" sz="3200" b="1" u="sng" dirty="0">
                <a:solidFill>
                  <a:prstClr val="black"/>
                </a:solidFill>
                <a:latin typeface="Calibri"/>
              </a:rPr>
              <a:t>TPS </a:t>
            </a:r>
            <a:r>
              <a:rPr lang="en-GB" sz="3200" dirty="0">
                <a:solidFill>
                  <a:prstClr val="black"/>
                </a:solidFill>
                <a:latin typeface="Calibri"/>
              </a:rPr>
              <a:t>What percentage of the population will have a blue or brown allele?</a:t>
            </a:r>
          </a:p>
        </p:txBody>
      </p:sp>
      <p:sp>
        <p:nvSpPr>
          <p:cNvPr id="5" name="TextBox 4"/>
          <p:cNvSpPr txBox="1"/>
          <p:nvPr/>
        </p:nvSpPr>
        <p:spPr>
          <a:xfrm>
            <a:off x="1976620" y="1700808"/>
            <a:ext cx="8964488" cy="861774"/>
          </a:xfrm>
          <a:prstGeom prst="rect">
            <a:avLst/>
          </a:prstGeom>
          <a:noFill/>
        </p:spPr>
        <p:txBody>
          <a:bodyPr wrap="square" rtlCol="0">
            <a:spAutoFit/>
          </a:bodyPr>
          <a:lstStyle/>
          <a:p>
            <a:r>
              <a:rPr lang="en-GB" sz="3200" dirty="0">
                <a:solidFill>
                  <a:prstClr val="black"/>
                </a:solidFill>
                <a:latin typeface="Calibri"/>
              </a:rPr>
              <a:t>Back to our equation - </a:t>
            </a:r>
            <a:r>
              <a:rPr lang="en-GB" sz="3200" dirty="0">
                <a:solidFill>
                  <a:srgbClr val="002060"/>
                </a:solidFill>
                <a:latin typeface="Calibri"/>
              </a:rPr>
              <a:t>p</a:t>
            </a:r>
            <a:r>
              <a:rPr lang="en-GB" sz="3200" baseline="30000" dirty="0">
                <a:solidFill>
                  <a:prstClr val="black"/>
                </a:solidFill>
                <a:latin typeface="Calibri"/>
              </a:rPr>
              <a:t>2</a:t>
            </a:r>
            <a:r>
              <a:rPr lang="en-GB" sz="3200" dirty="0">
                <a:solidFill>
                  <a:prstClr val="black"/>
                </a:solidFill>
                <a:latin typeface="Calibri"/>
              </a:rPr>
              <a:t>    +    2</a:t>
            </a:r>
            <a:r>
              <a:rPr lang="en-GB" sz="3200" dirty="0">
                <a:solidFill>
                  <a:srgbClr val="002060"/>
                </a:solidFill>
                <a:latin typeface="Calibri"/>
              </a:rPr>
              <a:t>p</a:t>
            </a:r>
            <a:r>
              <a:rPr lang="en-GB" sz="3200" dirty="0">
                <a:solidFill>
                  <a:srgbClr val="F79646">
                    <a:lumMod val="50000"/>
                  </a:srgbClr>
                </a:solidFill>
                <a:latin typeface="Calibri"/>
              </a:rPr>
              <a:t>q</a:t>
            </a:r>
            <a:r>
              <a:rPr lang="en-GB" sz="3200" dirty="0">
                <a:solidFill>
                  <a:prstClr val="black"/>
                </a:solidFill>
                <a:latin typeface="Calibri"/>
              </a:rPr>
              <a:t>    +    </a:t>
            </a:r>
            <a:r>
              <a:rPr lang="en-GB" sz="3200" dirty="0">
                <a:solidFill>
                  <a:srgbClr val="F79646">
                    <a:lumMod val="50000"/>
                  </a:srgbClr>
                </a:solidFill>
                <a:latin typeface="Calibri"/>
              </a:rPr>
              <a:t>q</a:t>
            </a:r>
            <a:r>
              <a:rPr lang="en-GB" sz="3200" baseline="30000" dirty="0">
                <a:solidFill>
                  <a:prstClr val="black"/>
                </a:solidFill>
                <a:latin typeface="Calibri"/>
              </a:rPr>
              <a:t>2</a:t>
            </a:r>
            <a:r>
              <a:rPr lang="en-GB" sz="3200" dirty="0">
                <a:solidFill>
                  <a:prstClr val="black"/>
                </a:solidFill>
                <a:latin typeface="Calibri"/>
              </a:rPr>
              <a:t> = 1 </a:t>
            </a:r>
          </a:p>
          <a:p>
            <a:r>
              <a:rPr lang="en-GB" dirty="0">
                <a:solidFill>
                  <a:prstClr val="black"/>
                </a:solidFill>
                <a:latin typeface="Calibri"/>
              </a:rPr>
              <a:t> </a:t>
            </a:r>
          </a:p>
        </p:txBody>
      </p:sp>
      <p:sp>
        <p:nvSpPr>
          <p:cNvPr id="6" name="Oval 5"/>
          <p:cNvSpPr/>
          <p:nvPr/>
        </p:nvSpPr>
        <p:spPr>
          <a:xfrm>
            <a:off x="5668531" y="1700808"/>
            <a:ext cx="576064"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7" name="Oval 6"/>
          <p:cNvSpPr/>
          <p:nvPr/>
        </p:nvSpPr>
        <p:spPr>
          <a:xfrm>
            <a:off x="6960096" y="1690932"/>
            <a:ext cx="576064"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8" name="TextBox 7"/>
          <p:cNvSpPr txBox="1"/>
          <p:nvPr/>
        </p:nvSpPr>
        <p:spPr>
          <a:xfrm>
            <a:off x="1947423" y="2945753"/>
            <a:ext cx="8964488" cy="1754326"/>
          </a:xfrm>
          <a:prstGeom prst="rect">
            <a:avLst/>
          </a:prstGeom>
          <a:noFill/>
        </p:spPr>
        <p:txBody>
          <a:bodyPr wrap="square" rtlCol="0">
            <a:spAutoFit/>
          </a:bodyPr>
          <a:lstStyle/>
          <a:p>
            <a:r>
              <a:rPr lang="en-GB" sz="3600" dirty="0">
                <a:solidFill>
                  <a:prstClr val="black"/>
                </a:solidFill>
                <a:latin typeface="Calibri"/>
              </a:rPr>
              <a:t>p</a:t>
            </a:r>
            <a:r>
              <a:rPr lang="en-GB" sz="3600" baseline="30000" dirty="0">
                <a:solidFill>
                  <a:prstClr val="black"/>
                </a:solidFill>
                <a:latin typeface="Calibri"/>
              </a:rPr>
              <a:t>2</a:t>
            </a:r>
            <a:r>
              <a:rPr lang="en-GB" sz="3600" dirty="0">
                <a:solidFill>
                  <a:prstClr val="black"/>
                </a:solidFill>
                <a:latin typeface="Calibri"/>
              </a:rPr>
              <a:t> (</a:t>
            </a:r>
            <a:r>
              <a:rPr lang="en-GB" sz="3600" dirty="0">
                <a:solidFill>
                  <a:srgbClr val="002060"/>
                </a:solidFill>
                <a:latin typeface="Calibri"/>
              </a:rPr>
              <a:t>bb</a:t>
            </a:r>
            <a:r>
              <a:rPr lang="en-GB" sz="3600" dirty="0">
                <a:solidFill>
                  <a:prstClr val="black"/>
                </a:solidFill>
                <a:latin typeface="Calibri"/>
              </a:rPr>
              <a:t>) = 9% so to work out the frequency of the </a:t>
            </a:r>
            <a:r>
              <a:rPr lang="en-GB" sz="3600" dirty="0">
                <a:solidFill>
                  <a:srgbClr val="002060"/>
                </a:solidFill>
                <a:latin typeface="Calibri"/>
              </a:rPr>
              <a:t>b</a:t>
            </a:r>
            <a:r>
              <a:rPr lang="en-GB" sz="3600" dirty="0">
                <a:solidFill>
                  <a:prstClr val="black"/>
                </a:solidFill>
                <a:latin typeface="Calibri"/>
              </a:rPr>
              <a:t> allele in the population we must do another sum. </a:t>
            </a:r>
          </a:p>
        </p:txBody>
      </p:sp>
    </p:spTree>
    <p:extLst>
      <p:ext uri="{BB962C8B-B14F-4D97-AF65-F5344CB8AC3E}">
        <p14:creationId xmlns:p14="http://schemas.microsoft.com/office/powerpoint/2010/main" val="70090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3673" y="1"/>
            <a:ext cx="5601213" cy="769441"/>
          </a:xfrm>
          <a:prstGeom prst="rect">
            <a:avLst/>
          </a:prstGeom>
        </p:spPr>
        <p:txBody>
          <a:bodyPr wrap="none">
            <a:spAutoFit/>
          </a:bodyPr>
          <a:lstStyle/>
          <a:p>
            <a:r>
              <a:rPr lang="en-GB" sz="4400" dirty="0">
                <a:solidFill>
                  <a:srgbClr val="002060"/>
                </a:solidFill>
                <a:latin typeface="Calibri"/>
              </a:rPr>
              <a:t>p</a:t>
            </a:r>
            <a:r>
              <a:rPr lang="en-GB" sz="4400" baseline="30000" dirty="0">
                <a:solidFill>
                  <a:prstClr val="black"/>
                </a:solidFill>
                <a:latin typeface="Calibri"/>
              </a:rPr>
              <a:t>2</a:t>
            </a:r>
            <a:r>
              <a:rPr lang="en-GB" sz="4400" dirty="0">
                <a:solidFill>
                  <a:prstClr val="black"/>
                </a:solidFill>
                <a:latin typeface="Calibri"/>
              </a:rPr>
              <a:t>    +    2</a:t>
            </a:r>
            <a:r>
              <a:rPr lang="en-GB" sz="4400" dirty="0">
                <a:solidFill>
                  <a:srgbClr val="002060"/>
                </a:solidFill>
                <a:latin typeface="Calibri"/>
              </a:rPr>
              <a:t>p</a:t>
            </a:r>
            <a:r>
              <a:rPr lang="en-GB" sz="4400" dirty="0">
                <a:solidFill>
                  <a:srgbClr val="F79646">
                    <a:lumMod val="50000"/>
                  </a:srgbClr>
                </a:solidFill>
                <a:latin typeface="Calibri"/>
              </a:rPr>
              <a:t>q</a:t>
            </a:r>
            <a:r>
              <a:rPr lang="en-GB" sz="4400" dirty="0">
                <a:solidFill>
                  <a:prstClr val="black"/>
                </a:solidFill>
                <a:latin typeface="Calibri"/>
              </a:rPr>
              <a:t>    +    </a:t>
            </a:r>
            <a:r>
              <a:rPr lang="en-GB" sz="4400" dirty="0">
                <a:solidFill>
                  <a:srgbClr val="F79646">
                    <a:lumMod val="50000"/>
                  </a:srgbClr>
                </a:solidFill>
                <a:latin typeface="Calibri"/>
              </a:rPr>
              <a:t>q</a:t>
            </a:r>
            <a:r>
              <a:rPr lang="en-GB" sz="4400" baseline="30000" dirty="0">
                <a:solidFill>
                  <a:prstClr val="black"/>
                </a:solidFill>
                <a:latin typeface="Calibri"/>
              </a:rPr>
              <a:t>2</a:t>
            </a:r>
            <a:r>
              <a:rPr lang="en-GB" sz="4400" dirty="0">
                <a:solidFill>
                  <a:prstClr val="black"/>
                </a:solidFill>
                <a:latin typeface="Calibri"/>
              </a:rPr>
              <a:t> = 1 </a:t>
            </a:r>
          </a:p>
        </p:txBody>
      </p:sp>
      <p:sp>
        <p:nvSpPr>
          <p:cNvPr id="5" name="TextBox 4"/>
          <p:cNvSpPr txBox="1"/>
          <p:nvPr/>
        </p:nvSpPr>
        <p:spPr>
          <a:xfrm>
            <a:off x="1919536" y="2348881"/>
            <a:ext cx="8964488" cy="2554545"/>
          </a:xfrm>
          <a:prstGeom prst="rect">
            <a:avLst/>
          </a:prstGeom>
          <a:noFill/>
        </p:spPr>
        <p:txBody>
          <a:bodyPr wrap="square" rtlCol="0">
            <a:spAutoFit/>
          </a:bodyPr>
          <a:lstStyle/>
          <a:p>
            <a:r>
              <a:rPr lang="en-GB" sz="3200" dirty="0">
                <a:solidFill>
                  <a:srgbClr val="002060"/>
                </a:solidFill>
                <a:latin typeface="Calibri"/>
              </a:rPr>
              <a:t>bb</a:t>
            </a:r>
            <a:r>
              <a:rPr lang="en-GB" sz="3200" dirty="0">
                <a:solidFill>
                  <a:prstClr val="black"/>
                </a:solidFill>
                <a:latin typeface="Calibri"/>
              </a:rPr>
              <a:t> (p</a:t>
            </a:r>
            <a:r>
              <a:rPr lang="en-GB" sz="3200" baseline="30000" dirty="0">
                <a:solidFill>
                  <a:prstClr val="black"/>
                </a:solidFill>
                <a:latin typeface="Calibri"/>
              </a:rPr>
              <a:t>2</a:t>
            </a:r>
            <a:r>
              <a:rPr lang="en-GB" sz="3200" dirty="0">
                <a:solidFill>
                  <a:prstClr val="black"/>
                </a:solidFill>
                <a:latin typeface="Calibri"/>
              </a:rPr>
              <a:t>)= 9%. </a:t>
            </a:r>
          </a:p>
          <a:p>
            <a:endParaRPr lang="en-GB" sz="3200" dirty="0">
              <a:solidFill>
                <a:prstClr val="black"/>
              </a:solidFill>
              <a:latin typeface="Calibri"/>
            </a:endParaRPr>
          </a:p>
          <a:p>
            <a:r>
              <a:rPr lang="en-GB" sz="3200" dirty="0">
                <a:solidFill>
                  <a:srgbClr val="002060"/>
                </a:solidFill>
                <a:latin typeface="Calibri"/>
              </a:rPr>
              <a:t>p</a:t>
            </a:r>
            <a:r>
              <a:rPr lang="en-GB" sz="3200" dirty="0">
                <a:solidFill>
                  <a:prstClr val="black"/>
                </a:solidFill>
                <a:latin typeface="Calibri"/>
              </a:rPr>
              <a:t> = √.09 = .3 or 30% - so if you counted all of the alleles in the population, you would find that 30% of them would be </a:t>
            </a:r>
            <a:r>
              <a:rPr lang="en-GB" sz="3200" dirty="0">
                <a:solidFill>
                  <a:srgbClr val="002060"/>
                </a:solidFill>
                <a:latin typeface="Calibri"/>
              </a:rPr>
              <a:t>b. </a:t>
            </a:r>
            <a:r>
              <a:rPr lang="en-GB" sz="3200" dirty="0">
                <a:solidFill>
                  <a:prstClr val="black"/>
                </a:solidFill>
                <a:latin typeface="Calibri"/>
              </a:rPr>
              <a:t> </a:t>
            </a:r>
            <a:endParaRPr lang="en-GB" sz="3200" dirty="0">
              <a:solidFill>
                <a:srgbClr val="002060"/>
              </a:solidFill>
              <a:latin typeface="Calibri"/>
            </a:endParaRPr>
          </a:p>
        </p:txBody>
      </p:sp>
      <p:sp>
        <p:nvSpPr>
          <p:cNvPr id="6" name="Rectangle 5"/>
          <p:cNvSpPr/>
          <p:nvPr/>
        </p:nvSpPr>
        <p:spPr>
          <a:xfrm>
            <a:off x="3071665" y="692697"/>
            <a:ext cx="4697119" cy="769441"/>
          </a:xfrm>
          <a:prstGeom prst="rect">
            <a:avLst/>
          </a:prstGeom>
        </p:spPr>
        <p:txBody>
          <a:bodyPr wrap="none">
            <a:spAutoFit/>
          </a:bodyPr>
          <a:lstStyle/>
          <a:p>
            <a:pPr algn="ctr"/>
            <a:r>
              <a:rPr lang="en-US" sz="4400" b="1" dirty="0">
                <a:ln>
                  <a:prstDash val="solid"/>
                </a:ln>
                <a:solidFill>
                  <a:srgbClr val="002060"/>
                </a:solidFill>
                <a:effectLst>
                  <a:outerShdw blurRad="88000" dist="50800" dir="5040000" algn="tl">
                    <a:srgbClr val="8064A2">
                      <a:tint val="80000"/>
                      <a:satMod val="250000"/>
                      <a:alpha val="45000"/>
                    </a:srgbClr>
                  </a:outerShdw>
                </a:effectLst>
                <a:latin typeface="Calibri"/>
              </a:rPr>
              <a:t>bb</a:t>
            </a:r>
            <a:r>
              <a:rPr lang="en-US" sz="4400" b="1"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latin typeface="Calibri"/>
              </a:rPr>
              <a:t>       </a:t>
            </a:r>
            <a:r>
              <a:rPr lang="en-US" sz="4400" b="1" dirty="0" err="1">
                <a:ln>
                  <a:prstDash val="solid"/>
                </a:ln>
                <a:solidFill>
                  <a:srgbClr val="002060"/>
                </a:solidFill>
                <a:effectLst>
                  <a:outerShdw blurRad="88000" dist="50800" dir="5040000" algn="tl">
                    <a:srgbClr val="8064A2">
                      <a:tint val="80000"/>
                      <a:satMod val="250000"/>
                      <a:alpha val="45000"/>
                    </a:srgbClr>
                  </a:outerShdw>
                </a:effectLst>
                <a:latin typeface="Calibri"/>
              </a:rPr>
              <a:t>b</a:t>
            </a:r>
            <a:r>
              <a:rPr lang="en-US" sz="4400" b="1" dirty="0" err="1">
                <a:ln>
                  <a:prstDash val="solid"/>
                </a:ln>
                <a:solidFill>
                  <a:srgbClr val="F79646">
                    <a:lumMod val="50000"/>
                  </a:srgbClr>
                </a:solidFill>
                <a:effectLst>
                  <a:outerShdw blurRad="88000" dist="50800" dir="5040000" algn="tl">
                    <a:srgbClr val="8064A2">
                      <a:tint val="80000"/>
                      <a:satMod val="250000"/>
                      <a:alpha val="45000"/>
                    </a:srgbClr>
                  </a:outerShdw>
                </a:effectLst>
                <a:latin typeface="Calibri"/>
              </a:rPr>
              <a:t>B</a:t>
            </a:r>
            <a:r>
              <a:rPr lang="en-US" sz="4400" b="1" dirty="0">
                <a:ln>
                  <a:prstDash val="solid"/>
                </a:ln>
                <a:solidFill>
                  <a:prstClr val="black"/>
                </a:solidFill>
                <a:effectLst>
                  <a:outerShdw blurRad="88000" dist="50800" dir="5040000" algn="tl">
                    <a:srgbClr val="8064A2">
                      <a:tint val="80000"/>
                      <a:satMod val="250000"/>
                      <a:alpha val="45000"/>
                    </a:srgbClr>
                  </a:outerShdw>
                </a:effectLst>
                <a:latin typeface="Calibri"/>
              </a:rPr>
              <a:t>/</a:t>
            </a:r>
            <a:r>
              <a:rPr lang="en-US" sz="4400" b="1" dirty="0">
                <a:ln>
                  <a:prstDash val="solid"/>
                </a:ln>
                <a:solidFill>
                  <a:srgbClr val="F79646">
                    <a:lumMod val="50000"/>
                  </a:srgbClr>
                </a:solidFill>
                <a:effectLst>
                  <a:outerShdw blurRad="88000" dist="50800" dir="5040000" algn="tl">
                    <a:srgbClr val="8064A2">
                      <a:tint val="80000"/>
                      <a:satMod val="250000"/>
                      <a:alpha val="45000"/>
                    </a:srgbClr>
                  </a:outerShdw>
                </a:effectLst>
                <a:latin typeface="Calibri"/>
              </a:rPr>
              <a:t>B</a:t>
            </a:r>
            <a:r>
              <a:rPr lang="en-US" sz="4400" b="1" dirty="0">
                <a:ln>
                  <a:prstDash val="solid"/>
                </a:ln>
                <a:solidFill>
                  <a:srgbClr val="002060"/>
                </a:solidFill>
                <a:effectLst>
                  <a:outerShdw blurRad="88000" dist="50800" dir="5040000" algn="tl">
                    <a:srgbClr val="8064A2">
                      <a:tint val="80000"/>
                      <a:satMod val="250000"/>
                      <a:alpha val="45000"/>
                    </a:srgbClr>
                  </a:outerShdw>
                </a:effectLst>
                <a:latin typeface="Calibri"/>
              </a:rPr>
              <a:t>b</a:t>
            </a:r>
            <a:r>
              <a:rPr lang="en-US" sz="4400" b="1"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latin typeface="Calibri"/>
              </a:rPr>
              <a:t>       </a:t>
            </a:r>
            <a:r>
              <a:rPr lang="en-US" sz="4400" b="1" dirty="0" err="1">
                <a:ln>
                  <a:prstDash val="solid"/>
                </a:ln>
                <a:solidFill>
                  <a:srgbClr val="F79646">
                    <a:lumMod val="50000"/>
                  </a:srgbClr>
                </a:solidFill>
                <a:effectLst>
                  <a:outerShdw blurRad="88000" dist="50800" dir="5040000" algn="tl">
                    <a:srgbClr val="8064A2">
                      <a:tint val="80000"/>
                      <a:satMod val="250000"/>
                      <a:alpha val="45000"/>
                    </a:srgbClr>
                  </a:outerShdw>
                </a:effectLst>
                <a:latin typeface="Calibri"/>
              </a:rPr>
              <a:t>BB</a:t>
            </a:r>
            <a:endParaRPr lang="en-US" sz="4400" b="1" dirty="0">
              <a:ln>
                <a:prstDash val="solid"/>
              </a:ln>
              <a:solidFill>
                <a:srgbClr val="F79646">
                  <a:lumMod val="50000"/>
                </a:srgbClr>
              </a:solidFill>
              <a:effectLst>
                <a:outerShdw blurRad="88000" dist="50800" dir="5040000" algn="tl">
                  <a:srgbClr val="8064A2">
                    <a:tint val="80000"/>
                    <a:satMod val="250000"/>
                    <a:alpha val="45000"/>
                  </a:srgbClr>
                </a:outerShdw>
              </a:effectLst>
              <a:latin typeface="Calibri"/>
            </a:endParaRPr>
          </a:p>
        </p:txBody>
      </p:sp>
    </p:spTree>
    <p:extLst>
      <p:ext uri="{BB962C8B-B14F-4D97-AF65-F5344CB8AC3E}">
        <p14:creationId xmlns:p14="http://schemas.microsoft.com/office/powerpoint/2010/main" val="304223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7528" y="2041103"/>
            <a:ext cx="8964488" cy="1077218"/>
          </a:xfrm>
          <a:prstGeom prst="rect">
            <a:avLst/>
          </a:prstGeom>
          <a:noFill/>
        </p:spPr>
        <p:txBody>
          <a:bodyPr wrap="square" rtlCol="0">
            <a:spAutoFit/>
          </a:bodyPr>
          <a:lstStyle/>
          <a:p>
            <a:r>
              <a:rPr lang="en-GB" sz="3200" dirty="0">
                <a:solidFill>
                  <a:prstClr val="black"/>
                </a:solidFill>
                <a:latin typeface="Calibri"/>
              </a:rPr>
              <a:t>This means that there is a 70% chance you will inherit a </a:t>
            </a:r>
            <a:r>
              <a:rPr lang="en-GB" sz="3200" dirty="0">
                <a:solidFill>
                  <a:srgbClr val="F79646">
                    <a:lumMod val="50000"/>
                  </a:srgbClr>
                </a:solidFill>
                <a:latin typeface="Calibri"/>
              </a:rPr>
              <a:t>B</a:t>
            </a:r>
            <a:r>
              <a:rPr lang="en-GB" sz="3200" dirty="0">
                <a:solidFill>
                  <a:prstClr val="black"/>
                </a:solidFill>
                <a:latin typeface="Calibri"/>
              </a:rPr>
              <a:t> </a:t>
            </a:r>
            <a:r>
              <a:rPr lang="en-GB" sz="3200" b="1" u="sng" dirty="0">
                <a:solidFill>
                  <a:prstClr val="black"/>
                </a:solidFill>
                <a:latin typeface="Calibri"/>
              </a:rPr>
              <a:t>allele</a:t>
            </a:r>
            <a:r>
              <a:rPr lang="en-GB" sz="3200" dirty="0">
                <a:solidFill>
                  <a:prstClr val="black"/>
                </a:solidFill>
                <a:latin typeface="Calibri"/>
              </a:rPr>
              <a:t> from either your mother or father.</a:t>
            </a:r>
          </a:p>
        </p:txBody>
      </p:sp>
      <p:sp>
        <p:nvSpPr>
          <p:cNvPr id="9" name="Rectangle 8"/>
          <p:cNvSpPr/>
          <p:nvPr/>
        </p:nvSpPr>
        <p:spPr>
          <a:xfrm>
            <a:off x="2321528" y="5085184"/>
            <a:ext cx="1391728"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solidFill>
                  <a:srgbClr val="002060"/>
                </a:solidFill>
                <a:effectLst>
                  <a:outerShdw blurRad="88000" dist="50800" dir="5040000" algn="tl">
                    <a:srgbClr val="8064A2">
                      <a:tint val="80000"/>
                      <a:satMod val="250000"/>
                      <a:alpha val="45000"/>
                    </a:srgbClr>
                  </a:outerShdw>
                </a:effectLst>
                <a:latin typeface="Calibri"/>
              </a:rPr>
              <a:t>30%</a:t>
            </a:r>
          </a:p>
        </p:txBody>
      </p:sp>
      <p:sp>
        <p:nvSpPr>
          <p:cNvPr id="10" name="Rectangle 9"/>
          <p:cNvSpPr/>
          <p:nvPr/>
        </p:nvSpPr>
        <p:spPr>
          <a:xfrm>
            <a:off x="2321528" y="3808040"/>
            <a:ext cx="1391728"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solidFill>
                  <a:srgbClr val="F79646">
                    <a:lumMod val="50000"/>
                  </a:srgbClr>
                </a:solidFill>
                <a:effectLst>
                  <a:outerShdw blurRad="88000" dist="50800" dir="5040000" algn="tl">
                    <a:srgbClr val="8064A2">
                      <a:tint val="80000"/>
                      <a:satMod val="250000"/>
                      <a:alpha val="45000"/>
                    </a:srgbClr>
                  </a:outerShdw>
                </a:effectLst>
                <a:latin typeface="Calibri"/>
              </a:rPr>
              <a:t>70%</a:t>
            </a:r>
          </a:p>
        </p:txBody>
      </p:sp>
      <p:sp>
        <p:nvSpPr>
          <p:cNvPr id="17" name="TextBox 16"/>
          <p:cNvSpPr txBox="1"/>
          <p:nvPr/>
        </p:nvSpPr>
        <p:spPr>
          <a:xfrm>
            <a:off x="4007768" y="4038873"/>
            <a:ext cx="6660232" cy="461665"/>
          </a:xfrm>
          <a:prstGeom prst="rect">
            <a:avLst/>
          </a:prstGeom>
          <a:noFill/>
        </p:spPr>
        <p:txBody>
          <a:bodyPr wrap="square" rtlCol="0">
            <a:spAutoFit/>
          </a:bodyPr>
          <a:lstStyle/>
          <a:p>
            <a:r>
              <a:rPr lang="en-GB" sz="2400" dirty="0">
                <a:solidFill>
                  <a:prstClr val="black"/>
                </a:solidFill>
                <a:latin typeface="Calibri"/>
              </a:rPr>
              <a:t>Chance of inheriting </a:t>
            </a:r>
            <a:r>
              <a:rPr lang="en-GB" sz="2400" dirty="0">
                <a:solidFill>
                  <a:srgbClr val="F79646">
                    <a:lumMod val="50000"/>
                  </a:srgbClr>
                </a:solidFill>
                <a:latin typeface="Calibri"/>
              </a:rPr>
              <a:t>B</a:t>
            </a:r>
            <a:r>
              <a:rPr lang="en-GB" sz="2400" dirty="0">
                <a:solidFill>
                  <a:prstClr val="black"/>
                </a:solidFill>
                <a:latin typeface="Calibri"/>
              </a:rPr>
              <a:t> </a:t>
            </a:r>
            <a:r>
              <a:rPr lang="en-GB" sz="2400" b="1" u="sng" dirty="0">
                <a:solidFill>
                  <a:prstClr val="black"/>
                </a:solidFill>
                <a:latin typeface="Calibri"/>
              </a:rPr>
              <a:t>allele</a:t>
            </a:r>
          </a:p>
        </p:txBody>
      </p:sp>
      <p:sp>
        <p:nvSpPr>
          <p:cNvPr id="18" name="TextBox 17"/>
          <p:cNvSpPr txBox="1"/>
          <p:nvPr/>
        </p:nvSpPr>
        <p:spPr>
          <a:xfrm>
            <a:off x="3983507" y="5190256"/>
            <a:ext cx="6480720" cy="461665"/>
          </a:xfrm>
          <a:prstGeom prst="rect">
            <a:avLst/>
          </a:prstGeom>
          <a:noFill/>
        </p:spPr>
        <p:txBody>
          <a:bodyPr wrap="square" rtlCol="0">
            <a:spAutoFit/>
          </a:bodyPr>
          <a:lstStyle/>
          <a:p>
            <a:r>
              <a:rPr lang="en-GB" sz="2400" dirty="0">
                <a:solidFill>
                  <a:prstClr val="black"/>
                </a:solidFill>
                <a:latin typeface="Calibri"/>
              </a:rPr>
              <a:t>Chance of inheriting </a:t>
            </a:r>
            <a:r>
              <a:rPr lang="en-GB" sz="2400" dirty="0">
                <a:solidFill>
                  <a:srgbClr val="002060"/>
                </a:solidFill>
                <a:latin typeface="Calibri"/>
              </a:rPr>
              <a:t>b</a:t>
            </a:r>
            <a:r>
              <a:rPr lang="en-GB" sz="2400" dirty="0">
                <a:solidFill>
                  <a:prstClr val="black"/>
                </a:solidFill>
                <a:latin typeface="Calibri"/>
              </a:rPr>
              <a:t> </a:t>
            </a:r>
            <a:r>
              <a:rPr lang="en-GB" sz="2400" b="1" u="sng" dirty="0">
                <a:solidFill>
                  <a:prstClr val="black"/>
                </a:solidFill>
                <a:latin typeface="Calibri"/>
              </a:rPr>
              <a:t>allele</a:t>
            </a:r>
          </a:p>
        </p:txBody>
      </p:sp>
      <p:sp>
        <p:nvSpPr>
          <p:cNvPr id="14" name="Rectangle 13"/>
          <p:cNvSpPr/>
          <p:nvPr/>
        </p:nvSpPr>
        <p:spPr>
          <a:xfrm>
            <a:off x="4367808" y="501353"/>
            <a:ext cx="2597186"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solidFill>
                  <a:srgbClr val="002060"/>
                </a:solidFill>
                <a:effectLst>
                  <a:outerShdw blurRad="88000" dist="50800" dir="5040000" algn="tl">
                    <a:srgbClr val="8064A2">
                      <a:tint val="80000"/>
                      <a:satMod val="250000"/>
                      <a:alpha val="45000"/>
                    </a:srgbClr>
                  </a:outerShdw>
                </a:effectLst>
                <a:latin typeface="Calibri"/>
              </a:rPr>
              <a:t>p</a:t>
            </a:r>
            <a:r>
              <a:rPr lang="en-US" sz="5400" b="1"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latin typeface="Calibri"/>
              </a:rPr>
              <a:t> </a:t>
            </a:r>
            <a:r>
              <a:rPr lang="en-US" sz="5400" b="1" dirty="0">
                <a:ln>
                  <a:prstDash val="solid"/>
                </a:ln>
                <a:solidFill>
                  <a:prstClr val="black"/>
                </a:solidFill>
                <a:effectLst>
                  <a:outerShdw blurRad="88000" dist="50800" dir="5040000" algn="tl">
                    <a:srgbClr val="8064A2">
                      <a:tint val="80000"/>
                      <a:satMod val="250000"/>
                      <a:alpha val="45000"/>
                    </a:srgbClr>
                  </a:outerShdw>
                </a:effectLst>
                <a:latin typeface="Calibri"/>
              </a:rPr>
              <a:t>+</a:t>
            </a:r>
            <a:r>
              <a:rPr lang="en-US" sz="5400" b="1"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latin typeface="Calibri"/>
              </a:rPr>
              <a:t> </a:t>
            </a:r>
            <a:r>
              <a:rPr lang="en-US" sz="5400" b="1" dirty="0">
                <a:ln>
                  <a:prstDash val="solid"/>
                </a:ln>
                <a:solidFill>
                  <a:srgbClr val="F79646">
                    <a:lumMod val="50000"/>
                  </a:srgbClr>
                </a:solidFill>
                <a:effectLst>
                  <a:outerShdw blurRad="88000" dist="50800" dir="5040000" algn="tl">
                    <a:srgbClr val="8064A2">
                      <a:tint val="80000"/>
                      <a:satMod val="250000"/>
                      <a:alpha val="45000"/>
                    </a:srgbClr>
                  </a:outerShdw>
                </a:effectLst>
                <a:latin typeface="Calibri"/>
              </a:rPr>
              <a:t>q</a:t>
            </a:r>
            <a:r>
              <a:rPr lang="en-US" sz="5400" b="1" dirty="0">
                <a:ln>
                  <a:prstDash val="solid"/>
                </a:ln>
                <a:gradFill rotWithShape="1">
                  <a:gsLst>
                    <a:gs pos="0">
                      <a:srgbClr val="8064A2">
                        <a:tint val="70000"/>
                        <a:satMod val="200000"/>
                      </a:srgbClr>
                    </a:gs>
                    <a:gs pos="40000">
                      <a:srgbClr val="8064A2">
                        <a:tint val="90000"/>
                        <a:satMod val="130000"/>
                      </a:srgbClr>
                    </a:gs>
                    <a:gs pos="50000">
                      <a:srgbClr val="8064A2">
                        <a:tint val="90000"/>
                        <a:satMod val="130000"/>
                      </a:srgbClr>
                    </a:gs>
                    <a:gs pos="68000">
                      <a:srgbClr val="8064A2">
                        <a:tint val="90000"/>
                        <a:satMod val="130000"/>
                      </a:srgbClr>
                    </a:gs>
                    <a:gs pos="100000">
                      <a:srgbClr val="8064A2">
                        <a:tint val="70000"/>
                        <a:satMod val="200000"/>
                      </a:srgbClr>
                    </a:gs>
                  </a:gsLst>
                  <a:lin ang="5400000"/>
                </a:gradFill>
                <a:effectLst>
                  <a:outerShdw blurRad="88000" dist="50800" dir="5040000" algn="tl">
                    <a:srgbClr val="8064A2">
                      <a:tint val="80000"/>
                      <a:satMod val="250000"/>
                      <a:alpha val="45000"/>
                    </a:srgbClr>
                  </a:outerShdw>
                </a:effectLst>
                <a:latin typeface="Calibri"/>
              </a:rPr>
              <a:t> </a:t>
            </a:r>
            <a:r>
              <a:rPr lang="en-US" sz="5400" b="1" dirty="0">
                <a:ln>
                  <a:prstDash val="solid"/>
                </a:ln>
                <a:solidFill>
                  <a:prstClr val="black"/>
                </a:solidFill>
                <a:effectLst>
                  <a:outerShdw blurRad="88000" dist="50800" dir="5040000" algn="tl">
                    <a:srgbClr val="8064A2">
                      <a:tint val="80000"/>
                      <a:satMod val="250000"/>
                      <a:alpha val="45000"/>
                    </a:srgbClr>
                  </a:outerShdw>
                </a:effectLst>
                <a:latin typeface="Calibri"/>
              </a:rPr>
              <a:t>= 1</a:t>
            </a:r>
          </a:p>
        </p:txBody>
      </p:sp>
    </p:spTree>
    <p:extLst>
      <p:ext uri="{BB962C8B-B14F-4D97-AF65-F5344CB8AC3E}">
        <p14:creationId xmlns:p14="http://schemas.microsoft.com/office/powerpoint/2010/main" val="155883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P spid="1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110292" y="2492897"/>
            <a:ext cx="8229600" cy="4525963"/>
          </a:xfrm>
        </p:spPr>
        <p:txBody>
          <a:bodyPr/>
          <a:lstStyle/>
          <a:p>
            <a:r>
              <a:rPr lang="en-GB" dirty="0" smtClean="0"/>
              <a:t>We know that p = 0.3</a:t>
            </a:r>
          </a:p>
          <a:p>
            <a:r>
              <a:rPr lang="en-GB" dirty="0" smtClean="0"/>
              <a:t>We know that q = 0.7</a:t>
            </a:r>
          </a:p>
          <a:p>
            <a:r>
              <a:rPr lang="en-GB" dirty="0" smtClean="0"/>
              <a:t>So 2 x 0.3 x 0.7 = 0.42 or 42%</a:t>
            </a:r>
          </a:p>
          <a:p>
            <a:pPr marL="0" indent="0">
              <a:buNone/>
            </a:pPr>
            <a:endParaRPr lang="en-GB" dirty="0"/>
          </a:p>
        </p:txBody>
      </p:sp>
      <p:sp>
        <p:nvSpPr>
          <p:cNvPr id="4" name="TextBox 3"/>
          <p:cNvSpPr txBox="1"/>
          <p:nvPr/>
        </p:nvSpPr>
        <p:spPr>
          <a:xfrm>
            <a:off x="1976620" y="268694"/>
            <a:ext cx="8496944" cy="1077218"/>
          </a:xfrm>
          <a:prstGeom prst="rect">
            <a:avLst/>
          </a:prstGeom>
          <a:solidFill>
            <a:schemeClr val="accent1">
              <a:lumMod val="20000"/>
              <a:lumOff val="80000"/>
            </a:schemeClr>
          </a:solidFill>
          <a:ln>
            <a:solidFill>
              <a:schemeClr val="tx1"/>
            </a:solidFill>
          </a:ln>
        </p:spPr>
        <p:txBody>
          <a:bodyPr wrap="square" rtlCol="0">
            <a:spAutoFit/>
          </a:bodyPr>
          <a:lstStyle/>
          <a:p>
            <a:r>
              <a:rPr lang="en-GB" sz="3200" b="1" u="sng" dirty="0">
                <a:solidFill>
                  <a:prstClr val="black"/>
                </a:solidFill>
                <a:latin typeface="Calibri"/>
              </a:rPr>
              <a:t>TPS </a:t>
            </a:r>
            <a:r>
              <a:rPr lang="en-GB" sz="3200" dirty="0">
                <a:solidFill>
                  <a:prstClr val="black"/>
                </a:solidFill>
                <a:latin typeface="Calibri"/>
              </a:rPr>
              <a:t>What percentage of the population will be heterozygotes?</a:t>
            </a:r>
          </a:p>
        </p:txBody>
      </p:sp>
      <p:sp>
        <p:nvSpPr>
          <p:cNvPr id="5" name="Rectangle 4"/>
          <p:cNvSpPr/>
          <p:nvPr/>
        </p:nvSpPr>
        <p:spPr>
          <a:xfrm>
            <a:off x="3791745" y="1534684"/>
            <a:ext cx="5601213" cy="769441"/>
          </a:xfrm>
          <a:prstGeom prst="rect">
            <a:avLst/>
          </a:prstGeom>
        </p:spPr>
        <p:txBody>
          <a:bodyPr wrap="none">
            <a:spAutoFit/>
          </a:bodyPr>
          <a:lstStyle/>
          <a:p>
            <a:r>
              <a:rPr lang="en-GB" sz="4400" dirty="0">
                <a:solidFill>
                  <a:srgbClr val="002060"/>
                </a:solidFill>
                <a:latin typeface="Calibri"/>
              </a:rPr>
              <a:t>p</a:t>
            </a:r>
            <a:r>
              <a:rPr lang="en-GB" sz="4400" baseline="30000" dirty="0">
                <a:solidFill>
                  <a:prstClr val="black"/>
                </a:solidFill>
                <a:latin typeface="Calibri"/>
              </a:rPr>
              <a:t>2</a:t>
            </a:r>
            <a:r>
              <a:rPr lang="en-GB" sz="4400" dirty="0">
                <a:solidFill>
                  <a:prstClr val="black"/>
                </a:solidFill>
                <a:latin typeface="Calibri"/>
              </a:rPr>
              <a:t>    +    2</a:t>
            </a:r>
            <a:r>
              <a:rPr lang="en-GB" sz="4400" dirty="0">
                <a:solidFill>
                  <a:srgbClr val="002060"/>
                </a:solidFill>
                <a:latin typeface="Calibri"/>
              </a:rPr>
              <a:t>p</a:t>
            </a:r>
            <a:r>
              <a:rPr lang="en-GB" sz="4400" dirty="0">
                <a:solidFill>
                  <a:srgbClr val="F79646">
                    <a:lumMod val="50000"/>
                  </a:srgbClr>
                </a:solidFill>
                <a:latin typeface="Calibri"/>
              </a:rPr>
              <a:t>q</a:t>
            </a:r>
            <a:r>
              <a:rPr lang="en-GB" sz="4400" dirty="0">
                <a:solidFill>
                  <a:prstClr val="black"/>
                </a:solidFill>
                <a:latin typeface="Calibri"/>
              </a:rPr>
              <a:t>    +    </a:t>
            </a:r>
            <a:r>
              <a:rPr lang="en-GB" sz="4400" dirty="0">
                <a:solidFill>
                  <a:srgbClr val="F79646">
                    <a:lumMod val="50000"/>
                  </a:srgbClr>
                </a:solidFill>
                <a:latin typeface="Calibri"/>
              </a:rPr>
              <a:t>q</a:t>
            </a:r>
            <a:r>
              <a:rPr lang="en-GB" sz="4400" baseline="30000" dirty="0">
                <a:solidFill>
                  <a:prstClr val="black"/>
                </a:solidFill>
                <a:latin typeface="Calibri"/>
              </a:rPr>
              <a:t>2</a:t>
            </a:r>
            <a:r>
              <a:rPr lang="en-GB" sz="4400" dirty="0">
                <a:solidFill>
                  <a:prstClr val="black"/>
                </a:solidFill>
                <a:latin typeface="Calibri"/>
              </a:rPr>
              <a:t> = 1 </a:t>
            </a:r>
          </a:p>
        </p:txBody>
      </p:sp>
      <p:sp>
        <p:nvSpPr>
          <p:cNvPr id="6" name="Oval 5"/>
          <p:cNvSpPr/>
          <p:nvPr/>
        </p:nvSpPr>
        <p:spPr>
          <a:xfrm>
            <a:off x="5552759" y="1656052"/>
            <a:ext cx="1119305" cy="7651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Tree>
    <p:extLst>
      <p:ext uri="{BB962C8B-B14F-4D97-AF65-F5344CB8AC3E}">
        <p14:creationId xmlns:p14="http://schemas.microsoft.com/office/powerpoint/2010/main" val="22866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981200" y="2663907"/>
            <a:ext cx="8229600" cy="3462256"/>
          </a:xfrm>
        </p:spPr>
        <p:txBody>
          <a:bodyPr/>
          <a:lstStyle/>
          <a:p>
            <a:r>
              <a:rPr lang="en-GB" dirty="0" smtClean="0"/>
              <a:t>We </a:t>
            </a:r>
            <a:r>
              <a:rPr lang="en-GB" dirty="0"/>
              <a:t>know that q = 0.7</a:t>
            </a:r>
          </a:p>
          <a:p>
            <a:r>
              <a:rPr lang="en-GB" dirty="0"/>
              <a:t>So </a:t>
            </a:r>
            <a:r>
              <a:rPr lang="en-GB" dirty="0" smtClean="0"/>
              <a:t>0.7 x </a:t>
            </a:r>
            <a:r>
              <a:rPr lang="en-GB" dirty="0"/>
              <a:t>0.7 = </a:t>
            </a:r>
            <a:r>
              <a:rPr lang="en-GB" dirty="0" smtClean="0"/>
              <a:t>0.49 or 49%</a:t>
            </a:r>
            <a:endParaRPr lang="en-GB" dirty="0"/>
          </a:p>
          <a:p>
            <a:endParaRPr lang="en-GB" dirty="0"/>
          </a:p>
        </p:txBody>
      </p:sp>
      <p:sp>
        <p:nvSpPr>
          <p:cNvPr id="4" name="TextBox 3"/>
          <p:cNvSpPr txBox="1"/>
          <p:nvPr/>
        </p:nvSpPr>
        <p:spPr>
          <a:xfrm>
            <a:off x="1976620" y="268694"/>
            <a:ext cx="8496944" cy="1077218"/>
          </a:xfrm>
          <a:prstGeom prst="rect">
            <a:avLst/>
          </a:prstGeom>
          <a:solidFill>
            <a:schemeClr val="accent1">
              <a:lumMod val="20000"/>
              <a:lumOff val="80000"/>
            </a:schemeClr>
          </a:solidFill>
          <a:ln>
            <a:solidFill>
              <a:schemeClr val="tx1"/>
            </a:solidFill>
          </a:ln>
        </p:spPr>
        <p:txBody>
          <a:bodyPr wrap="square" rtlCol="0">
            <a:spAutoFit/>
          </a:bodyPr>
          <a:lstStyle/>
          <a:p>
            <a:r>
              <a:rPr lang="en-GB" sz="3200" b="1" u="sng" dirty="0">
                <a:solidFill>
                  <a:prstClr val="black"/>
                </a:solidFill>
                <a:latin typeface="Calibri"/>
              </a:rPr>
              <a:t>TPS </a:t>
            </a:r>
            <a:r>
              <a:rPr lang="en-GB" sz="3200" dirty="0">
                <a:solidFill>
                  <a:prstClr val="black"/>
                </a:solidFill>
                <a:latin typeface="Calibri"/>
              </a:rPr>
              <a:t>What percentage of the population will be homozygous dominant?</a:t>
            </a:r>
          </a:p>
        </p:txBody>
      </p:sp>
      <p:sp>
        <p:nvSpPr>
          <p:cNvPr id="5" name="Rectangle 4"/>
          <p:cNvSpPr/>
          <p:nvPr/>
        </p:nvSpPr>
        <p:spPr>
          <a:xfrm>
            <a:off x="3424486" y="1656053"/>
            <a:ext cx="5601213" cy="769441"/>
          </a:xfrm>
          <a:prstGeom prst="rect">
            <a:avLst/>
          </a:prstGeom>
        </p:spPr>
        <p:txBody>
          <a:bodyPr wrap="none">
            <a:spAutoFit/>
          </a:bodyPr>
          <a:lstStyle/>
          <a:p>
            <a:r>
              <a:rPr lang="en-GB" sz="4400" dirty="0">
                <a:solidFill>
                  <a:srgbClr val="002060"/>
                </a:solidFill>
                <a:latin typeface="Calibri"/>
              </a:rPr>
              <a:t>p</a:t>
            </a:r>
            <a:r>
              <a:rPr lang="en-GB" sz="4400" baseline="30000" dirty="0">
                <a:solidFill>
                  <a:prstClr val="black"/>
                </a:solidFill>
                <a:latin typeface="Calibri"/>
              </a:rPr>
              <a:t>2</a:t>
            </a:r>
            <a:r>
              <a:rPr lang="en-GB" sz="4400" dirty="0">
                <a:solidFill>
                  <a:prstClr val="black"/>
                </a:solidFill>
                <a:latin typeface="Calibri"/>
              </a:rPr>
              <a:t>    +    2</a:t>
            </a:r>
            <a:r>
              <a:rPr lang="en-GB" sz="4400" dirty="0">
                <a:solidFill>
                  <a:srgbClr val="002060"/>
                </a:solidFill>
                <a:latin typeface="Calibri"/>
              </a:rPr>
              <a:t>p</a:t>
            </a:r>
            <a:r>
              <a:rPr lang="en-GB" sz="4400" dirty="0">
                <a:solidFill>
                  <a:srgbClr val="F79646">
                    <a:lumMod val="50000"/>
                  </a:srgbClr>
                </a:solidFill>
                <a:latin typeface="Calibri"/>
              </a:rPr>
              <a:t>q</a:t>
            </a:r>
            <a:r>
              <a:rPr lang="en-GB" sz="4400" dirty="0">
                <a:solidFill>
                  <a:prstClr val="black"/>
                </a:solidFill>
                <a:latin typeface="Calibri"/>
              </a:rPr>
              <a:t>    +    </a:t>
            </a:r>
            <a:r>
              <a:rPr lang="en-GB" sz="4400" dirty="0">
                <a:solidFill>
                  <a:srgbClr val="F79646">
                    <a:lumMod val="50000"/>
                  </a:srgbClr>
                </a:solidFill>
                <a:latin typeface="Calibri"/>
              </a:rPr>
              <a:t>q</a:t>
            </a:r>
            <a:r>
              <a:rPr lang="en-GB" sz="4400" baseline="30000" dirty="0">
                <a:solidFill>
                  <a:prstClr val="black"/>
                </a:solidFill>
                <a:latin typeface="Calibri"/>
              </a:rPr>
              <a:t>2</a:t>
            </a:r>
            <a:r>
              <a:rPr lang="en-GB" sz="4400" dirty="0">
                <a:solidFill>
                  <a:prstClr val="black"/>
                </a:solidFill>
                <a:latin typeface="Calibri"/>
              </a:rPr>
              <a:t> = 1 </a:t>
            </a:r>
          </a:p>
        </p:txBody>
      </p:sp>
      <p:sp>
        <p:nvSpPr>
          <p:cNvPr id="6" name="Oval 5"/>
          <p:cNvSpPr/>
          <p:nvPr/>
        </p:nvSpPr>
        <p:spPr>
          <a:xfrm>
            <a:off x="7032105" y="1716229"/>
            <a:ext cx="1119305" cy="7651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Tree>
    <p:extLst>
      <p:ext uri="{BB962C8B-B14F-4D97-AF65-F5344CB8AC3E}">
        <p14:creationId xmlns:p14="http://schemas.microsoft.com/office/powerpoint/2010/main" val="361086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12192000" cy="1123406"/>
          </a:xfrm>
          <a:solidFill>
            <a:srgbClr val="FFFF00"/>
          </a:solidFill>
          <a:ln>
            <a:noFill/>
            <a:miter lim="800000"/>
            <a:headEnd/>
            <a:tailEnd/>
          </a:ln>
        </p:spPr>
        <p:txBody>
          <a:bodyPr/>
          <a:lstStyle/>
          <a:p>
            <a:pPr eaLnBrk="1" hangingPunct="1"/>
            <a:r>
              <a:rPr lang="en-GB" altLang="en-US" smtClean="0"/>
              <a:t>Endemism</a:t>
            </a:r>
          </a:p>
        </p:txBody>
      </p:sp>
      <p:sp>
        <p:nvSpPr>
          <p:cNvPr id="44035" name="Content Placeholder 2"/>
          <p:cNvSpPr>
            <a:spLocks noGrp="1"/>
          </p:cNvSpPr>
          <p:nvPr>
            <p:ph idx="1"/>
          </p:nvPr>
        </p:nvSpPr>
        <p:spPr>
          <a:xfrm>
            <a:off x="2552700" y="2009775"/>
            <a:ext cx="7200900" cy="3581400"/>
          </a:xfrm>
        </p:spPr>
        <p:txBody>
          <a:bodyPr/>
          <a:lstStyle/>
          <a:p>
            <a:pPr eaLnBrk="1" hangingPunct="1"/>
            <a:r>
              <a:rPr lang="en-US" altLang="en-US" dirty="0" smtClean="0"/>
              <a:t>Some finches are endemic to a single island, which means they are found exclusively in one place.</a:t>
            </a:r>
            <a:endParaRPr lang="en-GB" altLang="en-US" dirty="0" smtClean="0"/>
          </a:p>
        </p:txBody>
      </p:sp>
      <p:pic>
        <p:nvPicPr>
          <p:cNvPr id="4403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7439" y="3213101"/>
            <a:ext cx="3716337" cy="3095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4" descr="Identifying Darwin's finches - Galapagos Conservation Tru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4925" y="3800476"/>
            <a:ext cx="3201988"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184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5986" y="96731"/>
            <a:ext cx="8280029" cy="1107996"/>
          </a:xfrm>
          <a:prstGeom prst="rect">
            <a:avLst/>
          </a:prstGeom>
          <a:solidFill>
            <a:schemeClr val="accent1">
              <a:lumMod val="20000"/>
              <a:lumOff val="80000"/>
            </a:schemeClr>
          </a:solidFill>
          <a:ln>
            <a:solidFill>
              <a:schemeClr val="tx1"/>
            </a:solid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u="sng" dirty="0">
                <a:ln w="0"/>
                <a:solidFill>
                  <a:prstClr val="black"/>
                </a:solidFill>
                <a:effectLst>
                  <a:outerShdw blurRad="38100" dist="19050" dir="2700000" algn="tl" rotWithShape="0">
                    <a:prstClr val="black">
                      <a:alpha val="40000"/>
                    </a:prstClr>
                  </a:outerShdw>
                </a:effectLst>
                <a:latin typeface="Calibri"/>
              </a:rPr>
              <a:t>Mini whiteboards</a:t>
            </a:r>
            <a:endParaRPr lang="en-US" sz="6600" b="1" u="sng" cap="all" dirty="0">
              <a:ln w="0"/>
              <a:solidFill>
                <a:prstClr val="black"/>
              </a:solidFill>
              <a:effectLst>
                <a:reflection blurRad="12700" stA="50000" endPos="50000" dist="5000" dir="5400000" sy="-100000" rotWithShape="0"/>
              </a:effectLst>
              <a:latin typeface="Calibri"/>
            </a:endParaRPr>
          </a:p>
        </p:txBody>
      </p:sp>
      <p:sp>
        <p:nvSpPr>
          <p:cNvPr id="5" name="TextBox 4"/>
          <p:cNvSpPr txBox="1"/>
          <p:nvPr/>
        </p:nvSpPr>
        <p:spPr>
          <a:xfrm>
            <a:off x="1524000" y="1556792"/>
            <a:ext cx="9144000" cy="1077218"/>
          </a:xfrm>
          <a:prstGeom prst="rect">
            <a:avLst/>
          </a:prstGeom>
          <a:noFill/>
        </p:spPr>
        <p:txBody>
          <a:bodyPr wrap="square" rtlCol="0">
            <a:spAutoFit/>
          </a:bodyPr>
          <a:lstStyle/>
          <a:p>
            <a:r>
              <a:rPr lang="en-GB" sz="3200" dirty="0">
                <a:solidFill>
                  <a:prstClr val="black"/>
                </a:solidFill>
                <a:latin typeface="Calibri"/>
              </a:rPr>
              <a:t>1. For which phenotype can you always tell the genotype? Why?</a:t>
            </a:r>
          </a:p>
        </p:txBody>
      </p:sp>
      <p:sp>
        <p:nvSpPr>
          <p:cNvPr id="6" name="TextBox 5"/>
          <p:cNvSpPr txBox="1"/>
          <p:nvPr/>
        </p:nvSpPr>
        <p:spPr>
          <a:xfrm>
            <a:off x="1631504" y="4653137"/>
            <a:ext cx="8568952" cy="584775"/>
          </a:xfrm>
          <a:prstGeom prst="rect">
            <a:avLst/>
          </a:prstGeom>
          <a:noFill/>
        </p:spPr>
        <p:txBody>
          <a:bodyPr wrap="square" rtlCol="0">
            <a:spAutoFit/>
          </a:bodyPr>
          <a:lstStyle/>
          <a:p>
            <a:r>
              <a:rPr lang="en-GB" sz="3200" dirty="0">
                <a:solidFill>
                  <a:prstClr val="black"/>
                </a:solidFill>
                <a:latin typeface="Calibri"/>
              </a:rPr>
              <a:t>2. Finish this equation:      p</a:t>
            </a:r>
            <a:r>
              <a:rPr lang="en-GB" sz="3200" baseline="30000" dirty="0">
                <a:solidFill>
                  <a:prstClr val="black"/>
                </a:solidFill>
                <a:latin typeface="Calibri"/>
              </a:rPr>
              <a:t>2</a:t>
            </a:r>
            <a:r>
              <a:rPr lang="en-GB" sz="3200" dirty="0">
                <a:solidFill>
                  <a:prstClr val="black"/>
                </a:solidFill>
                <a:latin typeface="Calibri"/>
              </a:rPr>
              <a:t> + </a:t>
            </a:r>
          </a:p>
        </p:txBody>
      </p:sp>
      <p:sp>
        <p:nvSpPr>
          <p:cNvPr id="7" name="TextBox 6"/>
          <p:cNvSpPr txBox="1"/>
          <p:nvPr/>
        </p:nvSpPr>
        <p:spPr>
          <a:xfrm>
            <a:off x="6642925" y="4653136"/>
            <a:ext cx="3556640" cy="584775"/>
          </a:xfrm>
          <a:prstGeom prst="rect">
            <a:avLst/>
          </a:prstGeom>
          <a:noFill/>
        </p:spPr>
        <p:txBody>
          <a:bodyPr wrap="square" rtlCol="0">
            <a:spAutoFit/>
          </a:bodyPr>
          <a:lstStyle/>
          <a:p>
            <a:r>
              <a:rPr lang="en-GB" sz="3200" dirty="0">
                <a:solidFill>
                  <a:srgbClr val="FF0000"/>
                </a:solidFill>
                <a:latin typeface="Calibri"/>
              </a:rPr>
              <a:t>2pq + q</a:t>
            </a:r>
            <a:r>
              <a:rPr lang="en-GB" sz="3200" baseline="30000" dirty="0">
                <a:solidFill>
                  <a:srgbClr val="FF0000"/>
                </a:solidFill>
                <a:latin typeface="Calibri"/>
              </a:rPr>
              <a:t>2</a:t>
            </a:r>
            <a:r>
              <a:rPr lang="en-GB" sz="3200" dirty="0">
                <a:solidFill>
                  <a:srgbClr val="FF0000"/>
                </a:solidFill>
                <a:latin typeface="Calibri"/>
              </a:rPr>
              <a:t> = 1</a:t>
            </a:r>
          </a:p>
        </p:txBody>
      </p:sp>
      <p:sp>
        <p:nvSpPr>
          <p:cNvPr id="9" name="TextBox 8"/>
          <p:cNvSpPr txBox="1"/>
          <p:nvPr/>
        </p:nvSpPr>
        <p:spPr>
          <a:xfrm>
            <a:off x="1524000" y="2669855"/>
            <a:ext cx="9144000" cy="1077218"/>
          </a:xfrm>
          <a:prstGeom prst="rect">
            <a:avLst/>
          </a:prstGeom>
          <a:noFill/>
        </p:spPr>
        <p:txBody>
          <a:bodyPr wrap="square" rtlCol="0">
            <a:spAutoFit/>
          </a:bodyPr>
          <a:lstStyle/>
          <a:p>
            <a:r>
              <a:rPr lang="en-GB" sz="3200" dirty="0">
                <a:solidFill>
                  <a:srgbClr val="FF0000"/>
                </a:solidFill>
                <a:latin typeface="Calibri"/>
              </a:rPr>
              <a:t>The recessive phenotype. It can </a:t>
            </a:r>
            <a:r>
              <a:rPr lang="en-GB" sz="3200" u="sng" dirty="0">
                <a:solidFill>
                  <a:srgbClr val="FF0000"/>
                </a:solidFill>
                <a:latin typeface="Calibri"/>
              </a:rPr>
              <a:t>only</a:t>
            </a:r>
            <a:r>
              <a:rPr lang="en-GB" sz="3200" dirty="0">
                <a:solidFill>
                  <a:srgbClr val="FF0000"/>
                </a:solidFill>
                <a:latin typeface="Calibri"/>
              </a:rPr>
              <a:t> be caused by a genotype of two recessive alleles.</a:t>
            </a:r>
          </a:p>
        </p:txBody>
      </p:sp>
    </p:spTree>
    <p:extLst>
      <p:ext uri="{BB962C8B-B14F-4D97-AF65-F5344CB8AC3E}">
        <p14:creationId xmlns:p14="http://schemas.microsoft.com/office/powerpoint/2010/main" val="419721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0"/>
            <a:ext cx="9144000" cy="6771084"/>
          </a:xfrm>
          <a:prstGeom prst="rect">
            <a:avLst/>
          </a:prstGeom>
          <a:noFill/>
        </p:spPr>
        <p:txBody>
          <a:bodyPr wrap="square" rtlCol="0">
            <a:spAutoFit/>
          </a:bodyPr>
          <a:lstStyle/>
          <a:p>
            <a:pPr algn="ctr"/>
            <a:r>
              <a:rPr lang="en-GB" sz="3200" u="sng" dirty="0">
                <a:solidFill>
                  <a:prstClr val="black"/>
                </a:solidFill>
                <a:latin typeface="Calibri"/>
              </a:rPr>
              <a:t>Hardy Weinberg Equation</a:t>
            </a:r>
          </a:p>
          <a:p>
            <a:r>
              <a:rPr lang="en-GB" sz="2400" b="1" dirty="0">
                <a:solidFill>
                  <a:prstClr val="black"/>
                </a:solidFill>
                <a:latin typeface="Calibri"/>
              </a:rPr>
              <a:t>p + q = 1</a:t>
            </a:r>
          </a:p>
          <a:p>
            <a:r>
              <a:rPr lang="en-GB" sz="2400" b="1" dirty="0">
                <a:solidFill>
                  <a:prstClr val="black"/>
                </a:solidFill>
                <a:latin typeface="Calibri"/>
              </a:rPr>
              <a:t>p</a:t>
            </a:r>
            <a:r>
              <a:rPr lang="en-GB" sz="2400" b="1" baseline="30000" dirty="0">
                <a:solidFill>
                  <a:prstClr val="black"/>
                </a:solidFill>
                <a:latin typeface="Calibri"/>
              </a:rPr>
              <a:t>2</a:t>
            </a:r>
            <a:r>
              <a:rPr lang="en-GB" sz="2400" b="1" dirty="0">
                <a:solidFill>
                  <a:prstClr val="black"/>
                </a:solidFill>
                <a:latin typeface="Calibri"/>
              </a:rPr>
              <a:t> + 2pq + q</a:t>
            </a:r>
            <a:r>
              <a:rPr lang="en-GB" sz="2400" b="1" baseline="30000" dirty="0">
                <a:solidFill>
                  <a:prstClr val="black"/>
                </a:solidFill>
                <a:latin typeface="Calibri"/>
              </a:rPr>
              <a:t>2</a:t>
            </a:r>
            <a:r>
              <a:rPr lang="en-GB" sz="2400" b="1" dirty="0">
                <a:solidFill>
                  <a:prstClr val="black"/>
                </a:solidFill>
                <a:latin typeface="Calibri"/>
              </a:rPr>
              <a:t> = 1</a:t>
            </a:r>
          </a:p>
          <a:p>
            <a:endParaRPr lang="en-GB" sz="2400" u="sng" dirty="0">
              <a:solidFill>
                <a:prstClr val="black"/>
              </a:solidFill>
              <a:latin typeface="Calibri"/>
            </a:endParaRPr>
          </a:p>
          <a:p>
            <a:r>
              <a:rPr lang="en-GB" sz="2200" dirty="0">
                <a:solidFill>
                  <a:prstClr val="black"/>
                </a:solidFill>
                <a:latin typeface="Calibri"/>
              </a:rPr>
              <a:t>1. A population has 34% recessive alleles. What is the frequency of dominant alleles?</a:t>
            </a:r>
          </a:p>
          <a:p>
            <a:r>
              <a:rPr lang="en-GB" sz="2200" b="1" dirty="0">
                <a:solidFill>
                  <a:srgbClr val="00823B"/>
                </a:solidFill>
                <a:latin typeface="Calibri"/>
              </a:rPr>
              <a:t>0.34 + q = 1</a:t>
            </a:r>
          </a:p>
          <a:p>
            <a:r>
              <a:rPr lang="en-GB" sz="2200" b="1" dirty="0">
                <a:solidFill>
                  <a:srgbClr val="00823B"/>
                </a:solidFill>
                <a:latin typeface="Calibri"/>
              </a:rPr>
              <a:t>q = 1 – 0.34</a:t>
            </a:r>
          </a:p>
          <a:p>
            <a:r>
              <a:rPr lang="en-GB" sz="2200" b="1" dirty="0">
                <a:solidFill>
                  <a:srgbClr val="00823B"/>
                </a:solidFill>
                <a:latin typeface="Calibri"/>
              </a:rPr>
              <a:t>q = 0.66</a:t>
            </a:r>
          </a:p>
          <a:p>
            <a:r>
              <a:rPr lang="en-GB" sz="2200" dirty="0">
                <a:solidFill>
                  <a:prstClr val="black"/>
                </a:solidFill>
                <a:latin typeface="Calibri"/>
              </a:rPr>
              <a:t>2. What is the frequency of homozygous recessive genotypes in this population?</a:t>
            </a:r>
          </a:p>
          <a:p>
            <a:r>
              <a:rPr lang="en-GB" sz="2200" b="1" dirty="0">
                <a:solidFill>
                  <a:srgbClr val="00823B"/>
                </a:solidFill>
                <a:latin typeface="Calibri"/>
              </a:rPr>
              <a:t>p</a:t>
            </a:r>
            <a:r>
              <a:rPr lang="en-GB" sz="2200" b="1" baseline="30000" dirty="0">
                <a:solidFill>
                  <a:srgbClr val="00823B"/>
                </a:solidFill>
                <a:latin typeface="Calibri"/>
              </a:rPr>
              <a:t>2</a:t>
            </a:r>
            <a:r>
              <a:rPr lang="en-GB" sz="2200" b="1" dirty="0">
                <a:solidFill>
                  <a:srgbClr val="00823B"/>
                </a:solidFill>
                <a:latin typeface="Calibri"/>
              </a:rPr>
              <a:t> = 0.34</a:t>
            </a:r>
            <a:r>
              <a:rPr lang="en-GB" sz="2200" b="1" baseline="30000" dirty="0">
                <a:solidFill>
                  <a:srgbClr val="00823B"/>
                </a:solidFill>
                <a:latin typeface="Calibri"/>
              </a:rPr>
              <a:t>2</a:t>
            </a:r>
          </a:p>
          <a:p>
            <a:r>
              <a:rPr lang="en-GB" sz="2200" b="1" dirty="0">
                <a:solidFill>
                  <a:srgbClr val="00823B"/>
                </a:solidFill>
                <a:latin typeface="Calibri"/>
              </a:rPr>
              <a:t>p</a:t>
            </a:r>
            <a:r>
              <a:rPr lang="en-GB" sz="2200" b="1" baseline="30000" dirty="0">
                <a:solidFill>
                  <a:srgbClr val="00823B"/>
                </a:solidFill>
                <a:latin typeface="Calibri"/>
              </a:rPr>
              <a:t>2</a:t>
            </a:r>
            <a:r>
              <a:rPr lang="en-GB" sz="2200" b="1" dirty="0">
                <a:solidFill>
                  <a:srgbClr val="00823B"/>
                </a:solidFill>
                <a:latin typeface="Calibri"/>
              </a:rPr>
              <a:t> = 0.12</a:t>
            </a:r>
          </a:p>
          <a:p>
            <a:r>
              <a:rPr lang="en-GB" sz="2200" dirty="0">
                <a:solidFill>
                  <a:prstClr val="black"/>
                </a:solidFill>
                <a:latin typeface="Calibri"/>
              </a:rPr>
              <a:t>3. What is the frequency of homozygous dominant genotypes in this population?</a:t>
            </a:r>
          </a:p>
          <a:p>
            <a:r>
              <a:rPr lang="en-GB" sz="2200" b="1" dirty="0">
                <a:solidFill>
                  <a:srgbClr val="00823B"/>
                </a:solidFill>
                <a:latin typeface="Calibri"/>
              </a:rPr>
              <a:t>p</a:t>
            </a:r>
            <a:r>
              <a:rPr lang="en-GB" sz="2200" b="1" baseline="30000" dirty="0">
                <a:solidFill>
                  <a:srgbClr val="00823B"/>
                </a:solidFill>
                <a:latin typeface="Calibri"/>
              </a:rPr>
              <a:t>2</a:t>
            </a:r>
            <a:r>
              <a:rPr lang="en-GB" sz="2200" b="1" dirty="0">
                <a:solidFill>
                  <a:srgbClr val="00823B"/>
                </a:solidFill>
                <a:latin typeface="Calibri"/>
              </a:rPr>
              <a:t> = 0.34</a:t>
            </a:r>
            <a:r>
              <a:rPr lang="en-GB" sz="2200" b="1" baseline="30000" dirty="0">
                <a:solidFill>
                  <a:srgbClr val="00823B"/>
                </a:solidFill>
                <a:latin typeface="Calibri"/>
              </a:rPr>
              <a:t>2</a:t>
            </a:r>
          </a:p>
          <a:p>
            <a:r>
              <a:rPr lang="en-GB" sz="2200" b="1" dirty="0">
                <a:solidFill>
                  <a:srgbClr val="00823B"/>
                </a:solidFill>
                <a:latin typeface="Calibri"/>
              </a:rPr>
              <a:t>0.12 + 2pq + q</a:t>
            </a:r>
            <a:r>
              <a:rPr lang="en-GB" sz="2200" b="1" baseline="30000" dirty="0">
                <a:solidFill>
                  <a:srgbClr val="00823B"/>
                </a:solidFill>
                <a:latin typeface="Calibri"/>
              </a:rPr>
              <a:t>2</a:t>
            </a:r>
            <a:r>
              <a:rPr lang="en-GB" sz="2200" b="1" dirty="0">
                <a:solidFill>
                  <a:srgbClr val="00823B"/>
                </a:solidFill>
                <a:latin typeface="Calibri"/>
              </a:rPr>
              <a:t> = 1</a:t>
            </a:r>
          </a:p>
          <a:p>
            <a:r>
              <a:rPr lang="en-GB" sz="2200" b="1" dirty="0">
                <a:solidFill>
                  <a:srgbClr val="00823B"/>
                </a:solidFill>
                <a:latin typeface="Calibri"/>
              </a:rPr>
              <a:t>2pq + q</a:t>
            </a:r>
            <a:r>
              <a:rPr lang="en-GB" sz="2200" b="1" baseline="30000" dirty="0">
                <a:solidFill>
                  <a:srgbClr val="00823B"/>
                </a:solidFill>
                <a:latin typeface="Calibri"/>
              </a:rPr>
              <a:t>2</a:t>
            </a:r>
            <a:r>
              <a:rPr lang="en-GB" sz="2200" b="1" dirty="0">
                <a:solidFill>
                  <a:srgbClr val="00823B"/>
                </a:solidFill>
                <a:latin typeface="Calibri"/>
              </a:rPr>
              <a:t> = 1 - 0.12</a:t>
            </a:r>
            <a:endParaRPr lang="en-GB" sz="2200" dirty="0">
              <a:solidFill>
                <a:prstClr val="black"/>
              </a:solidFill>
              <a:latin typeface="Calibri"/>
            </a:endParaRPr>
          </a:p>
          <a:p>
            <a:r>
              <a:rPr lang="en-GB" sz="2200" b="1" dirty="0">
                <a:solidFill>
                  <a:srgbClr val="00823B"/>
                </a:solidFill>
                <a:latin typeface="Calibri"/>
              </a:rPr>
              <a:t>2pq + q</a:t>
            </a:r>
            <a:r>
              <a:rPr lang="en-GB" sz="2200" b="1" baseline="30000" dirty="0">
                <a:solidFill>
                  <a:srgbClr val="00823B"/>
                </a:solidFill>
                <a:latin typeface="Calibri"/>
              </a:rPr>
              <a:t>2 </a:t>
            </a:r>
            <a:r>
              <a:rPr lang="en-GB" sz="2200" b="1" dirty="0">
                <a:solidFill>
                  <a:srgbClr val="00823B"/>
                </a:solidFill>
                <a:latin typeface="Calibri"/>
              </a:rPr>
              <a:t>= 0.88</a:t>
            </a:r>
            <a:endParaRPr lang="en-GB" sz="2200" dirty="0">
              <a:solidFill>
                <a:prstClr val="black"/>
              </a:solidFill>
              <a:latin typeface="Calibri"/>
            </a:endParaRPr>
          </a:p>
        </p:txBody>
      </p:sp>
    </p:spTree>
    <p:extLst>
      <p:ext uri="{BB962C8B-B14F-4D97-AF65-F5344CB8AC3E}">
        <p14:creationId xmlns:p14="http://schemas.microsoft.com/office/powerpoint/2010/main" val="125380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12192000" cy="1325563"/>
          </a:xfrm>
          <a:solidFill>
            <a:srgbClr val="FFFF00"/>
          </a:solidFill>
        </p:spPr>
        <p:txBody>
          <a:bodyPr/>
          <a:lstStyle/>
          <a:p>
            <a:pPr eaLnBrk="1" hangingPunct="1"/>
            <a:r>
              <a:rPr lang="en-GB" altLang="en-US" b="1" u="sng" dirty="0" smtClean="0"/>
              <a:t>Focus Area </a:t>
            </a:r>
            <a:r>
              <a:rPr lang="en-GB" altLang="en-US" b="1" u="sng" dirty="0" smtClean="0"/>
              <a:t>4 </a:t>
            </a:r>
            <a:r>
              <a:rPr lang="en-GB" altLang="en-US" b="1" u="sng" dirty="0" smtClean="0"/>
              <a:t>from Do Now: </a:t>
            </a:r>
          </a:p>
        </p:txBody>
      </p:sp>
      <p:sp>
        <p:nvSpPr>
          <p:cNvPr id="11267" name="Content Placeholder 2"/>
          <p:cNvSpPr>
            <a:spLocks noGrp="1"/>
          </p:cNvSpPr>
          <p:nvPr>
            <p:ph idx="1"/>
          </p:nvPr>
        </p:nvSpPr>
        <p:spPr>
          <a:xfrm>
            <a:off x="334963" y="1825625"/>
            <a:ext cx="11018837" cy="4351338"/>
          </a:xfrm>
        </p:spPr>
        <p:txBody>
          <a:bodyPr>
            <a:normAutofit/>
          </a:bodyPr>
          <a:lstStyle/>
          <a:p>
            <a:pPr marL="0" indent="0" fontAlgn="t">
              <a:lnSpc>
                <a:spcPct val="115000"/>
              </a:lnSpc>
              <a:spcBef>
                <a:spcPts val="0"/>
              </a:spcBef>
              <a:buNone/>
            </a:pPr>
            <a:endParaRPr lang="en-GB" sz="3200" dirty="0">
              <a:solidFill>
                <a:srgbClr val="000000"/>
              </a:solidFill>
              <a:latin typeface="Calibri" panose="020F0502020204030204" pitchFamily="34" charset="0"/>
            </a:endParaRPr>
          </a:p>
          <a:p>
            <a:pPr marL="0" indent="0" fontAlgn="t">
              <a:lnSpc>
                <a:spcPct val="115000"/>
              </a:lnSpc>
              <a:spcBef>
                <a:spcPts val="0"/>
              </a:spcBef>
              <a:buNone/>
            </a:pPr>
            <a:endParaRPr lang="en-GB" sz="3200" dirty="0" smtClean="0">
              <a:latin typeface="Arial" panose="020B0604020202020204" pitchFamily="34" charset="0"/>
            </a:endParaRPr>
          </a:p>
          <a:p>
            <a:pPr eaLnBrk="1" hangingPunct="1"/>
            <a:endParaRPr lang="en-GB" altLang="en-US" dirty="0" smtClean="0"/>
          </a:p>
        </p:txBody>
      </p:sp>
      <p:sp>
        <p:nvSpPr>
          <p:cNvPr id="2" name="Rectangle 1"/>
          <p:cNvSpPr/>
          <p:nvPr/>
        </p:nvSpPr>
        <p:spPr>
          <a:xfrm>
            <a:off x="483326" y="1930127"/>
            <a:ext cx="11220994" cy="2800767"/>
          </a:xfrm>
          <a:prstGeom prst="rect">
            <a:avLst/>
          </a:prstGeom>
        </p:spPr>
        <p:txBody>
          <a:bodyPr wrap="square">
            <a:spAutoFit/>
          </a:bodyPr>
          <a:lstStyle/>
          <a:p>
            <a:r>
              <a:rPr lang="en-US" sz="2200" dirty="0"/>
              <a:t>4.6 </a:t>
            </a:r>
            <a:endParaRPr lang="en-US" sz="2200" dirty="0" smtClean="0"/>
          </a:p>
          <a:p>
            <a:r>
              <a:rPr lang="en-US" sz="2200" dirty="0" smtClean="0"/>
              <a:t>i</a:t>
            </a:r>
            <a:r>
              <a:rPr lang="en-US" sz="2200" dirty="0"/>
              <a:t>) Understand that classification is a means of </a:t>
            </a:r>
            <a:r>
              <a:rPr lang="en-US" sz="2200" dirty="0" err="1"/>
              <a:t>organising</a:t>
            </a:r>
            <a:r>
              <a:rPr lang="en-US" sz="2200" dirty="0"/>
              <a:t> the variety of life based on relationships between organisms using differences and similarities in phenotypes and in genotypes, and is built around the species concept</a:t>
            </a:r>
            <a:r>
              <a:rPr lang="en-US" sz="2200" dirty="0" smtClean="0"/>
              <a:t>.</a:t>
            </a:r>
          </a:p>
          <a:p>
            <a:endParaRPr lang="en-US" sz="2200" dirty="0"/>
          </a:p>
          <a:p>
            <a:r>
              <a:rPr lang="en-US" sz="2200" dirty="0"/>
              <a:t>ii) Understand the process and importance of critical evaluation of new data by the scientific community, which leads to new taxonomic groupings, including the three domains of life based on molecular phylogeny, which are Bacteria, Archaea, </a:t>
            </a:r>
            <a:r>
              <a:rPr lang="en-US" sz="2200" dirty="0" err="1"/>
              <a:t>Eukaryota</a:t>
            </a:r>
            <a:r>
              <a:rPr lang="en-US" sz="2200" dirty="0"/>
              <a:t>. </a:t>
            </a:r>
          </a:p>
        </p:txBody>
      </p:sp>
    </p:spTree>
    <p:extLst>
      <p:ext uri="{BB962C8B-B14F-4D97-AF65-F5344CB8AC3E}">
        <p14:creationId xmlns:p14="http://schemas.microsoft.com/office/powerpoint/2010/main" val="40501022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 name="Picture 21" descr="http://www.goldiesroom.org/Multimedia/Bio_Images/02%20Classification/03%20Classification%20of%20a%20Species.jpg"/>
          <p:cNvPicPr>
            <a:picLocks noChangeAspect="1" noChangeArrowheads="1"/>
          </p:cNvPicPr>
          <p:nvPr/>
        </p:nvPicPr>
        <p:blipFill>
          <a:blip r:embed="rId3" cstate="print"/>
          <a:srcRect/>
          <a:stretch>
            <a:fillRect/>
          </a:stretch>
        </p:blipFill>
        <p:spPr bwMode="auto">
          <a:xfrm>
            <a:off x="1648492" y="1772817"/>
            <a:ext cx="5095875" cy="4867275"/>
          </a:xfrm>
          <a:prstGeom prst="rect">
            <a:avLst/>
          </a:prstGeom>
          <a:noFill/>
          <a:ln w="9525">
            <a:noFill/>
            <a:miter lim="800000"/>
            <a:headEnd/>
            <a:tailEnd/>
          </a:ln>
        </p:spPr>
      </p:pic>
      <p:sp>
        <p:nvSpPr>
          <p:cNvPr id="21" name="TextBox 20"/>
          <p:cNvSpPr txBox="1"/>
          <p:nvPr/>
        </p:nvSpPr>
        <p:spPr>
          <a:xfrm>
            <a:off x="7140202" y="2204864"/>
            <a:ext cx="1187624" cy="3539430"/>
          </a:xfrm>
          <a:prstGeom prst="rect">
            <a:avLst/>
          </a:prstGeom>
          <a:solidFill>
            <a:srgbClr val="0070C0"/>
          </a:solidFill>
        </p:spPr>
        <p:txBody>
          <a:bodyPr wrap="square" rtlCol="0">
            <a:spAutoFit/>
          </a:bodyPr>
          <a:lstStyle/>
          <a:p>
            <a:r>
              <a:rPr lang="en-GB" sz="3200" b="1" dirty="0">
                <a:solidFill>
                  <a:srgbClr val="FFFF00"/>
                </a:solidFill>
                <a:latin typeface="Calibri"/>
              </a:rPr>
              <a:t>King</a:t>
            </a:r>
          </a:p>
          <a:p>
            <a:r>
              <a:rPr lang="en-GB" sz="3200" b="1" dirty="0">
                <a:solidFill>
                  <a:srgbClr val="FFFF00"/>
                </a:solidFill>
                <a:latin typeface="Calibri"/>
              </a:rPr>
              <a:t>Philip</a:t>
            </a:r>
          </a:p>
          <a:p>
            <a:r>
              <a:rPr lang="en-GB" sz="3200" b="1" dirty="0">
                <a:solidFill>
                  <a:srgbClr val="FFFF00"/>
                </a:solidFill>
                <a:latin typeface="Calibri"/>
              </a:rPr>
              <a:t>Came</a:t>
            </a:r>
          </a:p>
          <a:p>
            <a:r>
              <a:rPr lang="en-GB" sz="3200" b="1" dirty="0">
                <a:solidFill>
                  <a:srgbClr val="FFFF00"/>
                </a:solidFill>
                <a:latin typeface="Calibri"/>
              </a:rPr>
              <a:t>Over </a:t>
            </a:r>
          </a:p>
          <a:p>
            <a:r>
              <a:rPr lang="en-GB" sz="3200" b="1" dirty="0">
                <a:solidFill>
                  <a:srgbClr val="FFFF00"/>
                </a:solidFill>
                <a:latin typeface="Calibri"/>
              </a:rPr>
              <a:t>For</a:t>
            </a:r>
          </a:p>
          <a:p>
            <a:r>
              <a:rPr lang="en-GB" sz="3200" b="1" dirty="0">
                <a:solidFill>
                  <a:srgbClr val="FFFF00"/>
                </a:solidFill>
                <a:latin typeface="Calibri"/>
              </a:rPr>
              <a:t>Good</a:t>
            </a:r>
          </a:p>
          <a:p>
            <a:r>
              <a:rPr lang="en-GB" sz="3200" b="1" dirty="0">
                <a:solidFill>
                  <a:srgbClr val="FFFF00"/>
                </a:solidFill>
                <a:latin typeface="Calibri"/>
              </a:rPr>
              <a:t>Sushi</a:t>
            </a:r>
            <a:endParaRPr lang="en-GB" sz="3200" dirty="0">
              <a:solidFill>
                <a:srgbClr val="FFFF00"/>
              </a:solidFill>
              <a:latin typeface="Calibri"/>
            </a:endParaRPr>
          </a:p>
        </p:txBody>
      </p:sp>
      <p:sp>
        <p:nvSpPr>
          <p:cNvPr id="23" name="TextBox 22"/>
          <p:cNvSpPr txBox="1"/>
          <p:nvPr/>
        </p:nvSpPr>
        <p:spPr>
          <a:xfrm>
            <a:off x="8688288" y="2204864"/>
            <a:ext cx="1979712" cy="3539430"/>
          </a:xfrm>
          <a:prstGeom prst="rect">
            <a:avLst/>
          </a:prstGeom>
          <a:solidFill>
            <a:srgbClr val="FFFF00"/>
          </a:solidFill>
        </p:spPr>
        <p:txBody>
          <a:bodyPr wrap="square" rtlCol="0">
            <a:spAutoFit/>
          </a:bodyPr>
          <a:lstStyle/>
          <a:p>
            <a:r>
              <a:rPr lang="en-GB" sz="3200" b="1" dirty="0">
                <a:solidFill>
                  <a:srgbClr val="0070C0"/>
                </a:solidFill>
                <a:latin typeface="Calibri"/>
              </a:rPr>
              <a:t>King</a:t>
            </a:r>
          </a:p>
          <a:p>
            <a:r>
              <a:rPr lang="en-GB" sz="3200" b="1" dirty="0">
                <a:solidFill>
                  <a:srgbClr val="0070C0"/>
                </a:solidFill>
                <a:latin typeface="Calibri"/>
              </a:rPr>
              <a:t>Prawn</a:t>
            </a:r>
          </a:p>
          <a:p>
            <a:r>
              <a:rPr lang="en-GB" sz="3200" b="1" dirty="0">
                <a:solidFill>
                  <a:srgbClr val="0070C0"/>
                </a:solidFill>
                <a:latin typeface="Calibri"/>
              </a:rPr>
              <a:t>Curry</a:t>
            </a:r>
          </a:p>
          <a:p>
            <a:r>
              <a:rPr lang="en-GB" sz="3200" b="1" dirty="0">
                <a:solidFill>
                  <a:srgbClr val="0070C0"/>
                </a:solidFill>
                <a:latin typeface="Calibri"/>
              </a:rPr>
              <a:t>Or</a:t>
            </a:r>
          </a:p>
          <a:p>
            <a:r>
              <a:rPr lang="en-GB" sz="3200" b="1" dirty="0">
                <a:solidFill>
                  <a:srgbClr val="0070C0"/>
                </a:solidFill>
                <a:latin typeface="Calibri"/>
              </a:rPr>
              <a:t>Fat</a:t>
            </a:r>
          </a:p>
          <a:p>
            <a:r>
              <a:rPr lang="en-GB" sz="3200" b="1" dirty="0">
                <a:solidFill>
                  <a:srgbClr val="0070C0"/>
                </a:solidFill>
                <a:latin typeface="Calibri"/>
              </a:rPr>
              <a:t>Greasy</a:t>
            </a:r>
          </a:p>
          <a:p>
            <a:r>
              <a:rPr lang="en-GB" sz="3200" b="1" dirty="0">
                <a:solidFill>
                  <a:srgbClr val="0070C0"/>
                </a:solidFill>
                <a:latin typeface="Calibri"/>
              </a:rPr>
              <a:t>Sausages?</a:t>
            </a:r>
            <a:endParaRPr lang="en-GB" sz="3200" dirty="0">
              <a:solidFill>
                <a:srgbClr val="0070C0"/>
              </a:solidFill>
              <a:latin typeface="Calibri"/>
            </a:endParaRPr>
          </a:p>
        </p:txBody>
      </p:sp>
      <p:sp>
        <p:nvSpPr>
          <p:cNvPr id="20" name="Title 1"/>
          <p:cNvSpPr txBox="1">
            <a:spLocks/>
          </p:cNvSpPr>
          <p:nvPr/>
        </p:nvSpPr>
        <p:spPr>
          <a:xfrm>
            <a:off x="1524000" y="1"/>
            <a:ext cx="9144000" cy="14319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dirty="0">
                <a:solidFill>
                  <a:prstClr val="black"/>
                </a:solidFill>
                <a:latin typeface="Comic Sans MS" panose="030F0702030302020204" pitchFamily="66" charset="0"/>
              </a:rPr>
              <a:t>There are seven taxonomic ranks.</a:t>
            </a:r>
          </a:p>
        </p:txBody>
      </p:sp>
    </p:spTree>
    <p:extLst>
      <p:ext uri="{BB962C8B-B14F-4D97-AF65-F5344CB8AC3E}">
        <p14:creationId xmlns:p14="http://schemas.microsoft.com/office/powerpoint/2010/main" val="12036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b="1" dirty="0">
                <a:latin typeface="Comic Sans MS" panose="030F0702030302020204" pitchFamily="66" charset="0"/>
              </a:rPr>
              <a:t>The Binomial System</a:t>
            </a:r>
          </a:p>
        </p:txBody>
      </p:sp>
      <p:sp>
        <p:nvSpPr>
          <p:cNvPr id="3" name="Content Placeholder 2"/>
          <p:cNvSpPr>
            <a:spLocks noGrp="1"/>
          </p:cNvSpPr>
          <p:nvPr>
            <p:ph idx="1"/>
          </p:nvPr>
        </p:nvSpPr>
        <p:spPr/>
        <p:txBody>
          <a:bodyPr>
            <a:normAutofit/>
          </a:bodyPr>
          <a:lstStyle/>
          <a:p>
            <a:r>
              <a:rPr lang="en-US" sz="2800" dirty="0">
                <a:latin typeface="Comic Sans MS" panose="030F0702030302020204" pitchFamily="66" charset="0"/>
              </a:rPr>
              <a:t>Uses Latin or Greek names</a:t>
            </a:r>
          </a:p>
          <a:p>
            <a:r>
              <a:rPr lang="en-US" sz="2800" dirty="0">
                <a:latin typeface="Comic Sans MS" panose="030F0702030302020204" pitchFamily="66" charset="0"/>
              </a:rPr>
              <a:t>The first name is the </a:t>
            </a:r>
            <a:r>
              <a:rPr lang="en-US" sz="2800" i="1" dirty="0">
                <a:latin typeface="Comic Sans MS" panose="030F0702030302020204" pitchFamily="66" charset="0"/>
              </a:rPr>
              <a:t>generic name</a:t>
            </a:r>
            <a:r>
              <a:rPr lang="en-US" sz="2800" dirty="0">
                <a:latin typeface="Comic Sans MS" panose="030F0702030302020204" pitchFamily="66" charset="0"/>
              </a:rPr>
              <a:t> and this is the </a:t>
            </a:r>
            <a:r>
              <a:rPr lang="en-US" sz="2800" dirty="0">
                <a:solidFill>
                  <a:srgbClr val="0070C0"/>
                </a:solidFill>
                <a:latin typeface="Comic Sans MS" panose="030F0702030302020204" pitchFamily="66" charset="0"/>
              </a:rPr>
              <a:t>Genus</a:t>
            </a:r>
            <a:r>
              <a:rPr lang="en-US" sz="2800" dirty="0">
                <a:latin typeface="Comic Sans MS" panose="030F0702030302020204" pitchFamily="66" charset="0"/>
              </a:rPr>
              <a:t> to which the organism belongs</a:t>
            </a:r>
          </a:p>
          <a:p>
            <a:pPr lvl="1"/>
            <a:r>
              <a:rPr lang="en-US" sz="2600" dirty="0">
                <a:latin typeface="Comic Sans MS" panose="030F0702030302020204" pitchFamily="66" charset="0"/>
              </a:rPr>
              <a:t>(Similar to the surname of a person)</a:t>
            </a:r>
          </a:p>
          <a:p>
            <a:r>
              <a:rPr lang="en-US" sz="2800" dirty="0">
                <a:latin typeface="Comic Sans MS" panose="030F0702030302020204" pitchFamily="66" charset="0"/>
              </a:rPr>
              <a:t>The second name is the </a:t>
            </a:r>
            <a:r>
              <a:rPr lang="en-US" sz="2800" i="1" dirty="0">
                <a:latin typeface="Comic Sans MS" panose="030F0702030302020204" pitchFamily="66" charset="0"/>
              </a:rPr>
              <a:t>specific name</a:t>
            </a:r>
            <a:r>
              <a:rPr lang="en-US" sz="2800" dirty="0">
                <a:latin typeface="Comic Sans MS" panose="030F0702030302020204" pitchFamily="66" charset="0"/>
              </a:rPr>
              <a:t> and this is the </a:t>
            </a:r>
            <a:r>
              <a:rPr lang="en-US" sz="2800" dirty="0">
                <a:solidFill>
                  <a:srgbClr val="0070C0"/>
                </a:solidFill>
                <a:latin typeface="Comic Sans MS" panose="030F0702030302020204" pitchFamily="66" charset="0"/>
              </a:rPr>
              <a:t>species</a:t>
            </a:r>
            <a:r>
              <a:rPr lang="en-US" sz="2800" dirty="0">
                <a:latin typeface="Comic Sans MS" panose="030F0702030302020204" pitchFamily="66" charset="0"/>
              </a:rPr>
              <a:t>.</a:t>
            </a:r>
          </a:p>
          <a:p>
            <a:pPr lvl="1"/>
            <a:r>
              <a:rPr lang="en-US" sz="2600" dirty="0">
                <a:latin typeface="Comic Sans MS" panose="030F0702030302020204" pitchFamily="66" charset="0"/>
              </a:rPr>
              <a:t>(Similar to the first name of a person)</a:t>
            </a:r>
          </a:p>
        </p:txBody>
      </p:sp>
    </p:spTree>
    <p:extLst>
      <p:ext uri="{BB962C8B-B14F-4D97-AF65-F5344CB8AC3E}">
        <p14:creationId xmlns:p14="http://schemas.microsoft.com/office/powerpoint/2010/main" val="185118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Daisy Care - How to Plant &amp; Grow Outdoor Daisy Flowers in a Gar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070153"/>
            <a:ext cx="3718742" cy="27832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524001" y="1"/>
            <a:ext cx="5426871" cy="4070153"/>
          </a:xfrm>
          <a:prstGeom prst="rect">
            <a:avLst/>
          </a:prstGeom>
        </p:spPr>
      </p:pic>
      <p:sp>
        <p:nvSpPr>
          <p:cNvPr id="5" name="TextBox 4"/>
          <p:cNvSpPr txBox="1"/>
          <p:nvPr/>
        </p:nvSpPr>
        <p:spPr>
          <a:xfrm>
            <a:off x="5074988" y="910917"/>
            <a:ext cx="3050835" cy="523220"/>
          </a:xfrm>
          <a:prstGeom prst="rect">
            <a:avLst/>
          </a:prstGeom>
          <a:solidFill>
            <a:schemeClr val="bg1"/>
          </a:solidFill>
        </p:spPr>
        <p:txBody>
          <a:bodyPr wrap="none" rtlCol="0">
            <a:spAutoFit/>
          </a:bodyPr>
          <a:lstStyle/>
          <a:p>
            <a:r>
              <a:rPr lang="en-US" sz="2800" dirty="0">
                <a:solidFill>
                  <a:prstClr val="black"/>
                </a:solidFill>
                <a:latin typeface="Comic Sans MS" panose="030F0702030302020204" pitchFamily="66" charset="0"/>
              </a:rPr>
              <a:t>Wolf:</a:t>
            </a:r>
            <a:r>
              <a:rPr lang="en-US" sz="2800" i="1" dirty="0">
                <a:solidFill>
                  <a:prstClr val="black"/>
                </a:solidFill>
                <a:latin typeface="Comic Sans MS" panose="030F0702030302020204" pitchFamily="66" charset="0"/>
              </a:rPr>
              <a:t> </a:t>
            </a:r>
            <a:r>
              <a:rPr lang="en-US" sz="2800" i="1" dirty="0" err="1">
                <a:solidFill>
                  <a:prstClr val="black"/>
                </a:solidFill>
                <a:latin typeface="Comic Sans MS" panose="030F0702030302020204" pitchFamily="66" charset="0"/>
              </a:rPr>
              <a:t>Canis</a:t>
            </a:r>
            <a:r>
              <a:rPr lang="en-US" sz="2800" i="1" dirty="0">
                <a:solidFill>
                  <a:prstClr val="black"/>
                </a:solidFill>
                <a:latin typeface="Comic Sans MS" panose="030F0702030302020204" pitchFamily="66" charset="0"/>
              </a:rPr>
              <a:t> lupus</a:t>
            </a:r>
          </a:p>
        </p:txBody>
      </p:sp>
      <p:pic>
        <p:nvPicPr>
          <p:cNvPr id="6" name="Picture 5"/>
          <p:cNvPicPr>
            <a:picLocks noChangeAspect="1"/>
          </p:cNvPicPr>
          <p:nvPr/>
        </p:nvPicPr>
        <p:blipFill>
          <a:blip r:embed="rId4"/>
          <a:stretch>
            <a:fillRect/>
          </a:stretch>
        </p:blipFill>
        <p:spPr>
          <a:xfrm>
            <a:off x="6106428" y="3104805"/>
            <a:ext cx="3951714" cy="3665215"/>
          </a:xfrm>
          <a:prstGeom prst="rect">
            <a:avLst/>
          </a:prstGeom>
        </p:spPr>
      </p:pic>
      <p:sp>
        <p:nvSpPr>
          <p:cNvPr id="7" name="TextBox 6"/>
          <p:cNvSpPr txBox="1"/>
          <p:nvPr/>
        </p:nvSpPr>
        <p:spPr>
          <a:xfrm>
            <a:off x="7411260" y="3104805"/>
            <a:ext cx="2571538" cy="954107"/>
          </a:xfrm>
          <a:prstGeom prst="rect">
            <a:avLst/>
          </a:prstGeom>
          <a:solidFill>
            <a:schemeClr val="bg1"/>
          </a:solidFill>
        </p:spPr>
        <p:txBody>
          <a:bodyPr wrap="none" rtlCol="0">
            <a:spAutoFit/>
          </a:bodyPr>
          <a:lstStyle/>
          <a:p>
            <a:r>
              <a:rPr lang="en-US" sz="2800" dirty="0">
                <a:solidFill>
                  <a:prstClr val="black"/>
                </a:solidFill>
                <a:latin typeface="Comic Sans MS" panose="030F0702030302020204" pitchFamily="66" charset="0"/>
              </a:rPr>
              <a:t>Horse:</a:t>
            </a:r>
          </a:p>
          <a:p>
            <a:r>
              <a:rPr lang="en-US" sz="2800" i="1" dirty="0" err="1">
                <a:solidFill>
                  <a:prstClr val="black"/>
                </a:solidFill>
                <a:latin typeface="Comic Sans MS" panose="030F0702030302020204" pitchFamily="66" charset="0"/>
              </a:rPr>
              <a:t>Equus</a:t>
            </a:r>
            <a:r>
              <a:rPr lang="en-US" sz="2800" i="1" dirty="0">
                <a:solidFill>
                  <a:prstClr val="black"/>
                </a:solidFill>
                <a:latin typeface="Comic Sans MS" panose="030F0702030302020204" pitchFamily="66" charset="0"/>
              </a:rPr>
              <a:t> </a:t>
            </a:r>
            <a:r>
              <a:rPr lang="en-US" sz="2800" i="1" dirty="0" err="1">
                <a:solidFill>
                  <a:prstClr val="black"/>
                </a:solidFill>
                <a:latin typeface="Comic Sans MS" panose="030F0702030302020204" pitchFamily="66" charset="0"/>
              </a:rPr>
              <a:t>caballus</a:t>
            </a:r>
            <a:endParaRPr lang="en-US" sz="2800" i="1" dirty="0">
              <a:solidFill>
                <a:prstClr val="black"/>
              </a:solidFill>
              <a:latin typeface="Comic Sans MS" panose="030F0702030302020204" pitchFamily="66" charset="0"/>
            </a:endParaRPr>
          </a:p>
        </p:txBody>
      </p:sp>
      <p:sp>
        <p:nvSpPr>
          <p:cNvPr id="9" name="TextBox 8"/>
          <p:cNvSpPr txBox="1"/>
          <p:nvPr/>
        </p:nvSpPr>
        <p:spPr>
          <a:xfrm>
            <a:off x="3647728" y="4786714"/>
            <a:ext cx="2598788" cy="954107"/>
          </a:xfrm>
          <a:prstGeom prst="rect">
            <a:avLst/>
          </a:prstGeom>
          <a:solidFill>
            <a:schemeClr val="bg1"/>
          </a:solidFill>
        </p:spPr>
        <p:txBody>
          <a:bodyPr wrap="none" rtlCol="0">
            <a:spAutoFit/>
          </a:bodyPr>
          <a:lstStyle/>
          <a:p>
            <a:r>
              <a:rPr lang="en-US" sz="2800" dirty="0">
                <a:solidFill>
                  <a:prstClr val="black"/>
                </a:solidFill>
                <a:latin typeface="Comic Sans MS" panose="030F0702030302020204" pitchFamily="66" charset="0"/>
              </a:rPr>
              <a:t>Common daisy:</a:t>
            </a:r>
          </a:p>
          <a:p>
            <a:r>
              <a:rPr lang="en-US" sz="2800" i="1" dirty="0">
                <a:solidFill>
                  <a:prstClr val="black"/>
                </a:solidFill>
                <a:latin typeface="Comic Sans MS" panose="030F0702030302020204" pitchFamily="66" charset="0"/>
              </a:rPr>
              <a:t>Bellis </a:t>
            </a:r>
            <a:r>
              <a:rPr lang="en-US" sz="2800" i="1" dirty="0" err="1">
                <a:solidFill>
                  <a:prstClr val="black"/>
                </a:solidFill>
                <a:latin typeface="Comic Sans MS" panose="030F0702030302020204" pitchFamily="66" charset="0"/>
              </a:rPr>
              <a:t>perennis</a:t>
            </a:r>
            <a:endParaRPr lang="en-US" sz="2800" i="1"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384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291013" y="692150"/>
            <a:ext cx="3922712" cy="762000"/>
          </a:xfrm>
          <a:prstGeom prst="rect">
            <a:avLst/>
          </a:prstGeom>
          <a:solidFill>
            <a:srgbClr val="FFFF00"/>
          </a:solidFill>
          <a:ln>
            <a:noFill/>
          </a:ln>
          <a:effec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30000"/>
              </a:spcBef>
            </a:pPr>
            <a:r>
              <a:rPr lang="en-GB" altLang="en-US" sz="4400" b="1" u="sng" dirty="0">
                <a:solidFill>
                  <a:prstClr val="black"/>
                </a:solidFill>
                <a:latin typeface="Comic Sans MS" panose="030F0702030302020204" pitchFamily="66" charset="0"/>
              </a:rPr>
              <a:t>Five Kingdoms</a:t>
            </a:r>
            <a:endParaRPr lang="en-GB" altLang="en-US" sz="3600" b="1" u="sng" dirty="0">
              <a:solidFill>
                <a:prstClr val="black"/>
              </a:solidFill>
              <a:latin typeface="Comic Sans MS" panose="030F0702030302020204" pitchFamily="66" charset="0"/>
            </a:endParaRPr>
          </a:p>
        </p:txBody>
      </p:sp>
      <p:sp>
        <p:nvSpPr>
          <p:cNvPr id="53251" name="Rectangle 3"/>
          <p:cNvSpPr>
            <a:spLocks noChangeArrowheads="1"/>
          </p:cNvSpPr>
          <p:nvPr/>
        </p:nvSpPr>
        <p:spPr bwMode="auto">
          <a:xfrm>
            <a:off x="4583114" y="1916113"/>
            <a:ext cx="264953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30000"/>
              </a:spcBef>
            </a:pPr>
            <a:r>
              <a:rPr lang="en-GB" altLang="en-US" sz="3400" b="1">
                <a:solidFill>
                  <a:prstClr val="black"/>
                </a:solidFill>
                <a:latin typeface="Comic Sans MS" panose="030F0702030302020204" pitchFamily="66" charset="0"/>
              </a:rPr>
              <a:t>Prokaryotes</a:t>
            </a:r>
          </a:p>
        </p:txBody>
      </p:sp>
      <p:sp>
        <p:nvSpPr>
          <p:cNvPr id="53252" name="Rectangle 4"/>
          <p:cNvSpPr>
            <a:spLocks noChangeArrowheads="1"/>
          </p:cNvSpPr>
          <p:nvPr/>
        </p:nvSpPr>
        <p:spPr bwMode="auto">
          <a:xfrm>
            <a:off x="7175501" y="2852738"/>
            <a:ext cx="24479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30000"/>
              </a:spcBef>
            </a:pPr>
            <a:r>
              <a:rPr lang="en-GB" altLang="en-US" sz="3400" b="1">
                <a:solidFill>
                  <a:prstClr val="black"/>
                </a:solidFill>
                <a:latin typeface="Comic Sans MS" panose="030F0702030302020204" pitchFamily="66" charset="0"/>
              </a:rPr>
              <a:t>Protoctists</a:t>
            </a:r>
          </a:p>
        </p:txBody>
      </p:sp>
      <p:sp>
        <p:nvSpPr>
          <p:cNvPr id="53253" name="Rectangle 5"/>
          <p:cNvSpPr>
            <a:spLocks noChangeArrowheads="1"/>
          </p:cNvSpPr>
          <p:nvPr/>
        </p:nvSpPr>
        <p:spPr bwMode="auto">
          <a:xfrm>
            <a:off x="5448300" y="3860800"/>
            <a:ext cx="1244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30000"/>
              </a:spcBef>
            </a:pPr>
            <a:r>
              <a:rPr lang="en-GB" altLang="en-US" sz="3400" b="1">
                <a:solidFill>
                  <a:prstClr val="black"/>
                </a:solidFill>
                <a:latin typeface="Comic Sans MS" panose="030F0702030302020204" pitchFamily="66" charset="0"/>
              </a:rPr>
              <a:t>Fungi</a:t>
            </a:r>
          </a:p>
        </p:txBody>
      </p:sp>
      <p:sp>
        <p:nvSpPr>
          <p:cNvPr id="53254" name="Rectangle 6"/>
          <p:cNvSpPr>
            <a:spLocks noChangeArrowheads="1"/>
          </p:cNvSpPr>
          <p:nvPr/>
        </p:nvSpPr>
        <p:spPr bwMode="auto">
          <a:xfrm>
            <a:off x="2701926" y="2997200"/>
            <a:ext cx="17494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30000"/>
              </a:spcBef>
            </a:pPr>
            <a:r>
              <a:rPr lang="en-GB" altLang="en-US" sz="3400" b="1">
                <a:solidFill>
                  <a:prstClr val="black"/>
                </a:solidFill>
                <a:latin typeface="Comic Sans MS" panose="030F0702030302020204" pitchFamily="66" charset="0"/>
              </a:rPr>
              <a:t>Animals</a:t>
            </a:r>
          </a:p>
        </p:txBody>
      </p:sp>
      <p:sp>
        <p:nvSpPr>
          <p:cNvPr id="53255" name="Rectangle 7"/>
          <p:cNvSpPr>
            <a:spLocks noChangeArrowheads="1"/>
          </p:cNvSpPr>
          <p:nvPr/>
        </p:nvSpPr>
        <p:spPr bwMode="auto">
          <a:xfrm>
            <a:off x="7248525" y="5157788"/>
            <a:ext cx="14112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30000"/>
              </a:spcBef>
            </a:pPr>
            <a:r>
              <a:rPr lang="en-GB" altLang="en-US" sz="3400" b="1">
                <a:solidFill>
                  <a:prstClr val="black"/>
                </a:solidFill>
                <a:latin typeface="Comic Sans MS" panose="030F0702030302020204" pitchFamily="66" charset="0"/>
              </a:rPr>
              <a:t>Plants</a:t>
            </a:r>
          </a:p>
        </p:txBody>
      </p:sp>
    </p:spTree>
    <p:extLst>
      <p:ext uri="{BB962C8B-B14F-4D97-AF65-F5344CB8AC3E}">
        <p14:creationId xmlns:p14="http://schemas.microsoft.com/office/powerpoint/2010/main" val="3045007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2"/>
                                        </p:tgtEl>
                                        <p:attrNameLst>
                                          <p:attrName>style.visibility</p:attrName>
                                        </p:attrNameLst>
                                      </p:cBhvr>
                                      <p:to>
                                        <p:strVal val="visible"/>
                                      </p:to>
                                    </p:set>
                                  </p:childTnLst>
                                </p:cTn>
                              </p:par>
                              <p:par>
                                <p:cTn id="13" presetID="8" presetClass="emph" presetSubtype="0" fill="hold" grpId="1" nodeType="withEffect">
                                  <p:stCondLst>
                                    <p:cond delay="0"/>
                                  </p:stCondLst>
                                  <p:childTnLst>
                                    <p:animRot by="21600000">
                                      <p:cBhvr>
                                        <p:cTn id="14" dur="2000" fill="hold"/>
                                        <p:tgtEl>
                                          <p:spTgt spid="53252"/>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4"/>
                                        </p:tgtEl>
                                        <p:attrNameLst>
                                          <p:attrName>style.visibility</p:attrName>
                                        </p:attrNameLst>
                                      </p:cBhvr>
                                      <p:to>
                                        <p:strVal val="visible"/>
                                      </p:to>
                                    </p:set>
                                  </p:childTnLst>
                                </p:cTn>
                              </p:par>
                              <p:par>
                                <p:cTn id="19" presetID="8" presetClass="emph" presetSubtype="0" fill="hold" grpId="1" nodeType="withEffect">
                                  <p:stCondLst>
                                    <p:cond delay="0"/>
                                  </p:stCondLst>
                                  <p:childTnLst>
                                    <p:animRot by="21600000">
                                      <p:cBhvr>
                                        <p:cTn id="20" dur="2000" fill="hold"/>
                                        <p:tgtEl>
                                          <p:spTgt spid="53254"/>
                                        </p:tgtEl>
                                        <p:attrNameLst>
                                          <p:attrName>r</p:attrName>
                                        </p:attrNameLst>
                                      </p:cBhvr>
                                    </p:animRo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253"/>
                                        </p:tgtEl>
                                        <p:attrNameLst>
                                          <p:attrName>style.visibility</p:attrName>
                                        </p:attrNameLst>
                                      </p:cBhvr>
                                      <p:to>
                                        <p:strVal val="visible"/>
                                      </p:to>
                                    </p:set>
                                  </p:childTnLst>
                                </p:cTn>
                              </p:par>
                              <p:par>
                                <p:cTn id="25" presetID="8" presetClass="emph" presetSubtype="0" fill="hold" grpId="1" nodeType="withEffect">
                                  <p:stCondLst>
                                    <p:cond delay="0"/>
                                  </p:stCondLst>
                                  <p:childTnLst>
                                    <p:animRot by="21600000">
                                      <p:cBhvr>
                                        <p:cTn id="26" dur="2000" fill="hold"/>
                                        <p:tgtEl>
                                          <p:spTgt spid="53253"/>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5"/>
                                        </p:tgtEl>
                                        <p:attrNameLst>
                                          <p:attrName>style.visibility</p:attrName>
                                        </p:attrNameLst>
                                      </p:cBhvr>
                                      <p:to>
                                        <p:strVal val="visible"/>
                                      </p:to>
                                    </p:set>
                                  </p:childTnLst>
                                </p:cTn>
                              </p:par>
                              <p:par>
                                <p:cTn id="31" presetID="8" presetClass="emph" presetSubtype="0" fill="hold" grpId="1" nodeType="withEffect">
                                  <p:stCondLst>
                                    <p:cond delay="0"/>
                                  </p:stCondLst>
                                  <p:childTnLst>
                                    <p:animRot by="21600000">
                                      <p:cBhvr>
                                        <p:cTn id="32" dur="2000" fill="hold"/>
                                        <p:tgtEl>
                                          <p:spTgt spid="53255"/>
                                        </p:tgtEl>
                                        <p:attrNameLst>
                                          <p:attrName>r</p:attrName>
                                        </p:attrNameLst>
                                      </p:cBhvr>
                                    </p:animRo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251"/>
                                        </p:tgtEl>
                                        <p:attrNameLst>
                                          <p:attrName>style.visibility</p:attrName>
                                        </p:attrNameLst>
                                      </p:cBhvr>
                                      <p:to>
                                        <p:strVal val="visible"/>
                                      </p:to>
                                    </p:set>
                                  </p:childTnLst>
                                </p:cTn>
                              </p:par>
                              <p:par>
                                <p:cTn id="37" presetID="8" presetClass="emph" presetSubtype="0" fill="hold" grpId="1" nodeType="withEffect">
                                  <p:stCondLst>
                                    <p:cond delay="0"/>
                                  </p:stCondLst>
                                  <p:childTnLst>
                                    <p:animRot by="21600000">
                                      <p:cBhvr>
                                        <p:cTn id="38" dur="2000" fill="hold"/>
                                        <p:tgtEl>
                                          <p:spTgt spid="532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p:bldP spid="53251" grpId="0"/>
      <p:bldP spid="53251" grpId="1"/>
      <p:bldP spid="53252" grpId="0"/>
      <p:bldP spid="53252" grpId="1"/>
      <p:bldP spid="53253" grpId="0"/>
      <p:bldP spid="53253" grpId="1"/>
      <p:bldP spid="53254" grpId="0"/>
      <p:bldP spid="53254" grpId="1"/>
      <p:bldP spid="53255" grpId="0"/>
      <p:bldP spid="53255" grpId="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0" y="1"/>
            <a:ext cx="9144000" cy="6370975"/>
          </a:xfrm>
          <a:prstGeom prst="rect">
            <a:avLst/>
          </a:prstGeom>
          <a:noFill/>
        </p:spPr>
        <p:txBody>
          <a:bodyPr wrap="square" rtlCol="0">
            <a:spAutoFit/>
          </a:bodyPr>
          <a:lstStyle/>
          <a:p>
            <a:pPr marL="457200" indent="-457200">
              <a:buFontTx/>
              <a:buAutoNum type="arabicPeriod"/>
            </a:pPr>
            <a:r>
              <a:rPr lang="en-GB" sz="2400" dirty="0">
                <a:solidFill>
                  <a:prstClr val="black"/>
                </a:solidFill>
                <a:latin typeface="Calibri"/>
              </a:rPr>
              <a:t>Name the five kingdoms.</a:t>
            </a:r>
          </a:p>
          <a:p>
            <a:pPr marL="457200" indent="-457200">
              <a:buFontTx/>
              <a:buAutoNum type="arabicPeriod"/>
            </a:pPr>
            <a:endParaRPr lang="en-GB" sz="2400" dirty="0">
              <a:solidFill>
                <a:prstClr val="black"/>
              </a:solidFill>
              <a:latin typeface="Calibri"/>
            </a:endParaRPr>
          </a:p>
          <a:p>
            <a:pPr marL="457200" indent="-457200">
              <a:buFontTx/>
              <a:buAutoNum type="arabicPeriod"/>
            </a:pPr>
            <a:r>
              <a:rPr lang="en-GB" sz="2400" dirty="0">
                <a:solidFill>
                  <a:prstClr val="black"/>
                </a:solidFill>
                <a:latin typeface="Calibri"/>
              </a:rPr>
              <a:t>What is the main difference between prokaryotes and the other four kingdoms?</a:t>
            </a:r>
          </a:p>
          <a:p>
            <a:pPr marL="457200" indent="-457200">
              <a:buFontTx/>
              <a:buAutoNum type="arabicPeriod"/>
            </a:pPr>
            <a:endParaRPr lang="en-GB" sz="2400" dirty="0">
              <a:solidFill>
                <a:prstClr val="black"/>
              </a:solidFill>
              <a:latin typeface="Calibri"/>
            </a:endParaRPr>
          </a:p>
          <a:p>
            <a:pPr marL="457200" indent="-457200">
              <a:buFontTx/>
              <a:buAutoNum type="arabicPeriod"/>
            </a:pPr>
            <a:r>
              <a:rPr lang="en-GB" sz="2400" dirty="0">
                <a:solidFill>
                  <a:prstClr val="black"/>
                </a:solidFill>
                <a:latin typeface="Calibri"/>
              </a:rPr>
              <a:t>What is a heterotroph?</a:t>
            </a:r>
          </a:p>
          <a:p>
            <a:pPr marL="457200" indent="-457200">
              <a:buFontTx/>
              <a:buAutoNum type="arabicPeriod"/>
            </a:pPr>
            <a:endParaRPr lang="en-GB" sz="2400" dirty="0">
              <a:solidFill>
                <a:prstClr val="black"/>
              </a:solidFill>
              <a:latin typeface="Calibri"/>
            </a:endParaRPr>
          </a:p>
          <a:p>
            <a:pPr marL="457200" indent="-457200">
              <a:buFontTx/>
              <a:buAutoNum type="arabicPeriod"/>
            </a:pPr>
            <a:r>
              <a:rPr lang="en-GB" sz="2400" dirty="0">
                <a:solidFill>
                  <a:prstClr val="black"/>
                </a:solidFill>
                <a:latin typeface="Calibri"/>
              </a:rPr>
              <a:t>Which three kingdoms contain autotrophs?</a:t>
            </a:r>
          </a:p>
          <a:p>
            <a:pPr marL="457200" indent="-457200">
              <a:buFontTx/>
              <a:buAutoNum type="arabicPeriod"/>
            </a:pPr>
            <a:endParaRPr lang="en-GB" sz="2400" dirty="0">
              <a:solidFill>
                <a:prstClr val="black"/>
              </a:solidFill>
              <a:latin typeface="Calibri"/>
            </a:endParaRPr>
          </a:p>
          <a:p>
            <a:pPr marL="457200" indent="-457200">
              <a:buFontTx/>
              <a:buAutoNum type="arabicPeriod"/>
            </a:pPr>
            <a:r>
              <a:rPr lang="en-GB" sz="2400" dirty="0">
                <a:solidFill>
                  <a:prstClr val="black"/>
                </a:solidFill>
                <a:latin typeface="Calibri"/>
              </a:rPr>
              <a:t>What kingdom do each of the below fit into:</a:t>
            </a:r>
          </a:p>
          <a:p>
            <a:pPr marL="914400" lvl="1" indent="-457200">
              <a:buFontTx/>
              <a:buAutoNum type="arabicPeriod"/>
            </a:pPr>
            <a:r>
              <a:rPr lang="en-GB" sz="2400" dirty="0">
                <a:solidFill>
                  <a:prstClr val="black"/>
                </a:solidFill>
                <a:latin typeface="Calibri"/>
              </a:rPr>
              <a:t>Worm</a:t>
            </a:r>
          </a:p>
          <a:p>
            <a:pPr marL="914400" lvl="1" indent="-457200">
              <a:buFontTx/>
              <a:buAutoNum type="arabicPeriod"/>
            </a:pPr>
            <a:endParaRPr lang="en-GB" sz="2400" dirty="0">
              <a:solidFill>
                <a:prstClr val="black"/>
              </a:solidFill>
              <a:latin typeface="Calibri"/>
            </a:endParaRPr>
          </a:p>
          <a:p>
            <a:pPr marL="914400" lvl="1" indent="-457200">
              <a:buFontTx/>
              <a:buAutoNum type="arabicPeriod"/>
            </a:pPr>
            <a:r>
              <a:rPr lang="en-GB" sz="2400" dirty="0">
                <a:solidFill>
                  <a:prstClr val="black"/>
                </a:solidFill>
                <a:latin typeface="Calibri"/>
              </a:rPr>
              <a:t>Seaweed</a:t>
            </a:r>
          </a:p>
          <a:p>
            <a:pPr marL="914400" lvl="1" indent="-457200">
              <a:buFontTx/>
              <a:buAutoNum type="arabicPeriod"/>
            </a:pPr>
            <a:endParaRPr lang="en-GB" sz="2400" dirty="0">
              <a:solidFill>
                <a:prstClr val="black"/>
              </a:solidFill>
              <a:latin typeface="Calibri"/>
            </a:endParaRPr>
          </a:p>
          <a:p>
            <a:pPr marL="914400" lvl="1" indent="-457200">
              <a:buFontTx/>
              <a:buAutoNum type="arabicPeriod"/>
            </a:pPr>
            <a:r>
              <a:rPr lang="en-GB" sz="2400" dirty="0">
                <a:solidFill>
                  <a:prstClr val="black"/>
                </a:solidFill>
                <a:latin typeface="Calibri"/>
              </a:rPr>
              <a:t>Daffodil</a:t>
            </a:r>
          </a:p>
          <a:p>
            <a:pPr marL="914400" lvl="1" indent="-457200">
              <a:buFontTx/>
              <a:buAutoNum type="arabicPeriod"/>
            </a:pPr>
            <a:endParaRPr lang="en-GB" sz="2400" dirty="0">
              <a:solidFill>
                <a:prstClr val="black"/>
              </a:solidFill>
              <a:latin typeface="Calibri"/>
            </a:endParaRPr>
          </a:p>
          <a:p>
            <a:pPr marL="914400" lvl="1" indent="-457200">
              <a:buFontTx/>
              <a:buAutoNum type="arabicPeriod"/>
            </a:pPr>
            <a:r>
              <a:rPr lang="en-GB" sz="2400" dirty="0">
                <a:solidFill>
                  <a:prstClr val="black"/>
                </a:solidFill>
                <a:latin typeface="Calibri"/>
              </a:rPr>
              <a:t>Yeast</a:t>
            </a:r>
          </a:p>
        </p:txBody>
      </p:sp>
      <p:sp>
        <p:nvSpPr>
          <p:cNvPr id="10" name="TextBox 9"/>
          <p:cNvSpPr txBox="1"/>
          <p:nvPr/>
        </p:nvSpPr>
        <p:spPr>
          <a:xfrm>
            <a:off x="2063552" y="332657"/>
            <a:ext cx="7236296" cy="6370975"/>
          </a:xfrm>
          <a:prstGeom prst="rect">
            <a:avLst/>
          </a:prstGeom>
          <a:noFill/>
        </p:spPr>
        <p:txBody>
          <a:bodyPr wrap="square" rtlCol="0">
            <a:spAutoFit/>
          </a:bodyPr>
          <a:lstStyle/>
          <a:p>
            <a:r>
              <a:rPr lang="en-GB" sz="2400" b="1" dirty="0" err="1">
                <a:solidFill>
                  <a:srgbClr val="008E40"/>
                </a:solidFill>
                <a:latin typeface="Calibri"/>
              </a:rPr>
              <a:t>Prokaryotae</a:t>
            </a:r>
            <a:r>
              <a:rPr lang="en-GB" sz="2400" b="1" dirty="0">
                <a:solidFill>
                  <a:srgbClr val="008E40"/>
                </a:solidFill>
                <a:latin typeface="Calibri"/>
              </a:rPr>
              <a:t>, </a:t>
            </a:r>
            <a:r>
              <a:rPr lang="en-GB" sz="2400" b="1" dirty="0" err="1">
                <a:solidFill>
                  <a:srgbClr val="008E40"/>
                </a:solidFill>
                <a:latin typeface="Calibri"/>
              </a:rPr>
              <a:t>protoctista</a:t>
            </a:r>
            <a:r>
              <a:rPr lang="en-GB" sz="2400" b="1" dirty="0">
                <a:solidFill>
                  <a:srgbClr val="008E40"/>
                </a:solidFill>
                <a:latin typeface="Calibri"/>
              </a:rPr>
              <a:t>, fungi, plantae, Animalia</a:t>
            </a:r>
          </a:p>
          <a:p>
            <a:endParaRPr lang="en-GB" sz="2400" b="1" dirty="0">
              <a:solidFill>
                <a:srgbClr val="008E40"/>
              </a:solidFill>
              <a:latin typeface="Calibri"/>
            </a:endParaRPr>
          </a:p>
          <a:p>
            <a:endParaRPr lang="en-GB" sz="2400" b="1" dirty="0">
              <a:solidFill>
                <a:srgbClr val="008E40"/>
              </a:solidFill>
              <a:latin typeface="Calibri"/>
            </a:endParaRPr>
          </a:p>
          <a:p>
            <a:r>
              <a:rPr lang="en-GB" sz="2400" b="1" dirty="0">
                <a:solidFill>
                  <a:srgbClr val="008E40"/>
                </a:solidFill>
                <a:latin typeface="Calibri"/>
              </a:rPr>
              <a:t>Prokaryote have no nucleus, others do</a:t>
            </a:r>
          </a:p>
          <a:p>
            <a:endParaRPr lang="en-GB" sz="2400" b="1" dirty="0">
              <a:solidFill>
                <a:srgbClr val="008E40"/>
              </a:solidFill>
              <a:latin typeface="Calibri"/>
            </a:endParaRPr>
          </a:p>
          <a:p>
            <a:r>
              <a:rPr lang="en-GB" sz="2400" b="1" dirty="0">
                <a:solidFill>
                  <a:srgbClr val="008E40"/>
                </a:solidFill>
                <a:latin typeface="Calibri"/>
              </a:rPr>
              <a:t>It cannot produce its own food.</a:t>
            </a:r>
          </a:p>
          <a:p>
            <a:endParaRPr lang="en-GB" sz="2400" b="1" dirty="0">
              <a:solidFill>
                <a:srgbClr val="008E40"/>
              </a:solidFill>
              <a:latin typeface="Calibri"/>
            </a:endParaRPr>
          </a:p>
          <a:p>
            <a:r>
              <a:rPr lang="en-GB" sz="2400" b="1" dirty="0">
                <a:solidFill>
                  <a:srgbClr val="008E40"/>
                </a:solidFill>
                <a:latin typeface="Calibri"/>
              </a:rPr>
              <a:t>Plantae, </a:t>
            </a:r>
            <a:r>
              <a:rPr lang="en-GB" sz="2400" b="1" dirty="0" err="1">
                <a:solidFill>
                  <a:srgbClr val="008E40"/>
                </a:solidFill>
                <a:latin typeface="Calibri"/>
              </a:rPr>
              <a:t>protoctista</a:t>
            </a:r>
            <a:r>
              <a:rPr lang="en-GB" sz="2400" b="1" dirty="0">
                <a:solidFill>
                  <a:srgbClr val="008E40"/>
                </a:solidFill>
                <a:latin typeface="Calibri"/>
              </a:rPr>
              <a:t> and </a:t>
            </a:r>
            <a:r>
              <a:rPr lang="en-GB" sz="2400" b="1" dirty="0" err="1">
                <a:solidFill>
                  <a:srgbClr val="008E40"/>
                </a:solidFill>
                <a:latin typeface="Calibri"/>
              </a:rPr>
              <a:t>prokaryotae</a:t>
            </a:r>
            <a:endParaRPr lang="en-GB" sz="2400" b="1" dirty="0">
              <a:solidFill>
                <a:srgbClr val="008E40"/>
              </a:solidFill>
              <a:latin typeface="Calibri"/>
            </a:endParaRPr>
          </a:p>
          <a:p>
            <a:endParaRPr lang="en-GB" sz="2400" b="1" dirty="0">
              <a:solidFill>
                <a:srgbClr val="008E40"/>
              </a:solidFill>
              <a:latin typeface="Calibri"/>
            </a:endParaRPr>
          </a:p>
          <a:p>
            <a:endParaRPr lang="en-GB" sz="2400" b="1" dirty="0">
              <a:solidFill>
                <a:srgbClr val="008E40"/>
              </a:solidFill>
              <a:latin typeface="Calibri"/>
            </a:endParaRPr>
          </a:p>
          <a:p>
            <a:r>
              <a:rPr lang="en-GB" sz="2400" b="1" dirty="0">
                <a:solidFill>
                  <a:srgbClr val="008E40"/>
                </a:solidFill>
                <a:latin typeface="Calibri"/>
              </a:rPr>
              <a:t>Animalia</a:t>
            </a:r>
          </a:p>
          <a:p>
            <a:endParaRPr lang="en-GB" sz="2400" b="1" dirty="0">
              <a:solidFill>
                <a:srgbClr val="008E40"/>
              </a:solidFill>
              <a:latin typeface="Calibri"/>
            </a:endParaRPr>
          </a:p>
          <a:p>
            <a:r>
              <a:rPr lang="en-GB" sz="2400" b="1" dirty="0" err="1">
                <a:solidFill>
                  <a:srgbClr val="008E40"/>
                </a:solidFill>
                <a:latin typeface="Calibri"/>
              </a:rPr>
              <a:t>Protoctista</a:t>
            </a:r>
            <a:endParaRPr lang="en-GB" sz="2400" b="1" dirty="0">
              <a:solidFill>
                <a:srgbClr val="008E40"/>
              </a:solidFill>
              <a:latin typeface="Calibri"/>
            </a:endParaRPr>
          </a:p>
          <a:p>
            <a:endParaRPr lang="en-GB" sz="2400" b="1" dirty="0">
              <a:solidFill>
                <a:srgbClr val="008E40"/>
              </a:solidFill>
              <a:latin typeface="Calibri"/>
            </a:endParaRPr>
          </a:p>
          <a:p>
            <a:r>
              <a:rPr lang="en-GB" sz="2400" b="1" dirty="0">
                <a:solidFill>
                  <a:srgbClr val="008E40"/>
                </a:solidFill>
                <a:latin typeface="Calibri"/>
              </a:rPr>
              <a:t>Plantae</a:t>
            </a:r>
          </a:p>
          <a:p>
            <a:endParaRPr lang="en-GB" sz="2400" b="1" dirty="0">
              <a:solidFill>
                <a:srgbClr val="008E40"/>
              </a:solidFill>
              <a:latin typeface="Calibri"/>
            </a:endParaRPr>
          </a:p>
          <a:p>
            <a:r>
              <a:rPr lang="en-GB" sz="2400" b="1" dirty="0">
                <a:solidFill>
                  <a:srgbClr val="008E40"/>
                </a:solidFill>
                <a:latin typeface="Calibri"/>
              </a:rPr>
              <a:t>Fungi</a:t>
            </a:r>
          </a:p>
        </p:txBody>
      </p:sp>
    </p:spTree>
    <p:extLst>
      <p:ext uri="{BB962C8B-B14F-4D97-AF65-F5344CB8AC3E}">
        <p14:creationId xmlns:p14="http://schemas.microsoft.com/office/powerpoint/2010/main" val="356712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6" name="Picture 8" descr="http://upload.wikimedia.org/wikipedia/commons/9/97/DNA_Double_Helix.png"/>
          <p:cNvPicPr>
            <a:picLocks noChangeAspect="1" noChangeArrowheads="1"/>
          </p:cNvPicPr>
          <p:nvPr/>
        </p:nvPicPr>
        <p:blipFill>
          <a:blip r:embed="rId2" cstate="print"/>
          <a:srcRect/>
          <a:stretch>
            <a:fillRect/>
          </a:stretch>
        </p:blipFill>
        <p:spPr bwMode="auto">
          <a:xfrm>
            <a:off x="7320137" y="5105401"/>
            <a:ext cx="3502691" cy="2647939"/>
          </a:xfrm>
          <a:prstGeom prst="rect">
            <a:avLst/>
          </a:prstGeom>
          <a:noFill/>
          <a:ln w="9525">
            <a:noFill/>
            <a:miter lim="800000"/>
            <a:headEnd/>
            <a:tailEnd/>
          </a:ln>
        </p:spPr>
      </p:pic>
      <p:sp>
        <p:nvSpPr>
          <p:cNvPr id="9" name="TextBox 8"/>
          <p:cNvSpPr txBox="1"/>
          <p:nvPr/>
        </p:nvSpPr>
        <p:spPr>
          <a:xfrm>
            <a:off x="0" y="1"/>
            <a:ext cx="12192000" cy="584775"/>
          </a:xfrm>
          <a:prstGeom prst="rect">
            <a:avLst/>
          </a:prstGeom>
          <a:solidFill>
            <a:srgbClr val="FFFF00"/>
          </a:solidFill>
        </p:spPr>
        <p:txBody>
          <a:bodyPr wrap="square" rtlCol="0">
            <a:spAutoFit/>
          </a:bodyPr>
          <a:lstStyle/>
          <a:p>
            <a:r>
              <a:rPr lang="en-GB" sz="3200" u="sng"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Molecular Phylogeny</a:t>
            </a:r>
            <a:endParaRPr lang="en-GB" sz="3200" u="sng" dirty="0">
              <a:solidFill>
                <a:prstClr val="black"/>
              </a:solidFill>
              <a:latin typeface="Comic Sans MS" panose="030F0702030302020204" pitchFamily="66" charset="0"/>
            </a:endParaRPr>
          </a:p>
        </p:txBody>
      </p:sp>
      <p:sp>
        <p:nvSpPr>
          <p:cNvPr id="2" name="Rectangle 1"/>
          <p:cNvSpPr/>
          <p:nvPr/>
        </p:nvSpPr>
        <p:spPr>
          <a:xfrm>
            <a:off x="1524001" y="906095"/>
            <a:ext cx="9339537" cy="1938992"/>
          </a:xfrm>
          <a:prstGeom prst="rect">
            <a:avLst/>
          </a:prstGeom>
        </p:spPr>
        <p:txBody>
          <a:bodyPr wrap="square">
            <a:spAutoFit/>
          </a:bodyPr>
          <a:lstStyle/>
          <a:p>
            <a:r>
              <a:rPr lang="en-GB" sz="24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Comparing chemical (genetic, amino acid) similarities, to establish evolutionary relationships.</a:t>
            </a:r>
          </a:p>
          <a:p>
            <a:endParaRPr lang="en-GB" sz="2400" dirty="0">
              <a:solidFill>
                <a:srgbClr val="000000"/>
              </a:solidFill>
              <a:latin typeface="Comic Sans MS" panose="030F0702030302020204" pitchFamily="66" charset="0"/>
              <a:cs typeface="Times New Roman" panose="02020603050405020304" pitchFamily="18" charset="0"/>
            </a:endParaRPr>
          </a:p>
          <a:p>
            <a:r>
              <a:rPr lang="en-GB" sz="2400" dirty="0">
                <a:solidFill>
                  <a:srgbClr val="000000"/>
                </a:solidFill>
                <a:latin typeface="Comic Sans MS" panose="030F0702030302020204" pitchFamily="66" charset="0"/>
                <a:cs typeface="Times New Roman" panose="02020603050405020304" pitchFamily="18" charset="0"/>
              </a:rPr>
              <a:t>The trees are based on similarities in DNA and protein sequences. </a:t>
            </a:r>
            <a:endParaRPr lang="en-GB" sz="2400" dirty="0">
              <a:solidFill>
                <a:prstClr val="black"/>
              </a:solidFill>
              <a:latin typeface="Comic Sans MS" panose="030F0702030302020204" pitchFamily="66" charset="0"/>
            </a:endParaRPr>
          </a:p>
        </p:txBody>
      </p:sp>
      <p:pic>
        <p:nvPicPr>
          <p:cNvPr id="1026" name="Picture 2" descr="Molecular Phylogeny. 2 Phylogeny is the inference of evolutionary  relationships. Traditionally, phylogeny relied on the comparison of  morphological features. - ppt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t="28687"/>
          <a:stretch/>
        </p:blipFill>
        <p:spPr bwMode="auto">
          <a:xfrm>
            <a:off x="2999657" y="3382127"/>
            <a:ext cx="5807695" cy="31062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79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anim calcmode="lin" valueType="num">
                                      <p:cBhvr additive="base">
                                        <p:cTn id="7" dur="500" fill="hold"/>
                                        <p:tgtEl>
                                          <p:spTgt spid="32776"/>
                                        </p:tgtEl>
                                        <p:attrNameLst>
                                          <p:attrName>ppt_x</p:attrName>
                                        </p:attrNameLst>
                                      </p:cBhvr>
                                      <p:tavLst>
                                        <p:tav tm="0">
                                          <p:val>
                                            <p:strVal val="#ppt_x"/>
                                          </p:val>
                                        </p:tav>
                                        <p:tav tm="100000">
                                          <p:val>
                                            <p:strVal val="#ppt_x"/>
                                          </p:val>
                                        </p:tav>
                                      </p:tavLst>
                                    </p:anim>
                                    <p:anim calcmode="lin" valueType="num">
                                      <p:cBhvr additive="base">
                                        <p:cTn id="8" dur="500" fill="hold"/>
                                        <p:tgtEl>
                                          <p:spTgt spid="327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4"/>
            <a:ext cx="12192000" cy="1143000"/>
          </a:xfrm>
          <a:solidFill>
            <a:schemeClr val="accent1">
              <a:lumMod val="20000"/>
              <a:lumOff val="80000"/>
            </a:schemeClr>
          </a:solidFill>
        </p:spPr>
        <p:txBody>
          <a:bodyPr>
            <a:noAutofit/>
          </a:bodyPr>
          <a:lstStyle/>
          <a:p>
            <a:pPr algn="l"/>
            <a:r>
              <a:rPr lang="en-GB" sz="3000" b="1" u="sng" dirty="0">
                <a:latin typeface="Comic Sans MS" panose="030F0702030302020204" pitchFamily="66" charset="0"/>
              </a:rPr>
              <a:t>Think Pair Share</a:t>
            </a:r>
            <a:endParaRPr lang="en-GB" sz="3000" b="1" dirty="0">
              <a:latin typeface="Comic Sans MS" panose="030F0702030302020204" pitchFamily="66" charset="0"/>
            </a:endParaRPr>
          </a:p>
        </p:txBody>
      </p:sp>
      <p:pic>
        <p:nvPicPr>
          <p:cNvPr id="6" name="Picture 5" descr="Image (64) (1).jpg"/>
          <p:cNvPicPr>
            <a:picLocks noChangeAspect="1"/>
          </p:cNvPicPr>
          <p:nvPr/>
        </p:nvPicPr>
        <p:blipFill>
          <a:blip r:embed="rId2"/>
          <a:srcRect l="66615" t="57201" r="3227" b="32012"/>
          <a:stretch>
            <a:fillRect/>
          </a:stretch>
        </p:blipFill>
        <p:spPr>
          <a:xfrm>
            <a:off x="6970270" y="1166712"/>
            <a:ext cx="3586288" cy="1943774"/>
          </a:xfrm>
          <a:prstGeom prst="rect">
            <a:avLst/>
          </a:prstGeom>
        </p:spPr>
      </p:pic>
      <p:sp>
        <p:nvSpPr>
          <p:cNvPr id="7" name="TextBox 6"/>
          <p:cNvSpPr txBox="1"/>
          <p:nvPr/>
        </p:nvSpPr>
        <p:spPr>
          <a:xfrm>
            <a:off x="287383" y="1258616"/>
            <a:ext cx="6960745" cy="2215991"/>
          </a:xfrm>
          <a:prstGeom prst="rect">
            <a:avLst/>
          </a:prstGeom>
          <a:noFill/>
        </p:spPr>
        <p:txBody>
          <a:bodyPr wrap="square" rtlCol="0">
            <a:spAutoFit/>
          </a:bodyPr>
          <a:lstStyle/>
          <a:p>
            <a:pPr marL="342900" indent="-342900">
              <a:buFontTx/>
              <a:buAutoNum type="arabicPeriod"/>
            </a:pPr>
            <a:r>
              <a:rPr lang="en-GB" sz="2400" dirty="0">
                <a:solidFill>
                  <a:prstClr val="black"/>
                </a:solidFill>
                <a:latin typeface="Comic Sans MS" panose="030F0702030302020204" pitchFamily="66" charset="0"/>
              </a:rPr>
              <a:t>The phylogenetic tree to the right shows the evolutionary history of some mammals.</a:t>
            </a:r>
          </a:p>
          <a:p>
            <a:pPr marL="800100" lvl="1" indent="-342900">
              <a:buFontTx/>
              <a:buAutoNum type="alphaLcPeriod"/>
            </a:pPr>
            <a:r>
              <a:rPr lang="en-GB" sz="2400" dirty="0">
                <a:solidFill>
                  <a:prstClr val="black"/>
                </a:solidFill>
                <a:latin typeface="Comic Sans MS" panose="030F0702030302020204" pitchFamily="66" charset="0"/>
              </a:rPr>
              <a:t>Which species on the genetic tree is most closely related to humans? Explain how you know this.</a:t>
            </a:r>
          </a:p>
          <a:p>
            <a:pPr marL="800100" lvl="1" indent="-342900"/>
            <a:endParaRPr lang="en-GB" dirty="0">
              <a:solidFill>
                <a:prstClr val="black"/>
              </a:solidFill>
              <a:latin typeface="Calibri"/>
            </a:endParaRPr>
          </a:p>
        </p:txBody>
      </p:sp>
      <p:sp>
        <p:nvSpPr>
          <p:cNvPr id="9" name="TextBox 8"/>
          <p:cNvSpPr txBox="1"/>
          <p:nvPr/>
        </p:nvSpPr>
        <p:spPr>
          <a:xfrm>
            <a:off x="182880" y="3995678"/>
            <a:ext cx="10373678" cy="2123658"/>
          </a:xfrm>
          <a:prstGeom prst="rect">
            <a:avLst/>
          </a:prstGeom>
          <a:noFill/>
        </p:spPr>
        <p:txBody>
          <a:bodyPr wrap="square" rtlCol="0">
            <a:spAutoFit/>
          </a:bodyPr>
          <a:lstStyle/>
          <a:p>
            <a:pPr marL="457200" lvl="2"/>
            <a:r>
              <a:rPr lang="en-GB" sz="2400" dirty="0">
                <a:solidFill>
                  <a:prstClr val="black"/>
                </a:solidFill>
                <a:latin typeface="Comic Sans MS" panose="030F0702030302020204" pitchFamily="66" charset="0"/>
              </a:rPr>
              <a:t>b. Which animal is a close relative of both camel and deer?</a:t>
            </a:r>
          </a:p>
          <a:p>
            <a:pPr marL="342900" lvl="1" indent="-342900">
              <a:buFontTx/>
              <a:buAutoNum type="arabicPeriod" startAt="2"/>
            </a:pPr>
            <a:endParaRPr lang="en-GB" dirty="0">
              <a:solidFill>
                <a:prstClr val="black"/>
              </a:solidFill>
              <a:latin typeface="Calibri"/>
            </a:endParaRPr>
          </a:p>
          <a:p>
            <a:pPr marL="342900" lvl="1" indent="-342900">
              <a:buFontTx/>
              <a:buAutoNum type="arabicPeriod" startAt="2"/>
            </a:pPr>
            <a:endParaRPr lang="en-GB" dirty="0">
              <a:solidFill>
                <a:prstClr val="black"/>
              </a:solidFill>
              <a:latin typeface="Calibri"/>
            </a:endParaRPr>
          </a:p>
          <a:p>
            <a:pPr marL="342900" lvl="1" indent="-342900">
              <a:buFontTx/>
              <a:buAutoNum type="arabicPeriod" startAt="2"/>
            </a:pPr>
            <a:endParaRPr lang="en-GB" dirty="0">
              <a:solidFill>
                <a:prstClr val="black"/>
              </a:solidFill>
              <a:latin typeface="Calibri"/>
            </a:endParaRPr>
          </a:p>
          <a:p>
            <a:pPr marL="342900" lvl="1" indent="-342900">
              <a:buFontTx/>
              <a:buAutoNum type="arabicPeriod" startAt="2"/>
            </a:pPr>
            <a:endParaRPr lang="en-GB" dirty="0">
              <a:solidFill>
                <a:prstClr val="black"/>
              </a:solidFill>
              <a:latin typeface="Calibri"/>
            </a:endParaRPr>
          </a:p>
          <a:p>
            <a:pPr marL="342900" lvl="1" indent="-342900">
              <a:buFontTx/>
              <a:buAutoNum type="arabicPeriod" startAt="2"/>
            </a:pPr>
            <a:endParaRPr lang="en-GB" dirty="0">
              <a:solidFill>
                <a:prstClr val="black"/>
              </a:solidFill>
              <a:latin typeface="Calibri"/>
            </a:endParaRPr>
          </a:p>
          <a:p>
            <a:endParaRPr lang="en-GB" dirty="0">
              <a:solidFill>
                <a:prstClr val="black"/>
              </a:solidFill>
              <a:latin typeface="Calibri"/>
            </a:endParaRPr>
          </a:p>
        </p:txBody>
      </p:sp>
    </p:spTree>
    <p:extLst>
      <p:ext uri="{BB962C8B-B14F-4D97-AF65-F5344CB8AC3E}">
        <p14:creationId xmlns:p14="http://schemas.microsoft.com/office/powerpoint/2010/main" val="3900641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12192000" cy="1325563"/>
          </a:xfrm>
          <a:solidFill>
            <a:srgbClr val="FFFF00"/>
          </a:solidFill>
        </p:spPr>
        <p:txBody>
          <a:bodyPr/>
          <a:lstStyle/>
          <a:p>
            <a:pPr eaLnBrk="1" hangingPunct="1"/>
            <a:r>
              <a:rPr lang="en-GB" altLang="en-US" b="1" u="sng" dirty="0" smtClean="0"/>
              <a:t>Focus Area </a:t>
            </a:r>
            <a:r>
              <a:rPr lang="en-GB" altLang="en-US" b="1" u="sng" dirty="0" smtClean="0"/>
              <a:t>2 </a:t>
            </a:r>
            <a:r>
              <a:rPr lang="en-GB" altLang="en-US" b="1" u="sng" dirty="0" smtClean="0"/>
              <a:t>from Do Now: </a:t>
            </a:r>
          </a:p>
        </p:txBody>
      </p:sp>
      <p:sp>
        <p:nvSpPr>
          <p:cNvPr id="11267" name="Content Placeholder 2"/>
          <p:cNvSpPr>
            <a:spLocks noGrp="1"/>
          </p:cNvSpPr>
          <p:nvPr>
            <p:ph idx="1"/>
          </p:nvPr>
        </p:nvSpPr>
        <p:spPr>
          <a:xfrm>
            <a:off x="334963" y="1825625"/>
            <a:ext cx="11018837" cy="4351338"/>
          </a:xfrm>
        </p:spPr>
        <p:txBody>
          <a:bodyPr>
            <a:normAutofit/>
          </a:bodyPr>
          <a:lstStyle/>
          <a:p>
            <a:pPr marL="0" indent="0" fontAlgn="t">
              <a:lnSpc>
                <a:spcPct val="115000"/>
              </a:lnSpc>
              <a:spcBef>
                <a:spcPts val="0"/>
              </a:spcBef>
              <a:buNone/>
            </a:pPr>
            <a:r>
              <a:rPr lang="en-GB" dirty="0" smtClean="0">
                <a:solidFill>
                  <a:srgbClr val="000000"/>
                </a:solidFill>
                <a:latin typeface="Calibri" panose="020F0502020204030204" pitchFamily="34" charset="0"/>
              </a:rPr>
              <a:t>4.2 </a:t>
            </a:r>
          </a:p>
          <a:p>
            <a:pPr marL="0" indent="0" fontAlgn="t">
              <a:lnSpc>
                <a:spcPct val="115000"/>
              </a:lnSpc>
              <a:spcBef>
                <a:spcPts val="0"/>
              </a:spcBef>
              <a:buNone/>
            </a:pPr>
            <a:r>
              <a:rPr lang="en-GB" dirty="0" smtClean="0">
                <a:solidFill>
                  <a:srgbClr val="000000"/>
                </a:solidFill>
                <a:latin typeface="Calibri" panose="020F0502020204030204" pitchFamily="34" charset="0"/>
              </a:rPr>
              <a:t>ii</a:t>
            </a:r>
            <a:r>
              <a:rPr lang="en-GB" dirty="0">
                <a:solidFill>
                  <a:srgbClr val="000000"/>
                </a:solidFill>
                <a:latin typeface="Calibri" panose="020F0502020204030204" pitchFamily="34" charset="0"/>
              </a:rPr>
              <a:t>) Know how biodiversity can be measured within a habitat using </a:t>
            </a:r>
            <a:r>
              <a:rPr lang="en-GB" dirty="0" smtClean="0">
                <a:solidFill>
                  <a:srgbClr val="000000"/>
                </a:solidFill>
                <a:latin typeface="Calibri" panose="020F0502020204030204" pitchFamily="34" charset="0"/>
              </a:rPr>
              <a:t>species</a:t>
            </a:r>
            <a:r>
              <a:rPr lang="en-GB" sz="3200" dirty="0" smtClean="0">
                <a:latin typeface="Arial" panose="020B0604020202020204" pitchFamily="34" charset="0"/>
              </a:rPr>
              <a:t> </a:t>
            </a:r>
            <a:r>
              <a:rPr lang="en-GB" dirty="0" smtClean="0">
                <a:solidFill>
                  <a:srgbClr val="000000"/>
                </a:solidFill>
                <a:latin typeface="Calibri" panose="020F0502020204030204" pitchFamily="34" charset="0"/>
              </a:rPr>
              <a:t>richness </a:t>
            </a:r>
            <a:r>
              <a:rPr lang="en-GB" dirty="0">
                <a:solidFill>
                  <a:srgbClr val="000000"/>
                </a:solidFill>
                <a:latin typeface="Calibri" panose="020F0502020204030204" pitchFamily="34" charset="0"/>
              </a:rPr>
              <a:t>and within a species using genetic diversity by calculating </a:t>
            </a:r>
            <a:r>
              <a:rPr lang="en-GB" dirty="0" smtClean="0">
                <a:solidFill>
                  <a:srgbClr val="000000"/>
                </a:solidFill>
                <a:latin typeface="Calibri" panose="020F0502020204030204" pitchFamily="34" charset="0"/>
              </a:rPr>
              <a:t>the</a:t>
            </a:r>
            <a:r>
              <a:rPr lang="en-GB" sz="3200" dirty="0" smtClean="0">
                <a:latin typeface="Arial" panose="020B0604020202020204" pitchFamily="34" charset="0"/>
              </a:rPr>
              <a:t> </a:t>
            </a:r>
            <a:r>
              <a:rPr lang="en-GB" dirty="0" smtClean="0">
                <a:solidFill>
                  <a:srgbClr val="000000"/>
                </a:solidFill>
                <a:latin typeface="Calibri" panose="020F0502020204030204" pitchFamily="34" charset="0"/>
              </a:rPr>
              <a:t>heterozygosity </a:t>
            </a:r>
            <a:r>
              <a:rPr lang="en-GB" dirty="0">
                <a:solidFill>
                  <a:srgbClr val="000000"/>
                </a:solidFill>
                <a:latin typeface="Calibri" panose="020F0502020204030204" pitchFamily="34" charset="0"/>
              </a:rPr>
              <a:t>index (H)</a:t>
            </a:r>
            <a:endParaRPr lang="en-GB" sz="3200" dirty="0">
              <a:latin typeface="Arial" panose="020B0604020202020204" pitchFamily="34" charset="0"/>
            </a:endParaRPr>
          </a:p>
          <a:p>
            <a:pPr marL="0" indent="0" fontAlgn="t">
              <a:lnSpc>
                <a:spcPct val="115000"/>
              </a:lnSpc>
              <a:spcBef>
                <a:spcPts val="0"/>
              </a:spcBef>
              <a:buNone/>
            </a:pPr>
            <a:endParaRPr lang="en-GB" dirty="0" smtClean="0">
              <a:solidFill>
                <a:srgbClr val="000000"/>
              </a:solidFill>
              <a:latin typeface="Calibri" panose="020F0502020204030204" pitchFamily="34" charset="0"/>
            </a:endParaRPr>
          </a:p>
          <a:p>
            <a:pPr marL="0" indent="0" fontAlgn="t">
              <a:lnSpc>
                <a:spcPct val="115000"/>
              </a:lnSpc>
              <a:spcBef>
                <a:spcPts val="0"/>
              </a:spcBef>
              <a:buNone/>
            </a:pPr>
            <a:r>
              <a:rPr lang="en-GB" dirty="0" smtClean="0">
                <a:solidFill>
                  <a:srgbClr val="000000"/>
                </a:solidFill>
                <a:latin typeface="Calibri" panose="020F0502020204030204" pitchFamily="34" charset="0"/>
              </a:rPr>
              <a:t>iii</a:t>
            </a:r>
            <a:r>
              <a:rPr lang="en-GB" dirty="0">
                <a:solidFill>
                  <a:srgbClr val="000000"/>
                </a:solidFill>
                <a:latin typeface="Calibri" panose="020F0502020204030204" pitchFamily="34" charset="0"/>
              </a:rPr>
              <a:t>) Understand how biodiversity can be compared in different habitats using a formula to calculate an index of diversity (D</a:t>
            </a:r>
            <a:r>
              <a:rPr lang="en-GB" dirty="0" smtClean="0">
                <a:solidFill>
                  <a:srgbClr val="000000"/>
                </a:solidFill>
                <a:latin typeface="Calibri" panose="020F0502020204030204" pitchFamily="34" charset="0"/>
              </a:rPr>
              <a:t>)</a:t>
            </a:r>
          </a:p>
          <a:p>
            <a:pPr marL="0" indent="0" fontAlgn="t">
              <a:lnSpc>
                <a:spcPct val="115000"/>
              </a:lnSpc>
              <a:spcBef>
                <a:spcPts val="0"/>
              </a:spcBef>
              <a:buNone/>
            </a:pPr>
            <a:endParaRPr lang="en-GB" sz="3200" dirty="0">
              <a:solidFill>
                <a:srgbClr val="000000"/>
              </a:solidFill>
              <a:latin typeface="Calibri" panose="020F0502020204030204" pitchFamily="34" charset="0"/>
            </a:endParaRPr>
          </a:p>
          <a:p>
            <a:pPr marL="0" indent="0" fontAlgn="t">
              <a:lnSpc>
                <a:spcPct val="115000"/>
              </a:lnSpc>
              <a:spcBef>
                <a:spcPts val="0"/>
              </a:spcBef>
              <a:buNone/>
            </a:pPr>
            <a:endParaRPr lang="en-GB" sz="3200" dirty="0" smtClean="0">
              <a:latin typeface="Arial" panose="020B0604020202020204" pitchFamily="34" charset="0"/>
            </a:endParaRPr>
          </a:p>
          <a:p>
            <a:pPr eaLnBrk="1" hangingPunct="1"/>
            <a:endParaRPr lang="en-GB" altLang="en-US" dirty="0" smtClean="0"/>
          </a:p>
        </p:txBody>
      </p:sp>
    </p:spTree>
    <p:extLst>
      <p:ext uri="{BB962C8B-B14F-4D97-AF65-F5344CB8AC3E}">
        <p14:creationId xmlns:p14="http://schemas.microsoft.com/office/powerpoint/2010/main" val="26288529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238" y="23712"/>
            <a:ext cx="4923183" cy="1143000"/>
          </a:xfrm>
        </p:spPr>
        <p:txBody>
          <a:bodyPr/>
          <a:lstStyle/>
          <a:p>
            <a:pPr algn="l"/>
            <a:r>
              <a:rPr lang="en-GB" b="1" dirty="0">
                <a:solidFill>
                  <a:srgbClr val="00B050"/>
                </a:solidFill>
                <a:latin typeface="Comic Sans MS" panose="030F0702030302020204" pitchFamily="66" charset="0"/>
              </a:rPr>
              <a:t>Review</a:t>
            </a:r>
          </a:p>
        </p:txBody>
      </p:sp>
      <p:pic>
        <p:nvPicPr>
          <p:cNvPr id="6" name="Picture 5" descr="Image (64) (1).jpg"/>
          <p:cNvPicPr>
            <a:picLocks noChangeAspect="1"/>
          </p:cNvPicPr>
          <p:nvPr/>
        </p:nvPicPr>
        <p:blipFill>
          <a:blip r:embed="rId2"/>
          <a:srcRect l="66615" t="57201" r="3227" b="32012"/>
          <a:stretch>
            <a:fillRect/>
          </a:stretch>
        </p:blipFill>
        <p:spPr>
          <a:xfrm>
            <a:off x="6970270" y="1166712"/>
            <a:ext cx="3586288" cy="1943774"/>
          </a:xfrm>
          <a:prstGeom prst="rect">
            <a:avLst/>
          </a:prstGeom>
        </p:spPr>
      </p:pic>
      <p:sp>
        <p:nvSpPr>
          <p:cNvPr id="7" name="TextBox 6"/>
          <p:cNvSpPr txBox="1"/>
          <p:nvPr/>
        </p:nvSpPr>
        <p:spPr>
          <a:xfrm>
            <a:off x="1636648" y="1258616"/>
            <a:ext cx="5611480" cy="2954655"/>
          </a:xfrm>
          <a:prstGeom prst="rect">
            <a:avLst/>
          </a:prstGeom>
          <a:noFill/>
        </p:spPr>
        <p:txBody>
          <a:bodyPr wrap="square" rtlCol="0">
            <a:spAutoFit/>
          </a:bodyPr>
          <a:lstStyle/>
          <a:p>
            <a:pPr marL="342900" indent="-342900">
              <a:buFontTx/>
              <a:buAutoNum type="arabicPeriod"/>
            </a:pPr>
            <a:r>
              <a:rPr lang="en-GB" sz="2400" dirty="0">
                <a:solidFill>
                  <a:prstClr val="black"/>
                </a:solidFill>
                <a:latin typeface="Comic Sans MS" panose="030F0702030302020204" pitchFamily="66" charset="0"/>
              </a:rPr>
              <a:t>The phylogenetic tree to the right shows the evolutionary history of some mammals.</a:t>
            </a:r>
          </a:p>
          <a:p>
            <a:pPr marL="800100" lvl="1" indent="-342900">
              <a:buFontTx/>
              <a:buAutoNum type="alphaLcPeriod"/>
            </a:pPr>
            <a:r>
              <a:rPr lang="en-GB" sz="2400" dirty="0">
                <a:solidFill>
                  <a:prstClr val="black"/>
                </a:solidFill>
                <a:latin typeface="Comic Sans MS" panose="030F0702030302020204" pitchFamily="66" charset="0"/>
              </a:rPr>
              <a:t>Which species on the genetic tree is most closely related to humans? Explain how you know this.</a:t>
            </a:r>
          </a:p>
          <a:p>
            <a:pPr marL="800100" lvl="1" indent="-342900"/>
            <a:endParaRPr lang="en-GB" dirty="0">
              <a:solidFill>
                <a:prstClr val="black"/>
              </a:solidFill>
              <a:latin typeface="Calibri"/>
            </a:endParaRPr>
          </a:p>
        </p:txBody>
      </p:sp>
      <p:sp>
        <p:nvSpPr>
          <p:cNvPr id="9" name="TextBox 8"/>
          <p:cNvSpPr txBox="1"/>
          <p:nvPr/>
        </p:nvSpPr>
        <p:spPr>
          <a:xfrm>
            <a:off x="1660086" y="4581129"/>
            <a:ext cx="8896472" cy="830997"/>
          </a:xfrm>
          <a:prstGeom prst="rect">
            <a:avLst/>
          </a:prstGeom>
          <a:noFill/>
        </p:spPr>
        <p:txBody>
          <a:bodyPr wrap="square" rtlCol="0">
            <a:spAutoFit/>
          </a:bodyPr>
          <a:lstStyle/>
          <a:p>
            <a:pPr marL="457200" lvl="2"/>
            <a:r>
              <a:rPr lang="en-GB" sz="2400" dirty="0">
                <a:solidFill>
                  <a:prstClr val="black"/>
                </a:solidFill>
                <a:latin typeface="Comic Sans MS" panose="030F0702030302020204" pitchFamily="66" charset="0"/>
              </a:rPr>
              <a:t>b. Which animal is a close relative of both camel and deer?</a:t>
            </a:r>
          </a:p>
        </p:txBody>
      </p:sp>
      <p:sp>
        <p:nvSpPr>
          <p:cNvPr id="8" name="TextBox 7"/>
          <p:cNvSpPr txBox="1"/>
          <p:nvPr/>
        </p:nvSpPr>
        <p:spPr>
          <a:xfrm>
            <a:off x="2351584" y="3796298"/>
            <a:ext cx="7236296" cy="1938992"/>
          </a:xfrm>
          <a:prstGeom prst="rect">
            <a:avLst/>
          </a:prstGeom>
          <a:noFill/>
        </p:spPr>
        <p:txBody>
          <a:bodyPr wrap="square" rtlCol="0">
            <a:spAutoFit/>
          </a:bodyPr>
          <a:lstStyle/>
          <a:p>
            <a:r>
              <a:rPr lang="en-GB" sz="2400" b="1" dirty="0">
                <a:solidFill>
                  <a:srgbClr val="008E40"/>
                </a:solidFill>
                <a:latin typeface="Calibri"/>
              </a:rPr>
              <a:t>a. Green Monkey (1 mark)</a:t>
            </a:r>
          </a:p>
          <a:p>
            <a:r>
              <a:rPr lang="en-GB" sz="2400" b="1" dirty="0">
                <a:solidFill>
                  <a:srgbClr val="008E40"/>
                </a:solidFill>
                <a:latin typeface="Calibri"/>
              </a:rPr>
              <a:t>Because it’s the closest to humans on the tree. (1 mark)</a:t>
            </a:r>
          </a:p>
          <a:p>
            <a:endParaRPr lang="en-GB" sz="2400" b="1" dirty="0">
              <a:solidFill>
                <a:srgbClr val="008E40"/>
              </a:solidFill>
              <a:latin typeface="Calibri"/>
            </a:endParaRPr>
          </a:p>
          <a:p>
            <a:endParaRPr lang="en-GB" sz="2400" b="1" dirty="0">
              <a:solidFill>
                <a:srgbClr val="008E40"/>
              </a:solidFill>
              <a:latin typeface="Calibri"/>
            </a:endParaRPr>
          </a:p>
          <a:p>
            <a:r>
              <a:rPr lang="en-GB" sz="2400" b="1" dirty="0">
                <a:solidFill>
                  <a:srgbClr val="008E40"/>
                </a:solidFill>
                <a:latin typeface="Calibri"/>
              </a:rPr>
              <a:t>b. Pig (1 mark)</a:t>
            </a:r>
          </a:p>
        </p:txBody>
      </p:sp>
    </p:spTree>
    <p:extLst>
      <p:ext uri="{BB962C8B-B14F-4D97-AF65-F5344CB8AC3E}">
        <p14:creationId xmlns:p14="http://schemas.microsoft.com/office/powerpoint/2010/main" val="3168285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data:image/jpeg;base64,/9j/4AAQSkZJRgABAQAAAQABAAD/2wCEAAkGBxQSEhUUEhMWFhQVFxoaFxgYFxkaGhodFhwWFxcaFSAaHCgiGyAlGxgcITEhJSosLi4uGR80ODMsNygtLisBCgoKDg0OGhAQGzUmICQsNDAsLCwwMTQsLCwsLCwsNCwsLC0sLSwsNSwsLC0vLCwsLDQsLDQsMCwsLCwsLCwvLP/AABEIALgBEQMBIgACEQEDEQH/xAAbAAEAAgMBAQAAAAAAAAAAAAAABAUBAgMGB//EAEgQAAIBAgQDBQMJBQQJBQEAAAECEQADBBIhMQVBUQYTIjJhcYGRFBUjM0JSYnKhc4KSscFTorLRByRDdIOTs8LwVGPD0tMW/8QAGAEBAQEBAQAAAAAAAAAAAAAAAAECAwT/xAAzEQACAQEFBQYGAQUAAAAAAAAAARECAxIhMVFBYYGh8AQicZHR4RMUQlKxwSMkMlNi8f/aAAwDAQACEQMRAD8A+40pSgFKUoBSlKAV5jinbEWsTcwyYTE37lq2tx+6FogK8x57iknQ8q9PXhMd2OfEcUxF649+1YaxaRWs4g2s7KXzq4RsxABG4jWgJtr/AEg4VmwxkLZxFm7d724wQJ3LBGVweeYxvuOdX+F41h7jBbd+27Nb70BXBJtzl7wRus6T1rzQ7Irax2B7iwowmGw99NSpytcKZdGOZifESddzO9eLx/B8RgsDgUQLbxrPicJ3eZSe7xty8VYZCZyHI/QazFAfR8D2us3sU1lCptrhhiO/DjIVLsmnsKkzNT+GcfwuIV2sYi1dVPOUdWC85aDoK8Hx/sHeuPibWHASy3DbOHsuWABe1dz5GAOYAqACYjxc6zxLs9icU2LxF20uCVuHNhQjXEYEyzl2NslVRR4ROsToKA9xgO0mEv6WcTZueFm8NxT4UgM2h2EiT61rh+0+De291MVZa3bKh3FxSqltFzEHSTt1r5cMJcx98WUtWrLvwZ7QKXEuDV7YtlmtSBbaDl1mM2g2qdiex+LvYTEhrF7v3w9iwq3cRhmDC3cDkILVtVCKJyszZjJGUUB9KwXHMNeFw2sRacWvrCrqQm58cHTY79KquKdu8DZwtzFDEJdt2yFi06sxZhKouoGYiTqdgTVJ2j7I38Rcx4tKqLiMDZtW2lQDcttcJVgNQMuUTEQecVUY/sfi7+Exv0V4Yi7Zs20W9fw7Z+5cPAFm2qKBqFZmkzqFoD3mF7TWHN497ZFmylt+975SMt1cwZx9gRsSdeVT+GcVs4lO8w91LqSRmtsGEjcaHevn3GezGMxD426LAU3WwN23auXEhzh/FdtOVLAdJ2J9Na9n2cW6TeuXcJbwxuOCFBRrjhQBmvtblSeQgmAN6AqbfbonEfJ/m7Gi8EFwqRh9EZigY/T7SD66VdDtPg4c/KrMWwTcPeL4AGKEtrp4gRrzFV9vhV0cXfE5PoTgktB5XzrduOVic3lIMxFeUudi8SeH5FTJfTiLYrKrWw1xFuuyhWOZAxUgjPIBAkUB709osJ3AxHymz3BOUXO8XITMZQZiZG1TsHi0vIty06vbYSrKQVI6gjevmWI7IYvJbvol8XVxjX3Rr+GN5g1ruu8U90LCvoDl1EfaB29Z2X4E9rA3LLB7b3jeYh7iXGQ3ixkm2iLMnNlUQCSATQFlhO0uEuu6W8VZd7YJdVuKSoXzEgHYc6g9kO1tviCXrloAJbdlEOGYhSwDMB5JiQJMg15rs72bxfecNW7hksLw1XDXRcRu+LWzaHdBfEA3mbOBvsa9J2I4Xdw+Da1eTK5u4holTpcu3HQypI1VgffQFh2Y44mOw1vE21dUuZoV8oYZGZDOUkbr1qgx/wDpBtWhYDC0bmIvPbVRfTKBbLKXZo01EZY3MVB/0f8Ay/B4exhLvDXyozBrwxGHKgPcZs2UPmMBthrpXHgfZjFW/kOe1Hc47F3bnjQ5Uui+LbaNrOddBJE6igPbYbjuGuXmsW8Raa8k5raupcREyAZ0kTVjXy/sZ2NxOHu4dL63mXCXLzrd76wLR7zOJRBbN4lg8MHYAQSCdBX1CgFKUoBSlKAUpSgFKUoBSlKAUpSgFKUoBSlKAVHuYC01xbrWkN1QVW4UUuoO4VokD0FSKUArBE71mlAQ+HcJsYfN3Fi1azmW7u2qZj1bKBPvqZSlAKUpQClKUApSlAKUpQClKUApSlAKUpQClKUApSlAKUpQClKUApSlAKUpQEHjXEfk9l7pXNljSYnMwXc7b1Bwvaa2RcN0d33bhPCe9ViU7zwFASYWSRGkHlU/jPDxiLL2i2UNGsAxlYNsdDtVQ3ZMGSb7gswLBFVEYBGSCoET4pkzqF6V67Fdndn/ACZzvyw4ags243YDBO8BZlDCAxBDAsuoESQCQNzyrjge0uHui2Vcg3VVlDKwIDkqmbSFzEECT4o0muXDOzxsFcl98oVA65V8fdL3akmJHhiQPujbWouC7HW7bWm7wt3a2k8SqZGHZmtctCM2p5wNjWrnZYfee7nOzr8CcvaSwSIcFCtxi0OPqjbDZQV8Wrgac9NTtY4LGJeTPbbMskbEEFSVYEESCCCINUt3ssCtoC86m0l1AywCe+e3cM/8sCOYJqx4JwsYZGQMWBdn1AEZzmI05STFYtabC5NDczyl7tIBYUpSvKBSlKAVXcR4stm5atlSe8OpGyCVQFva7qPf6VY1T8T7Ppfa4zs2ZkCqQSMmWSCIME5jm16Cs1TGB2sPh3v5MuvxnwJD8bsDMC+qtkICsfFqSogeIgKTAnTXaudrj1o3MmYa5Mjbq3eKWXUCBIGk71o3AxoRcIdbz3VaAYNxWRhB3GVj+lL3Ag0zdeWNoltM02djoIk77Vmazsqezav3nw09N53TjdgqWFyQCB5WkltVyiJaRqCAZFbji1ksii4JcAroYOacusQJgwDvBqqTsqoGt1mb6MywB8VoMoJ6yrGfXXSuzdnBmQi6wFvuyqwMoNsnYbANJkD06UmvQro7LsqfXDUvKUpXQ8QpSlAUuB493juMiqqPcQk3Rm+iZlJyRMHLPsrpie0FpTbhpFwprsFW4lx1cyNotnSueD4D3buRcBV3uOR3a5vpSzEB99C36VEbsgjBVu3GuKotiCqiVtLdRRp6XJnqKx3oO38cluvF7JZEz+JwCoKsPMCVBkaEhSQDB0rjZ7Q4dlLrc8ITPOVxKiASJXXUgaczFRz2eJe2733ZrZtkSBvbBU+zMCZjnr6Vybs9AwloGbeHjM5MMwWCEgDm6oxM/Z9aTUSKNSZi+0Vi2HlyTbDSFViTkgMF0gkEiQDpzipGH4rad+7VvGRMFWHJSRqNwGEjcTrVbiOzCvmBuPkJulVhfC1+c5mNdzAPU76V1w/Act5bzXmZlLHUCPGoVh6CQCANtd6TUIojMuqUpWzkKUpQClKUApSlAKUpQClKUApSlAKUpQCoqcStHXvFjWJMTAklZ3EAmRpoaqvn54tlrJUOLhIhjARcw1gak6bH21W2cVYyt/qlzKVK6sx0OdCNTooCHXkMvu9dHZXHeXlG/eD1HzhakDvbcmIGdZOaIjXWZHxqTXj1awtwMMIymB4ixEQygTGm9sMfRZ11q2HaAZlXunGYrMiMucIRI3nxRHoalp2Z/Qnxj1BdUpSvKBSlKAUpSgFKUoBSlKAUpXNcQpMBlJPIETpvQHSlKUApSlAKUpQClKUApSlAKUpQClKUBG4jiTbtl1XMRGkxuQD/AOfyqqt9oGYwtljETvuYEGQMu87bdKvqwqgbCutFdCUVUy/EFEOPOw8Nhg0r5pg5isxA+yCQ33T1rV+0bSAMNcjKDJ0MsEIER+MyeiN0ivQVyxdgXEZDsykab6iJFbVpZTjRzYOHDscbueUZMpA15z7NPdJqZUXhmIL2lZvNEP6MpKuP4gaj8Rxd1HQJbLKd4UsSZAInMAkDWTM8hWHRerdKwB24qtw2/ofOGU6RsGBYa6bTVbimxxDhQi6eFhlOsH732faJn0rLcVxOdVGGOqqWbXKCckjbWMx/gNT8VfPyZnZcrd0WKn7Jykke411pVVnCaTnj+wQScYQxhNyVExIzplkg7ZM3/m9nw43DbHfAB9ZiOpy7eke+umFTKijooHwArrXKu0lRC4AUpVTxPjYsuVKM0KplfUkN8BB94ri2lmbs7Oq0cUrEtqVSHtEs+RsnM6SNEI0nbx/pWy9orZjwXNdtF6K0ebfWI5nQVL9J0+VtftLmlVF3tBbDBcrlmuG2AANwQAd4gzvWH7QICPCxHimMugXmfFpz039KX6R8ta6HXF3b4unIsplEaCCxLZp1nQQeVR0xeL0BsrqdTpAmPx6xr8R0qy4fjFvIHUEAkjXfwkj+lSaROMmHNLhopDi8ZA+hSYE66aiT9rkYEc9dq0ONxaq8WldwQQJUaEuYnNtAUAkc9RpV9UPG4cyLlv6xeWwdeaH+YPI+hIKN5FUtDaxeYWs14BSAS0agATr8Na893WFAJ712yK3hyxoAZEFQB5CADAkEcoHpLN1bqSNVYEEEe5lYdQZBFQuJYO2oDC2k50DeEaq7hWnTo5+Jo0WlwyBwS1h0uk27jlm8ChpynKltiUAGxBBk7kkirTiV68pTukDDUtJAnkAvrrm9imu1vAW18ttRBnQDeAJ9sAD3VzfxYgDlbtlvfcOVT8Eb40iEHVLkhHEYuRFtNhJ5TnIMDPPlg78q0bF4zNIsgATpI11X8W+jRsNRNWQxeZ8iCQsh3nRT90feadxy5mdKr7fBrqhFGIaBkz7gtlnNBBEZp31Og1NQqa2wXdKp8HgLwvBnuFkUDefEcmUmJhddf/Jq4rSObUClKVSClKUApSsKwIkGR1FAZrk2JQNkLqHicpYZo11jeND8K3uOFBLEADckwB7ag4zg9q6zM4JLKF30GXPBA2nxsJPI1uhU/UCb3qzGYT0kez+dYN9cwXMMxBIE8lgH4SPjVO3ZqwJaWAmScwA8OgnTYCR75MmCMv2YskRLjfYide755eXdrrudZmTPW5Y/c/L3BcG6oiWGu2o10J09wJ91O9ExIqnHZizlyy8e0T5Db3yz5THunrMbE8Cs2u5HjCBz4gwEM7BlL+HUFwB6SOWxWdk3Cqfl7gnOHRsRbt+Z0Ny1t5iMrATpowVtf7SuCYHGc7677e0ggHw6wJ10meUazeKeFrV37j5W/LdhT7g2Rj+WrCnxXSk0lju0w9+IPPWMDiC0rfHhOVtNvDaDBQV0iGYRoSRNa47C4lbL95dVx3bhgBElhCwI9evp61a8O+sxH7UH42rP9ZrHGz9F7Xtj+K4i/wBa6K1d+lQtmxbQTLrEKSBJAJA6xyqkGPxYTWwufbQGAQFzGMxMEkkCdliZNX1VXFOLmy2UWmfRTInm0Hkdlk+ug5zXgq1k9FhLd1Up+JzGOxCjWyWMtsI0gFQeh1j901rex+J2FnUE+oMeX2Btvw7netk42SyjujlMSZk6lRMdPED6ielLPHwwJ7twBIkwBoUHuHjBn0NZlane5Vn8NdcTLY++WcCzAB8LEEzrEwDy331nTany/EFCe4gjLAnXUmRtyAPtkRvQ8eGUN3VzWdI8QiAQRyImSOQBNbvxtRujdNCDJylxHUGIB5mrK1M3Kv8AGv8AnE2wuNvM8G1lWeZ1CwxBPtiKlYdyblwToCsDp4ZNRMHic91XAIFxGBnrabT/ABt8KkYT629+Zf8AAtVHO0UThGH7NcZfvK4CIGTw5jrIloaOvh9keu1V3zriFR3axsWgHTwqEj2TLHX7sdKucViBbWTJ5ADdidgvqa0wVpgC1wy7akAnKvRV9nXmZPoDTnBiiulUzVSueJWYrGYmDkt7gRpqNTrryIgwdRUuxjLpcBrUKWcE66AeU9NasaVbr1MO1pai6ivxSm0xuqJU/WqPTTvFHUDccwOoAO/Fjmw9wrr4CyxzgZlI94FTaqrxGHkN9Q8gbnIzfZAH2W5DkdOYArOaxLPMImdIma89axme5dzMbVpnHjIZc6hVACNEBZk5pk5jEb1KwWCe7aQYgQgQDup80AAm71/Jt1k6CV3N219We8T7jnxD8rnf2N/EKjlmlCJGDuW8oFooVAgZCIEdIpZxlt/K6t7GB6dPaPjUfDmzcaQii6u4ZQLizpzExvqNDyJqLc7P2QEGZlyAQc2py5YLSNYyj00pjsJC2lsLqzGYTppI5zH8j8K3qotdnrSkFcwgodCP9mCBynWTPWat6qky42ClKVSClKUBxxeHFxGRph1KmN9RGlVF7s6HLZrhAZQPCFXXMWZoCxPlE7+GpfGsTeRV7i2HbxEyNIVSQPMIJaBz56GofztiACPkzMVAk6rm1Ctl0jfUa7V6rJWqpmhrzX7Au9l7bT9I+sz5dzudufPqNDXT/wDnVkHvH0AEeGNIiREGNSByn0FaXOLYga/JywgEQHB9d16GQCB5SOYoeM3wcpw/iOchQxkhNyJXYjY9WUV0/qNeaBix2WtKGAd/Fm5jTMHXQRAjOYMVLw+H+Socue6C+ZtiwkAEqABOokga6mJ2rgeK35I+TMQMuvi1zRsCs6azMRHqKs7OLR2ZVYFl8y/aHLUHWPWudpVa/XiutMgb4e+rqGRgynYis3rQdSrCVYEEdQdDUTEYE5jcstkuHzaSj/tB1/EIO240rbC44M2Rxku/dJ3A3Ns/aX9RpIFcbv1U+661/AOFhc6XMNdJLBSubm6NIVvbGh9RPMVI4XfL2lLeYSr/AJkJR/7wNa8Sw7EC5b+styV/EDGZD6MB7iFPKuHDMQpuPlPhugXV9oi3cEciCFJHVjXRq9Q2unt88+G4HbDaYi8Oq22+Odf+yscY1VB1vWv7rq//AG0URiW/FZX+4z//AHpxI+PDjrd/w27rfzFRf3p7p8l7An0qrv8AELi3MotymYAkZpg5NRpGhcfBulc0405AIsPrG5jzZugP3dehI9tea+jsuz1tSvyi4qLcxUXVSBBWcxaI1AAiNyTp7D0qD89mVHctLRoZ6Anl6iP1itbnGmG1hzz5zAAb7u5BgDqCNKjrRqns9c4rmjY9oEMBVYlhK7Rqcq5iCcsnSDqOYFaXOKLdXPbV/oouSRHhkq3OTKZ49ldF4ydB3LTMHoJyaggazmP8J2qVgNM9ptSm080achPXmvtU1Jb2nR000KbvPZ1+RxAx3T/duL8Lk2/5uD7q0s3Qj4hmMKGWT/w0riqk4Z0+3aDKJ629bZPtAVvfWvD7Peu14/VMyvbUiJIVVDt8JUes9ITjgRUpUu88sOaa88SXhbRZu9uCD9hT9gHmfxHn026kzaUraUHmqqvMUpVTe4ibjd3hyoYgkXGnKY0PdffI5kaCRvtRuCJSTcVjAhCgFnPlRdz6n7o9TpUI4e9n7xwlwjyoCV7vrknR2P3jl57DSuOCQoxCErdbVrd7XPG7I4EkfEAQMq7VYJxAAgXAbbHQZoyk/hYaH2aH0qZ5m4jIW+JJIVptsdluDLPop2b90mpla3EDAhgCDuCJB9tQxw7L9S7W/wAPmT+Fth+UiriYwJb2gSCQJEwY1E6GDyqm+YDlA72IjUKQSRHibxasY1bnNWNq9dBAuICPvodP3lbUe7NUWz2hsN9rKIUgmIIbMRsTB8OxjcVHG00ryyOFvgdwXGc4lzmZWiCNFzeEeLY5pqz4fhzbthGcuRPiO+pJHM7bVDxPaCwizmLGJygEN5sh0aIhgdD0NdDxyxOtyNYmGiekxvz9mu1FdRXfeaLGlccLiVuDMhkSRsRqN967Vo5ilKUApVV2gF3IptXFtgElmZgBtAkkbSZ9w3qGj4plk3rYDRlKsvMyQCVObw7R6zOld6bG9SqpQPQ0rzqtixlz37UsVGkCSQ5O4MjRY2JE89awLWM7wMbtsKGaRMjKSGIggagACSdJMRV+X/2XXAHo64YrBpcAzqDGx5g9VI1U+oqLhrl9La51719cxVlHPwwDA29fjW3zoo86XU9ttiPeUzL+tYVFSfd5dSDHye9b+rfvF+5d39iuBP8AEGPrXO9irVyLd9TbaRAfTXkbbqcubpBzegqXh8faueS4jHoGBPvHKu9xAwIYAg7giQfbVvNPvLHyfXUgr+/ex9bL2uVwDxL+1A3H41HtAiar+JOLF21eUzae4ASNQpuwhOn2WJVj+JB941ZfNpT6hzb/AAHx2/cpMqPRStVONsMiurWsqOCLiiWstO5EDNZbnmy5d5k613srrq8c9k8NfDDWAW90f6zbPW1dHwayf8614kfpLOklS7AdYtusD+KqvhXFBeezJPeI7W2mPEGts6uI0IITdSRIYDara/ribXpbun9bI/rWKqHRUqXnD/YItnH4jyvbQvCk5ZAAY5fEJMGdd9ga1v8AEMRlGWwQx6e7TUQNZEn2iau6V4rr1O/xqZm4uZT/AC28SD3X2Z2M655BkciF0Ak7jpT5yvZZNnLB8RaQAJYE7dMp956VcUNW69R8Wj7FzIFu6xuWiwy57TZlnQN9GY93irbHeBku8gcr/lYgA+5oPoM1Q8RZNl7ZH1CsSetsFHXTqkkafZ9nllYtu9JtL5SPpW6AjyD8TD4AzzFSTd1Smsox8JfP23HDuO9uvB+h0Dj77pII9ViA3XLHWratLVsKoVQAoEADYAbAVvWkoONdd7wQrjisUtsSx3MAASzHooGpNcL2NJYpZAZhoxPkT8x5n8I16xvW+FwQUlmJe4d3O8dFH2V9B75OtDEanH5M17W8MqcrQMz+1I835Rp+apWJwquuVhoNQRoVI2KnkRXalIElXcO1rEAMCRkubSfszHkueogE7RsN3L2wQ4N21zMS4H4wPOPUCfQ6mp122GBVgCpEEESCDyNQczWPNL2fvalrf5+bL+Lcc5EkQ0nIs4YQGw9yFOy+a2fYJlf3SB6Gt/l+T65Tb/F5rf8AF9n94D31m5g9e8ssEZtTzR/VwN/zCDtqRpW1jGyclxclw7AmQ37Ntm9mh6gUGZKBBGmoNRbnDbTRNtNFCjwjQDYDoBWbeAVWzJKdVUwpnqu085EGq8fK1J2cAtGbLJ1uhfKVGwtmI3Y6jlWRLRk21wq0q5e7Uj1AMyxfX94k1unDrQ2tIPYo9P8AIVXG5jATCKwJkTAI0Gmj7TPUj1re3exemZLe6zGkatm+30jX12PKStDUPUtLVlVkKoEmTAjXrXSqT5RjJjukO0kEcwCYBfUgyPXSpfB2v5YvqAQFgiJJjxTBPOqmZdO2SwpSlUycMZhRcXKSRBVgREgqQwOoI3HMVXP2ftsWZySWMiNIHd91zmSRqTpMDpU3HvcGQWolnAYspYBYJJ0YRt8SBVVh+MYnQNhWnw+LUDxZd/DIK5oPsJr02StbvcfP18Ab2uy1kElizGWI2AGYAHlroPdyitbvZZC+bvHiSzDQsSRGjch6RrWycYxEScKZIWAC27BjB8GmoidhOsVyu8fupbzPh4MLuWUFmXNGqzyjSdd4rsvmZwfNAvcJhxbRUWYRQoneAIE11qtwvEbjIWOHuA58oXwhogHMc5URJjQn/Lf5bd5YZ/e9r+jmvLVZ1S5/K9QScRhLdzzoj/mUH+YqN802x5C6dMlxwB+7OX9KfKr3/px77q/0BrPfX/7K377zf0tGqlaLBPmvUGPkt4eW/P7S2rf4ClO+xC72rbjqtwgn2Kyx/ep3mI/srP8Azn//ACrYPiPuWh/xHP8A8Yq47Y5fqAU3Egiut8Ya6l62c2lstnEMrKxtZhsTBPMDlNWli6ty+roZXuJB9HYR/hroflH/ALQ/jP8AlUDD4a5h7ty68PbcCRbB+jgszMASSwJYkxqDyMmOsqqmJxSwx5emIL2laWLyuoZGDKwkEGQQdiCK3rxtQBSlKAVA4LbC2gFAAzPoBH22qfVTgsYFQIoz3CzkKOQLvq5+yvqehgE6Vl5nSmbjW9fssr95UUs5CqNyahw97fNbte8XH9vO2P735ee9jBEsHunO42H2E/IOv4jr7BpU2rmZyNLNpUAVQAo2AECt6UqmRSlKAUpSgK9rDWTmtCbf2rXTqbXT8mx5Qd5A7u+nJ0P6EfqrA+8EVIqFiMIQxuWoDnzKfK/5uh/ENdpkaVDUyZs27lsgTnt9WPjX2n7Y5Tv7eULD9pLLsFGaSAfKZk65RE6gCT/WrHCYoXAdCGGjI3mU+v8AQjQ8qycFb/s0/hHLblUx2Fw2oiPxyyBJYx+VurDp+Fj7BNZXjdktlDGfyt97JO22fwz1qW2EtndEOkaqNt422mtLWAtLtbXctMSZYkkydef9KuI7pBHaG0dpjmSCANomRuZ2qxwmJW6odDKmdfYSD+orBwVv+zTaPKNum1dLVpVEKoUdAAB+lFJHd2G9KUqmTDMACSYA1JOw9tAZ2rjjMKLq5GnKSJAMTGsEjWPZVPZ7LW1fN3lwwE+7JyMX8Ry6iY9QNJjQdaKbNrvVQ/AF3avq05SDBgxyOhg/EVm5cCiWIA6kxVGvZOyBAa55cu67STPl31iegHMTVoOGWZzG1bLQBmKLOgAGsdBVqpsk8Km+HuDRuM4eY762T0DAn4CsfOyHyrdb2Wbn8yoH61OVQNAIHpWazNGj8/YED5c52w932k2gP+pP6U73EHa1aX811ifgLcfrU+lL6+1c/UEDu8Qf9paUeltifibgH6U+Q3DvibnsVbQH6oT+tT6U+I93kgQPmpT5nut7brj9FIFZ+aLHO0jHqwzH4tNTqVPi16gr3wBtnNh4U87e1tvh5G/EPeDpHfB41bkiCrr5kbzLO3oR0IkHrUmo2MwS3IOquvlddGWd4PTTUGQY1Bq3lVhV59Z9eAJNYJjeq08Ra0Ql9SWYxbZASLhgnKB9hoBMExAJmAY6jCtc1vRHK2NVH5/vn02HQxNYqTpcG6acJeRj5Q136o5U/tI3/ZA7/mOnSakYPCJaXKiwCST1JO5Y7knqa70rKQqrlQsF1mKUpVMClKUApSlAKUpQClKUBxu4ZSwePGswRpoeR6jnB51SW8XjAbYNsHNoZC6HKGI8LwBmBAPTkTE+hpUaNKqCkW/jArfRqSJykxr5iJhxvoOUTz3rIxOMhvokkEx0IAeD9ZzIXpGbnE1dUqRvLe3FC+JxpIi0qwTzUyMrQG8emuXbc9Bvd2SSoLCGIEjoeYrelVKCNzsFKUqmRSlKAUpSgFKUoBSlKAUpSgFKUoBSlKAquNfW4P8A3g/9DEVa1Vca+twf+8H/AKGIq1oBSlKAUpSgFKUoBSlKAUpSgFKUoBSlKAUpSgFKUoBSlKAUpSgFKUoBSlKAUpSgFKUoBSlKAUpSgIePwZuPZYGO6u5z6/R3bcD3vPuqZSlAKUpQClKUApSlAKUpQClKUApSlAKUpQClKUApSlAKUpQH/9k=">
            <a:hlinkClick r:id="rId3"/>
          </p:cNvPr>
          <p:cNvSpPr>
            <a:spLocks noChangeAspect="1" noChangeArrowheads="1"/>
          </p:cNvSpPr>
          <p:nvPr/>
        </p:nvSpPr>
        <p:spPr bwMode="auto">
          <a:xfrm>
            <a:off x="1524000" y="-1385888"/>
            <a:ext cx="4286250" cy="2895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0044" y="332656"/>
            <a:ext cx="8847957" cy="430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5"/>
          <a:srcRect l="25650" t="58572" r="23988" b="28344"/>
          <a:stretch/>
        </p:blipFill>
        <p:spPr>
          <a:xfrm>
            <a:off x="1703513" y="5229200"/>
            <a:ext cx="8873487" cy="1296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16365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66"/>
            <a:ext cx="12191999" cy="1143000"/>
          </a:xfrm>
          <a:solidFill>
            <a:schemeClr val="accent1">
              <a:lumMod val="20000"/>
              <a:lumOff val="80000"/>
            </a:schemeClr>
          </a:solidFill>
        </p:spPr>
        <p:txBody>
          <a:bodyPr>
            <a:normAutofit/>
          </a:bodyPr>
          <a:lstStyle/>
          <a:p>
            <a:pPr algn="l"/>
            <a:r>
              <a:rPr lang="en-GB" sz="3800" b="1" u="sng" dirty="0">
                <a:latin typeface="Comic Sans MS" panose="030F0702030302020204" pitchFamily="66" charset="0"/>
              </a:rPr>
              <a:t>Partner Talk</a:t>
            </a:r>
          </a:p>
        </p:txBody>
      </p:sp>
      <p:sp>
        <p:nvSpPr>
          <p:cNvPr id="3" name="Content Placeholder 2"/>
          <p:cNvSpPr>
            <a:spLocks noGrp="1"/>
          </p:cNvSpPr>
          <p:nvPr>
            <p:ph idx="1"/>
          </p:nvPr>
        </p:nvSpPr>
        <p:spPr>
          <a:xfrm>
            <a:off x="339634" y="1412776"/>
            <a:ext cx="10076846" cy="5040560"/>
          </a:xfrm>
        </p:spPr>
        <p:txBody>
          <a:bodyPr>
            <a:normAutofit fontScale="85000" lnSpcReduction="20000"/>
          </a:bodyPr>
          <a:lstStyle/>
          <a:p>
            <a:pPr marL="0" indent="0">
              <a:buNone/>
            </a:pPr>
            <a:r>
              <a:rPr lang="en-GB" b="1" dirty="0" smtClean="0">
                <a:latin typeface="Comic Sans MS" panose="030F0702030302020204" pitchFamily="66" charset="0"/>
              </a:rPr>
              <a:t>What:</a:t>
            </a:r>
          </a:p>
          <a:p>
            <a:pPr marL="514350" indent="-514350">
              <a:buFont typeface="+mj-lt"/>
              <a:buAutoNum type="arabicPeriod"/>
            </a:pPr>
            <a:r>
              <a:rPr lang="en-GB" dirty="0" smtClean="0">
                <a:latin typeface="Comic Sans MS" panose="030F0702030302020204" pitchFamily="66" charset="0"/>
              </a:rPr>
              <a:t>Name the three domains</a:t>
            </a:r>
          </a:p>
          <a:p>
            <a:pPr marL="514350" indent="-514350">
              <a:buFont typeface="+mj-lt"/>
              <a:buAutoNum type="arabicPeriod"/>
            </a:pPr>
            <a:r>
              <a:rPr lang="en-GB" dirty="0" smtClean="0">
                <a:latin typeface="Comic Sans MS" panose="030F0702030302020204" pitchFamily="66" charset="0"/>
              </a:rPr>
              <a:t>Describe the evidence used to come up with the third domain </a:t>
            </a:r>
          </a:p>
          <a:p>
            <a:pPr marL="514350" indent="-514350">
              <a:buFont typeface="+mj-lt"/>
              <a:buAutoNum type="arabicPeriod"/>
            </a:pPr>
            <a:r>
              <a:rPr lang="en-GB" dirty="0" smtClean="0">
                <a:latin typeface="Comic Sans MS" panose="030F0702030302020204" pitchFamily="66" charset="0"/>
              </a:rPr>
              <a:t>Describe how the theory was eventually accepted</a:t>
            </a:r>
          </a:p>
          <a:p>
            <a:pPr marL="514350" indent="-514350">
              <a:buFont typeface="+mj-lt"/>
              <a:buAutoNum type="arabicPeriod"/>
            </a:pPr>
            <a:r>
              <a:rPr lang="en-GB" dirty="0" smtClean="0">
                <a:latin typeface="Comic Sans MS" panose="030F0702030302020204" pitchFamily="66" charset="0"/>
              </a:rPr>
              <a:t>Describe the main characteristics of the three domains</a:t>
            </a:r>
          </a:p>
          <a:p>
            <a:pPr marL="514350" indent="-514350">
              <a:buFont typeface="+mj-lt"/>
              <a:buAutoNum type="arabicPeriod"/>
            </a:pPr>
            <a:endParaRPr lang="en-GB" dirty="0">
              <a:latin typeface="Comic Sans MS" panose="030F0702030302020204" pitchFamily="66" charset="0"/>
            </a:endParaRPr>
          </a:p>
          <a:p>
            <a:pPr marL="0" indent="0">
              <a:buNone/>
            </a:pPr>
            <a:r>
              <a:rPr lang="en-GB" b="1" dirty="0" smtClean="0">
                <a:latin typeface="Comic Sans MS" panose="030F0702030302020204" pitchFamily="66" charset="0"/>
              </a:rPr>
              <a:t>How: </a:t>
            </a:r>
          </a:p>
          <a:p>
            <a:pPr marL="0" indent="0">
              <a:buNone/>
            </a:pPr>
            <a:r>
              <a:rPr lang="en-GB" dirty="0" smtClean="0">
                <a:latin typeface="Comic Sans MS" panose="030F0702030302020204" pitchFamily="66" charset="0"/>
              </a:rPr>
              <a:t>In pairs</a:t>
            </a:r>
          </a:p>
          <a:p>
            <a:pPr marL="0" indent="0">
              <a:buNone/>
            </a:pPr>
            <a:endParaRPr lang="en-GB" dirty="0">
              <a:latin typeface="Comic Sans MS" panose="030F0702030302020204" pitchFamily="66" charset="0"/>
            </a:endParaRPr>
          </a:p>
          <a:p>
            <a:pPr marL="0" indent="0">
              <a:buNone/>
            </a:pPr>
            <a:r>
              <a:rPr lang="en-GB" b="1" dirty="0" smtClean="0">
                <a:latin typeface="Comic Sans MS" panose="030F0702030302020204" pitchFamily="66" charset="0"/>
              </a:rPr>
              <a:t>How long:</a:t>
            </a:r>
          </a:p>
          <a:p>
            <a:pPr marL="0" indent="0">
              <a:buNone/>
            </a:pPr>
            <a:r>
              <a:rPr lang="en-GB" dirty="0" smtClean="0">
                <a:latin typeface="Comic Sans MS" panose="030F0702030302020204" pitchFamily="66" charset="0"/>
              </a:rPr>
              <a:t>2 minutes</a:t>
            </a:r>
            <a:endParaRPr lang="en-GB" dirty="0">
              <a:latin typeface="Comic Sans MS" panose="030F0702030302020204" pitchFamily="66" charset="0"/>
            </a:endParaRPr>
          </a:p>
        </p:txBody>
      </p:sp>
    </p:spTree>
    <p:extLst>
      <p:ext uri="{BB962C8B-B14F-4D97-AF65-F5344CB8AC3E}">
        <p14:creationId xmlns:p14="http://schemas.microsoft.com/office/powerpoint/2010/main" val="16028842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2" y="1"/>
            <a:ext cx="8784976" cy="6126163"/>
          </a:xfrm>
        </p:spPr>
        <p:txBody>
          <a:bodyPr>
            <a:normAutofit/>
          </a:bodyPr>
          <a:lstStyle/>
          <a:p>
            <a:pPr marL="514350" indent="-514350">
              <a:buAutoNum type="arabicPeriod"/>
            </a:pPr>
            <a:r>
              <a:rPr lang="en-GB" sz="3000" dirty="0">
                <a:latin typeface="Comic Sans MS" panose="030F0702030302020204" pitchFamily="66" charset="0"/>
              </a:rPr>
              <a:t>What are the three domains of life?</a:t>
            </a:r>
          </a:p>
          <a:p>
            <a:pPr marL="514350" indent="-514350">
              <a:buAutoNum type="arabicPeriod"/>
            </a:pPr>
            <a:endParaRPr lang="en-GB" sz="3000" dirty="0">
              <a:latin typeface="Comic Sans MS" panose="030F0702030302020204" pitchFamily="66" charset="0"/>
            </a:endParaRPr>
          </a:p>
          <a:p>
            <a:pPr marL="514350" indent="-514350">
              <a:buAutoNum type="arabicPeriod"/>
            </a:pPr>
            <a:r>
              <a:rPr lang="en-GB" sz="3000" dirty="0">
                <a:latin typeface="Comic Sans MS" panose="030F0702030302020204" pitchFamily="66" charset="0"/>
              </a:rPr>
              <a:t>What features do all three have in common?</a:t>
            </a:r>
          </a:p>
          <a:p>
            <a:pPr marL="514350" indent="-514350">
              <a:buAutoNum type="arabicPeriod"/>
            </a:pPr>
            <a:endParaRPr lang="en-GB" sz="3000" dirty="0">
              <a:latin typeface="Comic Sans MS" panose="030F0702030302020204" pitchFamily="66" charset="0"/>
            </a:endParaRPr>
          </a:p>
          <a:p>
            <a:pPr marL="514350" indent="-514350">
              <a:buAutoNum type="arabicPeriod"/>
            </a:pPr>
            <a:r>
              <a:rPr lang="en-GB" sz="3000" dirty="0">
                <a:latin typeface="Comic Sans MS" panose="030F0702030302020204" pitchFamily="66" charset="0"/>
              </a:rPr>
              <a:t>For each domain, name something it has that the other two don’t.</a:t>
            </a:r>
          </a:p>
          <a:p>
            <a:pPr marL="514350" indent="-514350">
              <a:buAutoNum type="arabicPeriod"/>
            </a:pPr>
            <a:endParaRPr lang="en-GB" sz="3000" dirty="0">
              <a:latin typeface="Comic Sans MS" panose="030F0702030302020204" pitchFamily="66" charset="0"/>
            </a:endParaRPr>
          </a:p>
          <a:p>
            <a:pPr marL="514350" indent="-514350">
              <a:buAutoNum type="arabicPeriod"/>
            </a:pPr>
            <a:endParaRPr lang="en-GB" sz="3000" dirty="0">
              <a:latin typeface="Comic Sans MS" panose="030F0702030302020204" pitchFamily="66" charset="0"/>
            </a:endParaRPr>
          </a:p>
          <a:p>
            <a:pPr marL="514350" indent="-514350">
              <a:buAutoNum type="arabicPeriod"/>
            </a:pPr>
            <a:r>
              <a:rPr lang="en-GB" sz="3000" dirty="0">
                <a:latin typeface="Comic Sans MS" panose="030F0702030302020204" pitchFamily="66" charset="0"/>
              </a:rPr>
              <a:t>To which other group is our domain more closely related?</a:t>
            </a:r>
          </a:p>
        </p:txBody>
      </p:sp>
      <p:sp>
        <p:nvSpPr>
          <p:cNvPr id="5" name="TextBox 4"/>
          <p:cNvSpPr txBox="1"/>
          <p:nvPr/>
        </p:nvSpPr>
        <p:spPr>
          <a:xfrm>
            <a:off x="2423592" y="620689"/>
            <a:ext cx="8136904" cy="461665"/>
          </a:xfrm>
          <a:prstGeom prst="rect">
            <a:avLst/>
          </a:prstGeom>
          <a:noFill/>
        </p:spPr>
        <p:txBody>
          <a:bodyPr wrap="square" rtlCol="0">
            <a:spAutoFit/>
          </a:bodyPr>
          <a:lstStyle/>
          <a:p>
            <a:r>
              <a:rPr lang="en-GB" sz="2400" b="1" dirty="0">
                <a:solidFill>
                  <a:srgbClr val="008E40"/>
                </a:solidFill>
                <a:latin typeface="Calibri"/>
              </a:rPr>
              <a:t>Eukarya, Bacteria, Archaea</a:t>
            </a:r>
          </a:p>
        </p:txBody>
      </p:sp>
      <p:sp>
        <p:nvSpPr>
          <p:cNvPr id="6" name="TextBox 5"/>
          <p:cNvSpPr txBox="1"/>
          <p:nvPr/>
        </p:nvSpPr>
        <p:spPr>
          <a:xfrm>
            <a:off x="1524000" y="1657600"/>
            <a:ext cx="9144000" cy="461665"/>
          </a:xfrm>
          <a:prstGeom prst="rect">
            <a:avLst/>
          </a:prstGeom>
          <a:noFill/>
        </p:spPr>
        <p:txBody>
          <a:bodyPr wrap="square" rtlCol="0">
            <a:spAutoFit/>
          </a:bodyPr>
          <a:lstStyle/>
          <a:p>
            <a:r>
              <a:rPr lang="en-GB" sz="2400" b="1" dirty="0">
                <a:solidFill>
                  <a:srgbClr val="008E40"/>
                </a:solidFill>
                <a:latin typeface="Calibri"/>
              </a:rPr>
              <a:t>Cells, genetic material (DNA/RNA), Membrane, Ribosomes, Cytoplasm</a:t>
            </a:r>
          </a:p>
        </p:txBody>
      </p:sp>
      <p:sp>
        <p:nvSpPr>
          <p:cNvPr id="7" name="TextBox 6"/>
          <p:cNvSpPr txBox="1"/>
          <p:nvPr/>
        </p:nvSpPr>
        <p:spPr>
          <a:xfrm>
            <a:off x="2423592" y="3095001"/>
            <a:ext cx="7236296" cy="1200329"/>
          </a:xfrm>
          <a:prstGeom prst="rect">
            <a:avLst/>
          </a:prstGeom>
          <a:noFill/>
        </p:spPr>
        <p:txBody>
          <a:bodyPr wrap="square" rtlCol="0">
            <a:spAutoFit/>
          </a:bodyPr>
          <a:lstStyle/>
          <a:p>
            <a:r>
              <a:rPr lang="en-GB" sz="2400" b="1" u="sng" dirty="0">
                <a:solidFill>
                  <a:srgbClr val="008E40"/>
                </a:solidFill>
                <a:latin typeface="Calibri"/>
              </a:rPr>
              <a:t>Eukarya</a:t>
            </a:r>
            <a:r>
              <a:rPr lang="en-GB" sz="2400" b="1" dirty="0">
                <a:solidFill>
                  <a:srgbClr val="008E40"/>
                </a:solidFill>
                <a:latin typeface="Calibri"/>
              </a:rPr>
              <a:t> – Nucleus, organelles</a:t>
            </a:r>
          </a:p>
          <a:p>
            <a:r>
              <a:rPr lang="en-GB" sz="2400" b="1" u="sng" dirty="0">
                <a:solidFill>
                  <a:srgbClr val="008E40"/>
                </a:solidFill>
                <a:latin typeface="Calibri"/>
              </a:rPr>
              <a:t>Bacteria</a:t>
            </a:r>
            <a:r>
              <a:rPr lang="en-GB" sz="2400" b="1" dirty="0">
                <a:solidFill>
                  <a:srgbClr val="008E40"/>
                </a:solidFill>
                <a:latin typeface="Calibri"/>
              </a:rPr>
              <a:t> – Peptidoglycan cell wall</a:t>
            </a:r>
          </a:p>
          <a:p>
            <a:r>
              <a:rPr lang="en-GB" sz="2400" b="1" u="sng" dirty="0">
                <a:solidFill>
                  <a:srgbClr val="008E40"/>
                </a:solidFill>
                <a:latin typeface="Calibri"/>
              </a:rPr>
              <a:t>Archaea</a:t>
            </a:r>
            <a:r>
              <a:rPr lang="en-GB" sz="2400" b="1" dirty="0">
                <a:solidFill>
                  <a:srgbClr val="008E40"/>
                </a:solidFill>
                <a:latin typeface="Calibri"/>
              </a:rPr>
              <a:t> – Monolayer cell membrane</a:t>
            </a:r>
            <a:endParaRPr lang="en-GB" sz="2400" b="1" u="sng" dirty="0">
              <a:solidFill>
                <a:srgbClr val="008E40"/>
              </a:solidFill>
              <a:latin typeface="Calibri"/>
            </a:endParaRPr>
          </a:p>
        </p:txBody>
      </p:sp>
      <p:sp>
        <p:nvSpPr>
          <p:cNvPr id="8" name="TextBox 7"/>
          <p:cNvSpPr txBox="1"/>
          <p:nvPr/>
        </p:nvSpPr>
        <p:spPr>
          <a:xfrm>
            <a:off x="2423592" y="5661973"/>
            <a:ext cx="7236296" cy="461665"/>
          </a:xfrm>
          <a:prstGeom prst="rect">
            <a:avLst/>
          </a:prstGeom>
          <a:noFill/>
        </p:spPr>
        <p:txBody>
          <a:bodyPr wrap="square" rtlCol="0">
            <a:spAutoFit/>
          </a:bodyPr>
          <a:lstStyle/>
          <a:p>
            <a:r>
              <a:rPr lang="en-GB" sz="2400" b="1" dirty="0">
                <a:solidFill>
                  <a:srgbClr val="008E40"/>
                </a:solidFill>
                <a:latin typeface="Calibri"/>
              </a:rPr>
              <a:t>Archaea</a:t>
            </a:r>
          </a:p>
        </p:txBody>
      </p:sp>
    </p:spTree>
    <p:extLst>
      <p:ext uri="{BB962C8B-B14F-4D97-AF65-F5344CB8AC3E}">
        <p14:creationId xmlns:p14="http://schemas.microsoft.com/office/powerpoint/2010/main" val="389124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522514" y="1486103"/>
            <a:ext cx="10152201" cy="4154984"/>
          </a:xfrm>
          <a:prstGeom prst="rect">
            <a:avLst/>
          </a:prstGeom>
        </p:spPr>
        <p:txBody>
          <a:bodyPr wrap="square">
            <a:spAutoFit/>
          </a:bodyPr>
          <a:lstStyle/>
          <a:p>
            <a:r>
              <a:rPr lang="en-GB" sz="2400" dirty="0">
                <a:solidFill>
                  <a:prstClr val="black"/>
                </a:solidFill>
                <a:latin typeface="Calibri"/>
              </a:rPr>
              <a:t>Prokaryotic and eukaryotic organisms can be classified depending on their cellular structure.</a:t>
            </a:r>
          </a:p>
          <a:p>
            <a:r>
              <a:rPr lang="en-GB" sz="2400" dirty="0">
                <a:solidFill>
                  <a:prstClr val="black"/>
                </a:solidFill>
                <a:latin typeface="Calibri"/>
              </a:rPr>
              <a:t>(a)  Describe </a:t>
            </a:r>
            <a:r>
              <a:rPr lang="en-GB" sz="2400" b="1" dirty="0">
                <a:solidFill>
                  <a:prstClr val="black"/>
                </a:solidFill>
                <a:latin typeface="Calibri"/>
              </a:rPr>
              <a:t>three</a:t>
            </a:r>
            <a:r>
              <a:rPr lang="en-GB" sz="2400" dirty="0">
                <a:solidFill>
                  <a:prstClr val="black"/>
                </a:solidFill>
                <a:latin typeface="Calibri"/>
              </a:rPr>
              <a:t> structural differences between prokaryotic and eukaryotic cells.</a:t>
            </a:r>
          </a:p>
          <a:p>
            <a:pPr algn="r"/>
            <a:r>
              <a:rPr lang="en-GB" sz="2400" b="1" dirty="0">
                <a:solidFill>
                  <a:prstClr val="black"/>
                </a:solidFill>
                <a:latin typeface="Calibri"/>
              </a:rPr>
              <a:t>(3)</a:t>
            </a:r>
            <a:endParaRPr lang="en-GB" sz="2400" dirty="0">
              <a:solidFill>
                <a:prstClr val="black"/>
              </a:solidFill>
              <a:latin typeface="Calibri"/>
            </a:endParaRPr>
          </a:p>
          <a:p>
            <a:r>
              <a:rPr lang="en-GB" sz="2400" dirty="0">
                <a:solidFill>
                  <a:prstClr val="black"/>
                </a:solidFill>
                <a:latin typeface="Calibri"/>
              </a:rPr>
              <a:t/>
            </a:r>
            <a:br>
              <a:rPr lang="en-GB" sz="2400" dirty="0">
                <a:solidFill>
                  <a:prstClr val="black"/>
                </a:solidFill>
                <a:latin typeface="Calibri"/>
              </a:rPr>
            </a:br>
            <a:r>
              <a:rPr lang="en-GB" sz="2400" dirty="0">
                <a:solidFill>
                  <a:prstClr val="black"/>
                </a:solidFill>
                <a:latin typeface="Calibri"/>
              </a:rPr>
              <a:t>(b)  In 1977, Carl </a:t>
            </a:r>
            <a:r>
              <a:rPr lang="en-GB" sz="2400" dirty="0" err="1">
                <a:solidFill>
                  <a:prstClr val="black"/>
                </a:solidFill>
                <a:latin typeface="Calibri"/>
              </a:rPr>
              <a:t>Woese</a:t>
            </a:r>
            <a:r>
              <a:rPr lang="en-GB" sz="2400" dirty="0">
                <a:solidFill>
                  <a:prstClr val="black"/>
                </a:solidFill>
                <a:latin typeface="Calibri"/>
              </a:rPr>
              <a:t> suggested that there are three domains of living organisms: the Archaea, the Bacteria and the </a:t>
            </a:r>
            <a:r>
              <a:rPr lang="en-GB" sz="2400" dirty="0" err="1">
                <a:solidFill>
                  <a:prstClr val="black"/>
                </a:solidFill>
                <a:latin typeface="Calibri"/>
              </a:rPr>
              <a:t>Eukaryota</a:t>
            </a:r>
            <a:r>
              <a:rPr lang="en-GB" sz="2400" dirty="0">
                <a:solidFill>
                  <a:prstClr val="black"/>
                </a:solidFill>
                <a:latin typeface="Calibri"/>
              </a:rPr>
              <a:t>.</a:t>
            </a:r>
          </a:p>
          <a:p>
            <a:r>
              <a:rPr lang="en-GB" sz="2400" dirty="0">
                <a:solidFill>
                  <a:prstClr val="black"/>
                </a:solidFill>
                <a:latin typeface="Calibri"/>
              </a:rPr>
              <a:t>He used molecular phylogeny to classify organisms into different domains.</a:t>
            </a:r>
          </a:p>
          <a:p>
            <a:r>
              <a:rPr lang="en-GB" sz="2400" dirty="0">
                <a:solidFill>
                  <a:prstClr val="black"/>
                </a:solidFill>
                <a:latin typeface="Calibri"/>
              </a:rPr>
              <a:t>Explain what is meant by the term </a:t>
            </a:r>
            <a:r>
              <a:rPr lang="en-GB" sz="2400" b="1" dirty="0">
                <a:solidFill>
                  <a:prstClr val="black"/>
                </a:solidFill>
                <a:latin typeface="Calibri"/>
              </a:rPr>
              <a:t>molecular phylogeny</a:t>
            </a:r>
            <a:r>
              <a:rPr lang="en-GB" sz="2400" dirty="0">
                <a:solidFill>
                  <a:prstClr val="black"/>
                </a:solidFill>
                <a:latin typeface="Calibri"/>
              </a:rPr>
              <a:t>.</a:t>
            </a:r>
          </a:p>
          <a:p>
            <a:pPr algn="r"/>
            <a:r>
              <a:rPr lang="en-GB" sz="2400" b="1" dirty="0">
                <a:solidFill>
                  <a:prstClr val="black"/>
                </a:solidFill>
                <a:latin typeface="Calibri"/>
              </a:rPr>
              <a:t>(3)</a:t>
            </a:r>
            <a:endParaRPr lang="en-GB" sz="2400" dirty="0">
              <a:solidFill>
                <a:prstClr val="black"/>
              </a:solidFill>
              <a:latin typeface="Calibri"/>
            </a:endParaRPr>
          </a:p>
        </p:txBody>
      </p:sp>
      <p:sp>
        <p:nvSpPr>
          <p:cNvPr id="3" name="Title 1"/>
          <p:cNvSpPr>
            <a:spLocks noGrp="1"/>
          </p:cNvSpPr>
          <p:nvPr>
            <p:ph type="title"/>
          </p:nvPr>
        </p:nvSpPr>
        <p:spPr>
          <a:xfrm>
            <a:off x="0" y="-2588"/>
            <a:ext cx="12192000" cy="1143000"/>
          </a:xfrm>
          <a:solidFill>
            <a:srgbClr val="FFC000"/>
          </a:solidFill>
        </p:spPr>
        <p:txBody>
          <a:bodyPr>
            <a:noAutofit/>
          </a:bodyPr>
          <a:lstStyle/>
          <a:p>
            <a:pPr algn="l"/>
            <a:r>
              <a:rPr lang="en-GB" sz="3700" b="1" u="sng" dirty="0">
                <a:latin typeface="Comic Sans MS" panose="030F0702030302020204" pitchFamily="66" charset="0"/>
              </a:rPr>
              <a:t>Exam questions</a:t>
            </a:r>
            <a:r>
              <a:rPr lang="en-GB" sz="3700" b="1" dirty="0">
                <a:latin typeface="Comic Sans MS" panose="030F0702030302020204" pitchFamily="66" charset="0"/>
              </a:rPr>
              <a:t>:</a:t>
            </a:r>
          </a:p>
        </p:txBody>
      </p:sp>
      <p:sp>
        <p:nvSpPr>
          <p:cNvPr id="2" name="TextBox 1"/>
          <p:cNvSpPr txBox="1"/>
          <p:nvPr/>
        </p:nvSpPr>
        <p:spPr>
          <a:xfrm>
            <a:off x="6312024" y="343103"/>
            <a:ext cx="4176464" cy="646331"/>
          </a:xfrm>
          <a:prstGeom prst="rect">
            <a:avLst/>
          </a:prstGeom>
          <a:noFill/>
        </p:spPr>
        <p:txBody>
          <a:bodyPr wrap="square" rtlCol="0">
            <a:spAutoFit/>
          </a:bodyPr>
          <a:lstStyle/>
          <a:p>
            <a:r>
              <a:rPr lang="en-GB" dirty="0">
                <a:solidFill>
                  <a:srgbClr val="FF0000"/>
                </a:solidFill>
                <a:latin typeface="Comic Sans MS" panose="030F0702030302020204" pitchFamily="66" charset="0"/>
              </a:rPr>
              <a:t>(Discuss how you will answer the exam questions in pairs first)</a:t>
            </a:r>
          </a:p>
        </p:txBody>
      </p:sp>
    </p:spTree>
    <p:extLst>
      <p:ext uri="{BB962C8B-B14F-4D97-AF65-F5344CB8AC3E}">
        <p14:creationId xmlns:p14="http://schemas.microsoft.com/office/powerpoint/2010/main" val="32006369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24782" y="0"/>
            <a:ext cx="9157431" cy="1938992"/>
          </a:xfrm>
          <a:prstGeom prst="rect">
            <a:avLst/>
          </a:prstGeom>
        </p:spPr>
        <p:txBody>
          <a:bodyPr wrap="square">
            <a:spAutoFit/>
          </a:bodyPr>
          <a:lstStyle/>
          <a:p>
            <a:r>
              <a:rPr lang="en-GB" sz="2400" dirty="0">
                <a:solidFill>
                  <a:prstClr val="black"/>
                </a:solidFill>
                <a:latin typeface="Calibri"/>
              </a:rPr>
              <a:t>Prokaryotic and eukaryotic organisms can be classified depending on their cellular structure.</a:t>
            </a:r>
          </a:p>
          <a:p>
            <a:r>
              <a:rPr lang="en-GB" sz="2400" dirty="0">
                <a:solidFill>
                  <a:prstClr val="black"/>
                </a:solidFill>
                <a:latin typeface="Calibri"/>
              </a:rPr>
              <a:t>(a)  Describe </a:t>
            </a:r>
            <a:r>
              <a:rPr lang="en-GB" sz="2400" b="1" dirty="0">
                <a:solidFill>
                  <a:prstClr val="black"/>
                </a:solidFill>
                <a:latin typeface="Calibri"/>
              </a:rPr>
              <a:t>three</a:t>
            </a:r>
            <a:r>
              <a:rPr lang="en-GB" sz="2400" dirty="0">
                <a:solidFill>
                  <a:prstClr val="black"/>
                </a:solidFill>
                <a:latin typeface="Calibri"/>
              </a:rPr>
              <a:t> structural differences between prokaryotic and eukaryotic cells.</a:t>
            </a:r>
          </a:p>
          <a:p>
            <a:r>
              <a:rPr lang="en-GB" sz="2400" b="1" dirty="0">
                <a:solidFill>
                  <a:prstClr val="black"/>
                </a:solidFill>
                <a:latin typeface="Calibri"/>
              </a:rPr>
              <a:t>(3)</a:t>
            </a:r>
            <a:endParaRPr lang="en-GB" sz="2400" dirty="0">
              <a:solidFill>
                <a:prstClr val="black"/>
              </a:solidFill>
              <a:latin typeface="Calibri"/>
            </a:endParaRPr>
          </a:p>
        </p:txBody>
      </p:sp>
      <p:pic>
        <p:nvPicPr>
          <p:cNvPr id="2" name="Picture 1"/>
          <p:cNvPicPr>
            <a:picLocks noChangeAspect="1"/>
          </p:cNvPicPr>
          <p:nvPr/>
        </p:nvPicPr>
        <p:blipFill>
          <a:blip r:embed="rId2"/>
          <a:stretch>
            <a:fillRect/>
          </a:stretch>
        </p:blipFill>
        <p:spPr>
          <a:xfrm>
            <a:off x="4151785" y="1245722"/>
            <a:ext cx="5954795" cy="5603480"/>
          </a:xfrm>
          <a:prstGeom prst="rect">
            <a:avLst/>
          </a:prstGeom>
        </p:spPr>
      </p:pic>
    </p:spTree>
    <p:extLst>
      <p:ext uri="{BB962C8B-B14F-4D97-AF65-F5344CB8AC3E}">
        <p14:creationId xmlns:p14="http://schemas.microsoft.com/office/powerpoint/2010/main" val="9212399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10570" y="0"/>
            <a:ext cx="9157431" cy="1938992"/>
          </a:xfrm>
          <a:prstGeom prst="rect">
            <a:avLst/>
          </a:prstGeom>
        </p:spPr>
        <p:txBody>
          <a:bodyPr wrap="square">
            <a:spAutoFit/>
          </a:bodyPr>
          <a:lstStyle/>
          <a:p>
            <a:r>
              <a:rPr lang="en-GB" sz="2400" dirty="0">
                <a:solidFill>
                  <a:prstClr val="black"/>
                </a:solidFill>
                <a:latin typeface="Calibri"/>
              </a:rPr>
              <a:t>(b)  In 1977, Carl </a:t>
            </a:r>
            <a:r>
              <a:rPr lang="en-GB" sz="2400" dirty="0" err="1">
                <a:solidFill>
                  <a:prstClr val="black"/>
                </a:solidFill>
                <a:latin typeface="Calibri"/>
              </a:rPr>
              <a:t>Woese</a:t>
            </a:r>
            <a:r>
              <a:rPr lang="en-GB" sz="2400" dirty="0">
                <a:solidFill>
                  <a:prstClr val="black"/>
                </a:solidFill>
                <a:latin typeface="Calibri"/>
              </a:rPr>
              <a:t> suggested that there are three domains of living organisms: the Archaea, the Bacteria and the </a:t>
            </a:r>
            <a:r>
              <a:rPr lang="en-GB" sz="2400" dirty="0" err="1">
                <a:solidFill>
                  <a:prstClr val="black"/>
                </a:solidFill>
                <a:latin typeface="Calibri"/>
              </a:rPr>
              <a:t>Eukaryota</a:t>
            </a:r>
            <a:r>
              <a:rPr lang="en-GB" sz="2400" dirty="0">
                <a:solidFill>
                  <a:prstClr val="black"/>
                </a:solidFill>
                <a:latin typeface="Calibri"/>
              </a:rPr>
              <a:t>.</a:t>
            </a:r>
          </a:p>
          <a:p>
            <a:r>
              <a:rPr lang="en-GB" sz="2400" dirty="0">
                <a:solidFill>
                  <a:prstClr val="black"/>
                </a:solidFill>
                <a:latin typeface="Calibri"/>
              </a:rPr>
              <a:t>He used molecular phylogeny to classify organisms into different domains.</a:t>
            </a:r>
          </a:p>
          <a:p>
            <a:r>
              <a:rPr lang="en-GB" sz="2400" dirty="0">
                <a:solidFill>
                  <a:prstClr val="black"/>
                </a:solidFill>
                <a:latin typeface="Calibri"/>
              </a:rPr>
              <a:t>Explain what is meant by the term </a:t>
            </a:r>
            <a:r>
              <a:rPr lang="en-GB" sz="2400" b="1" dirty="0">
                <a:solidFill>
                  <a:prstClr val="black"/>
                </a:solidFill>
                <a:latin typeface="Calibri"/>
              </a:rPr>
              <a:t>molecular phylogeny</a:t>
            </a:r>
            <a:r>
              <a:rPr lang="en-GB" sz="2400" dirty="0">
                <a:solidFill>
                  <a:prstClr val="black"/>
                </a:solidFill>
                <a:latin typeface="Calibri"/>
              </a:rPr>
              <a:t>. </a:t>
            </a:r>
            <a:r>
              <a:rPr lang="en-GB" sz="2400" b="1" dirty="0">
                <a:solidFill>
                  <a:prstClr val="black"/>
                </a:solidFill>
                <a:latin typeface="Calibri"/>
              </a:rPr>
              <a:t>(3)</a:t>
            </a:r>
            <a:endParaRPr lang="en-GB" sz="2400" dirty="0">
              <a:solidFill>
                <a:prstClr val="black"/>
              </a:solidFill>
              <a:latin typeface="Calibri"/>
            </a:endParaRPr>
          </a:p>
        </p:txBody>
      </p:sp>
      <p:pic>
        <p:nvPicPr>
          <p:cNvPr id="2" name="Picture 1"/>
          <p:cNvPicPr>
            <a:picLocks noChangeAspect="1"/>
          </p:cNvPicPr>
          <p:nvPr/>
        </p:nvPicPr>
        <p:blipFill>
          <a:blip r:embed="rId2"/>
          <a:stretch>
            <a:fillRect/>
          </a:stretch>
        </p:blipFill>
        <p:spPr>
          <a:xfrm>
            <a:off x="1775520" y="2492897"/>
            <a:ext cx="9169478" cy="3791485"/>
          </a:xfrm>
          <a:prstGeom prst="rect">
            <a:avLst/>
          </a:prstGeom>
        </p:spPr>
      </p:pic>
    </p:spTree>
    <p:extLst>
      <p:ext uri="{BB962C8B-B14F-4D97-AF65-F5344CB8AC3E}">
        <p14:creationId xmlns:p14="http://schemas.microsoft.com/office/powerpoint/2010/main" val="23811876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504" y="0"/>
            <a:ext cx="8928992" cy="6858000"/>
          </a:xfrm>
        </p:spPr>
        <p:txBody>
          <a:bodyPr>
            <a:normAutofit fontScale="70000" lnSpcReduction="20000"/>
          </a:bodyPr>
          <a:lstStyle/>
          <a:p>
            <a:pPr marL="514350" indent="-514350">
              <a:buAutoNum type="alphaLcParenBoth" startAt="3"/>
            </a:pPr>
            <a:r>
              <a:rPr lang="en-US" dirty="0" smtClean="0"/>
              <a:t>The </a:t>
            </a:r>
            <a:r>
              <a:rPr lang="en-US" dirty="0"/>
              <a:t>table below shows some of the cellular features of organisms belonging to the three different domains</a:t>
            </a:r>
            <a:r>
              <a:rPr lang="en-US" dirty="0" smtClean="0"/>
              <a:t>.</a:t>
            </a:r>
          </a:p>
          <a:p>
            <a:pPr marL="514350" indent="-514350">
              <a:buAutoNum type="alphaLcParenBoth" startAt="3"/>
            </a:pPr>
            <a:endParaRPr lang="en-US" dirty="0"/>
          </a:p>
          <a:p>
            <a:pPr marL="514350" indent="-514350">
              <a:buAutoNum type="alphaLcParenBoth" startAt="3"/>
            </a:pPr>
            <a:endParaRPr lang="en-US" dirty="0" smtClean="0"/>
          </a:p>
          <a:p>
            <a:pPr marL="514350" indent="-514350">
              <a:buAutoNum type="alphaLcParenBoth" startAt="3"/>
            </a:pPr>
            <a:endParaRPr lang="en-US" dirty="0"/>
          </a:p>
          <a:p>
            <a:pPr marL="514350" indent="-514350">
              <a:buAutoNum type="alphaLcParenBoth" startAt="3"/>
            </a:pPr>
            <a:endParaRPr lang="en-US" dirty="0" smtClean="0"/>
          </a:p>
          <a:p>
            <a:pPr marL="514350" indent="-514350">
              <a:buAutoNum type="alphaLcParenBoth" startAt="3"/>
            </a:pPr>
            <a:endParaRPr lang="en-US" dirty="0"/>
          </a:p>
          <a:p>
            <a:pPr marL="514350" indent="-514350">
              <a:buAutoNum type="alphaLcParenBoth" startAt="3"/>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571500" indent="-571500">
              <a:buAutoNum type="romanLcParenBoth"/>
            </a:pPr>
            <a:r>
              <a:rPr lang="en-US" dirty="0" smtClean="0"/>
              <a:t>Using </a:t>
            </a:r>
            <a:r>
              <a:rPr lang="en-US" dirty="0"/>
              <a:t>information from this table, give evidence that supports </a:t>
            </a:r>
            <a:r>
              <a:rPr lang="en-US" dirty="0" err="1"/>
              <a:t>Woese's</a:t>
            </a:r>
            <a:r>
              <a:rPr lang="en-US" dirty="0"/>
              <a:t> conclusion that the Archaea are distinct from both the Bacteria and the </a:t>
            </a:r>
            <a:r>
              <a:rPr lang="en-US" dirty="0" err="1"/>
              <a:t>Eukaryota</a:t>
            </a:r>
            <a:r>
              <a:rPr lang="en-US" dirty="0" smtClean="0"/>
              <a:t>.(</a:t>
            </a:r>
            <a:r>
              <a:rPr lang="en-US" dirty="0"/>
              <a:t>2</a:t>
            </a:r>
            <a:r>
              <a:rPr lang="en-US" dirty="0" smtClean="0"/>
              <a:t>)</a:t>
            </a:r>
          </a:p>
          <a:p>
            <a:pPr marL="0" indent="0">
              <a:buNone/>
            </a:pPr>
            <a:endParaRPr lang="en-US" dirty="0"/>
          </a:p>
          <a:p>
            <a:pPr marL="0" indent="0">
              <a:buNone/>
            </a:pPr>
            <a:r>
              <a:rPr lang="en-US" dirty="0"/>
              <a:t>(ii)  Using information from the table, explain why the Archaea are thought to be more closely related to </a:t>
            </a:r>
            <a:r>
              <a:rPr lang="en-US" dirty="0" err="1"/>
              <a:t>Eukaryota</a:t>
            </a:r>
            <a:r>
              <a:rPr lang="en-US" dirty="0"/>
              <a:t> than to Bacteria</a:t>
            </a:r>
            <a:r>
              <a:rPr lang="en-US" dirty="0" smtClean="0"/>
              <a:t>. (</a:t>
            </a:r>
            <a:r>
              <a:rPr lang="en-US" dirty="0"/>
              <a:t>2)</a:t>
            </a: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764705"/>
            <a:ext cx="6376988"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8659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692697"/>
            <a:ext cx="7025060" cy="453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282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3175"/>
            <a:ext cx="12192000" cy="1325563"/>
          </a:xfrm>
          <a:solidFill>
            <a:srgbClr val="FFC000"/>
          </a:solidFill>
        </p:spPr>
        <p:txBody>
          <a:bodyPr/>
          <a:lstStyle/>
          <a:p>
            <a:pPr algn="l" eaLnBrk="1" hangingPunct="1"/>
            <a:r>
              <a:rPr lang="en-GB" altLang="en-US" b="1" u="sng" dirty="0" smtClean="0"/>
              <a:t>Exam Skill Focus:</a:t>
            </a:r>
          </a:p>
        </p:txBody>
      </p:sp>
      <p:sp>
        <p:nvSpPr>
          <p:cNvPr id="31747" name="Content Placeholder 2"/>
          <p:cNvSpPr>
            <a:spLocks noGrp="1"/>
          </p:cNvSpPr>
          <p:nvPr>
            <p:ph idx="1"/>
          </p:nvPr>
        </p:nvSpPr>
        <p:spPr>
          <a:xfrm>
            <a:off x="334963" y="1844675"/>
            <a:ext cx="11018837" cy="4332288"/>
          </a:xfrm>
        </p:spPr>
        <p:txBody>
          <a:bodyPr/>
          <a:lstStyle/>
          <a:p>
            <a:pPr eaLnBrk="1" hangingPunct="1"/>
            <a:r>
              <a:rPr lang="en-GB" altLang="en-US" dirty="0" smtClean="0"/>
              <a:t>Complete the exam questions in the booklet provided by your teacher.</a:t>
            </a:r>
          </a:p>
          <a:p>
            <a:pPr eaLnBrk="1" hangingPunct="1"/>
            <a:r>
              <a:rPr lang="en-GB" altLang="en-US" dirty="0" smtClean="0"/>
              <a:t>The teacher will project some of the questions on the </a:t>
            </a:r>
            <a:r>
              <a:rPr lang="en-GB" altLang="en-US" dirty="0" err="1" smtClean="0"/>
              <a:t>visualiser</a:t>
            </a:r>
            <a:r>
              <a:rPr lang="en-GB" altLang="en-US" dirty="0" smtClean="0"/>
              <a:t> to help you to answer them.</a:t>
            </a:r>
          </a:p>
          <a:p>
            <a:pPr eaLnBrk="1" hangingPunct="1"/>
            <a:r>
              <a:rPr lang="en-GB" altLang="en-US" smtClean="0"/>
              <a:t>Then mark using the mark scheme and model answers add in improvements in </a:t>
            </a:r>
            <a:r>
              <a:rPr lang="en-GB" altLang="en-US" smtClean="0">
                <a:solidFill>
                  <a:srgbClr val="00B050"/>
                </a:solidFill>
              </a:rPr>
              <a:t>green pen</a:t>
            </a:r>
            <a:r>
              <a:rPr lang="en-GB" altLang="en-US" smtClean="0"/>
              <a:t>.</a:t>
            </a:r>
          </a:p>
        </p:txBody>
      </p:sp>
      <p:sp>
        <p:nvSpPr>
          <p:cNvPr id="31748" name="TextBox 3"/>
          <p:cNvSpPr txBox="1">
            <a:spLocks noChangeArrowheads="1"/>
          </p:cNvSpPr>
          <p:nvPr/>
        </p:nvSpPr>
        <p:spPr bwMode="auto">
          <a:xfrm>
            <a:off x="550863" y="5157788"/>
            <a:ext cx="91805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200" b="1">
                <a:solidFill>
                  <a:srgbClr val="FF0000"/>
                </a:solidFill>
              </a:rPr>
              <a:t>Teacher note: </a:t>
            </a:r>
            <a:r>
              <a:rPr lang="en-GB" altLang="en-US" sz="2200">
                <a:solidFill>
                  <a:srgbClr val="FF0000"/>
                </a:solidFill>
              </a:rPr>
              <a:t>At least 25 minutes of the lesson should be spent doing this</a:t>
            </a:r>
          </a:p>
        </p:txBody>
      </p:sp>
    </p:spTree>
    <p:extLst>
      <p:ext uri="{BB962C8B-B14F-4D97-AF65-F5344CB8AC3E}">
        <p14:creationId xmlns:p14="http://schemas.microsoft.com/office/powerpoint/2010/main" val="1469103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12192000" cy="1325563"/>
          </a:xfrm>
          <a:solidFill>
            <a:srgbClr val="FFFF00"/>
          </a:solidFill>
        </p:spPr>
        <p:txBody>
          <a:bodyPr/>
          <a:lstStyle/>
          <a:p>
            <a:pPr eaLnBrk="1" hangingPunct="1"/>
            <a:r>
              <a:rPr lang="en-GB" altLang="en-US" b="1" u="sng" dirty="0" smtClean="0"/>
              <a:t>Heterozygosity Index</a:t>
            </a:r>
          </a:p>
        </p:txBody>
      </p:sp>
      <p:sp>
        <p:nvSpPr>
          <p:cNvPr id="5123" name="Content Placeholder 2"/>
          <p:cNvSpPr>
            <a:spLocks noGrp="1"/>
          </p:cNvSpPr>
          <p:nvPr>
            <p:ph idx="1"/>
          </p:nvPr>
        </p:nvSpPr>
        <p:spPr/>
        <p:txBody>
          <a:bodyPr rtlCol="0">
            <a:normAutofit fontScale="92500" lnSpcReduction="20000"/>
          </a:bodyPr>
          <a:lstStyle/>
          <a:p>
            <a:pPr marL="0" indent="0">
              <a:buNone/>
              <a:defRPr/>
            </a:pPr>
            <a:r>
              <a:rPr lang="en-US" altLang="en-US" dirty="0" smtClean="0">
                <a:latin typeface="+mj-lt"/>
              </a:rPr>
              <a:t>The heterozygosity index (H) </a:t>
            </a:r>
            <a:r>
              <a:rPr lang="en-US" altLang="en-US" dirty="0">
                <a:latin typeface="+mj-lt"/>
              </a:rPr>
              <a:t>m</a:t>
            </a:r>
            <a:r>
              <a:rPr lang="en-US" altLang="en-US" dirty="0" smtClean="0">
                <a:latin typeface="+mj-lt"/>
              </a:rPr>
              <a:t>easures genetic diversity </a:t>
            </a:r>
            <a:r>
              <a:rPr lang="en-US" altLang="en-US" b="1" dirty="0" smtClean="0">
                <a:latin typeface="+mj-lt"/>
              </a:rPr>
              <a:t>within</a:t>
            </a:r>
            <a:r>
              <a:rPr lang="en-US" altLang="en-US" dirty="0" smtClean="0">
                <a:latin typeface="+mj-lt"/>
              </a:rPr>
              <a:t> a species. </a:t>
            </a:r>
          </a:p>
          <a:p>
            <a:pPr marL="0" indent="0">
              <a:buNone/>
              <a:defRPr/>
            </a:pPr>
            <a:endParaRPr lang="en-US" altLang="en-US" dirty="0">
              <a:latin typeface="+mj-lt"/>
            </a:endParaRPr>
          </a:p>
          <a:p>
            <a:pPr marL="0" indent="0">
              <a:buNone/>
              <a:defRPr/>
            </a:pPr>
            <a:r>
              <a:rPr lang="en-US" altLang="en-US" dirty="0" smtClean="0">
                <a:latin typeface="+mj-lt"/>
              </a:rPr>
              <a:t>The heterozygosity index (H) can be calculated using the equation:</a:t>
            </a:r>
            <a:endParaRPr lang="en-US" altLang="en-US" dirty="0">
              <a:latin typeface="+mj-lt"/>
            </a:endParaRPr>
          </a:p>
          <a:p>
            <a:pPr marL="0" indent="0">
              <a:buNone/>
              <a:defRPr/>
            </a:pPr>
            <a:r>
              <a:rPr lang="en-US" altLang="en-US" dirty="0" smtClean="0">
                <a:latin typeface="+mj-lt"/>
              </a:rPr>
              <a:t>		Number of Heterozygotes </a:t>
            </a:r>
          </a:p>
          <a:p>
            <a:pPr marL="0" indent="0">
              <a:buNone/>
              <a:defRPr/>
            </a:pPr>
            <a:endParaRPr lang="en-US" altLang="en-US" dirty="0" smtClean="0">
              <a:latin typeface="+mj-lt"/>
            </a:endParaRPr>
          </a:p>
          <a:p>
            <a:pPr marL="0" indent="0">
              <a:buNone/>
              <a:defRPr/>
            </a:pPr>
            <a:r>
              <a:rPr lang="en-US" altLang="en-US" dirty="0">
                <a:latin typeface="+mj-lt"/>
              </a:rPr>
              <a:t>	</a:t>
            </a:r>
            <a:r>
              <a:rPr lang="en-US" altLang="en-US" dirty="0" smtClean="0">
                <a:latin typeface="+mj-lt"/>
              </a:rPr>
              <a:t>	Number of individuals in the population</a:t>
            </a:r>
          </a:p>
          <a:p>
            <a:pPr eaLnBrk="1" hangingPunct="1">
              <a:defRPr/>
            </a:pPr>
            <a:endParaRPr lang="en-GB" altLang="en-US" dirty="0" smtClean="0">
              <a:latin typeface="+mj-lt"/>
            </a:endParaRPr>
          </a:p>
          <a:p>
            <a:pPr eaLnBrk="1" hangingPunct="1">
              <a:defRPr/>
            </a:pPr>
            <a:r>
              <a:rPr lang="en-GB" altLang="en-US" dirty="0">
                <a:latin typeface="+mj-lt"/>
              </a:rPr>
              <a:t>The answer will always be less than one. </a:t>
            </a:r>
            <a:endParaRPr lang="en-GB" altLang="en-US" dirty="0" smtClean="0">
              <a:latin typeface="+mj-lt"/>
            </a:endParaRPr>
          </a:p>
          <a:p>
            <a:pPr eaLnBrk="1" hangingPunct="1">
              <a:defRPr/>
            </a:pPr>
            <a:endParaRPr lang="en-GB" altLang="en-US" dirty="0" smtClean="0">
              <a:latin typeface="+mj-lt"/>
            </a:endParaRPr>
          </a:p>
          <a:p>
            <a:pPr eaLnBrk="1" hangingPunct="1">
              <a:defRPr/>
            </a:pPr>
            <a:r>
              <a:rPr lang="en-GB" altLang="en-US" dirty="0" smtClean="0">
                <a:latin typeface="+mj-lt"/>
              </a:rPr>
              <a:t>The greater the number the more genetically diverse the population</a:t>
            </a:r>
            <a:endParaRPr lang="en-GB" altLang="en-US" dirty="0">
              <a:latin typeface="+mj-lt"/>
            </a:endParaRPr>
          </a:p>
          <a:p>
            <a:pPr eaLnBrk="1" hangingPunct="1">
              <a:defRPr/>
            </a:pPr>
            <a:endParaRPr lang="en-GB" altLang="en-US" dirty="0" smtClean="0"/>
          </a:p>
        </p:txBody>
      </p:sp>
      <p:cxnSp>
        <p:nvCxnSpPr>
          <p:cNvPr id="3" name="Straight Connector 2"/>
          <p:cNvCxnSpPr/>
          <p:nvPr/>
        </p:nvCxnSpPr>
        <p:spPr>
          <a:xfrm>
            <a:off x="2785157" y="3607254"/>
            <a:ext cx="5113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789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92D050"/>
          </a:solidFill>
        </p:spPr>
        <p:txBody>
          <a:bodyPr/>
          <a:lstStyle/>
          <a:p>
            <a:pPr algn="l"/>
            <a:r>
              <a:rPr lang="en-GB" b="1" u="sng" dirty="0" smtClean="0"/>
              <a:t>Model Answers</a:t>
            </a:r>
            <a:endParaRPr lang="en-GB" b="1" u="sng" dirty="0"/>
          </a:p>
        </p:txBody>
      </p:sp>
      <p:sp>
        <p:nvSpPr>
          <p:cNvPr id="3" name="Content Placeholder 2"/>
          <p:cNvSpPr>
            <a:spLocks noGrp="1"/>
          </p:cNvSpPr>
          <p:nvPr>
            <p:ph idx="1"/>
          </p:nvPr>
        </p:nvSpPr>
        <p:spPr/>
        <p:txBody>
          <a:bodyPr/>
          <a:lstStyle/>
          <a:p>
            <a:r>
              <a:rPr lang="en-GB" dirty="0" smtClean="0"/>
              <a:t>1ii) </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4169" y="1714205"/>
            <a:ext cx="7480254" cy="472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4771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89908" y="1526859"/>
          <a:ext cx="11605851" cy="5047488"/>
        </p:xfrm>
        <a:graphic>
          <a:graphicData uri="http://schemas.openxmlformats.org/drawingml/2006/table">
            <a:tbl>
              <a:tblPr firstRow="1" firstCol="1" bandRow="1">
                <a:tableStyleId>{5C22544A-7EE6-4342-B048-85BDC9FD1C3A}</a:tableStyleId>
              </a:tblPr>
              <a:tblGrid>
                <a:gridCol w="11605851">
                  <a:extLst>
                    <a:ext uri="{9D8B030D-6E8A-4147-A177-3AD203B41FA5}">
                      <a16:colId xmlns:a16="http://schemas.microsoft.com/office/drawing/2014/main" val="4171519356"/>
                    </a:ext>
                  </a:extLst>
                </a:gridCol>
              </a:tblGrid>
              <a:tr h="231140">
                <a:tc>
                  <a:txBody>
                    <a:bodyPr/>
                    <a:lstStyle/>
                    <a:p>
                      <a:pPr>
                        <a:lnSpc>
                          <a:spcPct val="115000"/>
                        </a:lnSpc>
                        <a:spcAft>
                          <a:spcPts val="0"/>
                        </a:spcAft>
                      </a:pPr>
                      <a:r>
                        <a:rPr lang="en-GB" sz="1600" b="0" dirty="0">
                          <a:solidFill>
                            <a:schemeClr val="tx1"/>
                          </a:solidFill>
                          <a:effectLst/>
                        </a:rPr>
                        <a:t>4.1 Know that over time the variety of life has become extensive but is now being threatened by human activity. </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0759692"/>
                  </a:ext>
                </a:extLst>
              </a:tr>
              <a:tr h="231140">
                <a:tc>
                  <a:txBody>
                    <a:bodyPr/>
                    <a:lstStyle/>
                    <a:p>
                      <a:pPr>
                        <a:lnSpc>
                          <a:spcPct val="115000"/>
                        </a:lnSpc>
                        <a:spcAft>
                          <a:spcPts val="0"/>
                        </a:spcAft>
                      </a:pPr>
                      <a:r>
                        <a:rPr lang="en-GB" sz="1600" b="0" dirty="0">
                          <a:solidFill>
                            <a:schemeClr val="tx1"/>
                          </a:solidFill>
                          <a:effectLst/>
                        </a:rPr>
                        <a:t>4.2 i) Understand the terms biodiversity and endemism.</a:t>
                      </a:r>
                    </a:p>
                    <a:p>
                      <a:pPr>
                        <a:lnSpc>
                          <a:spcPct val="115000"/>
                        </a:lnSpc>
                        <a:spcAft>
                          <a:spcPts val="0"/>
                        </a:spcAft>
                      </a:pPr>
                      <a:r>
                        <a:rPr lang="en-GB" sz="1600" b="0" dirty="0">
                          <a:solidFill>
                            <a:schemeClr val="tx1"/>
                          </a:solidFill>
                          <a:effectLst/>
                        </a:rPr>
                        <a:t>ii) Know how biodiversity can be measured within a habitat using species</a:t>
                      </a:r>
                    </a:p>
                    <a:p>
                      <a:pPr>
                        <a:lnSpc>
                          <a:spcPct val="115000"/>
                        </a:lnSpc>
                        <a:spcAft>
                          <a:spcPts val="0"/>
                        </a:spcAft>
                      </a:pPr>
                      <a:r>
                        <a:rPr lang="en-GB" sz="1600" b="0" dirty="0">
                          <a:solidFill>
                            <a:schemeClr val="tx1"/>
                          </a:solidFill>
                          <a:effectLst/>
                        </a:rPr>
                        <a:t>richness and within a species using genetic diversity by calculating the</a:t>
                      </a:r>
                    </a:p>
                    <a:p>
                      <a:pPr>
                        <a:lnSpc>
                          <a:spcPct val="115000"/>
                        </a:lnSpc>
                        <a:spcAft>
                          <a:spcPts val="0"/>
                        </a:spcAft>
                      </a:pPr>
                      <a:r>
                        <a:rPr lang="en-GB" sz="1600" b="0" dirty="0">
                          <a:solidFill>
                            <a:schemeClr val="tx1"/>
                          </a:solidFill>
                          <a:effectLst/>
                        </a:rPr>
                        <a:t>heterozygosity index (H)</a:t>
                      </a:r>
                    </a:p>
                    <a:p>
                      <a:pPr>
                        <a:lnSpc>
                          <a:spcPct val="115000"/>
                        </a:lnSpc>
                        <a:spcAft>
                          <a:spcPts val="0"/>
                        </a:spcAft>
                      </a:pPr>
                      <a:r>
                        <a:rPr lang="en-GB" sz="1600" b="0" dirty="0">
                          <a:solidFill>
                            <a:schemeClr val="tx1"/>
                          </a:solidFill>
                          <a:effectLst/>
                        </a:rPr>
                        <a:t>iii) Understand how biodiversity can be compared in different habitats using a formula to calculate an index of diversity (D)</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55548103"/>
                  </a:ext>
                </a:extLst>
              </a:tr>
              <a:tr h="231140">
                <a:tc>
                  <a:txBody>
                    <a:bodyPr/>
                    <a:lstStyle/>
                    <a:p>
                      <a:pPr>
                        <a:lnSpc>
                          <a:spcPct val="115000"/>
                        </a:lnSpc>
                        <a:spcAft>
                          <a:spcPts val="0"/>
                        </a:spcAft>
                      </a:pPr>
                      <a:r>
                        <a:rPr lang="en-GB" sz="1600" b="0" dirty="0">
                          <a:solidFill>
                            <a:schemeClr val="tx1"/>
                          </a:solidFill>
                          <a:effectLst/>
                        </a:rPr>
                        <a:t>4.3 Understand the concept of niche and be able to discuss examples of adaptation of organisms to their environment (behavioural, physiological and anatomical). </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257415969"/>
                  </a:ext>
                </a:extLst>
              </a:tr>
              <a:tr h="231140">
                <a:tc>
                  <a:txBody>
                    <a:bodyPr/>
                    <a:lstStyle/>
                    <a:p>
                      <a:pPr>
                        <a:lnSpc>
                          <a:spcPct val="115000"/>
                        </a:lnSpc>
                        <a:spcAft>
                          <a:spcPts val="0"/>
                        </a:spcAft>
                      </a:pPr>
                      <a:r>
                        <a:rPr lang="en-GB" sz="1600" b="0" dirty="0">
                          <a:solidFill>
                            <a:schemeClr val="tx1"/>
                          </a:solidFill>
                          <a:effectLst/>
                        </a:rPr>
                        <a:t>4.4 Understand how natural selection can lead to adaptation and evolution. </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76635099"/>
                  </a:ext>
                </a:extLst>
              </a:tr>
              <a:tr h="231140">
                <a:tc>
                  <a:txBody>
                    <a:bodyPr/>
                    <a:lstStyle/>
                    <a:p>
                      <a:pPr>
                        <a:lnSpc>
                          <a:spcPct val="115000"/>
                        </a:lnSpc>
                        <a:spcAft>
                          <a:spcPts val="0"/>
                        </a:spcAft>
                      </a:pPr>
                      <a:r>
                        <a:rPr lang="en-GB" sz="1600" b="0" dirty="0">
                          <a:solidFill>
                            <a:schemeClr val="tx1"/>
                          </a:solidFill>
                          <a:effectLst/>
                        </a:rPr>
                        <a:t>4.5 i) Understand how the Hardy-Weinberg equation can be used to see whether a change in allele frequency is occurring in a population over time.</a:t>
                      </a:r>
                    </a:p>
                    <a:p>
                      <a:pPr>
                        <a:lnSpc>
                          <a:spcPct val="115000"/>
                        </a:lnSpc>
                        <a:spcAft>
                          <a:spcPts val="0"/>
                        </a:spcAft>
                      </a:pPr>
                      <a:r>
                        <a:rPr lang="en-GB" sz="1600" b="0" dirty="0">
                          <a:solidFill>
                            <a:schemeClr val="tx1"/>
                          </a:solidFill>
                          <a:effectLst/>
                        </a:rPr>
                        <a:t>ii) Understand that reproductive isolation can lead to accumulation of different genetic information in populations, potentially leading to the formation of new species. </a:t>
                      </a:r>
                      <a:endParaRPr lang="en-GB" sz="1600" b="0" dirty="0" smtClean="0">
                        <a:solidFill>
                          <a:schemeClr val="tx1"/>
                        </a:solidFill>
                        <a:effectLst/>
                      </a:endParaRPr>
                    </a:p>
                    <a:p>
                      <a:pPr>
                        <a:lnSpc>
                          <a:spcPct val="115000"/>
                        </a:lnSpc>
                        <a:spcAft>
                          <a:spcPts val="0"/>
                        </a:spcAft>
                      </a:pP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4.6 i) Understand that classification is a means of </a:t>
                      </a:r>
                      <a:r>
                        <a:rPr lang="en-US" sz="1600" b="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organising</a:t>
                      </a: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variety of life based on relationships between organisms using differences and similarities in phenotypes and in genotypes, and is built around the species concept.</a:t>
                      </a:r>
                    </a:p>
                    <a:p>
                      <a:pPr>
                        <a:lnSpc>
                          <a:spcPct val="115000"/>
                        </a:lnSpc>
                        <a:spcAft>
                          <a:spcPts val="0"/>
                        </a:spcAft>
                      </a:pP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ii) Understand the process and importance of critical evaluation of new data by the scientific community, which leads to new taxonomic groupings, including the three domains of life based on molecular phylogeny, which are Bacteria, Archaea, </a:t>
                      </a:r>
                      <a:r>
                        <a:rPr lang="en-US" sz="1600" b="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Eukaryota</a:t>
                      </a:r>
                      <a:r>
                        <a:rPr lang="en-U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62342162"/>
                  </a:ext>
                </a:extLst>
              </a:tr>
            </a:tbl>
          </a:graphicData>
        </a:graphic>
      </p:graphicFrame>
      <p:sp>
        <p:nvSpPr>
          <p:cNvPr id="4" name="Title 1"/>
          <p:cNvSpPr txBox="1">
            <a:spLocks/>
          </p:cNvSpPr>
          <p:nvPr/>
        </p:nvSpPr>
        <p:spPr>
          <a:xfrm>
            <a:off x="0" y="0"/>
            <a:ext cx="12192000"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4000" b="1" u="sng" dirty="0" smtClean="0"/>
              <a:t>Exit Ticket </a:t>
            </a:r>
            <a:r>
              <a:rPr lang="en-GB" sz="4000" b="1" dirty="0"/>
              <a:t>Traffic light your PLC for: </a:t>
            </a:r>
          </a:p>
          <a:p>
            <a:pPr>
              <a:defRPr/>
            </a:pPr>
            <a:endParaRPr lang="en-GB" sz="3800" b="1" u="sng" dirty="0"/>
          </a:p>
        </p:txBody>
      </p:sp>
    </p:spTree>
    <p:extLst>
      <p:ext uri="{BB962C8B-B14F-4D97-AF65-F5344CB8AC3E}">
        <p14:creationId xmlns:p14="http://schemas.microsoft.com/office/powerpoint/2010/main" val="2566208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docProps/app.xml><?xml version="1.0" encoding="utf-8"?>
<Properties xmlns="http://schemas.openxmlformats.org/officeDocument/2006/extended-properties" xmlns:vt="http://schemas.openxmlformats.org/officeDocument/2006/docPropsVTypes">
  <TotalTime>86</TotalTime>
  <Words>4584</Words>
  <Application>Microsoft Office PowerPoint</Application>
  <PresentationFormat>Widescreen</PresentationFormat>
  <Paragraphs>722</Paragraphs>
  <Slides>91</Slides>
  <Notes>9</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91</vt:i4>
      </vt:variant>
    </vt:vector>
  </HeadingPairs>
  <TitlesOfParts>
    <vt:vector size="104" baseType="lpstr">
      <vt:lpstr>Arial</vt:lpstr>
      <vt:lpstr>Calibri</vt:lpstr>
      <vt:lpstr>Calibri Light</vt:lpstr>
      <vt:lpstr>Comic Sans MS</vt:lpstr>
      <vt:lpstr>Franklin Gothic Book</vt:lpstr>
      <vt:lpstr>Times New Roman</vt:lpstr>
      <vt:lpstr>Office Theme</vt:lpstr>
      <vt:lpstr>Default Design</vt:lpstr>
      <vt:lpstr>Crop</vt:lpstr>
      <vt:lpstr>1_Office Theme</vt:lpstr>
      <vt:lpstr>2_Office Theme</vt:lpstr>
      <vt:lpstr>3_Office Theme</vt:lpstr>
      <vt:lpstr>4_Office Theme</vt:lpstr>
      <vt:lpstr>Biodiversity and Classification Revision          17-Mar-22</vt:lpstr>
      <vt:lpstr>Review</vt:lpstr>
      <vt:lpstr>Review</vt:lpstr>
      <vt:lpstr>PowerPoint Presentation</vt:lpstr>
      <vt:lpstr>Focus Area 1 from Do Now: </vt:lpstr>
      <vt:lpstr>Biodiversity</vt:lpstr>
      <vt:lpstr>Endemism</vt:lpstr>
      <vt:lpstr>Focus Area 2 from Do Now: </vt:lpstr>
      <vt:lpstr>Heterozygosity Index</vt:lpstr>
      <vt:lpstr>Heterozygosity Index</vt:lpstr>
      <vt:lpstr>Heterozygosity Index</vt:lpstr>
      <vt:lpstr>Heterozygosity Index</vt:lpstr>
      <vt:lpstr>Partner Talk</vt:lpstr>
      <vt:lpstr>Mini Whiteboards</vt:lpstr>
      <vt:lpstr>Mini whiteboards</vt:lpstr>
      <vt:lpstr>PowerPoint Presentation</vt:lpstr>
      <vt:lpstr>PowerPoint Presentation</vt:lpstr>
      <vt:lpstr>PowerPoint Presentation</vt:lpstr>
      <vt:lpstr>Simpson’s diversity Index</vt:lpstr>
      <vt:lpstr>PowerPoint Presentation</vt:lpstr>
      <vt:lpstr>1. Add up the total number of individuals </vt:lpstr>
      <vt:lpstr>2. Calculate n(n-1) for each species</vt:lpstr>
      <vt:lpstr>PowerPoint Presentation</vt:lpstr>
      <vt:lpstr>PowerPoint Presentation</vt:lpstr>
      <vt:lpstr>PowerPoint Presentation</vt:lpstr>
      <vt:lpstr>Answers</vt:lpstr>
      <vt:lpstr>Focus Area 3 from Do Now: </vt:lpstr>
      <vt:lpstr>PowerPoint Presentation</vt:lpstr>
      <vt:lpstr>PowerPoint Presentation</vt:lpstr>
      <vt:lpstr>PowerPoint Presentation</vt:lpstr>
      <vt:lpstr>PowerPoint Presentation</vt:lpstr>
      <vt:lpstr>PowerPoint Presentation</vt:lpstr>
      <vt:lpstr>Partner Talk</vt:lpstr>
      <vt:lpstr>Task </vt:lpstr>
      <vt:lpstr>Answers</vt:lpstr>
      <vt:lpstr>True or false?</vt:lpstr>
      <vt:lpstr>Adaptations </vt:lpstr>
      <vt:lpstr>Behavioural adaptations</vt:lpstr>
      <vt:lpstr>Physiological adaptations </vt:lpstr>
      <vt:lpstr>Anatomical adaptations</vt:lpstr>
      <vt:lpstr>Partner Talk</vt:lpstr>
      <vt:lpstr>Behavioural (B), Physiological (P) or Anatomical (A)?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 Question Practice </vt:lpstr>
      <vt:lpstr>In pairs link these steps to the context of this question on mini whiteboards</vt:lpstr>
      <vt:lpstr>PowerPoint Presentation</vt:lpstr>
      <vt:lpstr>Review</vt:lpstr>
      <vt:lpstr>PowerPoint Presentation</vt:lpstr>
      <vt:lpstr>Think Pair Share: Which is better and why?</vt:lpstr>
      <vt:lpstr>PowerPoint Presentation</vt:lpstr>
      <vt:lpstr>Answers. Which is better and why?</vt:lpstr>
      <vt:lpstr>PowerPoint Presentation</vt:lpstr>
      <vt:lpstr>Focus Area 4 from Do Now: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Area 4 from Do Now: </vt:lpstr>
      <vt:lpstr>PowerPoint Presentation</vt:lpstr>
      <vt:lpstr>The Binomial System</vt:lpstr>
      <vt:lpstr>PowerPoint Presentation</vt:lpstr>
      <vt:lpstr>PowerPoint Presentation</vt:lpstr>
      <vt:lpstr>PowerPoint Presentation</vt:lpstr>
      <vt:lpstr>PowerPoint Presentation</vt:lpstr>
      <vt:lpstr>Think Pair Share</vt:lpstr>
      <vt:lpstr>Review</vt:lpstr>
      <vt:lpstr>PowerPoint Presentation</vt:lpstr>
      <vt:lpstr>Partner Talk</vt:lpstr>
      <vt:lpstr>PowerPoint Presentation</vt:lpstr>
      <vt:lpstr>Exam questions:</vt:lpstr>
      <vt:lpstr>PowerPoint Presentation</vt:lpstr>
      <vt:lpstr>PowerPoint Presentation</vt:lpstr>
      <vt:lpstr>PowerPoint Presentation</vt:lpstr>
      <vt:lpstr>PowerPoint Presentation</vt:lpstr>
      <vt:lpstr>Exam Skill Focus:</vt:lpstr>
      <vt:lpstr>Model Answers</vt:lpstr>
      <vt:lpstr>PowerPoint Presentation</vt:lpstr>
    </vt:vector>
  </TitlesOfParts>
  <Company>DMHS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and Classification Revision             16-Mar-22</dc:title>
  <dc:creator>Ms J Fenn</dc:creator>
  <cp:lastModifiedBy>Ms J Fenn</cp:lastModifiedBy>
  <cp:revision>17</cp:revision>
  <dcterms:created xsi:type="dcterms:W3CDTF">2022-03-16T15:35:35Z</dcterms:created>
  <dcterms:modified xsi:type="dcterms:W3CDTF">2022-03-17T11:06:22Z</dcterms:modified>
</cp:coreProperties>
</file>