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9" r:id="rId2"/>
    <p:sldId id="258" r:id="rId3"/>
    <p:sldId id="260" r:id="rId4"/>
    <p:sldId id="261" r:id="rId5"/>
    <p:sldId id="262" r:id="rId6"/>
    <p:sldId id="263" r:id="rId7"/>
    <p:sldId id="264" r:id="rId8"/>
    <p:sldId id="267" r:id="rId9"/>
    <p:sldId id="265" r:id="rId10"/>
    <p:sldId id="266" r:id="rId11"/>
    <p:sldId id="268" r:id="rId12"/>
  </p:sldIdLst>
  <p:sldSz cx="9906000" cy="6858000" type="A4"/>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9B63DF-9442-45B0-8693-961D47D8A36D}">
          <p14:sldIdLst>
            <p14:sldId id="259"/>
            <p14:sldId id="258"/>
          </p14:sldIdLst>
        </p14:section>
        <p14:section name="Untitled Section" id="{BBE96AA5-A314-4063-AB85-CF33C7BF7102}">
          <p14:sldIdLst>
            <p14:sldId id="260"/>
            <p14:sldId id="261"/>
            <p14:sldId id="262"/>
            <p14:sldId id="263"/>
            <p14:sldId id="264"/>
            <p14:sldId id="267"/>
            <p14:sldId id="265"/>
            <p14:sldId id="266"/>
            <p14:sldId id="268"/>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4364" autoAdjust="0"/>
  </p:normalViewPr>
  <p:slideViewPr>
    <p:cSldViewPr>
      <p:cViewPr varScale="1">
        <p:scale>
          <a:sx n="69" d="100"/>
          <a:sy n="69" d="100"/>
        </p:scale>
        <p:origin x="1482" y="6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3177" tIns="46589" rIns="93177" bIns="46589" rtlCol="0"/>
          <a:lstStyle>
            <a:lvl1pPr algn="r">
              <a:defRPr sz="1200"/>
            </a:lvl1pPr>
          </a:lstStyle>
          <a:p>
            <a:fld id="{569DFADF-E47B-4680-A55D-77D9BA1C008D}" type="datetimeFigureOut">
              <a:rPr lang="en-GB" smtClean="0"/>
              <a:t>15/06/2023</a:t>
            </a:fld>
            <a:endParaRPr lang="en-GB"/>
          </a:p>
        </p:txBody>
      </p:sp>
      <p:sp>
        <p:nvSpPr>
          <p:cNvPr id="4" name="Slide Image Placehold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3177" tIns="46589" rIns="93177" bIns="46589" rtlCol="0" anchor="b"/>
          <a:lstStyle>
            <a:lvl1pPr algn="r">
              <a:defRPr sz="1200"/>
            </a:lvl1pPr>
          </a:lstStyle>
          <a:p>
            <a:fld id="{9862FEC9-FA88-4356-BAD4-9CA698613C76}" type="slidenum">
              <a:rPr lang="en-GB" smtClean="0"/>
              <a:t>‹#›</a:t>
            </a:fld>
            <a:endParaRPr lang="en-GB"/>
          </a:p>
        </p:txBody>
      </p:sp>
    </p:spTree>
    <p:extLst>
      <p:ext uri="{BB962C8B-B14F-4D97-AF65-F5344CB8AC3E}">
        <p14:creationId xmlns:p14="http://schemas.microsoft.com/office/powerpoint/2010/main" val="391504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2</a:t>
            </a:fld>
            <a:endParaRPr lang="en-GB"/>
          </a:p>
        </p:txBody>
      </p:sp>
    </p:spTree>
    <p:extLst>
      <p:ext uri="{BB962C8B-B14F-4D97-AF65-F5344CB8AC3E}">
        <p14:creationId xmlns:p14="http://schemas.microsoft.com/office/powerpoint/2010/main" val="108781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862FEC9-FA88-4356-BAD4-9CA698613C76}" type="slidenum">
              <a:rPr lang="en-GB" smtClean="0"/>
              <a:t>4</a:t>
            </a:fld>
            <a:endParaRPr lang="en-GB"/>
          </a:p>
        </p:txBody>
      </p:sp>
    </p:spTree>
    <p:extLst>
      <p:ext uri="{BB962C8B-B14F-4D97-AF65-F5344CB8AC3E}">
        <p14:creationId xmlns:p14="http://schemas.microsoft.com/office/powerpoint/2010/main" val="45030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7"/>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99259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509462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0"/>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40"/>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7140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AA483D-48F1-4002-887B-66D539C21F93}"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7632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5"/>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A483D-48F1-4002-887B-66D539C21F93}" type="datetimeFigureOut">
              <a:rPr lang="en-GB" smtClean="0"/>
              <a:t>15/06/2023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880054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AA483D-48F1-4002-887B-66D539C21F93}"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309117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2"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2"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3" y="1535113"/>
            <a:ext cx="437858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AA483D-48F1-4002-887B-66D539C21F93}" type="datetimeFigureOut">
              <a:rPr lang="en-GB" smtClean="0"/>
              <a:t>15/06/2023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3976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AA483D-48F1-4002-887B-66D539C21F93}" type="datetimeFigureOut">
              <a:rPr lang="en-GB" smtClean="0"/>
              <a:t>15/06/2023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416133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A483D-48F1-4002-887B-66D539C21F93}" type="datetimeFigureOut">
              <a:rPr lang="en-GB" smtClean="0"/>
              <a:t>15/06/2023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3050626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2"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2" y="273052"/>
            <a:ext cx="553773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2"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1948139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A483D-48F1-4002-887B-66D539C21F93}" type="datetimeFigureOut">
              <a:rPr lang="en-GB" smtClean="0"/>
              <a:t>15/06/2023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CFFC462-4299-42D6-8F8F-B3A5DE6C3B5C}" type="slidenum">
              <a:rPr lang="en-GB" smtClean="0"/>
              <a:t>‹#›</a:t>
            </a:fld>
            <a:endParaRPr lang="en-GB"/>
          </a:p>
        </p:txBody>
      </p:sp>
    </p:spTree>
    <p:extLst>
      <p:ext uri="{BB962C8B-B14F-4D97-AF65-F5344CB8AC3E}">
        <p14:creationId xmlns:p14="http://schemas.microsoft.com/office/powerpoint/2010/main" val="264115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2"/>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A483D-48F1-4002-887B-66D539C21F93}" type="datetimeFigureOut">
              <a:rPr lang="en-GB" smtClean="0"/>
              <a:t>15/06/2023</a:t>
            </a:fld>
            <a:endParaRPr lang="en-GB"/>
          </a:p>
        </p:txBody>
      </p:sp>
      <p:sp>
        <p:nvSpPr>
          <p:cNvPr id="5" name="Footer Placeholder 4"/>
          <p:cNvSpPr>
            <a:spLocks noGrp="1"/>
          </p:cNvSpPr>
          <p:nvPr>
            <p:ph type="ftr" sz="quarter" idx="3"/>
          </p:nvPr>
        </p:nvSpPr>
        <p:spPr>
          <a:xfrm>
            <a:off x="3384550" y="6356352"/>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2"/>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FC462-4299-42D6-8F8F-B3A5DE6C3B5C}" type="slidenum">
              <a:rPr lang="en-GB" smtClean="0"/>
              <a:t>‹#›</a:t>
            </a:fld>
            <a:endParaRPr lang="en-GB"/>
          </a:p>
        </p:txBody>
      </p:sp>
    </p:spTree>
    <p:extLst>
      <p:ext uri="{BB962C8B-B14F-4D97-AF65-F5344CB8AC3E}">
        <p14:creationId xmlns:p14="http://schemas.microsoft.com/office/powerpoint/2010/main" val="2640830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ukbiologycompetitions.org/british-biology-olympiad/syllabu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hyperlink" Target="https://www.youtube.com/watch?v=eaNeyq4iEkw&amp;list=PLkocNW0BSuEH7mxfLrCOXMRfz68wM3zIo" TargetMode="External"/><Relationship Id="rId18" Type="http://schemas.openxmlformats.org/officeDocument/2006/relationships/hyperlink" Target="https://qualifications.pearson.com/en/qualifications/edexcel-a-levels/biology-a-2015.html" TargetMode="External"/><Relationship Id="rId26" Type="http://schemas.openxmlformats.org/officeDocument/2006/relationships/hyperlink" Target="https://360tour.sciencemuseum.org.uk/" TargetMode="External"/><Relationship Id="rId3" Type="http://schemas.openxmlformats.org/officeDocument/2006/relationships/hyperlink" Target="https://www.cgpbooks.co.uk/secondary-books/as-and-a-level/science/biology/bbr71-head-start-to-a-level-biology" TargetMode="External"/><Relationship Id="rId21" Type="http://schemas.openxmlformats.org/officeDocument/2006/relationships/hyperlink" Target="https://www.futurelearn.com/courses/global-prosperity" TargetMode="External"/><Relationship Id="rId34" Type="http://schemas.openxmlformats.org/officeDocument/2006/relationships/image" Target="../media/image8.jpeg"/><Relationship Id="rId7" Type="http://schemas.openxmlformats.org/officeDocument/2006/relationships/hyperlink" Target="https://www.ted.com/talks/aaron_reedy_sex_determination_more_complicated_than_you_thought?utm_campaign=tedspread&amp;utm_medium=referral&amp;utm_source=tedcomshare" TargetMode="External"/><Relationship Id="rId12" Type="http://schemas.openxmlformats.org/officeDocument/2006/relationships/hyperlink" Target="https://www.revisely.co.uk/gcse/biology/aqa" TargetMode="External"/><Relationship Id="rId17" Type="http://schemas.openxmlformats.org/officeDocument/2006/relationships/hyperlink" Target="https://mathsmadeeasy.co.uk/a-level-biology-revision/maths-for-a-level-biology/" TargetMode="External"/><Relationship Id="rId25" Type="http://schemas.openxmlformats.org/officeDocument/2006/relationships/hyperlink" Target="https://ukbiologycompetitions.org/british-biology-olympiad/" TargetMode="External"/><Relationship Id="rId33" Type="http://schemas.openxmlformats.org/officeDocument/2006/relationships/image" Target="../media/image7.png"/><Relationship Id="rId2" Type="http://schemas.openxmlformats.org/officeDocument/2006/relationships/notesSlide" Target="../notesSlides/notesSlide1.xml"/><Relationship Id="rId16" Type="http://schemas.openxmlformats.org/officeDocument/2006/relationships/hyperlink" Target="https://royalsociety.org/science-events-and-lectures/you-and-the-planet/" TargetMode="External"/><Relationship Id="rId20" Type="http://schemas.openxmlformats.org/officeDocument/2006/relationships/hyperlink" Target="https://www.biology.ox.ac.uk/" TargetMode="External"/><Relationship Id="rId29" Type="http://schemas.openxmlformats.org/officeDocument/2006/relationships/hyperlink" Target="https://www.zsl.org/zsl-london-zoo/virtual-london-zoo?gclid=Cj0KCQjw7qn1BRDqARIsAKMbHDYOGhziUTpCpVcSsP0B_JvAhbGIRWfqmZVMd1mah31DzDshfEI0sZQaApfXEALw_wcB&amp;gclsrc=aw.ds" TargetMode="External"/><Relationship Id="rId1" Type="http://schemas.openxmlformats.org/officeDocument/2006/relationships/slideLayout" Target="../slideLayouts/slideLayout7.xml"/><Relationship Id="rId6" Type="http://schemas.openxmlformats.org/officeDocument/2006/relationships/hyperlink" Target="https://www.ted.com/talks/emma_bryce_how_does_the_immune_system_work?utm_campaign=tedspread&amp;utm_medium=referral&amp;utm_source=tedcomshare" TargetMode="External"/><Relationship Id="rId11" Type="http://schemas.openxmlformats.org/officeDocument/2006/relationships/hyperlink" Target="https://www.youtube.com/channel/UCaGEe4KXZrjou9kQx6ezG2w" TargetMode="External"/><Relationship Id="rId24" Type="http://schemas.openxmlformats.org/officeDocument/2006/relationships/hyperlink" Target="http://www.microbe.tv/twievo/" TargetMode="External"/><Relationship Id="rId32" Type="http://schemas.openxmlformats.org/officeDocument/2006/relationships/image" Target="../media/image6.png"/><Relationship Id="rId5" Type="http://schemas.openxmlformats.org/officeDocument/2006/relationships/hyperlink" Target="https://www.ted.com/talks/alex_rosenthal_when_is_a_pandemic_over?utm_campaign=tedspread&amp;utm_medium=referral&amp;utm_source=tedcomshare" TargetMode="External"/><Relationship Id="rId15" Type="http://schemas.openxmlformats.org/officeDocument/2006/relationships/hyperlink" Target="https://player.fm/series/series-2347165" TargetMode="External"/><Relationship Id="rId23" Type="http://schemas.openxmlformats.org/officeDocument/2006/relationships/hyperlink" Target="http://www.bbc.co.uk/news/science_and_environment" TargetMode="External"/><Relationship Id="rId28" Type="http://schemas.openxmlformats.org/officeDocument/2006/relationships/hyperlink" Target="https://www.youtube.com/watch?v=DlxW10NJTiA" TargetMode="External"/><Relationship Id="rId10" Type="http://schemas.openxmlformats.org/officeDocument/2006/relationships/hyperlink" Target="http://www.nhm.ac.uk/" TargetMode="External"/><Relationship Id="rId19" Type="http://schemas.openxmlformats.org/officeDocument/2006/relationships/hyperlink" Target="https://www.wnycstudios.org/podcasts/radiolab/articles/g-relative-genius" TargetMode="External"/><Relationship Id="rId31" Type="http://schemas.openxmlformats.org/officeDocument/2006/relationships/image" Target="../media/image5.png"/><Relationship Id="rId4" Type="http://schemas.openxmlformats.org/officeDocument/2006/relationships/hyperlink" Target="https://www.ted.com/talks/larry_brilliant_a_global_pandemic_calls_for_global_solutions" TargetMode="External"/><Relationship Id="rId9" Type="http://schemas.openxmlformats.org/officeDocument/2006/relationships/hyperlink" Target="http://www.microbe.tv/twiv/" TargetMode="External"/><Relationship Id="rId14" Type="http://schemas.openxmlformats.org/officeDocument/2006/relationships/hyperlink" Target="https://www.youtube.com/playlist?list=PL3EED4C1D684D3ADF" TargetMode="External"/><Relationship Id="rId22" Type="http://schemas.openxmlformats.org/officeDocument/2006/relationships/hyperlink" Target="https://www.futurelearn.com/courses" TargetMode="External"/><Relationship Id="rId27" Type="http://schemas.openxmlformats.org/officeDocument/2006/relationships/hyperlink" Target="https://www.hoddereducation.co.uk/magazines/magazines-extras/biological-sciences-review-extras" TargetMode="External"/><Relationship Id="rId30" Type="http://schemas.openxmlformats.org/officeDocument/2006/relationships/image" Target="../media/image4.jpeg"/><Relationship Id="rId35" Type="http://schemas.openxmlformats.org/officeDocument/2006/relationships/image" Target="../media/image3.png"/><Relationship Id="rId8" Type="http://schemas.openxmlformats.org/officeDocument/2006/relationships/hyperlink" Target="https://www.ted.com/talks/jean_francois_bastin_what_if_there_were_1_trillion_more_trees?utm_campaign=tedspread&amp;utm_medium=referral&amp;utm_source=tedcomsha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hannel/UCaGEe4KXZrjou9kQx6ezG2w" TargetMode="External"/><Relationship Id="rId2" Type="http://schemas.openxmlformats.org/officeDocument/2006/relationships/hyperlink" Target="https://www.revisely.co.uk/gcse/biology/aqa" TargetMode="External"/><Relationship Id="rId1" Type="http://schemas.openxmlformats.org/officeDocument/2006/relationships/slideLayout" Target="../slideLayouts/slideLayout2.xml"/><Relationship Id="rId6" Type="http://schemas.openxmlformats.org/officeDocument/2006/relationships/hyperlink" Target="https://qualifications.pearson.com/en/qualifications/edexcel-a-levels/biology-a-2015.html" TargetMode="External"/><Relationship Id="rId5" Type="http://schemas.openxmlformats.org/officeDocument/2006/relationships/hyperlink" Target="https://www.youtube.com/playlist?list=PL3EED4C1D684D3ADF" TargetMode="External"/><Relationship Id="rId4" Type="http://schemas.openxmlformats.org/officeDocument/2006/relationships/hyperlink" Target="https://www.youtube.com/watch?v=eaNeyq4iEkw&amp;list=PLkocNW0BSuEH7mxfLrCOXMRfz68wM3zI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gpbooks.co.uk/secondary-books/as-and-a-level/science/biology/bmr71-a-level-biology-essential-maths-skills" TargetMode="External"/><Relationship Id="rId2" Type="http://schemas.openxmlformats.org/officeDocument/2006/relationships/hyperlink" Target="https://mathsmadeeasy.co.uk/a-level-biology-revision/maths-for-a-level-biology/"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 y="1"/>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4397519" y="277489"/>
            <a:ext cx="5349094" cy="584775"/>
          </a:xfrm>
          <a:prstGeom prst="rect">
            <a:avLst/>
          </a:prstGeom>
          <a:noFill/>
        </p:spPr>
        <p:txBody>
          <a:bodyPr wrap="square" rtlCol="0">
            <a:spAutoFit/>
          </a:bodyPr>
          <a:lstStyle/>
          <a:p>
            <a:r>
              <a:rPr lang="en-GB" sz="3200" dirty="0">
                <a:latin typeface="Bliss 2 ExtraBold" panose="02000506030000020004" pitchFamily="50" charset="0"/>
              </a:rPr>
              <a:t>Biology Bridging Menu</a:t>
            </a:r>
          </a:p>
        </p:txBody>
      </p:sp>
      <p:sp>
        <p:nvSpPr>
          <p:cNvPr id="6" name="TextBox 5"/>
          <p:cNvSpPr txBox="1"/>
          <p:nvPr/>
        </p:nvSpPr>
        <p:spPr>
          <a:xfrm>
            <a:off x="4088904" y="1139751"/>
            <a:ext cx="5624812" cy="5078313"/>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Biology,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 we will be checking in on your progress regularly.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by </a:t>
            </a:r>
            <a:r>
              <a:rPr lang="en-GB" dirty="0">
                <a:solidFill>
                  <a:srgbClr val="FF0000"/>
                </a:solidFill>
                <a:latin typeface="Bliss 2 Regular" panose="02000506030000020004" pitchFamily="50" charset="0"/>
              </a:rPr>
              <a:t>10 July</a:t>
            </a:r>
          </a:p>
          <a:p>
            <a:pPr marL="285750" indent="-285750">
              <a:buFont typeface="Arial" panose="020B0604020202020204" pitchFamily="34" charset="0"/>
              <a:buChar char="•"/>
            </a:pPr>
            <a:r>
              <a:rPr lang="en-GB" dirty="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  These must be saved in your </a:t>
            </a:r>
            <a:r>
              <a:rPr lang="en-GB" dirty="0" err="1">
                <a:latin typeface="Bliss 2 Regular" panose="02000506030000020004" pitchFamily="50" charset="0"/>
              </a:rPr>
              <a:t>Unifrog</a:t>
            </a:r>
            <a:r>
              <a:rPr lang="en-GB" dirty="0">
                <a:latin typeface="Bliss 2 Regular" panose="02000506030000020004" pitchFamily="50" charset="0"/>
              </a:rPr>
              <a:t> locker as you work.  They can be saved within this </a:t>
            </a:r>
            <a:r>
              <a:rPr lang="en-GB" dirty="0" err="1">
                <a:latin typeface="Bliss 2 Regular" panose="02000506030000020004" pitchFamily="50" charset="0"/>
              </a:rPr>
              <a:t>powerpoint</a:t>
            </a:r>
            <a:r>
              <a:rPr lang="en-GB" dirty="0">
                <a:latin typeface="Bliss 2 Regular" panose="02000506030000020004" pitchFamily="50" charset="0"/>
              </a:rPr>
              <a: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4520952" y="3933056"/>
            <a:ext cx="247260" cy="247260"/>
          </a:xfrm>
          <a:prstGeom prst="rect">
            <a:avLst/>
          </a:prstGeom>
        </p:spPr>
      </p:pic>
    </p:spTree>
    <p:extLst>
      <p:ext uri="{BB962C8B-B14F-4D97-AF65-F5344CB8AC3E}">
        <p14:creationId xmlns:p14="http://schemas.microsoft.com/office/powerpoint/2010/main" val="14073524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04" y="764704"/>
            <a:ext cx="8915400" cy="4525963"/>
          </a:xfrm>
        </p:spPr>
        <p:txBody>
          <a:bodyPr>
            <a:normAutofit/>
          </a:bodyPr>
          <a:lstStyle/>
          <a:p>
            <a:pPr marL="0" indent="0">
              <a:buNone/>
            </a:pPr>
            <a:r>
              <a:rPr lang="en-GB" sz="1700" dirty="0">
                <a:latin typeface="Bliss 2 Regular" panose="02000506030000020004" pitchFamily="50" charset="0"/>
              </a:rPr>
              <a:t>These challenges will stretch your Biology knowledge and make you think outside the box. </a:t>
            </a:r>
          </a:p>
          <a:p>
            <a:pPr marL="0" indent="0">
              <a:buNone/>
            </a:pPr>
            <a:r>
              <a:rPr lang="en-GB" sz="1700" dirty="0">
                <a:latin typeface="Bliss 2 Regular" panose="02000506030000020004" pitchFamily="50" charset="0"/>
              </a:rPr>
              <a:t>Try some of the past paper questions here.</a:t>
            </a:r>
          </a:p>
          <a:p>
            <a:r>
              <a:rPr lang="en-GB" sz="1700" dirty="0" err="1">
                <a:latin typeface="Bliss 2 Regular" panose="02000506030000020004" pitchFamily="50" charset="0"/>
                <a:hlinkClick r:id="rId2"/>
              </a:rPr>
              <a:t>BiologyOlympiadPastpapers</a:t>
            </a:r>
            <a:endParaRPr lang="en-GB" sz="1700" dirty="0">
              <a:latin typeface="Bliss 2 Regular" panose="02000506030000020004" pitchFamily="50" charset="0"/>
            </a:endParaRPr>
          </a:p>
          <a:p>
            <a:pPr marL="0" lvl="0" indent="0">
              <a:spcBef>
                <a:spcPts val="0"/>
              </a:spcBef>
              <a:buNone/>
              <a:defRPr/>
            </a:pPr>
            <a:endParaRPr lang="en-US" sz="1700" dirty="0">
              <a:latin typeface="Bliss 2 Regular" panose="02000506030000020004" pitchFamily="50" charset="0"/>
              <a:cs typeface="Bliss 2 regular"/>
            </a:endParaRPr>
          </a:p>
          <a:p>
            <a:pPr marL="0" lvl="0" indent="0">
              <a:spcBef>
                <a:spcPts val="0"/>
              </a:spcBef>
              <a:buNone/>
              <a:defRPr/>
            </a:pPr>
            <a:r>
              <a:rPr lang="en-US" sz="1700" dirty="0">
                <a:latin typeface="Bliss 2 Regular" panose="02000506030000020004" pitchFamily="50" charset="0"/>
                <a:cs typeface="Bliss 2 regular"/>
              </a:rPr>
              <a:t>An annual competition seeking out the best biologists across the country. </a:t>
            </a:r>
          </a:p>
          <a:p>
            <a:pPr marL="0" lvl="0" indent="0">
              <a:spcBef>
                <a:spcPts val="0"/>
              </a:spcBef>
              <a:buNone/>
              <a:defRPr/>
            </a:pPr>
            <a:endParaRPr lang="en-GB" sz="1700" dirty="0">
              <a:latin typeface="Bliss 2 Regular" panose="02000506030000020004" pitchFamily="50" charset="0"/>
            </a:endParaRPr>
          </a:p>
          <a:p>
            <a:pPr marL="0" indent="0">
              <a:buNone/>
            </a:pPr>
            <a:r>
              <a:rPr lang="en-GB" sz="1700" dirty="0">
                <a:latin typeface="Bliss 2 Regular" panose="02000506030000020004" pitchFamily="50" charset="0"/>
              </a:rPr>
              <a:t>Save your work/take a photo of your work and upload to your locker. </a:t>
            </a:r>
          </a:p>
          <a:p>
            <a:pPr marL="0" indent="0">
              <a:buNone/>
            </a:pPr>
            <a:endParaRPr lang="en-GB" sz="1800" dirty="0"/>
          </a:p>
          <a:p>
            <a:pPr marL="0" indent="0">
              <a:buNone/>
            </a:pPr>
            <a:r>
              <a:rPr lang="en-GB" sz="1800" dirty="0"/>
              <a:t> </a:t>
            </a:r>
          </a:p>
        </p:txBody>
      </p:sp>
      <p:sp>
        <p:nvSpPr>
          <p:cNvPr id="5"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(8)</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lang="en-US" altLang="en-US" sz="2000" b="1" u="sng" dirty="0">
                <a:latin typeface="Bliss 2 regular"/>
                <a:ea typeface="Times New Roman" panose="02020603050405020304" pitchFamily="18" charset="0"/>
                <a:cs typeface="Bliss 2 regular"/>
              </a:rPr>
              <a:t>Biology</a:t>
            </a:r>
            <a:r>
              <a:rPr kumimoji="0" lang="en-US" altLang="en-US" sz="2000" b="1" i="0" u="sng" strike="noStrike" cap="none" normalizeH="0" dirty="0">
                <a:ln>
                  <a:noFill/>
                </a:ln>
                <a:solidFill>
                  <a:schemeClr val="tx1"/>
                </a:solidFill>
                <a:effectLst/>
                <a:latin typeface="Bliss 2 regular"/>
                <a:ea typeface="Times New Roman" panose="02020603050405020304" pitchFamily="18" charset="0"/>
                <a:cs typeface="Bliss 2 regular"/>
              </a:rPr>
              <a:t> Olympiad Challenges</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9" name="TextBox 8"/>
          <p:cNvSpPr txBox="1"/>
          <p:nvPr/>
        </p:nvSpPr>
        <p:spPr>
          <a:xfrm>
            <a:off x="32993" y="6334780"/>
            <a:ext cx="9906000" cy="338554"/>
          </a:xfrm>
          <a:prstGeom prst="rect">
            <a:avLst/>
          </a:prstGeom>
          <a:noFill/>
        </p:spPr>
        <p:txBody>
          <a:bodyPr wrap="square" rtlCol="0">
            <a:spAutoFit/>
          </a:bodyPr>
          <a:lstStyle/>
          <a:p>
            <a:pPr algn="ctr"/>
            <a:r>
              <a:rPr lang="en-GB" sz="1600" b="1" dirty="0">
                <a:solidFill>
                  <a:srgbClr val="7030A0"/>
                </a:solidFill>
                <a:latin typeface="Bliss 2 regular"/>
                <a:cs typeface="Bliss 2 regular"/>
              </a:rPr>
              <a:t>Save or take photos of your work and save as ‘Biology’ in your locker</a:t>
            </a:r>
          </a:p>
        </p:txBody>
      </p:sp>
      <p:pic>
        <p:nvPicPr>
          <p:cNvPr id="4" name="Picture 3"/>
          <p:cNvPicPr>
            <a:picLocks noChangeAspect="1"/>
          </p:cNvPicPr>
          <p:nvPr/>
        </p:nvPicPr>
        <p:blipFill rotWithShape="1">
          <a:blip r:embed="rId3"/>
          <a:srcRect l="14580" t="17516" r="15134" b="6688"/>
          <a:stretch/>
        </p:blipFill>
        <p:spPr>
          <a:xfrm>
            <a:off x="2432720" y="2996952"/>
            <a:ext cx="5040560" cy="30560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6690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83552"/>
            <a:ext cx="8915400" cy="4525963"/>
          </a:xfrm>
        </p:spPr>
        <p:txBody>
          <a:bodyPr>
            <a:normAutofit/>
          </a:bodyPr>
          <a:lstStyle/>
          <a:p>
            <a:pPr>
              <a:buFont typeface="+mj-lt"/>
              <a:buAutoNum type="arabicPeriod"/>
            </a:pPr>
            <a:r>
              <a:rPr lang="en-US" sz="1600" dirty="0">
                <a:latin typeface="Bliss 2 Regular" panose="02000506030000020004" pitchFamily="50" charset="0"/>
              </a:rPr>
              <a:t>Download and save the specification</a:t>
            </a:r>
          </a:p>
          <a:p>
            <a:pPr>
              <a:buFont typeface="+mj-lt"/>
              <a:buAutoNum type="arabicPeriod"/>
            </a:pPr>
            <a:r>
              <a:rPr lang="en-US" sz="1600" dirty="0">
                <a:latin typeface="Bliss 2 Regular" panose="02000506030000020004" pitchFamily="50" charset="0"/>
              </a:rPr>
              <a:t>Traffic light your understanding of the objectives for year 1 A-level Biology (topics 1, 2, 3 and 4).</a:t>
            </a:r>
          </a:p>
          <a:p>
            <a:r>
              <a:rPr lang="en-US" sz="1600" dirty="0">
                <a:latin typeface="Bliss 2 Regular" panose="02000506030000020004" pitchFamily="50" charset="0"/>
              </a:rPr>
              <a:t>Red = you’ve never heard of it</a:t>
            </a:r>
          </a:p>
          <a:p>
            <a:r>
              <a:rPr lang="en-US" sz="1600" dirty="0">
                <a:latin typeface="Bliss 2 Regular" panose="02000506030000020004" pitchFamily="50" charset="0"/>
              </a:rPr>
              <a:t>Amber = you know some things about it </a:t>
            </a:r>
          </a:p>
          <a:p>
            <a:r>
              <a:rPr lang="en-US" sz="1600" dirty="0">
                <a:latin typeface="Bliss 2 Regular" panose="02000506030000020004" pitchFamily="50" charset="0"/>
              </a:rPr>
              <a:t>Green =  you are confident on this</a:t>
            </a:r>
          </a:p>
          <a:p>
            <a:pPr marL="0" indent="0">
              <a:buNone/>
            </a:pPr>
            <a:r>
              <a:rPr lang="en-US" sz="1600" dirty="0">
                <a:latin typeface="Bliss 2 Regular" panose="02000506030000020004" pitchFamily="50" charset="0"/>
              </a:rPr>
              <a:t>This should help you with your active review of your biological knowledge.</a:t>
            </a:r>
            <a:endParaRPr lang="en-GB" sz="1600" dirty="0">
              <a:latin typeface="Bliss 2 Regular" panose="02000506030000020004" pitchFamily="50" charset="0"/>
            </a:endParaRPr>
          </a:p>
        </p:txBody>
      </p:sp>
      <p:sp>
        <p:nvSpPr>
          <p:cNvPr id="4" name="Text Box 9"/>
          <p:cNvSpPr txBox="1">
            <a:spLocks noChangeArrowheads="1"/>
          </p:cNvSpPr>
          <p:nvPr/>
        </p:nvSpPr>
        <p:spPr bwMode="auto">
          <a:xfrm>
            <a:off x="1388604" y="478260"/>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2000" b="1" u="sng" dirty="0">
                <a:solidFill>
                  <a:srgbClr val="FF0000"/>
                </a:solidFill>
                <a:latin typeface="Bliss 2 regular"/>
                <a:ea typeface="Times New Roman" panose="02020603050405020304" pitchFamily="18" charset="0"/>
                <a:cs typeface="Bliss 2 regular"/>
              </a:rPr>
              <a:t>(9)</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lang="en-US" altLang="en-US" sz="2000" b="1" u="sng" dirty="0">
                <a:latin typeface="Bliss 2 Regular" panose="02000506030000020004" pitchFamily="50" charset="0"/>
              </a:rPr>
              <a:t>S</a:t>
            </a:r>
            <a:r>
              <a:rPr lang="en-US" sz="2000" b="1" u="sng" dirty="0">
                <a:latin typeface="Bliss 2 Regular" panose="02000506030000020004" pitchFamily="50" charset="0"/>
              </a:rPr>
              <a:t>pecification for A level Biology </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5" name="TextBox 4"/>
          <p:cNvSpPr txBox="1"/>
          <p:nvPr/>
        </p:nvSpPr>
        <p:spPr>
          <a:xfrm>
            <a:off x="0" y="6237312"/>
            <a:ext cx="9906000" cy="338554"/>
          </a:xfrm>
          <a:prstGeom prst="rect">
            <a:avLst/>
          </a:prstGeom>
          <a:noFill/>
        </p:spPr>
        <p:txBody>
          <a:bodyPr wrap="square" rtlCol="0">
            <a:spAutoFit/>
          </a:bodyPr>
          <a:lstStyle/>
          <a:p>
            <a:pPr algn="ctr"/>
            <a:r>
              <a:rPr lang="en-GB" sz="1600" b="1" dirty="0">
                <a:solidFill>
                  <a:srgbClr val="7030A0"/>
                </a:solidFill>
                <a:latin typeface="Bliss 2 regular"/>
                <a:cs typeface="Bliss 2 regular"/>
              </a:rPr>
              <a:t>Save the specification in your locker clearly labelled with the subject ‘Biology”</a:t>
            </a:r>
          </a:p>
        </p:txBody>
      </p:sp>
      <p:pic>
        <p:nvPicPr>
          <p:cNvPr id="6" name="Picture 5"/>
          <p:cNvPicPr>
            <a:picLocks noChangeAspect="1"/>
          </p:cNvPicPr>
          <p:nvPr/>
        </p:nvPicPr>
        <p:blipFill rotWithShape="1">
          <a:blip r:embed="rId2"/>
          <a:srcRect l="191" t="4720" b="5704"/>
          <a:stretch/>
        </p:blipFill>
        <p:spPr>
          <a:xfrm>
            <a:off x="2312929" y="3309118"/>
            <a:ext cx="5280142" cy="26642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7280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04083186"/>
              </p:ext>
            </p:extLst>
          </p:nvPr>
        </p:nvGraphicFramePr>
        <p:xfrm>
          <a:off x="-15552" y="-27384"/>
          <a:ext cx="9921551" cy="6932595"/>
        </p:xfrm>
        <a:graphic>
          <a:graphicData uri="http://schemas.openxmlformats.org/drawingml/2006/table">
            <a:tbl>
              <a:tblPr firstRow="1" bandRow="1">
                <a:tableStyleId>{5C22544A-7EE6-4342-B048-85BDC9FD1C3A}</a:tableStyleId>
              </a:tblPr>
              <a:tblGrid>
                <a:gridCol w="456453">
                  <a:extLst>
                    <a:ext uri="{9D8B030D-6E8A-4147-A177-3AD203B41FA5}">
                      <a16:colId xmlns:a16="http://schemas.microsoft.com/office/drawing/2014/main" val="3372372521"/>
                    </a:ext>
                  </a:extLst>
                </a:gridCol>
                <a:gridCol w="2238610">
                  <a:extLst>
                    <a:ext uri="{9D8B030D-6E8A-4147-A177-3AD203B41FA5}">
                      <a16:colId xmlns:a16="http://schemas.microsoft.com/office/drawing/2014/main" val="2077392922"/>
                    </a:ext>
                  </a:extLst>
                </a:gridCol>
                <a:gridCol w="2281021">
                  <a:extLst>
                    <a:ext uri="{9D8B030D-6E8A-4147-A177-3AD203B41FA5}">
                      <a16:colId xmlns:a16="http://schemas.microsoft.com/office/drawing/2014/main" val="3932849750"/>
                    </a:ext>
                  </a:extLst>
                </a:gridCol>
                <a:gridCol w="1373616">
                  <a:extLst>
                    <a:ext uri="{9D8B030D-6E8A-4147-A177-3AD203B41FA5}">
                      <a16:colId xmlns:a16="http://schemas.microsoft.com/office/drawing/2014/main" val="3835909388"/>
                    </a:ext>
                  </a:extLst>
                </a:gridCol>
                <a:gridCol w="1298803">
                  <a:extLst>
                    <a:ext uri="{9D8B030D-6E8A-4147-A177-3AD203B41FA5}">
                      <a16:colId xmlns:a16="http://schemas.microsoft.com/office/drawing/2014/main" val="3201027453"/>
                    </a:ext>
                  </a:extLst>
                </a:gridCol>
                <a:gridCol w="2273048">
                  <a:extLst>
                    <a:ext uri="{9D8B030D-6E8A-4147-A177-3AD203B41FA5}">
                      <a16:colId xmlns:a16="http://schemas.microsoft.com/office/drawing/2014/main" val="303662165"/>
                    </a:ext>
                  </a:extLst>
                </a:gridCol>
              </a:tblGrid>
              <a:tr h="661753">
                <a:tc gridSpan="6">
                  <a:txBody>
                    <a:bodyPr/>
                    <a:lstStyle/>
                    <a:p>
                      <a:pPr algn="ctr"/>
                      <a:r>
                        <a:rPr lang="en-GB" baseline="0" dirty="0">
                          <a:solidFill>
                            <a:schemeClr val="bg1"/>
                          </a:solidFill>
                        </a:rPr>
                        <a:t>Biology Bridging Portfolio </a:t>
                      </a:r>
                    </a:p>
                    <a:p>
                      <a:pPr marL="0" marR="0" indent="0" algn="ctr" defTabSz="914400" rtl="0" eaLnBrk="1" fontAlgn="auto" latinLnBrk="0" hangingPunct="1">
                        <a:lnSpc>
                          <a:spcPct val="100000"/>
                        </a:lnSpc>
                        <a:spcBef>
                          <a:spcPts val="0"/>
                        </a:spcBef>
                        <a:spcAft>
                          <a:spcPts val="0"/>
                        </a:spcAft>
                        <a:buClrTx/>
                        <a:buSzTx/>
                        <a:buFontTx/>
                        <a:buNone/>
                        <a:tabLst/>
                        <a:defRPr/>
                      </a:pPr>
                      <a:r>
                        <a:rPr lang="en-GB" baseline="0" dirty="0">
                          <a:solidFill>
                            <a:schemeClr val="bg1"/>
                          </a:solidFill>
                        </a:rPr>
                        <a:t>(Green modules are core (compulsory) modules ,           indicates the most challenging modules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787801">
                <a:tc rowSpan="9">
                  <a:txBody>
                    <a:bodyPr/>
                    <a:lstStyle/>
                    <a:p>
                      <a:pPr algn="ctr"/>
                      <a:r>
                        <a:rPr lang="en-GB" sz="1400" b="1" dirty="0">
                          <a:solidFill>
                            <a:schemeClr val="tx1"/>
                          </a:solidFill>
                          <a:latin typeface="Bliss 2 Regular" panose="02000506030000020004" pitchFamily="50" charset="0"/>
                        </a:rPr>
                        <a:t>Reviews</a:t>
                      </a:r>
                      <a:r>
                        <a:rPr lang="en-GB" sz="1400" b="1" baseline="0" dirty="0">
                          <a:solidFill>
                            <a:schemeClr val="tx1"/>
                          </a:solidFill>
                          <a:latin typeface="Bliss 2 Regular" panose="02000506030000020004" pitchFamily="50" charset="0"/>
                        </a:rPr>
                        <a:t> of your work should be saved in your Subject Lockers on </a:t>
                      </a:r>
                      <a:r>
                        <a:rPr lang="en-GB" sz="1400" b="1" baseline="0" dirty="0" err="1">
                          <a:solidFill>
                            <a:schemeClr val="tx1"/>
                          </a:solidFill>
                          <a:latin typeface="Bliss 2 Regular" panose="02000506030000020004" pitchFamily="50" charset="0"/>
                        </a:rPr>
                        <a:t>Unifrog</a:t>
                      </a:r>
                      <a:r>
                        <a:rPr lang="en-GB" sz="1400" b="1" baseline="0" dirty="0">
                          <a:solidFill>
                            <a:schemeClr val="tx1"/>
                          </a:solidFill>
                          <a:latin typeface="Bliss 2 Regular" panose="02000506030000020004" pitchFamily="50" charset="0"/>
                        </a:rPr>
                        <a:t> </a:t>
                      </a: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4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Visit</a:t>
                      </a:r>
                      <a:r>
                        <a:rPr lang="en-GB" sz="1400" dirty="0">
                          <a:solidFill>
                            <a:schemeClr val="tx1"/>
                          </a:solidFill>
                          <a:latin typeface="Bliss 2 Regular" panose="02000506030000020004" pitchFamily="50" charset="0"/>
                        </a:rPr>
                        <a:t> </a:t>
                      </a:r>
                    </a:p>
                    <a:p>
                      <a:pPr algn="l"/>
                      <a:r>
                        <a:rPr lang="en-GB" sz="1000" dirty="0">
                          <a:solidFill>
                            <a:schemeClr val="tx1"/>
                          </a:solidFill>
                          <a:latin typeface="Bliss 2 Regular" panose="02000506030000020004" pitchFamily="50" charset="0"/>
                        </a:rPr>
                        <a:t>(virtually</a:t>
                      </a:r>
                      <a:r>
                        <a:rPr lang="en-GB" sz="1000" baseline="0" dirty="0">
                          <a:solidFill>
                            <a:schemeClr val="tx1"/>
                          </a:solidFill>
                          <a:latin typeface="Bliss 2 Regular" panose="02000506030000020004" pitchFamily="50" charset="0"/>
                        </a:rPr>
                        <a:t> or physically at a later date</a:t>
                      </a:r>
                      <a:r>
                        <a:rPr lang="en-GB" sz="10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4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1087166">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lvl="0" indent="0">
                        <a:buFont typeface="Arial" panose="020B0604020202020204" pitchFamily="34" charset="0"/>
                        <a:buNone/>
                      </a:pPr>
                      <a:r>
                        <a:rPr lang="en-US" sz="900" dirty="0">
                          <a:latin typeface="Bliss 2 Regular" panose="02000506030000020004" pitchFamily="50" charset="0"/>
                        </a:rPr>
                        <a:t>Buy the</a:t>
                      </a:r>
                      <a:r>
                        <a:rPr lang="en-US" sz="900" baseline="0" dirty="0">
                          <a:latin typeface="Bliss 2 Regular" panose="02000506030000020004" pitchFamily="50" charset="0"/>
                        </a:rPr>
                        <a:t> CGP revision guide ‘Head Start to A-level Biology’ to help you to build on your GCSE </a:t>
                      </a:r>
                      <a:r>
                        <a:rPr lang="en-US" sz="900" baseline="0" dirty="0" err="1">
                          <a:latin typeface="Bliss 2 Regular" panose="02000506030000020004" pitchFamily="50" charset="0"/>
                        </a:rPr>
                        <a:t>Biolgy</a:t>
                      </a:r>
                      <a:r>
                        <a:rPr lang="en-US" sz="900" baseline="0" dirty="0">
                          <a:latin typeface="Bliss 2 Regular" panose="02000506030000020004" pitchFamily="50" charset="0"/>
                        </a:rPr>
                        <a:t> knowledge.</a:t>
                      </a:r>
                    </a:p>
                    <a:p>
                      <a:pPr marL="0" lvl="0" indent="0">
                        <a:buFont typeface="Arial" panose="020B0604020202020204" pitchFamily="34" charset="0"/>
                        <a:buNone/>
                      </a:pPr>
                      <a:endParaRPr lang="en-US" sz="900" baseline="0" dirty="0">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aseline="0" dirty="0">
                          <a:latin typeface="Bliss 2 Regular" panose="02000506030000020004" pitchFamily="50" charset="0"/>
                        </a:rPr>
                        <a:t>You can buy the revision guide book from </a:t>
                      </a:r>
                      <a:r>
                        <a:rPr lang="en-US" sz="900" baseline="0" dirty="0">
                          <a:latin typeface="Bliss 2 Regular" panose="02000506030000020004" pitchFamily="50" charset="0"/>
                          <a:hlinkClick r:id="rId3"/>
                        </a:rPr>
                        <a:t>cgpbooks.co.uk</a:t>
                      </a:r>
                      <a:r>
                        <a:rPr lang="en-US" sz="900" baseline="0" dirty="0">
                          <a:latin typeface="Bliss 2 Regular" panose="02000506030000020004" pitchFamily="50" charset="0"/>
                        </a:rPr>
                        <a:t> </a:t>
                      </a:r>
                      <a:r>
                        <a:rPr lang="en-US" sz="900" dirty="0">
                          <a:solidFill>
                            <a:srgbClr val="FF0000"/>
                          </a:solidFill>
                          <a:latin typeface="Bliss 2 Regular" panose="02000506030000020004" pitchFamily="50" charset="0"/>
                        </a:rPr>
                        <a:t>(5)</a:t>
                      </a:r>
                      <a:endParaRPr lang="en-GB" sz="900" dirty="0">
                        <a:latin typeface="Bliss 2 Regular" panose="02000506030000020004" pitchFamily="50" charset="0"/>
                      </a:endParaRPr>
                    </a:p>
                    <a:p>
                      <a:pPr marL="0" lvl="0" indent="0">
                        <a:buFont typeface="Arial" panose="020B0604020202020204" pitchFamily="34" charset="0"/>
                        <a:buNone/>
                      </a:pPr>
                      <a:endParaRPr lang="en-GB" sz="9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en-US" sz="900" dirty="0">
                          <a:latin typeface="Bliss 2 Regular" panose="02000506030000020004" pitchFamily="50" charset="0"/>
                        </a:rPr>
                        <a:t>Watch</a:t>
                      </a:r>
                      <a:r>
                        <a:rPr lang="en-US" sz="900" baseline="0" dirty="0">
                          <a:latin typeface="Bliss 2 Regular" panose="02000506030000020004" pitchFamily="50" charset="0"/>
                        </a:rPr>
                        <a:t> a </a:t>
                      </a:r>
                      <a:r>
                        <a:rPr lang="en-US" sz="900" dirty="0">
                          <a:latin typeface="Bliss 2 Regular" panose="02000506030000020004" pitchFamily="50" charset="0"/>
                        </a:rPr>
                        <a:t>TED </a:t>
                      </a:r>
                      <a:r>
                        <a:rPr lang="en-US" sz="900" dirty="0" smtClean="0">
                          <a:latin typeface="Bliss 2 Regular" panose="02000506030000020004" pitchFamily="50" charset="0"/>
                        </a:rPr>
                        <a:t>talk</a:t>
                      </a:r>
                      <a:endParaRPr lang="en-GB" sz="900" dirty="0">
                        <a:latin typeface="Bliss 2 Regular" panose="02000506030000020004" pitchFamily="50"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dirty="0" err="1" smtClean="0">
                          <a:latin typeface="Bliss 2 Regular" panose="02000506030000020004" pitchFamily="50" charset="0"/>
                          <a:hlinkClick r:id="rId4"/>
                        </a:rPr>
                        <a:t>A_global_pandemic_calls_for_global_solutions</a:t>
                      </a:r>
                      <a:endParaRPr lang="en-GB" sz="900" dirty="0" smtClean="0">
                        <a:latin typeface="Bliss 2 Regular" panose="02000506030000020004" pitchFamily="50"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latin typeface="Bliss 2 Regular" panose="02000506030000020004" pitchFamily="50" charset="0"/>
                          <a:hlinkClick r:id="rId5"/>
                        </a:rPr>
                        <a:t>When is a pandemic really over? </a:t>
                      </a:r>
                      <a:endParaRPr lang="en-US" sz="900" dirty="0" smtClean="0">
                        <a:latin typeface="Bliss 2 Regular" panose="02000506030000020004" pitchFamily="50"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latin typeface="Bliss 2 Regular" panose="02000506030000020004" pitchFamily="50" charset="0"/>
                          <a:hlinkClick r:id="rId6"/>
                        </a:rPr>
                        <a:t>How does the immune system work?</a:t>
                      </a:r>
                      <a:endParaRPr lang="en-US" sz="900" dirty="0" smtClean="0">
                        <a:latin typeface="Bliss 2 Regular" panose="02000506030000020004" pitchFamily="50"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latin typeface="Bliss 2 Regular" panose="02000506030000020004" pitchFamily="50" charset="0"/>
                          <a:hlinkClick r:id="rId7"/>
                        </a:rPr>
                        <a:t>Sex determination: more complicated than you think</a:t>
                      </a:r>
                      <a:endParaRPr lang="en-US" sz="900" dirty="0" smtClean="0">
                        <a:latin typeface="Bliss 2 Regular" panose="02000506030000020004" pitchFamily="50"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smtClean="0">
                          <a:latin typeface="Bliss 2 Regular" panose="02000506030000020004" pitchFamily="50" charset="0"/>
                          <a:hlinkClick r:id="rId8"/>
                        </a:rPr>
                        <a:t>What if there were 1 trillion more trees?</a:t>
                      </a:r>
                      <a:endParaRPr lang="en-GB" sz="900" dirty="0">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smtClean="0">
                          <a:solidFill>
                            <a:srgbClr val="FF0000"/>
                          </a:solidFill>
                          <a:latin typeface="Bliss 2 Regular" panose="02000506030000020004" pitchFamily="50" charset="0"/>
                        </a:rPr>
                        <a:t> </a:t>
                      </a:r>
                      <a:r>
                        <a:rPr lang="en-US" sz="900" dirty="0">
                          <a:solidFill>
                            <a:srgbClr val="FF0000"/>
                          </a:solidFill>
                          <a:latin typeface="Bliss 2 Regular" panose="02000506030000020004" pitchFamily="50" charset="0"/>
                        </a:rPr>
                        <a:t>(2)</a:t>
                      </a:r>
                      <a:endParaRPr lang="en-GB" sz="900" dirty="0">
                        <a:solidFill>
                          <a:srgbClr val="FF0000"/>
                        </a:solidFill>
                        <a:latin typeface="Bliss 2 Regular" panose="02000506030000020004" pitchFamily="50" charset="0"/>
                      </a:endParaRPr>
                    </a:p>
                    <a:p>
                      <a:pPr marL="171450" indent="-171450">
                        <a:buFont typeface="Arial" panose="020B0604020202020204" pitchFamily="34" charset="0"/>
                        <a:buChar char="•"/>
                      </a:pPr>
                      <a:endParaRPr lang="en-GB" sz="9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900" kern="1200" dirty="0" err="1">
                          <a:solidFill>
                            <a:schemeClr val="dk1"/>
                          </a:solidFill>
                          <a:effectLst/>
                          <a:latin typeface="Bliss 2 Regular" panose="02000506030000020004" pitchFamily="50" charset="0"/>
                          <a:ea typeface="+mn-ea"/>
                          <a:cs typeface="+mn-cs"/>
                          <a:hlinkClick r:id="rId9"/>
                        </a:rPr>
                        <a:t>Thisweekinviroogy</a:t>
                      </a:r>
                      <a:r>
                        <a:rPr lang="en-GB" sz="900" kern="1200" dirty="0">
                          <a:solidFill>
                            <a:schemeClr val="dk1"/>
                          </a:solidFill>
                          <a:effectLst/>
                          <a:latin typeface="Bliss 2 Regular" panose="02000506030000020004" pitchFamily="50" charset="0"/>
                          <a:ea typeface="+mn-ea"/>
                          <a:cs typeface="+mn-cs"/>
                        </a:rPr>
                        <a:t> How are the tests for</a:t>
                      </a:r>
                      <a:r>
                        <a:rPr lang="en-GB" sz="900" kern="1200" baseline="0" dirty="0">
                          <a:solidFill>
                            <a:schemeClr val="dk1"/>
                          </a:solidFill>
                          <a:effectLst/>
                          <a:latin typeface="Bliss 2 Regular" panose="02000506030000020004" pitchFamily="50" charset="0"/>
                          <a:ea typeface="+mn-ea"/>
                          <a:cs typeface="+mn-cs"/>
                        </a:rPr>
                        <a:t> vaccines for CV-19 done? </a:t>
                      </a:r>
                      <a:r>
                        <a:rPr lang="en-US" sz="900" dirty="0">
                          <a:solidFill>
                            <a:srgbClr val="FF0000"/>
                          </a:solidFill>
                          <a:latin typeface="Bliss 2 Regular" panose="02000506030000020004" pitchFamily="50" charset="0"/>
                        </a:rPr>
                        <a:t>(1)</a:t>
                      </a:r>
                      <a:endParaRPr lang="en-GB" sz="900" kern="1200" baseline="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dirty="0">
                          <a:latin typeface="Bliss 2 Regular" panose="02000506030000020004" pitchFamily="50" charset="0"/>
                        </a:rPr>
                        <a:t>The</a:t>
                      </a:r>
                      <a:r>
                        <a:rPr lang="en-US" sz="900" baseline="0" dirty="0">
                          <a:latin typeface="Bliss 2 Regular" panose="02000506030000020004" pitchFamily="50" charset="0"/>
                        </a:rPr>
                        <a:t> Natural History Museum </a:t>
                      </a:r>
                      <a:r>
                        <a:rPr lang="en-US" sz="900" baseline="0" dirty="0">
                          <a:latin typeface="Bliss 2 Regular" panose="02000506030000020004" pitchFamily="50" charset="0"/>
                          <a:hlinkClick r:id="rId10"/>
                        </a:rPr>
                        <a:t>http://www.nhm.ac.uk</a:t>
                      </a:r>
                      <a:r>
                        <a:rPr lang="en-US" sz="900" baseline="0" dirty="0">
                          <a:latin typeface="Bliss 2 Regular" panose="02000506030000020004" pitchFamily="50" charset="0"/>
                        </a:rPr>
                        <a:t> </a:t>
                      </a:r>
                      <a:r>
                        <a:rPr lang="en-US" sz="900" dirty="0">
                          <a:solidFill>
                            <a:srgbClr val="FF0000"/>
                          </a:solidFill>
                          <a:latin typeface="Bliss 2 Regular" panose="02000506030000020004" pitchFamily="50" charset="0"/>
                        </a:rPr>
                        <a:t> (4)</a:t>
                      </a:r>
                      <a:endParaRPr lang="en-GB" sz="900" dirty="0">
                        <a:solidFill>
                          <a:srgbClr val="FF0000"/>
                        </a:solidFill>
                        <a:latin typeface="Bliss 2 Regular" panose="02000506030000020004" pitchFamily="50" charset="0"/>
                      </a:endParaRPr>
                    </a:p>
                    <a:p>
                      <a:pPr marL="0" indent="0">
                        <a:buFont typeface="Arial" panose="020B0604020202020204" pitchFamily="34" charset="0"/>
                        <a:buNone/>
                      </a:pPr>
                      <a:r>
                        <a:rPr lang="en-US" sz="900" baseline="0" dirty="0">
                          <a:latin typeface="Bliss 2 Regular" panose="02000506030000020004" pitchFamily="50" charset="0"/>
                        </a:rPr>
                        <a:t> </a:t>
                      </a:r>
                    </a:p>
                    <a:p>
                      <a:pPr marL="0" indent="0">
                        <a:buFont typeface="Arial" panose="020B0604020202020204" pitchFamily="34" charset="0"/>
                        <a:buNone/>
                      </a:pPr>
                      <a:endParaRPr lang="en-GB" sz="9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lvl="0" indent="0">
                        <a:buFont typeface="Arial" panose="020B0604020202020204" pitchFamily="34" charset="0"/>
                        <a:buNone/>
                      </a:pPr>
                      <a:r>
                        <a:rPr lang="en-GB" sz="900" b="0" u="sng" baseline="0" dirty="0">
                          <a:latin typeface="Bliss 2 Regular" panose="02000506030000020004" pitchFamily="50" charset="0"/>
                        </a:rPr>
                        <a:t>Active Review of Biological concepts </a:t>
                      </a:r>
                    </a:p>
                    <a:p>
                      <a:pPr marL="0" lvl="0" indent="0">
                        <a:buFont typeface="Arial" panose="020B0604020202020204" pitchFamily="34" charset="0"/>
                        <a:buNone/>
                      </a:pPr>
                      <a:r>
                        <a:rPr lang="en-GB" sz="900" b="0" baseline="0" dirty="0">
                          <a:latin typeface="Bliss 2 Regular" panose="02000506030000020004" pitchFamily="50" charset="0"/>
                        </a:rPr>
                        <a:t>Which were your weakest GCSE Biology areas? Review these topics areas using: </a:t>
                      </a:r>
                    </a:p>
                    <a:p>
                      <a:pPr marL="171450" lvl="0" indent="-171450">
                        <a:buFont typeface="Arial" panose="020B0604020202020204" pitchFamily="34" charset="0"/>
                        <a:buChar char="•"/>
                      </a:pPr>
                      <a:r>
                        <a:rPr lang="en-GB" sz="900" b="0" baseline="0" dirty="0" err="1" smtClean="0">
                          <a:latin typeface="Bliss 2 Regular" panose="02000506030000020004" pitchFamily="50" charset="0"/>
                          <a:hlinkClick r:id="rId11"/>
                        </a:rPr>
                        <a:t>Cognito</a:t>
                      </a:r>
                      <a:endParaRPr lang="en-GB" sz="900" b="0" baseline="0" dirty="0" smtClean="0">
                        <a:latin typeface="Bliss 2 Regular" panose="02000506030000020004" pitchFamily="50" charset="0"/>
                      </a:endParaRPr>
                    </a:p>
                    <a:p>
                      <a:pPr marL="171450" lvl="0" indent="-171450">
                        <a:buFont typeface="Arial" panose="020B0604020202020204" pitchFamily="34" charset="0"/>
                        <a:buChar char="•"/>
                      </a:pPr>
                      <a:r>
                        <a:rPr lang="en-GB" sz="900" b="0" baseline="0" dirty="0" err="1" smtClean="0">
                          <a:latin typeface="Bliss 2 Regular" panose="02000506030000020004" pitchFamily="50" charset="0"/>
                          <a:hlinkClick r:id="rId12"/>
                        </a:rPr>
                        <a:t>Revisely</a:t>
                      </a:r>
                      <a:endParaRPr lang="en-GB" sz="900" b="0" baseline="0" dirty="0">
                        <a:latin typeface="Bliss 2 Regular" panose="02000506030000020004" pitchFamily="50" charset="0"/>
                      </a:endParaRPr>
                    </a:p>
                    <a:p>
                      <a:pPr lvl="0"/>
                      <a:endParaRPr lang="en-US" sz="900" b="0" kern="1200" dirty="0">
                        <a:solidFill>
                          <a:schemeClr val="dk1"/>
                        </a:solidFill>
                        <a:effectLst/>
                        <a:latin typeface="Bliss 2 Regular" panose="02000506030000020004" pitchFamily="50" charset="0"/>
                        <a:ea typeface="+mn-ea"/>
                        <a:cs typeface="+mn-cs"/>
                      </a:endParaRPr>
                    </a:p>
                    <a:p>
                      <a:pPr lvl="0"/>
                      <a:r>
                        <a:rPr lang="en-US" sz="900" b="0" kern="1200" dirty="0">
                          <a:solidFill>
                            <a:schemeClr val="dk1"/>
                          </a:solidFill>
                          <a:effectLst/>
                          <a:latin typeface="Bliss 2 Regular" panose="02000506030000020004" pitchFamily="50" charset="0"/>
                          <a:ea typeface="+mn-ea"/>
                          <a:cs typeface="+mn-cs"/>
                        </a:rPr>
                        <a:t>Further develop your understanding</a:t>
                      </a:r>
                      <a:r>
                        <a:rPr lang="en-US" sz="900" b="0" kern="1200" baseline="0" dirty="0">
                          <a:solidFill>
                            <a:schemeClr val="dk1"/>
                          </a:solidFill>
                          <a:effectLst/>
                          <a:latin typeface="Bliss 2 Regular" panose="02000506030000020004" pitchFamily="50" charset="0"/>
                          <a:ea typeface="+mn-ea"/>
                          <a:cs typeface="+mn-cs"/>
                        </a:rPr>
                        <a:t> of some concepts to prepare you for A-level Biology.</a:t>
                      </a:r>
                    </a:p>
                    <a:p>
                      <a:r>
                        <a:rPr lang="en-US" sz="900" b="0" dirty="0" err="1">
                          <a:latin typeface="Bliss 2 Regular" panose="02000506030000020004" pitchFamily="50" charset="0"/>
                          <a:hlinkClick r:id="rId13"/>
                        </a:rPr>
                        <a:t>Snaprevise</a:t>
                      </a:r>
                      <a:endParaRPr lang="en-US" sz="900" b="0" dirty="0">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err="1">
                          <a:latin typeface="Bliss 2 Regular" panose="02000506030000020004" pitchFamily="50" charset="0"/>
                          <a:hlinkClick r:id="rId14"/>
                        </a:rPr>
                        <a:t>CrashCourseBiology</a:t>
                      </a:r>
                      <a:r>
                        <a:rPr lang="en-US" sz="900" b="0" dirty="0">
                          <a:latin typeface="Bliss 2 Regular" panose="02000506030000020004" pitchFamily="50" charset="0"/>
                        </a:rPr>
                        <a:t> </a:t>
                      </a:r>
                      <a:r>
                        <a:rPr lang="en-US" sz="900" dirty="0">
                          <a:solidFill>
                            <a:srgbClr val="FF0000"/>
                          </a:solidFill>
                          <a:latin typeface="Bliss 2 Regular" panose="02000506030000020004" pitchFamily="50" charset="0"/>
                        </a:rPr>
                        <a:t>(5)</a:t>
                      </a:r>
                      <a:endParaRPr lang="en-US" sz="900" b="0" kern="1200" baseline="0" dirty="0">
                        <a:solidFill>
                          <a:schemeClr val="dk1"/>
                        </a:solidFill>
                        <a:effectLst/>
                        <a:latin typeface="Bliss 2 Regular" panose="02000506030000020004" pitchFamily="50"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762366339"/>
                  </a:ext>
                </a:extLst>
              </a:tr>
              <a:tr h="567217">
                <a:tc vMerge="1">
                  <a:txBody>
                    <a:bodyPr/>
                    <a:lstStyle/>
                    <a:p>
                      <a:endParaRPr lang="en-GB"/>
                    </a:p>
                  </a:txBody>
                  <a:tcPr/>
                </a:tc>
                <a:tc rowSpan="2">
                  <a:txBody>
                    <a:bodyPr/>
                    <a:lstStyle/>
                    <a:p>
                      <a:pPr lvl="0"/>
                      <a:r>
                        <a:rPr lang="en-US" sz="900" dirty="0">
                          <a:latin typeface="Bliss 2 Regular" panose="02000506030000020004" pitchFamily="50" charset="0"/>
                        </a:rPr>
                        <a:t>Want to read</a:t>
                      </a:r>
                      <a:r>
                        <a:rPr lang="en-US" sz="900" baseline="0" dirty="0">
                          <a:latin typeface="Bliss 2 Regular" panose="02000506030000020004" pitchFamily="50" charset="0"/>
                        </a:rPr>
                        <a:t> a Biology classic book that has influenced worldwide understanding of Biology? Here is a list of suggested books to read: </a:t>
                      </a:r>
                    </a:p>
                    <a:p>
                      <a:pPr marL="171450" lvl="0" indent="-171450">
                        <a:buFont typeface="Arial" panose="020B0604020202020204" pitchFamily="34" charset="0"/>
                        <a:buChar char="•"/>
                      </a:pPr>
                      <a:r>
                        <a:rPr lang="en-US" sz="900" dirty="0">
                          <a:latin typeface="Bliss 2 Regular" panose="02000506030000020004" pitchFamily="50" charset="0"/>
                        </a:rPr>
                        <a:t>Richard Dawkins:</a:t>
                      </a:r>
                      <a:r>
                        <a:rPr lang="en-US" sz="900" baseline="0" dirty="0">
                          <a:latin typeface="Bliss 2 Regular" panose="02000506030000020004" pitchFamily="50" charset="0"/>
                        </a:rPr>
                        <a:t> </a:t>
                      </a:r>
                      <a:r>
                        <a:rPr lang="en-US" sz="900" dirty="0">
                          <a:latin typeface="Bliss 2 Regular" panose="02000506030000020004" pitchFamily="50" charset="0"/>
                        </a:rPr>
                        <a:t>The Selfish Gene </a:t>
                      </a:r>
                    </a:p>
                    <a:p>
                      <a:pPr marL="171450" lvl="0" indent="-171450">
                        <a:buFont typeface="Arial" panose="020B0604020202020204" pitchFamily="34" charset="0"/>
                        <a:buChar char="•"/>
                      </a:pPr>
                      <a:r>
                        <a:rPr lang="en-US" sz="900" dirty="0">
                          <a:latin typeface="Bliss 2 Regular" panose="02000506030000020004" pitchFamily="50" charset="0"/>
                        </a:rPr>
                        <a:t>James Watson: The Double Helix: Personal Account of the Discovery of the Structure of DNA</a:t>
                      </a:r>
                    </a:p>
                    <a:p>
                      <a:pPr marL="171450" lvl="0" indent="-171450">
                        <a:buFont typeface="Arial" panose="020B0604020202020204" pitchFamily="34" charset="0"/>
                        <a:buChar char="•"/>
                      </a:pPr>
                      <a:r>
                        <a:rPr lang="en-US" sz="900" dirty="0">
                          <a:latin typeface="Bliss 2 Regular" panose="02000506030000020004" pitchFamily="50" charset="0"/>
                        </a:rPr>
                        <a:t>Charles Darwin: The origin of species</a:t>
                      </a:r>
                    </a:p>
                    <a:p>
                      <a:pPr marL="171450" lvl="0" indent="-171450">
                        <a:buFont typeface="Arial" panose="020B0604020202020204" pitchFamily="34" charset="0"/>
                        <a:buChar char="•"/>
                      </a:pPr>
                      <a:r>
                        <a:rPr lang="en-US" sz="900" dirty="0">
                          <a:latin typeface="Bliss 2 Regular" panose="02000506030000020004" pitchFamily="50" charset="0"/>
                        </a:rPr>
                        <a:t>Bill Bryson: A Short History of Nearly Everything </a:t>
                      </a:r>
                      <a:r>
                        <a:rPr lang="en-US" sz="900" dirty="0">
                          <a:solidFill>
                            <a:srgbClr val="FF0000"/>
                          </a:solidFill>
                          <a:latin typeface="Bliss 2 Regular" panose="02000506030000020004" pitchFamily="50" charset="0"/>
                        </a:rPr>
                        <a:t> (1) </a:t>
                      </a:r>
                      <a:endParaRPr lang="en-GB" sz="9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908899994"/>
                  </a:ext>
                </a:extLst>
              </a:tr>
              <a:tr h="1087166">
                <a:tc vMerge="1">
                  <a:txBody>
                    <a:bodyPr/>
                    <a:lstStyle/>
                    <a:p>
                      <a:endParaRPr lang="en-GB"/>
                    </a:p>
                  </a:txBody>
                  <a:tcPr/>
                </a:tc>
                <a:tc vMerge="1">
                  <a:txBody>
                    <a:bodyPr/>
                    <a:lstStyle/>
                    <a:p>
                      <a:pPr lvl="0"/>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baseline="0" dirty="0">
                          <a:latin typeface="Bliss 2 Regular" panose="02000506030000020004" pitchFamily="50" charset="0"/>
                        </a:rPr>
                        <a:t>Our Planet  (2019)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1" dirty="0">
                          <a:latin typeface="Bliss 2 Regular" panose="02000506030000020004" pitchFamily="50" charset="0"/>
                        </a:rPr>
                        <a:t>The series addresses issues of conservation while featuring these disparate animals in their respective home regions, and has been noted for its greater focus on humans' impact on the environment than </a:t>
                      </a:r>
                      <a:r>
                        <a:rPr lang="en-US" sz="900" dirty="0">
                          <a:latin typeface="Bliss 2 Regular" panose="02000506030000020004" pitchFamily="50" charset="0"/>
                        </a:rPr>
                        <a:t>traditional nature documentaries.</a:t>
                      </a:r>
                      <a:r>
                        <a:rPr lang="en-US" sz="900" dirty="0">
                          <a:solidFill>
                            <a:srgbClr val="FF0000"/>
                          </a:solidFill>
                          <a:latin typeface="Bliss 2 Regular" panose="02000506030000020004" pitchFamily="50" charset="0"/>
                        </a:rPr>
                        <a:t> (1</a:t>
                      </a:r>
                      <a:r>
                        <a:rPr lang="en-US" sz="900" dirty="0" smtClean="0">
                          <a:solidFill>
                            <a:srgbClr val="FF0000"/>
                          </a:solidFill>
                          <a:latin typeface="Bliss 2 Regular" panose="02000506030000020004" pitchFamily="50" charset="0"/>
                        </a:rPr>
                        <a:t>)</a:t>
                      </a:r>
                      <a:endParaRPr lang="en-GB" sz="9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900" kern="1200" dirty="0">
                          <a:solidFill>
                            <a:schemeClr val="dk1"/>
                          </a:solidFill>
                          <a:effectLst/>
                          <a:latin typeface="Bliss 2 Regular" panose="02000506030000020004" pitchFamily="50" charset="0"/>
                          <a:ea typeface="+mn-ea"/>
                          <a:cs typeface="+mn-cs"/>
                          <a:hlinkClick r:id="rId15"/>
                        </a:rPr>
                        <a:t>Level Up Human</a:t>
                      </a:r>
                      <a:r>
                        <a:rPr lang="en-GB" sz="900" kern="1200" baseline="0" dirty="0">
                          <a:solidFill>
                            <a:schemeClr val="dk1"/>
                          </a:solidFill>
                          <a:effectLst/>
                          <a:latin typeface="Bliss 2 Regular" panose="02000506030000020004" pitchFamily="50" charset="0"/>
                          <a:ea typeface="+mn-ea"/>
                          <a:cs typeface="+mn-cs"/>
                        </a:rPr>
                        <a:t> </a:t>
                      </a:r>
                      <a:r>
                        <a:rPr lang="en-US" sz="900" kern="1200" dirty="0">
                          <a:solidFill>
                            <a:schemeClr val="dk1"/>
                          </a:solidFill>
                          <a:effectLst/>
                          <a:latin typeface="Bliss 2 Regular" panose="02000506030000020004" pitchFamily="50" charset="0"/>
                          <a:ea typeface="+mn-ea"/>
                          <a:cs typeface="+mn-cs"/>
                        </a:rPr>
                        <a:t>Series 10 episode 2 </a:t>
                      </a:r>
                      <a:r>
                        <a:rPr lang="en-US" sz="900" dirty="0">
                          <a:solidFill>
                            <a:srgbClr val="FF0000"/>
                          </a:solidFill>
                          <a:latin typeface="Bliss 2 Regular" panose="02000506030000020004" pitchFamily="50" charset="0"/>
                        </a:rPr>
                        <a:t> (1)</a:t>
                      </a:r>
                      <a:endParaRPr lang="en-GB" sz="900" dirty="0">
                        <a:solidFill>
                          <a:srgbClr val="FF0000"/>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9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aseline="0" dirty="0">
                          <a:latin typeface="Bliss 2 Regular" panose="02000506030000020004" pitchFamily="50" charset="0"/>
                          <a:cs typeface="Arial" panose="020B0604020202020204" pitchFamily="34" charset="0"/>
                          <a:hlinkClick r:id="rId16"/>
                        </a:rPr>
                        <a:t>The Royal Society Lectures on You and the Planet</a:t>
                      </a:r>
                      <a:r>
                        <a:rPr lang="en-US" sz="900" baseline="0" dirty="0">
                          <a:latin typeface="Bliss 2 Regular" panose="02000506030000020004" pitchFamily="50" charset="0"/>
                          <a:cs typeface="Arial" panose="020B0604020202020204" pitchFamily="34" charset="0"/>
                        </a:rPr>
                        <a:t>  </a:t>
                      </a:r>
                      <a:r>
                        <a:rPr lang="en-US" sz="900" dirty="0">
                          <a:solidFill>
                            <a:srgbClr val="FF0000"/>
                          </a:solidFill>
                          <a:latin typeface="Bliss 2 Regular" panose="02000506030000020004" pitchFamily="50" charset="0"/>
                        </a:rPr>
                        <a:t>(4)</a:t>
                      </a:r>
                      <a:endParaRPr lang="en-GB" sz="900" dirty="0">
                        <a:solidFill>
                          <a:srgbClr val="FF0000"/>
                        </a:solidFill>
                        <a:latin typeface="Bliss 2 Regular" panose="02000506030000020004" pitchFamily="50" charset="0"/>
                      </a:endParaRPr>
                    </a:p>
                    <a:p>
                      <a:pPr marL="0" indent="0">
                        <a:buFont typeface="Arial" panose="020B0604020202020204" pitchFamily="34" charset="0"/>
                        <a:buNone/>
                      </a:pPr>
                      <a:endParaRPr lang="en-US" sz="900" baseline="0" dirty="0">
                        <a:latin typeface="Bliss 2 Regular" panose="02000506030000020004" pitchFamily="50"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kern="1200" dirty="0">
                          <a:solidFill>
                            <a:schemeClr val="dk1"/>
                          </a:solidFill>
                          <a:effectLst/>
                          <a:latin typeface="Bliss 2 Regular" panose="02000506030000020004" pitchFamily="50" charset="0"/>
                          <a:ea typeface="+mn-ea"/>
                          <a:cs typeface="+mn-cs"/>
                        </a:rPr>
                        <a:t>10%</a:t>
                      </a:r>
                      <a:r>
                        <a:rPr lang="en-US" sz="900" b="0" kern="1200" baseline="0" dirty="0">
                          <a:solidFill>
                            <a:schemeClr val="dk1"/>
                          </a:solidFill>
                          <a:effectLst/>
                          <a:latin typeface="Bliss 2 Regular" panose="02000506030000020004" pitchFamily="50" charset="0"/>
                          <a:ea typeface="+mn-ea"/>
                          <a:cs typeface="+mn-cs"/>
                        </a:rPr>
                        <a:t> of your A-level Biology exam uses higher tier GCSE </a:t>
                      </a:r>
                      <a:r>
                        <a:rPr lang="en-US" sz="900" b="0" kern="1200" baseline="0" dirty="0" err="1">
                          <a:solidFill>
                            <a:schemeClr val="dk1"/>
                          </a:solidFill>
                          <a:effectLst/>
                          <a:latin typeface="Bliss 2 Regular" panose="02000506030000020004" pitchFamily="50" charset="0"/>
                          <a:ea typeface="+mn-ea"/>
                          <a:cs typeface="+mn-cs"/>
                        </a:rPr>
                        <a:t>Maths</a:t>
                      </a:r>
                      <a:r>
                        <a:rPr lang="en-US" sz="900" b="0" kern="1200" baseline="0" dirty="0">
                          <a:solidFill>
                            <a:schemeClr val="dk1"/>
                          </a:solidFill>
                          <a:effectLst/>
                          <a:latin typeface="Bliss 2 Regular" panose="02000506030000020004" pitchFamily="50" charset="0"/>
                          <a:ea typeface="+mn-ea"/>
                          <a:cs typeface="+mn-cs"/>
                        </a:rPr>
                        <a:t> skills. Try the ‘</a:t>
                      </a:r>
                      <a:r>
                        <a:rPr lang="en-US" sz="900" b="0" kern="1200" baseline="0" dirty="0" err="1">
                          <a:solidFill>
                            <a:schemeClr val="dk1"/>
                          </a:solidFill>
                          <a:effectLst/>
                          <a:latin typeface="Bliss 2 Regular" panose="02000506030000020004" pitchFamily="50" charset="0"/>
                          <a:ea typeface="+mn-ea"/>
                          <a:cs typeface="+mn-cs"/>
                        </a:rPr>
                        <a:t>Maths</a:t>
                      </a:r>
                      <a:r>
                        <a:rPr lang="en-US" sz="900" b="0" kern="1200" baseline="0" dirty="0">
                          <a:solidFill>
                            <a:schemeClr val="dk1"/>
                          </a:solidFill>
                          <a:effectLst/>
                          <a:latin typeface="Bliss 2 Regular" panose="02000506030000020004" pitchFamily="50" charset="0"/>
                          <a:ea typeface="+mn-ea"/>
                          <a:cs typeface="+mn-cs"/>
                        </a:rPr>
                        <a:t> For A Level Biology Questions and Tips’ from </a:t>
                      </a:r>
                      <a:r>
                        <a:rPr lang="en-US" sz="900" b="0" kern="1200" baseline="0" dirty="0" err="1">
                          <a:solidFill>
                            <a:schemeClr val="dk1"/>
                          </a:solidFill>
                          <a:effectLst/>
                          <a:latin typeface="Bliss 2 Regular" panose="02000506030000020004" pitchFamily="50" charset="0"/>
                          <a:ea typeface="+mn-ea"/>
                          <a:cs typeface="+mn-cs"/>
                          <a:hlinkClick r:id="rId17"/>
                        </a:rPr>
                        <a:t>Maths</a:t>
                      </a:r>
                      <a:r>
                        <a:rPr lang="en-US" sz="900" b="0" kern="1200" baseline="0" dirty="0">
                          <a:solidFill>
                            <a:schemeClr val="dk1"/>
                          </a:solidFill>
                          <a:effectLst/>
                          <a:latin typeface="Bliss 2 Regular" panose="02000506030000020004" pitchFamily="50" charset="0"/>
                          <a:ea typeface="+mn-ea"/>
                          <a:cs typeface="+mn-cs"/>
                          <a:hlinkClick r:id="rId17"/>
                        </a:rPr>
                        <a:t> made easy</a:t>
                      </a:r>
                      <a:r>
                        <a:rPr lang="en-US" sz="900" b="0" kern="1200" baseline="0" dirty="0">
                          <a:solidFill>
                            <a:schemeClr val="dk1"/>
                          </a:solidFill>
                          <a:effectLst/>
                          <a:latin typeface="Bliss 2 Regular" panose="02000506030000020004" pitchFamily="50"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FF0000"/>
                          </a:solidFill>
                          <a:latin typeface="Bliss 2 Regular" panose="02000506030000020004" pitchFamily="50" charset="0"/>
                        </a:rPr>
                        <a:t>(6)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effectLst/>
                        <a:latin typeface="Bliss 2 Regular" panose="02000506030000020004" pitchFamily="50" charset="0"/>
                        <a:ea typeface="+mn-ea"/>
                        <a:cs typeface="+mn-cs"/>
                      </a:endParaRPr>
                    </a:p>
                    <a:p>
                      <a:endParaRPr lang="en-GB" sz="900" b="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243899729"/>
                  </a:ext>
                </a:extLst>
              </a:tr>
              <a:tr h="945362">
                <a:tc vMerge="1">
                  <a:txBody>
                    <a:bodyPr/>
                    <a:lstStyle/>
                    <a:p>
                      <a:endParaRPr lang="en-GB"/>
                    </a:p>
                  </a:txBody>
                  <a:tcPr/>
                </a:tc>
                <a:tc>
                  <a:txBody>
                    <a:bodyPr/>
                    <a:lstStyle/>
                    <a:p>
                      <a:r>
                        <a:rPr lang="en-US" sz="900" baseline="0" dirty="0">
                          <a:latin typeface="Bliss 2 Regular" panose="02000506030000020004" pitchFamily="50" charset="0"/>
                        </a:rPr>
                        <a:t>Visit the </a:t>
                      </a:r>
                      <a:r>
                        <a:rPr lang="en-US" sz="900" baseline="0" dirty="0" err="1">
                          <a:latin typeface="Bliss 2 Regular" panose="02000506030000020004" pitchFamily="50" charset="0"/>
                        </a:rPr>
                        <a:t>Edexcel</a:t>
                      </a:r>
                      <a:r>
                        <a:rPr lang="en-US" sz="900" baseline="0" dirty="0">
                          <a:latin typeface="Bliss 2 Regular" panose="02000506030000020004" pitchFamily="50" charset="0"/>
                        </a:rPr>
                        <a:t> site below and download a copy of the specification for A level Biology A</a:t>
                      </a:r>
                    </a:p>
                    <a:p>
                      <a:r>
                        <a:rPr lang="en-US" sz="900" baseline="0" dirty="0">
                          <a:latin typeface="Bliss 2 Regular" panose="02000506030000020004" pitchFamily="50" charset="0"/>
                          <a:hlinkClick r:id="rId18"/>
                        </a:rPr>
                        <a:t>Specification</a:t>
                      </a:r>
                      <a:endParaRPr lang="en-US" sz="900" baseline="0" dirty="0">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solidFill>
                            <a:srgbClr val="FF0000"/>
                          </a:solidFill>
                          <a:latin typeface="Bliss 2 Regular" panose="02000506030000020004" pitchFamily="50" charset="0"/>
                        </a:rPr>
                        <a:t>(9)</a:t>
                      </a:r>
                      <a:endParaRPr lang="en-GB" sz="900" dirty="0">
                        <a:solidFill>
                          <a:srgbClr val="FF0000"/>
                        </a:solidFill>
                        <a:latin typeface="Bliss 2 Regular" panose="02000506030000020004" pitchFamily="50" charset="0"/>
                      </a:endParaRPr>
                    </a:p>
                    <a:p>
                      <a:endParaRPr lang="en-US" sz="900" baseline="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b="1" baseline="0" dirty="0">
                          <a:latin typeface="Bliss 2 Regular" panose="02000506030000020004" pitchFamily="50" charset="0"/>
                        </a:rPr>
                        <a:t>The C word (2016)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i="1" dirty="0">
                          <a:latin typeface="Bliss 2 Regular" panose="02000506030000020004" pitchFamily="50" charset="0"/>
                        </a:rPr>
                        <a:t>The C Word is a 2015 documentary film about the effort to prevent cancer, particularly the research of Dr. David </a:t>
                      </a:r>
                      <a:r>
                        <a:rPr lang="en-US" sz="900" i="1" dirty="0" err="1">
                          <a:latin typeface="Bliss 2 Regular" panose="02000506030000020004" pitchFamily="50" charset="0"/>
                        </a:rPr>
                        <a:t>Servan</a:t>
                      </a:r>
                      <a:r>
                        <a:rPr lang="en-US" sz="900" i="1" dirty="0">
                          <a:latin typeface="Bliss 2 Regular" panose="02000506030000020004" pitchFamily="50" charset="0"/>
                        </a:rPr>
                        <a:t>-Schreiber, and addresses the failure of Western medicine's approach to cancer. </a:t>
                      </a:r>
                      <a:r>
                        <a:rPr lang="en-US" sz="900" dirty="0">
                          <a:solidFill>
                            <a:srgbClr val="FF0000"/>
                          </a:solidFill>
                          <a:latin typeface="Bliss 2 Regular" panose="02000506030000020004" pitchFamily="50" charset="0"/>
                        </a:rPr>
                        <a:t>(1)</a:t>
                      </a:r>
                      <a:endParaRPr lang="en-GB" sz="900" i="1"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900" kern="1200" dirty="0">
                          <a:solidFill>
                            <a:schemeClr val="dk1"/>
                          </a:solidFill>
                          <a:effectLst/>
                          <a:latin typeface="Bliss 2 Regular" panose="02000506030000020004" pitchFamily="50" charset="0"/>
                          <a:ea typeface="+mn-ea"/>
                          <a:cs typeface="+mn-cs"/>
                          <a:hlinkClick r:id="rId19"/>
                        </a:rPr>
                        <a:t>Radiolab podcast relative genius</a:t>
                      </a:r>
                      <a:r>
                        <a:rPr lang="en-GB" sz="900" kern="1200" dirty="0">
                          <a:solidFill>
                            <a:schemeClr val="dk1"/>
                          </a:solidFill>
                          <a:effectLst/>
                          <a:latin typeface="Bliss 2 Regular" panose="02000506030000020004" pitchFamily="50" charset="0"/>
                          <a:ea typeface="+mn-ea"/>
                          <a:cs typeface="+mn-cs"/>
                        </a:rPr>
                        <a:t> </a:t>
                      </a:r>
                      <a:r>
                        <a:rPr lang="en-US" sz="900" dirty="0">
                          <a:solidFill>
                            <a:srgbClr val="FF0000"/>
                          </a:solidFill>
                          <a:latin typeface="Bliss 2 Regular" panose="02000506030000020004" pitchFamily="50" charset="0"/>
                        </a:rPr>
                        <a:t> (1)</a:t>
                      </a:r>
                      <a:endParaRPr lang="en-GB" sz="900" dirty="0">
                        <a:solidFill>
                          <a:srgbClr val="FF0000"/>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9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sz="900" dirty="0">
                          <a:latin typeface="Bliss 2 Regular" panose="02000506030000020004" pitchFamily="50" charset="0"/>
                        </a:rPr>
                        <a:t>A university open day (or virtual tour) of a university you are interested in. Here is the Oxford</a:t>
                      </a:r>
                      <a:r>
                        <a:rPr lang="en-US" sz="900" baseline="0" dirty="0">
                          <a:latin typeface="Bliss 2 Regular" panose="02000506030000020004" pitchFamily="50" charset="0"/>
                        </a:rPr>
                        <a:t> Biology</a:t>
                      </a:r>
                      <a:r>
                        <a:rPr lang="en-US" sz="900" dirty="0">
                          <a:latin typeface="Bliss 2 Regular" panose="02000506030000020004" pitchFamily="50" charset="0"/>
                        </a:rPr>
                        <a:t> Department.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Bliss 2 Regular" panose="02000506030000020004" pitchFamily="50" charset="0"/>
                          <a:hlinkClick r:id="rId20"/>
                        </a:rPr>
                        <a:t>Oxford Biology</a:t>
                      </a:r>
                      <a:r>
                        <a:rPr lang="en-GB" sz="900" dirty="0">
                          <a:latin typeface="Bliss 2 Regular" panose="02000506030000020004" pitchFamily="50" charset="0"/>
                        </a:rPr>
                        <a:t> </a:t>
                      </a:r>
                      <a:r>
                        <a:rPr lang="en-US" sz="900" dirty="0">
                          <a:solidFill>
                            <a:srgbClr val="FF0000"/>
                          </a:solidFill>
                          <a:latin typeface="Bliss 2 Regular" panose="02000506030000020004" pitchFamily="50" charset="0"/>
                        </a:rPr>
                        <a:t>(3)</a:t>
                      </a:r>
                      <a:endParaRPr lang="en-GB" sz="9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latin typeface="Bliss 2 Regular" panose="02000506030000020004" pitchFamily="50" charset="0"/>
                        </a:rPr>
                        <a:t>MOOCs</a:t>
                      </a:r>
                      <a:endParaRPr lang="en-GB" sz="900" dirty="0">
                        <a:latin typeface="Bliss 2 Regular" panose="02000506030000020004" pitchFamily="50" charset="0"/>
                        <a:hlinkClick r:id="rId2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err="1" smtClean="0">
                          <a:latin typeface="Bliss 2 Regular" panose="02000506030000020004" pitchFamily="50" charset="0"/>
                          <a:hlinkClick r:id="rId22"/>
                        </a:rPr>
                        <a:t>Shortonlinecourses</a:t>
                      </a:r>
                      <a:endParaRPr lang="en-GB" sz="900" dirty="0" smtClean="0">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smtClean="0">
                          <a:latin typeface="Bliss 2 Regular" panose="02000506030000020004" pitchFamily="50" charset="0"/>
                        </a:rPr>
                        <a:t>Search </a:t>
                      </a:r>
                      <a:r>
                        <a:rPr lang="en-GB" sz="900" dirty="0">
                          <a:latin typeface="Bliss 2 Regular" panose="02000506030000020004" pitchFamily="50" charset="0"/>
                        </a:rPr>
                        <a:t>through</a:t>
                      </a:r>
                      <a:r>
                        <a:rPr lang="en-GB" sz="900" baseline="0" dirty="0">
                          <a:latin typeface="Bliss 2 Regular" panose="02000506030000020004" pitchFamily="50" charset="0"/>
                        </a:rPr>
                        <a:t> the MOOCs on </a:t>
                      </a:r>
                      <a:r>
                        <a:rPr lang="en-GB" sz="900" baseline="0" dirty="0" smtClean="0">
                          <a:latin typeface="Bliss 2 Regular" panose="02000506030000020004" pitchFamily="50" charset="0"/>
                        </a:rPr>
                        <a:t>using </a:t>
                      </a:r>
                      <a:r>
                        <a:rPr lang="en-GB" sz="900" baseline="0" dirty="0">
                          <a:latin typeface="Bliss 2 Regular" panose="02000506030000020004" pitchFamily="50" charset="0"/>
                        </a:rPr>
                        <a:t>the filter ‘Biology’ and chose one that particularly interests you. </a:t>
                      </a:r>
                      <a:r>
                        <a:rPr lang="en-US" sz="900" dirty="0">
                          <a:solidFill>
                            <a:srgbClr val="FF0000"/>
                          </a:solidFill>
                          <a:latin typeface="Bliss 2 Regular" panose="02000506030000020004" pitchFamily="50" charset="0"/>
                        </a:rPr>
                        <a:t>(7)</a:t>
                      </a:r>
                      <a:endParaRPr lang="en-GB" sz="900" baseline="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5604501"/>
                  </a:ext>
                </a:extLst>
              </a:tr>
              <a:tr h="73528">
                <a:tc vMerge="1">
                  <a:txBody>
                    <a:bodyPr/>
                    <a:lstStyle/>
                    <a:p>
                      <a:endParaRPr lang="en-GB"/>
                    </a:p>
                  </a:txBody>
                  <a:tcPr/>
                </a:tc>
                <a:tc rowSpan="3">
                  <a:txBody>
                    <a:bodyPr/>
                    <a:lstStyle/>
                    <a:p>
                      <a:r>
                        <a:rPr lang="en-US" sz="900" dirty="0">
                          <a:latin typeface="Bliss 2 Regular" panose="02000506030000020004" pitchFamily="50" charset="0"/>
                        </a:rPr>
                        <a:t>Look at the BBC News</a:t>
                      </a:r>
                      <a:r>
                        <a:rPr lang="en-US" sz="900" baseline="0" dirty="0">
                          <a:latin typeface="Bliss 2 Regular" panose="02000506030000020004" pitchFamily="50" charset="0"/>
                        </a:rPr>
                        <a:t> page for Science and the Environment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err="1">
                          <a:latin typeface="Bliss 2 Regular" panose="02000506030000020004" pitchFamily="50" charset="0"/>
                          <a:hlinkClick r:id="rId23"/>
                        </a:rPr>
                        <a:t>BBCnews</a:t>
                      </a:r>
                      <a:r>
                        <a:rPr lang="en-US" sz="900" baseline="0" dirty="0">
                          <a:latin typeface="Bliss 2 Regular" panose="02000506030000020004" pitchFamily="50" charset="0"/>
                        </a:rPr>
                        <a:t> </a:t>
                      </a:r>
                      <a:r>
                        <a:rPr lang="en-US" sz="900" dirty="0">
                          <a:solidFill>
                            <a:srgbClr val="FF0000"/>
                          </a:solidFill>
                          <a:latin typeface="Bliss 2 Regular" panose="02000506030000020004" pitchFamily="50" charset="0"/>
                        </a:rPr>
                        <a:t> (1)</a:t>
                      </a:r>
                      <a:endParaRPr lang="en-US" sz="900" baseline="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a:latin typeface="Bliss 2 Regular" panose="02000506030000020004" pitchFamily="50" charset="0"/>
                        </a:rPr>
                        <a:t>The Game Changers (2018)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i="1" baseline="0" dirty="0">
                          <a:latin typeface="Bliss 2 Regular" panose="02000506030000020004" pitchFamily="50" charset="0"/>
                        </a:rPr>
                        <a:t>This documentary looks at viewpoints and evidence to promote a vegan diet but how reliable is it? </a:t>
                      </a:r>
                      <a:r>
                        <a:rPr lang="en-US" sz="900" dirty="0">
                          <a:solidFill>
                            <a:srgbClr val="FF0000"/>
                          </a:solidFill>
                          <a:latin typeface="Bliss 2 Regular" panose="02000506030000020004" pitchFamily="50" charset="0"/>
                        </a:rPr>
                        <a:t>(1)</a:t>
                      </a:r>
                      <a:endParaRPr lang="en-GB" sz="9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900" kern="1200" dirty="0" err="1">
                          <a:solidFill>
                            <a:schemeClr val="dk1"/>
                          </a:solidFill>
                          <a:effectLst/>
                          <a:latin typeface="Bliss 2 Regular" panose="02000506030000020004" pitchFamily="50" charset="0"/>
                          <a:ea typeface="+mn-ea"/>
                          <a:cs typeface="+mn-cs"/>
                          <a:hlinkClick r:id="rId24"/>
                        </a:rPr>
                        <a:t>Thisweekinevolution</a:t>
                      </a:r>
                      <a:r>
                        <a:rPr lang="en-GB" sz="900" kern="1200" dirty="0">
                          <a:solidFill>
                            <a:schemeClr val="dk1"/>
                          </a:solidFill>
                          <a:effectLst/>
                          <a:latin typeface="Bliss 2 Regular" panose="02000506030000020004" pitchFamily="50" charset="0"/>
                          <a:ea typeface="+mn-ea"/>
                          <a:cs typeface="+mn-cs"/>
                        </a:rPr>
                        <a:t> </a:t>
                      </a:r>
                      <a:r>
                        <a:rPr lang="en-US" sz="900" dirty="0">
                          <a:solidFill>
                            <a:srgbClr val="FF0000"/>
                          </a:solidFill>
                          <a:latin typeface="Bliss 2 Regular" panose="02000506030000020004" pitchFamily="50" charset="0"/>
                        </a:rPr>
                        <a:t> (1)</a:t>
                      </a:r>
                      <a:endParaRPr lang="en-GB" sz="900" dirty="0">
                        <a:solidFill>
                          <a:srgbClr val="FF0000"/>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9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134650173"/>
                  </a:ext>
                </a:extLst>
              </a:tr>
              <a:tr h="7352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r>
                        <a:rPr lang="en-GB" sz="900" baseline="0" dirty="0" err="1">
                          <a:latin typeface="Bliss 2 Regular" panose="02000506030000020004" pitchFamily="50" charset="0"/>
                          <a:hlinkClick r:id="rId25"/>
                        </a:rPr>
                        <a:t>BiologyOlympiadPastpapers</a:t>
                      </a:r>
                      <a:endParaRPr lang="en-GB" sz="900" baseline="0" dirty="0">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latin typeface="Bliss 2 regular"/>
                          <a:cs typeface="Bliss 2 regular"/>
                        </a:rPr>
                        <a:t>An annual competition seeking out the best </a:t>
                      </a:r>
                      <a:r>
                        <a:rPr lang="en-US" sz="900" baseline="0" dirty="0" smtClean="0">
                          <a:latin typeface="Bliss 2 regular"/>
                          <a:cs typeface="Bliss 2 regular"/>
                        </a:rPr>
                        <a:t>Biologists across </a:t>
                      </a:r>
                      <a:r>
                        <a:rPr lang="en-US" sz="900" baseline="0" dirty="0">
                          <a:latin typeface="Bliss 2 regular"/>
                          <a:cs typeface="Bliss 2 regular"/>
                        </a:rPr>
                        <a:t>the country</a:t>
                      </a:r>
                      <a:r>
                        <a:rPr lang="en-US" sz="900" baseline="0" dirty="0" smtClean="0">
                          <a:latin typeface="Bliss 2 regular"/>
                          <a:cs typeface="Bliss 2 regular"/>
                        </a:rPr>
                        <a:t>. Attempt a past paper and mark it. </a:t>
                      </a:r>
                      <a:r>
                        <a:rPr kumimoji="0" lang="en-GB" sz="900" b="0" i="0" u="none" strike="noStrike" kern="1200" cap="none" spc="0" normalizeH="0" baseline="0" noProof="0" dirty="0">
                          <a:ln>
                            <a:noFill/>
                          </a:ln>
                          <a:solidFill>
                            <a:srgbClr val="FF0000"/>
                          </a:solidFill>
                          <a:effectLst/>
                          <a:uLnTx/>
                          <a:uFillTx/>
                          <a:latin typeface="Bliss 2 regular"/>
                          <a:ea typeface="+mn-ea"/>
                          <a:cs typeface="Bliss 2 regular"/>
                        </a:rPr>
                        <a:t>(8) </a:t>
                      </a:r>
                    </a:p>
                    <a:p>
                      <a:endParaRPr lang="en-GB" sz="900" baseline="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128109906"/>
                  </a:ext>
                </a:extLst>
              </a:tr>
              <a:tr h="519581">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Bliss 2 regular"/>
                          <a:cs typeface="Bliss 2 regular"/>
                        </a:rPr>
                        <a:t>Science Museum </a:t>
                      </a:r>
                      <a:r>
                        <a:rPr kumimoji="0" lang="en-US" sz="900" b="0" i="0" u="none" strike="noStrike" kern="1200" cap="none" spc="0" normalizeH="0" baseline="0" noProof="0" dirty="0">
                          <a:ln>
                            <a:noFill/>
                          </a:ln>
                          <a:solidFill>
                            <a:srgbClr val="FF0000"/>
                          </a:solidFill>
                          <a:effectLst/>
                          <a:uLnTx/>
                          <a:uFillTx/>
                          <a:latin typeface="Bliss 2 regular"/>
                          <a:ea typeface="+mn-ea"/>
                          <a:cs typeface="Bliss 2 regular"/>
                        </a:rPr>
                        <a:t>(4)</a:t>
                      </a:r>
                      <a:endParaRPr kumimoji="0" lang="en-GB" sz="900" b="0" i="0" u="none" strike="noStrike" kern="1200" cap="none" spc="0" normalizeH="0" baseline="0" noProof="0" dirty="0">
                        <a:ln>
                          <a:noFill/>
                        </a:ln>
                        <a:solidFill>
                          <a:srgbClr val="FF0000"/>
                        </a:solidFill>
                        <a:effectLst/>
                        <a:uLnTx/>
                        <a:uFillTx/>
                        <a:latin typeface="Bliss 2 regular"/>
                        <a:ea typeface="+mn-ea"/>
                        <a:cs typeface="Bliss 2 regular"/>
                      </a:endParaRPr>
                    </a:p>
                    <a:p>
                      <a:r>
                        <a:rPr lang="en-US" sz="900" b="0" dirty="0">
                          <a:latin typeface="Bliss 2 regular"/>
                          <a:cs typeface="Bliss 2 regular"/>
                          <a:hlinkClick r:id="rId26"/>
                        </a:rPr>
                        <a:t>(virtual</a:t>
                      </a:r>
                      <a:r>
                        <a:rPr lang="en-US" sz="900" b="0" baseline="0" dirty="0">
                          <a:latin typeface="Bliss 2 regular"/>
                          <a:cs typeface="Bliss 2 regular"/>
                          <a:hlinkClick r:id="rId26"/>
                        </a:rPr>
                        <a:t> tour here)</a:t>
                      </a:r>
                      <a:endParaRPr lang="en-US" sz="900" b="1" dirty="0">
                        <a:latin typeface="Bliss 2 regular"/>
                        <a:cs typeface="Bliss 2 regular"/>
                      </a:endParaRPr>
                    </a:p>
                    <a:p>
                      <a:endParaRPr lang="en-GB" sz="9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1958643241"/>
                  </a:ext>
                </a:extLst>
              </a:tr>
              <a:tr h="945362">
                <a:tc vMerge="1">
                  <a:txBody>
                    <a:bodyPr/>
                    <a:lstStyle/>
                    <a:p>
                      <a:endParaRPr lang="en-GB"/>
                    </a:p>
                  </a:txBody>
                  <a:tcPr/>
                </a:tc>
                <a:tc>
                  <a:txBody>
                    <a:bodyPr/>
                    <a:lstStyle/>
                    <a:p>
                      <a:r>
                        <a:rPr lang="en-US" sz="900" baseline="0" dirty="0">
                          <a:latin typeface="Bliss 2 Regular" panose="02000506030000020004" pitchFamily="50" charset="0"/>
                        </a:rPr>
                        <a:t>Take a look at the Biological Science Review periodical via the website:</a:t>
                      </a:r>
                    </a:p>
                    <a:p>
                      <a:r>
                        <a:rPr lang="en-US" sz="900" baseline="0" dirty="0" err="1">
                          <a:latin typeface="Bliss 2 Regular" panose="02000506030000020004" pitchFamily="50" charset="0"/>
                          <a:hlinkClick r:id="rId27"/>
                        </a:rPr>
                        <a:t>BiologicalSciencesReview</a:t>
                      </a:r>
                      <a:r>
                        <a:rPr lang="en-US" sz="900" baseline="0" dirty="0">
                          <a:latin typeface="Bliss 2 Regular" panose="02000506030000020004" pitchFamily="50" charset="0"/>
                        </a:rPr>
                        <a:t> </a:t>
                      </a:r>
                    </a:p>
                    <a:p>
                      <a:pPr marL="171450" indent="-171450">
                        <a:buFont typeface="Arial" panose="020B0604020202020204" pitchFamily="34" charset="0"/>
                        <a:buChar char="•"/>
                      </a:pPr>
                      <a:r>
                        <a:rPr lang="en-US" sz="900" baseline="0" dirty="0">
                          <a:latin typeface="Bliss 2 Regular" panose="02000506030000020004" pitchFamily="50" charset="0"/>
                        </a:rPr>
                        <a:t>Pick one of the articles to read from one of the issues of the Biological Sciences Review periodical. </a:t>
                      </a:r>
                      <a:r>
                        <a:rPr lang="en-US" sz="900" dirty="0">
                          <a:solidFill>
                            <a:srgbClr val="FF0000"/>
                          </a:solidFill>
                          <a:latin typeface="Bliss 2 Regular" panose="02000506030000020004" pitchFamily="50" charset="0"/>
                        </a:rPr>
                        <a:t>(1)</a:t>
                      </a:r>
                      <a:endParaRPr lang="en-US" sz="900" baseline="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baseline="0" dirty="0">
                          <a:latin typeface="Bliss 2 Regular" panose="02000506030000020004" pitchFamily="50" charset="0"/>
                        </a:rPr>
                        <a:t>Why are we getting so fat? BBC Horizon (2016)</a:t>
                      </a:r>
                    </a:p>
                    <a:p>
                      <a:r>
                        <a:rPr lang="en-US" sz="900" i="1" dirty="0" err="1">
                          <a:latin typeface="Bliss 2 Regular" panose="02000506030000020004" pitchFamily="50" charset="0"/>
                        </a:rPr>
                        <a:t>Dr</a:t>
                      </a:r>
                      <a:r>
                        <a:rPr lang="en-US" sz="900" i="1" dirty="0">
                          <a:latin typeface="Bliss 2 Regular" panose="02000506030000020004" pitchFamily="50" charset="0"/>
                        </a:rPr>
                        <a:t> Giles Yeo investigates obesity in the UK. Many people believe that if people could just eat less, the obesity problem would be solved, but this may be harder than it sounds. </a:t>
                      </a:r>
                      <a:r>
                        <a:rPr lang="en-US" sz="900" dirty="0">
                          <a:solidFill>
                            <a:srgbClr val="FF0000"/>
                          </a:solidFill>
                          <a:latin typeface="Bliss 2 Regular" panose="02000506030000020004" pitchFamily="50" charset="0"/>
                        </a:rPr>
                        <a:t>(1)</a:t>
                      </a:r>
                      <a:endParaRPr lang="en-GB" sz="900" i="1"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900" kern="1200" dirty="0" err="1">
                          <a:solidFill>
                            <a:schemeClr val="dk1"/>
                          </a:solidFill>
                          <a:effectLst/>
                          <a:latin typeface="Bliss 2 Regular" panose="02000506030000020004" pitchFamily="50" charset="0"/>
                          <a:ea typeface="+mn-ea"/>
                          <a:cs typeface="+mn-cs"/>
                          <a:hlinkClick r:id="rId28"/>
                        </a:rPr>
                        <a:t>Thenaturalselectionpodcast</a:t>
                      </a:r>
                      <a:r>
                        <a:rPr lang="en-US" sz="900" kern="1200" dirty="0">
                          <a:solidFill>
                            <a:schemeClr val="dk1"/>
                          </a:solidFill>
                          <a:effectLst/>
                          <a:latin typeface="Bliss 2 Regular" panose="02000506030000020004" pitchFamily="50" charset="0"/>
                          <a:ea typeface="+mn-ea"/>
                          <a:cs typeface="+mn-cs"/>
                        </a:rPr>
                        <a:t> </a:t>
                      </a:r>
                      <a:r>
                        <a:rPr lang="en-US" sz="900" dirty="0">
                          <a:solidFill>
                            <a:srgbClr val="FF0000"/>
                          </a:solidFill>
                          <a:latin typeface="Bliss 2 Regular" panose="02000506030000020004" pitchFamily="50" charset="0"/>
                        </a:rPr>
                        <a:t> (1)</a:t>
                      </a:r>
                      <a:endParaRPr lang="en-GB" sz="900" dirty="0">
                        <a:solidFill>
                          <a:srgbClr val="FF0000"/>
                        </a:solidFill>
                        <a:latin typeface="Bliss 2 Regular" panose="02000506030000020004" pitchFamily="50" charset="0"/>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900" kern="1200" dirty="0">
                        <a:solidFill>
                          <a:schemeClr val="dk1"/>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900" dirty="0">
                          <a:latin typeface="Bliss 2 Regular" panose="02000506030000020004" pitchFamily="50" charset="0"/>
                        </a:rPr>
                        <a:t>Visit London Zoo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Bliss 2 Regular" panose="02000506030000020004" pitchFamily="50" charset="0"/>
                          <a:hlinkClick r:id="rId29"/>
                        </a:rPr>
                        <a:t>ZSL-virtual-tour</a:t>
                      </a:r>
                      <a:r>
                        <a:rPr lang="en-GB" sz="900" dirty="0">
                          <a:latin typeface="Bliss 2 Regular" panose="02000506030000020004" pitchFamily="50" charset="0"/>
                        </a:rPr>
                        <a:t> </a:t>
                      </a:r>
                      <a:r>
                        <a:rPr lang="en-US" sz="900" dirty="0">
                          <a:solidFill>
                            <a:srgbClr val="FF0000"/>
                          </a:solidFill>
                          <a:latin typeface="Bliss 2 Regular" panose="02000506030000020004" pitchFamily="50" charset="0"/>
                        </a:rPr>
                        <a:t>(4)</a:t>
                      </a:r>
                      <a:endParaRPr lang="en-GB" sz="900" dirty="0">
                        <a:solidFill>
                          <a:srgbClr val="FF0000"/>
                        </a:solidFill>
                        <a:latin typeface="Bliss 2 Regular" panose="02000506030000020004" pitchFamily="50" charset="0"/>
                      </a:endParaRPr>
                    </a:p>
                    <a:p>
                      <a:endParaRPr lang="en-GB" sz="9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Bliss 2 Regular" panose="02000506030000020004" pitchFamily="50" charset="0"/>
                        </a:rPr>
                        <a:t>Sign yourself up to Seneca Learning if you don’t have an account</a:t>
                      </a:r>
                      <a:r>
                        <a:rPr lang="en-GB" sz="900" baseline="0" dirty="0">
                          <a:latin typeface="Bliss 2 Regular" panose="02000506030000020004" pitchFamily="50" charset="0"/>
                        </a:rPr>
                        <a:t> already and find the Biology Edexcel A A-level course. Have a look through the types of topics that we will be studying. </a:t>
                      </a:r>
                      <a:r>
                        <a:rPr lang="en-US" sz="900" dirty="0">
                          <a:solidFill>
                            <a:srgbClr val="FF0000"/>
                          </a:solidFill>
                          <a:latin typeface="Bliss 2 Regular" panose="02000506030000020004" pitchFamily="50" charset="0"/>
                        </a:rPr>
                        <a:t>(5)</a:t>
                      </a:r>
                      <a:endParaRPr lang="en-GB" sz="900" baseline="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2151523002"/>
                  </a:ext>
                </a:extLst>
              </a:tr>
            </a:tbl>
          </a:graphicData>
        </a:graphic>
      </p:graphicFrame>
      <p:pic>
        <p:nvPicPr>
          <p:cNvPr id="3" name="Picture 2" descr="Image result for book clipart"/>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867125" y="769654"/>
            <a:ext cx="669439" cy="441722"/>
          </a:xfrm>
          <a:prstGeom prst="rect">
            <a:avLst/>
          </a:prstGeom>
          <a:noFill/>
          <a:ln>
            <a:noFill/>
          </a:ln>
        </p:spPr>
      </p:pic>
      <p:pic>
        <p:nvPicPr>
          <p:cNvPr id="4" name="Picture 3" descr="White TV by liftarn"/>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229125" y="707047"/>
            <a:ext cx="590647" cy="566936"/>
          </a:xfrm>
          <a:prstGeom prst="rect">
            <a:avLst/>
          </a:prstGeom>
          <a:noFill/>
          <a:ln>
            <a:noFill/>
          </a:ln>
        </p:spPr>
      </p:pic>
      <p:pic>
        <p:nvPicPr>
          <p:cNvPr id="5" name="Picture 4"/>
          <p:cNvPicPr/>
          <p:nvPr/>
        </p:nvPicPr>
        <p:blipFill>
          <a:blip r:embed="rId32" cstate="print">
            <a:extLst>
              <a:ext uri="{28A0092B-C50C-407E-A947-70E740481C1C}">
                <a14:useLocalDpi xmlns:a14="http://schemas.microsoft.com/office/drawing/2010/main" val="0"/>
              </a:ext>
            </a:extLst>
          </a:blip>
          <a:stretch>
            <a:fillRect/>
          </a:stretch>
        </p:blipFill>
        <p:spPr>
          <a:xfrm>
            <a:off x="5938365" y="732630"/>
            <a:ext cx="342141" cy="504329"/>
          </a:xfrm>
          <a:prstGeom prst="rect">
            <a:avLst/>
          </a:prstGeom>
        </p:spPr>
      </p:pic>
      <p:pic>
        <p:nvPicPr>
          <p:cNvPr id="6" name="Picture 5" descr="Image result for museum clipart"/>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185248" y="620500"/>
            <a:ext cx="530419" cy="502032"/>
          </a:xfrm>
          <a:prstGeom prst="rect">
            <a:avLst/>
          </a:prstGeom>
          <a:noFill/>
          <a:ln>
            <a:noFill/>
          </a:ln>
        </p:spPr>
      </p:pic>
      <p:pic>
        <p:nvPicPr>
          <p:cNvPr id="7" name="Picture 6" descr="SIS Quantitative Market Research"/>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176401" y="744070"/>
            <a:ext cx="560963" cy="492889"/>
          </a:xfrm>
          <a:prstGeom prst="rect">
            <a:avLst/>
          </a:prstGeom>
          <a:noFill/>
          <a:ln>
            <a:noFill/>
          </a:ln>
        </p:spPr>
      </p:pic>
      <p:pic>
        <p:nvPicPr>
          <p:cNvPr id="8" name="Picture 7"/>
          <p:cNvPicPr>
            <a:picLocks noChangeAspect="1"/>
          </p:cNvPicPr>
          <p:nvPr/>
        </p:nvPicPr>
        <p:blipFill rotWithShape="1">
          <a:blip r:embed="rId35"/>
          <a:srcRect l="25008" t="17288" r="25008" b="24559"/>
          <a:stretch/>
        </p:blipFill>
        <p:spPr>
          <a:xfrm>
            <a:off x="5241032" y="260648"/>
            <a:ext cx="247260" cy="247260"/>
          </a:xfrm>
          <a:prstGeom prst="rect">
            <a:avLst/>
          </a:prstGeom>
        </p:spPr>
      </p:pic>
      <p:pic>
        <p:nvPicPr>
          <p:cNvPr id="9" name="Picture 8"/>
          <p:cNvPicPr>
            <a:picLocks noChangeAspect="1"/>
          </p:cNvPicPr>
          <p:nvPr/>
        </p:nvPicPr>
        <p:blipFill rotWithShape="1">
          <a:blip r:embed="rId35"/>
          <a:srcRect l="25008" t="17288" r="25008" b="24559"/>
          <a:stretch/>
        </p:blipFill>
        <p:spPr>
          <a:xfrm>
            <a:off x="2232506" y="3939859"/>
            <a:ext cx="247260" cy="247260"/>
          </a:xfrm>
          <a:prstGeom prst="rect">
            <a:avLst/>
          </a:prstGeom>
        </p:spPr>
      </p:pic>
      <p:pic>
        <p:nvPicPr>
          <p:cNvPr id="10" name="Picture 9"/>
          <p:cNvPicPr>
            <a:picLocks noChangeAspect="1"/>
          </p:cNvPicPr>
          <p:nvPr/>
        </p:nvPicPr>
        <p:blipFill rotWithShape="1">
          <a:blip r:embed="rId35"/>
          <a:srcRect l="25008" t="17288" r="25008" b="24559"/>
          <a:stretch/>
        </p:blipFill>
        <p:spPr>
          <a:xfrm>
            <a:off x="4685291" y="4941168"/>
            <a:ext cx="247260" cy="247260"/>
          </a:xfrm>
          <a:prstGeom prst="rect">
            <a:avLst/>
          </a:prstGeom>
        </p:spPr>
      </p:pic>
      <p:pic>
        <p:nvPicPr>
          <p:cNvPr id="11" name="Picture 10"/>
          <p:cNvPicPr>
            <a:picLocks noChangeAspect="1"/>
          </p:cNvPicPr>
          <p:nvPr/>
        </p:nvPicPr>
        <p:blipFill rotWithShape="1">
          <a:blip r:embed="rId35"/>
          <a:srcRect l="25008" t="17288" r="25008" b="24559"/>
          <a:stretch/>
        </p:blipFill>
        <p:spPr>
          <a:xfrm>
            <a:off x="5862175" y="6453336"/>
            <a:ext cx="247260" cy="247260"/>
          </a:xfrm>
          <a:prstGeom prst="rect">
            <a:avLst/>
          </a:prstGeom>
        </p:spPr>
      </p:pic>
      <p:pic>
        <p:nvPicPr>
          <p:cNvPr id="12" name="Picture 11"/>
          <p:cNvPicPr>
            <a:picLocks noChangeAspect="1"/>
          </p:cNvPicPr>
          <p:nvPr/>
        </p:nvPicPr>
        <p:blipFill rotWithShape="1">
          <a:blip r:embed="rId35"/>
          <a:srcRect l="25008" t="17288" r="25008" b="24559"/>
          <a:stretch/>
        </p:blipFill>
        <p:spPr>
          <a:xfrm>
            <a:off x="7203197" y="3747814"/>
            <a:ext cx="247260" cy="247260"/>
          </a:xfrm>
          <a:prstGeom prst="rect">
            <a:avLst/>
          </a:prstGeom>
        </p:spPr>
      </p:pic>
      <p:pic>
        <p:nvPicPr>
          <p:cNvPr id="13" name="Picture 12"/>
          <p:cNvPicPr>
            <a:picLocks noChangeAspect="1"/>
          </p:cNvPicPr>
          <p:nvPr/>
        </p:nvPicPr>
        <p:blipFill rotWithShape="1">
          <a:blip r:embed="rId35"/>
          <a:srcRect l="25008" t="17288" r="25008" b="24559"/>
          <a:stretch/>
        </p:blipFill>
        <p:spPr>
          <a:xfrm>
            <a:off x="9414199" y="4817538"/>
            <a:ext cx="247260" cy="247260"/>
          </a:xfrm>
          <a:prstGeom prst="rect">
            <a:avLst/>
          </a:prstGeom>
        </p:spPr>
      </p:pic>
    </p:spTree>
    <p:extLst>
      <p:ext uri="{BB962C8B-B14F-4D97-AF65-F5344CB8AC3E}">
        <p14:creationId xmlns:p14="http://schemas.microsoft.com/office/powerpoint/2010/main" val="339788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Would you/would you not recommend it? Why?</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1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dirty="0">
                <a:latin typeface="Bliss 2 regular"/>
                <a:cs typeface="Bliss 2 regular"/>
              </a:rPr>
              <a:t>What did you find particularly interesting/inspiring/shocking? Has this changed your opinion?</a:t>
            </a: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r>
              <a:rPr lang="en-GB" sz="1000" dirty="0">
                <a:latin typeface="Bliss 2 regular"/>
                <a:cs typeface="Bliss 2 regular"/>
              </a:rPr>
              <a:t>What would you like to learn more about? </a:t>
            </a:r>
          </a:p>
        </p:txBody>
      </p:sp>
      <p:sp>
        <p:nvSpPr>
          <p:cNvPr id="8"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cs typeface="Bliss 2 regular"/>
              </a:rPr>
              <a:t>How does it link to this subject and why is it important?</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9"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What </a:t>
            </a:r>
            <a:r>
              <a:rPr lang="en-US" altLang="en-US" sz="1000" dirty="0">
                <a:latin typeface="Bliss 2 regular"/>
                <a:ea typeface="Times New Roman" panose="02020603050405020304" pitchFamily="18" charset="0"/>
                <a:cs typeface="Bliss 2 regular"/>
              </a:rPr>
              <a:t>was it</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 about?</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14" name="AutoShape 7"/>
          <p:cNvSpPr>
            <a:spLocks noChangeArrowheads="1"/>
          </p:cNvSpPr>
          <p:nvPr/>
        </p:nvSpPr>
        <p:spPr bwMode="auto">
          <a:xfrm>
            <a:off x="254124" y="476672"/>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dirty="0">
              <a:latin typeface="Bliss 2 regular"/>
              <a:cs typeface="Bliss 2 regular"/>
            </a:endParaRPr>
          </a:p>
        </p:txBody>
      </p:sp>
      <p:sp>
        <p:nvSpPr>
          <p:cNvPr id="11"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2000" b="1" u="sng" dirty="0">
                <a:solidFill>
                  <a:srgbClr val="FF0000"/>
                </a:solidFill>
                <a:latin typeface="Bliss 2 regular"/>
                <a:ea typeface="Times New Roman" panose="02020603050405020304" pitchFamily="18" charset="0"/>
                <a:cs typeface="Bliss 2 regular"/>
              </a:rPr>
              <a:t>(1)</a:t>
            </a:r>
            <a:r>
              <a:rPr lang="en-US" altLang="en-US" sz="2000" b="1" u="sng" dirty="0">
                <a:latin typeface="Bliss 2 regular"/>
                <a:ea typeface="Times New Roman" panose="02020603050405020304" pitchFamily="18" charset="0"/>
                <a:cs typeface="Bliss 2 regular"/>
              </a:rPr>
              <a:t> </a:t>
            </a:r>
            <a:r>
              <a:rPr lang="mr-IN" altLang="en-US" sz="2000" b="1" u="sng" dirty="0">
                <a:latin typeface="Bliss 2 regular"/>
                <a:ea typeface="Times New Roman" panose="02020603050405020304" pitchFamily="18" charset="0"/>
                <a:cs typeface="Bliss 2 regular"/>
              </a:rPr>
              <a:t>–</a:t>
            </a:r>
            <a:r>
              <a:rPr lang="en-US" altLang="en-US" sz="2000" b="1" u="sng" dirty="0">
                <a:latin typeface="Bliss 2 regular"/>
                <a:ea typeface="Times New Roman" panose="02020603050405020304" pitchFamily="18" charset="0"/>
                <a:cs typeface="Bliss 2 regular"/>
              </a:rPr>
              <a:t> </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Book/Article/Journal/Podcast/Film</a:t>
            </a:r>
            <a:r>
              <a:rPr lang="en-US" altLang="en-US" sz="2000" b="1" u="sng" dirty="0">
                <a:latin typeface="Bliss 2 regular"/>
                <a:ea typeface="Times New Roman" panose="02020603050405020304" pitchFamily="18" charset="0"/>
                <a:cs typeface="Bliss 2 regular"/>
              </a:rPr>
              <a:t> </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Review</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13"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R</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Title: _______________________________________________________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Author: ____________________________________________________</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cs typeface="Bliss 2 regular"/>
              </a:rPr>
              <a:t>Review of (please circle)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cs typeface="Bliss 2 regular"/>
              </a:rPr>
              <a:t>Book     Article            Journal      Podcast</a:t>
            </a:r>
            <a:r>
              <a:rPr kumimoji="0" lang="en-US" altLang="en-US" sz="1000" b="0" i="0" u="none" strike="noStrike" cap="none" normalizeH="0" dirty="0">
                <a:ln>
                  <a:noFill/>
                </a:ln>
                <a:solidFill>
                  <a:schemeClr val="tx1"/>
                </a:solidFill>
                <a:effectLst/>
                <a:latin typeface="Bliss 2 regular"/>
                <a:cs typeface="Bliss 2 regular"/>
              </a:rPr>
              <a:t>          Film         Documentary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2" name="Rectangle 19"/>
          <p:cNvSpPr>
            <a:spLocks noChangeArrowheads="1"/>
          </p:cNvSpPr>
          <p:nvPr/>
        </p:nvSpPr>
        <p:spPr bwMode="auto">
          <a:xfrm>
            <a:off x="54422" y="187233"/>
            <a:ext cx="50609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dirty="0">
              <a:latin typeface="Bliss 2 regular"/>
              <a:cs typeface="Bliss 2 regular"/>
            </a:endParaRPr>
          </a:p>
        </p:txBody>
      </p:sp>
      <p:sp>
        <p:nvSpPr>
          <p:cNvPr id="23"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4"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5"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6"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7"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8" name="TextBox 27"/>
          <p:cNvSpPr txBox="1"/>
          <p:nvPr/>
        </p:nvSpPr>
        <p:spPr>
          <a:xfrm>
            <a:off x="298898" y="6498670"/>
            <a:ext cx="9906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your answers as part of this PowerPoint in your locker &amp; copy the template as many times as you need </a:t>
            </a:r>
          </a:p>
        </p:txBody>
      </p:sp>
    </p:spTree>
    <p:extLst>
      <p:ext uri="{BB962C8B-B14F-4D97-AF65-F5344CB8AC3E}">
        <p14:creationId xmlns:p14="http://schemas.microsoft.com/office/powerpoint/2010/main" val="1176591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480" y="908719"/>
            <a:ext cx="8915400" cy="3312369"/>
          </a:xfrm>
        </p:spPr>
        <p:txBody>
          <a:bodyPr>
            <a:normAutofit/>
          </a:bodyPr>
          <a:lstStyle/>
          <a:p>
            <a:pPr>
              <a:spcBef>
                <a:spcPts val="0"/>
              </a:spcBef>
              <a:buFont typeface="+mj-lt"/>
              <a:buAutoNum type="arabicPeriod"/>
            </a:pPr>
            <a:r>
              <a:rPr lang="en-US" sz="1800" dirty="0"/>
              <a:t>What is GCSE Biology content does this relate to?</a:t>
            </a:r>
          </a:p>
          <a:p>
            <a:pPr>
              <a:spcBef>
                <a:spcPts val="0"/>
              </a:spcBef>
              <a:buFont typeface="+mj-lt"/>
              <a:buAutoNum type="arabicPeriod"/>
            </a:pPr>
            <a:r>
              <a:rPr lang="en-US" sz="1800" dirty="0"/>
              <a:t>What are the key Biological concepts discussed?</a:t>
            </a:r>
          </a:p>
          <a:p>
            <a:pPr>
              <a:spcBef>
                <a:spcPts val="0"/>
              </a:spcBef>
              <a:buFont typeface="+mj-lt"/>
              <a:buAutoNum type="arabicPeriod"/>
            </a:pPr>
            <a:r>
              <a:rPr lang="en-US" sz="1800" dirty="0"/>
              <a:t>What can we learn from it?</a:t>
            </a:r>
          </a:p>
          <a:p>
            <a:pPr>
              <a:spcBef>
                <a:spcPts val="0"/>
              </a:spcBef>
              <a:buFont typeface="+mj-lt"/>
              <a:buAutoNum type="arabicPeriod"/>
            </a:pPr>
            <a:r>
              <a:rPr lang="en-US" sz="1800" dirty="0"/>
              <a:t>Are you going to change anything as a result of watching the talk?</a:t>
            </a:r>
          </a:p>
          <a:p>
            <a:pPr>
              <a:spcBef>
                <a:spcPts val="0"/>
              </a:spcBef>
              <a:buFont typeface="+mj-lt"/>
              <a:buAutoNum type="arabicPeriod"/>
            </a:pPr>
            <a:endParaRPr lang="en-US" sz="1800" dirty="0"/>
          </a:p>
        </p:txBody>
      </p:sp>
      <p:sp>
        <p:nvSpPr>
          <p:cNvPr id="6"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(2)</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Questions on TED talks</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7" name="TextBox 6"/>
          <p:cNvSpPr txBox="1"/>
          <p:nvPr/>
        </p:nvSpPr>
        <p:spPr>
          <a:xfrm>
            <a:off x="30057" y="6381328"/>
            <a:ext cx="9906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your answers in the PowerPoint and save in your locker clearly labelled with the subject ‘Biology”</a:t>
            </a:r>
          </a:p>
        </p:txBody>
      </p:sp>
      <p:pic>
        <p:nvPicPr>
          <p:cNvPr id="2" name="Picture 1"/>
          <p:cNvPicPr>
            <a:picLocks noChangeAspect="1"/>
          </p:cNvPicPr>
          <p:nvPr/>
        </p:nvPicPr>
        <p:blipFill>
          <a:blip r:embed="rId3"/>
          <a:stretch>
            <a:fillRect/>
          </a:stretch>
        </p:blipFill>
        <p:spPr>
          <a:xfrm>
            <a:off x="1509622" y="2585507"/>
            <a:ext cx="6441116" cy="3303136"/>
          </a:xfrm>
          <a:prstGeom prst="rect">
            <a:avLst/>
          </a:prstGeom>
        </p:spPr>
      </p:pic>
    </p:spTree>
    <p:extLst>
      <p:ext uri="{BB962C8B-B14F-4D97-AF65-F5344CB8AC3E}">
        <p14:creationId xmlns:p14="http://schemas.microsoft.com/office/powerpoint/2010/main" val="4234852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(3)</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Questions on visit to a</a:t>
            </a:r>
            <a:r>
              <a:rPr kumimoji="0" lang="en-US" altLang="en-US" sz="2000" b="1" i="0" u="sng" strike="noStrike" cap="none" normalizeH="0" dirty="0">
                <a:ln>
                  <a:noFill/>
                </a:ln>
                <a:solidFill>
                  <a:schemeClr val="tx1"/>
                </a:solidFill>
                <a:effectLst/>
                <a:latin typeface="Bliss 2 regular"/>
                <a:ea typeface="Times New Roman" panose="02020603050405020304" pitchFamily="18" charset="0"/>
                <a:cs typeface="Bliss 2 regular"/>
              </a:rPr>
              <a:t> university open day (or the Oxford </a:t>
            </a:r>
            <a:r>
              <a:rPr lang="en-US" altLang="en-US" sz="2000" b="1" u="sng" dirty="0">
                <a:latin typeface="Bliss 2 regular"/>
                <a:ea typeface="Times New Roman" panose="02020603050405020304" pitchFamily="18" charset="0"/>
                <a:cs typeface="Bliss 2 regular"/>
              </a:rPr>
              <a:t>Biology</a:t>
            </a:r>
            <a:r>
              <a:rPr kumimoji="0" lang="en-US" altLang="en-US" sz="2000" b="1" i="0" u="sng" strike="noStrike" cap="none" normalizeH="0" dirty="0">
                <a:ln>
                  <a:noFill/>
                </a:ln>
                <a:solidFill>
                  <a:schemeClr val="tx1"/>
                </a:solidFill>
                <a:effectLst/>
                <a:latin typeface="Bliss 2 regular"/>
                <a:ea typeface="Times New Roman" panose="02020603050405020304" pitchFamily="18" charset="0"/>
                <a:cs typeface="Bliss 2 regular"/>
              </a:rPr>
              <a:t> Department) </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5" name="TextBox 4"/>
          <p:cNvSpPr txBox="1"/>
          <p:nvPr/>
        </p:nvSpPr>
        <p:spPr>
          <a:xfrm>
            <a:off x="0" y="6253077"/>
            <a:ext cx="9906000" cy="323165"/>
          </a:xfrm>
          <a:prstGeom prst="rect">
            <a:avLst/>
          </a:prstGeom>
          <a:noFill/>
        </p:spPr>
        <p:txBody>
          <a:bodyPr wrap="square" rtlCol="0">
            <a:spAutoFit/>
          </a:bodyPr>
          <a:lstStyle/>
          <a:p>
            <a:pPr algn="ctr"/>
            <a:r>
              <a:rPr lang="en-GB" sz="1500" b="1" dirty="0">
                <a:solidFill>
                  <a:srgbClr val="7030A0"/>
                </a:solidFill>
                <a:latin typeface="Bliss 2 regular"/>
                <a:cs typeface="Bliss 2 regular"/>
              </a:rPr>
              <a:t>Save your answers in the PowerPoint and save in your locker clearly labelled with the subject ‘Biology”</a:t>
            </a:r>
          </a:p>
        </p:txBody>
      </p:sp>
      <p:sp>
        <p:nvSpPr>
          <p:cNvPr id="6" name="Rectangle 5"/>
          <p:cNvSpPr/>
          <p:nvPr/>
        </p:nvSpPr>
        <p:spPr>
          <a:xfrm>
            <a:off x="272480" y="1196752"/>
            <a:ext cx="4824536" cy="4247317"/>
          </a:xfrm>
          <a:prstGeom prst="rect">
            <a:avLst/>
          </a:prstGeom>
        </p:spPr>
        <p:txBody>
          <a:bodyPr wrap="square">
            <a:spAutoFit/>
          </a:bodyPr>
          <a:lstStyle/>
          <a:p>
            <a:pPr marL="514350" lvl="0" indent="-514350">
              <a:buFont typeface="+mj-lt"/>
              <a:buAutoNum type="arabicPeriod"/>
            </a:pPr>
            <a:r>
              <a:rPr lang="en-GB" dirty="0"/>
              <a:t>What is the first year like on the BSc Biology Programme?</a:t>
            </a:r>
          </a:p>
          <a:p>
            <a:pPr marL="514350" lvl="0" indent="-514350">
              <a:buFont typeface="+mj-lt"/>
              <a:buAutoNum type="arabicPeriod"/>
            </a:pPr>
            <a:r>
              <a:rPr lang="en-GB" dirty="0"/>
              <a:t>What can I expect over the three/four years?</a:t>
            </a:r>
          </a:p>
          <a:p>
            <a:pPr marL="514350" lvl="0" indent="-514350">
              <a:buFont typeface="+mj-lt"/>
              <a:buAutoNum type="arabicPeriod"/>
            </a:pPr>
            <a:r>
              <a:rPr lang="en-GB" dirty="0"/>
              <a:t>How important is maths for a Biology Degree?</a:t>
            </a:r>
          </a:p>
          <a:p>
            <a:pPr marL="514350" lvl="0" indent="-514350">
              <a:buFont typeface="+mj-lt"/>
              <a:buAutoNum type="arabicPeriod"/>
            </a:pPr>
            <a:r>
              <a:rPr lang="en-GB" dirty="0"/>
              <a:t>What job opportunities does a degree in Biology offer? </a:t>
            </a:r>
          </a:p>
          <a:p>
            <a:pPr marL="514350" lvl="0" indent="-514350">
              <a:buFont typeface="+mj-lt"/>
              <a:buAutoNum type="arabicPeriod"/>
            </a:pPr>
            <a:r>
              <a:rPr lang="en-GB" dirty="0"/>
              <a:t>What percentage of the course is practical? </a:t>
            </a:r>
          </a:p>
          <a:p>
            <a:pPr marL="514350" lvl="0" indent="-514350">
              <a:buFont typeface="+mj-lt"/>
              <a:buAutoNum type="arabicPeriod"/>
            </a:pPr>
            <a:r>
              <a:rPr lang="en-GB" dirty="0"/>
              <a:t>What is unique about Oxford (or the university you visit)?</a:t>
            </a:r>
          </a:p>
          <a:p>
            <a:pPr marL="514350" lvl="0" indent="-514350">
              <a:buFont typeface="+mj-lt"/>
              <a:buAutoNum type="arabicPeriod"/>
            </a:pPr>
            <a:r>
              <a:rPr lang="en-GB" dirty="0"/>
              <a:t>What do Oxford (or the university you visit) look for in applicants?</a:t>
            </a:r>
          </a:p>
          <a:p>
            <a:pPr marL="514350" lvl="0" indent="-514350">
              <a:buFont typeface="+mj-lt"/>
              <a:buAutoNum type="arabicPeriod"/>
            </a:pPr>
            <a:r>
              <a:rPr lang="en-GB" dirty="0"/>
              <a:t>What are the alternative courses you can do with a Biology A-level? </a:t>
            </a:r>
          </a:p>
        </p:txBody>
      </p:sp>
      <p:pic>
        <p:nvPicPr>
          <p:cNvPr id="7" name="Picture 6"/>
          <p:cNvPicPr>
            <a:picLocks noChangeAspect="1"/>
          </p:cNvPicPr>
          <p:nvPr/>
        </p:nvPicPr>
        <p:blipFill rotWithShape="1">
          <a:blip r:embed="rId2"/>
          <a:srcRect r="10483"/>
          <a:stretch/>
        </p:blipFill>
        <p:spPr>
          <a:xfrm>
            <a:off x="5169024" y="1196752"/>
            <a:ext cx="4592960" cy="4025900"/>
          </a:xfrm>
          <a:prstGeom prst="rect">
            <a:avLst/>
          </a:prstGeom>
        </p:spPr>
      </p:pic>
    </p:spTree>
    <p:extLst>
      <p:ext uri="{BB962C8B-B14F-4D97-AF65-F5344CB8AC3E}">
        <p14:creationId xmlns:p14="http://schemas.microsoft.com/office/powerpoint/2010/main" val="263282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(4)</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Review of Visit</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19" name="AutoShape 15"/>
          <p:cNvSpPr>
            <a:spLocks noChangeArrowheads="1"/>
          </p:cNvSpPr>
          <p:nvPr/>
        </p:nvSpPr>
        <p:spPr bwMode="auto">
          <a:xfrm>
            <a:off x="5164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Would you/would you not recommend </a:t>
            </a:r>
            <a:r>
              <a:rPr lang="en-US" altLang="en-US" sz="1000" dirty="0">
                <a:latin typeface="Bliss 2 regular"/>
                <a:ea typeface="Times New Roman" panose="02020603050405020304" pitchFamily="18" charset="0"/>
                <a:cs typeface="Bliss 2 regular"/>
              </a:rPr>
              <a:t>visiting</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 Why?</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Rating: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0" name="AutoShape 17"/>
          <p:cNvSpPr>
            <a:spLocks noChangeArrowheads="1"/>
          </p:cNvSpPr>
          <p:nvPr/>
        </p:nvSpPr>
        <p:spPr bwMode="auto">
          <a:xfrm>
            <a:off x="5099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000" dirty="0">
                <a:latin typeface="Bliss 2 regular"/>
                <a:cs typeface="Bliss 2 regular"/>
              </a:rPr>
              <a:t>Did you find out anything new that you had previously not known?</a:t>
            </a: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endParaRPr lang="en-GB" sz="1000" dirty="0">
              <a:latin typeface="Bliss 2 regular"/>
              <a:cs typeface="Bliss 2 regular"/>
            </a:endParaRPr>
          </a:p>
          <a:p>
            <a:r>
              <a:rPr lang="en-GB" sz="1000" dirty="0">
                <a:latin typeface="Bliss 2 regular"/>
                <a:cs typeface="Bliss 2 regular"/>
              </a:rPr>
              <a:t>What would you like to learn more about? </a:t>
            </a:r>
          </a:p>
        </p:txBody>
      </p:sp>
      <p:sp>
        <p:nvSpPr>
          <p:cNvPr id="21" name="AutoShape 18"/>
          <p:cNvSpPr>
            <a:spLocks noChangeArrowheads="1"/>
          </p:cNvSpPr>
          <p:nvPr/>
        </p:nvSpPr>
        <p:spPr bwMode="auto">
          <a:xfrm>
            <a:off x="184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cs typeface="Bliss 2 regular"/>
              </a:rPr>
              <a:t>What was the most fascinating section of the museum/laboratory? </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2" name="AutoShape 4"/>
          <p:cNvSpPr>
            <a:spLocks noChangeArrowheads="1"/>
          </p:cNvSpPr>
          <p:nvPr/>
        </p:nvSpPr>
        <p:spPr bwMode="auto">
          <a:xfrm>
            <a:off x="184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What does the location</a:t>
            </a:r>
            <a:r>
              <a:rPr kumimoji="0" lang="en-US" altLang="en-US" sz="1000" b="0" i="0" u="none" strike="noStrike" cap="none" normalizeH="0" dirty="0">
                <a:ln>
                  <a:noFill/>
                </a:ln>
                <a:solidFill>
                  <a:schemeClr val="tx1"/>
                </a:solidFill>
                <a:effectLst/>
                <a:latin typeface="Bliss 2 regular"/>
                <a:ea typeface="Times New Roman" panose="02020603050405020304" pitchFamily="18" charset="0"/>
                <a:cs typeface="Bliss 2 regular"/>
              </a:rPr>
              <a:t> </a:t>
            </a:r>
            <a:r>
              <a:rPr kumimoji="0" lang="en-US" altLang="en-US" sz="1000" b="0" i="0" u="none" strike="noStrike" cap="none" normalizeH="0" dirty="0" err="1">
                <a:ln>
                  <a:noFill/>
                </a:ln>
                <a:solidFill>
                  <a:schemeClr val="tx1"/>
                </a:solidFill>
                <a:effectLst/>
                <a:latin typeface="Bliss 2 regular"/>
                <a:ea typeface="Times New Roman" panose="02020603050405020304" pitchFamily="18" charset="0"/>
                <a:cs typeface="Bliss 2 regular"/>
              </a:rPr>
              <a:t>specialise</a:t>
            </a:r>
            <a:r>
              <a:rPr kumimoji="0" lang="en-US" altLang="en-US" sz="1000" b="0" i="0" u="none" strike="noStrike" cap="none" normalizeH="0" dirty="0">
                <a:ln>
                  <a:noFill/>
                </a:ln>
                <a:solidFill>
                  <a:schemeClr val="tx1"/>
                </a:solidFill>
                <a:effectLst/>
                <a:latin typeface="Bliss 2 regular"/>
                <a:ea typeface="Times New Roman" panose="02020603050405020304" pitchFamily="18" charset="0"/>
                <a:cs typeface="Bliss 2 regular"/>
              </a:rPr>
              <a:t> in? Why is it well known? </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3" name="AutoShape 7"/>
          <p:cNvSpPr>
            <a:spLocks noChangeArrowheads="1"/>
          </p:cNvSpPr>
          <p:nvPr/>
        </p:nvSpPr>
        <p:spPr bwMode="auto">
          <a:xfrm>
            <a:off x="254124" y="476672"/>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dirty="0">
              <a:latin typeface="Bliss 2 regular"/>
              <a:cs typeface="Bliss 2 regular"/>
            </a:endParaRPr>
          </a:p>
        </p:txBody>
      </p:sp>
      <p:sp>
        <p:nvSpPr>
          <p:cNvPr id="25" name="Text Box 8"/>
          <p:cNvSpPr txBox="1">
            <a:spLocks noChangeArrowheads="1"/>
          </p:cNvSpPr>
          <p:nvPr/>
        </p:nvSpPr>
        <p:spPr bwMode="auto">
          <a:xfrm>
            <a:off x="298898" y="604838"/>
            <a:ext cx="4800600" cy="94453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R</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eview by: 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000" dirty="0">
              <a:latin typeface="Bliss 2 regular"/>
              <a:ea typeface="Times New Roman" panose="02020603050405020304" pitchFamily="18" charset="0"/>
              <a:cs typeface="Bliss 2 regular"/>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000" dirty="0">
                <a:latin typeface="Bliss 2 regular"/>
                <a:ea typeface="Times New Roman" panose="02020603050405020304" pitchFamily="18" charset="0"/>
                <a:cs typeface="Bliss 2 regular"/>
              </a:rPr>
              <a:t>Location</a:t>
            </a:r>
            <a:r>
              <a:rPr kumimoji="0" lang="en-US" altLang="en-US" sz="1000" b="0" i="0" u="none" strike="noStrike" cap="none" normalizeH="0" baseline="0" dirty="0">
                <a:ln>
                  <a:noFill/>
                </a:ln>
                <a:solidFill>
                  <a:schemeClr val="tx1"/>
                </a:solidFill>
                <a:effectLst/>
                <a:latin typeface="Bliss 2 regular"/>
                <a:ea typeface="Times New Roman" panose="02020603050405020304" pitchFamily="18" charset="0"/>
                <a:cs typeface="Bliss 2 regular"/>
              </a:rPr>
              <a:t>: _______________________________________________________</a:t>
            </a:r>
            <a:endParaRPr kumimoji="0" lang="en-US" altLang="en-US" sz="1000" b="0" i="0" u="none" strike="noStrike" cap="none" normalizeH="0" baseline="0" dirty="0">
              <a:ln>
                <a:noFill/>
              </a:ln>
              <a:solidFill>
                <a:schemeClr val="tx1"/>
              </a:solidFill>
              <a:effectLst/>
              <a:latin typeface="Bliss 2 regular"/>
              <a:cs typeface="Bliss 2 regular"/>
            </a:endParaRPr>
          </a:p>
        </p:txBody>
      </p:sp>
      <p:sp>
        <p:nvSpPr>
          <p:cNvPr id="26" name="Rectangle 19"/>
          <p:cNvSpPr>
            <a:spLocks noChangeArrowheads="1"/>
          </p:cNvSpPr>
          <p:nvPr/>
        </p:nvSpPr>
        <p:spPr bwMode="auto">
          <a:xfrm>
            <a:off x="54422" y="187233"/>
            <a:ext cx="50609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sz="1000" dirty="0">
              <a:latin typeface="Bliss 2 regular"/>
              <a:cs typeface="Bliss 2 regular"/>
            </a:endParaRPr>
          </a:p>
        </p:txBody>
      </p:sp>
      <p:sp>
        <p:nvSpPr>
          <p:cNvPr id="27" name="AutoShape 14"/>
          <p:cNvSpPr>
            <a:spLocks noChangeArrowheads="1"/>
          </p:cNvSpPr>
          <p:nvPr/>
        </p:nvSpPr>
        <p:spPr bwMode="auto">
          <a:xfrm>
            <a:off x="5364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8" name="AutoShape 13"/>
          <p:cNvSpPr>
            <a:spLocks noChangeArrowheads="1"/>
          </p:cNvSpPr>
          <p:nvPr/>
        </p:nvSpPr>
        <p:spPr bwMode="auto">
          <a:xfrm>
            <a:off x="5820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29" name="AutoShape 12"/>
          <p:cNvSpPr>
            <a:spLocks noChangeArrowheads="1"/>
          </p:cNvSpPr>
          <p:nvPr/>
        </p:nvSpPr>
        <p:spPr bwMode="auto">
          <a:xfrm>
            <a:off x="6277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0" name="AutoShape 11"/>
          <p:cNvSpPr>
            <a:spLocks noChangeArrowheads="1"/>
          </p:cNvSpPr>
          <p:nvPr/>
        </p:nvSpPr>
        <p:spPr bwMode="auto">
          <a:xfrm>
            <a:off x="6734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1" name="AutoShape 10"/>
          <p:cNvSpPr>
            <a:spLocks noChangeArrowheads="1"/>
          </p:cNvSpPr>
          <p:nvPr/>
        </p:nvSpPr>
        <p:spPr bwMode="auto">
          <a:xfrm>
            <a:off x="7207235"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sz="1000">
              <a:latin typeface="Bliss 2 regular"/>
              <a:cs typeface="Bliss 2 regular"/>
            </a:endParaRPr>
          </a:p>
        </p:txBody>
      </p:sp>
      <p:sp>
        <p:nvSpPr>
          <p:cNvPr id="32" name="TextBox 31"/>
          <p:cNvSpPr txBox="1"/>
          <p:nvPr/>
        </p:nvSpPr>
        <p:spPr>
          <a:xfrm>
            <a:off x="298898" y="6498670"/>
            <a:ext cx="9906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your answers as part of this PowerPoint in your locker &amp; copy the template as many times as you need </a:t>
            </a:r>
          </a:p>
        </p:txBody>
      </p:sp>
    </p:spTree>
    <p:extLst>
      <p:ext uri="{BB962C8B-B14F-4D97-AF65-F5344CB8AC3E}">
        <p14:creationId xmlns:p14="http://schemas.microsoft.com/office/powerpoint/2010/main" val="1001122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(5)</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Review of GCSE content</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2" name="Content Placeholder 1"/>
          <p:cNvSpPr>
            <a:spLocks noGrp="1"/>
          </p:cNvSpPr>
          <p:nvPr>
            <p:ph idx="1"/>
          </p:nvPr>
        </p:nvSpPr>
        <p:spPr>
          <a:xfrm>
            <a:off x="488504" y="692696"/>
            <a:ext cx="8915400" cy="5256584"/>
          </a:xfrm>
        </p:spPr>
        <p:txBody>
          <a:bodyPr>
            <a:normAutofit fontScale="70000" lnSpcReduction="20000"/>
          </a:bodyPr>
          <a:lstStyle/>
          <a:p>
            <a:pPr marL="0" indent="0">
              <a:buNone/>
            </a:pPr>
            <a:r>
              <a:rPr lang="en-US" sz="2400" dirty="0">
                <a:latin typeface="Bliss 2 Regular" panose="02000506030000020004" pitchFamily="50" charset="0"/>
              </a:rPr>
              <a:t>Use your </a:t>
            </a:r>
            <a:r>
              <a:rPr lang="en-US" sz="2400" b="1" dirty="0">
                <a:latin typeface="Bliss 2 Regular" panose="02000506030000020004" pitchFamily="50" charset="0"/>
              </a:rPr>
              <a:t>GCSE Biology Personal Learning Checklists </a:t>
            </a:r>
            <a:r>
              <a:rPr lang="en-US" sz="2400" dirty="0">
                <a:latin typeface="Bliss 2 Regular" panose="02000506030000020004" pitchFamily="50" charset="0"/>
              </a:rPr>
              <a:t>to </a:t>
            </a:r>
            <a:r>
              <a:rPr lang="en-GB" sz="2400" dirty="0">
                <a:solidFill>
                  <a:prstClr val="black"/>
                </a:solidFill>
                <a:latin typeface="Bliss 2 Regular" panose="02000506030000020004" pitchFamily="50" charset="0"/>
                <a:cs typeface="Bliss 2 regular"/>
              </a:rPr>
              <a:t>review GCSE content. This is content you must be familiar with when you start as it will not be recapped. </a:t>
            </a:r>
          </a:p>
          <a:p>
            <a:r>
              <a:rPr lang="en-GB" sz="2400" dirty="0">
                <a:solidFill>
                  <a:prstClr val="black"/>
                </a:solidFill>
                <a:latin typeface="Bliss 2 Regular" panose="02000506030000020004" pitchFamily="50" charset="0"/>
                <a:cs typeface="Bliss 2 regular"/>
              </a:rPr>
              <a:t>Create </a:t>
            </a:r>
            <a:r>
              <a:rPr lang="en-GB" sz="2400" dirty="0" smtClean="0">
                <a:solidFill>
                  <a:prstClr val="black"/>
                </a:solidFill>
                <a:latin typeface="Bliss 2 Regular" panose="02000506030000020004" pitchFamily="50" charset="0"/>
                <a:cs typeface="Bliss 2 regular"/>
              </a:rPr>
              <a:t>flash </a:t>
            </a:r>
            <a:r>
              <a:rPr lang="en-GB" sz="2400" dirty="0" smtClean="0">
                <a:solidFill>
                  <a:prstClr val="black"/>
                </a:solidFill>
                <a:latin typeface="Bliss 2 Regular" panose="02000506030000020004" pitchFamily="50" charset="0"/>
                <a:cs typeface="Bliss 2 regular"/>
              </a:rPr>
              <a:t>cards </a:t>
            </a:r>
            <a:r>
              <a:rPr lang="en-GB" sz="2400" dirty="0">
                <a:solidFill>
                  <a:prstClr val="black"/>
                </a:solidFill>
                <a:latin typeface="Bliss 2 Regular" panose="02000506030000020004" pitchFamily="50" charset="0"/>
                <a:cs typeface="Bliss 2 regular"/>
              </a:rPr>
              <a:t>for these topics to help you remember.</a:t>
            </a:r>
          </a:p>
          <a:p>
            <a:r>
              <a:rPr lang="en-GB" sz="2400" dirty="0">
                <a:solidFill>
                  <a:prstClr val="black"/>
                </a:solidFill>
                <a:latin typeface="Bliss 2 Regular" panose="02000506030000020004" pitchFamily="50" charset="0"/>
                <a:cs typeface="Bliss 2 regular"/>
              </a:rPr>
              <a:t>Make mind maps to show how your knowledge across each module of the GCSE links together</a:t>
            </a:r>
          </a:p>
          <a:p>
            <a:r>
              <a:rPr lang="en-GB" sz="2400" dirty="0">
                <a:solidFill>
                  <a:prstClr val="black"/>
                </a:solidFill>
                <a:latin typeface="Bliss 2 Regular" panose="02000506030000020004" pitchFamily="50" charset="0"/>
                <a:cs typeface="Bliss 2 regular"/>
              </a:rPr>
              <a:t>Use </a:t>
            </a:r>
            <a:r>
              <a:rPr lang="en-GB" sz="2400" dirty="0" err="1" smtClean="0">
                <a:solidFill>
                  <a:prstClr val="black"/>
                </a:solidFill>
                <a:latin typeface="Bliss 2 Regular" panose="02000506030000020004" pitchFamily="50" charset="0"/>
                <a:cs typeface="Bliss 2 regular"/>
                <a:hlinkClick r:id="rId2"/>
              </a:rPr>
              <a:t>revisely</a:t>
            </a:r>
            <a:r>
              <a:rPr lang="en-GB" sz="2400" dirty="0" smtClean="0">
                <a:solidFill>
                  <a:prstClr val="black"/>
                </a:solidFill>
                <a:latin typeface="Bliss 2 Regular" panose="02000506030000020004" pitchFamily="50" charset="0"/>
                <a:cs typeface="Bliss 2 regular"/>
              </a:rPr>
              <a:t> or </a:t>
            </a:r>
            <a:r>
              <a:rPr lang="en-GB" sz="2400" dirty="0" err="1">
                <a:solidFill>
                  <a:prstClr val="black"/>
                </a:solidFill>
                <a:latin typeface="Bliss 2 Regular" panose="02000506030000020004" pitchFamily="50" charset="0"/>
                <a:cs typeface="Bliss 2 regular"/>
                <a:hlinkClick r:id="rId3"/>
              </a:rPr>
              <a:t>cognito</a:t>
            </a:r>
            <a:r>
              <a:rPr lang="en-GB" sz="2400" dirty="0">
                <a:solidFill>
                  <a:prstClr val="black"/>
                </a:solidFill>
                <a:latin typeface="Bliss 2 Regular" panose="02000506030000020004" pitchFamily="50" charset="0"/>
                <a:cs typeface="Bliss 2 regular"/>
              </a:rPr>
              <a:t> </a:t>
            </a:r>
          </a:p>
          <a:p>
            <a:pPr marL="0" indent="0">
              <a:buNone/>
            </a:pPr>
            <a:endParaRPr lang="en-US" sz="2400" dirty="0">
              <a:latin typeface="Bliss 2 Regular" panose="02000506030000020004" pitchFamily="50" charset="0"/>
            </a:endParaRPr>
          </a:p>
          <a:p>
            <a:pPr marL="0" indent="0">
              <a:buNone/>
            </a:pPr>
            <a:r>
              <a:rPr lang="en-US" sz="2400" dirty="0">
                <a:latin typeface="Bliss 2 Regular" panose="02000506030000020004" pitchFamily="50" charset="0"/>
              </a:rPr>
              <a:t>*Use the following YouTube accounts to further develop your understanding to A-level standard:</a:t>
            </a:r>
          </a:p>
          <a:p>
            <a:r>
              <a:rPr lang="en-US" sz="2400" dirty="0" err="1">
                <a:latin typeface="Bliss 2 Regular" panose="02000506030000020004" pitchFamily="50" charset="0"/>
                <a:hlinkClick r:id="rId4"/>
              </a:rPr>
              <a:t>Snaprevise</a:t>
            </a:r>
            <a:endParaRPr lang="en-US" sz="2400" dirty="0">
              <a:latin typeface="Bliss 2 Regular" panose="02000506030000020004" pitchFamily="50" charset="0"/>
            </a:endParaRPr>
          </a:p>
          <a:p>
            <a:r>
              <a:rPr lang="en-US" sz="2400" dirty="0" err="1">
                <a:latin typeface="Bliss 2 Regular" panose="02000506030000020004" pitchFamily="50" charset="0"/>
                <a:hlinkClick r:id="rId5"/>
              </a:rPr>
              <a:t>CrashCourseBiology</a:t>
            </a:r>
            <a:endParaRPr lang="en-US" sz="2400" dirty="0">
              <a:latin typeface="Bliss 2 Regular" panose="02000506030000020004" pitchFamily="50" charset="0"/>
            </a:endParaRPr>
          </a:p>
          <a:p>
            <a:pPr marL="0" indent="0">
              <a:buNone/>
            </a:pPr>
            <a:endParaRPr lang="en-US" sz="2400" dirty="0">
              <a:latin typeface="Bliss 2 Regular" panose="02000506030000020004" pitchFamily="50" charset="0"/>
            </a:endParaRPr>
          </a:p>
          <a:p>
            <a:pPr marL="0" indent="0">
              <a:buNone/>
            </a:pPr>
            <a:r>
              <a:rPr lang="en-US" sz="2400" dirty="0">
                <a:latin typeface="Bliss 2 Regular" panose="02000506030000020004" pitchFamily="50" charset="0"/>
              </a:rPr>
              <a:t>Use the </a:t>
            </a:r>
            <a:r>
              <a:rPr lang="en-US" sz="2400" dirty="0">
                <a:latin typeface="Bliss 2 Regular" panose="02000506030000020004" pitchFamily="50" charset="0"/>
                <a:hlinkClick r:id="rId6"/>
              </a:rPr>
              <a:t>Specification</a:t>
            </a:r>
            <a:r>
              <a:rPr lang="en-US" sz="2400" dirty="0">
                <a:latin typeface="Bliss 2 Regular" panose="02000506030000020004" pitchFamily="50" charset="0"/>
              </a:rPr>
              <a:t> to help you to establish what you need to understand. Suggested topics to focus on for the first term back include: </a:t>
            </a:r>
          </a:p>
          <a:p>
            <a:r>
              <a:rPr lang="en-US" sz="2400" dirty="0">
                <a:latin typeface="Bliss 2 Regular" panose="02000506030000020004" pitchFamily="50" charset="0"/>
              </a:rPr>
              <a:t>Carbohydrates</a:t>
            </a:r>
          </a:p>
          <a:p>
            <a:r>
              <a:rPr lang="en-US" sz="2400" dirty="0">
                <a:latin typeface="Bliss 2 Regular" panose="02000506030000020004" pitchFamily="50" charset="0"/>
              </a:rPr>
              <a:t>Proteins an enzymes </a:t>
            </a:r>
          </a:p>
          <a:p>
            <a:r>
              <a:rPr lang="en-US" sz="2400" dirty="0">
                <a:latin typeface="Bliss 2 Regular" panose="02000506030000020004" pitchFamily="50" charset="0"/>
              </a:rPr>
              <a:t>The cardiac cycle </a:t>
            </a:r>
          </a:p>
          <a:p>
            <a:r>
              <a:rPr lang="en-US" sz="2400" dirty="0">
                <a:latin typeface="Bliss 2 Regular" panose="02000506030000020004" pitchFamily="50" charset="0"/>
              </a:rPr>
              <a:t>Non-communicable diseases such as obesity</a:t>
            </a:r>
          </a:p>
          <a:p>
            <a:r>
              <a:rPr lang="en-US" sz="2400" dirty="0">
                <a:latin typeface="Bliss 2 Regular" panose="02000506030000020004" pitchFamily="50" charset="0"/>
              </a:rPr>
              <a:t>Cell membrane and transport </a:t>
            </a:r>
          </a:p>
          <a:p>
            <a:r>
              <a:rPr lang="en-US" sz="2400" dirty="0">
                <a:latin typeface="Bliss 2 Regular" panose="02000506030000020004" pitchFamily="50" charset="0"/>
              </a:rPr>
              <a:t>DNA, RNA and protein synthesis</a:t>
            </a:r>
          </a:p>
          <a:p>
            <a:pPr marL="0" indent="0">
              <a:buNone/>
            </a:pPr>
            <a:endParaRPr lang="en-US" sz="2400" dirty="0">
              <a:latin typeface="Bliss 2 Regular" panose="02000506030000020004" pitchFamily="50" charset="0"/>
            </a:endParaRPr>
          </a:p>
          <a:p>
            <a:pPr marL="0" indent="0">
              <a:buNone/>
            </a:pPr>
            <a:r>
              <a:rPr lang="en-US" sz="2400" dirty="0">
                <a:latin typeface="Bliss 2 Regular" panose="02000506030000020004" pitchFamily="50" charset="0"/>
              </a:rPr>
              <a:t>Your notes should be completed and saved in your locker for marking. </a:t>
            </a:r>
          </a:p>
        </p:txBody>
      </p:sp>
      <p:sp>
        <p:nvSpPr>
          <p:cNvPr id="6" name="TextBox 5"/>
          <p:cNvSpPr txBox="1"/>
          <p:nvPr/>
        </p:nvSpPr>
        <p:spPr>
          <a:xfrm>
            <a:off x="-15552" y="6311116"/>
            <a:ext cx="9906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Take a photo of your resources and answers to worksheets and save in your locker clearly labelled with the subject ‘Biology”</a:t>
            </a:r>
          </a:p>
        </p:txBody>
      </p:sp>
    </p:spTree>
    <p:extLst>
      <p:ext uri="{BB962C8B-B14F-4D97-AF65-F5344CB8AC3E}">
        <p14:creationId xmlns:p14="http://schemas.microsoft.com/office/powerpoint/2010/main" val="1418211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(6)</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Review GCSE </a:t>
            </a:r>
            <a:r>
              <a:rPr kumimoji="0" lang="en-US" altLang="en-US" sz="2000" b="1" i="0" u="sng" strike="noStrike" cap="none" normalizeH="0" baseline="0" dirty="0" err="1">
                <a:ln>
                  <a:noFill/>
                </a:ln>
                <a:solidFill>
                  <a:schemeClr val="tx1"/>
                </a:solidFill>
                <a:effectLst/>
                <a:latin typeface="Bliss 2 regular"/>
                <a:ea typeface="Times New Roman" panose="02020603050405020304" pitchFamily="18" charset="0"/>
                <a:cs typeface="Bliss 2 regular"/>
              </a:rPr>
              <a:t>Maths</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lang="en-US" altLang="en-US" sz="2000" b="1" u="sng" dirty="0">
                <a:latin typeface="Bliss 2 regular"/>
                <a:ea typeface="Times New Roman" panose="02020603050405020304" pitchFamily="18" charset="0"/>
                <a:cs typeface="Bliss 2 regular"/>
              </a:rPr>
              <a:t>C</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ontent</a:t>
            </a:r>
            <a:endParaRPr kumimoji="0" lang="en-US" altLang="en-US" sz="2000" b="1" i="0" u="sng" strike="noStrike" cap="none" normalizeH="0" baseline="0" dirty="0">
              <a:ln>
                <a:noFill/>
              </a:ln>
              <a:solidFill>
                <a:schemeClr val="tx1"/>
              </a:solidFill>
              <a:effectLst/>
              <a:latin typeface="Bliss 2 regular"/>
              <a:cs typeface="Bliss 2 regular"/>
            </a:endParaRPr>
          </a:p>
        </p:txBody>
      </p:sp>
      <p:sp>
        <p:nvSpPr>
          <p:cNvPr id="2" name="Content Placeholder 1"/>
          <p:cNvSpPr>
            <a:spLocks noGrp="1"/>
          </p:cNvSpPr>
          <p:nvPr>
            <p:ph idx="1"/>
          </p:nvPr>
        </p:nvSpPr>
        <p:spPr>
          <a:xfrm>
            <a:off x="488504" y="692696"/>
            <a:ext cx="8915400" cy="4525963"/>
          </a:xfrm>
        </p:spPr>
        <p:txBody>
          <a:bodyPr>
            <a:normAutofit fontScale="92500"/>
          </a:bodyPr>
          <a:lstStyle/>
          <a:p>
            <a:pPr marL="0" indent="0">
              <a:buNone/>
            </a:pPr>
            <a:r>
              <a:rPr lang="en-US" sz="2400" dirty="0">
                <a:solidFill>
                  <a:schemeClr val="dk1"/>
                </a:solidFill>
                <a:latin typeface="Bliss 2 Regular" panose="02000506030000020004" pitchFamily="50" charset="0"/>
              </a:rPr>
              <a:t>Try the ‘</a:t>
            </a:r>
            <a:r>
              <a:rPr lang="en-US" sz="2400" dirty="0" err="1">
                <a:solidFill>
                  <a:schemeClr val="dk1"/>
                </a:solidFill>
                <a:latin typeface="Bliss 2 Regular" panose="02000506030000020004" pitchFamily="50" charset="0"/>
              </a:rPr>
              <a:t>Maths</a:t>
            </a:r>
            <a:r>
              <a:rPr lang="en-US" sz="2400" dirty="0">
                <a:solidFill>
                  <a:schemeClr val="dk1"/>
                </a:solidFill>
                <a:latin typeface="Bliss 2 Regular" panose="02000506030000020004" pitchFamily="50" charset="0"/>
              </a:rPr>
              <a:t> For A Level Biology Questions and Tips’ from </a:t>
            </a:r>
            <a:r>
              <a:rPr lang="en-US" sz="2400" dirty="0" err="1">
                <a:solidFill>
                  <a:schemeClr val="dk1"/>
                </a:solidFill>
                <a:latin typeface="Bliss 2 Regular" panose="02000506030000020004" pitchFamily="50" charset="0"/>
                <a:hlinkClick r:id="rId2"/>
              </a:rPr>
              <a:t>Maths</a:t>
            </a:r>
            <a:r>
              <a:rPr lang="en-US" sz="2400" dirty="0">
                <a:solidFill>
                  <a:schemeClr val="dk1"/>
                </a:solidFill>
                <a:latin typeface="Bliss 2 Regular" panose="02000506030000020004" pitchFamily="50" charset="0"/>
                <a:hlinkClick r:id="rId2"/>
              </a:rPr>
              <a:t> made easy</a:t>
            </a:r>
            <a:endParaRPr lang="en-GB" sz="2400" dirty="0">
              <a:solidFill>
                <a:schemeClr val="dk1"/>
              </a:solidFill>
              <a:latin typeface="Bliss 2 Regular" panose="02000506030000020004" pitchFamily="50" charset="0"/>
            </a:endParaRPr>
          </a:p>
          <a:p>
            <a:pPr marL="0" indent="0">
              <a:buNone/>
            </a:pPr>
            <a:endParaRPr lang="en-US" sz="2400" dirty="0"/>
          </a:p>
          <a:p>
            <a:pPr marL="0" indent="0">
              <a:buNone/>
            </a:pPr>
            <a:r>
              <a:rPr lang="en-US" sz="2400" dirty="0"/>
              <a:t>The booklet here should be completed and saved in your locker and marked. </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If you found this difficult you could buy </a:t>
            </a:r>
            <a:r>
              <a:rPr lang="en-US" sz="2400" dirty="0">
                <a:hlinkClick r:id="rId3"/>
              </a:rPr>
              <a:t>CGP's A-level-biology-essential-</a:t>
            </a:r>
            <a:r>
              <a:rPr lang="en-US" sz="2400" dirty="0" err="1">
                <a:hlinkClick r:id="rId3"/>
              </a:rPr>
              <a:t>maths</a:t>
            </a:r>
            <a:r>
              <a:rPr lang="en-US" sz="2400" dirty="0">
                <a:hlinkClick r:id="rId3"/>
              </a:rPr>
              <a:t>-skills</a:t>
            </a:r>
            <a:r>
              <a:rPr lang="en-US" sz="2400" dirty="0"/>
              <a:t> to help you before and during your A-level Biology course.</a:t>
            </a:r>
          </a:p>
        </p:txBody>
      </p:sp>
      <p:sp>
        <p:nvSpPr>
          <p:cNvPr id="6" name="TextBox 5"/>
          <p:cNvSpPr txBox="1"/>
          <p:nvPr/>
        </p:nvSpPr>
        <p:spPr>
          <a:xfrm>
            <a:off x="-20069" y="6165304"/>
            <a:ext cx="9906000" cy="338554"/>
          </a:xfrm>
          <a:prstGeom prst="rect">
            <a:avLst/>
          </a:prstGeom>
          <a:noFill/>
        </p:spPr>
        <p:txBody>
          <a:bodyPr wrap="square" rtlCol="0">
            <a:spAutoFit/>
          </a:bodyPr>
          <a:lstStyle/>
          <a:p>
            <a:pPr algn="ctr"/>
            <a:r>
              <a:rPr lang="en-GB" sz="1600" b="1" dirty="0">
                <a:solidFill>
                  <a:srgbClr val="7030A0"/>
                </a:solidFill>
                <a:latin typeface="Bliss 2 regular"/>
                <a:cs typeface="Bliss 2 regular"/>
              </a:rPr>
              <a:t>Save the booklet in your locker clearly labelled with the subject ‘Biology”</a:t>
            </a:r>
          </a:p>
        </p:txBody>
      </p:sp>
      <p:pic>
        <p:nvPicPr>
          <p:cNvPr id="3" name="Picture 2"/>
          <p:cNvPicPr>
            <a:picLocks noChangeAspect="1"/>
          </p:cNvPicPr>
          <p:nvPr/>
        </p:nvPicPr>
        <p:blipFill rotWithShape="1">
          <a:blip r:embed="rId4"/>
          <a:srcRect l="5980" t="23355" r="3257" b="53020"/>
          <a:stretch/>
        </p:blipFill>
        <p:spPr>
          <a:xfrm>
            <a:off x="488504" y="2708920"/>
            <a:ext cx="8856984" cy="1296144"/>
          </a:xfrm>
          <a:prstGeom prst="rect">
            <a:avLst/>
          </a:prstGeom>
        </p:spPr>
      </p:pic>
    </p:spTree>
    <p:extLst>
      <p:ext uri="{BB962C8B-B14F-4D97-AF65-F5344CB8AC3E}">
        <p14:creationId xmlns:p14="http://schemas.microsoft.com/office/powerpoint/2010/main" val="4279308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504" y="764704"/>
            <a:ext cx="8915400" cy="4525963"/>
          </a:xfrm>
        </p:spPr>
        <p:txBody>
          <a:bodyPr>
            <a:normAutofit/>
          </a:bodyPr>
          <a:lstStyle/>
          <a:p>
            <a:pPr marL="0" indent="0">
              <a:buNone/>
            </a:pPr>
            <a:r>
              <a:rPr lang="en-GB" sz="1800" dirty="0"/>
              <a:t>These are massive open online courses that you can take whilst you are at home. Most are completely free to complete with a small fee for the certificate (but you do not need to print this- you can screen shot the completed stage).</a:t>
            </a:r>
          </a:p>
          <a:p>
            <a:pPr marL="0" indent="0">
              <a:buNone/>
            </a:pPr>
            <a:r>
              <a:rPr lang="en-GB" sz="1800" dirty="0"/>
              <a:t>To evidence this you can </a:t>
            </a:r>
          </a:p>
          <a:p>
            <a:r>
              <a:rPr lang="en-GB" sz="1800" dirty="0"/>
              <a:t>Save any notes you take </a:t>
            </a:r>
          </a:p>
          <a:p>
            <a:r>
              <a:rPr lang="en-GB" sz="1800" dirty="0"/>
              <a:t>Take and save a screenshot of completed modules or the completed course</a:t>
            </a:r>
          </a:p>
        </p:txBody>
      </p:sp>
      <p:sp>
        <p:nvSpPr>
          <p:cNvPr id="5" name="Text Box 9"/>
          <p:cNvSpPr txBox="1">
            <a:spLocks noChangeArrowheads="1"/>
          </p:cNvSpPr>
          <p:nvPr/>
        </p:nvSpPr>
        <p:spPr bwMode="auto">
          <a:xfrm>
            <a:off x="1352600" y="33574"/>
            <a:ext cx="7128792" cy="36787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u="sng" dirty="0">
                <a:solidFill>
                  <a:srgbClr val="FF0000"/>
                </a:solidFill>
                <a:latin typeface="Bliss 2 regular"/>
                <a:ea typeface="Times New Roman" panose="02020603050405020304" pitchFamily="18" charset="0"/>
                <a:cs typeface="Bliss 2 regular"/>
              </a:rPr>
              <a:t>(7)</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a:t>
            </a:r>
            <a:r>
              <a:rPr kumimoji="0" lang="mr-IN"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a:t>
            </a:r>
            <a:r>
              <a:rPr kumimoji="0" lang="en-US" altLang="en-US" sz="2000" b="1" i="0" u="sng" strike="noStrike" cap="none" normalizeH="0" baseline="0" dirty="0">
                <a:ln>
                  <a:noFill/>
                </a:ln>
                <a:solidFill>
                  <a:schemeClr val="tx1"/>
                </a:solidFill>
                <a:effectLst/>
                <a:latin typeface="Bliss 2 regular"/>
                <a:ea typeface="Times New Roman" panose="02020603050405020304" pitchFamily="18" charset="0"/>
                <a:cs typeface="Bliss 2 regular"/>
              </a:rPr>
              <a:t> MOOCs</a:t>
            </a:r>
            <a:endParaRPr kumimoji="0" lang="en-US" altLang="en-US" sz="2000" b="1" i="0" u="sng" strike="noStrike" cap="none" normalizeH="0" baseline="0" dirty="0">
              <a:ln>
                <a:noFill/>
              </a:ln>
              <a:solidFill>
                <a:schemeClr val="tx1"/>
              </a:solidFill>
              <a:effectLst/>
              <a:latin typeface="Bliss 2 regular"/>
              <a:cs typeface="Bliss 2 regular"/>
            </a:endParaRPr>
          </a:p>
        </p:txBody>
      </p:sp>
      <p:pic>
        <p:nvPicPr>
          <p:cNvPr id="7" name="Picture 6"/>
          <p:cNvPicPr>
            <a:picLocks noChangeAspect="1"/>
          </p:cNvPicPr>
          <p:nvPr/>
        </p:nvPicPr>
        <p:blipFill>
          <a:blip r:embed="rId2"/>
          <a:stretch>
            <a:fillRect/>
          </a:stretch>
        </p:blipFill>
        <p:spPr>
          <a:xfrm>
            <a:off x="0" y="2780928"/>
            <a:ext cx="9906000" cy="2994507"/>
          </a:xfrm>
          <a:prstGeom prst="rect">
            <a:avLst/>
          </a:prstGeom>
        </p:spPr>
      </p:pic>
      <p:sp>
        <p:nvSpPr>
          <p:cNvPr id="9" name="TextBox 8"/>
          <p:cNvSpPr txBox="1"/>
          <p:nvPr/>
        </p:nvSpPr>
        <p:spPr>
          <a:xfrm>
            <a:off x="32993" y="6334780"/>
            <a:ext cx="9906000" cy="307777"/>
          </a:xfrm>
          <a:prstGeom prst="rect">
            <a:avLst/>
          </a:prstGeom>
          <a:noFill/>
        </p:spPr>
        <p:txBody>
          <a:bodyPr wrap="square" rtlCol="0">
            <a:spAutoFit/>
          </a:bodyPr>
          <a:lstStyle/>
          <a:p>
            <a:pPr algn="ctr"/>
            <a:r>
              <a:rPr lang="en-GB" sz="1400" b="1" dirty="0">
                <a:solidFill>
                  <a:srgbClr val="7030A0"/>
                </a:solidFill>
                <a:latin typeface="Bliss 2 regular"/>
                <a:cs typeface="Bliss 2 regular"/>
              </a:rPr>
              <a:t>Save it in your locker as part of this PowerPoint or if there is a downloadable certificate save as ‘Biology MOOC’ in your locker</a:t>
            </a:r>
          </a:p>
        </p:txBody>
      </p:sp>
    </p:spTree>
    <p:extLst>
      <p:ext uri="{BB962C8B-B14F-4D97-AF65-F5344CB8AC3E}">
        <p14:creationId xmlns:p14="http://schemas.microsoft.com/office/powerpoint/2010/main" val="13268174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1741</TotalTime>
  <Words>1735</Words>
  <Application>Microsoft Office PowerPoint</Application>
  <PresentationFormat>A4 Paper (210x297 mm)</PresentationFormat>
  <Paragraphs>198</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Bliss 2 ExtraBold</vt:lpstr>
      <vt:lpstr>Bliss 2 Regular</vt:lpstr>
      <vt:lpstr>Bliss 2 Regular</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Drayton Manor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Owen</dc:creator>
  <cp:lastModifiedBy>Ms J Fenn</cp:lastModifiedBy>
  <cp:revision>146</cp:revision>
  <cp:lastPrinted>2020-03-25T08:24:44Z</cp:lastPrinted>
  <dcterms:created xsi:type="dcterms:W3CDTF">2014-07-07T10:35:27Z</dcterms:created>
  <dcterms:modified xsi:type="dcterms:W3CDTF">2023-06-15T11:59:07Z</dcterms:modified>
</cp:coreProperties>
</file>