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41"/>
  </p:notesMasterIdLst>
  <p:sldIdLst>
    <p:sldId id="258" r:id="rId5"/>
    <p:sldId id="289" r:id="rId6"/>
    <p:sldId id="330" r:id="rId7"/>
    <p:sldId id="400" r:id="rId8"/>
    <p:sldId id="401" r:id="rId9"/>
    <p:sldId id="402" r:id="rId10"/>
    <p:sldId id="403" r:id="rId11"/>
    <p:sldId id="404" r:id="rId12"/>
    <p:sldId id="405" r:id="rId13"/>
    <p:sldId id="406" r:id="rId14"/>
    <p:sldId id="407" r:id="rId15"/>
    <p:sldId id="408" r:id="rId16"/>
    <p:sldId id="409" r:id="rId17"/>
    <p:sldId id="410" r:id="rId18"/>
    <p:sldId id="411" r:id="rId19"/>
    <p:sldId id="412" r:id="rId20"/>
    <p:sldId id="414" r:id="rId21"/>
    <p:sldId id="415" r:id="rId22"/>
    <p:sldId id="413" r:id="rId23"/>
    <p:sldId id="416" r:id="rId24"/>
    <p:sldId id="417" r:id="rId25"/>
    <p:sldId id="418" r:id="rId26"/>
    <p:sldId id="421" r:id="rId27"/>
    <p:sldId id="422" r:id="rId28"/>
    <p:sldId id="423" r:id="rId29"/>
    <p:sldId id="424" r:id="rId30"/>
    <p:sldId id="426" r:id="rId31"/>
    <p:sldId id="425" r:id="rId32"/>
    <p:sldId id="427" r:id="rId33"/>
    <p:sldId id="396" r:id="rId34"/>
    <p:sldId id="323" r:id="rId35"/>
    <p:sldId id="397" r:id="rId36"/>
    <p:sldId id="398" r:id="rId37"/>
    <p:sldId id="373" r:id="rId38"/>
    <p:sldId id="419" r:id="rId39"/>
    <p:sldId id="420" r:id="rId40"/>
  </p:sldIdLst>
  <p:sldSz cx="12801600" cy="9601200" type="A3"/>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914FF54-F146-478D-916D-3E48279C7352}">
          <p14:sldIdLst>
            <p14:sldId id="258"/>
            <p14:sldId id="289"/>
          </p14:sldIdLst>
        </p14:section>
        <p14:section name="9.1 Evolution MCQ" id="{149F64BF-EAEA-4EC5-A30A-58C68E092ABC}">
          <p14:sldIdLst>
            <p14:sldId id="330"/>
            <p14:sldId id="400"/>
            <p14:sldId id="401"/>
            <p14:sldId id="402"/>
            <p14:sldId id="403"/>
            <p14:sldId id="404"/>
            <p14:sldId id="405"/>
            <p14:sldId id="406"/>
            <p14:sldId id="407"/>
            <p14:sldId id="408"/>
            <p14:sldId id="409"/>
            <p14:sldId id="410"/>
            <p14:sldId id="411"/>
            <p14:sldId id="412"/>
            <p14:sldId id="414"/>
            <p14:sldId id="415"/>
            <p14:sldId id="413"/>
            <p14:sldId id="416"/>
            <p14:sldId id="417"/>
            <p14:sldId id="418"/>
          </p14:sldIdLst>
        </p14:section>
        <p14:section name="9.2 Applied recall" id="{CAFA475F-D0D5-4AA9-AB7A-D043CF8B1EFE}">
          <p14:sldIdLst>
            <p14:sldId id="421"/>
            <p14:sldId id="422"/>
            <p14:sldId id="423"/>
            <p14:sldId id="424"/>
            <p14:sldId id="426"/>
            <p14:sldId id="425"/>
            <p14:sldId id="427"/>
          </p14:sldIdLst>
        </p14:section>
        <p14:section name="9.3 Evolution matching" id="{8DEE052A-98D2-4AC2-96D9-6E2C21EDFFBD}">
          <p14:sldIdLst>
            <p14:sldId id="396"/>
            <p14:sldId id="323"/>
            <p14:sldId id="397"/>
            <p14:sldId id="398"/>
          </p14:sldIdLst>
        </p14:section>
        <p14:section name="9.4 Statistical analysis" id="{6B3618BF-4E66-4D7A-9E64-3DF1A44F4715}">
          <p14:sldIdLst>
            <p14:sldId id="373"/>
            <p14:sldId id="419"/>
            <p14:sldId id="420"/>
          </p14:sldIdLst>
        </p14:section>
      </p14:sectionLst>
    </p:ex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CFC"/>
    <a:srgbClr val="F8CBAD"/>
    <a:srgbClr val="6F72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064" autoAdjust="0"/>
    <p:restoredTop sz="89646" autoAdjust="0"/>
  </p:normalViewPr>
  <p:slideViewPr>
    <p:cSldViewPr snapToGrid="0">
      <p:cViewPr varScale="1">
        <p:scale>
          <a:sx n="70" d="100"/>
          <a:sy n="70" d="100"/>
        </p:scale>
        <p:origin x="88" y="332"/>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C6FE2D-13C1-43A6-8AEB-0B94970288E7}"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GB"/>
        </a:p>
      </dgm:t>
    </dgm:pt>
    <dgm:pt modelId="{15D5A300-66EE-4E08-93E8-A4CE0BD0C5D3}">
      <dgm:prSet phldrT="[Text]"/>
      <dgm:spPr/>
      <dgm:t>
        <a:bodyPr/>
        <a:lstStyle/>
        <a:p>
          <a:r>
            <a:rPr lang="en-GB" dirty="0"/>
            <a:t>Evolution</a:t>
          </a:r>
        </a:p>
      </dgm:t>
    </dgm:pt>
    <dgm:pt modelId="{A67617C6-3DA2-4AAD-8203-6F77B92514D2}" type="parTrans" cxnId="{7FE5ACE8-8F02-4060-99D9-8B23E3E6C6AA}">
      <dgm:prSet/>
      <dgm:spPr/>
      <dgm:t>
        <a:bodyPr/>
        <a:lstStyle/>
        <a:p>
          <a:endParaRPr lang="en-GB"/>
        </a:p>
      </dgm:t>
    </dgm:pt>
    <dgm:pt modelId="{13010C0C-AE87-4AB2-B92B-96FE5A1EA7AC}" type="sibTrans" cxnId="{7FE5ACE8-8F02-4060-99D9-8B23E3E6C6AA}">
      <dgm:prSet/>
      <dgm:spPr/>
      <dgm:t>
        <a:bodyPr/>
        <a:lstStyle/>
        <a:p>
          <a:endParaRPr lang="en-GB"/>
        </a:p>
      </dgm:t>
    </dgm:pt>
    <dgm:pt modelId="{44E70753-3143-41A2-AAC5-9A7F35540ABB}">
      <dgm:prSet phldrT="[Text]"/>
      <dgm:spPr/>
      <dgm:t>
        <a:bodyPr/>
        <a:lstStyle/>
        <a:p>
          <a:r>
            <a:rPr lang="en-GB" dirty="0"/>
            <a:t>Processes</a:t>
          </a:r>
        </a:p>
      </dgm:t>
    </dgm:pt>
    <dgm:pt modelId="{E69D14DE-0DE2-4C4F-8BBA-177F7D5EF6F9}" type="parTrans" cxnId="{D3E25502-6569-4621-88C0-75AE9FB7741E}">
      <dgm:prSet/>
      <dgm:spPr/>
      <dgm:t>
        <a:bodyPr/>
        <a:lstStyle/>
        <a:p>
          <a:endParaRPr lang="en-GB"/>
        </a:p>
      </dgm:t>
    </dgm:pt>
    <dgm:pt modelId="{27AC6E46-401A-41BD-82FB-4DDF49222A14}" type="sibTrans" cxnId="{D3E25502-6569-4621-88C0-75AE9FB7741E}">
      <dgm:prSet/>
      <dgm:spPr/>
      <dgm:t>
        <a:bodyPr/>
        <a:lstStyle/>
        <a:p>
          <a:endParaRPr lang="en-GB"/>
        </a:p>
      </dgm:t>
    </dgm:pt>
    <dgm:pt modelId="{F0B7DE59-F648-4F56-8A90-F044996EBC4D}">
      <dgm:prSet phldrT="[Text]"/>
      <dgm:spPr/>
      <dgm:t>
        <a:bodyPr/>
        <a:lstStyle/>
        <a:p>
          <a:r>
            <a:rPr lang="en-GB" dirty="0"/>
            <a:t>Environmental Conditions</a:t>
          </a:r>
        </a:p>
      </dgm:t>
    </dgm:pt>
    <dgm:pt modelId="{9ACFBF90-A2B6-450A-814D-930913D6152D}" type="parTrans" cxnId="{EA2AFEC7-E075-4501-AD39-29BE0A9F2A8B}">
      <dgm:prSet/>
      <dgm:spPr/>
      <dgm:t>
        <a:bodyPr/>
        <a:lstStyle/>
        <a:p>
          <a:endParaRPr lang="en-GB"/>
        </a:p>
      </dgm:t>
    </dgm:pt>
    <dgm:pt modelId="{B565DA01-7721-4FAD-9B82-8824A4656B31}" type="sibTrans" cxnId="{EA2AFEC7-E075-4501-AD39-29BE0A9F2A8B}">
      <dgm:prSet/>
      <dgm:spPr/>
      <dgm:t>
        <a:bodyPr/>
        <a:lstStyle/>
        <a:p>
          <a:endParaRPr lang="en-GB"/>
        </a:p>
      </dgm:t>
    </dgm:pt>
    <dgm:pt modelId="{9A8254D0-3786-4450-9BD6-9AD25B118A3E}">
      <dgm:prSet phldrT="[Text]"/>
      <dgm:spPr/>
      <dgm:t>
        <a:bodyPr/>
        <a:lstStyle/>
        <a:p>
          <a:r>
            <a:rPr lang="en-GB" dirty="0"/>
            <a:t>Genetic cause</a:t>
          </a:r>
        </a:p>
      </dgm:t>
    </dgm:pt>
    <dgm:pt modelId="{395CB84F-7A35-40D5-8004-07DDD89069E0}" type="parTrans" cxnId="{AD6FF0CB-3B8B-40E6-827D-F9C4C6B0C63E}">
      <dgm:prSet/>
      <dgm:spPr/>
      <dgm:t>
        <a:bodyPr/>
        <a:lstStyle/>
        <a:p>
          <a:endParaRPr lang="en-GB"/>
        </a:p>
      </dgm:t>
    </dgm:pt>
    <dgm:pt modelId="{8BB11A4B-D7B4-4D22-90D1-112953CB08FE}" type="sibTrans" cxnId="{AD6FF0CB-3B8B-40E6-827D-F9C4C6B0C63E}">
      <dgm:prSet/>
      <dgm:spPr/>
      <dgm:t>
        <a:bodyPr/>
        <a:lstStyle/>
        <a:p>
          <a:endParaRPr lang="en-GB"/>
        </a:p>
      </dgm:t>
    </dgm:pt>
    <dgm:pt modelId="{915B3725-73B5-4214-943F-BD501E3A6384}" type="pres">
      <dgm:prSet presAssocID="{F7C6FE2D-13C1-43A6-8AEB-0B94970288E7}" presName="Name0" presStyleCnt="0">
        <dgm:presLayoutVars>
          <dgm:chMax val="1"/>
          <dgm:chPref val="1"/>
          <dgm:dir/>
          <dgm:animOne val="branch"/>
          <dgm:animLvl val="lvl"/>
        </dgm:presLayoutVars>
      </dgm:prSet>
      <dgm:spPr/>
    </dgm:pt>
    <dgm:pt modelId="{35057E4B-CAE2-4698-AA5E-42137530B022}" type="pres">
      <dgm:prSet presAssocID="{15D5A300-66EE-4E08-93E8-A4CE0BD0C5D3}" presName="singleCycle" presStyleCnt="0"/>
      <dgm:spPr/>
    </dgm:pt>
    <dgm:pt modelId="{6AEAA2B1-B62A-4C58-B82D-C3ACD12EEF5B}" type="pres">
      <dgm:prSet presAssocID="{15D5A300-66EE-4E08-93E8-A4CE0BD0C5D3}" presName="singleCenter" presStyleLbl="node1" presStyleIdx="0" presStyleCnt="4">
        <dgm:presLayoutVars>
          <dgm:chMax val="7"/>
          <dgm:chPref val="7"/>
        </dgm:presLayoutVars>
      </dgm:prSet>
      <dgm:spPr/>
    </dgm:pt>
    <dgm:pt modelId="{9A1CFD6A-5487-4C92-84CB-0472BB9DB940}" type="pres">
      <dgm:prSet presAssocID="{E69D14DE-0DE2-4C4F-8BBA-177F7D5EF6F9}" presName="Name56" presStyleLbl="parChTrans1D2" presStyleIdx="0" presStyleCnt="3"/>
      <dgm:spPr/>
    </dgm:pt>
    <dgm:pt modelId="{78042121-7303-4C87-8287-07725D268CD0}" type="pres">
      <dgm:prSet presAssocID="{44E70753-3143-41A2-AAC5-9A7F35540ABB}" presName="text0" presStyleLbl="node1" presStyleIdx="1" presStyleCnt="4">
        <dgm:presLayoutVars>
          <dgm:bulletEnabled val="1"/>
        </dgm:presLayoutVars>
      </dgm:prSet>
      <dgm:spPr/>
    </dgm:pt>
    <dgm:pt modelId="{81C5E8EC-F8CB-4D0F-BA41-AA61A72456A0}" type="pres">
      <dgm:prSet presAssocID="{9ACFBF90-A2B6-450A-814D-930913D6152D}" presName="Name56" presStyleLbl="parChTrans1D2" presStyleIdx="1" presStyleCnt="3"/>
      <dgm:spPr/>
    </dgm:pt>
    <dgm:pt modelId="{9070C513-52E9-468A-B516-E0668A1DA20B}" type="pres">
      <dgm:prSet presAssocID="{F0B7DE59-F648-4F56-8A90-F044996EBC4D}" presName="text0" presStyleLbl="node1" presStyleIdx="2" presStyleCnt="4">
        <dgm:presLayoutVars>
          <dgm:bulletEnabled val="1"/>
        </dgm:presLayoutVars>
      </dgm:prSet>
      <dgm:spPr/>
    </dgm:pt>
    <dgm:pt modelId="{09225446-FA41-4C90-8F36-D00FF85E9692}" type="pres">
      <dgm:prSet presAssocID="{395CB84F-7A35-40D5-8004-07DDD89069E0}" presName="Name56" presStyleLbl="parChTrans1D2" presStyleIdx="2" presStyleCnt="3"/>
      <dgm:spPr/>
    </dgm:pt>
    <dgm:pt modelId="{3DD431C7-29E5-4337-9D48-E65785BFE653}" type="pres">
      <dgm:prSet presAssocID="{9A8254D0-3786-4450-9BD6-9AD25B118A3E}" presName="text0" presStyleLbl="node1" presStyleIdx="3" presStyleCnt="4">
        <dgm:presLayoutVars>
          <dgm:bulletEnabled val="1"/>
        </dgm:presLayoutVars>
      </dgm:prSet>
      <dgm:spPr/>
    </dgm:pt>
  </dgm:ptLst>
  <dgm:cxnLst>
    <dgm:cxn modelId="{D3E25502-6569-4621-88C0-75AE9FB7741E}" srcId="{15D5A300-66EE-4E08-93E8-A4CE0BD0C5D3}" destId="{44E70753-3143-41A2-AAC5-9A7F35540ABB}" srcOrd="0" destOrd="0" parTransId="{E69D14DE-0DE2-4C4F-8BBA-177F7D5EF6F9}" sibTransId="{27AC6E46-401A-41BD-82FB-4DDF49222A14}"/>
    <dgm:cxn modelId="{3C1C9C24-3C07-4CDD-B251-71DAEA536C41}" type="presOf" srcId="{44E70753-3143-41A2-AAC5-9A7F35540ABB}" destId="{78042121-7303-4C87-8287-07725D268CD0}" srcOrd="0" destOrd="0" presId="urn:microsoft.com/office/officeart/2008/layout/RadialCluster"/>
    <dgm:cxn modelId="{E0AF755B-25A6-4AA5-B8D1-821AC0321D60}" type="presOf" srcId="{F7C6FE2D-13C1-43A6-8AEB-0B94970288E7}" destId="{915B3725-73B5-4214-943F-BD501E3A6384}" srcOrd="0" destOrd="0" presId="urn:microsoft.com/office/officeart/2008/layout/RadialCluster"/>
    <dgm:cxn modelId="{F4EE826C-1654-4B79-ABE4-CEBDFCD49FC7}" type="presOf" srcId="{9ACFBF90-A2B6-450A-814D-930913D6152D}" destId="{81C5E8EC-F8CB-4D0F-BA41-AA61A72456A0}" srcOrd="0" destOrd="0" presId="urn:microsoft.com/office/officeart/2008/layout/RadialCluster"/>
    <dgm:cxn modelId="{891B14A3-F72D-4C54-8537-A99221AFD993}" type="presOf" srcId="{9A8254D0-3786-4450-9BD6-9AD25B118A3E}" destId="{3DD431C7-29E5-4337-9D48-E65785BFE653}" srcOrd="0" destOrd="0" presId="urn:microsoft.com/office/officeart/2008/layout/RadialCluster"/>
    <dgm:cxn modelId="{FFFFEBB7-28CC-46A4-9954-CE3D6DB4B24C}" type="presOf" srcId="{F0B7DE59-F648-4F56-8A90-F044996EBC4D}" destId="{9070C513-52E9-468A-B516-E0668A1DA20B}" srcOrd="0" destOrd="0" presId="urn:microsoft.com/office/officeart/2008/layout/RadialCluster"/>
    <dgm:cxn modelId="{93D034C1-CD28-4F3F-B2AD-D1E389C89768}" type="presOf" srcId="{15D5A300-66EE-4E08-93E8-A4CE0BD0C5D3}" destId="{6AEAA2B1-B62A-4C58-B82D-C3ACD12EEF5B}" srcOrd="0" destOrd="0" presId="urn:microsoft.com/office/officeart/2008/layout/RadialCluster"/>
    <dgm:cxn modelId="{EA2AFEC7-E075-4501-AD39-29BE0A9F2A8B}" srcId="{15D5A300-66EE-4E08-93E8-A4CE0BD0C5D3}" destId="{F0B7DE59-F648-4F56-8A90-F044996EBC4D}" srcOrd="1" destOrd="0" parTransId="{9ACFBF90-A2B6-450A-814D-930913D6152D}" sibTransId="{B565DA01-7721-4FAD-9B82-8824A4656B31}"/>
    <dgm:cxn modelId="{AD6FF0CB-3B8B-40E6-827D-F9C4C6B0C63E}" srcId="{15D5A300-66EE-4E08-93E8-A4CE0BD0C5D3}" destId="{9A8254D0-3786-4450-9BD6-9AD25B118A3E}" srcOrd="2" destOrd="0" parTransId="{395CB84F-7A35-40D5-8004-07DDD89069E0}" sibTransId="{8BB11A4B-D7B4-4D22-90D1-112953CB08FE}"/>
    <dgm:cxn modelId="{5F8895CD-39EB-4EBA-919C-B8CD17440EAC}" type="presOf" srcId="{E69D14DE-0DE2-4C4F-8BBA-177F7D5EF6F9}" destId="{9A1CFD6A-5487-4C92-84CB-0472BB9DB940}" srcOrd="0" destOrd="0" presId="urn:microsoft.com/office/officeart/2008/layout/RadialCluster"/>
    <dgm:cxn modelId="{5F5F8AE6-E5AB-4CF2-9268-9A8CED47262D}" type="presOf" srcId="{395CB84F-7A35-40D5-8004-07DDD89069E0}" destId="{09225446-FA41-4C90-8F36-D00FF85E9692}" srcOrd="0" destOrd="0" presId="urn:microsoft.com/office/officeart/2008/layout/RadialCluster"/>
    <dgm:cxn modelId="{7FE5ACE8-8F02-4060-99D9-8B23E3E6C6AA}" srcId="{F7C6FE2D-13C1-43A6-8AEB-0B94970288E7}" destId="{15D5A300-66EE-4E08-93E8-A4CE0BD0C5D3}" srcOrd="0" destOrd="0" parTransId="{A67617C6-3DA2-4AAD-8203-6F77B92514D2}" sibTransId="{13010C0C-AE87-4AB2-B92B-96FE5A1EA7AC}"/>
    <dgm:cxn modelId="{9B7B1457-E793-4D79-B47E-778760D6BDE6}" type="presParOf" srcId="{915B3725-73B5-4214-943F-BD501E3A6384}" destId="{35057E4B-CAE2-4698-AA5E-42137530B022}" srcOrd="0" destOrd="0" presId="urn:microsoft.com/office/officeart/2008/layout/RadialCluster"/>
    <dgm:cxn modelId="{8F77CD0F-919A-452A-B5DC-EDAB7D5DDD32}" type="presParOf" srcId="{35057E4B-CAE2-4698-AA5E-42137530B022}" destId="{6AEAA2B1-B62A-4C58-B82D-C3ACD12EEF5B}" srcOrd="0" destOrd="0" presId="urn:microsoft.com/office/officeart/2008/layout/RadialCluster"/>
    <dgm:cxn modelId="{C185724B-8859-4B1C-891E-62E47F7B1919}" type="presParOf" srcId="{35057E4B-CAE2-4698-AA5E-42137530B022}" destId="{9A1CFD6A-5487-4C92-84CB-0472BB9DB940}" srcOrd="1" destOrd="0" presId="urn:microsoft.com/office/officeart/2008/layout/RadialCluster"/>
    <dgm:cxn modelId="{04423159-763D-4150-AB0D-A9431C504D64}" type="presParOf" srcId="{35057E4B-CAE2-4698-AA5E-42137530B022}" destId="{78042121-7303-4C87-8287-07725D268CD0}" srcOrd="2" destOrd="0" presId="urn:microsoft.com/office/officeart/2008/layout/RadialCluster"/>
    <dgm:cxn modelId="{5EDE974F-2DDE-4614-91FA-9507280E2DD6}" type="presParOf" srcId="{35057E4B-CAE2-4698-AA5E-42137530B022}" destId="{81C5E8EC-F8CB-4D0F-BA41-AA61A72456A0}" srcOrd="3" destOrd="0" presId="urn:microsoft.com/office/officeart/2008/layout/RadialCluster"/>
    <dgm:cxn modelId="{3C5A5F03-D5F2-45FC-93EA-5937DA030CC9}" type="presParOf" srcId="{35057E4B-CAE2-4698-AA5E-42137530B022}" destId="{9070C513-52E9-468A-B516-E0668A1DA20B}" srcOrd="4" destOrd="0" presId="urn:microsoft.com/office/officeart/2008/layout/RadialCluster"/>
    <dgm:cxn modelId="{F51E49F2-C72C-40D2-A1CD-E77597D7C38E}" type="presParOf" srcId="{35057E4B-CAE2-4698-AA5E-42137530B022}" destId="{09225446-FA41-4C90-8F36-D00FF85E9692}" srcOrd="5" destOrd="0" presId="urn:microsoft.com/office/officeart/2008/layout/RadialCluster"/>
    <dgm:cxn modelId="{5B8E07FC-1C1C-402E-801D-842677DF60FE}" type="presParOf" srcId="{35057E4B-CAE2-4698-AA5E-42137530B022}" destId="{3DD431C7-29E5-4337-9D48-E65785BFE653}"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C6FE2D-13C1-43A6-8AEB-0B94970288E7}"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en-GB"/>
        </a:p>
      </dgm:t>
    </dgm:pt>
    <dgm:pt modelId="{15D5A300-66EE-4E08-93E8-A4CE0BD0C5D3}">
      <dgm:prSet phldrT="[Text]" custT="1"/>
      <dgm:spPr/>
      <dgm:t>
        <a:bodyPr/>
        <a:lstStyle/>
        <a:p>
          <a:r>
            <a:rPr lang="en-GB" sz="4400" dirty="0"/>
            <a:t>Evolution</a:t>
          </a:r>
        </a:p>
      </dgm:t>
    </dgm:pt>
    <dgm:pt modelId="{A67617C6-3DA2-4AAD-8203-6F77B92514D2}" type="parTrans" cxnId="{7FE5ACE8-8F02-4060-99D9-8B23E3E6C6AA}">
      <dgm:prSet/>
      <dgm:spPr/>
      <dgm:t>
        <a:bodyPr/>
        <a:lstStyle/>
        <a:p>
          <a:endParaRPr lang="en-GB" sz="3200"/>
        </a:p>
      </dgm:t>
    </dgm:pt>
    <dgm:pt modelId="{13010C0C-AE87-4AB2-B92B-96FE5A1EA7AC}" type="sibTrans" cxnId="{7FE5ACE8-8F02-4060-99D9-8B23E3E6C6AA}">
      <dgm:prSet/>
      <dgm:spPr/>
      <dgm:t>
        <a:bodyPr/>
        <a:lstStyle/>
        <a:p>
          <a:endParaRPr lang="en-GB" sz="3200"/>
        </a:p>
      </dgm:t>
    </dgm:pt>
    <dgm:pt modelId="{44E70753-3143-41A2-AAC5-9A7F35540ABB}">
      <dgm:prSet phldrT="[Text]" custT="1"/>
      <dgm:spPr/>
      <dgm:t>
        <a:bodyPr/>
        <a:lstStyle/>
        <a:p>
          <a:r>
            <a:rPr lang="en-GB" sz="2000" dirty="0"/>
            <a:t>Processes</a:t>
          </a:r>
        </a:p>
      </dgm:t>
    </dgm:pt>
    <dgm:pt modelId="{E69D14DE-0DE2-4C4F-8BBA-177F7D5EF6F9}" type="parTrans" cxnId="{D3E25502-6569-4621-88C0-75AE9FB7741E}">
      <dgm:prSet/>
      <dgm:spPr/>
      <dgm:t>
        <a:bodyPr/>
        <a:lstStyle/>
        <a:p>
          <a:endParaRPr lang="en-GB" sz="3200"/>
        </a:p>
      </dgm:t>
    </dgm:pt>
    <dgm:pt modelId="{27AC6E46-401A-41BD-82FB-4DDF49222A14}" type="sibTrans" cxnId="{D3E25502-6569-4621-88C0-75AE9FB7741E}">
      <dgm:prSet/>
      <dgm:spPr/>
      <dgm:t>
        <a:bodyPr/>
        <a:lstStyle/>
        <a:p>
          <a:endParaRPr lang="en-GB" sz="3200"/>
        </a:p>
      </dgm:t>
    </dgm:pt>
    <dgm:pt modelId="{F0B7DE59-F648-4F56-8A90-F044996EBC4D}">
      <dgm:prSet phldrT="[Text]" custT="1"/>
      <dgm:spPr/>
      <dgm:t>
        <a:bodyPr/>
        <a:lstStyle/>
        <a:p>
          <a:r>
            <a:rPr lang="en-GB" sz="2000" dirty="0"/>
            <a:t>Environmental Conditions</a:t>
          </a:r>
        </a:p>
      </dgm:t>
    </dgm:pt>
    <dgm:pt modelId="{9ACFBF90-A2B6-450A-814D-930913D6152D}" type="parTrans" cxnId="{EA2AFEC7-E075-4501-AD39-29BE0A9F2A8B}">
      <dgm:prSet/>
      <dgm:spPr/>
      <dgm:t>
        <a:bodyPr/>
        <a:lstStyle/>
        <a:p>
          <a:endParaRPr lang="en-GB" sz="3200"/>
        </a:p>
      </dgm:t>
    </dgm:pt>
    <dgm:pt modelId="{B565DA01-7721-4FAD-9B82-8824A4656B31}" type="sibTrans" cxnId="{EA2AFEC7-E075-4501-AD39-29BE0A9F2A8B}">
      <dgm:prSet/>
      <dgm:spPr/>
      <dgm:t>
        <a:bodyPr/>
        <a:lstStyle/>
        <a:p>
          <a:endParaRPr lang="en-GB" sz="3200"/>
        </a:p>
      </dgm:t>
    </dgm:pt>
    <dgm:pt modelId="{9A8254D0-3786-4450-9BD6-9AD25B118A3E}">
      <dgm:prSet phldrT="[Text]" custT="1"/>
      <dgm:spPr/>
      <dgm:t>
        <a:bodyPr/>
        <a:lstStyle/>
        <a:p>
          <a:r>
            <a:rPr lang="en-GB" sz="2000" dirty="0"/>
            <a:t>Genetic cause</a:t>
          </a:r>
        </a:p>
      </dgm:t>
    </dgm:pt>
    <dgm:pt modelId="{395CB84F-7A35-40D5-8004-07DDD89069E0}" type="parTrans" cxnId="{AD6FF0CB-3B8B-40E6-827D-F9C4C6B0C63E}">
      <dgm:prSet/>
      <dgm:spPr/>
      <dgm:t>
        <a:bodyPr/>
        <a:lstStyle/>
        <a:p>
          <a:endParaRPr lang="en-GB" sz="3200"/>
        </a:p>
      </dgm:t>
    </dgm:pt>
    <dgm:pt modelId="{8BB11A4B-D7B4-4D22-90D1-112953CB08FE}" type="sibTrans" cxnId="{AD6FF0CB-3B8B-40E6-827D-F9C4C6B0C63E}">
      <dgm:prSet/>
      <dgm:spPr/>
      <dgm:t>
        <a:bodyPr/>
        <a:lstStyle/>
        <a:p>
          <a:endParaRPr lang="en-GB" sz="3200"/>
        </a:p>
      </dgm:t>
    </dgm:pt>
    <dgm:pt modelId="{03E1698C-29FB-4DA0-B9E3-65A084D5A88E}">
      <dgm:prSet phldrT="[Text]" custT="1"/>
      <dgm:spPr/>
      <dgm:t>
        <a:bodyPr/>
        <a:lstStyle/>
        <a:p>
          <a:r>
            <a:rPr lang="en-GB" sz="2400" dirty="0"/>
            <a:t>Genetic drift</a:t>
          </a:r>
        </a:p>
      </dgm:t>
    </dgm:pt>
    <dgm:pt modelId="{E4BB4BDD-A4F8-4BB8-80CE-EBC291975772}" type="parTrans" cxnId="{5B84D2DF-ABC4-460E-A034-9FD9D4B1A95B}">
      <dgm:prSet/>
      <dgm:spPr/>
      <dgm:t>
        <a:bodyPr/>
        <a:lstStyle/>
        <a:p>
          <a:endParaRPr lang="en-GB" sz="3200"/>
        </a:p>
      </dgm:t>
    </dgm:pt>
    <dgm:pt modelId="{2B65AAD3-1C6F-45AF-979B-2BD12EBA9E6F}" type="sibTrans" cxnId="{5B84D2DF-ABC4-460E-A034-9FD9D4B1A95B}">
      <dgm:prSet/>
      <dgm:spPr/>
      <dgm:t>
        <a:bodyPr/>
        <a:lstStyle/>
        <a:p>
          <a:endParaRPr lang="en-GB" sz="3200"/>
        </a:p>
      </dgm:t>
    </dgm:pt>
    <dgm:pt modelId="{1B2BF655-0EB9-47B7-A558-DEECB4A70E50}">
      <dgm:prSet phldrT="[Text]" custT="1"/>
      <dgm:spPr/>
      <dgm:t>
        <a:bodyPr/>
        <a:lstStyle/>
        <a:p>
          <a:r>
            <a:rPr lang="en-GB" sz="2400" dirty="0"/>
            <a:t>Sexual selection</a:t>
          </a:r>
        </a:p>
      </dgm:t>
    </dgm:pt>
    <dgm:pt modelId="{5A2686CF-B27A-4FDC-9203-0B2D8B5F2C43}" type="parTrans" cxnId="{58FDEE8D-7BAC-4663-B92E-6391680FA7FA}">
      <dgm:prSet/>
      <dgm:spPr/>
      <dgm:t>
        <a:bodyPr/>
        <a:lstStyle/>
        <a:p>
          <a:endParaRPr lang="en-GB" sz="3200"/>
        </a:p>
      </dgm:t>
    </dgm:pt>
    <dgm:pt modelId="{58D5E71D-7B8F-456E-AEBB-3C3C0237CFE9}" type="sibTrans" cxnId="{58FDEE8D-7BAC-4663-B92E-6391680FA7FA}">
      <dgm:prSet/>
      <dgm:spPr/>
      <dgm:t>
        <a:bodyPr/>
        <a:lstStyle/>
        <a:p>
          <a:endParaRPr lang="en-GB" sz="3200"/>
        </a:p>
      </dgm:t>
    </dgm:pt>
    <dgm:pt modelId="{EB7B09A7-C345-4279-BC55-62052CFCDC2A}">
      <dgm:prSet phldrT="[Text]" custT="1"/>
      <dgm:spPr/>
      <dgm:t>
        <a:bodyPr/>
        <a:lstStyle/>
        <a:p>
          <a:r>
            <a:rPr lang="en-GB" sz="2000" dirty="0"/>
            <a:t>Types of speciation</a:t>
          </a:r>
        </a:p>
      </dgm:t>
    </dgm:pt>
    <dgm:pt modelId="{EA17A433-D3D1-4248-BBFE-94A846820F45}" type="sibTrans" cxnId="{B9E57684-043F-43E0-A852-EA0B8D3F1989}">
      <dgm:prSet/>
      <dgm:spPr/>
      <dgm:t>
        <a:bodyPr/>
        <a:lstStyle/>
        <a:p>
          <a:endParaRPr lang="en-GB" sz="3200"/>
        </a:p>
      </dgm:t>
    </dgm:pt>
    <dgm:pt modelId="{0D55B033-1688-4634-A26C-146C9C8A294A}" type="parTrans" cxnId="{B9E57684-043F-43E0-A852-EA0B8D3F1989}">
      <dgm:prSet/>
      <dgm:spPr/>
      <dgm:t>
        <a:bodyPr/>
        <a:lstStyle/>
        <a:p>
          <a:endParaRPr lang="en-GB" sz="3200"/>
        </a:p>
      </dgm:t>
    </dgm:pt>
    <dgm:pt modelId="{BCC3D4A4-4EB2-4C9B-BB62-E73D9AE0BC72}">
      <dgm:prSet phldrT="[Text]" custT="1"/>
      <dgm:spPr/>
      <dgm:t>
        <a:bodyPr/>
        <a:lstStyle/>
        <a:p>
          <a:r>
            <a:rPr lang="en-GB" sz="2400" dirty="0"/>
            <a:t>Rapidly changing environment</a:t>
          </a:r>
        </a:p>
      </dgm:t>
    </dgm:pt>
    <dgm:pt modelId="{8A3B78A4-B2CB-43AB-A968-5AFC7332434C}" type="parTrans" cxnId="{D246576D-EBFC-4110-9569-9ABE750242DC}">
      <dgm:prSet/>
      <dgm:spPr/>
      <dgm:t>
        <a:bodyPr/>
        <a:lstStyle/>
        <a:p>
          <a:endParaRPr lang="en-GB" sz="3200"/>
        </a:p>
      </dgm:t>
    </dgm:pt>
    <dgm:pt modelId="{B66CEB18-6BB1-4D57-A912-6B76FEB81AF5}" type="sibTrans" cxnId="{D246576D-EBFC-4110-9569-9ABE750242DC}">
      <dgm:prSet/>
      <dgm:spPr/>
      <dgm:t>
        <a:bodyPr/>
        <a:lstStyle/>
        <a:p>
          <a:endParaRPr lang="en-GB" sz="3200"/>
        </a:p>
      </dgm:t>
    </dgm:pt>
    <dgm:pt modelId="{03EB7431-DE99-4FFC-A67C-58BD3E481C59}">
      <dgm:prSet phldrT="[Text]" custT="1"/>
      <dgm:spPr/>
      <dgm:t>
        <a:bodyPr/>
        <a:lstStyle/>
        <a:p>
          <a:r>
            <a:rPr lang="en-GB" sz="2400" dirty="0"/>
            <a:t>Selection pressure</a:t>
          </a:r>
        </a:p>
      </dgm:t>
    </dgm:pt>
    <dgm:pt modelId="{40ED99AB-64DB-4F4E-AF0D-FD91289DF5DE}" type="parTrans" cxnId="{CF47B213-39CC-4656-B344-EDED14608ECE}">
      <dgm:prSet/>
      <dgm:spPr/>
      <dgm:t>
        <a:bodyPr/>
        <a:lstStyle/>
        <a:p>
          <a:endParaRPr lang="en-GB" sz="3200"/>
        </a:p>
      </dgm:t>
    </dgm:pt>
    <dgm:pt modelId="{6AB0C0FB-EFFF-4AE5-8D6B-8A028869BF63}" type="sibTrans" cxnId="{CF47B213-39CC-4656-B344-EDED14608ECE}">
      <dgm:prSet/>
      <dgm:spPr/>
      <dgm:t>
        <a:bodyPr/>
        <a:lstStyle/>
        <a:p>
          <a:endParaRPr lang="en-GB" sz="3200"/>
        </a:p>
      </dgm:t>
    </dgm:pt>
    <dgm:pt modelId="{9EB82CF2-00B7-4B4E-8CF6-A3AFB39A3787}">
      <dgm:prSet phldrT="[Text]" custT="1"/>
      <dgm:spPr/>
      <dgm:t>
        <a:bodyPr/>
        <a:lstStyle/>
        <a:p>
          <a:r>
            <a:rPr lang="en-GB" sz="2400" dirty="0"/>
            <a:t>Mutation</a:t>
          </a:r>
        </a:p>
      </dgm:t>
    </dgm:pt>
    <dgm:pt modelId="{95AC54EF-C872-4D05-B14B-850C03C76B39}" type="parTrans" cxnId="{C8A50D5E-8D91-414B-9D74-77BC42C1218C}">
      <dgm:prSet/>
      <dgm:spPr/>
      <dgm:t>
        <a:bodyPr/>
        <a:lstStyle/>
        <a:p>
          <a:endParaRPr lang="en-GB" sz="3200"/>
        </a:p>
      </dgm:t>
    </dgm:pt>
    <dgm:pt modelId="{F8301448-6BFF-4243-A3A0-59E531294678}" type="sibTrans" cxnId="{C8A50D5E-8D91-414B-9D74-77BC42C1218C}">
      <dgm:prSet/>
      <dgm:spPr/>
      <dgm:t>
        <a:bodyPr/>
        <a:lstStyle/>
        <a:p>
          <a:endParaRPr lang="en-GB" sz="3200"/>
        </a:p>
      </dgm:t>
    </dgm:pt>
    <dgm:pt modelId="{915B3725-73B5-4214-943F-BD501E3A6384}" type="pres">
      <dgm:prSet presAssocID="{F7C6FE2D-13C1-43A6-8AEB-0B94970288E7}" presName="Name0" presStyleCnt="0">
        <dgm:presLayoutVars>
          <dgm:chMax val="1"/>
          <dgm:chPref val="1"/>
          <dgm:dir/>
          <dgm:animOne val="branch"/>
          <dgm:animLvl val="lvl"/>
        </dgm:presLayoutVars>
      </dgm:prSet>
      <dgm:spPr/>
    </dgm:pt>
    <dgm:pt modelId="{0DDC7115-4F1E-4545-BA9C-2527FB332B97}" type="pres">
      <dgm:prSet presAssocID="{15D5A300-66EE-4E08-93E8-A4CE0BD0C5D3}" presName="textCenter" presStyleLbl="node1" presStyleIdx="0" presStyleCnt="10" custScaleX="188029"/>
      <dgm:spPr/>
    </dgm:pt>
    <dgm:pt modelId="{ABE73AC2-E86A-41D8-8148-DA1857BE0917}" type="pres">
      <dgm:prSet presAssocID="{15D5A300-66EE-4E08-93E8-A4CE0BD0C5D3}" presName="cycle_1" presStyleCnt="0"/>
      <dgm:spPr/>
    </dgm:pt>
    <dgm:pt modelId="{BF2BCD1B-9B78-4E3A-BEF3-38F36AB32A8F}" type="pres">
      <dgm:prSet presAssocID="{44E70753-3143-41A2-AAC5-9A7F35540ABB}" presName="childCenter1" presStyleLbl="node1" presStyleIdx="1" presStyleCnt="10" custScaleX="151335"/>
      <dgm:spPr/>
    </dgm:pt>
    <dgm:pt modelId="{4E6CF78D-1AD4-496A-B88E-1B1C7579FE6F}" type="pres">
      <dgm:prSet presAssocID="{E4BB4BDD-A4F8-4BB8-80CE-EBC291975772}" presName="Name141" presStyleLbl="parChTrans1D3" presStyleIdx="0" presStyleCnt="5"/>
      <dgm:spPr/>
    </dgm:pt>
    <dgm:pt modelId="{D9A8E21B-0719-4A15-9E57-73E47E96352B}" type="pres">
      <dgm:prSet presAssocID="{03E1698C-29FB-4DA0-B9E3-65A084D5A88E}" presName="text1" presStyleLbl="node1" presStyleIdx="2" presStyleCnt="10" custScaleX="173916" custRadScaleRad="109349" custRadScaleInc="5234">
        <dgm:presLayoutVars>
          <dgm:bulletEnabled val="1"/>
        </dgm:presLayoutVars>
      </dgm:prSet>
      <dgm:spPr/>
    </dgm:pt>
    <dgm:pt modelId="{11B9B3FB-DEC9-4010-95CE-EBF9A18FE8EE}" type="pres">
      <dgm:prSet presAssocID="{5A2686CF-B27A-4FDC-9203-0B2D8B5F2C43}" presName="Name141" presStyleLbl="parChTrans1D3" presStyleIdx="1" presStyleCnt="5"/>
      <dgm:spPr/>
    </dgm:pt>
    <dgm:pt modelId="{1CF8B113-5E00-4845-9D5A-8DC0DF9041F2}" type="pres">
      <dgm:prSet presAssocID="{1B2BF655-0EB9-47B7-A558-DEECB4A70E50}" presName="text1" presStyleLbl="node1" presStyleIdx="3" presStyleCnt="10" custScaleX="189602">
        <dgm:presLayoutVars>
          <dgm:bulletEnabled val="1"/>
        </dgm:presLayoutVars>
      </dgm:prSet>
      <dgm:spPr/>
    </dgm:pt>
    <dgm:pt modelId="{6FEFB67E-8191-42A6-AA52-DFACFCB633CA}" type="pres">
      <dgm:prSet presAssocID="{E69D14DE-0DE2-4C4F-8BBA-177F7D5EF6F9}" presName="Name144" presStyleLbl="parChTrans1D2" presStyleIdx="0" presStyleCnt="4"/>
      <dgm:spPr/>
    </dgm:pt>
    <dgm:pt modelId="{CE68ECAA-1283-46D1-BB39-E99BFC24C676}" type="pres">
      <dgm:prSet presAssocID="{15D5A300-66EE-4E08-93E8-A4CE0BD0C5D3}" presName="cycle_2" presStyleCnt="0"/>
      <dgm:spPr/>
    </dgm:pt>
    <dgm:pt modelId="{BA9CC5AA-C43C-483C-BEE0-CD3450B4FA6E}" type="pres">
      <dgm:prSet presAssocID="{EB7B09A7-C345-4279-BC55-62052CFCDC2A}" presName="childCenter2" presStyleLbl="node1" presStyleIdx="4" presStyleCnt="10" custScaleX="167103"/>
      <dgm:spPr/>
    </dgm:pt>
    <dgm:pt modelId="{09DD7AC2-3573-4A29-B704-E2208AB7C609}" type="pres">
      <dgm:prSet presAssocID="{0D55B033-1688-4634-A26C-146C9C8A294A}" presName="Name221" presStyleLbl="parChTrans1D2" presStyleIdx="1" presStyleCnt="4"/>
      <dgm:spPr/>
    </dgm:pt>
    <dgm:pt modelId="{EFAACB21-2162-4624-9805-FF2387F44757}" type="pres">
      <dgm:prSet presAssocID="{15D5A300-66EE-4E08-93E8-A4CE0BD0C5D3}" presName="cycle_3" presStyleCnt="0"/>
      <dgm:spPr/>
    </dgm:pt>
    <dgm:pt modelId="{B5ADD9CC-0D1B-4276-A73E-DDC3AEA59FDC}" type="pres">
      <dgm:prSet presAssocID="{F0B7DE59-F648-4F56-8A90-F044996EBC4D}" presName="childCenter3" presStyleLbl="node1" presStyleIdx="5" presStyleCnt="10" custScaleX="202818"/>
      <dgm:spPr/>
    </dgm:pt>
    <dgm:pt modelId="{C5D860AA-6E11-4BFE-95E0-9E0A558524F5}" type="pres">
      <dgm:prSet presAssocID="{8A3B78A4-B2CB-43AB-A968-5AFC7332434C}" presName="Name285" presStyleLbl="parChTrans1D3" presStyleIdx="2" presStyleCnt="5"/>
      <dgm:spPr/>
    </dgm:pt>
    <dgm:pt modelId="{807BBFE5-7BC0-4A06-89BA-445BF398EE1E}" type="pres">
      <dgm:prSet presAssocID="{BCC3D4A4-4EB2-4C9B-BB62-E73D9AE0BC72}" presName="text3" presStyleLbl="node1" presStyleIdx="6" presStyleCnt="10" custScaleX="169814">
        <dgm:presLayoutVars>
          <dgm:bulletEnabled val="1"/>
        </dgm:presLayoutVars>
      </dgm:prSet>
      <dgm:spPr/>
    </dgm:pt>
    <dgm:pt modelId="{B84ED86F-CB4D-4000-9312-DD9EF614B36B}" type="pres">
      <dgm:prSet presAssocID="{40ED99AB-64DB-4F4E-AF0D-FD91289DF5DE}" presName="Name285" presStyleLbl="parChTrans1D3" presStyleIdx="3" presStyleCnt="5"/>
      <dgm:spPr/>
    </dgm:pt>
    <dgm:pt modelId="{213EB756-8E7A-421B-87BB-398062921F86}" type="pres">
      <dgm:prSet presAssocID="{03EB7431-DE99-4FFC-A67C-58BD3E481C59}" presName="text3" presStyleLbl="node1" presStyleIdx="7" presStyleCnt="10" custScaleX="188398">
        <dgm:presLayoutVars>
          <dgm:bulletEnabled val="1"/>
        </dgm:presLayoutVars>
      </dgm:prSet>
      <dgm:spPr/>
    </dgm:pt>
    <dgm:pt modelId="{24A1FA1B-A3EC-4A6F-A3BB-B1EBF07D587B}" type="pres">
      <dgm:prSet presAssocID="{9ACFBF90-A2B6-450A-814D-930913D6152D}" presName="Name288" presStyleLbl="parChTrans1D2" presStyleIdx="2" presStyleCnt="4"/>
      <dgm:spPr/>
    </dgm:pt>
    <dgm:pt modelId="{67B38884-5F80-468E-BB05-2F3BA38B4230}" type="pres">
      <dgm:prSet presAssocID="{15D5A300-66EE-4E08-93E8-A4CE0BD0C5D3}" presName="cycle_4" presStyleCnt="0"/>
      <dgm:spPr/>
    </dgm:pt>
    <dgm:pt modelId="{404DD714-0529-48E5-9DE8-8805A8A73F41}" type="pres">
      <dgm:prSet presAssocID="{9A8254D0-3786-4450-9BD6-9AD25B118A3E}" presName="childCenter4" presStyleLbl="node1" presStyleIdx="8" presStyleCnt="10" custLinFactNeighborX="-14597" custLinFactNeighborY="-1327"/>
      <dgm:spPr/>
    </dgm:pt>
    <dgm:pt modelId="{BA338B52-4C12-48EE-A2CA-38100D5546E3}" type="pres">
      <dgm:prSet presAssocID="{95AC54EF-C872-4D05-B14B-850C03C76B39}" presName="Name342" presStyleLbl="parChTrans1D3" presStyleIdx="4" presStyleCnt="5"/>
      <dgm:spPr/>
    </dgm:pt>
    <dgm:pt modelId="{DD5C7849-210C-4607-9A0A-4B2092D10111}" type="pres">
      <dgm:prSet presAssocID="{9EB82CF2-00B7-4B4E-8CF6-A3AFB39A3787}" presName="text4" presStyleLbl="node1" presStyleIdx="9" presStyleCnt="10" custScaleX="185288" custRadScaleRad="149545" custRadScaleInc="188">
        <dgm:presLayoutVars>
          <dgm:bulletEnabled val="1"/>
        </dgm:presLayoutVars>
      </dgm:prSet>
      <dgm:spPr/>
    </dgm:pt>
    <dgm:pt modelId="{979D90D1-4A1C-4125-BBB4-4A4319B60BE3}" type="pres">
      <dgm:prSet presAssocID="{395CB84F-7A35-40D5-8004-07DDD89069E0}" presName="Name345" presStyleLbl="parChTrans1D2" presStyleIdx="3" presStyleCnt="4"/>
      <dgm:spPr/>
    </dgm:pt>
  </dgm:ptLst>
  <dgm:cxnLst>
    <dgm:cxn modelId="{D3E25502-6569-4621-88C0-75AE9FB7741E}" srcId="{15D5A300-66EE-4E08-93E8-A4CE0BD0C5D3}" destId="{44E70753-3143-41A2-AAC5-9A7F35540ABB}" srcOrd="0" destOrd="0" parTransId="{E69D14DE-0DE2-4C4F-8BBA-177F7D5EF6F9}" sibTransId="{27AC6E46-401A-41BD-82FB-4DDF49222A14}"/>
    <dgm:cxn modelId="{CF47B213-39CC-4656-B344-EDED14608ECE}" srcId="{F0B7DE59-F648-4F56-8A90-F044996EBC4D}" destId="{03EB7431-DE99-4FFC-A67C-58BD3E481C59}" srcOrd="1" destOrd="0" parTransId="{40ED99AB-64DB-4F4E-AF0D-FD91289DF5DE}" sibTransId="{6AB0C0FB-EFFF-4AE5-8D6B-8A028869BF63}"/>
    <dgm:cxn modelId="{42C16B17-74F9-4B35-9BE0-45EFC3F41D29}" type="presOf" srcId="{03E1698C-29FB-4DA0-B9E3-65A084D5A88E}" destId="{D9A8E21B-0719-4A15-9E57-73E47E96352B}" srcOrd="0" destOrd="0" presId="urn:microsoft.com/office/officeart/2008/layout/RadialCluster"/>
    <dgm:cxn modelId="{F78F781C-CBC9-43C9-8E1B-3BBD7136DE53}" type="presOf" srcId="{15D5A300-66EE-4E08-93E8-A4CE0BD0C5D3}" destId="{0DDC7115-4F1E-4545-BA9C-2527FB332B97}" srcOrd="0" destOrd="0" presId="urn:microsoft.com/office/officeart/2008/layout/RadialCluster"/>
    <dgm:cxn modelId="{FF5BC434-1EFC-422E-892F-C46F875A32EE}" type="presOf" srcId="{8A3B78A4-B2CB-43AB-A968-5AFC7332434C}" destId="{C5D860AA-6E11-4BFE-95E0-9E0A558524F5}" srcOrd="0" destOrd="0" presId="urn:microsoft.com/office/officeart/2008/layout/RadialCluster"/>
    <dgm:cxn modelId="{E0AF755B-25A6-4AA5-B8D1-821AC0321D60}" type="presOf" srcId="{F7C6FE2D-13C1-43A6-8AEB-0B94970288E7}" destId="{915B3725-73B5-4214-943F-BD501E3A6384}" srcOrd="0" destOrd="0" presId="urn:microsoft.com/office/officeart/2008/layout/RadialCluster"/>
    <dgm:cxn modelId="{57D46E5C-E8A4-4113-A562-EAD8AB2E3F88}" type="presOf" srcId="{1B2BF655-0EB9-47B7-A558-DEECB4A70E50}" destId="{1CF8B113-5E00-4845-9D5A-8DC0DF9041F2}" srcOrd="0" destOrd="0" presId="urn:microsoft.com/office/officeart/2008/layout/RadialCluster"/>
    <dgm:cxn modelId="{C8A50D5E-8D91-414B-9D74-77BC42C1218C}" srcId="{9A8254D0-3786-4450-9BD6-9AD25B118A3E}" destId="{9EB82CF2-00B7-4B4E-8CF6-A3AFB39A3787}" srcOrd="0" destOrd="0" parTransId="{95AC54EF-C872-4D05-B14B-850C03C76B39}" sibTransId="{F8301448-6BFF-4243-A3A0-59E531294678}"/>
    <dgm:cxn modelId="{E933E85E-7AF7-4431-BBD0-24ADBD581698}" type="presOf" srcId="{E69D14DE-0DE2-4C4F-8BBA-177F7D5EF6F9}" destId="{6FEFB67E-8191-42A6-AA52-DFACFCB633CA}" srcOrd="0" destOrd="0" presId="urn:microsoft.com/office/officeart/2008/layout/RadialCluster"/>
    <dgm:cxn modelId="{F7010966-FE5C-4224-BCE0-5CD8986AF6B2}" type="presOf" srcId="{F0B7DE59-F648-4F56-8A90-F044996EBC4D}" destId="{B5ADD9CC-0D1B-4276-A73E-DDC3AEA59FDC}" srcOrd="0" destOrd="0" presId="urn:microsoft.com/office/officeart/2008/layout/RadialCluster"/>
    <dgm:cxn modelId="{40768C48-AE44-40B6-B347-E986DEF56A3B}" type="presOf" srcId="{5A2686CF-B27A-4FDC-9203-0B2D8B5F2C43}" destId="{11B9B3FB-DEC9-4010-95CE-EBF9A18FE8EE}" srcOrd="0" destOrd="0" presId="urn:microsoft.com/office/officeart/2008/layout/RadialCluster"/>
    <dgm:cxn modelId="{D246576D-EBFC-4110-9569-9ABE750242DC}" srcId="{F0B7DE59-F648-4F56-8A90-F044996EBC4D}" destId="{BCC3D4A4-4EB2-4C9B-BB62-E73D9AE0BC72}" srcOrd="0" destOrd="0" parTransId="{8A3B78A4-B2CB-43AB-A968-5AFC7332434C}" sibTransId="{B66CEB18-6BB1-4D57-A912-6B76FEB81AF5}"/>
    <dgm:cxn modelId="{2091CD77-E3A4-4E6B-A87D-053B4A153630}" type="presOf" srcId="{9ACFBF90-A2B6-450A-814D-930913D6152D}" destId="{24A1FA1B-A3EC-4A6F-A3BB-B1EBF07D587B}" srcOrd="0" destOrd="0" presId="urn:microsoft.com/office/officeart/2008/layout/RadialCluster"/>
    <dgm:cxn modelId="{48127F7F-E30B-4B2E-B83A-C2109D9B3852}" type="presOf" srcId="{BCC3D4A4-4EB2-4C9B-BB62-E73D9AE0BC72}" destId="{807BBFE5-7BC0-4A06-89BA-445BF398EE1E}" srcOrd="0" destOrd="0" presId="urn:microsoft.com/office/officeart/2008/layout/RadialCluster"/>
    <dgm:cxn modelId="{B9E57684-043F-43E0-A852-EA0B8D3F1989}" srcId="{15D5A300-66EE-4E08-93E8-A4CE0BD0C5D3}" destId="{EB7B09A7-C345-4279-BC55-62052CFCDC2A}" srcOrd="1" destOrd="0" parTransId="{0D55B033-1688-4634-A26C-146C9C8A294A}" sibTransId="{EA17A433-D3D1-4248-BBFE-94A846820F45}"/>
    <dgm:cxn modelId="{58FDEE8D-7BAC-4663-B92E-6391680FA7FA}" srcId="{44E70753-3143-41A2-AAC5-9A7F35540ABB}" destId="{1B2BF655-0EB9-47B7-A558-DEECB4A70E50}" srcOrd="1" destOrd="0" parTransId="{5A2686CF-B27A-4FDC-9203-0B2D8B5F2C43}" sibTransId="{58D5E71D-7B8F-456E-AEBB-3C3C0237CFE9}"/>
    <dgm:cxn modelId="{31DC398E-49F2-433B-B841-28549AEEB559}" type="presOf" srcId="{44E70753-3143-41A2-AAC5-9A7F35540ABB}" destId="{BF2BCD1B-9B78-4E3A-BEF3-38F36AB32A8F}" srcOrd="0" destOrd="0" presId="urn:microsoft.com/office/officeart/2008/layout/RadialCluster"/>
    <dgm:cxn modelId="{CF7E019C-034F-427E-BCDE-6ED3BCCB32F2}" type="presOf" srcId="{03EB7431-DE99-4FFC-A67C-58BD3E481C59}" destId="{213EB756-8E7A-421B-87BB-398062921F86}" srcOrd="0" destOrd="0" presId="urn:microsoft.com/office/officeart/2008/layout/RadialCluster"/>
    <dgm:cxn modelId="{6F8EEAA0-7B33-446D-A272-31BD705DD74A}" type="presOf" srcId="{95AC54EF-C872-4D05-B14B-850C03C76B39}" destId="{BA338B52-4C12-48EE-A2CA-38100D5546E3}" srcOrd="0" destOrd="0" presId="urn:microsoft.com/office/officeart/2008/layout/RadialCluster"/>
    <dgm:cxn modelId="{2DD2A2B6-919B-4D44-8572-624CD475CB3A}" type="presOf" srcId="{E4BB4BDD-A4F8-4BB8-80CE-EBC291975772}" destId="{4E6CF78D-1AD4-496A-B88E-1B1C7579FE6F}" srcOrd="0" destOrd="0" presId="urn:microsoft.com/office/officeart/2008/layout/RadialCluster"/>
    <dgm:cxn modelId="{F57E0DB9-56B8-43DD-B89A-9E2EDE805E4F}" type="presOf" srcId="{40ED99AB-64DB-4F4E-AF0D-FD91289DF5DE}" destId="{B84ED86F-CB4D-4000-9312-DD9EF614B36B}" srcOrd="0" destOrd="0" presId="urn:microsoft.com/office/officeart/2008/layout/RadialCluster"/>
    <dgm:cxn modelId="{EA2AFEC7-E075-4501-AD39-29BE0A9F2A8B}" srcId="{15D5A300-66EE-4E08-93E8-A4CE0BD0C5D3}" destId="{F0B7DE59-F648-4F56-8A90-F044996EBC4D}" srcOrd="2" destOrd="0" parTransId="{9ACFBF90-A2B6-450A-814D-930913D6152D}" sibTransId="{B565DA01-7721-4FAD-9B82-8824A4656B31}"/>
    <dgm:cxn modelId="{AD6FF0CB-3B8B-40E6-827D-F9C4C6B0C63E}" srcId="{15D5A300-66EE-4E08-93E8-A4CE0BD0C5D3}" destId="{9A8254D0-3786-4450-9BD6-9AD25B118A3E}" srcOrd="3" destOrd="0" parTransId="{395CB84F-7A35-40D5-8004-07DDD89069E0}" sibTransId="{8BB11A4B-D7B4-4D22-90D1-112953CB08FE}"/>
    <dgm:cxn modelId="{0E423ACF-D14C-460C-86CB-EBD1D07B754D}" type="presOf" srcId="{EB7B09A7-C345-4279-BC55-62052CFCDC2A}" destId="{BA9CC5AA-C43C-483C-BEE0-CD3450B4FA6E}" srcOrd="0" destOrd="0" presId="urn:microsoft.com/office/officeart/2008/layout/RadialCluster"/>
    <dgm:cxn modelId="{D1638ED4-459C-4326-B4E8-D46DAC36E8CE}" type="presOf" srcId="{0D55B033-1688-4634-A26C-146C9C8A294A}" destId="{09DD7AC2-3573-4A29-B704-E2208AB7C609}" srcOrd="0" destOrd="0" presId="urn:microsoft.com/office/officeart/2008/layout/RadialCluster"/>
    <dgm:cxn modelId="{0E0D5CDB-D926-40C0-B5C4-9FA4B4FDDA21}" type="presOf" srcId="{9EB82CF2-00B7-4B4E-8CF6-A3AFB39A3787}" destId="{DD5C7849-210C-4607-9A0A-4B2092D10111}" srcOrd="0" destOrd="0" presId="urn:microsoft.com/office/officeart/2008/layout/RadialCluster"/>
    <dgm:cxn modelId="{5B84D2DF-ABC4-460E-A034-9FD9D4B1A95B}" srcId="{44E70753-3143-41A2-AAC5-9A7F35540ABB}" destId="{03E1698C-29FB-4DA0-B9E3-65A084D5A88E}" srcOrd="0" destOrd="0" parTransId="{E4BB4BDD-A4F8-4BB8-80CE-EBC291975772}" sibTransId="{2B65AAD3-1C6F-45AF-979B-2BD12EBA9E6F}"/>
    <dgm:cxn modelId="{7FE5ACE8-8F02-4060-99D9-8B23E3E6C6AA}" srcId="{F7C6FE2D-13C1-43A6-8AEB-0B94970288E7}" destId="{15D5A300-66EE-4E08-93E8-A4CE0BD0C5D3}" srcOrd="0" destOrd="0" parTransId="{A67617C6-3DA2-4AAD-8203-6F77B92514D2}" sibTransId="{13010C0C-AE87-4AB2-B92B-96FE5A1EA7AC}"/>
    <dgm:cxn modelId="{904F3BEA-776A-41D8-B10E-C7F0EE12477A}" type="presOf" srcId="{395CB84F-7A35-40D5-8004-07DDD89069E0}" destId="{979D90D1-4A1C-4125-BBB4-4A4319B60BE3}" srcOrd="0" destOrd="0" presId="urn:microsoft.com/office/officeart/2008/layout/RadialCluster"/>
    <dgm:cxn modelId="{52F6EFF7-A951-4D70-A782-99B8BEEB5C4E}" type="presOf" srcId="{9A8254D0-3786-4450-9BD6-9AD25B118A3E}" destId="{404DD714-0529-48E5-9DE8-8805A8A73F41}" srcOrd="0" destOrd="0" presId="urn:microsoft.com/office/officeart/2008/layout/RadialCluster"/>
    <dgm:cxn modelId="{ADF7E04B-E64E-48C8-BD69-A3978328352C}" type="presParOf" srcId="{915B3725-73B5-4214-943F-BD501E3A6384}" destId="{0DDC7115-4F1E-4545-BA9C-2527FB332B97}" srcOrd="0" destOrd="0" presId="urn:microsoft.com/office/officeart/2008/layout/RadialCluster"/>
    <dgm:cxn modelId="{22CC8D20-6483-44E0-9B8E-8EE5005F4852}" type="presParOf" srcId="{915B3725-73B5-4214-943F-BD501E3A6384}" destId="{ABE73AC2-E86A-41D8-8148-DA1857BE0917}" srcOrd="1" destOrd="0" presId="urn:microsoft.com/office/officeart/2008/layout/RadialCluster"/>
    <dgm:cxn modelId="{A06E7BBE-496F-4D87-AE85-F18C4F30E331}" type="presParOf" srcId="{ABE73AC2-E86A-41D8-8148-DA1857BE0917}" destId="{BF2BCD1B-9B78-4E3A-BEF3-38F36AB32A8F}" srcOrd="0" destOrd="0" presId="urn:microsoft.com/office/officeart/2008/layout/RadialCluster"/>
    <dgm:cxn modelId="{A8D69854-C209-4200-BB94-A7F2A75592EA}" type="presParOf" srcId="{ABE73AC2-E86A-41D8-8148-DA1857BE0917}" destId="{4E6CF78D-1AD4-496A-B88E-1B1C7579FE6F}" srcOrd="1" destOrd="0" presId="urn:microsoft.com/office/officeart/2008/layout/RadialCluster"/>
    <dgm:cxn modelId="{614D2754-192B-43EC-9BCB-4A084F34A95D}" type="presParOf" srcId="{ABE73AC2-E86A-41D8-8148-DA1857BE0917}" destId="{D9A8E21B-0719-4A15-9E57-73E47E96352B}" srcOrd="2" destOrd="0" presId="urn:microsoft.com/office/officeart/2008/layout/RadialCluster"/>
    <dgm:cxn modelId="{F9E24B04-18C1-4A3E-BA43-7377A4C6E931}" type="presParOf" srcId="{ABE73AC2-E86A-41D8-8148-DA1857BE0917}" destId="{11B9B3FB-DEC9-4010-95CE-EBF9A18FE8EE}" srcOrd="3" destOrd="0" presId="urn:microsoft.com/office/officeart/2008/layout/RadialCluster"/>
    <dgm:cxn modelId="{9A0C54AB-9157-4549-8CCC-550E0E0A4B7E}" type="presParOf" srcId="{ABE73AC2-E86A-41D8-8148-DA1857BE0917}" destId="{1CF8B113-5E00-4845-9D5A-8DC0DF9041F2}" srcOrd="4" destOrd="0" presId="urn:microsoft.com/office/officeart/2008/layout/RadialCluster"/>
    <dgm:cxn modelId="{7E18D0CB-0F78-4C02-97C9-535CC8F8807B}" type="presParOf" srcId="{915B3725-73B5-4214-943F-BD501E3A6384}" destId="{6FEFB67E-8191-42A6-AA52-DFACFCB633CA}" srcOrd="2" destOrd="0" presId="urn:microsoft.com/office/officeart/2008/layout/RadialCluster"/>
    <dgm:cxn modelId="{046977FA-D879-462A-AD05-01378CFC74FD}" type="presParOf" srcId="{915B3725-73B5-4214-943F-BD501E3A6384}" destId="{CE68ECAA-1283-46D1-BB39-E99BFC24C676}" srcOrd="3" destOrd="0" presId="urn:microsoft.com/office/officeart/2008/layout/RadialCluster"/>
    <dgm:cxn modelId="{C05B6A8D-CB6A-4A1F-9082-39C19664FCE6}" type="presParOf" srcId="{CE68ECAA-1283-46D1-BB39-E99BFC24C676}" destId="{BA9CC5AA-C43C-483C-BEE0-CD3450B4FA6E}" srcOrd="0" destOrd="0" presId="urn:microsoft.com/office/officeart/2008/layout/RadialCluster"/>
    <dgm:cxn modelId="{2FABA76B-B003-4B39-9E7D-BDD1FD801EC1}" type="presParOf" srcId="{915B3725-73B5-4214-943F-BD501E3A6384}" destId="{09DD7AC2-3573-4A29-B704-E2208AB7C609}" srcOrd="4" destOrd="0" presId="urn:microsoft.com/office/officeart/2008/layout/RadialCluster"/>
    <dgm:cxn modelId="{B552A6DF-5979-4BCB-A732-5DE3D8816AAB}" type="presParOf" srcId="{915B3725-73B5-4214-943F-BD501E3A6384}" destId="{EFAACB21-2162-4624-9805-FF2387F44757}" srcOrd="5" destOrd="0" presId="urn:microsoft.com/office/officeart/2008/layout/RadialCluster"/>
    <dgm:cxn modelId="{3FAE04C7-1664-4915-A07C-7D3B54F3958A}" type="presParOf" srcId="{EFAACB21-2162-4624-9805-FF2387F44757}" destId="{B5ADD9CC-0D1B-4276-A73E-DDC3AEA59FDC}" srcOrd="0" destOrd="0" presId="urn:microsoft.com/office/officeart/2008/layout/RadialCluster"/>
    <dgm:cxn modelId="{E3BCB4AF-CD29-4147-86E5-F094FAB3D6F1}" type="presParOf" srcId="{EFAACB21-2162-4624-9805-FF2387F44757}" destId="{C5D860AA-6E11-4BFE-95E0-9E0A558524F5}" srcOrd="1" destOrd="0" presId="urn:microsoft.com/office/officeart/2008/layout/RadialCluster"/>
    <dgm:cxn modelId="{7659495F-424D-43A3-AEB3-692D2110CE07}" type="presParOf" srcId="{EFAACB21-2162-4624-9805-FF2387F44757}" destId="{807BBFE5-7BC0-4A06-89BA-445BF398EE1E}" srcOrd="2" destOrd="0" presId="urn:microsoft.com/office/officeart/2008/layout/RadialCluster"/>
    <dgm:cxn modelId="{D15CC828-B7A7-4A7C-867D-35DEF0A6C0E3}" type="presParOf" srcId="{EFAACB21-2162-4624-9805-FF2387F44757}" destId="{B84ED86F-CB4D-4000-9312-DD9EF614B36B}" srcOrd="3" destOrd="0" presId="urn:microsoft.com/office/officeart/2008/layout/RadialCluster"/>
    <dgm:cxn modelId="{7BD9AA52-D0EF-4778-AFC6-181D8B130763}" type="presParOf" srcId="{EFAACB21-2162-4624-9805-FF2387F44757}" destId="{213EB756-8E7A-421B-87BB-398062921F86}" srcOrd="4" destOrd="0" presId="urn:microsoft.com/office/officeart/2008/layout/RadialCluster"/>
    <dgm:cxn modelId="{B895194F-CEA6-4E27-89E8-AF2645B8575C}" type="presParOf" srcId="{915B3725-73B5-4214-943F-BD501E3A6384}" destId="{24A1FA1B-A3EC-4A6F-A3BB-B1EBF07D587B}" srcOrd="6" destOrd="0" presId="urn:microsoft.com/office/officeart/2008/layout/RadialCluster"/>
    <dgm:cxn modelId="{6544210F-D9B9-417E-9CD4-EA120C3C9356}" type="presParOf" srcId="{915B3725-73B5-4214-943F-BD501E3A6384}" destId="{67B38884-5F80-468E-BB05-2F3BA38B4230}" srcOrd="7" destOrd="0" presId="urn:microsoft.com/office/officeart/2008/layout/RadialCluster"/>
    <dgm:cxn modelId="{D2B8597C-BC77-4729-BA17-B1E1D872D8D1}" type="presParOf" srcId="{67B38884-5F80-468E-BB05-2F3BA38B4230}" destId="{404DD714-0529-48E5-9DE8-8805A8A73F41}" srcOrd="0" destOrd="0" presId="urn:microsoft.com/office/officeart/2008/layout/RadialCluster"/>
    <dgm:cxn modelId="{55FE5553-6839-492E-8B6A-A6814B96240D}" type="presParOf" srcId="{67B38884-5F80-468E-BB05-2F3BA38B4230}" destId="{BA338B52-4C12-48EE-A2CA-38100D5546E3}" srcOrd="1" destOrd="0" presId="urn:microsoft.com/office/officeart/2008/layout/RadialCluster"/>
    <dgm:cxn modelId="{66B4FF03-A416-4BB0-923C-8FFEFBCBCD6D}" type="presParOf" srcId="{67B38884-5F80-468E-BB05-2F3BA38B4230}" destId="{DD5C7849-210C-4607-9A0A-4B2092D10111}" srcOrd="2" destOrd="0" presId="urn:microsoft.com/office/officeart/2008/layout/RadialCluster"/>
    <dgm:cxn modelId="{A0EC24AB-B343-4B4F-AE4D-9CCE23070B7B}" type="presParOf" srcId="{915B3725-73B5-4214-943F-BD501E3A6384}" destId="{979D90D1-4A1C-4125-BBB4-4A4319B60BE3}"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EAA2B1-B62A-4C58-B82D-C3ACD12EEF5B}">
      <dsp:nvSpPr>
        <dsp:cNvPr id="0" name=""/>
        <dsp:cNvSpPr/>
      </dsp:nvSpPr>
      <dsp:spPr>
        <a:xfrm>
          <a:off x="4771533" y="3563845"/>
          <a:ext cx="2298096" cy="22980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600200">
            <a:lnSpc>
              <a:spcPct val="90000"/>
            </a:lnSpc>
            <a:spcBef>
              <a:spcPct val="0"/>
            </a:spcBef>
            <a:spcAft>
              <a:spcPct val="35000"/>
            </a:spcAft>
            <a:buNone/>
          </a:pPr>
          <a:r>
            <a:rPr lang="en-GB" sz="3600" kern="1200" dirty="0"/>
            <a:t>Evolution</a:t>
          </a:r>
        </a:p>
      </dsp:txBody>
      <dsp:txXfrm>
        <a:off x="4883717" y="3676029"/>
        <a:ext cx="2073728" cy="2073728"/>
      </dsp:txXfrm>
    </dsp:sp>
    <dsp:sp modelId="{9A1CFD6A-5487-4C92-84CB-0472BB9DB940}">
      <dsp:nvSpPr>
        <dsp:cNvPr id="0" name=""/>
        <dsp:cNvSpPr/>
      </dsp:nvSpPr>
      <dsp:spPr>
        <a:xfrm rot="16200000">
          <a:off x="5114571" y="2757835"/>
          <a:ext cx="1612019" cy="0"/>
        </a:xfrm>
        <a:custGeom>
          <a:avLst/>
          <a:gdLst/>
          <a:ahLst/>
          <a:cxnLst/>
          <a:rect l="0" t="0" r="0" b="0"/>
          <a:pathLst>
            <a:path>
              <a:moveTo>
                <a:pt x="0" y="0"/>
              </a:moveTo>
              <a:lnTo>
                <a:pt x="1612019"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042121-7303-4C87-8287-07725D268CD0}">
      <dsp:nvSpPr>
        <dsp:cNvPr id="0" name=""/>
        <dsp:cNvSpPr/>
      </dsp:nvSpPr>
      <dsp:spPr>
        <a:xfrm>
          <a:off x="5150719" y="412101"/>
          <a:ext cx="1539724" cy="15397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0" tIns="63500" rIns="63500" bIns="63500" numCol="1" spcCol="1270" anchor="ctr" anchorCtr="0">
          <a:noAutofit/>
        </a:bodyPr>
        <a:lstStyle/>
        <a:p>
          <a:pPr marL="0" lvl="0" indent="0" algn="ctr" defTabSz="1111250">
            <a:lnSpc>
              <a:spcPct val="90000"/>
            </a:lnSpc>
            <a:spcBef>
              <a:spcPct val="0"/>
            </a:spcBef>
            <a:spcAft>
              <a:spcPct val="35000"/>
            </a:spcAft>
            <a:buNone/>
          </a:pPr>
          <a:r>
            <a:rPr lang="en-GB" sz="2500" kern="1200" dirty="0"/>
            <a:t>Processes</a:t>
          </a:r>
        </a:p>
      </dsp:txBody>
      <dsp:txXfrm>
        <a:off x="5225882" y="487264"/>
        <a:ext cx="1389398" cy="1389398"/>
      </dsp:txXfrm>
    </dsp:sp>
    <dsp:sp modelId="{81C5E8EC-F8CB-4D0F-BA41-AA61A72456A0}">
      <dsp:nvSpPr>
        <dsp:cNvPr id="0" name=""/>
        <dsp:cNvSpPr/>
      </dsp:nvSpPr>
      <dsp:spPr>
        <a:xfrm rot="1800000">
          <a:off x="6981530" y="5705088"/>
          <a:ext cx="1315162" cy="0"/>
        </a:xfrm>
        <a:custGeom>
          <a:avLst/>
          <a:gdLst/>
          <a:ahLst/>
          <a:cxnLst/>
          <a:rect l="0" t="0" r="0" b="0"/>
          <a:pathLst>
            <a:path>
              <a:moveTo>
                <a:pt x="0" y="0"/>
              </a:moveTo>
              <a:lnTo>
                <a:pt x="131516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70C513-52E9-468A-B516-E0668A1DA20B}">
      <dsp:nvSpPr>
        <dsp:cNvPr id="0" name=""/>
        <dsp:cNvSpPr/>
      </dsp:nvSpPr>
      <dsp:spPr>
        <a:xfrm>
          <a:off x="8208594" y="5708496"/>
          <a:ext cx="1539724" cy="15397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180" tIns="43180" rIns="43180" bIns="43180" numCol="1" spcCol="1270" anchor="ctr" anchorCtr="0">
          <a:noAutofit/>
        </a:bodyPr>
        <a:lstStyle/>
        <a:p>
          <a:pPr marL="0" lvl="0" indent="0" algn="ctr" defTabSz="755650">
            <a:lnSpc>
              <a:spcPct val="90000"/>
            </a:lnSpc>
            <a:spcBef>
              <a:spcPct val="0"/>
            </a:spcBef>
            <a:spcAft>
              <a:spcPct val="35000"/>
            </a:spcAft>
            <a:buNone/>
          </a:pPr>
          <a:r>
            <a:rPr lang="en-GB" sz="1700" kern="1200" dirty="0"/>
            <a:t>Environmental Conditions</a:t>
          </a:r>
        </a:p>
      </dsp:txBody>
      <dsp:txXfrm>
        <a:off x="8283757" y="5783659"/>
        <a:ext cx="1389398" cy="1389398"/>
      </dsp:txXfrm>
    </dsp:sp>
    <dsp:sp modelId="{09225446-FA41-4C90-8F36-D00FF85E9692}">
      <dsp:nvSpPr>
        <dsp:cNvPr id="0" name=""/>
        <dsp:cNvSpPr/>
      </dsp:nvSpPr>
      <dsp:spPr>
        <a:xfrm rot="9000000">
          <a:off x="3544469" y="5705088"/>
          <a:ext cx="1315162" cy="0"/>
        </a:xfrm>
        <a:custGeom>
          <a:avLst/>
          <a:gdLst/>
          <a:ahLst/>
          <a:cxnLst/>
          <a:rect l="0" t="0" r="0" b="0"/>
          <a:pathLst>
            <a:path>
              <a:moveTo>
                <a:pt x="0" y="0"/>
              </a:moveTo>
              <a:lnTo>
                <a:pt x="131516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D431C7-29E5-4337-9D48-E65785BFE653}">
      <dsp:nvSpPr>
        <dsp:cNvPr id="0" name=""/>
        <dsp:cNvSpPr/>
      </dsp:nvSpPr>
      <dsp:spPr>
        <a:xfrm>
          <a:off x="2092843" y="5708496"/>
          <a:ext cx="1539724" cy="15397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1333500">
            <a:lnSpc>
              <a:spcPct val="90000"/>
            </a:lnSpc>
            <a:spcBef>
              <a:spcPct val="0"/>
            </a:spcBef>
            <a:spcAft>
              <a:spcPct val="35000"/>
            </a:spcAft>
            <a:buNone/>
          </a:pPr>
          <a:r>
            <a:rPr lang="en-GB" sz="3000" kern="1200" dirty="0"/>
            <a:t>Genetic cause</a:t>
          </a:r>
        </a:p>
      </dsp:txBody>
      <dsp:txXfrm>
        <a:off x="2168006" y="5783659"/>
        <a:ext cx="1389398" cy="138939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D90D1-4A1C-4125-BBB4-4A4319B60BE3}">
      <dsp:nvSpPr>
        <dsp:cNvPr id="0" name=""/>
        <dsp:cNvSpPr/>
      </dsp:nvSpPr>
      <dsp:spPr>
        <a:xfrm rot="10867048">
          <a:off x="4292096" y="4405042"/>
          <a:ext cx="94876" cy="0"/>
        </a:xfrm>
        <a:custGeom>
          <a:avLst/>
          <a:gdLst/>
          <a:ahLst/>
          <a:cxnLst/>
          <a:rect l="0" t="0" r="0" b="0"/>
          <a:pathLst>
            <a:path>
              <a:moveTo>
                <a:pt x="0" y="0"/>
              </a:moveTo>
              <a:lnTo>
                <a:pt x="94876"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4A1FA1B-A3EC-4A6F-A3BB-B1EBF07D587B}">
      <dsp:nvSpPr>
        <dsp:cNvPr id="0" name=""/>
        <dsp:cNvSpPr/>
      </dsp:nvSpPr>
      <dsp:spPr>
        <a:xfrm rot="5312155">
          <a:off x="5738490" y="5657845"/>
          <a:ext cx="675578" cy="0"/>
        </a:xfrm>
        <a:custGeom>
          <a:avLst/>
          <a:gdLst/>
          <a:ahLst/>
          <a:cxnLst/>
          <a:rect l="0" t="0" r="0" b="0"/>
          <a:pathLst>
            <a:path>
              <a:moveTo>
                <a:pt x="0" y="0"/>
              </a:moveTo>
              <a:lnTo>
                <a:pt x="675578"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DD7AC2-3573-4A29-B704-E2208AB7C609}">
      <dsp:nvSpPr>
        <dsp:cNvPr id="0" name=""/>
        <dsp:cNvSpPr/>
      </dsp:nvSpPr>
      <dsp:spPr>
        <a:xfrm>
          <a:off x="7703255" y="4438310"/>
          <a:ext cx="308755" cy="0"/>
        </a:xfrm>
        <a:custGeom>
          <a:avLst/>
          <a:gdLst/>
          <a:ahLst/>
          <a:cxnLst/>
          <a:rect l="0" t="0" r="0" b="0"/>
          <a:pathLst>
            <a:path>
              <a:moveTo>
                <a:pt x="0" y="0"/>
              </a:moveTo>
              <a:lnTo>
                <a:pt x="308755"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FEFB67E-8191-42A6-AA52-DFACFCB633CA}">
      <dsp:nvSpPr>
        <dsp:cNvPr id="0" name=""/>
        <dsp:cNvSpPr/>
      </dsp:nvSpPr>
      <dsp:spPr>
        <a:xfrm rot="16125849">
          <a:off x="5681043" y="3218775"/>
          <a:ext cx="675514" cy="0"/>
        </a:xfrm>
        <a:custGeom>
          <a:avLst/>
          <a:gdLst/>
          <a:ahLst/>
          <a:cxnLst/>
          <a:rect l="0" t="0" r="0" b="0"/>
          <a:pathLst>
            <a:path>
              <a:moveTo>
                <a:pt x="0" y="0"/>
              </a:moveTo>
              <a:lnTo>
                <a:pt x="675514"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DC7115-4F1E-4545-BA9C-2527FB332B97}">
      <dsp:nvSpPr>
        <dsp:cNvPr id="0" name=""/>
        <dsp:cNvSpPr/>
      </dsp:nvSpPr>
      <dsp:spPr>
        <a:xfrm>
          <a:off x="4386964" y="3556454"/>
          <a:ext cx="3316291" cy="176371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1760" tIns="111760" rIns="111760" bIns="111760" numCol="1" spcCol="1270" anchor="ctr" anchorCtr="0">
          <a:noAutofit/>
        </a:bodyPr>
        <a:lstStyle/>
        <a:p>
          <a:pPr marL="0" lvl="0" indent="0" algn="ctr" defTabSz="1955800">
            <a:lnSpc>
              <a:spcPct val="90000"/>
            </a:lnSpc>
            <a:spcBef>
              <a:spcPct val="0"/>
            </a:spcBef>
            <a:spcAft>
              <a:spcPct val="35000"/>
            </a:spcAft>
            <a:buNone/>
          </a:pPr>
          <a:r>
            <a:rPr lang="en-GB" sz="4400" kern="1200" dirty="0"/>
            <a:t>Evolution</a:t>
          </a:r>
        </a:p>
      </dsp:txBody>
      <dsp:txXfrm>
        <a:off x="4473061" y="3642551"/>
        <a:ext cx="3144097" cy="1591518"/>
      </dsp:txXfrm>
    </dsp:sp>
    <dsp:sp modelId="{BF2BCD1B-9B78-4E3A-BEF3-38F36AB32A8F}">
      <dsp:nvSpPr>
        <dsp:cNvPr id="0" name=""/>
        <dsp:cNvSpPr/>
      </dsp:nvSpPr>
      <dsp:spPr>
        <a:xfrm>
          <a:off x="5104616" y="1699409"/>
          <a:ext cx="1788306"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Processes</a:t>
          </a:r>
        </a:p>
      </dsp:txBody>
      <dsp:txXfrm>
        <a:off x="5162301" y="1757094"/>
        <a:ext cx="1672936" cy="1066317"/>
      </dsp:txXfrm>
    </dsp:sp>
    <dsp:sp modelId="{4E6CF78D-1AD4-496A-B88E-1B1C7579FE6F}">
      <dsp:nvSpPr>
        <dsp:cNvPr id="0" name=""/>
        <dsp:cNvSpPr/>
      </dsp:nvSpPr>
      <dsp:spPr>
        <a:xfrm rot="13590388">
          <a:off x="4835785" y="1440548"/>
          <a:ext cx="713653" cy="0"/>
        </a:xfrm>
        <a:custGeom>
          <a:avLst/>
          <a:gdLst/>
          <a:ahLst/>
          <a:cxnLst/>
          <a:rect l="0" t="0" r="0" b="0"/>
          <a:pathLst>
            <a:path>
              <a:moveTo>
                <a:pt x="0" y="0"/>
              </a:moveTo>
              <a:lnTo>
                <a:pt x="713653"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9A8E21B-0719-4A15-9E57-73E47E96352B}">
      <dsp:nvSpPr>
        <dsp:cNvPr id="0" name=""/>
        <dsp:cNvSpPr/>
      </dsp:nvSpPr>
      <dsp:spPr>
        <a:xfrm>
          <a:off x="3358883" y="0"/>
          <a:ext cx="2055143"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t>Genetic drift</a:t>
          </a:r>
        </a:p>
      </dsp:txBody>
      <dsp:txXfrm>
        <a:off x="3416568" y="57685"/>
        <a:ext cx="1939773" cy="1066317"/>
      </dsp:txXfrm>
    </dsp:sp>
    <dsp:sp modelId="{11B9B3FB-DEC9-4010-95CE-EBF9A18FE8EE}">
      <dsp:nvSpPr>
        <dsp:cNvPr id="0" name=""/>
        <dsp:cNvSpPr/>
      </dsp:nvSpPr>
      <dsp:spPr>
        <a:xfrm rot="18900000">
          <a:off x="6500426" y="1484092"/>
          <a:ext cx="609008" cy="0"/>
        </a:xfrm>
        <a:custGeom>
          <a:avLst/>
          <a:gdLst/>
          <a:ahLst/>
          <a:cxnLst/>
          <a:rect l="0" t="0" r="0" b="0"/>
          <a:pathLst>
            <a:path>
              <a:moveTo>
                <a:pt x="0" y="0"/>
              </a:moveTo>
              <a:lnTo>
                <a:pt x="609008"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F8B113-5E00-4845-9D5A-8DC0DF9041F2}">
      <dsp:nvSpPr>
        <dsp:cNvPr id="0" name=""/>
        <dsp:cNvSpPr/>
      </dsp:nvSpPr>
      <dsp:spPr>
        <a:xfrm>
          <a:off x="6490840" y="87087"/>
          <a:ext cx="2240503"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t>Sexual selection</a:t>
          </a:r>
        </a:p>
      </dsp:txBody>
      <dsp:txXfrm>
        <a:off x="6548525" y="144772"/>
        <a:ext cx="2125133" cy="1066317"/>
      </dsp:txXfrm>
    </dsp:sp>
    <dsp:sp modelId="{BA9CC5AA-C43C-483C-BEE0-CD3450B4FA6E}">
      <dsp:nvSpPr>
        <dsp:cNvPr id="0" name=""/>
        <dsp:cNvSpPr/>
      </dsp:nvSpPr>
      <dsp:spPr>
        <a:xfrm>
          <a:off x="8012011" y="3847466"/>
          <a:ext cx="1974635"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Types of speciation</a:t>
          </a:r>
        </a:p>
      </dsp:txBody>
      <dsp:txXfrm>
        <a:off x="8069696" y="3905151"/>
        <a:ext cx="1859265" cy="1066317"/>
      </dsp:txXfrm>
    </dsp:sp>
    <dsp:sp modelId="{B5ADD9CC-0D1B-4276-A73E-DDC3AEA59FDC}">
      <dsp:nvSpPr>
        <dsp:cNvPr id="0" name=""/>
        <dsp:cNvSpPr/>
      </dsp:nvSpPr>
      <dsp:spPr>
        <a:xfrm>
          <a:off x="4901673" y="5995524"/>
          <a:ext cx="2396674"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Environmental Conditions</a:t>
          </a:r>
        </a:p>
      </dsp:txBody>
      <dsp:txXfrm>
        <a:off x="4959358" y="6053209"/>
        <a:ext cx="2281304" cy="1066317"/>
      </dsp:txXfrm>
    </dsp:sp>
    <dsp:sp modelId="{C5D860AA-6E11-4BFE-95E0-9E0A558524F5}">
      <dsp:nvSpPr>
        <dsp:cNvPr id="0" name=""/>
        <dsp:cNvSpPr/>
      </dsp:nvSpPr>
      <dsp:spPr>
        <a:xfrm rot="2700000">
          <a:off x="6601667" y="7392529"/>
          <a:ext cx="609008" cy="0"/>
        </a:xfrm>
        <a:custGeom>
          <a:avLst/>
          <a:gdLst/>
          <a:ahLst/>
          <a:cxnLst/>
          <a:rect l="0" t="0" r="0" b="0"/>
          <a:pathLst>
            <a:path>
              <a:moveTo>
                <a:pt x="0" y="0"/>
              </a:moveTo>
              <a:lnTo>
                <a:pt x="609008"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7BBFE5-7BC0-4A06-89BA-445BF398EE1E}">
      <dsp:nvSpPr>
        <dsp:cNvPr id="0" name=""/>
        <dsp:cNvSpPr/>
      </dsp:nvSpPr>
      <dsp:spPr>
        <a:xfrm>
          <a:off x="6708997" y="7607846"/>
          <a:ext cx="2006670"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t>Rapidly changing environment</a:t>
          </a:r>
        </a:p>
      </dsp:txBody>
      <dsp:txXfrm>
        <a:off x="6766682" y="7665531"/>
        <a:ext cx="1891300" cy="1066317"/>
      </dsp:txXfrm>
    </dsp:sp>
    <dsp:sp modelId="{B84ED86F-CB4D-4000-9312-DD9EF614B36B}">
      <dsp:nvSpPr>
        <dsp:cNvPr id="0" name=""/>
        <dsp:cNvSpPr/>
      </dsp:nvSpPr>
      <dsp:spPr>
        <a:xfrm rot="8100000">
          <a:off x="4989346" y="7392529"/>
          <a:ext cx="609008" cy="0"/>
        </a:xfrm>
        <a:custGeom>
          <a:avLst/>
          <a:gdLst/>
          <a:ahLst/>
          <a:cxnLst/>
          <a:rect l="0" t="0" r="0" b="0"/>
          <a:pathLst>
            <a:path>
              <a:moveTo>
                <a:pt x="0" y="0"/>
              </a:moveTo>
              <a:lnTo>
                <a:pt x="609008"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3EB756-8E7A-421B-87BB-398062921F86}">
      <dsp:nvSpPr>
        <dsp:cNvPr id="0" name=""/>
        <dsp:cNvSpPr/>
      </dsp:nvSpPr>
      <dsp:spPr>
        <a:xfrm>
          <a:off x="3374552" y="7607846"/>
          <a:ext cx="2226275"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t>Selection pressure</a:t>
          </a:r>
        </a:p>
      </dsp:txBody>
      <dsp:txXfrm>
        <a:off x="3432237" y="7665531"/>
        <a:ext cx="2110905" cy="1066317"/>
      </dsp:txXfrm>
    </dsp:sp>
    <dsp:sp modelId="{404DD714-0529-48E5-9DE8-8805A8A73F41}">
      <dsp:nvSpPr>
        <dsp:cNvPr id="0" name=""/>
        <dsp:cNvSpPr/>
      </dsp:nvSpPr>
      <dsp:spPr>
        <a:xfrm>
          <a:off x="3110418" y="3801748"/>
          <a:ext cx="1181687"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889000">
            <a:lnSpc>
              <a:spcPct val="90000"/>
            </a:lnSpc>
            <a:spcBef>
              <a:spcPct val="0"/>
            </a:spcBef>
            <a:spcAft>
              <a:spcPct val="35000"/>
            </a:spcAft>
            <a:buNone/>
          </a:pPr>
          <a:r>
            <a:rPr lang="en-GB" sz="2000" kern="1200" dirty="0"/>
            <a:t>Genetic cause</a:t>
          </a:r>
        </a:p>
      </dsp:txBody>
      <dsp:txXfrm>
        <a:off x="3168103" y="3859433"/>
        <a:ext cx="1066317" cy="1066317"/>
      </dsp:txXfrm>
    </dsp:sp>
    <dsp:sp modelId="{BA338B52-4C12-48EE-A2CA-38100D5546E3}">
      <dsp:nvSpPr>
        <dsp:cNvPr id="0" name=""/>
        <dsp:cNvSpPr/>
      </dsp:nvSpPr>
      <dsp:spPr>
        <a:xfrm rot="10749422">
          <a:off x="2722841" y="4404136"/>
          <a:ext cx="387597" cy="0"/>
        </a:xfrm>
        <a:custGeom>
          <a:avLst/>
          <a:gdLst/>
          <a:ahLst/>
          <a:cxnLst/>
          <a:rect l="0" t="0" r="0" b="0"/>
          <a:pathLst>
            <a:path>
              <a:moveTo>
                <a:pt x="0" y="0"/>
              </a:moveTo>
              <a:lnTo>
                <a:pt x="387597" y="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D5C7849-210C-4607-9A0A-4B2092D10111}">
      <dsp:nvSpPr>
        <dsp:cNvPr id="0" name=""/>
        <dsp:cNvSpPr/>
      </dsp:nvSpPr>
      <dsp:spPr>
        <a:xfrm>
          <a:off x="533337" y="3832252"/>
          <a:ext cx="2189525" cy="118168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1066800">
            <a:lnSpc>
              <a:spcPct val="90000"/>
            </a:lnSpc>
            <a:spcBef>
              <a:spcPct val="0"/>
            </a:spcBef>
            <a:spcAft>
              <a:spcPct val="35000"/>
            </a:spcAft>
            <a:buNone/>
          </a:pPr>
          <a:r>
            <a:rPr lang="en-GB" sz="2400" kern="1200" dirty="0"/>
            <a:t>Mutation</a:t>
          </a:r>
        </a:p>
      </dsp:txBody>
      <dsp:txXfrm>
        <a:off x="591022" y="3889937"/>
        <a:ext cx="2074155" cy="1066317"/>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en-GB"/>
          </a:p>
        </p:txBody>
      </p:sp>
      <p:sp>
        <p:nvSpPr>
          <p:cNvPr id="3" name="Date Placeholder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91DB7695-247E-4F17-AB64-3AE7DF98705A}" type="datetimeFigureOut">
              <a:rPr lang="en-GB" smtClean="0"/>
              <a:t>13/04/2023</a:t>
            </a:fld>
            <a:endParaRPr lang="en-GB"/>
          </a:p>
        </p:txBody>
      </p:sp>
      <p:sp>
        <p:nvSpPr>
          <p:cNvPr id="4" name="Slide Image Placeholder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06" tIns="48303" rIns="96606" bIns="48303" rtlCol="0" anchor="ctr"/>
          <a:lstStyle/>
          <a:p>
            <a:endParaRPr lang="en-GB"/>
          </a:p>
        </p:txBody>
      </p:sp>
      <p:sp>
        <p:nvSpPr>
          <p:cNvPr id="5" name="Notes Placeholder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en-GB"/>
          </a:p>
        </p:txBody>
      </p:sp>
      <p:sp>
        <p:nvSpPr>
          <p:cNvPr id="7" name="Slide Number Placehold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D44D95E5-2EEF-4E0B-9364-1B292F67F867}" type="slidenum">
              <a:rPr lang="en-GB" smtClean="0"/>
              <a:t>‹#›</a:t>
            </a:fld>
            <a:endParaRPr lang="en-GB"/>
          </a:p>
        </p:txBody>
      </p:sp>
    </p:spTree>
    <p:extLst>
      <p:ext uri="{BB962C8B-B14F-4D97-AF65-F5344CB8AC3E}">
        <p14:creationId xmlns:p14="http://schemas.microsoft.com/office/powerpoint/2010/main" val="2216267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9D32D9-63A9-423F-8B77-368638260D4D}"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8318600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10</a:t>
            </a:fld>
            <a:endParaRPr lang="en-GB"/>
          </a:p>
        </p:txBody>
      </p:sp>
    </p:spTree>
    <p:extLst>
      <p:ext uri="{BB962C8B-B14F-4D97-AF65-F5344CB8AC3E}">
        <p14:creationId xmlns:p14="http://schemas.microsoft.com/office/powerpoint/2010/main" val="27094610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11</a:t>
            </a:fld>
            <a:endParaRPr lang="en-GB"/>
          </a:p>
        </p:txBody>
      </p:sp>
    </p:spTree>
    <p:extLst>
      <p:ext uri="{BB962C8B-B14F-4D97-AF65-F5344CB8AC3E}">
        <p14:creationId xmlns:p14="http://schemas.microsoft.com/office/powerpoint/2010/main" val="60832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12</a:t>
            </a:fld>
            <a:endParaRPr lang="en-GB"/>
          </a:p>
        </p:txBody>
      </p:sp>
    </p:spTree>
    <p:extLst>
      <p:ext uri="{BB962C8B-B14F-4D97-AF65-F5344CB8AC3E}">
        <p14:creationId xmlns:p14="http://schemas.microsoft.com/office/powerpoint/2010/main" val="4100187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13</a:t>
            </a:fld>
            <a:endParaRPr lang="en-GB"/>
          </a:p>
        </p:txBody>
      </p:sp>
    </p:spTree>
    <p:extLst>
      <p:ext uri="{BB962C8B-B14F-4D97-AF65-F5344CB8AC3E}">
        <p14:creationId xmlns:p14="http://schemas.microsoft.com/office/powerpoint/2010/main" val="2081930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14</a:t>
            </a:fld>
            <a:endParaRPr lang="en-GB"/>
          </a:p>
        </p:txBody>
      </p:sp>
    </p:spTree>
    <p:extLst>
      <p:ext uri="{BB962C8B-B14F-4D97-AF65-F5344CB8AC3E}">
        <p14:creationId xmlns:p14="http://schemas.microsoft.com/office/powerpoint/2010/main" val="3341924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15</a:t>
            </a:fld>
            <a:endParaRPr lang="en-GB"/>
          </a:p>
        </p:txBody>
      </p:sp>
    </p:spTree>
    <p:extLst>
      <p:ext uri="{BB962C8B-B14F-4D97-AF65-F5344CB8AC3E}">
        <p14:creationId xmlns:p14="http://schemas.microsoft.com/office/powerpoint/2010/main" val="2108345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16</a:t>
            </a:fld>
            <a:endParaRPr lang="en-GB"/>
          </a:p>
        </p:txBody>
      </p:sp>
    </p:spTree>
    <p:extLst>
      <p:ext uri="{BB962C8B-B14F-4D97-AF65-F5344CB8AC3E}">
        <p14:creationId xmlns:p14="http://schemas.microsoft.com/office/powerpoint/2010/main" val="3227911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17</a:t>
            </a:fld>
            <a:endParaRPr lang="en-GB"/>
          </a:p>
        </p:txBody>
      </p:sp>
    </p:spTree>
    <p:extLst>
      <p:ext uri="{BB962C8B-B14F-4D97-AF65-F5344CB8AC3E}">
        <p14:creationId xmlns:p14="http://schemas.microsoft.com/office/powerpoint/2010/main" val="40483685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18</a:t>
            </a:fld>
            <a:endParaRPr lang="en-GB"/>
          </a:p>
        </p:txBody>
      </p:sp>
    </p:spTree>
    <p:extLst>
      <p:ext uri="{BB962C8B-B14F-4D97-AF65-F5344CB8AC3E}">
        <p14:creationId xmlns:p14="http://schemas.microsoft.com/office/powerpoint/2010/main" val="4138957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19</a:t>
            </a:fld>
            <a:endParaRPr lang="en-GB"/>
          </a:p>
        </p:txBody>
      </p:sp>
    </p:spTree>
    <p:extLst>
      <p:ext uri="{BB962C8B-B14F-4D97-AF65-F5344CB8AC3E}">
        <p14:creationId xmlns:p14="http://schemas.microsoft.com/office/powerpoint/2010/main" val="16430878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C9D32D9-63A9-423F-8B77-368638260D4D}"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708722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20</a:t>
            </a:fld>
            <a:endParaRPr lang="en-GB"/>
          </a:p>
        </p:txBody>
      </p:sp>
    </p:spTree>
    <p:extLst>
      <p:ext uri="{BB962C8B-B14F-4D97-AF65-F5344CB8AC3E}">
        <p14:creationId xmlns:p14="http://schemas.microsoft.com/office/powerpoint/2010/main" val="4991851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Parapatric</a:t>
            </a:r>
            <a:r>
              <a:rPr lang="en-GB" dirty="0"/>
              <a:t> occurs when there is a continuous distribution of a species, e.g. Grasses across Russia, considered different species at each end of Russia, but definition of when one species starts and the next ends is difficult.</a:t>
            </a:r>
          </a:p>
        </p:txBody>
      </p:sp>
      <p:sp>
        <p:nvSpPr>
          <p:cNvPr id="4" name="Slide Number Placeholder 3"/>
          <p:cNvSpPr>
            <a:spLocks noGrp="1"/>
          </p:cNvSpPr>
          <p:nvPr>
            <p:ph type="sldNum" sz="quarter" idx="5"/>
          </p:nvPr>
        </p:nvSpPr>
        <p:spPr/>
        <p:txBody>
          <a:bodyPr/>
          <a:lstStyle/>
          <a:p>
            <a:fld id="{D44D95E5-2EEF-4E0B-9364-1B292F67F867}" type="slidenum">
              <a:rPr lang="en-GB" smtClean="0"/>
              <a:t>21</a:t>
            </a:fld>
            <a:endParaRPr lang="en-GB"/>
          </a:p>
        </p:txBody>
      </p:sp>
    </p:spTree>
    <p:extLst>
      <p:ext uri="{BB962C8B-B14F-4D97-AF65-F5344CB8AC3E}">
        <p14:creationId xmlns:p14="http://schemas.microsoft.com/office/powerpoint/2010/main" val="37975973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Parapatric</a:t>
            </a:r>
            <a:r>
              <a:rPr lang="en-GB" dirty="0"/>
              <a:t> occurs when there is a continuous distribution of a species, e.g. Grasses across Russia, considered different species at each end of Russia, but definition of when one species starts and the next ends is difficult.</a:t>
            </a:r>
          </a:p>
        </p:txBody>
      </p:sp>
      <p:sp>
        <p:nvSpPr>
          <p:cNvPr id="4" name="Slide Number Placeholder 3"/>
          <p:cNvSpPr>
            <a:spLocks noGrp="1"/>
          </p:cNvSpPr>
          <p:nvPr>
            <p:ph type="sldNum" sz="quarter" idx="5"/>
          </p:nvPr>
        </p:nvSpPr>
        <p:spPr/>
        <p:txBody>
          <a:bodyPr/>
          <a:lstStyle/>
          <a:p>
            <a:fld id="{D44D95E5-2EEF-4E0B-9364-1B292F67F867}" type="slidenum">
              <a:rPr lang="en-GB" smtClean="0"/>
              <a:t>22</a:t>
            </a:fld>
            <a:endParaRPr lang="en-GB"/>
          </a:p>
        </p:txBody>
      </p:sp>
    </p:spTree>
    <p:extLst>
      <p:ext uri="{BB962C8B-B14F-4D97-AF65-F5344CB8AC3E}">
        <p14:creationId xmlns:p14="http://schemas.microsoft.com/office/powerpoint/2010/main" val="34192475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4D95E5-2EEF-4E0B-9364-1B292F67F867}" type="slidenum">
              <a:rPr lang="en-GB" smtClean="0"/>
              <a:t>30</a:t>
            </a:fld>
            <a:endParaRPr lang="en-GB"/>
          </a:p>
        </p:txBody>
      </p:sp>
    </p:spTree>
    <p:extLst>
      <p:ext uri="{BB962C8B-B14F-4D97-AF65-F5344CB8AC3E}">
        <p14:creationId xmlns:p14="http://schemas.microsoft.com/office/powerpoint/2010/main" val="24932059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4D95E5-2EEF-4E0B-9364-1B292F67F867}" type="slidenum">
              <a:rPr lang="en-GB" smtClean="0"/>
              <a:t>31</a:t>
            </a:fld>
            <a:endParaRPr lang="en-GB"/>
          </a:p>
        </p:txBody>
      </p:sp>
    </p:spTree>
    <p:extLst>
      <p:ext uri="{BB962C8B-B14F-4D97-AF65-F5344CB8AC3E}">
        <p14:creationId xmlns:p14="http://schemas.microsoft.com/office/powerpoint/2010/main" val="13701198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44D95E5-2EEF-4E0B-9364-1B292F67F867}" type="slidenum">
              <a:rPr lang="en-GB" smtClean="0"/>
              <a:t>32</a:t>
            </a:fld>
            <a:endParaRPr lang="en-GB"/>
          </a:p>
        </p:txBody>
      </p:sp>
    </p:spTree>
    <p:extLst>
      <p:ext uri="{BB962C8B-B14F-4D97-AF65-F5344CB8AC3E}">
        <p14:creationId xmlns:p14="http://schemas.microsoft.com/office/powerpoint/2010/main" val="8887529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34</a:t>
            </a:fld>
            <a:endParaRPr lang="en-GB"/>
          </a:p>
        </p:txBody>
      </p:sp>
    </p:spTree>
    <p:extLst>
      <p:ext uri="{BB962C8B-B14F-4D97-AF65-F5344CB8AC3E}">
        <p14:creationId xmlns:p14="http://schemas.microsoft.com/office/powerpoint/2010/main" val="35229419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35</a:t>
            </a:fld>
            <a:endParaRPr lang="en-GB"/>
          </a:p>
        </p:txBody>
      </p:sp>
    </p:spTree>
    <p:extLst>
      <p:ext uri="{BB962C8B-B14F-4D97-AF65-F5344CB8AC3E}">
        <p14:creationId xmlns:p14="http://schemas.microsoft.com/office/powerpoint/2010/main" val="6481883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36</a:t>
            </a:fld>
            <a:endParaRPr lang="en-GB"/>
          </a:p>
        </p:txBody>
      </p:sp>
    </p:spTree>
    <p:extLst>
      <p:ext uri="{BB962C8B-B14F-4D97-AF65-F5344CB8AC3E}">
        <p14:creationId xmlns:p14="http://schemas.microsoft.com/office/powerpoint/2010/main" val="4202724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3</a:t>
            </a:fld>
            <a:endParaRPr lang="en-GB"/>
          </a:p>
        </p:txBody>
      </p:sp>
    </p:spTree>
    <p:extLst>
      <p:ext uri="{BB962C8B-B14F-4D97-AF65-F5344CB8AC3E}">
        <p14:creationId xmlns:p14="http://schemas.microsoft.com/office/powerpoint/2010/main" val="1600428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Variation is an observation and not evidence</a:t>
            </a:r>
          </a:p>
        </p:txBody>
      </p:sp>
      <p:sp>
        <p:nvSpPr>
          <p:cNvPr id="4" name="Slide Number Placeholder 3"/>
          <p:cNvSpPr>
            <a:spLocks noGrp="1"/>
          </p:cNvSpPr>
          <p:nvPr>
            <p:ph type="sldNum" sz="quarter" idx="5"/>
          </p:nvPr>
        </p:nvSpPr>
        <p:spPr/>
        <p:txBody>
          <a:bodyPr/>
          <a:lstStyle/>
          <a:p>
            <a:fld id="{D44D95E5-2EEF-4E0B-9364-1B292F67F867}" type="slidenum">
              <a:rPr lang="en-GB" smtClean="0"/>
              <a:t>4</a:t>
            </a:fld>
            <a:endParaRPr lang="en-GB"/>
          </a:p>
        </p:txBody>
      </p:sp>
    </p:spTree>
    <p:extLst>
      <p:ext uri="{BB962C8B-B14F-4D97-AF65-F5344CB8AC3E}">
        <p14:creationId xmlns:p14="http://schemas.microsoft.com/office/powerpoint/2010/main" val="3315544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5</a:t>
            </a:fld>
            <a:endParaRPr lang="en-GB"/>
          </a:p>
        </p:txBody>
      </p:sp>
    </p:spTree>
    <p:extLst>
      <p:ext uri="{BB962C8B-B14F-4D97-AF65-F5344CB8AC3E}">
        <p14:creationId xmlns:p14="http://schemas.microsoft.com/office/powerpoint/2010/main" val="25374906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6</a:t>
            </a:fld>
            <a:endParaRPr lang="en-GB"/>
          </a:p>
        </p:txBody>
      </p:sp>
    </p:spTree>
    <p:extLst>
      <p:ext uri="{BB962C8B-B14F-4D97-AF65-F5344CB8AC3E}">
        <p14:creationId xmlns:p14="http://schemas.microsoft.com/office/powerpoint/2010/main" val="3318604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7</a:t>
            </a:fld>
            <a:endParaRPr lang="en-GB"/>
          </a:p>
        </p:txBody>
      </p:sp>
    </p:spTree>
    <p:extLst>
      <p:ext uri="{BB962C8B-B14F-4D97-AF65-F5344CB8AC3E}">
        <p14:creationId xmlns:p14="http://schemas.microsoft.com/office/powerpoint/2010/main" val="11094257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Artificial selection can lead to characteristics that are detrimental to health, (e.g. dogs), Genetic drift and Sexual selection can also cause undesirable characteristics, e.g. Peacocks tail</a:t>
            </a:r>
          </a:p>
        </p:txBody>
      </p:sp>
      <p:sp>
        <p:nvSpPr>
          <p:cNvPr id="4" name="Slide Number Placeholder 3"/>
          <p:cNvSpPr>
            <a:spLocks noGrp="1"/>
          </p:cNvSpPr>
          <p:nvPr>
            <p:ph type="sldNum" sz="quarter" idx="5"/>
          </p:nvPr>
        </p:nvSpPr>
        <p:spPr/>
        <p:txBody>
          <a:bodyPr/>
          <a:lstStyle/>
          <a:p>
            <a:fld id="{D44D95E5-2EEF-4E0B-9364-1B292F67F867}" type="slidenum">
              <a:rPr lang="en-GB" smtClean="0"/>
              <a:t>8</a:t>
            </a:fld>
            <a:endParaRPr lang="en-GB"/>
          </a:p>
        </p:txBody>
      </p:sp>
    </p:spTree>
    <p:extLst>
      <p:ext uri="{BB962C8B-B14F-4D97-AF65-F5344CB8AC3E}">
        <p14:creationId xmlns:p14="http://schemas.microsoft.com/office/powerpoint/2010/main" val="4226854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44D95E5-2EEF-4E0B-9364-1B292F67F867}" type="slidenum">
              <a:rPr lang="en-GB" smtClean="0"/>
              <a:t>9</a:t>
            </a:fld>
            <a:endParaRPr lang="en-GB"/>
          </a:p>
        </p:txBody>
      </p:sp>
    </p:spTree>
    <p:extLst>
      <p:ext uri="{BB962C8B-B14F-4D97-AF65-F5344CB8AC3E}">
        <p14:creationId xmlns:p14="http://schemas.microsoft.com/office/powerpoint/2010/main" val="4242034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6769" y="1070586"/>
            <a:ext cx="12550283" cy="2058035"/>
          </a:xfrm>
        </p:spPr>
        <p:txBody>
          <a:bodyPr/>
          <a:lstStyle/>
          <a:p>
            <a:r>
              <a:rPr lang="en-US"/>
              <a:t>Click to edit Master title style</a:t>
            </a:r>
            <a:endParaRPr lang="en-US" dirty="0"/>
          </a:p>
        </p:txBody>
      </p:sp>
      <p:sp>
        <p:nvSpPr>
          <p:cNvPr id="3" name="Subtitle 2"/>
          <p:cNvSpPr>
            <a:spLocks noGrp="1"/>
          </p:cNvSpPr>
          <p:nvPr>
            <p:ph type="subTitle" idx="1"/>
          </p:nvPr>
        </p:nvSpPr>
        <p:spPr>
          <a:xfrm>
            <a:off x="116769" y="3389243"/>
            <a:ext cx="12550283" cy="2453640"/>
          </a:xfrm>
        </p:spPr>
        <p:txBody>
          <a:bodyPr/>
          <a:lstStyle>
            <a:lvl1pPr marL="0" indent="0" algn="ctr">
              <a:buNone/>
              <a:defRPr>
                <a:solidFill>
                  <a:schemeClr val="tx1">
                    <a:tint val="75000"/>
                  </a:schemeClr>
                </a:solidFill>
                <a:latin typeface="News Gothic MT"/>
                <a:cs typeface="News Gothic MT"/>
              </a:defRPr>
            </a:lvl1pPr>
            <a:lvl2pPr marL="480060" indent="0" algn="ctr">
              <a:buNone/>
              <a:defRPr>
                <a:solidFill>
                  <a:schemeClr val="tx1">
                    <a:tint val="75000"/>
                  </a:schemeClr>
                </a:solidFill>
              </a:defRPr>
            </a:lvl2pPr>
            <a:lvl3pPr marL="960120" indent="0" algn="ctr">
              <a:buNone/>
              <a:defRPr>
                <a:solidFill>
                  <a:schemeClr val="tx1">
                    <a:tint val="75000"/>
                  </a:schemeClr>
                </a:solidFill>
              </a:defRPr>
            </a:lvl3pPr>
            <a:lvl4pPr marL="1440180" indent="0" algn="ctr">
              <a:buNone/>
              <a:defRPr>
                <a:solidFill>
                  <a:schemeClr val="tx1">
                    <a:tint val="75000"/>
                  </a:schemeClr>
                </a:solidFill>
              </a:defRPr>
            </a:lvl4pPr>
            <a:lvl5pPr marL="1920240" indent="0" algn="ctr">
              <a:buNone/>
              <a:defRPr>
                <a:solidFill>
                  <a:schemeClr val="tx1">
                    <a:tint val="75000"/>
                  </a:schemeClr>
                </a:solidFill>
              </a:defRPr>
            </a:lvl5pPr>
            <a:lvl6pPr marL="2400300" indent="0" algn="ctr">
              <a:buNone/>
              <a:defRPr>
                <a:solidFill>
                  <a:schemeClr val="tx1">
                    <a:tint val="75000"/>
                  </a:schemeClr>
                </a:solidFill>
              </a:defRPr>
            </a:lvl6pPr>
            <a:lvl7pPr marL="2880360" indent="0" algn="ctr">
              <a:buNone/>
              <a:defRPr>
                <a:solidFill>
                  <a:schemeClr val="tx1">
                    <a:tint val="75000"/>
                  </a:schemeClr>
                </a:solidFill>
              </a:defRPr>
            </a:lvl7pPr>
            <a:lvl8pPr marL="3360420" indent="0" algn="ctr">
              <a:buNone/>
              <a:defRPr>
                <a:solidFill>
                  <a:schemeClr val="tx1">
                    <a:tint val="75000"/>
                  </a:schemeClr>
                </a:solidFill>
              </a:defRPr>
            </a:lvl8pPr>
            <a:lvl9pPr marL="384048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3181554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7840" y="1760220"/>
            <a:ext cx="11841480" cy="1049020"/>
          </a:xfrm>
        </p:spPr>
        <p:txBody>
          <a:bodyPr/>
          <a:lstStyle>
            <a:lvl1pPr algn="l">
              <a:defRPr/>
            </a:lvl1pPr>
          </a:lstStyle>
          <a:p>
            <a:r>
              <a:rPr lang="en-US"/>
              <a:t>Click to edit Master title style</a:t>
            </a:r>
            <a:endParaRPr lang="en-US" dirty="0"/>
          </a:p>
        </p:txBody>
      </p:sp>
      <p:sp>
        <p:nvSpPr>
          <p:cNvPr id="3" name="Content Placeholder 2"/>
          <p:cNvSpPr>
            <a:spLocks noGrp="1"/>
          </p:cNvSpPr>
          <p:nvPr>
            <p:ph idx="1"/>
          </p:nvPr>
        </p:nvSpPr>
        <p:spPr>
          <a:xfrm>
            <a:off x="497840" y="2987040"/>
            <a:ext cx="11841480" cy="5831840"/>
          </a:xfrm>
        </p:spPr>
        <p:txBody>
          <a:bodyPr/>
          <a:lstStyle>
            <a:lvl1pPr>
              <a:defRPr>
                <a:latin typeface="News Gothic MT"/>
                <a:cs typeface="News Gothic MT"/>
              </a:defRPr>
            </a:lvl1pPr>
            <a:lvl2pPr>
              <a:defRPr>
                <a:latin typeface="News Gothic MT"/>
                <a:cs typeface="News Gothic MT"/>
              </a:defRPr>
            </a:lvl2pPr>
            <a:lvl3pPr>
              <a:defRPr>
                <a:latin typeface="News Gothic MT"/>
                <a:cs typeface="News Gothic MT"/>
              </a:defRPr>
            </a:lvl3pPr>
            <a:lvl4pPr>
              <a:defRPr>
                <a:latin typeface="News Gothic MT"/>
                <a:cs typeface="News Gothic MT"/>
              </a:defRPr>
            </a:lvl4pPr>
            <a:lvl5pPr>
              <a:defRPr>
                <a:latin typeface="News Gothic MT"/>
                <a:cs typeface="News Gothic M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01695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80110" y="8898891"/>
            <a:ext cx="2880360" cy="511175"/>
          </a:xfrm>
          <a:prstGeom prst="rect">
            <a:avLst/>
          </a:prstGeom>
        </p:spPr>
        <p:txBody>
          <a:bodyPr/>
          <a:lstStyle/>
          <a:p>
            <a:fld id="{B595F713-2110-964B-A68E-481EBA276186}" type="datetimeFigureOut">
              <a:rPr lang="en-GB" smtClean="0"/>
              <a:t>13/04/2023</a:t>
            </a:fld>
            <a:endParaRPr lang="en-GB" dirty="0"/>
          </a:p>
        </p:txBody>
      </p:sp>
      <p:sp>
        <p:nvSpPr>
          <p:cNvPr id="3" name="Footer Placeholder 2"/>
          <p:cNvSpPr>
            <a:spLocks noGrp="1"/>
          </p:cNvSpPr>
          <p:nvPr>
            <p:ph type="ftr" sz="quarter" idx="11"/>
          </p:nvPr>
        </p:nvSpPr>
        <p:spPr>
          <a:xfrm>
            <a:off x="4240530" y="8898891"/>
            <a:ext cx="4320540" cy="511175"/>
          </a:xfrm>
          <a:prstGeom prst="rect">
            <a:avLst/>
          </a:prstGeom>
        </p:spPr>
        <p:txBody>
          <a:bodyPr/>
          <a:lstStyle/>
          <a:p>
            <a:endParaRPr lang="en-GB" dirty="0"/>
          </a:p>
        </p:txBody>
      </p:sp>
      <p:sp>
        <p:nvSpPr>
          <p:cNvPr id="4" name="Slide Number Placeholder 3"/>
          <p:cNvSpPr>
            <a:spLocks noGrp="1"/>
          </p:cNvSpPr>
          <p:nvPr>
            <p:ph type="sldNum" sz="quarter" idx="12"/>
          </p:nvPr>
        </p:nvSpPr>
        <p:spPr>
          <a:xfrm>
            <a:off x="9041130" y="8898891"/>
            <a:ext cx="2880360" cy="511175"/>
          </a:xfrm>
          <a:prstGeom prst="rect">
            <a:avLst/>
          </a:prstGeom>
        </p:spPr>
        <p:txBody>
          <a:bodyPr/>
          <a:lstStyle/>
          <a:p>
            <a:fld id="{402CBB9E-F5D3-6E40-A939-4B2058AA44B4}" type="slidenum">
              <a:rPr lang="en-GB" smtClean="0"/>
              <a:t>‹#›</a:t>
            </a:fld>
            <a:endParaRPr lang="en-GB" dirty="0"/>
          </a:p>
        </p:txBody>
      </p:sp>
    </p:spTree>
    <p:extLst>
      <p:ext uri="{BB962C8B-B14F-4D97-AF65-F5344CB8AC3E}">
        <p14:creationId xmlns:p14="http://schemas.microsoft.com/office/powerpoint/2010/main" val="12109617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FF99"/>
        </a:solidFill>
        <a:effectLst/>
      </p:bgPr>
    </p:bg>
    <p:spTree>
      <p:nvGrpSpPr>
        <p:cNvPr id="1" name=""/>
        <p:cNvGrpSpPr/>
        <p:nvPr/>
      </p:nvGrpSpPr>
      <p:grpSpPr>
        <a:xfrm>
          <a:off x="0" y="0"/>
          <a:ext cx="0" cy="0"/>
          <a:chOff x="0" y="0"/>
          <a:chExt cx="0" cy="0"/>
        </a:xfrm>
      </p:grpSpPr>
      <p:pic>
        <p:nvPicPr>
          <p:cNvPr id="11" name="Picture 10" descr="pixl ppt back generic 2015.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12801600" cy="9601200"/>
          </a:xfrm>
          <a:prstGeom prst="rect">
            <a:avLst/>
          </a:prstGeom>
        </p:spPr>
      </p:pic>
      <p:sp>
        <p:nvSpPr>
          <p:cNvPr id="2" name="Title Placeholder 1"/>
          <p:cNvSpPr>
            <a:spLocks noGrp="1"/>
          </p:cNvSpPr>
          <p:nvPr>
            <p:ph type="title"/>
          </p:nvPr>
        </p:nvSpPr>
        <p:spPr>
          <a:xfrm>
            <a:off x="39114" y="1084581"/>
            <a:ext cx="12762485" cy="291592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4401" y="4195733"/>
            <a:ext cx="12777198" cy="48389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a:t>
            </a:r>
            <a:r>
              <a:rPr lang="en-US" dirty="0" err="1"/>
              <a:t>hkhkjh</a:t>
            </a:r>
            <a:endParaRPr lang="en-US" dirty="0"/>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587675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6" r:id="rId3"/>
  </p:sldLayoutIdLst>
  <p:txStyles>
    <p:titleStyle>
      <a:lvl1pPr algn="l" defTabSz="480060" rtl="0" eaLnBrk="1" latinLnBrk="0" hangingPunct="1">
        <a:spcBef>
          <a:spcPct val="0"/>
        </a:spcBef>
        <a:buNone/>
        <a:defRPr sz="4620" kern="1200">
          <a:solidFill>
            <a:schemeClr val="tx1"/>
          </a:solidFill>
          <a:latin typeface="+mj-lt"/>
          <a:ea typeface="+mj-ea"/>
          <a:cs typeface="Lato Medium"/>
        </a:defRPr>
      </a:lvl1pPr>
    </p:titleStyle>
    <p:bodyStyle>
      <a:lvl1pPr marL="360045" indent="-360045" algn="l" defTabSz="480060" rtl="0" eaLnBrk="1" latinLnBrk="0" hangingPunct="1">
        <a:spcBef>
          <a:spcPct val="20000"/>
        </a:spcBef>
        <a:buFont typeface="Arial"/>
        <a:buChar char="•"/>
        <a:defRPr sz="3360" kern="1200">
          <a:solidFill>
            <a:schemeClr val="tx1"/>
          </a:solidFill>
          <a:latin typeface="+mn-lt"/>
          <a:ea typeface="+mn-ea"/>
          <a:cs typeface="News Gothic MT"/>
        </a:defRPr>
      </a:lvl1pPr>
      <a:lvl2pPr marL="780098" indent="-300038" algn="l" defTabSz="480060" rtl="0" eaLnBrk="1" latinLnBrk="0" hangingPunct="1">
        <a:spcBef>
          <a:spcPct val="20000"/>
        </a:spcBef>
        <a:buFont typeface="Arial"/>
        <a:buChar char="–"/>
        <a:defRPr sz="2940" kern="1200">
          <a:solidFill>
            <a:schemeClr val="tx1"/>
          </a:solidFill>
          <a:latin typeface="+mn-lt"/>
          <a:ea typeface="+mn-ea"/>
          <a:cs typeface="News Gothic MT"/>
        </a:defRPr>
      </a:lvl2pPr>
      <a:lvl3pPr marL="1200150" indent="-240030" algn="l" defTabSz="480060" rtl="0" eaLnBrk="1" latinLnBrk="0" hangingPunct="1">
        <a:spcBef>
          <a:spcPct val="20000"/>
        </a:spcBef>
        <a:buFont typeface="Arial"/>
        <a:buChar char="•"/>
        <a:defRPr sz="2520" kern="1200">
          <a:solidFill>
            <a:schemeClr val="tx1"/>
          </a:solidFill>
          <a:latin typeface="+mn-lt"/>
          <a:ea typeface="+mn-ea"/>
          <a:cs typeface="News Gothic MT"/>
        </a:defRPr>
      </a:lvl3pPr>
      <a:lvl4pPr marL="1680210" indent="-240030" algn="l" defTabSz="480060" rtl="0" eaLnBrk="1" latinLnBrk="0" hangingPunct="1">
        <a:spcBef>
          <a:spcPct val="20000"/>
        </a:spcBef>
        <a:buFont typeface="Arial"/>
        <a:buChar char="–"/>
        <a:defRPr sz="2100" kern="1200">
          <a:solidFill>
            <a:schemeClr val="tx1"/>
          </a:solidFill>
          <a:latin typeface="+mn-lt"/>
          <a:ea typeface="+mn-ea"/>
          <a:cs typeface="News Gothic MT"/>
        </a:defRPr>
      </a:lvl4pPr>
      <a:lvl5pPr marL="2160270" indent="-240030" algn="l" defTabSz="480060" rtl="0" eaLnBrk="1" latinLnBrk="0" hangingPunct="1">
        <a:spcBef>
          <a:spcPct val="20000"/>
        </a:spcBef>
        <a:buFont typeface="Arial"/>
        <a:buChar char="»"/>
        <a:defRPr sz="2100" kern="1200">
          <a:solidFill>
            <a:schemeClr val="tx1"/>
          </a:solidFill>
          <a:latin typeface="+mn-lt"/>
          <a:ea typeface="+mn-ea"/>
          <a:cs typeface="News Gothic MT"/>
        </a:defRPr>
      </a:lvl5pPr>
      <a:lvl6pPr marL="2640330" indent="-240030" algn="l" defTabSz="480060" rtl="0" eaLnBrk="1" latinLnBrk="0" hangingPunct="1">
        <a:spcBef>
          <a:spcPct val="20000"/>
        </a:spcBef>
        <a:buFont typeface="Arial"/>
        <a:buChar char="•"/>
        <a:defRPr sz="2100" kern="1200">
          <a:solidFill>
            <a:schemeClr val="tx1"/>
          </a:solidFill>
          <a:latin typeface="+mn-lt"/>
          <a:ea typeface="+mn-ea"/>
          <a:cs typeface="+mn-cs"/>
        </a:defRPr>
      </a:lvl6pPr>
      <a:lvl7pPr marL="3120390" indent="-240030" algn="l" defTabSz="480060" rtl="0" eaLnBrk="1" latinLnBrk="0" hangingPunct="1">
        <a:spcBef>
          <a:spcPct val="20000"/>
        </a:spcBef>
        <a:buFont typeface="Arial"/>
        <a:buChar char="•"/>
        <a:defRPr sz="2100" kern="1200">
          <a:solidFill>
            <a:schemeClr val="tx1"/>
          </a:solidFill>
          <a:latin typeface="+mn-lt"/>
          <a:ea typeface="+mn-ea"/>
          <a:cs typeface="+mn-cs"/>
        </a:defRPr>
      </a:lvl7pPr>
      <a:lvl8pPr marL="3600450" indent="-240030" algn="l" defTabSz="480060" rtl="0" eaLnBrk="1" latinLnBrk="0" hangingPunct="1">
        <a:spcBef>
          <a:spcPct val="20000"/>
        </a:spcBef>
        <a:buFont typeface="Arial"/>
        <a:buChar char="•"/>
        <a:defRPr sz="2100" kern="1200">
          <a:solidFill>
            <a:schemeClr val="tx1"/>
          </a:solidFill>
          <a:latin typeface="+mn-lt"/>
          <a:ea typeface="+mn-ea"/>
          <a:cs typeface="+mn-cs"/>
        </a:defRPr>
      </a:lvl8pPr>
      <a:lvl9pPr marL="4080510" indent="-240030" algn="l" defTabSz="480060" rtl="0" eaLnBrk="1" latinLnBrk="0" hangingPunct="1">
        <a:spcBef>
          <a:spcPct val="20000"/>
        </a:spcBef>
        <a:buFont typeface="Arial"/>
        <a:buChar char="•"/>
        <a:defRPr sz="2100" kern="1200">
          <a:solidFill>
            <a:schemeClr val="tx1"/>
          </a:solidFill>
          <a:latin typeface="+mn-lt"/>
          <a:ea typeface="+mn-ea"/>
          <a:cs typeface="+mn-cs"/>
        </a:defRPr>
      </a:lvl9pPr>
    </p:bodyStyle>
    <p:otherStyle>
      <a:defPPr>
        <a:defRPr lang="en-US"/>
      </a:defPPr>
      <a:lvl1pPr marL="0" algn="l" defTabSz="480060" rtl="0" eaLnBrk="1" latinLnBrk="0" hangingPunct="1">
        <a:defRPr sz="1890" kern="1200">
          <a:solidFill>
            <a:schemeClr val="tx1"/>
          </a:solidFill>
          <a:latin typeface="+mn-lt"/>
          <a:ea typeface="+mn-ea"/>
          <a:cs typeface="+mn-cs"/>
        </a:defRPr>
      </a:lvl1pPr>
      <a:lvl2pPr marL="480060" algn="l" defTabSz="480060" rtl="0" eaLnBrk="1" latinLnBrk="0" hangingPunct="1">
        <a:defRPr sz="1890" kern="1200">
          <a:solidFill>
            <a:schemeClr val="tx1"/>
          </a:solidFill>
          <a:latin typeface="+mn-lt"/>
          <a:ea typeface="+mn-ea"/>
          <a:cs typeface="+mn-cs"/>
        </a:defRPr>
      </a:lvl2pPr>
      <a:lvl3pPr marL="960120" algn="l" defTabSz="480060" rtl="0" eaLnBrk="1" latinLnBrk="0" hangingPunct="1">
        <a:defRPr sz="1890" kern="1200">
          <a:solidFill>
            <a:schemeClr val="tx1"/>
          </a:solidFill>
          <a:latin typeface="+mn-lt"/>
          <a:ea typeface="+mn-ea"/>
          <a:cs typeface="+mn-cs"/>
        </a:defRPr>
      </a:lvl3pPr>
      <a:lvl4pPr marL="1440180" algn="l" defTabSz="480060" rtl="0" eaLnBrk="1" latinLnBrk="0" hangingPunct="1">
        <a:defRPr sz="1890" kern="1200">
          <a:solidFill>
            <a:schemeClr val="tx1"/>
          </a:solidFill>
          <a:latin typeface="+mn-lt"/>
          <a:ea typeface="+mn-ea"/>
          <a:cs typeface="+mn-cs"/>
        </a:defRPr>
      </a:lvl4pPr>
      <a:lvl5pPr marL="1920240" algn="l" defTabSz="480060" rtl="0" eaLnBrk="1" latinLnBrk="0" hangingPunct="1">
        <a:defRPr sz="1890" kern="1200">
          <a:solidFill>
            <a:schemeClr val="tx1"/>
          </a:solidFill>
          <a:latin typeface="+mn-lt"/>
          <a:ea typeface="+mn-ea"/>
          <a:cs typeface="+mn-cs"/>
        </a:defRPr>
      </a:lvl5pPr>
      <a:lvl6pPr marL="2400300" algn="l" defTabSz="480060" rtl="0" eaLnBrk="1" latinLnBrk="0" hangingPunct="1">
        <a:defRPr sz="1890" kern="1200">
          <a:solidFill>
            <a:schemeClr val="tx1"/>
          </a:solidFill>
          <a:latin typeface="+mn-lt"/>
          <a:ea typeface="+mn-ea"/>
          <a:cs typeface="+mn-cs"/>
        </a:defRPr>
      </a:lvl6pPr>
      <a:lvl7pPr marL="2880360" algn="l" defTabSz="480060" rtl="0" eaLnBrk="1" latinLnBrk="0" hangingPunct="1">
        <a:defRPr sz="1890" kern="1200">
          <a:solidFill>
            <a:schemeClr val="tx1"/>
          </a:solidFill>
          <a:latin typeface="+mn-lt"/>
          <a:ea typeface="+mn-ea"/>
          <a:cs typeface="+mn-cs"/>
        </a:defRPr>
      </a:lvl7pPr>
      <a:lvl8pPr marL="3360420" algn="l" defTabSz="480060" rtl="0" eaLnBrk="1" latinLnBrk="0" hangingPunct="1">
        <a:defRPr sz="1890" kern="1200">
          <a:solidFill>
            <a:schemeClr val="tx1"/>
          </a:solidFill>
          <a:latin typeface="+mn-lt"/>
          <a:ea typeface="+mn-ea"/>
          <a:cs typeface="+mn-cs"/>
        </a:defRPr>
      </a:lvl8pPr>
      <a:lvl9pPr marL="3840480" algn="l" defTabSz="48006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ixl.org.uk/"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slide" Target="slide34.xml"/><Relationship Id="rId3" Type="http://schemas.openxmlformats.org/officeDocument/2006/relationships/hyperlink" Target="http://www.pixl.org.uk/" TargetMode="External"/><Relationship Id="rId7" Type="http://schemas.openxmlformats.org/officeDocument/2006/relationships/slide" Target="slide30.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slide" Target="slide23.xml"/><Relationship Id="rId5" Type="http://schemas.openxmlformats.org/officeDocument/2006/relationships/slide" Target="slide3.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01723" y="7305119"/>
            <a:ext cx="12349371" cy="1242226"/>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68686"/>
                  </a:outerShdw>
                </a:effectLst>
              </a14:hiddenEffects>
            </a:ext>
          </a:extLst>
        </p:spPr>
        <p:txBody>
          <a:bodyPr vert="horz" wrap="square" lIns="128016" tIns="64008" rIns="128016" bIns="64008" numCol="1" anchor="t" anchorCtr="0" compatLnSpc="1">
            <a:prstTxWarp prst="textNoShape">
              <a:avLst/>
            </a:prstTxWarp>
          </a:bodyPr>
          <a:lstStyle/>
          <a:p>
            <a:pPr algn="just" fontAlgn="base">
              <a:spcBef>
                <a:spcPct val="0"/>
              </a:spcBef>
              <a:spcAft>
                <a:spcPct val="0"/>
              </a:spcAft>
            </a:pPr>
            <a:r>
              <a:rPr lang="en-GB" altLang="en-US" sz="1400" dirty="0">
                <a:solidFill>
                  <a:prstClr val="black"/>
                </a:solidFill>
                <a:latin typeface="Arial" pitchFamily="34" charset="0"/>
                <a:cs typeface="Arial" pitchFamily="34"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just" fontAlgn="base">
              <a:spcBef>
                <a:spcPct val="0"/>
              </a:spcBef>
              <a:spcAft>
                <a:spcPct val="0"/>
              </a:spcAft>
            </a:pPr>
            <a:endParaRPr lang="en-GB" altLang="en-US" sz="1400" dirty="0">
              <a:solidFill>
                <a:prstClr val="black"/>
              </a:solidFill>
              <a:latin typeface="Arial" pitchFamily="34" charset="0"/>
              <a:cs typeface="Arial" pitchFamily="34" charset="0"/>
            </a:endParaRPr>
          </a:p>
          <a:p>
            <a:pPr algn="just" fontAlgn="base">
              <a:spcBef>
                <a:spcPct val="0"/>
              </a:spcBef>
              <a:spcAft>
                <a:spcPct val="0"/>
              </a:spcAft>
            </a:pPr>
            <a:r>
              <a:rPr lang="en-GB" altLang="en-US" sz="1400" dirty="0">
                <a:solidFill>
                  <a:prstClr val="black"/>
                </a:solidFill>
                <a:latin typeface="Arial" pitchFamily="34" charset="0"/>
                <a:cs typeface="Arial" pitchFamily="34" charset="0"/>
              </a:rPr>
              <a:t>All opinions and contributions are those of the authors. The contents of this resource are not connected with nor endorsed by any other company, organisation or institution.</a:t>
            </a:r>
            <a:endParaRPr lang="en-US" altLang="en-US" sz="2520" dirty="0">
              <a:solidFill>
                <a:prstClr val="black"/>
              </a:solidFill>
              <a:latin typeface="Arial" pitchFamily="34" charset="0"/>
              <a:cs typeface="Arial" pitchFamily="34" charset="0"/>
            </a:endParaRPr>
          </a:p>
        </p:txBody>
      </p:sp>
      <p:sp>
        <p:nvSpPr>
          <p:cNvPr id="6" name="TextBox 5"/>
          <p:cNvSpPr txBox="1"/>
          <p:nvPr/>
        </p:nvSpPr>
        <p:spPr>
          <a:xfrm>
            <a:off x="1158618" y="8732237"/>
            <a:ext cx="10181931" cy="523220"/>
          </a:xfrm>
          <a:prstGeom prst="rect">
            <a:avLst/>
          </a:prstGeom>
          <a:noFill/>
        </p:spPr>
        <p:txBody>
          <a:bodyPr wrap="square" rtlCol="0">
            <a:spAutoFit/>
          </a:bodyPr>
          <a:lstStyle/>
          <a:p>
            <a:r>
              <a:rPr lang="en-US" sz="1400" u="sng" dirty="0">
                <a:solidFill>
                  <a:prstClr val="black"/>
                </a:solidFill>
                <a:hlinkClick r:id="rId3"/>
              </a:rPr>
              <a:t>www.pixl.org.uk</a:t>
            </a:r>
            <a:r>
              <a:rPr lang="en-US" sz="1400" dirty="0">
                <a:solidFill>
                  <a:prstClr val="black"/>
                </a:solidFill>
              </a:rPr>
              <a:t>					The PiXL Club Ltd, Company number 07321607</a:t>
            </a:r>
            <a:endParaRPr lang="en-GB" sz="1400" dirty="0">
              <a:solidFill>
                <a:prstClr val="black"/>
              </a:solidFill>
            </a:endParaRPr>
          </a:p>
          <a:p>
            <a:endParaRPr lang="en-GB" sz="1400" dirty="0">
              <a:solidFill>
                <a:prstClr val="black"/>
              </a:solidFill>
            </a:endParaRPr>
          </a:p>
        </p:txBody>
      </p:sp>
      <p:sp>
        <p:nvSpPr>
          <p:cNvPr id="7" name="TextBox 6"/>
          <p:cNvSpPr txBox="1"/>
          <p:nvPr/>
        </p:nvSpPr>
        <p:spPr>
          <a:xfrm>
            <a:off x="3578085" y="6646251"/>
            <a:ext cx="5342994" cy="437043"/>
          </a:xfrm>
          <a:prstGeom prst="rect">
            <a:avLst/>
          </a:prstGeom>
          <a:noFill/>
        </p:spPr>
        <p:txBody>
          <a:bodyPr wrap="square" rtlCol="0">
            <a:spAutoFit/>
          </a:bodyPr>
          <a:lstStyle/>
          <a:p>
            <a:pPr algn="ctr"/>
            <a:r>
              <a:rPr lang="en-GB" sz="2240" dirty="0">
                <a:solidFill>
                  <a:prstClr val="black"/>
                </a:solidFill>
              </a:rPr>
              <a:t>© Copyright The PiXL Club Ltd, 2019</a:t>
            </a:r>
          </a:p>
        </p:txBody>
      </p:sp>
      <p:sp>
        <p:nvSpPr>
          <p:cNvPr id="8" name="TextBox 7"/>
          <p:cNvSpPr txBox="1"/>
          <p:nvPr/>
        </p:nvSpPr>
        <p:spPr>
          <a:xfrm>
            <a:off x="301723" y="2310831"/>
            <a:ext cx="11895720" cy="5853909"/>
          </a:xfrm>
          <a:prstGeom prst="rect">
            <a:avLst/>
          </a:prstGeom>
          <a:noFill/>
        </p:spPr>
        <p:txBody>
          <a:bodyPr wrap="square" rtlCol="0">
            <a:spAutoFit/>
          </a:bodyPr>
          <a:lstStyle/>
          <a:p>
            <a:pPr algn="ctr"/>
            <a:r>
              <a:rPr lang="en-GB" sz="2520" dirty="0">
                <a:solidFill>
                  <a:prstClr val="black"/>
                </a:solidFill>
              </a:rPr>
              <a:t> </a:t>
            </a:r>
          </a:p>
          <a:p>
            <a:pPr algn="ctr"/>
            <a:endParaRPr lang="en-GB" sz="2520" dirty="0">
              <a:solidFill>
                <a:prstClr val="black"/>
              </a:solidFill>
            </a:endParaRPr>
          </a:p>
          <a:p>
            <a:pPr algn="ctr"/>
            <a:endParaRPr lang="en-GB" sz="2520" dirty="0">
              <a:solidFill>
                <a:prstClr val="black"/>
              </a:solidFill>
            </a:endParaRPr>
          </a:p>
          <a:p>
            <a:pPr algn="ctr"/>
            <a:r>
              <a:rPr lang="en-GB" sz="6600" b="1" dirty="0">
                <a:solidFill>
                  <a:srgbClr val="ED7D31"/>
                </a:solidFill>
              </a:rPr>
              <a:t>A-Level Core Concepts</a:t>
            </a:r>
          </a:p>
          <a:p>
            <a:pPr algn="ctr"/>
            <a:r>
              <a:rPr lang="en-GB" sz="6600" b="1" dirty="0">
                <a:solidFill>
                  <a:srgbClr val="ED7D31"/>
                </a:solidFill>
              </a:rPr>
              <a:t>Evolution, variation and Speciation</a:t>
            </a:r>
            <a:endParaRPr lang="en-GB" sz="6160" b="1" dirty="0">
              <a:solidFill>
                <a:srgbClr val="ED7D31"/>
              </a:solidFill>
            </a:endParaRPr>
          </a:p>
          <a:p>
            <a:pPr algn="ctr"/>
            <a:r>
              <a:rPr lang="en-GB" sz="2520" dirty="0">
                <a:solidFill>
                  <a:prstClr val="black"/>
                </a:solidFill>
              </a:rPr>
              <a:t>  </a:t>
            </a:r>
          </a:p>
          <a:p>
            <a:pPr algn="ctr"/>
            <a:endParaRPr lang="en-GB" sz="2520" dirty="0">
              <a:solidFill>
                <a:prstClr val="black"/>
              </a:solidFill>
            </a:endParaRPr>
          </a:p>
          <a:p>
            <a:pPr algn="ctr"/>
            <a:r>
              <a:rPr lang="en-GB" sz="2520" dirty="0">
                <a:solidFill>
                  <a:prstClr val="black"/>
                </a:solidFill>
              </a:rPr>
              <a:t>  </a:t>
            </a:r>
          </a:p>
          <a:p>
            <a:pPr algn="ctr"/>
            <a:endParaRPr lang="en-GB" sz="2520" dirty="0">
              <a:solidFill>
                <a:prstClr val="black"/>
              </a:solidFill>
            </a:endParaRPr>
          </a:p>
        </p:txBody>
      </p:sp>
      <p:pic>
        <p:nvPicPr>
          <p:cNvPr id="9" name="374f7cfc-9279-43ad-9851-155d90395642" descr="image001"/>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91773" y="81334"/>
            <a:ext cx="2077680" cy="15466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787267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What is the name given to the study of evolutionary relationships based on nucleic acids and protein structure? </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Classification</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4.</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Ancestry</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Genealogy</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Phylogeny</a:t>
            </a:r>
          </a:p>
        </p:txBody>
      </p:sp>
    </p:spTree>
    <p:extLst>
      <p:ext uri="{BB962C8B-B14F-4D97-AF65-F5344CB8AC3E}">
        <p14:creationId xmlns:p14="http://schemas.microsoft.com/office/powerpoint/2010/main" val="4251485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aspects of evolutionary biology did Alfred Wallace work 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Predator prey cycles</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5.</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Warning coloration</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Sexual selection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Population ecology</a:t>
            </a:r>
          </a:p>
        </p:txBody>
      </p:sp>
    </p:spTree>
    <p:extLst>
      <p:ext uri="{BB962C8B-B14F-4D97-AF65-F5344CB8AC3E}">
        <p14:creationId xmlns:p14="http://schemas.microsoft.com/office/powerpoint/2010/main" val="2144524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aspects of evolutionary biology did Alfred Wallace work 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Predator prey cycles</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5.</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Warning coloration</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783467"/>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Sexual selection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56158"/>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Population ecology</a:t>
            </a:r>
          </a:p>
        </p:txBody>
      </p:sp>
    </p:spTree>
    <p:extLst>
      <p:ext uri="{BB962C8B-B14F-4D97-AF65-F5344CB8AC3E}">
        <p14:creationId xmlns:p14="http://schemas.microsoft.com/office/powerpoint/2010/main" val="41942913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of these molecules would be a poor choice for the study of evolution?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Non-coding regions of DNA</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6.</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Cytochrome 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Haemoglobin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Antibodies</a:t>
            </a:r>
          </a:p>
        </p:txBody>
      </p:sp>
    </p:spTree>
    <p:extLst>
      <p:ext uri="{BB962C8B-B14F-4D97-AF65-F5344CB8AC3E}">
        <p14:creationId xmlns:p14="http://schemas.microsoft.com/office/powerpoint/2010/main" val="2686254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of these molecules would be a poor choice for the study of evolution?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Non-coding regions of DNA</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6.</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717961"/>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Cytochrome 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717961"/>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Haemoglobin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Antibodies</a:t>
            </a:r>
          </a:p>
          <a:p>
            <a:pPr algn="ctr"/>
            <a:r>
              <a:rPr lang="en-GB" sz="4600" dirty="0"/>
              <a:t>(Rapidly change)</a:t>
            </a:r>
          </a:p>
        </p:txBody>
      </p:sp>
    </p:spTree>
    <p:extLst>
      <p:ext uri="{BB962C8B-B14F-4D97-AF65-F5344CB8AC3E}">
        <p14:creationId xmlns:p14="http://schemas.microsoft.com/office/powerpoint/2010/main" val="3046521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75432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UK Pygmy shrews are typically 40-60mm long, whilst the common shrew is 48-80mm long. Which set of terms best describes the variation between the two species?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Discontinuous intraspecific</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7.</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Continuous intraspecific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Continuous interspecific</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Discontinuous interspecific</a:t>
            </a:r>
          </a:p>
        </p:txBody>
      </p:sp>
    </p:spTree>
    <p:extLst>
      <p:ext uri="{BB962C8B-B14F-4D97-AF65-F5344CB8AC3E}">
        <p14:creationId xmlns:p14="http://schemas.microsoft.com/office/powerpoint/2010/main" val="1036923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754326"/>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UK Pygmy shrews are typically 40-60mm long, whilst the common shrew is 48-80mm long. Which set of terms best describes the variation between the two species?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Discontinuous intraspecific</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7.</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Continuous intraspecific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Continuous interspecific</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Discontinuous interspecific</a:t>
            </a:r>
          </a:p>
        </p:txBody>
      </p:sp>
    </p:spTree>
    <p:extLst>
      <p:ext uri="{BB962C8B-B14F-4D97-AF65-F5344CB8AC3E}">
        <p14:creationId xmlns:p14="http://schemas.microsoft.com/office/powerpoint/2010/main" val="108314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115011"/>
            <a:ext cx="11764038" cy="255454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000" dirty="0"/>
              <a:t>Two populations of shrew were caught in field traps and their length measured. Which statistical test would be most appropriate to identify if they were members of the same species?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Hardy-Weinberg equation</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8.</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Chi squared</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Correlation coefficient</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Student’s T-test</a:t>
            </a:r>
          </a:p>
        </p:txBody>
      </p:sp>
    </p:spTree>
    <p:extLst>
      <p:ext uri="{BB962C8B-B14F-4D97-AF65-F5344CB8AC3E}">
        <p14:creationId xmlns:p14="http://schemas.microsoft.com/office/powerpoint/2010/main" val="1404876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115011"/>
            <a:ext cx="11764038" cy="2554545"/>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000" dirty="0"/>
              <a:t>Two populations of shrew were caught in field traps and their length measured. Which statistical test would be most appropriate to identify if they were members of the same species?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Hardy-Weinberg equation</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8.</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Chi squared</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Correlation coefficient</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Student’s T-test</a:t>
            </a:r>
          </a:p>
        </p:txBody>
      </p:sp>
    </p:spTree>
    <p:extLst>
      <p:ext uri="{BB962C8B-B14F-4D97-AF65-F5344CB8AC3E}">
        <p14:creationId xmlns:p14="http://schemas.microsoft.com/office/powerpoint/2010/main" val="2533351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Male Lazuli buntings are a species of bird with either bright blue or dull brown plumage. Male birds with intermediate colours are rare because they are attacked by dominant males. What sort of selection pressure is described?</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Disruptive</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9.</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Directional</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Sexual</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Stabilising</a:t>
            </a:r>
          </a:p>
        </p:txBody>
      </p:sp>
    </p:spTree>
    <p:extLst>
      <p:ext uri="{BB962C8B-B14F-4D97-AF65-F5344CB8AC3E}">
        <p14:creationId xmlns:p14="http://schemas.microsoft.com/office/powerpoint/2010/main" val="2692550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p:cNvSpPr>
          <p:nvPr/>
        </p:nvSpPr>
        <p:spPr bwMode="auto">
          <a:xfrm>
            <a:off x="301723" y="7305119"/>
            <a:ext cx="12349371" cy="1242226"/>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68686"/>
                  </a:outerShdw>
                </a:effectLst>
              </a14:hiddenEffects>
            </a:ext>
          </a:extLst>
        </p:spPr>
        <p:txBody>
          <a:bodyPr vert="horz" wrap="square" lIns="128016" tIns="64008" rIns="128016" bIns="64008" numCol="1" anchor="t" anchorCtr="0" compatLnSpc="1">
            <a:prstTxWarp prst="textNoShape">
              <a:avLst/>
            </a:prstTxWarp>
          </a:bodyPr>
          <a:lstStyle/>
          <a:p>
            <a:pPr algn="just" fontAlgn="base">
              <a:spcBef>
                <a:spcPct val="0"/>
              </a:spcBef>
              <a:spcAft>
                <a:spcPct val="0"/>
              </a:spcAft>
            </a:pPr>
            <a:r>
              <a:rPr lang="en-GB" altLang="en-US" sz="1400" dirty="0">
                <a:solidFill>
                  <a:prstClr val="black"/>
                </a:solidFill>
                <a:latin typeface="Arial" pitchFamily="34" charset="0"/>
                <a:cs typeface="Arial" pitchFamily="34"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p>
          <a:p>
            <a:pPr algn="just" fontAlgn="base">
              <a:spcBef>
                <a:spcPct val="0"/>
              </a:spcBef>
              <a:spcAft>
                <a:spcPct val="0"/>
              </a:spcAft>
            </a:pPr>
            <a:endParaRPr lang="en-GB" altLang="en-US" sz="1400" dirty="0">
              <a:solidFill>
                <a:prstClr val="black"/>
              </a:solidFill>
              <a:latin typeface="Arial" pitchFamily="34" charset="0"/>
              <a:cs typeface="Arial" pitchFamily="34" charset="0"/>
            </a:endParaRPr>
          </a:p>
          <a:p>
            <a:pPr algn="just" fontAlgn="base">
              <a:spcBef>
                <a:spcPct val="0"/>
              </a:spcBef>
              <a:spcAft>
                <a:spcPct val="0"/>
              </a:spcAft>
            </a:pPr>
            <a:r>
              <a:rPr lang="en-GB" altLang="en-US" sz="1400" dirty="0">
                <a:solidFill>
                  <a:prstClr val="black"/>
                </a:solidFill>
                <a:latin typeface="Arial" pitchFamily="34" charset="0"/>
                <a:cs typeface="Arial" pitchFamily="34" charset="0"/>
              </a:rPr>
              <a:t>All opinions and contributions are those of the authors. The contents of this resource are not connected with nor endorsed by any other company, organisation or institution.</a:t>
            </a:r>
            <a:endParaRPr lang="en-US" altLang="en-US" sz="2520" dirty="0">
              <a:solidFill>
                <a:prstClr val="black"/>
              </a:solidFill>
              <a:latin typeface="Arial" pitchFamily="34" charset="0"/>
              <a:cs typeface="Arial" pitchFamily="34" charset="0"/>
            </a:endParaRPr>
          </a:p>
        </p:txBody>
      </p:sp>
      <p:sp>
        <p:nvSpPr>
          <p:cNvPr id="6" name="TextBox 5"/>
          <p:cNvSpPr txBox="1"/>
          <p:nvPr/>
        </p:nvSpPr>
        <p:spPr>
          <a:xfrm>
            <a:off x="1158618" y="8732237"/>
            <a:ext cx="10181931" cy="523220"/>
          </a:xfrm>
          <a:prstGeom prst="rect">
            <a:avLst/>
          </a:prstGeom>
          <a:noFill/>
        </p:spPr>
        <p:txBody>
          <a:bodyPr wrap="square" rtlCol="0">
            <a:spAutoFit/>
          </a:bodyPr>
          <a:lstStyle/>
          <a:p>
            <a:r>
              <a:rPr lang="en-US" sz="1400" u="sng" dirty="0">
                <a:solidFill>
                  <a:prstClr val="black"/>
                </a:solidFill>
                <a:hlinkClick r:id="rId3"/>
              </a:rPr>
              <a:t>www.pixl.org.uk</a:t>
            </a:r>
            <a:r>
              <a:rPr lang="en-US" sz="1400" dirty="0">
                <a:solidFill>
                  <a:prstClr val="black"/>
                </a:solidFill>
              </a:rPr>
              <a:t>					The PiXL Club Ltd, Company number 07321607</a:t>
            </a:r>
            <a:endParaRPr lang="en-GB" sz="1400" dirty="0">
              <a:solidFill>
                <a:prstClr val="black"/>
              </a:solidFill>
            </a:endParaRPr>
          </a:p>
          <a:p>
            <a:endParaRPr lang="en-GB" sz="1400" dirty="0">
              <a:solidFill>
                <a:prstClr val="black"/>
              </a:solidFill>
            </a:endParaRPr>
          </a:p>
        </p:txBody>
      </p:sp>
      <p:sp>
        <p:nvSpPr>
          <p:cNvPr id="7" name="TextBox 6"/>
          <p:cNvSpPr txBox="1"/>
          <p:nvPr/>
        </p:nvSpPr>
        <p:spPr>
          <a:xfrm>
            <a:off x="3578085" y="6646251"/>
            <a:ext cx="5342994" cy="437043"/>
          </a:xfrm>
          <a:prstGeom prst="rect">
            <a:avLst/>
          </a:prstGeom>
          <a:noFill/>
        </p:spPr>
        <p:txBody>
          <a:bodyPr wrap="square" rtlCol="0">
            <a:spAutoFit/>
          </a:bodyPr>
          <a:lstStyle/>
          <a:p>
            <a:pPr algn="ctr"/>
            <a:r>
              <a:rPr lang="en-GB" sz="2240" dirty="0">
                <a:solidFill>
                  <a:prstClr val="black"/>
                </a:solidFill>
              </a:rPr>
              <a:t>© Copyright The PiXL Club Ltd, 2019</a:t>
            </a:r>
          </a:p>
        </p:txBody>
      </p:sp>
      <p:sp>
        <p:nvSpPr>
          <p:cNvPr id="8" name="TextBox 7"/>
          <p:cNvSpPr txBox="1"/>
          <p:nvPr/>
        </p:nvSpPr>
        <p:spPr>
          <a:xfrm>
            <a:off x="-141867" y="0"/>
            <a:ext cx="12614625" cy="3674852"/>
          </a:xfrm>
          <a:prstGeom prst="rect">
            <a:avLst/>
          </a:prstGeom>
          <a:noFill/>
        </p:spPr>
        <p:txBody>
          <a:bodyPr wrap="square" rtlCol="0">
            <a:spAutoFit/>
          </a:bodyPr>
          <a:lstStyle/>
          <a:p>
            <a:pPr algn="ctr"/>
            <a:r>
              <a:rPr lang="en-GB" sz="2520" dirty="0">
                <a:solidFill>
                  <a:prstClr val="black"/>
                </a:solidFill>
              </a:rPr>
              <a:t> </a:t>
            </a:r>
          </a:p>
          <a:p>
            <a:pPr algn="ctr"/>
            <a:endParaRPr lang="en-GB" sz="2520" dirty="0">
              <a:solidFill>
                <a:prstClr val="black"/>
              </a:solidFill>
            </a:endParaRPr>
          </a:p>
          <a:p>
            <a:pPr algn="ctr"/>
            <a:r>
              <a:rPr lang="en-GB" sz="6600" b="1" dirty="0">
                <a:solidFill>
                  <a:srgbClr val="ED7D31"/>
                </a:solidFill>
              </a:rPr>
              <a:t>A-Level Core Concepts</a:t>
            </a:r>
          </a:p>
          <a:p>
            <a:pPr algn="ctr"/>
            <a:r>
              <a:rPr lang="en-GB" sz="6600" b="1" dirty="0">
                <a:solidFill>
                  <a:srgbClr val="ED7D31"/>
                </a:solidFill>
              </a:rPr>
              <a:t>Evolution, variation and Speciation</a:t>
            </a:r>
            <a:endParaRPr lang="en-GB" sz="6160" b="1" dirty="0">
              <a:solidFill>
                <a:srgbClr val="ED7D31"/>
              </a:solidFill>
            </a:endParaRPr>
          </a:p>
          <a:p>
            <a:pPr algn="ctr"/>
            <a:r>
              <a:rPr lang="en-GB" sz="2520" dirty="0">
                <a:solidFill>
                  <a:prstClr val="black"/>
                </a:solidFill>
              </a:rPr>
              <a:t>  </a:t>
            </a:r>
          </a:p>
          <a:p>
            <a:pPr algn="ctr"/>
            <a:endParaRPr lang="en-GB" sz="2520" dirty="0">
              <a:solidFill>
                <a:prstClr val="black"/>
              </a:solidFill>
            </a:endParaRPr>
          </a:p>
        </p:txBody>
      </p:sp>
      <p:pic>
        <p:nvPicPr>
          <p:cNvPr id="9" name="374f7cfc-9279-43ad-9851-155d90395642" descr="image001"/>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591773" y="81334"/>
            <a:ext cx="2077680" cy="154661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 name="Content Placeholder 2">
            <a:extLst>
              <a:ext uri="{FF2B5EF4-FFF2-40B4-BE49-F238E27FC236}">
                <a16:creationId xmlns:a16="http://schemas.microsoft.com/office/drawing/2014/main" id="{6B5785D7-48A3-4915-80B3-2863891DCE6D}"/>
              </a:ext>
            </a:extLst>
          </p:cNvPr>
          <p:cNvSpPr>
            <a:spLocks noGrp="1"/>
          </p:cNvSpPr>
          <p:nvPr>
            <p:ph idx="1"/>
          </p:nvPr>
        </p:nvSpPr>
        <p:spPr>
          <a:xfrm>
            <a:off x="328842" y="2847675"/>
            <a:ext cx="11841480" cy="5831840"/>
          </a:xfrm>
        </p:spPr>
        <p:txBody>
          <a:bodyPr/>
          <a:lstStyle/>
          <a:p>
            <a:pPr marL="514350" indent="-514350">
              <a:buFont typeface="+mj-lt"/>
              <a:buAutoNum type="arabicPeriod"/>
            </a:pPr>
            <a:r>
              <a:rPr lang="en-GB" dirty="0">
                <a:hlinkClick r:id="rId5" action="ppaction://hlinksldjump"/>
              </a:rPr>
              <a:t>Multiple choice - Evolution</a:t>
            </a:r>
            <a:endParaRPr lang="en-GB" dirty="0"/>
          </a:p>
          <a:p>
            <a:pPr marL="514350" indent="-514350">
              <a:buFont typeface="+mj-lt"/>
              <a:buAutoNum type="arabicPeriod"/>
            </a:pPr>
            <a:r>
              <a:rPr lang="en-GB" dirty="0">
                <a:hlinkClick r:id="rId6" action="ppaction://hlinksldjump"/>
              </a:rPr>
              <a:t>Evolution recall and apply</a:t>
            </a:r>
            <a:endParaRPr lang="en-GB" dirty="0"/>
          </a:p>
          <a:p>
            <a:pPr marL="514350" indent="-514350">
              <a:buFont typeface="+mj-lt"/>
              <a:buAutoNum type="arabicPeriod"/>
            </a:pPr>
            <a:r>
              <a:rPr lang="en-GB" dirty="0">
                <a:hlinkClick r:id="rId7" action="ppaction://hlinksldjump"/>
              </a:rPr>
              <a:t>Matching terms - Evolution</a:t>
            </a:r>
            <a:endParaRPr lang="en-GB" dirty="0"/>
          </a:p>
          <a:p>
            <a:pPr marL="514350" indent="-514350">
              <a:buFont typeface="+mj-lt"/>
              <a:buAutoNum type="arabicPeriod"/>
            </a:pPr>
            <a:r>
              <a:rPr lang="en-GB" dirty="0">
                <a:hlinkClick r:id="rId8" action="ppaction://hlinksldjump"/>
              </a:rPr>
              <a:t>Statistical analysis</a:t>
            </a:r>
            <a:endParaRPr lang="en-GB" dirty="0"/>
          </a:p>
          <a:p>
            <a:pPr marL="0" indent="0">
              <a:buNone/>
            </a:pPr>
            <a:endParaRPr lang="en-GB" dirty="0"/>
          </a:p>
        </p:txBody>
      </p:sp>
    </p:spTree>
    <p:extLst>
      <p:ext uri="{BB962C8B-B14F-4D97-AF65-F5344CB8AC3E}">
        <p14:creationId xmlns:p14="http://schemas.microsoft.com/office/powerpoint/2010/main" val="4142023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Male Lazuli buntings are a species of bird with either bright blue or dull brown plumage. Male birds with intermediate colours are rare because they are attacked by dominant males. What sort of selection pressure is described?</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Disruptive</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9.</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Directional</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Sexual</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Stabilising</a:t>
            </a:r>
          </a:p>
        </p:txBody>
      </p:sp>
    </p:spTree>
    <p:extLst>
      <p:ext uri="{BB962C8B-B14F-4D97-AF65-F5344CB8AC3E}">
        <p14:creationId xmlns:p14="http://schemas.microsoft.com/office/powerpoint/2010/main" val="269301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686438"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Cichlid fish are a species of brightly coloured fish in Lake Tanganyika, Malawi. Over 1000 species of fish have evolved with no apparent geographical isolation. What type of speciation event has occurred?</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a:t>
            </a:r>
            <a:r>
              <a:rPr lang="en-GB" sz="4600" dirty="0" err="1"/>
              <a:t>Parapatric</a:t>
            </a:r>
            <a:endParaRPr lang="en-GB" sz="4600" dirty="0"/>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10</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Allopatric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Sympatric</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Genetic drift</a:t>
            </a:r>
          </a:p>
        </p:txBody>
      </p:sp>
    </p:spTree>
    <p:extLst>
      <p:ext uri="{BB962C8B-B14F-4D97-AF65-F5344CB8AC3E}">
        <p14:creationId xmlns:p14="http://schemas.microsoft.com/office/powerpoint/2010/main" val="1058320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657410"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3600" dirty="0"/>
              <a:t>Cichlid fish are a species of brightly coloured fish in Lake Tanganyika, Malawi. Over 1000 species of fish have evolved with no apparent geographical isolation. What type of speciation event has occurred?</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a:t>
            </a:r>
            <a:r>
              <a:rPr lang="en-GB" sz="4600" dirty="0" err="1"/>
              <a:t>Parapatric</a:t>
            </a:r>
            <a:endParaRPr lang="en-GB" sz="4600" dirty="0"/>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10</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Allopatric</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Sympatric</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Genetic drift</a:t>
            </a:r>
          </a:p>
        </p:txBody>
      </p:sp>
    </p:spTree>
    <p:extLst>
      <p:ext uri="{BB962C8B-B14F-4D97-AF65-F5344CB8AC3E}">
        <p14:creationId xmlns:p14="http://schemas.microsoft.com/office/powerpoint/2010/main" val="15638871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9C358-25EB-421F-81F9-1CBD12EA9D68}"/>
              </a:ext>
            </a:extLst>
          </p:cNvPr>
          <p:cNvSpPr>
            <a:spLocks noGrp="1"/>
          </p:cNvSpPr>
          <p:nvPr>
            <p:ph type="title"/>
          </p:nvPr>
        </p:nvSpPr>
        <p:spPr/>
        <p:txBody>
          <a:bodyPr/>
          <a:lstStyle/>
          <a:p>
            <a:r>
              <a:rPr lang="en-GB" dirty="0"/>
              <a:t>Applied Recall</a:t>
            </a:r>
          </a:p>
        </p:txBody>
      </p:sp>
      <p:sp>
        <p:nvSpPr>
          <p:cNvPr id="3" name="Content Placeholder 2">
            <a:extLst>
              <a:ext uri="{FF2B5EF4-FFF2-40B4-BE49-F238E27FC236}">
                <a16:creationId xmlns:a16="http://schemas.microsoft.com/office/drawing/2014/main" id="{0F92D8AD-C540-4FA7-8FA7-F5927D8C81E2}"/>
              </a:ext>
            </a:extLst>
          </p:cNvPr>
          <p:cNvSpPr>
            <a:spLocks noGrp="1"/>
          </p:cNvSpPr>
          <p:nvPr>
            <p:ph idx="1"/>
          </p:nvPr>
        </p:nvSpPr>
        <p:spPr/>
        <p:txBody>
          <a:bodyPr/>
          <a:lstStyle/>
          <a:p>
            <a:r>
              <a:rPr lang="en-GB" dirty="0"/>
              <a:t>The following slide contains information on an unfamiliar context. However, like any applied exam question, there are core ideas that you HAVE learnt or been taught. </a:t>
            </a:r>
          </a:p>
          <a:p>
            <a:r>
              <a:rPr lang="en-GB" dirty="0"/>
              <a:t>Before attempting to answer the question, write a mind map of the core information that you need to recall before attempting the question. </a:t>
            </a:r>
          </a:p>
          <a:p>
            <a:r>
              <a:rPr lang="en-GB" dirty="0"/>
              <a:t>This will help your recall as well as your ability to answer the applied question.</a:t>
            </a:r>
          </a:p>
        </p:txBody>
      </p:sp>
      <p:sp>
        <p:nvSpPr>
          <p:cNvPr id="4" name="TextBox 3">
            <a:extLst>
              <a:ext uri="{FF2B5EF4-FFF2-40B4-BE49-F238E27FC236}">
                <a16:creationId xmlns:a16="http://schemas.microsoft.com/office/drawing/2014/main" id="{8F12959A-606C-47B4-A697-6E1B63B7C392}"/>
              </a:ext>
            </a:extLst>
          </p:cNvPr>
          <p:cNvSpPr txBox="1"/>
          <p:nvPr/>
        </p:nvSpPr>
        <p:spPr>
          <a:xfrm>
            <a:off x="1846486" y="137786"/>
            <a:ext cx="4446740" cy="646331"/>
          </a:xfrm>
          <a:prstGeom prst="rect">
            <a:avLst/>
          </a:prstGeom>
          <a:noFill/>
        </p:spPr>
        <p:txBody>
          <a:bodyPr wrap="square" rtlCol="0">
            <a:spAutoFit/>
          </a:bodyPr>
          <a:lstStyle/>
          <a:p>
            <a:r>
              <a:rPr lang="en-GB" sz="3600" dirty="0"/>
              <a:t>9.2 Recall and Apply</a:t>
            </a:r>
          </a:p>
        </p:txBody>
      </p:sp>
    </p:spTree>
    <p:extLst>
      <p:ext uri="{BB962C8B-B14F-4D97-AF65-F5344CB8AC3E}">
        <p14:creationId xmlns:p14="http://schemas.microsoft.com/office/powerpoint/2010/main" val="2796700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2881F-8122-4325-B533-9FA5A7EF4967}"/>
              </a:ext>
            </a:extLst>
          </p:cNvPr>
          <p:cNvSpPr>
            <a:spLocks noGrp="1"/>
          </p:cNvSpPr>
          <p:nvPr>
            <p:ph type="title"/>
          </p:nvPr>
        </p:nvSpPr>
        <p:spPr>
          <a:xfrm>
            <a:off x="497840" y="952500"/>
            <a:ext cx="11841480" cy="1049020"/>
          </a:xfrm>
        </p:spPr>
        <p:txBody>
          <a:bodyPr/>
          <a:lstStyle/>
          <a:p>
            <a:r>
              <a:rPr lang="en-GB" dirty="0"/>
              <a:t>Background information</a:t>
            </a:r>
          </a:p>
        </p:txBody>
      </p:sp>
      <p:sp>
        <p:nvSpPr>
          <p:cNvPr id="3" name="Content Placeholder 2">
            <a:extLst>
              <a:ext uri="{FF2B5EF4-FFF2-40B4-BE49-F238E27FC236}">
                <a16:creationId xmlns:a16="http://schemas.microsoft.com/office/drawing/2014/main" id="{40632B3E-ED27-42B6-B847-7FE305C32A9E}"/>
              </a:ext>
            </a:extLst>
          </p:cNvPr>
          <p:cNvSpPr>
            <a:spLocks noGrp="1"/>
          </p:cNvSpPr>
          <p:nvPr>
            <p:ph idx="1"/>
          </p:nvPr>
        </p:nvSpPr>
        <p:spPr>
          <a:xfrm>
            <a:off x="497840" y="2001520"/>
            <a:ext cx="11841480" cy="6817360"/>
          </a:xfrm>
        </p:spPr>
        <p:txBody>
          <a:bodyPr>
            <a:normAutofit fontScale="85000" lnSpcReduction="20000"/>
          </a:bodyPr>
          <a:lstStyle/>
          <a:p>
            <a:r>
              <a:rPr lang="en-GB" dirty="0"/>
              <a:t>The Chernobyl incident took place in 1986. Categorised as a level 7 incident, large parts of the area are still too radioactive for safe human habitation. Significant amounts of radioactive material, including Plutonium and Uranium were deposited in the area and widely dispersed across Europe and Russia. It is expected this will have an effect for years to come given the long half-lives of each material. </a:t>
            </a:r>
          </a:p>
          <a:p>
            <a:endParaRPr lang="en-GB" dirty="0"/>
          </a:p>
          <a:p>
            <a:r>
              <a:rPr lang="en-GB" dirty="0"/>
              <a:t>Biologists have studied the effect of the radiation on local species around Chernobyl. Without human presence or interference, the area has become a wildlife reserve. Studies have shown higher mutation rates in plants, fungi, animals and bacteria. Examples in animals include increased albinism in some bird species. However, despite high mutation rates, no new species have been discovered. </a:t>
            </a:r>
          </a:p>
          <a:p>
            <a:endParaRPr lang="en-GB" dirty="0"/>
          </a:p>
          <a:p>
            <a:r>
              <a:rPr lang="en-GB" dirty="0"/>
              <a:t>Explain why it is unlikely that new species will be discovered in Chernobyl. </a:t>
            </a:r>
          </a:p>
        </p:txBody>
      </p:sp>
      <p:sp>
        <p:nvSpPr>
          <p:cNvPr id="4" name="TextBox 3">
            <a:extLst>
              <a:ext uri="{FF2B5EF4-FFF2-40B4-BE49-F238E27FC236}">
                <a16:creationId xmlns:a16="http://schemas.microsoft.com/office/drawing/2014/main" id="{2ED4A5E2-E5FB-44C0-94F2-E4D632A0C4D6}"/>
              </a:ext>
            </a:extLst>
          </p:cNvPr>
          <p:cNvSpPr txBox="1"/>
          <p:nvPr/>
        </p:nvSpPr>
        <p:spPr>
          <a:xfrm>
            <a:off x="1846486" y="137786"/>
            <a:ext cx="4446740" cy="646331"/>
          </a:xfrm>
          <a:prstGeom prst="rect">
            <a:avLst/>
          </a:prstGeom>
          <a:noFill/>
        </p:spPr>
        <p:txBody>
          <a:bodyPr wrap="square" rtlCol="0">
            <a:spAutoFit/>
          </a:bodyPr>
          <a:lstStyle/>
          <a:p>
            <a:r>
              <a:rPr lang="en-GB" sz="3600" dirty="0"/>
              <a:t>9.2 Recall and Apply</a:t>
            </a:r>
          </a:p>
        </p:txBody>
      </p:sp>
    </p:spTree>
    <p:extLst>
      <p:ext uri="{BB962C8B-B14F-4D97-AF65-F5344CB8AC3E}">
        <p14:creationId xmlns:p14="http://schemas.microsoft.com/office/powerpoint/2010/main" val="36668321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35705-2FA5-4D64-AA2D-120BF0B0835E}"/>
              </a:ext>
            </a:extLst>
          </p:cNvPr>
          <p:cNvSpPr>
            <a:spLocks noGrp="1"/>
          </p:cNvSpPr>
          <p:nvPr>
            <p:ph type="title"/>
          </p:nvPr>
        </p:nvSpPr>
        <p:spPr/>
        <p:txBody>
          <a:bodyPr/>
          <a:lstStyle/>
          <a:p>
            <a:r>
              <a:rPr lang="en-GB" dirty="0"/>
              <a:t>Step 1</a:t>
            </a:r>
          </a:p>
        </p:txBody>
      </p:sp>
      <p:sp>
        <p:nvSpPr>
          <p:cNvPr id="3" name="Content Placeholder 2">
            <a:extLst>
              <a:ext uri="{FF2B5EF4-FFF2-40B4-BE49-F238E27FC236}">
                <a16:creationId xmlns:a16="http://schemas.microsoft.com/office/drawing/2014/main" id="{1E07B00C-1349-4FDB-B250-2F003B3E7EB4}"/>
              </a:ext>
            </a:extLst>
          </p:cNvPr>
          <p:cNvSpPr>
            <a:spLocks noGrp="1"/>
          </p:cNvSpPr>
          <p:nvPr>
            <p:ph idx="1"/>
          </p:nvPr>
        </p:nvSpPr>
        <p:spPr/>
        <p:txBody>
          <a:bodyPr/>
          <a:lstStyle/>
          <a:p>
            <a:r>
              <a:rPr lang="en-GB" dirty="0"/>
              <a:t>Map out the main links to this question.</a:t>
            </a:r>
          </a:p>
        </p:txBody>
      </p:sp>
      <p:sp>
        <p:nvSpPr>
          <p:cNvPr id="4" name="TextBox 3">
            <a:extLst>
              <a:ext uri="{FF2B5EF4-FFF2-40B4-BE49-F238E27FC236}">
                <a16:creationId xmlns:a16="http://schemas.microsoft.com/office/drawing/2014/main" id="{93DEBA7B-DBE9-4235-B202-33B83225D5C1}"/>
              </a:ext>
            </a:extLst>
          </p:cNvPr>
          <p:cNvSpPr txBox="1"/>
          <p:nvPr/>
        </p:nvSpPr>
        <p:spPr>
          <a:xfrm>
            <a:off x="1846486" y="137786"/>
            <a:ext cx="4446740" cy="646331"/>
          </a:xfrm>
          <a:prstGeom prst="rect">
            <a:avLst/>
          </a:prstGeom>
          <a:noFill/>
        </p:spPr>
        <p:txBody>
          <a:bodyPr wrap="square" rtlCol="0">
            <a:spAutoFit/>
          </a:bodyPr>
          <a:lstStyle/>
          <a:p>
            <a:r>
              <a:rPr lang="en-GB" sz="3600" dirty="0"/>
              <a:t>9.2 Recall and Apply</a:t>
            </a:r>
          </a:p>
        </p:txBody>
      </p:sp>
    </p:spTree>
    <p:extLst>
      <p:ext uri="{BB962C8B-B14F-4D97-AF65-F5344CB8AC3E}">
        <p14:creationId xmlns:p14="http://schemas.microsoft.com/office/powerpoint/2010/main" val="28004338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353D35A-6971-4632-8E4A-39A11AA2CCE1}"/>
              </a:ext>
            </a:extLst>
          </p:cNvPr>
          <p:cNvGraphicFramePr>
            <a:graphicFrameLocks noGrp="1"/>
          </p:cNvGraphicFramePr>
          <p:nvPr>
            <p:ph idx="1"/>
            <p:extLst>
              <p:ext uri="{D42A27DB-BD31-4B8C-83A1-F6EECF244321}">
                <p14:modId xmlns:p14="http://schemas.microsoft.com/office/powerpoint/2010/main" val="1216434698"/>
              </p:ext>
            </p:extLst>
          </p:nvPr>
        </p:nvGraphicFramePr>
        <p:xfrm>
          <a:off x="498475" y="1158240"/>
          <a:ext cx="11841163" cy="7660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26328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353D35A-6971-4632-8E4A-39A11AA2CCE1}"/>
              </a:ext>
            </a:extLst>
          </p:cNvPr>
          <p:cNvGraphicFramePr>
            <a:graphicFrameLocks noGrp="1"/>
          </p:cNvGraphicFramePr>
          <p:nvPr>
            <p:ph idx="1"/>
            <p:extLst>
              <p:ext uri="{D42A27DB-BD31-4B8C-83A1-F6EECF244321}">
                <p14:modId xmlns:p14="http://schemas.microsoft.com/office/powerpoint/2010/main" val="2899262304"/>
              </p:ext>
            </p:extLst>
          </p:nvPr>
        </p:nvGraphicFramePr>
        <p:xfrm>
          <a:off x="498475" y="0"/>
          <a:ext cx="11841163" cy="8818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2753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35705-2FA5-4D64-AA2D-120BF0B0835E}"/>
              </a:ext>
            </a:extLst>
          </p:cNvPr>
          <p:cNvSpPr>
            <a:spLocks noGrp="1"/>
          </p:cNvSpPr>
          <p:nvPr>
            <p:ph type="title"/>
          </p:nvPr>
        </p:nvSpPr>
        <p:spPr/>
        <p:txBody>
          <a:bodyPr/>
          <a:lstStyle/>
          <a:p>
            <a:r>
              <a:rPr lang="en-GB" dirty="0"/>
              <a:t>Step 3</a:t>
            </a:r>
          </a:p>
        </p:txBody>
      </p:sp>
      <p:sp>
        <p:nvSpPr>
          <p:cNvPr id="3" name="Content Placeholder 2">
            <a:extLst>
              <a:ext uri="{FF2B5EF4-FFF2-40B4-BE49-F238E27FC236}">
                <a16:creationId xmlns:a16="http://schemas.microsoft.com/office/drawing/2014/main" id="{1E07B00C-1349-4FDB-B250-2F003B3E7EB4}"/>
              </a:ext>
            </a:extLst>
          </p:cNvPr>
          <p:cNvSpPr>
            <a:spLocks noGrp="1"/>
          </p:cNvSpPr>
          <p:nvPr>
            <p:ph idx="1"/>
          </p:nvPr>
        </p:nvSpPr>
        <p:spPr/>
        <p:txBody>
          <a:bodyPr/>
          <a:lstStyle/>
          <a:p>
            <a:r>
              <a:rPr lang="en-GB" dirty="0"/>
              <a:t>This question is difficult because you have a prior misconception:</a:t>
            </a:r>
          </a:p>
          <a:p>
            <a:pPr lvl="1"/>
            <a:r>
              <a:rPr lang="en-GB" dirty="0"/>
              <a:t>Radiation causes formation of new species (X-men, Hulk, etc!)</a:t>
            </a:r>
          </a:p>
          <a:p>
            <a:r>
              <a:rPr lang="en-GB" dirty="0"/>
              <a:t>You have also learnt other key ideas which apply here:</a:t>
            </a:r>
          </a:p>
          <a:p>
            <a:pPr lvl="1"/>
            <a:r>
              <a:rPr lang="en-GB" dirty="0"/>
              <a:t>Most mutations are harmful</a:t>
            </a:r>
          </a:p>
          <a:p>
            <a:pPr lvl="1"/>
            <a:r>
              <a:rPr lang="en-GB" dirty="0"/>
              <a:t>Evolution is most rapid in a rapidly changing environment</a:t>
            </a:r>
          </a:p>
          <a:p>
            <a:pPr lvl="1"/>
            <a:r>
              <a:rPr lang="en-GB" dirty="0"/>
              <a:t>New species form due to geographic isolation</a:t>
            </a:r>
          </a:p>
          <a:p>
            <a:r>
              <a:rPr lang="en-GB" dirty="0"/>
              <a:t>Now use these ideas to produce a final answer.</a:t>
            </a:r>
          </a:p>
        </p:txBody>
      </p:sp>
      <p:sp>
        <p:nvSpPr>
          <p:cNvPr id="4" name="TextBox 3">
            <a:extLst>
              <a:ext uri="{FF2B5EF4-FFF2-40B4-BE49-F238E27FC236}">
                <a16:creationId xmlns:a16="http://schemas.microsoft.com/office/drawing/2014/main" id="{93DEBA7B-DBE9-4235-B202-33B83225D5C1}"/>
              </a:ext>
            </a:extLst>
          </p:cNvPr>
          <p:cNvSpPr txBox="1"/>
          <p:nvPr/>
        </p:nvSpPr>
        <p:spPr>
          <a:xfrm>
            <a:off x="1846486" y="137786"/>
            <a:ext cx="4446740" cy="646331"/>
          </a:xfrm>
          <a:prstGeom prst="rect">
            <a:avLst/>
          </a:prstGeom>
          <a:noFill/>
        </p:spPr>
        <p:txBody>
          <a:bodyPr wrap="square" rtlCol="0">
            <a:spAutoFit/>
          </a:bodyPr>
          <a:lstStyle/>
          <a:p>
            <a:r>
              <a:rPr lang="en-GB" sz="3600" dirty="0"/>
              <a:t>9.2 Recall and Apply</a:t>
            </a:r>
          </a:p>
        </p:txBody>
      </p:sp>
    </p:spTree>
    <p:extLst>
      <p:ext uri="{BB962C8B-B14F-4D97-AF65-F5344CB8AC3E}">
        <p14:creationId xmlns:p14="http://schemas.microsoft.com/office/powerpoint/2010/main" val="24025578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35705-2FA5-4D64-AA2D-120BF0B0835E}"/>
              </a:ext>
            </a:extLst>
          </p:cNvPr>
          <p:cNvSpPr>
            <a:spLocks noGrp="1"/>
          </p:cNvSpPr>
          <p:nvPr>
            <p:ph type="title"/>
          </p:nvPr>
        </p:nvSpPr>
        <p:spPr>
          <a:xfrm>
            <a:off x="480060" y="1089660"/>
            <a:ext cx="11841480" cy="1049020"/>
          </a:xfrm>
        </p:spPr>
        <p:txBody>
          <a:bodyPr/>
          <a:lstStyle/>
          <a:p>
            <a:r>
              <a:rPr lang="en-GB" dirty="0"/>
              <a:t>Model answer</a:t>
            </a:r>
          </a:p>
        </p:txBody>
      </p:sp>
      <p:sp>
        <p:nvSpPr>
          <p:cNvPr id="3" name="Content Placeholder 2">
            <a:extLst>
              <a:ext uri="{FF2B5EF4-FFF2-40B4-BE49-F238E27FC236}">
                <a16:creationId xmlns:a16="http://schemas.microsoft.com/office/drawing/2014/main" id="{1E07B00C-1349-4FDB-B250-2F003B3E7EB4}"/>
              </a:ext>
            </a:extLst>
          </p:cNvPr>
          <p:cNvSpPr>
            <a:spLocks noGrp="1"/>
          </p:cNvSpPr>
          <p:nvPr>
            <p:ph idx="1"/>
          </p:nvPr>
        </p:nvSpPr>
        <p:spPr>
          <a:xfrm>
            <a:off x="497840" y="2011680"/>
            <a:ext cx="11841480" cy="6807200"/>
          </a:xfrm>
        </p:spPr>
        <p:txBody>
          <a:bodyPr>
            <a:normAutofit fontScale="77500" lnSpcReduction="20000"/>
          </a:bodyPr>
          <a:lstStyle/>
          <a:p>
            <a:r>
              <a:rPr lang="en-GB" dirty="0"/>
              <a:t>It is unlikely that new species have evolved in the Chernobyl area because, despite the high mutation rate, most mutations are either benign or harmful. </a:t>
            </a:r>
          </a:p>
          <a:p>
            <a:r>
              <a:rPr lang="en-GB" dirty="0"/>
              <a:t>Therefore, most offspring with a mutation will die. </a:t>
            </a:r>
          </a:p>
          <a:p>
            <a:r>
              <a:rPr lang="en-GB" dirty="0"/>
              <a:t>It is unlikely a new allele will arise that will offer a selective advantage. </a:t>
            </a:r>
          </a:p>
          <a:p>
            <a:r>
              <a:rPr lang="en-GB" dirty="0"/>
              <a:t>This would require a mutation in a coding part of a gene that causes a beneficial shape change to the expressed protein.</a:t>
            </a:r>
          </a:p>
          <a:p>
            <a:r>
              <a:rPr lang="en-GB" dirty="0"/>
              <a:t>Chernobyl is a stable environment protected from humans. The occurrence of new selection pressures are rare. Therefore, it is unlikely that the occurrence of a new allele would offer a selective advantage. </a:t>
            </a:r>
          </a:p>
          <a:p>
            <a:r>
              <a:rPr lang="en-GB" dirty="0"/>
              <a:t>Equally, formation of a new species takes a number of generations and the event was only 34 years ago, so there hasn’t been enough time for most species to evolve. </a:t>
            </a:r>
          </a:p>
          <a:p>
            <a:r>
              <a:rPr lang="en-GB" dirty="0"/>
              <a:t>It is likely that new bacteria have evolved, particularly those that have more DNA repair enzymes. However, these are unlikely to have been detected by scientists. </a:t>
            </a:r>
          </a:p>
          <a:p>
            <a:r>
              <a:rPr lang="en-GB" dirty="0"/>
              <a:t>Due to the danger of working in the area and the difficulties of identifying new species, it is unlikely scientists will have identified new species. </a:t>
            </a:r>
          </a:p>
        </p:txBody>
      </p:sp>
      <p:sp>
        <p:nvSpPr>
          <p:cNvPr id="4" name="TextBox 3">
            <a:extLst>
              <a:ext uri="{FF2B5EF4-FFF2-40B4-BE49-F238E27FC236}">
                <a16:creationId xmlns:a16="http://schemas.microsoft.com/office/drawing/2014/main" id="{93DEBA7B-DBE9-4235-B202-33B83225D5C1}"/>
              </a:ext>
            </a:extLst>
          </p:cNvPr>
          <p:cNvSpPr txBox="1"/>
          <p:nvPr/>
        </p:nvSpPr>
        <p:spPr>
          <a:xfrm>
            <a:off x="1846486" y="137786"/>
            <a:ext cx="4446740" cy="646331"/>
          </a:xfrm>
          <a:prstGeom prst="rect">
            <a:avLst/>
          </a:prstGeom>
          <a:noFill/>
        </p:spPr>
        <p:txBody>
          <a:bodyPr wrap="square" rtlCol="0">
            <a:spAutoFit/>
          </a:bodyPr>
          <a:lstStyle/>
          <a:p>
            <a:r>
              <a:rPr lang="en-GB" sz="3600" dirty="0"/>
              <a:t>9.2 Recall and Apply</a:t>
            </a:r>
          </a:p>
        </p:txBody>
      </p:sp>
    </p:spTree>
    <p:extLst>
      <p:ext uri="{BB962C8B-B14F-4D97-AF65-F5344CB8AC3E}">
        <p14:creationId xmlns:p14="http://schemas.microsoft.com/office/powerpoint/2010/main" val="290940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81588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5600" dirty="0"/>
              <a:t>Which of the following is evidence of evolution?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A population of giraffe have different length necks</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1.</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The genetic code is the same in all organisms</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All life shares a common chemistry </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Only the “fittest” individuals survive</a:t>
            </a:r>
          </a:p>
        </p:txBody>
      </p:sp>
    </p:spTree>
    <p:extLst>
      <p:ext uri="{BB962C8B-B14F-4D97-AF65-F5344CB8AC3E}">
        <p14:creationId xmlns:p14="http://schemas.microsoft.com/office/powerpoint/2010/main" val="12208461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1834B3-2B01-450E-A421-DC29FC7213A2}"/>
              </a:ext>
            </a:extLst>
          </p:cNvPr>
          <p:cNvSpPr txBox="1"/>
          <p:nvPr/>
        </p:nvSpPr>
        <p:spPr>
          <a:xfrm>
            <a:off x="5432613" y="30480"/>
            <a:ext cx="7052154" cy="461665"/>
          </a:xfrm>
          <a:prstGeom prst="rect">
            <a:avLst/>
          </a:prstGeom>
          <a:ln w="28575"/>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2400" dirty="0"/>
              <a:t>Match the term, definition and example.</a:t>
            </a:r>
          </a:p>
        </p:txBody>
      </p:sp>
      <p:sp>
        <p:nvSpPr>
          <p:cNvPr id="4" name="TextBox 3">
            <a:extLst>
              <a:ext uri="{FF2B5EF4-FFF2-40B4-BE49-F238E27FC236}">
                <a16:creationId xmlns:a16="http://schemas.microsoft.com/office/drawing/2014/main" id="{4E1F2E64-3A2A-4728-8CF0-2081400E92C2}"/>
              </a:ext>
            </a:extLst>
          </p:cNvPr>
          <p:cNvSpPr txBox="1"/>
          <p:nvPr/>
        </p:nvSpPr>
        <p:spPr>
          <a:xfrm>
            <a:off x="1846486" y="137786"/>
            <a:ext cx="4446740" cy="646331"/>
          </a:xfrm>
          <a:prstGeom prst="rect">
            <a:avLst/>
          </a:prstGeom>
          <a:noFill/>
        </p:spPr>
        <p:txBody>
          <a:bodyPr wrap="square" rtlCol="0">
            <a:spAutoFit/>
          </a:bodyPr>
          <a:lstStyle/>
          <a:p>
            <a:r>
              <a:rPr lang="en-GB" sz="3600" dirty="0"/>
              <a:t>9.3 Evolution</a:t>
            </a:r>
          </a:p>
        </p:txBody>
      </p:sp>
      <p:graphicFrame>
        <p:nvGraphicFramePr>
          <p:cNvPr id="14" name="Table 14">
            <a:extLst>
              <a:ext uri="{FF2B5EF4-FFF2-40B4-BE49-F238E27FC236}">
                <a16:creationId xmlns:a16="http://schemas.microsoft.com/office/drawing/2014/main" id="{E53BF172-269D-4982-A208-CD112B1BAADC}"/>
              </a:ext>
            </a:extLst>
          </p:cNvPr>
          <p:cNvGraphicFramePr>
            <a:graphicFrameLocks noGrp="1"/>
          </p:cNvGraphicFramePr>
          <p:nvPr>
            <p:extLst>
              <p:ext uri="{D42A27DB-BD31-4B8C-83A1-F6EECF244321}">
                <p14:modId xmlns:p14="http://schemas.microsoft.com/office/powerpoint/2010/main" val="3999611189"/>
              </p:ext>
            </p:extLst>
          </p:nvPr>
        </p:nvGraphicFramePr>
        <p:xfrm>
          <a:off x="0" y="1230808"/>
          <a:ext cx="12801600" cy="8370390"/>
        </p:xfrm>
        <a:graphic>
          <a:graphicData uri="http://schemas.openxmlformats.org/drawingml/2006/table">
            <a:tbl>
              <a:tblPr firstRow="1" bandRow="1">
                <a:tableStyleId>{5940675A-B579-460E-94D1-54222C63F5DA}</a:tableStyleId>
              </a:tblPr>
              <a:tblGrid>
                <a:gridCol w="3200400">
                  <a:extLst>
                    <a:ext uri="{9D8B030D-6E8A-4147-A177-3AD203B41FA5}">
                      <a16:colId xmlns:a16="http://schemas.microsoft.com/office/drawing/2014/main" val="381279132"/>
                    </a:ext>
                  </a:extLst>
                </a:gridCol>
                <a:gridCol w="3200400">
                  <a:extLst>
                    <a:ext uri="{9D8B030D-6E8A-4147-A177-3AD203B41FA5}">
                      <a16:colId xmlns:a16="http://schemas.microsoft.com/office/drawing/2014/main" val="1385997051"/>
                    </a:ext>
                  </a:extLst>
                </a:gridCol>
                <a:gridCol w="3200400">
                  <a:extLst>
                    <a:ext uri="{9D8B030D-6E8A-4147-A177-3AD203B41FA5}">
                      <a16:colId xmlns:a16="http://schemas.microsoft.com/office/drawing/2014/main" val="4108855065"/>
                    </a:ext>
                  </a:extLst>
                </a:gridCol>
                <a:gridCol w="3200400">
                  <a:extLst>
                    <a:ext uri="{9D8B030D-6E8A-4147-A177-3AD203B41FA5}">
                      <a16:colId xmlns:a16="http://schemas.microsoft.com/office/drawing/2014/main" val="98039226"/>
                    </a:ext>
                  </a:extLst>
                </a:gridCol>
              </a:tblGrid>
              <a:tr h="2790130">
                <a:tc>
                  <a:txBody>
                    <a:bodyPr/>
                    <a:lstStyle/>
                    <a:p>
                      <a:pPr algn="ctr"/>
                      <a:r>
                        <a:rPr lang="en-GB" sz="2800" dirty="0"/>
                        <a:t>The occurrence of an event, such as a disease outbreak, that reduces the genetic diversity of a population.</a:t>
                      </a:r>
                    </a:p>
                  </a:txBody>
                  <a:tcPr anchor="ctr">
                    <a:solidFill>
                      <a:schemeClr val="bg1"/>
                    </a:solidFill>
                  </a:tcPr>
                </a:tc>
                <a:tc>
                  <a:txBody>
                    <a:bodyPr/>
                    <a:lstStyle/>
                    <a:p>
                      <a:pPr algn="ctr"/>
                      <a:r>
                        <a:rPr lang="en-GB" sz="2800" dirty="0"/>
                        <a:t>Differences in the physiology of two groups of different species.</a:t>
                      </a:r>
                    </a:p>
                  </a:txBody>
                  <a:tcPr anchor="ctr">
                    <a:solidFill>
                      <a:schemeClr val="bg1"/>
                    </a:solidFill>
                  </a:tcPr>
                </a:tc>
                <a:tc>
                  <a:txBody>
                    <a:bodyPr/>
                    <a:lstStyle/>
                    <a:p>
                      <a:pPr algn="ctr"/>
                      <a:r>
                        <a:rPr lang="en-GB" sz="2800" dirty="0"/>
                        <a:t>Occurs when a subset of a population migrates to a new area and genetic diversity is reduced.</a:t>
                      </a:r>
                    </a:p>
                  </a:txBody>
                  <a:tcPr anchor="ctr">
                    <a:solidFill>
                      <a:schemeClr val="bg1"/>
                    </a:solidFill>
                  </a:tcPr>
                </a:tc>
                <a:tc>
                  <a:txBody>
                    <a:bodyPr/>
                    <a:lstStyle/>
                    <a:p>
                      <a:pPr algn="ctr"/>
                      <a:r>
                        <a:rPr lang="en-GB" sz="2800" dirty="0"/>
                        <a:t>Extreme values of a feature are selected for whilst the intermediate is selected against.</a:t>
                      </a:r>
                    </a:p>
                  </a:txBody>
                  <a:tcPr anchor="ctr">
                    <a:solidFill>
                      <a:schemeClr val="bg1"/>
                    </a:solidFill>
                  </a:tcPr>
                </a:tc>
                <a:extLst>
                  <a:ext uri="{0D108BD9-81ED-4DB2-BD59-A6C34878D82A}">
                    <a16:rowId xmlns:a16="http://schemas.microsoft.com/office/drawing/2014/main" val="1167471434"/>
                  </a:ext>
                </a:extLst>
              </a:tr>
              <a:tr h="2790130">
                <a:tc>
                  <a:txBody>
                    <a:bodyPr/>
                    <a:lstStyle/>
                    <a:p>
                      <a:pPr algn="ctr"/>
                      <a:r>
                        <a:rPr lang="en-GB" sz="2800" dirty="0"/>
                        <a:t>A change in the sequence of nucleotides.</a:t>
                      </a:r>
                    </a:p>
                  </a:txBody>
                  <a:tcPr anchor="ctr">
                    <a:solidFill>
                      <a:schemeClr val="bg1"/>
                    </a:solidFill>
                  </a:tcPr>
                </a:tc>
                <a:tc>
                  <a:txBody>
                    <a:bodyPr/>
                    <a:lstStyle/>
                    <a:p>
                      <a:pPr algn="ctr"/>
                      <a:r>
                        <a:rPr lang="en-GB" sz="2800" dirty="0"/>
                        <a:t>The population mean of a feature remains stable as extreme phenotypes are selected against.</a:t>
                      </a:r>
                    </a:p>
                  </a:txBody>
                  <a:tcPr anchor="ctr">
                    <a:solidFill>
                      <a:schemeClr val="bg1"/>
                    </a:solidFill>
                  </a:tcPr>
                </a:tc>
                <a:tc>
                  <a:txBody>
                    <a:bodyPr/>
                    <a:lstStyle/>
                    <a:p>
                      <a:pPr algn="ctr"/>
                      <a:r>
                        <a:rPr lang="en-GB" sz="2800" dirty="0"/>
                        <a:t>Differences in physiology within a group of organisms of the same species.</a:t>
                      </a:r>
                    </a:p>
                  </a:txBody>
                  <a:tcPr anchor="ctr">
                    <a:solidFill>
                      <a:schemeClr val="bg1"/>
                    </a:solidFill>
                  </a:tcPr>
                </a:tc>
                <a:tc>
                  <a:txBody>
                    <a:bodyPr/>
                    <a:lstStyle/>
                    <a:p>
                      <a:pPr algn="ctr"/>
                      <a:r>
                        <a:rPr lang="en-GB" sz="2800" dirty="0"/>
                        <a:t>Variation in the frequency of alleles due to chance. Greatest in small populations.</a:t>
                      </a:r>
                    </a:p>
                  </a:txBody>
                  <a:tcPr anchor="ctr">
                    <a:solidFill>
                      <a:schemeClr val="bg1"/>
                    </a:solidFill>
                  </a:tcPr>
                </a:tc>
                <a:extLst>
                  <a:ext uri="{0D108BD9-81ED-4DB2-BD59-A6C34878D82A}">
                    <a16:rowId xmlns:a16="http://schemas.microsoft.com/office/drawing/2014/main" val="4169937958"/>
                  </a:ext>
                </a:extLst>
              </a:tr>
              <a:tr h="2790130">
                <a:tc>
                  <a:txBody>
                    <a:bodyPr/>
                    <a:lstStyle/>
                    <a:p>
                      <a:pPr algn="ctr"/>
                      <a:r>
                        <a:rPr lang="en-GB" sz="2800" dirty="0"/>
                        <a:t>The evolution of a new species from a surviving ancestral species with no geographical separation. </a:t>
                      </a:r>
                    </a:p>
                  </a:txBody>
                  <a:tcPr anchor="ctr">
                    <a:solidFill>
                      <a:schemeClr val="bg1"/>
                    </a:solidFill>
                  </a:tcPr>
                </a:tc>
                <a:tc>
                  <a:txBody>
                    <a:bodyPr/>
                    <a:lstStyle/>
                    <a:p>
                      <a:pPr algn="ctr"/>
                      <a:r>
                        <a:rPr lang="en-GB" sz="2800" dirty="0"/>
                        <a:t>Study of the evolutionary relationships of a group of organisms.</a:t>
                      </a:r>
                    </a:p>
                  </a:txBody>
                  <a:tcPr anchor="ctr">
                    <a:solidFill>
                      <a:schemeClr val="bg1"/>
                    </a:solidFill>
                  </a:tcPr>
                </a:tc>
                <a:tc>
                  <a:txBody>
                    <a:bodyPr/>
                    <a:lstStyle/>
                    <a:p>
                      <a:pPr algn="ctr"/>
                      <a:r>
                        <a:rPr lang="en-GB" sz="2800" dirty="0"/>
                        <a:t>The favouring of an extreme phenotype, causing an increase in the allele frequency.</a:t>
                      </a:r>
                    </a:p>
                  </a:txBody>
                  <a:tcPr anchor="ctr">
                    <a:solidFill>
                      <a:schemeClr val="bg1"/>
                    </a:solidFill>
                  </a:tcPr>
                </a:tc>
                <a:tc>
                  <a:txBody>
                    <a:bodyPr/>
                    <a:lstStyle/>
                    <a:p>
                      <a:pPr algn="ctr"/>
                      <a:r>
                        <a:rPr lang="en-GB" sz="2800" dirty="0"/>
                        <a:t>Evolution of a species caused by a geographical isolation event.</a:t>
                      </a:r>
                    </a:p>
                  </a:txBody>
                  <a:tcPr anchor="ctr">
                    <a:solidFill>
                      <a:schemeClr val="bg1"/>
                    </a:solidFill>
                  </a:tcPr>
                </a:tc>
                <a:extLst>
                  <a:ext uri="{0D108BD9-81ED-4DB2-BD59-A6C34878D82A}">
                    <a16:rowId xmlns:a16="http://schemas.microsoft.com/office/drawing/2014/main" val="1786335969"/>
                  </a:ext>
                </a:extLst>
              </a:tr>
            </a:tbl>
          </a:graphicData>
        </a:graphic>
      </p:graphicFrame>
    </p:spTree>
    <p:extLst>
      <p:ext uri="{BB962C8B-B14F-4D97-AF65-F5344CB8AC3E}">
        <p14:creationId xmlns:p14="http://schemas.microsoft.com/office/powerpoint/2010/main" val="3572253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1834B3-2B01-450E-A421-DC29FC7213A2}"/>
              </a:ext>
            </a:extLst>
          </p:cNvPr>
          <p:cNvSpPr txBox="1"/>
          <p:nvPr/>
        </p:nvSpPr>
        <p:spPr>
          <a:xfrm>
            <a:off x="5432613" y="30480"/>
            <a:ext cx="7052154" cy="461665"/>
          </a:xfrm>
          <a:prstGeom prst="rect">
            <a:avLst/>
          </a:prstGeom>
          <a:ln w="28575"/>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2400" dirty="0"/>
              <a:t>Match the term, definition and example.</a:t>
            </a:r>
          </a:p>
        </p:txBody>
      </p:sp>
      <p:sp>
        <p:nvSpPr>
          <p:cNvPr id="4" name="TextBox 3">
            <a:extLst>
              <a:ext uri="{FF2B5EF4-FFF2-40B4-BE49-F238E27FC236}">
                <a16:creationId xmlns:a16="http://schemas.microsoft.com/office/drawing/2014/main" id="{4E1F2E64-3A2A-4728-8CF0-2081400E92C2}"/>
              </a:ext>
            </a:extLst>
          </p:cNvPr>
          <p:cNvSpPr txBox="1"/>
          <p:nvPr/>
        </p:nvSpPr>
        <p:spPr>
          <a:xfrm>
            <a:off x="1846486" y="137786"/>
            <a:ext cx="4446740" cy="646331"/>
          </a:xfrm>
          <a:prstGeom prst="rect">
            <a:avLst/>
          </a:prstGeom>
          <a:noFill/>
        </p:spPr>
        <p:txBody>
          <a:bodyPr wrap="square" rtlCol="0">
            <a:spAutoFit/>
          </a:bodyPr>
          <a:lstStyle/>
          <a:p>
            <a:r>
              <a:rPr lang="en-GB" sz="3600" dirty="0"/>
              <a:t>9.3 Evolution</a:t>
            </a:r>
          </a:p>
        </p:txBody>
      </p:sp>
      <p:graphicFrame>
        <p:nvGraphicFramePr>
          <p:cNvPr id="14" name="Table 14">
            <a:extLst>
              <a:ext uri="{FF2B5EF4-FFF2-40B4-BE49-F238E27FC236}">
                <a16:creationId xmlns:a16="http://schemas.microsoft.com/office/drawing/2014/main" id="{E53BF172-269D-4982-A208-CD112B1BAADC}"/>
              </a:ext>
            </a:extLst>
          </p:cNvPr>
          <p:cNvGraphicFramePr>
            <a:graphicFrameLocks noGrp="1"/>
          </p:cNvGraphicFramePr>
          <p:nvPr>
            <p:extLst>
              <p:ext uri="{D42A27DB-BD31-4B8C-83A1-F6EECF244321}">
                <p14:modId xmlns:p14="http://schemas.microsoft.com/office/powerpoint/2010/main" val="4281600717"/>
              </p:ext>
            </p:extLst>
          </p:nvPr>
        </p:nvGraphicFramePr>
        <p:xfrm>
          <a:off x="0" y="1230808"/>
          <a:ext cx="12801600" cy="8370390"/>
        </p:xfrm>
        <a:graphic>
          <a:graphicData uri="http://schemas.openxmlformats.org/drawingml/2006/table">
            <a:tbl>
              <a:tblPr firstRow="1" bandRow="1">
                <a:tableStyleId>{5940675A-B579-460E-94D1-54222C63F5DA}</a:tableStyleId>
              </a:tblPr>
              <a:tblGrid>
                <a:gridCol w="3200400">
                  <a:extLst>
                    <a:ext uri="{9D8B030D-6E8A-4147-A177-3AD203B41FA5}">
                      <a16:colId xmlns:a16="http://schemas.microsoft.com/office/drawing/2014/main" val="381279132"/>
                    </a:ext>
                  </a:extLst>
                </a:gridCol>
                <a:gridCol w="3200400">
                  <a:extLst>
                    <a:ext uri="{9D8B030D-6E8A-4147-A177-3AD203B41FA5}">
                      <a16:colId xmlns:a16="http://schemas.microsoft.com/office/drawing/2014/main" val="1385997051"/>
                    </a:ext>
                  </a:extLst>
                </a:gridCol>
                <a:gridCol w="3200400">
                  <a:extLst>
                    <a:ext uri="{9D8B030D-6E8A-4147-A177-3AD203B41FA5}">
                      <a16:colId xmlns:a16="http://schemas.microsoft.com/office/drawing/2014/main" val="4108855065"/>
                    </a:ext>
                  </a:extLst>
                </a:gridCol>
                <a:gridCol w="3200400">
                  <a:extLst>
                    <a:ext uri="{9D8B030D-6E8A-4147-A177-3AD203B41FA5}">
                      <a16:colId xmlns:a16="http://schemas.microsoft.com/office/drawing/2014/main" val="98039226"/>
                    </a:ext>
                  </a:extLst>
                </a:gridCol>
              </a:tblGrid>
              <a:tr h="2790130">
                <a:tc>
                  <a:txBody>
                    <a:bodyPr/>
                    <a:lstStyle/>
                    <a:p>
                      <a:pPr algn="ctr"/>
                      <a:r>
                        <a:rPr lang="en-GB" sz="3200" dirty="0"/>
                        <a:t>Mutation</a:t>
                      </a:r>
                    </a:p>
                  </a:txBody>
                  <a:tcPr anchor="ctr">
                    <a:solidFill>
                      <a:schemeClr val="bg1"/>
                    </a:solidFill>
                  </a:tcPr>
                </a:tc>
                <a:tc>
                  <a:txBody>
                    <a:bodyPr/>
                    <a:lstStyle/>
                    <a:p>
                      <a:pPr algn="ctr"/>
                      <a:r>
                        <a:rPr lang="en-GB" sz="3200" dirty="0"/>
                        <a:t>Interspecific variation</a:t>
                      </a:r>
                    </a:p>
                  </a:txBody>
                  <a:tcPr anchor="ctr">
                    <a:solidFill>
                      <a:schemeClr val="bg1"/>
                    </a:solidFill>
                  </a:tcPr>
                </a:tc>
                <a:tc>
                  <a:txBody>
                    <a:bodyPr/>
                    <a:lstStyle/>
                    <a:p>
                      <a:pPr algn="ctr"/>
                      <a:r>
                        <a:rPr lang="en-GB" sz="3200" dirty="0"/>
                        <a:t>Disruptive selection</a:t>
                      </a:r>
                    </a:p>
                  </a:txBody>
                  <a:tcPr anchor="ctr">
                    <a:solidFill>
                      <a:schemeClr val="bg1"/>
                    </a:solidFill>
                  </a:tcPr>
                </a:tc>
                <a:tc>
                  <a:txBody>
                    <a:bodyPr/>
                    <a:lstStyle/>
                    <a:p>
                      <a:pPr algn="ctr"/>
                      <a:r>
                        <a:rPr lang="en-GB" sz="3200" dirty="0"/>
                        <a:t>Stabilising selection</a:t>
                      </a:r>
                    </a:p>
                  </a:txBody>
                  <a:tcPr anchor="ctr">
                    <a:solidFill>
                      <a:schemeClr val="bg1"/>
                    </a:solidFill>
                  </a:tcPr>
                </a:tc>
                <a:extLst>
                  <a:ext uri="{0D108BD9-81ED-4DB2-BD59-A6C34878D82A}">
                    <a16:rowId xmlns:a16="http://schemas.microsoft.com/office/drawing/2014/main" val="1167471434"/>
                  </a:ext>
                </a:extLst>
              </a:tr>
              <a:tr h="2790130">
                <a:tc>
                  <a:txBody>
                    <a:bodyPr/>
                    <a:lstStyle/>
                    <a:p>
                      <a:pPr algn="ctr"/>
                      <a:r>
                        <a:rPr lang="en-GB" sz="3200" dirty="0" err="1"/>
                        <a:t>Phyologeny</a:t>
                      </a:r>
                      <a:endParaRPr lang="en-GB" sz="3200" dirty="0"/>
                    </a:p>
                  </a:txBody>
                  <a:tcPr anchor="ctr">
                    <a:solidFill>
                      <a:schemeClr val="bg1"/>
                    </a:solidFill>
                  </a:tcPr>
                </a:tc>
                <a:tc>
                  <a:txBody>
                    <a:bodyPr/>
                    <a:lstStyle/>
                    <a:p>
                      <a:pPr algn="ctr"/>
                      <a:r>
                        <a:rPr lang="en-GB" sz="3200" dirty="0"/>
                        <a:t>Intraspecific variation</a:t>
                      </a:r>
                    </a:p>
                  </a:txBody>
                  <a:tcPr anchor="ctr">
                    <a:solidFill>
                      <a:schemeClr val="bg1"/>
                    </a:solidFill>
                  </a:tcPr>
                </a:tc>
                <a:tc>
                  <a:txBody>
                    <a:bodyPr/>
                    <a:lstStyle/>
                    <a:p>
                      <a:pPr algn="ctr"/>
                      <a:r>
                        <a:rPr lang="en-GB" sz="3200" dirty="0"/>
                        <a:t>Genetic drift</a:t>
                      </a:r>
                    </a:p>
                  </a:txBody>
                  <a:tcPr anchor="ctr">
                    <a:solidFill>
                      <a:schemeClr val="bg1"/>
                    </a:solidFill>
                  </a:tcPr>
                </a:tc>
                <a:tc>
                  <a:txBody>
                    <a:bodyPr/>
                    <a:lstStyle/>
                    <a:p>
                      <a:pPr algn="ctr"/>
                      <a:r>
                        <a:rPr lang="en-GB" sz="3200" dirty="0"/>
                        <a:t>Directional selection</a:t>
                      </a:r>
                    </a:p>
                  </a:txBody>
                  <a:tcPr anchor="ctr">
                    <a:solidFill>
                      <a:schemeClr val="bg1"/>
                    </a:solidFill>
                  </a:tcPr>
                </a:tc>
                <a:extLst>
                  <a:ext uri="{0D108BD9-81ED-4DB2-BD59-A6C34878D82A}">
                    <a16:rowId xmlns:a16="http://schemas.microsoft.com/office/drawing/2014/main" val="4169937958"/>
                  </a:ext>
                </a:extLst>
              </a:tr>
              <a:tr h="2790130">
                <a:tc>
                  <a:txBody>
                    <a:bodyPr/>
                    <a:lstStyle/>
                    <a:p>
                      <a:pPr algn="ctr"/>
                      <a:r>
                        <a:rPr lang="en-GB" sz="3200" dirty="0"/>
                        <a:t>Genetic bottle neck</a:t>
                      </a:r>
                    </a:p>
                  </a:txBody>
                  <a:tcPr anchor="ctr">
                    <a:solidFill>
                      <a:schemeClr val="bg1"/>
                    </a:solidFill>
                  </a:tcPr>
                </a:tc>
                <a:tc>
                  <a:txBody>
                    <a:bodyPr/>
                    <a:lstStyle/>
                    <a:p>
                      <a:pPr algn="ctr"/>
                      <a:r>
                        <a:rPr lang="en-GB" sz="3200" dirty="0"/>
                        <a:t>Sympatric speciation</a:t>
                      </a:r>
                    </a:p>
                  </a:txBody>
                  <a:tcPr anchor="ctr">
                    <a:solidFill>
                      <a:schemeClr val="bg1"/>
                    </a:solidFill>
                  </a:tcPr>
                </a:tc>
                <a:tc>
                  <a:txBody>
                    <a:bodyPr/>
                    <a:lstStyle/>
                    <a:p>
                      <a:pPr algn="ctr"/>
                      <a:r>
                        <a:rPr lang="en-GB" sz="3200" dirty="0"/>
                        <a:t>Founder effect</a:t>
                      </a:r>
                    </a:p>
                  </a:txBody>
                  <a:tcPr anchor="ctr">
                    <a:solidFill>
                      <a:schemeClr val="bg1"/>
                    </a:solidFill>
                  </a:tcPr>
                </a:tc>
                <a:tc>
                  <a:txBody>
                    <a:bodyPr/>
                    <a:lstStyle/>
                    <a:p>
                      <a:pPr algn="ctr"/>
                      <a:r>
                        <a:rPr lang="en-GB" sz="3200" dirty="0"/>
                        <a:t>Allopatric speciation</a:t>
                      </a:r>
                    </a:p>
                  </a:txBody>
                  <a:tcPr anchor="ctr">
                    <a:solidFill>
                      <a:schemeClr val="bg1"/>
                    </a:solidFill>
                  </a:tcPr>
                </a:tc>
                <a:extLst>
                  <a:ext uri="{0D108BD9-81ED-4DB2-BD59-A6C34878D82A}">
                    <a16:rowId xmlns:a16="http://schemas.microsoft.com/office/drawing/2014/main" val="1786335969"/>
                  </a:ext>
                </a:extLst>
              </a:tr>
            </a:tbl>
          </a:graphicData>
        </a:graphic>
      </p:graphicFrame>
    </p:spTree>
    <p:extLst>
      <p:ext uri="{BB962C8B-B14F-4D97-AF65-F5344CB8AC3E}">
        <p14:creationId xmlns:p14="http://schemas.microsoft.com/office/powerpoint/2010/main" val="22087499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91834B3-2B01-450E-A421-DC29FC7213A2}"/>
              </a:ext>
            </a:extLst>
          </p:cNvPr>
          <p:cNvSpPr txBox="1"/>
          <p:nvPr/>
        </p:nvSpPr>
        <p:spPr>
          <a:xfrm>
            <a:off x="5432613" y="30480"/>
            <a:ext cx="7052154" cy="461665"/>
          </a:xfrm>
          <a:prstGeom prst="rect">
            <a:avLst/>
          </a:prstGeom>
          <a:ln w="28575"/>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2400" dirty="0"/>
              <a:t>Match the term, definition and example.</a:t>
            </a:r>
          </a:p>
        </p:txBody>
      </p:sp>
      <p:sp>
        <p:nvSpPr>
          <p:cNvPr id="4" name="TextBox 3">
            <a:extLst>
              <a:ext uri="{FF2B5EF4-FFF2-40B4-BE49-F238E27FC236}">
                <a16:creationId xmlns:a16="http://schemas.microsoft.com/office/drawing/2014/main" id="{4E1F2E64-3A2A-4728-8CF0-2081400E92C2}"/>
              </a:ext>
            </a:extLst>
          </p:cNvPr>
          <p:cNvSpPr txBox="1"/>
          <p:nvPr/>
        </p:nvSpPr>
        <p:spPr>
          <a:xfrm>
            <a:off x="1846486" y="137786"/>
            <a:ext cx="4446740" cy="646331"/>
          </a:xfrm>
          <a:prstGeom prst="rect">
            <a:avLst/>
          </a:prstGeom>
          <a:noFill/>
        </p:spPr>
        <p:txBody>
          <a:bodyPr wrap="square" rtlCol="0">
            <a:spAutoFit/>
          </a:bodyPr>
          <a:lstStyle/>
          <a:p>
            <a:r>
              <a:rPr lang="en-GB" sz="3600" dirty="0"/>
              <a:t>9.3 Evolution</a:t>
            </a:r>
          </a:p>
        </p:txBody>
      </p:sp>
      <p:graphicFrame>
        <p:nvGraphicFramePr>
          <p:cNvPr id="14" name="Table 14">
            <a:extLst>
              <a:ext uri="{FF2B5EF4-FFF2-40B4-BE49-F238E27FC236}">
                <a16:creationId xmlns:a16="http://schemas.microsoft.com/office/drawing/2014/main" id="{E53BF172-269D-4982-A208-CD112B1BAADC}"/>
              </a:ext>
            </a:extLst>
          </p:cNvPr>
          <p:cNvGraphicFramePr>
            <a:graphicFrameLocks noGrp="1"/>
          </p:cNvGraphicFramePr>
          <p:nvPr>
            <p:extLst>
              <p:ext uri="{D42A27DB-BD31-4B8C-83A1-F6EECF244321}">
                <p14:modId xmlns:p14="http://schemas.microsoft.com/office/powerpoint/2010/main" val="2693237614"/>
              </p:ext>
            </p:extLst>
          </p:nvPr>
        </p:nvGraphicFramePr>
        <p:xfrm>
          <a:off x="0" y="1150126"/>
          <a:ext cx="12801600" cy="8370390"/>
        </p:xfrm>
        <a:graphic>
          <a:graphicData uri="http://schemas.openxmlformats.org/drawingml/2006/table">
            <a:tbl>
              <a:tblPr firstRow="1" bandRow="1">
                <a:tableStyleId>{5940675A-B579-460E-94D1-54222C63F5DA}</a:tableStyleId>
              </a:tblPr>
              <a:tblGrid>
                <a:gridCol w="3200400">
                  <a:extLst>
                    <a:ext uri="{9D8B030D-6E8A-4147-A177-3AD203B41FA5}">
                      <a16:colId xmlns:a16="http://schemas.microsoft.com/office/drawing/2014/main" val="381279132"/>
                    </a:ext>
                  </a:extLst>
                </a:gridCol>
                <a:gridCol w="3200400">
                  <a:extLst>
                    <a:ext uri="{9D8B030D-6E8A-4147-A177-3AD203B41FA5}">
                      <a16:colId xmlns:a16="http://schemas.microsoft.com/office/drawing/2014/main" val="1385997051"/>
                    </a:ext>
                  </a:extLst>
                </a:gridCol>
                <a:gridCol w="3200400">
                  <a:extLst>
                    <a:ext uri="{9D8B030D-6E8A-4147-A177-3AD203B41FA5}">
                      <a16:colId xmlns:a16="http://schemas.microsoft.com/office/drawing/2014/main" val="4108855065"/>
                    </a:ext>
                  </a:extLst>
                </a:gridCol>
                <a:gridCol w="3200400">
                  <a:extLst>
                    <a:ext uri="{9D8B030D-6E8A-4147-A177-3AD203B41FA5}">
                      <a16:colId xmlns:a16="http://schemas.microsoft.com/office/drawing/2014/main" val="98039226"/>
                    </a:ext>
                  </a:extLst>
                </a:gridCol>
              </a:tblGrid>
              <a:tr h="2790130">
                <a:tc>
                  <a:txBody>
                    <a:bodyPr/>
                    <a:lstStyle/>
                    <a:p>
                      <a:pPr algn="ctr"/>
                      <a:r>
                        <a:rPr lang="en-GB" sz="2800" dirty="0"/>
                        <a:t>Northern elephant seals were hunted to as few as 20 individuals, thereby reducing genetic variation.</a:t>
                      </a:r>
                    </a:p>
                  </a:txBody>
                  <a:tcPr anchor="ctr">
                    <a:solidFill>
                      <a:schemeClr val="bg1"/>
                    </a:solidFill>
                  </a:tcPr>
                </a:tc>
                <a:tc>
                  <a:txBody>
                    <a:bodyPr/>
                    <a:lstStyle/>
                    <a:p>
                      <a:pPr algn="ctr"/>
                      <a:r>
                        <a:rPr lang="en-GB" sz="2800" dirty="0"/>
                        <a:t>Fallow deer are 0.80m tall and Red deer are on average 1.2m tall.</a:t>
                      </a:r>
                    </a:p>
                  </a:txBody>
                  <a:tcPr anchor="ctr">
                    <a:solidFill>
                      <a:schemeClr val="bg1"/>
                    </a:solidFill>
                  </a:tcPr>
                </a:tc>
                <a:tc>
                  <a:txBody>
                    <a:bodyPr/>
                    <a:lstStyle/>
                    <a:p>
                      <a:pPr algn="ctr"/>
                      <a:r>
                        <a:rPr lang="en-GB" sz="2800" dirty="0"/>
                        <a:t>Huntington's disease occurs at a higher frequency in a group of Dutch colonists that settled in South Africa.</a:t>
                      </a:r>
                    </a:p>
                  </a:txBody>
                  <a:tcPr anchor="ctr">
                    <a:solidFill>
                      <a:schemeClr val="bg1"/>
                    </a:solidFill>
                  </a:tcPr>
                </a:tc>
                <a:tc>
                  <a:txBody>
                    <a:bodyPr/>
                    <a:lstStyle/>
                    <a:p>
                      <a:pPr algn="ctr"/>
                      <a:r>
                        <a:rPr lang="en-GB" sz="2800" dirty="0"/>
                        <a:t>Male salmon exist in two forms, female mimics and large males. </a:t>
                      </a:r>
                    </a:p>
                  </a:txBody>
                  <a:tcPr anchor="ctr">
                    <a:solidFill>
                      <a:schemeClr val="bg1"/>
                    </a:solidFill>
                  </a:tcPr>
                </a:tc>
                <a:extLst>
                  <a:ext uri="{0D108BD9-81ED-4DB2-BD59-A6C34878D82A}">
                    <a16:rowId xmlns:a16="http://schemas.microsoft.com/office/drawing/2014/main" val="1167471434"/>
                  </a:ext>
                </a:extLst>
              </a:tr>
              <a:tr h="2790130">
                <a:tc>
                  <a:txBody>
                    <a:bodyPr/>
                    <a:lstStyle/>
                    <a:p>
                      <a:pPr algn="ctr"/>
                      <a:r>
                        <a:rPr lang="en-GB" sz="2800" dirty="0"/>
                        <a:t>Native Americans have a higher than expected frequency of blood type O.</a:t>
                      </a:r>
                    </a:p>
                  </a:txBody>
                  <a:tcPr anchor="ctr">
                    <a:solidFill>
                      <a:schemeClr val="bg1"/>
                    </a:solidFill>
                  </a:tcPr>
                </a:tc>
                <a:tc>
                  <a:txBody>
                    <a:bodyPr/>
                    <a:lstStyle/>
                    <a:p>
                      <a:pPr algn="ctr"/>
                      <a:r>
                        <a:rPr lang="en-GB" sz="2800" dirty="0"/>
                        <a:t>The production of a white fur allele in a population of brown fur bears.</a:t>
                      </a:r>
                    </a:p>
                  </a:txBody>
                  <a:tcPr anchor="ctr">
                    <a:solidFill>
                      <a:schemeClr val="bg1"/>
                    </a:solidFill>
                  </a:tcPr>
                </a:tc>
                <a:tc>
                  <a:txBody>
                    <a:bodyPr/>
                    <a:lstStyle/>
                    <a:p>
                      <a:pPr algn="ctr"/>
                      <a:r>
                        <a:rPr lang="en-GB" sz="2800" dirty="0"/>
                        <a:t>Red deer range from 90-190kg.</a:t>
                      </a:r>
                    </a:p>
                  </a:txBody>
                  <a:tcPr anchor="ctr">
                    <a:solidFill>
                      <a:schemeClr val="bg1"/>
                    </a:solidFill>
                  </a:tcPr>
                </a:tc>
                <a:tc>
                  <a:txBody>
                    <a:bodyPr/>
                    <a:lstStyle/>
                    <a:p>
                      <a:pPr algn="ctr"/>
                      <a:r>
                        <a:rPr lang="en-GB" sz="2800" dirty="0"/>
                        <a:t>Humans and chimpanzees share 99% of their genome.</a:t>
                      </a:r>
                    </a:p>
                  </a:txBody>
                  <a:tcPr anchor="ctr">
                    <a:solidFill>
                      <a:schemeClr val="bg1"/>
                    </a:solidFill>
                  </a:tcPr>
                </a:tc>
                <a:extLst>
                  <a:ext uri="{0D108BD9-81ED-4DB2-BD59-A6C34878D82A}">
                    <a16:rowId xmlns:a16="http://schemas.microsoft.com/office/drawing/2014/main" val="4169937958"/>
                  </a:ext>
                </a:extLst>
              </a:tr>
              <a:tr h="2790130">
                <a:tc>
                  <a:txBody>
                    <a:bodyPr/>
                    <a:lstStyle/>
                    <a:p>
                      <a:pPr algn="ctr"/>
                      <a:r>
                        <a:rPr lang="en-GB" sz="2800" dirty="0"/>
                        <a:t>Human baby head size has not changed due to size of the birth canal. </a:t>
                      </a:r>
                    </a:p>
                  </a:txBody>
                  <a:tcPr anchor="ctr">
                    <a:solidFill>
                      <a:schemeClr val="bg1"/>
                    </a:solidFill>
                  </a:tcPr>
                </a:tc>
                <a:tc>
                  <a:txBody>
                    <a:bodyPr/>
                    <a:lstStyle/>
                    <a:p>
                      <a:pPr algn="ctr"/>
                      <a:r>
                        <a:rPr lang="en-GB" sz="2800" dirty="0"/>
                        <a:t>Numerous species of finch have evolved from just one, following distribution to different islands.</a:t>
                      </a:r>
                    </a:p>
                  </a:txBody>
                  <a:tcPr anchor="ctr">
                    <a:solidFill>
                      <a:schemeClr val="bg1"/>
                    </a:solidFill>
                  </a:tcPr>
                </a:tc>
                <a:tc>
                  <a:txBody>
                    <a:bodyPr/>
                    <a:lstStyle/>
                    <a:p>
                      <a:pPr algn="ctr"/>
                      <a:r>
                        <a:rPr lang="en-GB" sz="2800" dirty="0"/>
                        <a:t>Cheetah and Gazelle have co-evolved to run faster.</a:t>
                      </a:r>
                    </a:p>
                  </a:txBody>
                  <a:tcPr anchor="ctr">
                    <a:solidFill>
                      <a:schemeClr val="bg1"/>
                    </a:solidFill>
                  </a:tcPr>
                </a:tc>
                <a:tc>
                  <a:txBody>
                    <a:bodyPr/>
                    <a:lstStyle/>
                    <a:p>
                      <a:pPr algn="ctr"/>
                      <a:r>
                        <a:rPr lang="en-GB" sz="2800" dirty="0"/>
                        <a:t>Two species of apple maggot fly evolved because some individuals lay eggs in apples, others in hawthorn fruits.</a:t>
                      </a:r>
                    </a:p>
                  </a:txBody>
                  <a:tcPr anchor="ctr">
                    <a:solidFill>
                      <a:schemeClr val="bg1"/>
                    </a:solidFill>
                  </a:tcPr>
                </a:tc>
                <a:extLst>
                  <a:ext uri="{0D108BD9-81ED-4DB2-BD59-A6C34878D82A}">
                    <a16:rowId xmlns:a16="http://schemas.microsoft.com/office/drawing/2014/main" val="1786335969"/>
                  </a:ext>
                </a:extLst>
              </a:tr>
            </a:tbl>
          </a:graphicData>
        </a:graphic>
      </p:graphicFrame>
    </p:spTree>
    <p:extLst>
      <p:ext uri="{BB962C8B-B14F-4D97-AF65-F5344CB8AC3E}">
        <p14:creationId xmlns:p14="http://schemas.microsoft.com/office/powerpoint/2010/main" val="41701226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F47E8BA9-D6ED-488C-9CFD-6E12B199A7CE}"/>
              </a:ext>
            </a:extLst>
          </p:cNvPr>
          <p:cNvGraphicFramePr>
            <a:graphicFrameLocks noGrp="1"/>
          </p:cNvGraphicFramePr>
          <p:nvPr>
            <p:extLst>
              <p:ext uri="{D42A27DB-BD31-4B8C-83A1-F6EECF244321}">
                <p14:modId xmlns:p14="http://schemas.microsoft.com/office/powerpoint/2010/main" val="2721239250"/>
              </p:ext>
            </p:extLst>
          </p:nvPr>
        </p:nvGraphicFramePr>
        <p:xfrm>
          <a:off x="14514" y="-43542"/>
          <a:ext cx="12801600" cy="9756503"/>
        </p:xfrm>
        <a:graphic>
          <a:graphicData uri="http://schemas.openxmlformats.org/drawingml/2006/table">
            <a:tbl>
              <a:tblPr firstRow="1" bandRow="1">
                <a:tableStyleId>{5C22544A-7EE6-4342-B048-85BDC9FD1C3A}</a:tableStyleId>
              </a:tblPr>
              <a:tblGrid>
                <a:gridCol w="2960917">
                  <a:extLst>
                    <a:ext uri="{9D8B030D-6E8A-4147-A177-3AD203B41FA5}">
                      <a16:colId xmlns:a16="http://schemas.microsoft.com/office/drawing/2014/main" val="85312078"/>
                    </a:ext>
                  </a:extLst>
                </a:gridCol>
                <a:gridCol w="5588000">
                  <a:extLst>
                    <a:ext uri="{9D8B030D-6E8A-4147-A177-3AD203B41FA5}">
                      <a16:colId xmlns:a16="http://schemas.microsoft.com/office/drawing/2014/main" val="327617398"/>
                    </a:ext>
                  </a:extLst>
                </a:gridCol>
                <a:gridCol w="4252683">
                  <a:extLst>
                    <a:ext uri="{9D8B030D-6E8A-4147-A177-3AD203B41FA5}">
                      <a16:colId xmlns:a16="http://schemas.microsoft.com/office/drawing/2014/main" val="4041914760"/>
                    </a:ext>
                  </a:extLst>
                </a:gridCol>
              </a:tblGrid>
              <a:tr h="348343">
                <a:tc>
                  <a:txBody>
                    <a:bodyPr/>
                    <a:lstStyle/>
                    <a:p>
                      <a:pPr algn="ctr"/>
                      <a:r>
                        <a:rPr lang="en-GB" sz="2800" dirty="0"/>
                        <a:t>Term</a:t>
                      </a:r>
                    </a:p>
                  </a:txBody>
                  <a:tcPr anchor="ctr"/>
                </a:tc>
                <a:tc>
                  <a:txBody>
                    <a:bodyPr/>
                    <a:lstStyle/>
                    <a:p>
                      <a:pPr algn="ctr"/>
                      <a:r>
                        <a:rPr lang="en-GB" sz="2800" dirty="0"/>
                        <a:t>Definition</a:t>
                      </a:r>
                    </a:p>
                  </a:txBody>
                  <a:tcPr anchor="ctr"/>
                </a:tc>
                <a:tc>
                  <a:txBody>
                    <a:bodyPr/>
                    <a:lstStyle/>
                    <a:p>
                      <a:pPr algn="ctr"/>
                      <a:r>
                        <a:rPr lang="en-GB" sz="2800" dirty="0"/>
                        <a:t>Example</a:t>
                      </a:r>
                    </a:p>
                  </a:txBody>
                  <a:tcPr anchor="ctr"/>
                </a:tc>
                <a:extLst>
                  <a:ext uri="{0D108BD9-81ED-4DB2-BD59-A6C34878D82A}">
                    <a16:rowId xmlns:a16="http://schemas.microsoft.com/office/drawing/2014/main" val="2851412526"/>
                  </a:ext>
                </a:extLst>
              </a:tr>
              <a:tr h="685800">
                <a:tc>
                  <a:txBody>
                    <a:bodyPr/>
                    <a:lstStyle/>
                    <a:p>
                      <a:pPr algn="ctr"/>
                      <a:r>
                        <a:rPr lang="en-GB" sz="2400" dirty="0"/>
                        <a:t>Genetic Bottle neck</a:t>
                      </a:r>
                    </a:p>
                  </a:txBody>
                  <a:tcPr anchor="ctr"/>
                </a:tc>
                <a:tc>
                  <a:txBody>
                    <a:bodyPr/>
                    <a:lstStyle/>
                    <a:p>
                      <a:pPr algn="ctr"/>
                      <a:r>
                        <a:rPr lang="en-GB" sz="1700" dirty="0"/>
                        <a:t>The occurrence of an event, such as a disease outbreak, that reduces the genetic diversity of a population.</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Northern elephant seals were hunted to as few as 20 individuals, thereby reducing genetic variation.</a:t>
                      </a:r>
                    </a:p>
                  </a:txBody>
                  <a:tcPr anchor="ctr"/>
                </a:tc>
                <a:extLst>
                  <a:ext uri="{0D108BD9-81ED-4DB2-BD59-A6C34878D82A}">
                    <a16:rowId xmlns:a16="http://schemas.microsoft.com/office/drawing/2014/main" val="2157778754"/>
                  </a:ext>
                </a:extLst>
              </a:tr>
              <a:tr h="685800">
                <a:tc>
                  <a:txBody>
                    <a:bodyPr/>
                    <a:lstStyle/>
                    <a:p>
                      <a:pPr algn="ctr"/>
                      <a:r>
                        <a:rPr lang="en-GB" sz="2400" dirty="0"/>
                        <a:t>Mutation</a:t>
                      </a:r>
                    </a:p>
                  </a:txBody>
                  <a:tcPr anchor="ctr"/>
                </a:tc>
                <a:tc>
                  <a:txBody>
                    <a:bodyPr/>
                    <a:lstStyle/>
                    <a:p>
                      <a:pPr algn="ctr"/>
                      <a:r>
                        <a:rPr lang="en-GB" sz="1700" dirty="0"/>
                        <a:t>A change in the sequence of nucleotides.</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The production of a white fur allele in a population of brown fur bears.</a:t>
                      </a:r>
                    </a:p>
                  </a:txBody>
                  <a:tcPr anchor="ctr"/>
                </a:tc>
                <a:extLst>
                  <a:ext uri="{0D108BD9-81ED-4DB2-BD59-A6C34878D82A}">
                    <a16:rowId xmlns:a16="http://schemas.microsoft.com/office/drawing/2014/main" val="1548733249"/>
                  </a:ext>
                </a:extLst>
              </a:tr>
              <a:tr h="685800">
                <a:tc>
                  <a:txBody>
                    <a:bodyPr/>
                    <a:lstStyle/>
                    <a:p>
                      <a:pPr algn="ctr"/>
                      <a:r>
                        <a:rPr lang="en-GB" sz="2400" dirty="0"/>
                        <a:t>Sympatric speciation</a:t>
                      </a:r>
                    </a:p>
                  </a:txBody>
                  <a:tcPr anchor="ctr"/>
                </a:tc>
                <a:tc>
                  <a:txBody>
                    <a:bodyPr/>
                    <a:lstStyle/>
                    <a:p>
                      <a:pPr algn="ctr"/>
                      <a:r>
                        <a:rPr lang="en-GB" sz="1700" dirty="0"/>
                        <a:t>The evolution of a new species from a surviving ancestral species with no geographical separation. </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Two species of apple maggot fly evolved because some individuals lay eggs in apples, others in hawthorn fruits.</a:t>
                      </a:r>
                    </a:p>
                  </a:txBody>
                  <a:tcPr anchor="ctr"/>
                </a:tc>
                <a:extLst>
                  <a:ext uri="{0D108BD9-81ED-4DB2-BD59-A6C34878D82A}">
                    <a16:rowId xmlns:a16="http://schemas.microsoft.com/office/drawing/2014/main" val="3165152371"/>
                  </a:ext>
                </a:extLst>
              </a:tr>
              <a:tr h="685800">
                <a:tc>
                  <a:txBody>
                    <a:bodyPr/>
                    <a:lstStyle/>
                    <a:p>
                      <a:pPr algn="ctr"/>
                      <a:r>
                        <a:rPr lang="en-GB" sz="2400" dirty="0"/>
                        <a:t>Interspecific variation</a:t>
                      </a:r>
                    </a:p>
                  </a:txBody>
                  <a:tcPr anchor="ctr"/>
                </a:tc>
                <a:tc>
                  <a:txBody>
                    <a:bodyPr/>
                    <a:lstStyle/>
                    <a:p>
                      <a:pPr algn="ctr"/>
                      <a:r>
                        <a:rPr lang="en-GB" sz="1700" dirty="0"/>
                        <a:t>Differences in the physiology of two groups of different species.</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Fallow deer are 0.80m tall and Red deer are on average 1.2m tall.</a:t>
                      </a:r>
                    </a:p>
                  </a:txBody>
                  <a:tcPr anchor="ctr"/>
                </a:tc>
                <a:extLst>
                  <a:ext uri="{0D108BD9-81ED-4DB2-BD59-A6C34878D82A}">
                    <a16:rowId xmlns:a16="http://schemas.microsoft.com/office/drawing/2014/main" val="2611134242"/>
                  </a:ext>
                </a:extLst>
              </a:tr>
              <a:tr h="685800">
                <a:tc>
                  <a:txBody>
                    <a:bodyPr/>
                    <a:lstStyle/>
                    <a:p>
                      <a:pPr algn="ctr"/>
                      <a:r>
                        <a:rPr lang="en-GB" sz="2400" dirty="0"/>
                        <a:t>Stabilizing selection</a:t>
                      </a:r>
                    </a:p>
                  </a:txBody>
                  <a:tcPr anchor="ctr"/>
                </a:tc>
                <a:tc>
                  <a:txBody>
                    <a:bodyPr/>
                    <a:lstStyle/>
                    <a:p>
                      <a:pPr algn="ctr"/>
                      <a:r>
                        <a:rPr lang="en-GB" sz="1700" dirty="0"/>
                        <a:t>The population mean of a feature remains stable as extreme phenotypes are selected against.</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Human baby head size has not changed due to size of the birth canal. </a:t>
                      </a:r>
                    </a:p>
                  </a:txBody>
                  <a:tcPr anchor="ctr"/>
                </a:tc>
                <a:extLst>
                  <a:ext uri="{0D108BD9-81ED-4DB2-BD59-A6C34878D82A}">
                    <a16:rowId xmlns:a16="http://schemas.microsoft.com/office/drawing/2014/main" val="2691202837"/>
                  </a:ext>
                </a:extLst>
              </a:tr>
              <a:tr h="685800">
                <a:tc>
                  <a:txBody>
                    <a:bodyPr/>
                    <a:lstStyle/>
                    <a:p>
                      <a:pPr algn="ctr"/>
                      <a:r>
                        <a:rPr lang="en-GB" sz="2400" dirty="0"/>
                        <a:t>Phylogeny</a:t>
                      </a:r>
                    </a:p>
                  </a:txBody>
                  <a:tcPr anchor="ctr"/>
                </a:tc>
                <a:tc>
                  <a:txBody>
                    <a:bodyPr/>
                    <a:lstStyle/>
                    <a:p>
                      <a:pPr algn="ctr"/>
                      <a:r>
                        <a:rPr lang="en-GB" sz="1700" dirty="0"/>
                        <a:t>Study of the evolutionary relationships of a group of organisms.</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Humans and chimpanzees share 99% of their genome.</a:t>
                      </a:r>
                    </a:p>
                  </a:txBody>
                  <a:tcPr anchor="ctr"/>
                </a:tc>
                <a:extLst>
                  <a:ext uri="{0D108BD9-81ED-4DB2-BD59-A6C34878D82A}">
                    <a16:rowId xmlns:a16="http://schemas.microsoft.com/office/drawing/2014/main" val="2011941975"/>
                  </a:ext>
                </a:extLst>
              </a:tr>
              <a:tr h="685800">
                <a:tc>
                  <a:txBody>
                    <a:bodyPr/>
                    <a:lstStyle/>
                    <a:p>
                      <a:pPr algn="ctr"/>
                      <a:r>
                        <a:rPr lang="en-GB" sz="2400" dirty="0"/>
                        <a:t>Founder effect</a:t>
                      </a:r>
                    </a:p>
                  </a:txBody>
                  <a:tcPr anchor="ctr"/>
                </a:tc>
                <a:tc>
                  <a:txBody>
                    <a:bodyPr/>
                    <a:lstStyle/>
                    <a:p>
                      <a:pPr algn="ctr"/>
                      <a:r>
                        <a:rPr lang="en-GB" sz="1700" dirty="0"/>
                        <a:t>Occurs when a subset of a population migrates to a new area and genetic diversity is reduced.</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Huntington's disease occurs at a higher frequency in a group of Dutch colonists that settled in South Africa.</a:t>
                      </a:r>
                    </a:p>
                  </a:txBody>
                  <a:tcPr anchor="ctr"/>
                </a:tc>
                <a:extLst>
                  <a:ext uri="{0D108BD9-81ED-4DB2-BD59-A6C34878D82A}">
                    <a16:rowId xmlns:a16="http://schemas.microsoft.com/office/drawing/2014/main" val="929815854"/>
                  </a:ext>
                </a:extLst>
              </a:tr>
              <a:tr h="685800">
                <a:tc>
                  <a:txBody>
                    <a:bodyPr/>
                    <a:lstStyle/>
                    <a:p>
                      <a:pPr algn="ctr"/>
                      <a:r>
                        <a:rPr lang="en-GB" sz="2400" dirty="0"/>
                        <a:t>Intraspecific variation</a:t>
                      </a:r>
                    </a:p>
                  </a:txBody>
                  <a:tcPr anchor="ctr"/>
                </a:tc>
                <a:tc>
                  <a:txBody>
                    <a:bodyPr/>
                    <a:lstStyle/>
                    <a:p>
                      <a:pPr algn="ctr"/>
                      <a:r>
                        <a:rPr lang="en-GB" sz="1700" dirty="0"/>
                        <a:t>Differences in physiology within a group of organisms of the same species.</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Red deer range from 90-190kg.</a:t>
                      </a:r>
                    </a:p>
                  </a:txBody>
                  <a:tcPr anchor="ctr"/>
                </a:tc>
                <a:extLst>
                  <a:ext uri="{0D108BD9-81ED-4DB2-BD59-A6C34878D82A}">
                    <a16:rowId xmlns:a16="http://schemas.microsoft.com/office/drawing/2014/main" val="2066246151"/>
                  </a:ext>
                </a:extLst>
              </a:tr>
              <a:tr h="685800">
                <a:tc>
                  <a:txBody>
                    <a:bodyPr/>
                    <a:lstStyle/>
                    <a:p>
                      <a:pPr algn="ctr"/>
                      <a:r>
                        <a:rPr lang="en-GB" sz="2400" dirty="0"/>
                        <a:t>Directional selection</a:t>
                      </a:r>
                    </a:p>
                  </a:txBody>
                  <a:tcPr anchor="ctr"/>
                </a:tc>
                <a:tc>
                  <a:txBody>
                    <a:bodyPr/>
                    <a:lstStyle/>
                    <a:p>
                      <a:pPr algn="ctr"/>
                      <a:r>
                        <a:rPr lang="en-GB" sz="1700" dirty="0"/>
                        <a:t>The favouring of an extreme phenotype, causing an increase in the allele frequency.</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Cheetah and Gazelle have co-evolved to run faster.</a:t>
                      </a:r>
                    </a:p>
                    <a:p>
                      <a:pPr marL="0" marR="0" lvl="0" indent="0" algn="ctr" defTabSz="480060" rtl="0" eaLnBrk="1" fontAlgn="auto" latinLnBrk="0" hangingPunct="1">
                        <a:lnSpc>
                          <a:spcPct val="100000"/>
                        </a:lnSpc>
                        <a:spcBef>
                          <a:spcPts val="0"/>
                        </a:spcBef>
                        <a:spcAft>
                          <a:spcPts val="0"/>
                        </a:spcAft>
                        <a:buClrTx/>
                        <a:buSzTx/>
                        <a:buFontTx/>
                        <a:buNone/>
                        <a:tabLst/>
                        <a:defRPr/>
                      </a:pPr>
                      <a:endParaRPr lang="en-GB" sz="1700" dirty="0"/>
                    </a:p>
                  </a:txBody>
                  <a:tcPr anchor="ctr"/>
                </a:tc>
                <a:extLst>
                  <a:ext uri="{0D108BD9-81ED-4DB2-BD59-A6C34878D82A}">
                    <a16:rowId xmlns:a16="http://schemas.microsoft.com/office/drawing/2014/main" val="3400667401"/>
                  </a:ext>
                </a:extLst>
              </a:tr>
              <a:tr h="685800">
                <a:tc>
                  <a:txBody>
                    <a:bodyPr/>
                    <a:lstStyle/>
                    <a:p>
                      <a:pPr algn="ctr"/>
                      <a:r>
                        <a:rPr lang="en-GB" sz="2400" dirty="0"/>
                        <a:t>Disruptive selection</a:t>
                      </a:r>
                    </a:p>
                  </a:txBody>
                  <a:tcPr anchor="ctr"/>
                </a:tc>
                <a:tc>
                  <a:txBody>
                    <a:bodyPr/>
                    <a:lstStyle/>
                    <a:p>
                      <a:pPr algn="ctr"/>
                      <a:r>
                        <a:rPr lang="en-GB" sz="1700" dirty="0"/>
                        <a:t>Extreme values of a feature are selected for, whilst the intermediate is selected against.</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Male salmon exist in two forms, female mimics and large males. </a:t>
                      </a:r>
                    </a:p>
                  </a:txBody>
                  <a:tcPr anchor="ctr"/>
                </a:tc>
                <a:extLst>
                  <a:ext uri="{0D108BD9-81ED-4DB2-BD59-A6C34878D82A}">
                    <a16:rowId xmlns:a16="http://schemas.microsoft.com/office/drawing/2014/main" val="864809833"/>
                  </a:ext>
                </a:extLst>
              </a:tr>
              <a:tr h="780143">
                <a:tc>
                  <a:txBody>
                    <a:bodyPr/>
                    <a:lstStyle/>
                    <a:p>
                      <a:pPr algn="ctr"/>
                      <a:r>
                        <a:rPr lang="en-GB" sz="2400" dirty="0"/>
                        <a:t>Genetic drift</a:t>
                      </a:r>
                    </a:p>
                  </a:txBody>
                  <a:tcPr anchor="ctr"/>
                </a:tc>
                <a:tc>
                  <a:txBody>
                    <a:bodyPr/>
                    <a:lstStyle/>
                    <a:p>
                      <a:pPr algn="ctr"/>
                      <a:r>
                        <a:rPr lang="en-GB" sz="1700" dirty="0"/>
                        <a:t>Variation in the frequency of alleles due to chance. Greatest in small populations.</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Native Americans have a higher than expected frequency of blood type O.</a:t>
                      </a:r>
                    </a:p>
                  </a:txBody>
                  <a:tcPr anchor="ctr"/>
                </a:tc>
                <a:extLst>
                  <a:ext uri="{0D108BD9-81ED-4DB2-BD59-A6C34878D82A}">
                    <a16:rowId xmlns:a16="http://schemas.microsoft.com/office/drawing/2014/main" val="3879775996"/>
                  </a:ext>
                </a:extLst>
              </a:tr>
              <a:tr h="685800">
                <a:tc>
                  <a:txBody>
                    <a:bodyPr/>
                    <a:lstStyle/>
                    <a:p>
                      <a:pPr algn="ctr"/>
                      <a:r>
                        <a:rPr lang="en-GB" sz="2400" dirty="0"/>
                        <a:t>Allopatric speciation</a:t>
                      </a:r>
                    </a:p>
                  </a:txBody>
                  <a:tcPr anchor="ctr"/>
                </a:tc>
                <a:tc>
                  <a:txBody>
                    <a:bodyPr/>
                    <a:lstStyle/>
                    <a:p>
                      <a:pPr algn="ctr"/>
                      <a:r>
                        <a:rPr lang="en-GB" sz="1700" dirty="0"/>
                        <a:t>Evolution of a species caused by a geographical isolation event.</a:t>
                      </a:r>
                    </a:p>
                  </a:txBody>
                  <a:tcPr anchor="ctr"/>
                </a:tc>
                <a:tc>
                  <a:txBody>
                    <a:bodyPr/>
                    <a:lstStyle/>
                    <a:p>
                      <a:pPr marL="0" marR="0" lvl="0" indent="0" algn="ctr" defTabSz="480060" rtl="0" eaLnBrk="1" fontAlgn="auto" latinLnBrk="0" hangingPunct="1">
                        <a:lnSpc>
                          <a:spcPct val="100000"/>
                        </a:lnSpc>
                        <a:spcBef>
                          <a:spcPts val="0"/>
                        </a:spcBef>
                        <a:spcAft>
                          <a:spcPts val="0"/>
                        </a:spcAft>
                        <a:buClrTx/>
                        <a:buSzTx/>
                        <a:buFontTx/>
                        <a:buNone/>
                        <a:tabLst/>
                        <a:defRPr/>
                      </a:pPr>
                      <a:r>
                        <a:rPr lang="en-GB" sz="1700" dirty="0"/>
                        <a:t>Numerous species of finch have evolved from just one, following distribution to different islands.</a:t>
                      </a:r>
                    </a:p>
                  </a:txBody>
                  <a:tcPr anchor="ctr"/>
                </a:tc>
                <a:extLst>
                  <a:ext uri="{0D108BD9-81ED-4DB2-BD59-A6C34878D82A}">
                    <a16:rowId xmlns:a16="http://schemas.microsoft.com/office/drawing/2014/main" val="454086680"/>
                  </a:ext>
                </a:extLst>
              </a:tr>
            </a:tbl>
          </a:graphicData>
        </a:graphic>
      </p:graphicFrame>
    </p:spTree>
    <p:extLst>
      <p:ext uri="{BB962C8B-B14F-4D97-AF65-F5344CB8AC3E}">
        <p14:creationId xmlns:p14="http://schemas.microsoft.com/office/powerpoint/2010/main" val="508173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AA6FE1-AFB7-4BA3-9AE8-88625AEF5B66}"/>
              </a:ext>
            </a:extLst>
          </p:cNvPr>
          <p:cNvSpPr txBox="1"/>
          <p:nvPr/>
        </p:nvSpPr>
        <p:spPr>
          <a:xfrm>
            <a:off x="1954060" y="85325"/>
            <a:ext cx="5854626" cy="707886"/>
          </a:xfrm>
          <a:prstGeom prst="rect">
            <a:avLst/>
          </a:prstGeom>
          <a:noFill/>
        </p:spPr>
        <p:txBody>
          <a:bodyPr wrap="square" rtlCol="0">
            <a:spAutoFit/>
          </a:bodyPr>
          <a:lstStyle/>
          <a:p>
            <a:r>
              <a:rPr lang="en-GB" sz="4000" dirty="0"/>
              <a:t>9.4 Statistical analysis</a:t>
            </a:r>
          </a:p>
        </p:txBody>
      </p:sp>
      <p:sp>
        <p:nvSpPr>
          <p:cNvPr id="2" name="TextBox 1">
            <a:extLst>
              <a:ext uri="{FF2B5EF4-FFF2-40B4-BE49-F238E27FC236}">
                <a16:creationId xmlns:a16="http://schemas.microsoft.com/office/drawing/2014/main" id="{71DEC3CC-2D9F-4B67-BA2B-57ECD3DB6A19}"/>
              </a:ext>
            </a:extLst>
          </p:cNvPr>
          <p:cNvSpPr txBox="1"/>
          <p:nvPr/>
        </p:nvSpPr>
        <p:spPr>
          <a:xfrm>
            <a:off x="246743" y="1117604"/>
            <a:ext cx="11480800" cy="954107"/>
          </a:xfrm>
          <a:prstGeom prst="rect">
            <a:avLst/>
          </a:prstGeom>
          <a:noFill/>
        </p:spPr>
        <p:txBody>
          <a:bodyPr wrap="square" rtlCol="0">
            <a:spAutoFit/>
          </a:bodyPr>
          <a:lstStyle/>
          <a:p>
            <a:r>
              <a:rPr lang="en-GB" sz="2800" dirty="0"/>
              <a:t>For each set of scientist’s notes, write a correct scientific conclusion. Include an interpretation of the statistical test.</a:t>
            </a:r>
          </a:p>
        </p:txBody>
      </p:sp>
      <p:sp>
        <p:nvSpPr>
          <p:cNvPr id="5" name="TextBox 4">
            <a:extLst>
              <a:ext uri="{FF2B5EF4-FFF2-40B4-BE49-F238E27FC236}">
                <a16:creationId xmlns:a16="http://schemas.microsoft.com/office/drawing/2014/main" id="{F4961A6C-A2C0-4B16-BDCF-77B7A14B0FC3}"/>
              </a:ext>
            </a:extLst>
          </p:cNvPr>
          <p:cNvSpPr txBox="1"/>
          <p:nvPr/>
        </p:nvSpPr>
        <p:spPr>
          <a:xfrm>
            <a:off x="246743" y="2353808"/>
            <a:ext cx="5878286"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dirty="0"/>
              <a:t>Two populations of 10 Newts were surveyed to decide if they were separate species. A T-test was carried out and a value of 1.6 was obtained. </a:t>
            </a:r>
          </a:p>
        </p:txBody>
      </p:sp>
      <p:pic>
        <p:nvPicPr>
          <p:cNvPr id="1026" name="Picture 2" descr="Image result for t test table">
            <a:extLst>
              <a:ext uri="{FF2B5EF4-FFF2-40B4-BE49-F238E27FC236}">
                <a16:creationId xmlns:a16="http://schemas.microsoft.com/office/drawing/2014/main" id="{7CEF121E-F05E-4486-88AB-78C3996CC5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6573" y="2071711"/>
            <a:ext cx="6096000" cy="581025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TextBox 6">
            <a:extLst>
              <a:ext uri="{FF2B5EF4-FFF2-40B4-BE49-F238E27FC236}">
                <a16:creationId xmlns:a16="http://schemas.microsoft.com/office/drawing/2014/main" id="{95F97564-24BE-43D1-814A-54C6FCB67C47}"/>
              </a:ext>
            </a:extLst>
          </p:cNvPr>
          <p:cNvSpPr txBox="1"/>
          <p:nvPr/>
        </p:nvSpPr>
        <p:spPr>
          <a:xfrm>
            <a:off x="239486" y="4770437"/>
            <a:ext cx="5878286" cy="267765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dirty="0"/>
              <a:t>Species are unlikely to be separate species. Differences in size are due to chance. </a:t>
            </a:r>
          </a:p>
          <a:p>
            <a:r>
              <a:rPr lang="en-GB" sz="2400" dirty="0"/>
              <a:t>The null hypothesis (populations are the same species) should be accepted.</a:t>
            </a:r>
          </a:p>
          <a:p>
            <a:r>
              <a:rPr lang="en-GB" sz="2400" dirty="0"/>
              <a:t>Value of T is less than the critical value of 2.101 at P (alpha) of 0.05 for 18 degrees of freedom (n-2 for T-test, n= 20). </a:t>
            </a:r>
          </a:p>
        </p:txBody>
      </p:sp>
      <p:sp>
        <p:nvSpPr>
          <p:cNvPr id="6" name="Arrow: Down 5">
            <a:extLst>
              <a:ext uri="{FF2B5EF4-FFF2-40B4-BE49-F238E27FC236}">
                <a16:creationId xmlns:a16="http://schemas.microsoft.com/office/drawing/2014/main" id="{AB082EE1-2689-4686-9042-48121604AB84}"/>
              </a:ext>
            </a:extLst>
          </p:cNvPr>
          <p:cNvSpPr/>
          <p:nvPr/>
        </p:nvSpPr>
        <p:spPr>
          <a:xfrm>
            <a:off x="2873831" y="3842004"/>
            <a:ext cx="484632" cy="97840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437831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AA6FE1-AFB7-4BA3-9AE8-88625AEF5B66}"/>
              </a:ext>
            </a:extLst>
          </p:cNvPr>
          <p:cNvSpPr txBox="1"/>
          <p:nvPr/>
        </p:nvSpPr>
        <p:spPr>
          <a:xfrm>
            <a:off x="1954060" y="85325"/>
            <a:ext cx="5854626" cy="707886"/>
          </a:xfrm>
          <a:prstGeom prst="rect">
            <a:avLst/>
          </a:prstGeom>
          <a:noFill/>
        </p:spPr>
        <p:txBody>
          <a:bodyPr wrap="square" rtlCol="0">
            <a:spAutoFit/>
          </a:bodyPr>
          <a:lstStyle/>
          <a:p>
            <a:r>
              <a:rPr lang="en-GB" sz="4000" dirty="0"/>
              <a:t>9.4 Statistical analysis</a:t>
            </a:r>
          </a:p>
        </p:txBody>
      </p:sp>
      <p:sp>
        <p:nvSpPr>
          <p:cNvPr id="2" name="TextBox 1">
            <a:extLst>
              <a:ext uri="{FF2B5EF4-FFF2-40B4-BE49-F238E27FC236}">
                <a16:creationId xmlns:a16="http://schemas.microsoft.com/office/drawing/2014/main" id="{71DEC3CC-2D9F-4B67-BA2B-57ECD3DB6A19}"/>
              </a:ext>
            </a:extLst>
          </p:cNvPr>
          <p:cNvSpPr txBox="1"/>
          <p:nvPr/>
        </p:nvSpPr>
        <p:spPr>
          <a:xfrm>
            <a:off x="246743" y="1117604"/>
            <a:ext cx="11480800" cy="954107"/>
          </a:xfrm>
          <a:prstGeom prst="rect">
            <a:avLst/>
          </a:prstGeom>
          <a:noFill/>
        </p:spPr>
        <p:txBody>
          <a:bodyPr wrap="square" rtlCol="0">
            <a:spAutoFit/>
          </a:bodyPr>
          <a:lstStyle/>
          <a:p>
            <a:r>
              <a:rPr lang="en-GB" sz="2800" dirty="0"/>
              <a:t>For each set of scientist’s notes, write a correct scientific conclusion. Include an interpretation of the statistical test.</a:t>
            </a:r>
          </a:p>
        </p:txBody>
      </p:sp>
      <p:sp>
        <p:nvSpPr>
          <p:cNvPr id="5" name="TextBox 4">
            <a:extLst>
              <a:ext uri="{FF2B5EF4-FFF2-40B4-BE49-F238E27FC236}">
                <a16:creationId xmlns:a16="http://schemas.microsoft.com/office/drawing/2014/main" id="{F4961A6C-A2C0-4B16-BDCF-77B7A14B0FC3}"/>
              </a:ext>
            </a:extLst>
          </p:cNvPr>
          <p:cNvSpPr txBox="1"/>
          <p:nvPr/>
        </p:nvSpPr>
        <p:spPr>
          <a:xfrm>
            <a:off x="246743" y="2078041"/>
            <a:ext cx="6429830"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dirty="0"/>
              <a:t>Having recorded the canine teeth size for male and female tigers. I am proposing that male tigers have larger canines. I studied 5 males and 5 females. The T value was 2.422.</a:t>
            </a:r>
          </a:p>
        </p:txBody>
      </p:sp>
      <p:pic>
        <p:nvPicPr>
          <p:cNvPr id="1026" name="Picture 2" descr="Image result for t test table">
            <a:extLst>
              <a:ext uri="{FF2B5EF4-FFF2-40B4-BE49-F238E27FC236}">
                <a16:creationId xmlns:a16="http://schemas.microsoft.com/office/drawing/2014/main" id="{7CEF121E-F05E-4486-88AB-78C3996CC51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6573" y="2071711"/>
            <a:ext cx="6096000" cy="5810250"/>
          </a:xfrm>
          <a:prstGeom prst="rect">
            <a:avLst/>
          </a:prstGeom>
          <a:noFill/>
          <a:extLst>
            <a:ext uri="{909E8E84-426E-40dd-AFC4-6F175D3DCCD1}">
              <a14:hiddenFill xmlns:a14="http://schemas.microsoft.com/office/drawing/2010/main" xmlns="">
                <a:solidFill>
                  <a:srgbClr val="FFFFFF"/>
                </a:solidFill>
              </a14:hiddenFill>
            </a:ext>
          </a:extLst>
        </p:spPr>
      </p:pic>
      <p:sp>
        <p:nvSpPr>
          <p:cNvPr id="8" name="TextBox 7">
            <a:extLst>
              <a:ext uri="{FF2B5EF4-FFF2-40B4-BE49-F238E27FC236}">
                <a16:creationId xmlns:a16="http://schemas.microsoft.com/office/drawing/2014/main" id="{6836F34E-DA9C-4ACF-AA25-61ED166C77B4}"/>
              </a:ext>
            </a:extLst>
          </p:cNvPr>
          <p:cNvSpPr txBox="1"/>
          <p:nvPr/>
        </p:nvSpPr>
        <p:spPr>
          <a:xfrm>
            <a:off x="246743" y="6184880"/>
            <a:ext cx="6429830" cy="304698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dirty="0"/>
              <a:t>I recorded the frequency of gene loci which are heterogeneous (more than one allele) in two populations of Atlantic Salmon. I suspect that the population that recently suffered a severe disease outbreak (B) will show reduced genetic diversity. Percentage of polymorphic alleles of Population A – 27% (n = 5), population B (n=10) – 17%. T-test score of 3.11 was obtained.</a:t>
            </a:r>
          </a:p>
        </p:txBody>
      </p:sp>
      <p:sp>
        <p:nvSpPr>
          <p:cNvPr id="9" name="TextBox 8">
            <a:extLst>
              <a:ext uri="{FF2B5EF4-FFF2-40B4-BE49-F238E27FC236}">
                <a16:creationId xmlns:a16="http://schemas.microsoft.com/office/drawing/2014/main" id="{02A016CC-5045-4BA3-888A-3096A91476EA}"/>
              </a:ext>
            </a:extLst>
          </p:cNvPr>
          <p:cNvSpPr txBox="1"/>
          <p:nvPr/>
        </p:nvSpPr>
        <p:spPr>
          <a:xfrm>
            <a:off x="246742" y="3742062"/>
            <a:ext cx="6429830" cy="2308324"/>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400" dirty="0"/>
              <a:t>I Studied the number of eggs laid by </a:t>
            </a:r>
            <a:r>
              <a:rPr lang="en-GB" sz="2400" i="1" dirty="0"/>
              <a:t>Drosophila melanogaster</a:t>
            </a:r>
            <a:r>
              <a:rPr lang="en-GB" sz="2400" dirty="0"/>
              <a:t> in two populations. Population A laid an average of 27 eggs (average of 15 individuals), population B laid an average of 43 eggs (average of 5 individuals). T-test value of 2.100 was obtained. </a:t>
            </a:r>
          </a:p>
        </p:txBody>
      </p:sp>
    </p:spTree>
    <p:extLst>
      <p:ext uri="{BB962C8B-B14F-4D97-AF65-F5344CB8AC3E}">
        <p14:creationId xmlns:p14="http://schemas.microsoft.com/office/powerpoint/2010/main" val="523739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AA6FE1-AFB7-4BA3-9AE8-88625AEF5B66}"/>
              </a:ext>
            </a:extLst>
          </p:cNvPr>
          <p:cNvSpPr txBox="1"/>
          <p:nvPr/>
        </p:nvSpPr>
        <p:spPr>
          <a:xfrm>
            <a:off x="1954060" y="85325"/>
            <a:ext cx="10207460" cy="707886"/>
          </a:xfrm>
          <a:prstGeom prst="rect">
            <a:avLst/>
          </a:prstGeom>
          <a:noFill/>
        </p:spPr>
        <p:txBody>
          <a:bodyPr wrap="square" rtlCol="0">
            <a:spAutoFit/>
          </a:bodyPr>
          <a:lstStyle/>
          <a:p>
            <a:r>
              <a:rPr lang="en-GB" sz="4000" dirty="0"/>
              <a:t>9.4 Statistical analysis – Model answers</a:t>
            </a:r>
          </a:p>
        </p:txBody>
      </p:sp>
      <p:sp>
        <p:nvSpPr>
          <p:cNvPr id="2" name="TextBox 1">
            <a:extLst>
              <a:ext uri="{FF2B5EF4-FFF2-40B4-BE49-F238E27FC236}">
                <a16:creationId xmlns:a16="http://schemas.microsoft.com/office/drawing/2014/main" id="{71DEC3CC-2D9F-4B67-BA2B-57ECD3DB6A19}"/>
              </a:ext>
            </a:extLst>
          </p:cNvPr>
          <p:cNvSpPr txBox="1"/>
          <p:nvPr/>
        </p:nvSpPr>
        <p:spPr>
          <a:xfrm>
            <a:off x="246743" y="1117604"/>
            <a:ext cx="11480800" cy="954107"/>
          </a:xfrm>
          <a:prstGeom prst="rect">
            <a:avLst/>
          </a:prstGeom>
          <a:noFill/>
        </p:spPr>
        <p:txBody>
          <a:bodyPr wrap="square" rtlCol="0">
            <a:spAutoFit/>
          </a:bodyPr>
          <a:lstStyle/>
          <a:p>
            <a:r>
              <a:rPr lang="en-GB" sz="2800" dirty="0"/>
              <a:t>For each set of scientist’s notes, write a correct scientific conclusion. Include an interpretation of the statistical test.</a:t>
            </a:r>
          </a:p>
        </p:txBody>
      </p:sp>
      <p:sp>
        <p:nvSpPr>
          <p:cNvPr id="5" name="TextBox 4">
            <a:extLst>
              <a:ext uri="{FF2B5EF4-FFF2-40B4-BE49-F238E27FC236}">
                <a16:creationId xmlns:a16="http://schemas.microsoft.com/office/drawing/2014/main" id="{F4961A6C-A2C0-4B16-BDCF-77B7A14B0FC3}"/>
              </a:ext>
            </a:extLst>
          </p:cNvPr>
          <p:cNvSpPr txBox="1"/>
          <p:nvPr/>
        </p:nvSpPr>
        <p:spPr>
          <a:xfrm>
            <a:off x="246743" y="2071711"/>
            <a:ext cx="5392058"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000" dirty="0"/>
              <a:t>Having recorded the canine teeth size for male and female tigers. I am proposing that male tigers have larger canines. I studied 5 males and 5 females. The T value was 2.422.</a:t>
            </a:r>
          </a:p>
        </p:txBody>
      </p:sp>
      <p:sp>
        <p:nvSpPr>
          <p:cNvPr id="8" name="TextBox 7">
            <a:extLst>
              <a:ext uri="{FF2B5EF4-FFF2-40B4-BE49-F238E27FC236}">
                <a16:creationId xmlns:a16="http://schemas.microsoft.com/office/drawing/2014/main" id="{6836F34E-DA9C-4ACF-AA25-61ED166C77B4}"/>
              </a:ext>
            </a:extLst>
          </p:cNvPr>
          <p:cNvSpPr txBox="1"/>
          <p:nvPr/>
        </p:nvSpPr>
        <p:spPr>
          <a:xfrm>
            <a:off x="246743" y="6391910"/>
            <a:ext cx="5392058" cy="255454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000" dirty="0"/>
              <a:t>I recorded the frequency of gene loci which are heterogeneous (more than one allele) in two populations of Atlantic Salmon. I suspect that the population that recently suffered a severe disease outbreak (B) will show reduced genetic diversity. Percentage of polymorphic alleles of Population A – 27% (n = 5), population B (n=10) – 17%. T-test score of 3.11 was obtained.</a:t>
            </a:r>
          </a:p>
        </p:txBody>
      </p:sp>
      <p:sp>
        <p:nvSpPr>
          <p:cNvPr id="9" name="TextBox 8">
            <a:extLst>
              <a:ext uri="{FF2B5EF4-FFF2-40B4-BE49-F238E27FC236}">
                <a16:creationId xmlns:a16="http://schemas.microsoft.com/office/drawing/2014/main" id="{02A016CC-5045-4BA3-888A-3096A91476EA}"/>
              </a:ext>
            </a:extLst>
          </p:cNvPr>
          <p:cNvSpPr txBox="1"/>
          <p:nvPr/>
        </p:nvSpPr>
        <p:spPr>
          <a:xfrm>
            <a:off x="246743" y="4236135"/>
            <a:ext cx="5392058"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GB" sz="2000" dirty="0"/>
              <a:t>I Studied the number of eggs laid by </a:t>
            </a:r>
            <a:r>
              <a:rPr lang="en-GB" sz="2000" i="1" dirty="0"/>
              <a:t>Drosophila melanogaster</a:t>
            </a:r>
            <a:r>
              <a:rPr lang="en-GB" sz="2000" dirty="0"/>
              <a:t> in two populations. Population A laid an average of 27 eggs (average of 15 individuals), population B laid an average of 43 eggs (average of 5 individuals). T-test value of 2.100 was obtained. </a:t>
            </a:r>
          </a:p>
        </p:txBody>
      </p:sp>
      <p:sp>
        <p:nvSpPr>
          <p:cNvPr id="11" name="TextBox 10">
            <a:extLst>
              <a:ext uri="{FF2B5EF4-FFF2-40B4-BE49-F238E27FC236}">
                <a16:creationId xmlns:a16="http://schemas.microsoft.com/office/drawing/2014/main" id="{80B87222-14AB-4898-B210-2E0F218D6161}"/>
              </a:ext>
            </a:extLst>
          </p:cNvPr>
          <p:cNvSpPr txBox="1"/>
          <p:nvPr/>
        </p:nvSpPr>
        <p:spPr>
          <a:xfrm>
            <a:off x="5745480" y="2078971"/>
            <a:ext cx="7135959"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GB" sz="2400" dirty="0"/>
              <a:t>There is a significant difference in the canine teeth size. Reject the null hypothesis. </a:t>
            </a:r>
          </a:p>
          <a:p>
            <a:r>
              <a:rPr lang="en-GB" sz="2400" dirty="0"/>
              <a:t>T value is greater than the critical value of 2.106 at P=0.05 and 8 degrees of freedom. The results are not due to chance. </a:t>
            </a:r>
          </a:p>
        </p:txBody>
      </p:sp>
      <p:sp>
        <p:nvSpPr>
          <p:cNvPr id="12" name="TextBox 11">
            <a:extLst>
              <a:ext uri="{FF2B5EF4-FFF2-40B4-BE49-F238E27FC236}">
                <a16:creationId xmlns:a16="http://schemas.microsoft.com/office/drawing/2014/main" id="{41000598-14A2-4CB1-A0AA-620ED6673481}"/>
              </a:ext>
            </a:extLst>
          </p:cNvPr>
          <p:cNvSpPr txBox="1"/>
          <p:nvPr/>
        </p:nvSpPr>
        <p:spPr>
          <a:xfrm>
            <a:off x="5745480" y="6399170"/>
            <a:ext cx="7135959" cy="2677656"/>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GB" sz="2400" dirty="0"/>
              <a:t>There is a significant difference in the percentage of polymorphic alleles in the two populations, which may have been caused by the recent genetic bottleneck. </a:t>
            </a:r>
          </a:p>
          <a:p>
            <a:r>
              <a:rPr lang="en-GB" sz="2400" dirty="0"/>
              <a:t>The null hypothesis should be rejected because the calculated value of T is greater than critical value of T at P=0.01 and 13 degrees of freedom. The results are not due to chance. </a:t>
            </a:r>
          </a:p>
        </p:txBody>
      </p:sp>
      <p:sp>
        <p:nvSpPr>
          <p:cNvPr id="13" name="TextBox 12">
            <a:extLst>
              <a:ext uri="{FF2B5EF4-FFF2-40B4-BE49-F238E27FC236}">
                <a16:creationId xmlns:a16="http://schemas.microsoft.com/office/drawing/2014/main" id="{B5A0D859-41B2-43CD-BF43-15E335FBAB9A}"/>
              </a:ext>
            </a:extLst>
          </p:cNvPr>
          <p:cNvSpPr txBox="1"/>
          <p:nvPr/>
        </p:nvSpPr>
        <p:spPr>
          <a:xfrm>
            <a:off x="5745480" y="4243395"/>
            <a:ext cx="7135959" cy="193899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GB" sz="2400" dirty="0"/>
              <a:t>There is no significant difference in the number of eggs laid, therefore accept the null hypothesis. </a:t>
            </a:r>
          </a:p>
          <a:p>
            <a:r>
              <a:rPr lang="en-GB" sz="2400" dirty="0"/>
              <a:t>T value is less than the critical value of 2.101 at P=0.05 and 18 degrees of freedom. The results are due to chance.</a:t>
            </a:r>
          </a:p>
        </p:txBody>
      </p:sp>
    </p:spTree>
    <p:extLst>
      <p:ext uri="{BB962C8B-B14F-4D97-AF65-F5344CB8AC3E}">
        <p14:creationId xmlns:p14="http://schemas.microsoft.com/office/powerpoint/2010/main" val="250273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1000"/>
                                        <p:tgtEl>
                                          <p:spTgt spid="13"/>
                                        </p:tgtEl>
                                      </p:cBhvr>
                                    </p:animEffect>
                                    <p:anim calcmode="lin" valueType="num">
                                      <p:cBhvr>
                                        <p:cTn id="15" dur="1000" fill="hold"/>
                                        <p:tgtEl>
                                          <p:spTgt spid="13"/>
                                        </p:tgtEl>
                                        <p:attrNameLst>
                                          <p:attrName>ppt_x</p:attrName>
                                        </p:attrNameLst>
                                      </p:cBhvr>
                                      <p:tavLst>
                                        <p:tav tm="0">
                                          <p:val>
                                            <p:strVal val="#ppt_x"/>
                                          </p:val>
                                        </p:tav>
                                        <p:tav tm="100000">
                                          <p:val>
                                            <p:strVal val="#ppt_x"/>
                                          </p:val>
                                        </p:tav>
                                      </p:tavLst>
                                    </p:anim>
                                    <p:anim calcmode="lin" valueType="num">
                                      <p:cBhvr>
                                        <p:cTn id="16"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81588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5600" dirty="0"/>
              <a:t>Which of the following is evidence of evolution?</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A population of giraffe have different length necks</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2.</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The genetic code is the same in all organisms</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B : All life shares a common chemistry </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Only the “fittest” individuals survive</a:t>
            </a:r>
          </a:p>
        </p:txBody>
      </p:sp>
    </p:spTree>
    <p:extLst>
      <p:ext uri="{BB962C8B-B14F-4D97-AF65-F5344CB8AC3E}">
        <p14:creationId xmlns:p14="http://schemas.microsoft.com/office/powerpoint/2010/main" val="127280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81588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5600" dirty="0"/>
              <a:t>Which scientist proposed the theory of acquired characteristics?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Alfred Wallace</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2.</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Gregor Mendel</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Jean Baptiste Lamarck</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Charles Darwin</a:t>
            </a:r>
          </a:p>
        </p:txBody>
      </p:sp>
    </p:spTree>
    <p:extLst>
      <p:ext uri="{BB962C8B-B14F-4D97-AF65-F5344CB8AC3E}">
        <p14:creationId xmlns:p14="http://schemas.microsoft.com/office/powerpoint/2010/main" val="741429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815882"/>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5600" dirty="0"/>
              <a:t>Which scientist proposed the theory of acquired characteristics?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C : Alfred Wallace</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2.</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Gregor Mendel</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Jean Baptiste Lamarck</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D : Charles Darwin</a:t>
            </a:r>
          </a:p>
        </p:txBody>
      </p:sp>
    </p:spTree>
    <p:extLst>
      <p:ext uri="{BB962C8B-B14F-4D97-AF65-F5344CB8AC3E}">
        <p14:creationId xmlns:p14="http://schemas.microsoft.com/office/powerpoint/2010/main" val="3038422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method of evolution can produce characteristics that reduce survival chances?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Genetic drift</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3.</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Natural Selection</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Sexual Selection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Artificial selection</a:t>
            </a:r>
          </a:p>
        </p:txBody>
      </p:sp>
    </p:spTree>
    <p:extLst>
      <p:ext uri="{BB962C8B-B14F-4D97-AF65-F5344CB8AC3E}">
        <p14:creationId xmlns:p14="http://schemas.microsoft.com/office/powerpoint/2010/main" val="2154766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1569660"/>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Which method of evolution can produce characteristics that reduce survival chances?</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Genetic drift</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3.</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GB" sz="4600" dirty="0"/>
              <a:t>A : Natural Selection</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Sexual Selection</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Artificial selection</a:t>
            </a:r>
          </a:p>
        </p:txBody>
      </p:sp>
    </p:spTree>
    <p:extLst>
      <p:ext uri="{BB962C8B-B14F-4D97-AF65-F5344CB8AC3E}">
        <p14:creationId xmlns:p14="http://schemas.microsoft.com/office/powerpoint/2010/main" val="2661257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DBDAD42-8213-4913-96FA-C05F08C5080F}"/>
              </a:ext>
            </a:extLst>
          </p:cNvPr>
          <p:cNvSpPr txBox="1"/>
          <p:nvPr/>
        </p:nvSpPr>
        <p:spPr>
          <a:xfrm>
            <a:off x="1954060" y="137786"/>
            <a:ext cx="6329328" cy="646331"/>
          </a:xfrm>
          <a:prstGeom prst="rect">
            <a:avLst/>
          </a:prstGeom>
          <a:noFill/>
        </p:spPr>
        <p:txBody>
          <a:bodyPr wrap="square" rtlCol="0">
            <a:spAutoFit/>
          </a:bodyPr>
          <a:lstStyle/>
          <a:p>
            <a:r>
              <a:rPr lang="en-GB" sz="3600" dirty="0"/>
              <a:t>9.1 Evolution MCQ</a:t>
            </a:r>
          </a:p>
        </p:txBody>
      </p:sp>
      <p:sp>
        <p:nvSpPr>
          <p:cNvPr id="6" name="TextBox 5">
            <a:extLst>
              <a:ext uri="{FF2B5EF4-FFF2-40B4-BE49-F238E27FC236}">
                <a16:creationId xmlns:a16="http://schemas.microsoft.com/office/drawing/2014/main" id="{7066F70D-25E2-4F82-A308-CE7D88960592}"/>
              </a:ext>
            </a:extLst>
          </p:cNvPr>
          <p:cNvSpPr txBox="1"/>
          <p:nvPr/>
        </p:nvSpPr>
        <p:spPr>
          <a:xfrm>
            <a:off x="555812" y="1292814"/>
            <a:ext cx="11764038" cy="2308324"/>
          </a:xfrm>
          <a:prstGeom prst="rect">
            <a:avLst/>
          </a:prstGeom>
        </p:spPr>
        <p:style>
          <a:lnRef idx="3">
            <a:schemeClr val="lt1"/>
          </a:lnRef>
          <a:fillRef idx="1">
            <a:schemeClr val="accent6"/>
          </a:fillRef>
          <a:effectRef idx="1">
            <a:schemeClr val="accent6"/>
          </a:effectRef>
          <a:fontRef idx="minor">
            <a:schemeClr val="lt1"/>
          </a:fontRef>
        </p:style>
        <p:txBody>
          <a:bodyPr wrap="square" rtlCol="0">
            <a:spAutoFit/>
          </a:bodyPr>
          <a:lstStyle/>
          <a:p>
            <a:pPr algn="ctr"/>
            <a:r>
              <a:rPr lang="en-GB" sz="4800" dirty="0"/>
              <a:t>What is the name given to the study of evolutionary relationships based on nucleic acids and protein structure? </a:t>
            </a:r>
          </a:p>
        </p:txBody>
      </p:sp>
      <p:sp>
        <p:nvSpPr>
          <p:cNvPr id="10" name="Rectangle 9">
            <a:extLst>
              <a:ext uri="{FF2B5EF4-FFF2-40B4-BE49-F238E27FC236}">
                <a16:creationId xmlns:a16="http://schemas.microsoft.com/office/drawing/2014/main" id="{3B37CC73-437B-435C-AC49-A550D82FB47B}"/>
              </a:ext>
            </a:extLst>
          </p:cNvPr>
          <p:cNvSpPr/>
          <p:nvPr/>
        </p:nvSpPr>
        <p:spPr>
          <a:xfrm>
            <a:off x="292608" y="6543742"/>
            <a:ext cx="5468112" cy="2165278"/>
          </a:xfrm>
          <a:prstGeom prst="rect">
            <a:avLst/>
          </a:prstGeom>
        </p:spPr>
        <p:style>
          <a:lnRef idx="3">
            <a:schemeClr val="lt1"/>
          </a:lnRef>
          <a:fillRef idx="1">
            <a:schemeClr val="accent3"/>
          </a:fillRef>
          <a:effectRef idx="1">
            <a:schemeClr val="accent3"/>
          </a:effectRef>
          <a:fontRef idx="minor">
            <a:schemeClr val="lt1"/>
          </a:fontRef>
        </p:style>
        <p:txBody>
          <a:bodyPr rtlCol="0" anchor="ctr"/>
          <a:lstStyle/>
          <a:p>
            <a:pPr algn="ctr"/>
            <a:r>
              <a:rPr lang="en-GB" sz="4600" dirty="0"/>
              <a:t>C : Classification</a:t>
            </a:r>
          </a:p>
        </p:txBody>
      </p:sp>
      <p:sp>
        <p:nvSpPr>
          <p:cNvPr id="12" name="TextBox 11">
            <a:extLst>
              <a:ext uri="{FF2B5EF4-FFF2-40B4-BE49-F238E27FC236}">
                <a16:creationId xmlns:a16="http://schemas.microsoft.com/office/drawing/2014/main" id="{D38680DE-9178-4874-92FF-D76C88126583}"/>
              </a:ext>
            </a:extLst>
          </p:cNvPr>
          <p:cNvSpPr txBox="1"/>
          <p:nvPr/>
        </p:nvSpPr>
        <p:spPr>
          <a:xfrm>
            <a:off x="0" y="1170432"/>
            <a:ext cx="786384" cy="707886"/>
          </a:xfrm>
          <a:prstGeom prst="rect">
            <a:avLst/>
          </a:prstGeom>
          <a:noFill/>
        </p:spPr>
        <p:txBody>
          <a:bodyPr wrap="square" rtlCol="0">
            <a:spAutoFit/>
          </a:bodyPr>
          <a:lstStyle/>
          <a:p>
            <a:r>
              <a:rPr lang="en-GB" sz="4000" dirty="0"/>
              <a:t>4.</a:t>
            </a:r>
          </a:p>
        </p:txBody>
      </p:sp>
      <p:sp>
        <p:nvSpPr>
          <p:cNvPr id="13" name="Rectangle 12">
            <a:extLst>
              <a:ext uri="{FF2B5EF4-FFF2-40B4-BE49-F238E27FC236}">
                <a16:creationId xmlns:a16="http://schemas.microsoft.com/office/drawing/2014/main" id="{B64A5FDF-7A9A-45A9-ADF4-C3C18649D921}"/>
              </a:ext>
            </a:extLst>
          </p:cNvPr>
          <p:cNvSpPr/>
          <p:nvPr/>
        </p:nvSpPr>
        <p:spPr>
          <a:xfrm>
            <a:off x="292608" y="3800182"/>
            <a:ext cx="5468112" cy="2165278"/>
          </a:xfrm>
          <a:prstGeom prst="rect">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GB" sz="4600" dirty="0"/>
              <a:t>A : Ancestry</a:t>
            </a:r>
          </a:p>
        </p:txBody>
      </p:sp>
      <p:sp>
        <p:nvSpPr>
          <p:cNvPr id="14" name="Rectangle 13">
            <a:extLst>
              <a:ext uri="{FF2B5EF4-FFF2-40B4-BE49-F238E27FC236}">
                <a16:creationId xmlns:a16="http://schemas.microsoft.com/office/drawing/2014/main" id="{BCF4EE7D-3E31-4416-860D-4CAE1674F188}"/>
              </a:ext>
            </a:extLst>
          </p:cNvPr>
          <p:cNvSpPr/>
          <p:nvPr/>
        </p:nvSpPr>
        <p:spPr>
          <a:xfrm>
            <a:off x="6851738" y="3800182"/>
            <a:ext cx="5468112" cy="2165278"/>
          </a:xfrm>
          <a:prstGeom prst="rect">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en-GB" sz="4600" dirty="0"/>
              <a:t>B : Genealogy</a:t>
            </a:r>
          </a:p>
        </p:txBody>
      </p:sp>
      <p:sp>
        <p:nvSpPr>
          <p:cNvPr id="15" name="Rectangle 14">
            <a:extLst>
              <a:ext uri="{FF2B5EF4-FFF2-40B4-BE49-F238E27FC236}">
                <a16:creationId xmlns:a16="http://schemas.microsoft.com/office/drawing/2014/main" id="{AE81A47A-F457-4DEE-BE2F-5A192155D44B}"/>
              </a:ext>
            </a:extLst>
          </p:cNvPr>
          <p:cNvSpPr/>
          <p:nvPr/>
        </p:nvSpPr>
        <p:spPr>
          <a:xfrm>
            <a:off x="6851738" y="6472873"/>
            <a:ext cx="5468112" cy="216527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GB" sz="4600" dirty="0"/>
              <a:t>D : Phylogeny</a:t>
            </a:r>
          </a:p>
        </p:txBody>
      </p:sp>
    </p:spTree>
    <p:extLst>
      <p:ext uri="{BB962C8B-B14F-4D97-AF65-F5344CB8AC3E}">
        <p14:creationId xmlns:p14="http://schemas.microsoft.com/office/powerpoint/2010/main" val="90084528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3" id="{4489A17B-A778-43E8-8CAD-39AF0ABD1C3C}" vid="{5B90DF28-B678-4AF8-820C-D210C9878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stribution_Groups xmlns="0e22e981-a08d-480e-a00d-3f335eb58bdf" xsi:nil="true"/>
    <Self_Registration_Enabled xmlns="0e22e981-a08d-480e-a00d-3f335eb58bdf" xsi:nil="true"/>
    <Math_Settings xmlns="0e22e981-a08d-480e-a00d-3f335eb58bdf" xsi:nil="true"/>
    <_ip_UnifiedCompliancePolicyUIAction xmlns="http://schemas.microsoft.com/sharepoint/v3" xsi:nil="true"/>
    <NotebookType xmlns="0e22e981-a08d-480e-a00d-3f335eb58bdf" xsi:nil="true"/>
    <Invited_Teachers xmlns="0e22e981-a08d-480e-a00d-3f335eb58bdf" xsi:nil="true"/>
    <IsNotebookLocked xmlns="0e22e981-a08d-480e-a00d-3f335eb58bdf" xsi:nil="true"/>
    <Owner xmlns="0e22e981-a08d-480e-a00d-3f335eb58bdf">
      <UserInfo>
        <DisplayName/>
        <AccountId xsi:nil="true"/>
        <AccountType/>
      </UserInfo>
    </Owner>
    <Teachers xmlns="0e22e981-a08d-480e-a00d-3f335eb58bdf">
      <UserInfo>
        <DisplayName/>
        <AccountId xsi:nil="true"/>
        <AccountType/>
      </UserInfo>
    </Teachers>
    <Students xmlns="0e22e981-a08d-480e-a00d-3f335eb58bdf">
      <UserInfo>
        <DisplayName/>
        <AccountId xsi:nil="true"/>
        <AccountType/>
      </UserInfo>
    </Students>
    <Student_Groups xmlns="0e22e981-a08d-480e-a00d-3f335eb58bdf">
      <UserInfo>
        <DisplayName/>
        <AccountId xsi:nil="true"/>
        <AccountType/>
      </UserInfo>
    </Student_Groups>
    <DefaultSectionNames xmlns="0e22e981-a08d-480e-a00d-3f335eb58bdf" xsi:nil="true"/>
    <_ip_UnifiedCompliancePolicyProperties xmlns="http://schemas.microsoft.com/sharepoint/v3" xsi:nil="true"/>
    <TeamsChannelId xmlns="0e22e981-a08d-480e-a00d-3f335eb58bdf" xsi:nil="true"/>
    <Has_Teacher_Only_SectionGroup xmlns="0e22e981-a08d-480e-a00d-3f335eb58bdf" xsi:nil="true"/>
    <Self_Registration_Enabled0 xmlns="0e22e981-a08d-480e-a00d-3f335eb58bdf" xsi:nil="true"/>
    <Is_Collaboration_Space_Locked xmlns="0e22e981-a08d-480e-a00d-3f335eb58bdf" xsi:nil="true"/>
    <LMS_Mappings xmlns="0e22e981-a08d-480e-a00d-3f335eb58bdf" xsi:nil="true"/>
    <FolderType xmlns="0e22e981-a08d-480e-a00d-3f335eb58bdf" xsi:nil="true"/>
    <CultureName xmlns="0e22e981-a08d-480e-a00d-3f335eb58bdf" xsi:nil="true"/>
    <Templates xmlns="0e22e981-a08d-480e-a00d-3f335eb58bdf" xsi:nil="true"/>
    <AppVersion xmlns="0e22e981-a08d-480e-a00d-3f335eb58bdf" xsi:nil="true"/>
    <Invited_Students xmlns="0e22e981-a08d-480e-a00d-3f335eb58bd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B5DC5873461E43A41A55B5C2772256" ma:contentTypeVersion="38" ma:contentTypeDescription="Create a new document." ma:contentTypeScope="" ma:versionID="3e974c891046e9d364c957a511c76bca">
  <xsd:schema xmlns:xsd="http://www.w3.org/2001/XMLSchema" xmlns:xs="http://www.w3.org/2001/XMLSchema" xmlns:p="http://schemas.microsoft.com/office/2006/metadata/properties" xmlns:ns1="http://schemas.microsoft.com/sharepoint/v3" xmlns:ns3="ad2a1baa-2ebe-497d-9724-6c9bf8f0113b" xmlns:ns4="0e22e981-a08d-480e-a00d-3f335eb58bdf" targetNamespace="http://schemas.microsoft.com/office/2006/metadata/properties" ma:root="true" ma:fieldsID="b799e85cba1a1e9942bb7af5027e53ef" ns1:_="" ns3:_="" ns4:_="">
    <xsd:import namespace="http://schemas.microsoft.com/sharepoint/v3"/>
    <xsd:import namespace="ad2a1baa-2ebe-497d-9724-6c9bf8f0113b"/>
    <xsd:import namespace="0e22e981-a08d-480e-a00d-3f335eb58bdf"/>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CultureName" minOccurs="0"/>
                <xsd:element ref="ns4:Has_Teacher_Only_SectionGroup" minOccurs="0"/>
                <xsd:element ref="ns4:Is_Collaboration_Space_Locked" minOccurs="0"/>
                <xsd:element ref="ns3:LastSharedByUser" minOccurs="0"/>
                <xsd:element ref="ns3:LastSharedByTime" minOccurs="0"/>
                <xsd:element ref="ns4:MediaServiceMetadata" minOccurs="0"/>
                <xsd:element ref="ns4:MediaServiceFastMetadata" minOccurs="0"/>
                <xsd:element ref="ns4:MediaServiceDateTaken" minOccurs="0"/>
                <xsd:element ref="ns4:MediaServiceAutoTags" minOccurs="0"/>
                <xsd:element ref="ns4:MediaServiceLocation" minOccurs="0"/>
                <xsd:element ref="ns4:Templates" minOccurs="0"/>
                <xsd:element ref="ns4:Self_Registration_Enabled0" minOccurs="0"/>
                <xsd:element ref="ns4:MediaServiceOCR" minOccurs="0"/>
                <xsd:element ref="ns4:TeamsChannelId" minOccurs="0"/>
                <xsd:element ref="ns4:IsNotebookLocked" minOccurs="0"/>
                <xsd:element ref="ns4:Math_Settings" minOccurs="0"/>
                <xsd:element ref="ns4:MediaServiceGenerationTime" minOccurs="0"/>
                <xsd:element ref="ns4:MediaServiceEventHashCode" minOccurs="0"/>
                <xsd:element ref="ns1:_ip_UnifiedCompliancePolicyProperties" minOccurs="0"/>
                <xsd:element ref="ns1:_ip_UnifiedCompliancePolicyUIAction" minOccurs="0"/>
                <xsd:element ref="ns4:Distribution_Groups" minOccurs="0"/>
                <xsd:element ref="ns4:LMS_Mappings"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40" nillable="true" ma:displayName="Unified Compliance Policy Properties" ma:hidden="true" ma:internalName="_ip_UnifiedCompliancePolicyProperties">
      <xsd:simpleType>
        <xsd:restriction base="dms:Note"/>
      </xsd:simpleType>
    </xsd:element>
    <xsd:element name="_ip_UnifiedCompliancePolicyUIAction" ma:index="4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d2a1baa-2ebe-497d-9724-6c9bf8f0113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element name="LastSharedByUser" ma:index="25" nillable="true" ma:displayName="Last Shared By User" ma:description="" ma:internalName="LastSharedByUser" ma:readOnly="true">
      <xsd:simpleType>
        <xsd:restriction base="dms:Note">
          <xsd:maxLength value="255"/>
        </xsd:restriction>
      </xsd:simpleType>
    </xsd:element>
    <xsd:element name="LastSharedByTime" ma:index="26"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e22e981-a08d-480e-a00d-3f335eb58bdf"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AppVersion" ma:index="15" nillable="true" ma:displayName="App Version" ma:internalName="AppVersion">
      <xsd:simpleType>
        <xsd:restriction base="dms:Text"/>
      </xsd:simpleType>
    </xsd:element>
    <xsd:element name="Teachers" ma:index="16"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7"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8"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9" nillable="true" ma:displayName="Invited Teachers" ma:internalName="Invited_Teachers">
      <xsd:simpleType>
        <xsd:restriction base="dms:Note">
          <xsd:maxLength value="255"/>
        </xsd:restriction>
      </xsd:simpleType>
    </xsd:element>
    <xsd:element name="Invited_Students" ma:index="20" nillable="true" ma:displayName="Invited Students" ma:internalName="Invited_Students">
      <xsd:simpleType>
        <xsd:restriction base="dms:Note">
          <xsd:maxLength value="255"/>
        </xsd:restriction>
      </xsd:simpleType>
    </xsd:element>
    <xsd:element name="Self_Registration_Enabled" ma:index="21" nillable="true" ma:displayName="Self_Registration_Enabled" ma:internalName="Self_Registration_Enabled">
      <xsd:simpleType>
        <xsd:restriction base="dms:Boolean"/>
      </xsd:simpleType>
    </xsd:element>
    <xsd:element name="CultureName" ma:index="22" nillable="true" ma:displayName="Culture Name" ma:internalName="CultureName">
      <xsd:simpleType>
        <xsd:restriction base="dms:Text"/>
      </xsd:simpleType>
    </xsd:element>
    <xsd:element name="Has_Teacher_Only_SectionGroup" ma:index="23" nillable="true" ma:displayName="Has Teacher Only SectionGroup" ma:internalName="Has_Teacher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MediaServiceMetadata" ma:index="27" nillable="true" ma:displayName="MediaServiceMetadata" ma:description="" ma:hidden="true" ma:internalName="MediaServiceMetadata" ma:readOnly="true">
      <xsd:simpleType>
        <xsd:restriction base="dms:Note"/>
      </xsd:simpleType>
    </xsd:element>
    <xsd:element name="MediaServiceFastMetadata" ma:index="28" nillable="true" ma:displayName="MediaServiceFastMetadata" ma:description="" ma:hidden="true" ma:internalName="MediaServiceFastMetadata" ma:readOnly="true">
      <xsd:simpleType>
        <xsd:restriction base="dms:Note"/>
      </xsd:simpleType>
    </xsd:element>
    <xsd:element name="MediaServiceDateTaken" ma:index="29" nillable="true" ma:displayName="MediaServiceDateTaken" ma:description="" ma:hidden="true" ma:internalName="MediaServiceDateTaken" ma:readOnly="true">
      <xsd:simpleType>
        <xsd:restriction base="dms:Text"/>
      </xsd:simpleType>
    </xsd:element>
    <xsd:element name="MediaServiceAutoTags" ma:index="30" nillable="true" ma:displayName="MediaServiceAutoTags" ma:description="" ma:internalName="MediaServiceAutoTags" ma:readOnly="true">
      <xsd:simpleType>
        <xsd:restriction base="dms:Text"/>
      </xsd:simpleType>
    </xsd:element>
    <xsd:element name="MediaServiceLocation" ma:index="31" nillable="true" ma:displayName="MediaServiceLocation" ma:description="" ma:internalName="MediaServiceLocation" ma:readOnly="true">
      <xsd:simpleType>
        <xsd:restriction base="dms:Text"/>
      </xsd:simpleType>
    </xsd:element>
    <xsd:element name="Templates" ma:index="32" nillable="true" ma:displayName="Templates" ma:internalName="Templates">
      <xsd:simpleType>
        <xsd:restriction base="dms:Note">
          <xsd:maxLength value="255"/>
        </xsd:restriction>
      </xsd:simpleType>
    </xsd:element>
    <xsd:element name="Self_Registration_Enabled0" ma:index="33" nillable="true" ma:displayName="Self Registration Enabled" ma:internalName="Self_Registration_Enabled0">
      <xsd:simpleType>
        <xsd:restriction base="dms:Boolean"/>
      </xsd:simpleType>
    </xsd:element>
    <xsd:element name="MediaServiceOCR" ma:index="34" nillable="true" ma:displayName="MediaServiceOCR" ma:internalName="MediaServiceOCR" ma:readOnly="true">
      <xsd:simpleType>
        <xsd:restriction base="dms:Note">
          <xsd:maxLength value="255"/>
        </xsd:restriction>
      </xsd:simpleType>
    </xsd:element>
    <xsd:element name="TeamsChannelId" ma:index="35" nillable="true" ma:displayName="Teams Channel Id" ma:internalName="TeamsChannelId">
      <xsd:simpleType>
        <xsd:restriction base="dms:Text"/>
      </xsd:simpleType>
    </xsd:element>
    <xsd:element name="IsNotebookLocked" ma:index="36" nillable="true" ma:displayName="Is Notebook Locked" ma:internalName="IsNotebookLocked">
      <xsd:simpleType>
        <xsd:restriction base="dms:Boolean"/>
      </xsd:simpleType>
    </xsd:element>
    <xsd:element name="Math_Settings" ma:index="37" nillable="true" ma:displayName="Math Settings" ma:internalName="Math_Settings">
      <xsd:simpleType>
        <xsd:restriction base="dms:Text"/>
      </xsd:simpleType>
    </xsd:element>
    <xsd:element name="MediaServiceGenerationTime" ma:index="38" nillable="true" ma:displayName="MediaServiceGenerationTime" ma:hidden="true" ma:internalName="MediaServiceGenerationTime" ma:readOnly="true">
      <xsd:simpleType>
        <xsd:restriction base="dms:Text"/>
      </xsd:simpleType>
    </xsd:element>
    <xsd:element name="MediaServiceEventHashCode" ma:index="39" nillable="true" ma:displayName="MediaServiceEventHashCode" ma:hidden="true" ma:internalName="MediaServiceEventHashCode" ma:readOnly="true">
      <xsd:simpleType>
        <xsd:restriction base="dms:Text"/>
      </xsd:simpleType>
    </xsd:element>
    <xsd:element name="Distribution_Groups" ma:index="42" nillable="true" ma:displayName="Distribution Groups" ma:internalName="Distribution_Groups">
      <xsd:simpleType>
        <xsd:restriction base="dms:Note">
          <xsd:maxLength value="255"/>
        </xsd:restriction>
      </xsd:simpleType>
    </xsd:element>
    <xsd:element name="LMS_Mappings" ma:index="43" nillable="true" ma:displayName="LMS Mappings" ma:internalName="LMS_Mappings">
      <xsd:simpleType>
        <xsd:restriction base="dms:Note">
          <xsd:maxLength value="255"/>
        </xsd:restriction>
      </xsd:simpleType>
    </xsd:element>
    <xsd:element name="MediaServiceAutoKeyPoints" ma:index="44" nillable="true" ma:displayName="MediaServiceAutoKeyPoints" ma:hidden="true" ma:internalName="MediaServiceAutoKeyPoints" ma:readOnly="true">
      <xsd:simpleType>
        <xsd:restriction base="dms:Note"/>
      </xsd:simpleType>
    </xsd:element>
    <xsd:element name="MediaServiceKeyPoints" ma:index="45"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15E669-7E77-4B5E-893B-A07A0565F775}">
  <ds:schemaRefs>
    <ds:schemaRef ds:uri="ad2a1baa-2ebe-497d-9724-6c9bf8f0113b"/>
    <ds:schemaRef ds:uri="http://www.w3.org/XML/1998/namespace"/>
    <ds:schemaRef ds:uri="http://purl.org/dc/dcmitype/"/>
    <ds:schemaRef ds:uri="http://schemas.microsoft.com/office/2006/metadata/properties"/>
    <ds:schemaRef ds:uri="http://schemas.microsoft.com/office/2006/documentManagement/types"/>
    <ds:schemaRef ds:uri="0e22e981-a08d-480e-a00d-3f335eb58bdf"/>
    <ds:schemaRef ds:uri="http://purl.org/dc/terms/"/>
    <ds:schemaRef ds:uri="http://schemas.microsoft.com/office/infopath/2007/PartnerControls"/>
    <ds:schemaRef ds:uri="http://schemas.openxmlformats.org/package/2006/metadata/core-properties"/>
    <ds:schemaRef ds:uri="http://schemas.microsoft.com/sharepoint/v3"/>
    <ds:schemaRef ds:uri="http://purl.org/dc/elements/1.1/"/>
  </ds:schemaRefs>
</ds:datastoreItem>
</file>

<file path=customXml/itemProps2.xml><?xml version="1.0" encoding="utf-8"?>
<ds:datastoreItem xmlns:ds="http://schemas.openxmlformats.org/officeDocument/2006/customXml" ds:itemID="{15CAEDA3-9BAB-4276-9AC4-61F7F6566712}">
  <ds:schemaRefs>
    <ds:schemaRef ds:uri="http://schemas.microsoft.com/sharepoint/v3/contenttype/forms"/>
  </ds:schemaRefs>
</ds:datastoreItem>
</file>

<file path=customXml/itemProps3.xml><?xml version="1.0" encoding="utf-8"?>
<ds:datastoreItem xmlns:ds="http://schemas.openxmlformats.org/officeDocument/2006/customXml" ds:itemID="{E4E75D76-13E5-4C6D-9735-FC7A54B8FF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d2a1baa-2ebe-497d-9724-6c9bf8f0113b"/>
    <ds:schemaRef ds:uri="0e22e981-a08d-480e-a00d-3f335eb58b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7785</TotalTime>
  <Words>3242</Words>
  <Application>Microsoft Office PowerPoint</Application>
  <PresentationFormat>A3 Paper (297x420 mm)</PresentationFormat>
  <Paragraphs>351</Paragraphs>
  <Slides>36</Slides>
  <Notes>28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News Gothic MT</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Applied Recall</vt:lpstr>
      <vt:lpstr>Background information</vt:lpstr>
      <vt:lpstr>Step 1</vt:lpstr>
      <vt:lpstr>PowerPoint Presentation</vt:lpstr>
      <vt:lpstr>PowerPoint Presentation</vt:lpstr>
      <vt:lpstr>Step 3</vt:lpstr>
      <vt:lpstr>Model answer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Iona Whittington</dc:creator>
  <cp:lastModifiedBy>Paul Fenn</cp:lastModifiedBy>
  <cp:revision>37</cp:revision>
  <cp:lastPrinted>2019-12-10T10:06:03Z</cp:lastPrinted>
  <dcterms:created xsi:type="dcterms:W3CDTF">2019-06-03T07:55:23Z</dcterms:created>
  <dcterms:modified xsi:type="dcterms:W3CDTF">2023-04-13T15:57:15Z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0x010100F2B5DC5873461E43A41A55B5C2772256</vt:lpwstr>
  </property>
</Properties>
</file>