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48"/>
  </p:notesMasterIdLst>
  <p:sldIdLst>
    <p:sldId id="258" r:id="rId5"/>
    <p:sldId id="289" r:id="rId6"/>
    <p:sldId id="370" r:id="rId7"/>
    <p:sldId id="369" r:id="rId8"/>
    <p:sldId id="319" r:id="rId9"/>
    <p:sldId id="396" r:id="rId10"/>
    <p:sldId id="331" r:id="rId11"/>
    <p:sldId id="374" r:id="rId12"/>
    <p:sldId id="375" r:id="rId13"/>
    <p:sldId id="285" r:id="rId14"/>
    <p:sldId id="286" r:id="rId15"/>
    <p:sldId id="288" r:id="rId16"/>
    <p:sldId id="371" r:id="rId17"/>
    <p:sldId id="321" r:id="rId18"/>
    <p:sldId id="325" r:id="rId19"/>
    <p:sldId id="372" r:id="rId20"/>
    <p:sldId id="373" r:id="rId21"/>
    <p:sldId id="296" r:id="rId22"/>
    <p:sldId id="376" r:id="rId23"/>
    <p:sldId id="377" r:id="rId24"/>
    <p:sldId id="378" r:id="rId25"/>
    <p:sldId id="379" r:id="rId26"/>
    <p:sldId id="380" r:id="rId27"/>
    <p:sldId id="381" r:id="rId28"/>
    <p:sldId id="382" r:id="rId29"/>
    <p:sldId id="383" r:id="rId30"/>
    <p:sldId id="384" r:id="rId31"/>
    <p:sldId id="387" r:id="rId32"/>
    <p:sldId id="388" r:id="rId33"/>
    <p:sldId id="389" r:id="rId34"/>
    <p:sldId id="390" r:id="rId35"/>
    <p:sldId id="385" r:id="rId36"/>
    <p:sldId id="386" r:id="rId37"/>
    <p:sldId id="391" r:id="rId38"/>
    <p:sldId id="392" r:id="rId39"/>
    <p:sldId id="393" r:id="rId40"/>
    <p:sldId id="394" r:id="rId41"/>
    <p:sldId id="307" r:id="rId42"/>
    <p:sldId id="364" r:id="rId43"/>
    <p:sldId id="397" r:id="rId44"/>
    <p:sldId id="366" r:id="rId45"/>
    <p:sldId id="367" r:id="rId46"/>
    <p:sldId id="395" r:id="rId47"/>
  </p:sldIdLst>
  <p:sldSz cx="12801600" cy="9601200" type="A3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914FF54-F146-478D-916D-3E48279C7352}">
          <p14:sldIdLst>
            <p14:sldId id="258"/>
            <p14:sldId id="289"/>
          </p14:sldIdLst>
        </p14:section>
        <p14:section name="6.1 Light dependent complete me" id="{4B4D9362-102C-43D8-A277-87B9D322B848}">
          <p14:sldIdLst>
            <p14:sldId id="370"/>
            <p14:sldId id="369"/>
            <p14:sldId id="319"/>
            <p14:sldId id="396"/>
          </p14:sldIdLst>
        </p14:section>
        <p14:section name="6.2 Chloroplast" id="{F82A7032-4BFA-42CE-9FE4-12C0A5D5C5CF}">
          <p14:sldIdLst>
            <p14:sldId id="331"/>
            <p14:sldId id="374"/>
            <p14:sldId id="375"/>
          </p14:sldIdLst>
        </p14:section>
        <p14:section name="6.3 Card sort - Pairs" id="{3CD2A229-8263-45AA-903C-ABC702E4A71C}">
          <p14:sldIdLst>
            <p14:sldId id="285"/>
            <p14:sldId id="286"/>
            <p14:sldId id="288"/>
          </p14:sldIdLst>
        </p14:section>
        <p14:section name="6.4 Photosynthesis sequence" id="{B55E4227-5823-4F89-B490-31BDB11F2ABC}">
          <p14:sldIdLst>
            <p14:sldId id="371"/>
            <p14:sldId id="321"/>
          </p14:sldIdLst>
        </p14:section>
        <p14:section name="6.5 Misanswers" id="{A5F7BAB4-14A4-43B5-9E6C-8066FDCCDFDD}">
          <p14:sldIdLst>
            <p14:sldId id="325"/>
            <p14:sldId id="372"/>
            <p14:sldId id="373"/>
          </p14:sldIdLst>
        </p14:section>
        <p14:section name="6.6 Photosynthesis MCQ" id="{B50E26CF-DD12-48EE-8692-560C4DDEB19E}">
          <p14:sldIdLst>
            <p14:sldId id="296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7"/>
            <p14:sldId id="388"/>
            <p14:sldId id="389"/>
            <p14:sldId id="390"/>
            <p14:sldId id="385"/>
            <p14:sldId id="386"/>
            <p14:sldId id="391"/>
            <p14:sldId id="392"/>
            <p14:sldId id="393"/>
            <p14:sldId id="394"/>
          </p14:sldIdLst>
        </p14:section>
        <p14:section name="6.7 Apply and Link" id="{211756FC-F9C8-4069-9073-7AEEF9F2673E}">
          <p14:sldIdLst>
            <p14:sldId id="307"/>
            <p14:sldId id="364"/>
            <p14:sldId id="397"/>
            <p14:sldId id="366"/>
            <p14:sldId id="367"/>
            <p14:sldId id="3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9F0"/>
    <a:srgbClr val="DC5DE9"/>
    <a:srgbClr val="F3FFF5"/>
    <a:srgbClr val="FEFFFF"/>
    <a:srgbClr val="FAFAFB"/>
    <a:srgbClr val="FEFEFE"/>
    <a:srgbClr val="F8CBAD"/>
    <a:srgbClr val="6F72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72FF0F-2776-4424-9008-B7097DCC1C79}" v="17" dt="2019-11-18T19:39:28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12" autoAdjust="0"/>
    <p:restoredTop sz="85606" autoAdjust="0"/>
  </p:normalViewPr>
  <p:slideViewPr>
    <p:cSldViewPr snapToGrid="0">
      <p:cViewPr varScale="1">
        <p:scale>
          <a:sx n="75" d="100"/>
          <a:sy n="75" d="100"/>
        </p:scale>
        <p:origin x="100" y="5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91DB7695-247E-4F17-AB64-3AE7DF98705A}" type="datetimeFigureOut">
              <a:rPr lang="en-GB" smtClean="0"/>
              <a:t>13/04/2023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9988"/>
            <a:ext cx="42132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D44D95E5-2EEF-4E0B-9364-1B292F67F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26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Thylakoid_membrane_4.svg" TargetMode="External"/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Thylakoid_membrane_4.svg" TargetMode="External"/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32D9-63A9-423F-8B77-368638260D4D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60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3377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activity should focus more on the recall of the areas that the question discusses rather than offering an answer to the question. </a:t>
            </a:r>
          </a:p>
          <a:p>
            <a:r>
              <a:rPr lang="en-GB" dirty="0"/>
              <a:t>It is an example of how examiners will expect students to make links. </a:t>
            </a:r>
          </a:p>
          <a:p>
            <a:r>
              <a:rPr lang="en-GB" dirty="0"/>
              <a:t>Display this slide and give out the students the template on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800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Students to use </a:t>
            </a:r>
            <a:r>
              <a:rPr lang="en-GB" u="sng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mindmap</a:t>
            </a:r>
            <a:r>
              <a:rPr lang="en-GB" u="sng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to revise core ideas BEFORE trying the question</a:t>
            </a:r>
          </a:p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https://commons.wikimedia.org/wiki/File:Thylakoid_membrane_4.svg</a:t>
            </a:r>
            <a:r>
              <a:rPr lang="en-GB" dirty="0"/>
              <a:t> </a:t>
            </a:r>
          </a:p>
          <a:p>
            <a:r>
              <a:rPr lang="en-US" dirty="0"/>
              <a:t>By Kevin Olson - Original Creation, Public Domain, https://commons.wikimedia.org/w/index.php?curid=19352433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4529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Some but not exclusive list of ideas</a:t>
            </a:r>
          </a:p>
          <a:p>
            <a:r>
              <a:rPr lang="en-GB" dirty="0">
                <a:hlinkClick r:id="rId3"/>
              </a:rPr>
              <a:t>https://commons.wikimedia.org/wiki/File:Thylakoid_membrane_4.svg</a:t>
            </a:r>
            <a:r>
              <a:rPr lang="en-GB" dirty="0"/>
              <a:t> </a:t>
            </a:r>
          </a:p>
          <a:p>
            <a:r>
              <a:rPr lang="en-US" dirty="0"/>
              <a:t>By Kevin Olson - Original Creation, Public Domain, https://commons.wikimedia.org/w/index.php?curid=19352433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808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activity should focus more on the recall of the areas that the question discusses rather than offering an answer to the question. </a:t>
            </a:r>
          </a:p>
          <a:p>
            <a:r>
              <a:rPr lang="en-GB" dirty="0"/>
              <a:t>It is an example of how examiners will expect students to make links. </a:t>
            </a:r>
          </a:p>
          <a:p>
            <a:r>
              <a:rPr lang="en-GB" dirty="0"/>
              <a:t>Display this slide and give out the students the template on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876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activity should focus more on the recall of the areas that the question discusses rather than offering an answer to the question. </a:t>
            </a:r>
          </a:p>
          <a:p>
            <a:r>
              <a:rPr lang="en-GB" dirty="0"/>
              <a:t>It is an example of how examiners will expect students to make links. </a:t>
            </a:r>
          </a:p>
          <a:p>
            <a:r>
              <a:rPr lang="en-GB" dirty="0"/>
              <a:t>Display this slide and give out the students the template on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674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9D32D9-63A9-423F-8B77-368638260D4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2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849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377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Mike Jones - Own work, CC BY-SA 3.0, https://commons.wikimedia.org/w/index.php?curid=9504547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033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Mike Jones - Own work, CC BY-SA 3.0, https://commons.wikimedia.org/w/index.php?curid=9504547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157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Bela Hausmann from Vienna, Austria - Chloroplast 30000x, CC BY-SA 2.0, https://commons.wikimedia.org/w/index.php?curid=40047064 </a:t>
            </a:r>
          </a:p>
          <a:p>
            <a:r>
              <a:rPr lang="en-US" dirty="0"/>
              <a:t>Height of grana – 4.5mm</a:t>
            </a:r>
          </a:p>
          <a:p>
            <a:r>
              <a:rPr lang="en-US" dirty="0"/>
              <a:t>Length of scale bar 33.8mm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069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Bela Hausmann from Vienna, Austria - Chloroplast 30000x, CC BY-SA 2.0, https://commons.wikimedia.org/w/index.php?curid=40047064 </a:t>
            </a:r>
          </a:p>
          <a:p>
            <a:r>
              <a:rPr lang="en-US" dirty="0"/>
              <a:t>Height of grana – 4.5mm</a:t>
            </a:r>
          </a:p>
          <a:p>
            <a:r>
              <a:rPr lang="en-US" dirty="0"/>
              <a:t>Length of scale bar 33.8mm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94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Bela Hausmann from Vienna, Austria - Chloroplast 30000x, CC BY-SA 2.0, https://commons.wikimedia.org/w/index.php?curid=40047064 </a:t>
            </a:r>
          </a:p>
          <a:p>
            <a:r>
              <a:rPr lang="en-US" dirty="0"/>
              <a:t>Height of grana – 4.5mm</a:t>
            </a:r>
          </a:p>
          <a:p>
            <a:r>
              <a:rPr lang="en-US" dirty="0"/>
              <a:t>Length of scale bar 33.8mm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4D95E5-2EEF-4E0B-9364-1B292F67F86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397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769" y="1070586"/>
            <a:ext cx="12550283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769" y="3389243"/>
            <a:ext cx="12550283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News Gothic MT"/>
                <a:cs typeface="News Gothic MT"/>
              </a:defRPr>
            </a:lvl1pPr>
            <a:lvl2pPr marL="480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5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40" y="1760220"/>
            <a:ext cx="11841480" cy="104902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40" y="2987040"/>
            <a:ext cx="11841480" cy="5831840"/>
          </a:xfrm>
        </p:spPr>
        <p:txBody>
          <a:bodyPr/>
          <a:lstStyle>
            <a:lvl1pPr>
              <a:defRPr>
                <a:latin typeface="News Gothic MT"/>
                <a:cs typeface="News Gothic MT"/>
              </a:defRPr>
            </a:lvl1pPr>
            <a:lvl2pPr>
              <a:defRPr>
                <a:latin typeface="News Gothic MT"/>
                <a:cs typeface="News Gothic MT"/>
              </a:defRPr>
            </a:lvl2pPr>
            <a:lvl3pPr>
              <a:defRPr>
                <a:latin typeface="News Gothic MT"/>
                <a:cs typeface="News Gothic MT"/>
              </a:defRPr>
            </a:lvl3pPr>
            <a:lvl4pPr>
              <a:defRPr>
                <a:latin typeface="News Gothic MT"/>
                <a:cs typeface="News Gothic MT"/>
              </a:defRPr>
            </a:lvl4pPr>
            <a:lvl5pPr>
              <a:defRPr>
                <a:latin typeface="News Gothic MT"/>
                <a:cs typeface="News Gothic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9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/>
          <a:lstStyle/>
          <a:p>
            <a:fld id="{B595F713-2110-964B-A68E-481EBA276186}" type="datetimeFigureOut">
              <a:rPr lang="en-GB" smtClean="0"/>
              <a:t>13/04/2023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/>
          <a:lstStyle/>
          <a:p>
            <a:fld id="{402CBB9E-F5D3-6E40-A939-4B2058AA44B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096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ixl ppt back generic 2015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801600" cy="9601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114" y="1084581"/>
            <a:ext cx="12762485" cy="291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401" y="4195733"/>
            <a:ext cx="12777198" cy="4838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err="1"/>
              <a:t>hkhkjh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876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txStyles>
    <p:titleStyle>
      <a:lvl1pPr algn="l" defTabSz="480060" rtl="0" eaLnBrk="1" latinLnBrk="0" hangingPunct="1"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Lato Medium"/>
        </a:defRPr>
      </a:lvl1pPr>
    </p:titleStyle>
    <p:bodyStyle>
      <a:lvl1pPr marL="360045" indent="-360045" algn="l" defTabSz="480060" rtl="0" eaLnBrk="1" latinLnBrk="0" hangingPunct="1">
        <a:spcBef>
          <a:spcPct val="20000"/>
        </a:spcBef>
        <a:buFont typeface="Arial"/>
        <a:buChar char="•"/>
        <a:defRPr sz="3360" kern="1200">
          <a:solidFill>
            <a:schemeClr val="tx1"/>
          </a:solidFill>
          <a:latin typeface="+mn-lt"/>
          <a:ea typeface="+mn-ea"/>
          <a:cs typeface="News Gothic MT"/>
        </a:defRPr>
      </a:lvl1pPr>
      <a:lvl2pPr marL="780098" indent="-300038" algn="l" defTabSz="480060" rtl="0" eaLnBrk="1" latinLnBrk="0" hangingPunct="1">
        <a:spcBef>
          <a:spcPct val="20000"/>
        </a:spcBef>
        <a:buFont typeface="Arial"/>
        <a:buChar char="–"/>
        <a:defRPr sz="2940" kern="1200">
          <a:solidFill>
            <a:schemeClr val="tx1"/>
          </a:solidFill>
          <a:latin typeface="+mn-lt"/>
          <a:ea typeface="+mn-ea"/>
          <a:cs typeface="News Gothic MT"/>
        </a:defRPr>
      </a:lvl2pPr>
      <a:lvl3pPr marL="1200150" indent="-240030" algn="l" defTabSz="480060" rtl="0" eaLnBrk="1" latinLnBrk="0" hangingPunct="1">
        <a:spcBef>
          <a:spcPct val="20000"/>
        </a:spcBef>
        <a:buFont typeface="Arial"/>
        <a:buChar char="•"/>
        <a:defRPr sz="2520" kern="1200">
          <a:solidFill>
            <a:schemeClr val="tx1"/>
          </a:solidFill>
          <a:latin typeface="+mn-lt"/>
          <a:ea typeface="+mn-ea"/>
          <a:cs typeface="News Gothic MT"/>
        </a:defRPr>
      </a:lvl3pPr>
      <a:lvl4pPr marL="1680210" indent="-240030" algn="l" defTabSz="48006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News Gothic MT"/>
        </a:defRPr>
      </a:lvl4pPr>
      <a:lvl5pPr marL="2160270" indent="-240030" algn="l" defTabSz="480060" rtl="0" eaLnBrk="1" latinLnBrk="0" hangingPunct="1">
        <a:spcBef>
          <a:spcPct val="20000"/>
        </a:spcBef>
        <a:buFont typeface="Arial"/>
        <a:buChar char="»"/>
        <a:defRPr sz="2100" kern="1200">
          <a:solidFill>
            <a:schemeClr val="tx1"/>
          </a:solidFill>
          <a:latin typeface="+mn-lt"/>
          <a:ea typeface="+mn-ea"/>
          <a:cs typeface="News Gothic MT"/>
        </a:defRPr>
      </a:lvl5pPr>
      <a:lvl6pPr marL="2640330" indent="-240030" algn="l" defTabSz="48006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48006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48006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48006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48006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l.org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://www.pixl.org.uk/" TargetMode="External"/><Relationship Id="rId7" Type="http://schemas.openxmlformats.org/officeDocument/2006/relationships/slide" Target="slide7.xml"/><Relationship Id="rId12" Type="http://schemas.openxmlformats.org/officeDocument/2006/relationships/slide" Target="slide3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8.xml"/><Relationship Id="rId5" Type="http://schemas.openxmlformats.org/officeDocument/2006/relationships/slide" Target="slide4.xml"/><Relationship Id="rId10" Type="http://schemas.openxmlformats.org/officeDocument/2006/relationships/slide" Target="slide15.xml"/><Relationship Id="rId4" Type="http://schemas.openxmlformats.org/officeDocument/2006/relationships/image" Target="../media/image2.jpeg"/><Relationship Id="rId9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01723" y="7305119"/>
            <a:ext cx="12349371" cy="1242226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This resource is strictly for the use of member schools for as long as they remain members of The PiXL Club. It may not be copied, sold nor transferred to a third party or used by the school after membership ceases. Until such time it may be freely used within the member school.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opinions and contributions are those of the authors. The contents of this resource are not connected with nor endorsed by any other company, organisation or institution.</a:t>
            </a:r>
            <a:endParaRPr lang="en-US" altLang="en-US" sz="252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8618" y="8732237"/>
            <a:ext cx="10181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>
                <a:solidFill>
                  <a:prstClr val="black"/>
                </a:solidFill>
                <a:hlinkClick r:id="rId3"/>
              </a:rPr>
              <a:t>www.pixl.org.uk</a:t>
            </a:r>
            <a:r>
              <a:rPr lang="en-US" sz="1400" dirty="0">
                <a:solidFill>
                  <a:prstClr val="black"/>
                </a:solidFill>
              </a:rPr>
              <a:t>					The PiXL Club Ltd, Company number 07321607</a:t>
            </a:r>
            <a:endParaRPr lang="en-GB" sz="1400" dirty="0">
              <a:solidFill>
                <a:prstClr val="black"/>
              </a:solidFill>
            </a:endParaRPr>
          </a:p>
          <a:p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8085" y="6646251"/>
            <a:ext cx="5342994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40" dirty="0">
                <a:solidFill>
                  <a:prstClr val="black"/>
                </a:solidFill>
              </a:rPr>
              <a:t>© Copyright The PiXL Club Ltd, 2019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1723" y="2310831"/>
            <a:ext cx="11895720" cy="367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20" dirty="0">
                <a:solidFill>
                  <a:prstClr val="black"/>
                </a:solidFill>
              </a:rPr>
              <a:t> </a:t>
            </a:r>
          </a:p>
          <a:p>
            <a:pPr algn="ctr"/>
            <a:endParaRPr lang="en-GB" sz="2520" dirty="0">
              <a:solidFill>
                <a:prstClr val="black"/>
              </a:solidFill>
            </a:endParaRPr>
          </a:p>
          <a:p>
            <a:pPr algn="ctr"/>
            <a:r>
              <a:rPr lang="en-GB" sz="6600" b="1" dirty="0">
                <a:solidFill>
                  <a:srgbClr val="ED7D31"/>
                </a:solidFill>
              </a:rPr>
              <a:t>A-Level Core Concepts</a:t>
            </a:r>
          </a:p>
          <a:p>
            <a:pPr algn="ctr"/>
            <a:r>
              <a:rPr lang="en-GB" sz="6600" b="1" dirty="0">
                <a:solidFill>
                  <a:srgbClr val="ED7D31"/>
                </a:solidFill>
              </a:rPr>
              <a:t>6. Photosynthesis</a:t>
            </a:r>
            <a:endParaRPr lang="en-GB" sz="6160" b="1" dirty="0">
              <a:solidFill>
                <a:srgbClr val="ED7D31"/>
              </a:solidFill>
            </a:endParaRPr>
          </a:p>
          <a:p>
            <a:pPr algn="ctr"/>
            <a:r>
              <a:rPr lang="en-GB" sz="2520" dirty="0">
                <a:solidFill>
                  <a:prstClr val="black"/>
                </a:solidFill>
              </a:rPr>
              <a:t>  </a:t>
            </a:r>
          </a:p>
          <a:p>
            <a:pPr algn="ctr"/>
            <a:endParaRPr lang="en-GB" sz="2520" dirty="0">
              <a:solidFill>
                <a:prstClr val="black"/>
              </a:solidFill>
            </a:endParaRPr>
          </a:p>
        </p:txBody>
      </p:sp>
      <p:pic>
        <p:nvPicPr>
          <p:cNvPr id="9" name="374f7cfc-9279-43ad-9851-155d90395642" descr="image00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73" y="81334"/>
            <a:ext cx="2077680" cy="154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7267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E0AF6D-2592-4D25-A5B6-1459E560D81E}"/>
              </a:ext>
            </a:extLst>
          </p:cNvPr>
          <p:cNvSpPr txBox="1"/>
          <p:nvPr/>
        </p:nvSpPr>
        <p:spPr>
          <a:xfrm>
            <a:off x="6851738" y="164313"/>
            <a:ext cx="5686816" cy="646331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Pair the cards – watch out for some common misconceptions.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86AC580-8002-4920-80FD-2FBAA195B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973001"/>
              </p:ext>
            </p:extLst>
          </p:nvPr>
        </p:nvGraphicFramePr>
        <p:xfrm>
          <a:off x="0" y="1097936"/>
          <a:ext cx="12801600" cy="81926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497552249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909876407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601120785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174128139"/>
                    </a:ext>
                  </a:extLst>
                </a:gridCol>
              </a:tblGrid>
              <a:tr h="1956028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use of light energy to split water into 2H+, 2e- and ½ O</a:t>
                      </a:r>
                      <a:r>
                        <a:rPr lang="en-GB" sz="2300" baseline="-25000" dirty="0"/>
                        <a:t>2 .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electrochemical gradient created by a concentration gradient of H</a:t>
                      </a:r>
                      <a:r>
                        <a:rPr lang="en-GB" sz="2300" baseline="30000" dirty="0"/>
                        <a:t>+</a:t>
                      </a:r>
                      <a:r>
                        <a:rPr lang="en-GB" sz="2300" dirty="0"/>
                        <a:t> ions.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process of creating ATP due to the transfer of electrons by releasing energy from the oxidation of sugars.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process of creating ATP using light energy.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45342"/>
                  </a:ext>
                </a:extLst>
              </a:tr>
              <a:tr h="1956028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loss of an electron from chlorophyll due to light energy.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soluble molecule that releases energy in small quantities.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dirty="0"/>
                        <a:t>Wavelength of light absorbed by Chlorophyll A in Photosystem 2.</a:t>
                      </a:r>
                    </a:p>
                    <a:p>
                      <a:pPr algn="ctr"/>
                      <a:endParaRPr lang="en-GB" sz="2300" dirty="0"/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movement of an electron which results in the production of ATP and reduced NADP.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216737"/>
                  </a:ext>
                </a:extLst>
              </a:tr>
              <a:tr h="2324595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dirty="0"/>
                        <a:t>The movement of an electron which results in the production of ATP only.</a:t>
                      </a:r>
                    </a:p>
                    <a:p>
                      <a:pPr algn="ctr"/>
                      <a:endParaRPr lang="en-GB" sz="2300" dirty="0"/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co-enzyme from the respiration pathway that is commonly used when discussing photosynthesis.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co-enzyme responsible for reducing GP.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gain of Hydrogen or electrons.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020653"/>
                  </a:ext>
                </a:extLst>
              </a:tr>
              <a:tr h="1956028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Wavelength of light absorbed by Chlorophyll A in Photosystem 1.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process that plants carry out all the time.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Often referred to as stalked particles and combined ADP + P</a:t>
                      </a:r>
                      <a:r>
                        <a:rPr lang="en-GB" sz="2300" baseline="-25000" dirty="0"/>
                        <a:t>i</a:t>
                      </a:r>
                      <a:r>
                        <a:rPr lang="en-GB" sz="2300" dirty="0"/>
                        <a:t> into ATP.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aseline="0" dirty="0"/>
                        <a:t>A key enzyme involved in the addition of CO</a:t>
                      </a:r>
                      <a:r>
                        <a:rPr lang="en-GB" sz="2300" baseline="-25000" dirty="0"/>
                        <a:t>2</a:t>
                      </a:r>
                      <a:r>
                        <a:rPr lang="en-GB" sz="2300" baseline="0" dirty="0"/>
                        <a:t> to </a:t>
                      </a:r>
                      <a:r>
                        <a:rPr lang="en-GB" sz="2300" baseline="0" dirty="0" err="1"/>
                        <a:t>RuBP</a:t>
                      </a:r>
                      <a:r>
                        <a:rPr lang="en-GB" sz="2300" baseline="0" dirty="0"/>
                        <a:t>.</a:t>
                      </a:r>
                    </a:p>
                  </a:txBody>
                  <a:tcPr marR="180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2213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858C4FC-4AE6-4913-A9F1-456F731E842A}"/>
              </a:ext>
            </a:extLst>
          </p:cNvPr>
          <p:cNvSpPr txBox="1"/>
          <p:nvPr/>
        </p:nvSpPr>
        <p:spPr>
          <a:xfrm>
            <a:off x="1762276" y="90100"/>
            <a:ext cx="4745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6.3 Photosynthesis pairs</a:t>
            </a:r>
          </a:p>
        </p:txBody>
      </p:sp>
    </p:spTree>
    <p:extLst>
      <p:ext uri="{BB962C8B-B14F-4D97-AF65-F5344CB8AC3E}">
        <p14:creationId xmlns:p14="http://schemas.microsoft.com/office/powerpoint/2010/main" val="3130058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86AC580-8002-4920-80FD-2FBAA195B8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649620"/>
              </p:ext>
            </p:extLst>
          </p:nvPr>
        </p:nvGraphicFramePr>
        <p:xfrm>
          <a:off x="0" y="1036320"/>
          <a:ext cx="12801600" cy="856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1497552249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1909876407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601120785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174128139"/>
                    </a:ext>
                  </a:extLst>
                </a:gridCol>
              </a:tblGrid>
              <a:tr h="21412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ATP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Reduced NADP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Reduced NAD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Photolysis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45342"/>
                  </a:ext>
                </a:extLst>
              </a:tr>
              <a:tr h="21412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/>
                        <a:t>Photoionisation</a:t>
                      </a:r>
                      <a:endParaRPr lang="en-GB" sz="3200" dirty="0"/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Rubisco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ATP synthase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P680nm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216737"/>
                  </a:ext>
                </a:extLst>
              </a:tr>
              <a:tr h="21412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Proton motive force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Non-cyclic phosphorylation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Respiration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P700nm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020653"/>
                  </a:ext>
                </a:extLst>
              </a:tr>
              <a:tr h="214122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Reduction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Photo-phosphorylation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Oxidative phosphorylation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Cyclic phosphorylation</a:t>
                      </a:r>
                    </a:p>
                  </a:txBody>
                  <a:tcPr marL="180000" marR="180000" marT="137160" marB="13716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22132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B9DB250-B177-49E6-B2FE-D58EA4B37E0D}"/>
              </a:ext>
            </a:extLst>
          </p:cNvPr>
          <p:cNvSpPr txBox="1"/>
          <p:nvPr/>
        </p:nvSpPr>
        <p:spPr>
          <a:xfrm>
            <a:off x="1762276" y="90100"/>
            <a:ext cx="4745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6.3 Photosynthesis pairs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5E5443-93EC-49CD-840C-C36370D220AA}"/>
              </a:ext>
            </a:extLst>
          </p:cNvPr>
          <p:cNvSpPr txBox="1"/>
          <p:nvPr/>
        </p:nvSpPr>
        <p:spPr>
          <a:xfrm>
            <a:off x="6851738" y="164313"/>
            <a:ext cx="5686816" cy="646331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Pair the cards – watch out for some common misconceptions.</a:t>
            </a:r>
          </a:p>
        </p:txBody>
      </p:sp>
    </p:spTree>
    <p:extLst>
      <p:ext uri="{BB962C8B-B14F-4D97-AF65-F5344CB8AC3E}">
        <p14:creationId xmlns:p14="http://schemas.microsoft.com/office/powerpoint/2010/main" val="3529192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D25BD92-7557-4655-AA72-CA45F8A65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64416"/>
              </p:ext>
            </p:extLst>
          </p:nvPr>
        </p:nvGraphicFramePr>
        <p:xfrm>
          <a:off x="0" y="4362"/>
          <a:ext cx="12801600" cy="9139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4240">
                  <a:extLst>
                    <a:ext uri="{9D8B030D-6E8A-4147-A177-3AD203B41FA5}">
                      <a16:colId xmlns:a16="http://schemas.microsoft.com/office/drawing/2014/main" val="2887928038"/>
                    </a:ext>
                  </a:extLst>
                </a:gridCol>
                <a:gridCol w="9357360">
                  <a:extLst>
                    <a:ext uri="{9D8B030D-6E8A-4147-A177-3AD203B41FA5}">
                      <a16:colId xmlns:a16="http://schemas.microsoft.com/office/drawing/2014/main" val="2358331371"/>
                    </a:ext>
                  </a:extLst>
                </a:gridCol>
              </a:tblGrid>
              <a:tr h="483023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Photophosphorylation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process of creating ATP using light energy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2020051801"/>
                  </a:ext>
                </a:extLst>
              </a:tr>
              <a:tr h="845974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Non-cyclic phosphorylation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movement of an electron which results in the production of ATP and reduced NADP.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237100590"/>
                  </a:ext>
                </a:extLst>
              </a:tr>
              <a:tr h="483023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Reduction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gain of Hydrogen or electrons.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884424780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Rubisco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aseline="0" dirty="0"/>
                        <a:t>A key enzyme involved in the addition of CO</a:t>
                      </a:r>
                      <a:r>
                        <a:rPr lang="en-GB" sz="2300" baseline="-25000" dirty="0"/>
                        <a:t>2</a:t>
                      </a:r>
                      <a:r>
                        <a:rPr lang="en-GB" sz="2300" baseline="0" dirty="0"/>
                        <a:t> to </a:t>
                      </a:r>
                      <a:r>
                        <a:rPr lang="en-GB" sz="2300" baseline="0" dirty="0" err="1"/>
                        <a:t>RuBP</a:t>
                      </a:r>
                      <a:r>
                        <a:rPr lang="en-GB" sz="2300" baseline="0" dirty="0"/>
                        <a:t>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558324023"/>
                  </a:ext>
                </a:extLst>
              </a:tr>
              <a:tr h="845974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Oxidative phosphorylation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process of creating ATP due to the transfer of electrons by releasing energy from the oxidation of sugars.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444961149"/>
                  </a:ext>
                </a:extLst>
              </a:tr>
              <a:tr h="483023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P680nm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dirty="0"/>
                        <a:t>Wavelength of light absorbed by Chlorophyll A in Photosystem 2.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2189746064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Reduced NADP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co-enzyme responsible for reducing GP.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343702174"/>
                  </a:ext>
                </a:extLst>
              </a:tr>
              <a:tr h="710327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ATP synthase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Often referred to as stalked particles and combined ADP + P</a:t>
                      </a:r>
                      <a:r>
                        <a:rPr lang="en-GB" sz="2300" baseline="-25000" dirty="0"/>
                        <a:t>i</a:t>
                      </a:r>
                      <a:r>
                        <a:rPr lang="en-GB" sz="2300" dirty="0"/>
                        <a:t> into ATP.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204978871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Proton motive force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electrochemical gradient created by a concentration gradient of H</a:t>
                      </a:r>
                      <a:r>
                        <a:rPr lang="en-GB" sz="2300" baseline="30000" dirty="0"/>
                        <a:t>+</a:t>
                      </a:r>
                      <a:r>
                        <a:rPr lang="en-GB" sz="2300" dirty="0"/>
                        <a:t> ions.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973107802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ATP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soluble molecule that releases energy in small quantities.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704816924"/>
                  </a:ext>
                </a:extLst>
              </a:tr>
              <a:tr h="845974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Reduced NAD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co-enzyme from the respiration pathway that is commonly used when discussing photosynthesis.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1425497717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Respiration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A process that plants carry out all the time.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629923839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Photolysis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use of light energy to split water into 2H+, 2e- and ½ O</a:t>
                      </a:r>
                      <a:r>
                        <a:rPr lang="en-GB" sz="2300" baseline="-25000" dirty="0"/>
                        <a:t>2.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2473782557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Photoionization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The loss of an electron from chlorophyll due to light energy.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365075422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Cyclic phosphorylation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dirty="0"/>
                        <a:t>The movement of an electron which results in the production of ATP only.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4114823768"/>
                  </a:ext>
                </a:extLst>
              </a:tr>
              <a:tr h="493591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/>
                        <a:t>P700nm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/>
                        <a:t>Wavelength of light absorbed by Chlorophyll A in Photosystem 1.</a:t>
                      </a:r>
                    </a:p>
                  </a:txBody>
                  <a:tcPr marR="180000" anchor="ctr"/>
                </a:tc>
                <a:extLst>
                  <a:ext uri="{0D108BD9-81ED-4DB2-BD59-A6C34878D82A}">
                    <a16:rowId xmlns:a16="http://schemas.microsoft.com/office/drawing/2014/main" val="388273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331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87CED5-6582-4900-B0BF-2F30C4264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814675"/>
              </p:ext>
            </p:extLst>
          </p:nvPr>
        </p:nvGraphicFramePr>
        <p:xfrm>
          <a:off x="182880" y="1085636"/>
          <a:ext cx="12470312" cy="85751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1197">
                  <a:extLst>
                    <a:ext uri="{9D8B030D-6E8A-4147-A177-3AD203B41FA5}">
                      <a16:colId xmlns:a16="http://schemas.microsoft.com/office/drawing/2014/main" val="1960238862"/>
                    </a:ext>
                  </a:extLst>
                </a:gridCol>
                <a:gridCol w="636241">
                  <a:extLst>
                    <a:ext uri="{9D8B030D-6E8A-4147-A177-3AD203B41FA5}">
                      <a16:colId xmlns:a16="http://schemas.microsoft.com/office/drawing/2014/main" val="3741391824"/>
                    </a:ext>
                  </a:extLst>
                </a:gridCol>
                <a:gridCol w="6132874">
                  <a:extLst>
                    <a:ext uri="{9D8B030D-6E8A-4147-A177-3AD203B41FA5}">
                      <a16:colId xmlns:a16="http://schemas.microsoft.com/office/drawing/2014/main" val="1949440318"/>
                    </a:ext>
                  </a:extLst>
                </a:gridCol>
              </a:tblGrid>
              <a:tr h="74661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Light-dependent stage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Calvin cycle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167074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H+ ion is moved from Stroma to lumen of grana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ATP is used to phosphorylate GP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48796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Electrons are transferred to an electron acceptor and then to NADP</a:t>
                      </a:r>
                      <a:r>
                        <a:rPr lang="en-GB" sz="2400" baseline="30000" dirty="0"/>
                        <a:t>+</a:t>
                      </a:r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Triose phosphate converted to amino acids, glycerol and carbohydrates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683904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Electrons move along electron transport chain to Photosystem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Some TP is recycled back to RuBP using ATP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34640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Energy level of electrons raised and they are transferred an electron acceptor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6C product splits into 2 x GP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418327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Reduced NADP is 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RuBP binds to CO</a:t>
                      </a:r>
                      <a:r>
                        <a:rPr lang="en-GB" sz="2400" baseline="-25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96328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more photons of light excite electrons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Unstable 6 carbon product 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382039"/>
                  </a:ext>
                </a:extLst>
              </a:tr>
              <a:tr h="748125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Movement of protons through ATP synthase generates ATP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Reduced NADP donates H+ &amp; electrons to form 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443012"/>
                  </a:ext>
                </a:extLst>
              </a:tr>
              <a:tr h="748125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4 photons of light excite a pair of electrons from Photosystem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Reaction is catalysed by </a:t>
                      </a:r>
                      <a:r>
                        <a:rPr lang="en-GB" sz="2400" baseline="0" dirty="0" err="1"/>
                        <a:t>Rubisco</a:t>
                      </a:r>
                      <a:endParaRPr lang="en-GB" sz="240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6547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D9EFBB0-6E13-4B0C-A02E-56B28DE115B9}"/>
              </a:ext>
            </a:extLst>
          </p:cNvPr>
          <p:cNvSpPr txBox="1"/>
          <p:nvPr/>
        </p:nvSpPr>
        <p:spPr>
          <a:xfrm>
            <a:off x="7545744" y="111581"/>
            <a:ext cx="5107447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Sequence each of the two processes.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07A08D-F5E1-48C4-9B84-889D53C2FD8A}"/>
              </a:ext>
            </a:extLst>
          </p:cNvPr>
          <p:cNvSpPr txBox="1"/>
          <p:nvPr/>
        </p:nvSpPr>
        <p:spPr>
          <a:xfrm>
            <a:off x="1762275" y="90100"/>
            <a:ext cx="5783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6.4 Photosynthesis sequence</a:t>
            </a:r>
          </a:p>
        </p:txBody>
      </p:sp>
    </p:spTree>
    <p:extLst>
      <p:ext uri="{BB962C8B-B14F-4D97-AF65-F5344CB8AC3E}">
        <p14:creationId xmlns:p14="http://schemas.microsoft.com/office/powerpoint/2010/main" val="3288329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87CED5-6582-4900-B0BF-2F30C4264E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03434"/>
              </p:ext>
            </p:extLst>
          </p:nvPr>
        </p:nvGraphicFramePr>
        <p:xfrm>
          <a:off x="182880" y="1085636"/>
          <a:ext cx="12470312" cy="8500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1197">
                  <a:extLst>
                    <a:ext uri="{9D8B030D-6E8A-4147-A177-3AD203B41FA5}">
                      <a16:colId xmlns:a16="http://schemas.microsoft.com/office/drawing/2014/main" val="1960238862"/>
                    </a:ext>
                  </a:extLst>
                </a:gridCol>
                <a:gridCol w="636241">
                  <a:extLst>
                    <a:ext uri="{9D8B030D-6E8A-4147-A177-3AD203B41FA5}">
                      <a16:colId xmlns:a16="http://schemas.microsoft.com/office/drawing/2014/main" val="3741391824"/>
                    </a:ext>
                  </a:extLst>
                </a:gridCol>
                <a:gridCol w="6132874">
                  <a:extLst>
                    <a:ext uri="{9D8B030D-6E8A-4147-A177-3AD203B41FA5}">
                      <a16:colId xmlns:a16="http://schemas.microsoft.com/office/drawing/2014/main" val="1949440318"/>
                    </a:ext>
                  </a:extLst>
                </a:gridCol>
              </a:tblGrid>
              <a:tr h="746617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Light-dependent stage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Calvin cycle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167074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4 photons of light excite a pair of electrons from Photosystem II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RuBP binds to CO</a:t>
                      </a:r>
                      <a:r>
                        <a:rPr lang="en-GB" sz="2400" baseline="-25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48796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Energy level of electrons raised and they are transferred an electron acceptor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aseline="0" dirty="0"/>
                        <a:t>Reaction is catalysed by Rubisco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683904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Electrons move along electron transport chain to Photosystem 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Unstable 6 carbon product 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934640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aseline="0" dirty="0"/>
                        <a:t>H+ ion is moved from Stroma to lumen of grana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6C product splits into 2 x GP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418327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algn="ctr"/>
                      <a:r>
                        <a:rPr lang="en-GB" sz="2400" baseline="0" dirty="0"/>
                        <a:t>Movement of protons through ATP synthase generates ATP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ATP is used to phosphorylate GP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963281"/>
                  </a:ext>
                </a:extLst>
              </a:tr>
              <a:tr h="103043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 more photons of light excite electrons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aseline="0" dirty="0"/>
                        <a:t>Reduced NADP donates H+ &amp; electrons to form 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382039"/>
                  </a:ext>
                </a:extLst>
              </a:tr>
              <a:tr h="74812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Electrons are transferred to an electron acceptor &amp; then to NADP</a:t>
                      </a:r>
                      <a:r>
                        <a:rPr lang="en-GB" sz="2400" baseline="30000" dirty="0"/>
                        <a:t>+</a:t>
                      </a:r>
                      <a:r>
                        <a:rPr lang="en-GB" sz="24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Triose phosphate converted to amino acids, glycerol and carbohydrates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443012"/>
                  </a:ext>
                </a:extLst>
              </a:tr>
              <a:tr h="748125">
                <a:tc>
                  <a:txBody>
                    <a:bodyPr/>
                    <a:lstStyle/>
                    <a:p>
                      <a:pPr marL="0" marR="0" lvl="0" indent="0" algn="ctr" defTabSz="480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Reduced NADP is formed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Some TP is recycled back to RuBP using ATP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6547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D9EFBB0-6E13-4B0C-A02E-56B28DE115B9}"/>
              </a:ext>
            </a:extLst>
          </p:cNvPr>
          <p:cNvSpPr txBox="1"/>
          <p:nvPr/>
        </p:nvSpPr>
        <p:spPr>
          <a:xfrm>
            <a:off x="7545744" y="111581"/>
            <a:ext cx="5107447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Solution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07A08D-F5E1-48C4-9B84-889D53C2FD8A}"/>
              </a:ext>
            </a:extLst>
          </p:cNvPr>
          <p:cNvSpPr txBox="1"/>
          <p:nvPr/>
        </p:nvSpPr>
        <p:spPr>
          <a:xfrm>
            <a:off x="1762275" y="90100"/>
            <a:ext cx="5783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6.4 Photosynthesis sequence</a:t>
            </a:r>
          </a:p>
        </p:txBody>
      </p:sp>
    </p:spTree>
    <p:extLst>
      <p:ext uri="{BB962C8B-B14F-4D97-AF65-F5344CB8AC3E}">
        <p14:creationId xmlns:p14="http://schemas.microsoft.com/office/powerpoint/2010/main" val="2668970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B06FBE-4DC7-4886-B57E-CD8695B358CA}"/>
              </a:ext>
            </a:extLst>
          </p:cNvPr>
          <p:cNvSpPr txBox="1"/>
          <p:nvPr/>
        </p:nvSpPr>
        <p:spPr>
          <a:xfrm>
            <a:off x="6534619" y="1476613"/>
            <a:ext cx="6004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3. The concentration of CO</a:t>
            </a:r>
            <a:r>
              <a:rPr lang="en-GB" sz="3000" baseline="-25000" dirty="0"/>
              <a:t>2 </a:t>
            </a:r>
            <a:r>
              <a:rPr lang="en-GB" sz="3000" dirty="0"/>
              <a:t>above a jungle changes over a period of 24 hours. Suggest why these changes occur.</a:t>
            </a:r>
            <a:endParaRPr lang="en-GB" sz="3000" baseline="-25000" dirty="0"/>
          </a:p>
          <a:p>
            <a:endParaRPr lang="en-GB" sz="3000" dirty="0"/>
          </a:p>
          <a:p>
            <a:r>
              <a:rPr lang="en-GB" sz="3000" b="1" dirty="0">
                <a:latin typeface="Ink Free" panose="03080402000500000000" pitchFamily="66" charset="0"/>
              </a:rPr>
              <a:t>During the day plants are photosynthesising which uses up CO2, therefore levels fall. </a:t>
            </a:r>
          </a:p>
          <a:p>
            <a:r>
              <a:rPr lang="en-GB" sz="3000" b="1" dirty="0">
                <a:latin typeface="Ink Free" panose="03080402000500000000" pitchFamily="66" charset="0"/>
              </a:rPr>
              <a:t>At night time, they are respiring which gives out Carbon dioxide and so levels change. </a:t>
            </a:r>
          </a:p>
          <a:p>
            <a:endParaRPr lang="en-GB" sz="3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E14AD7-9124-4378-B971-AD4BE8007FE0}"/>
              </a:ext>
            </a:extLst>
          </p:cNvPr>
          <p:cNvSpPr txBox="1"/>
          <p:nvPr/>
        </p:nvSpPr>
        <p:spPr>
          <a:xfrm>
            <a:off x="6420607" y="111581"/>
            <a:ext cx="6232585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Identify weaknesses in the student answer and give a correction.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2721F-C9CA-46E5-BE8A-64406734B1F1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6.5 Mis-answers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A01BC1-09CC-4C4A-88ED-F9AA4D741BEF}"/>
              </a:ext>
            </a:extLst>
          </p:cNvPr>
          <p:cNvSpPr txBox="1"/>
          <p:nvPr/>
        </p:nvSpPr>
        <p:spPr>
          <a:xfrm>
            <a:off x="204456" y="1302563"/>
            <a:ext cx="55649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1. Describe 1 function of ATP and NADP in the light dependent reaction.</a:t>
            </a:r>
          </a:p>
          <a:p>
            <a:endParaRPr lang="en-GB" sz="1000" dirty="0"/>
          </a:p>
          <a:p>
            <a:r>
              <a:rPr lang="en-GB" sz="3000" b="1" dirty="0">
                <a:latin typeface="Ink Free" panose="03080402000500000000" pitchFamily="66" charset="0"/>
              </a:rPr>
              <a:t>ATP is used to convert GP into TP.</a:t>
            </a:r>
          </a:p>
          <a:p>
            <a:r>
              <a:rPr lang="en-GB" sz="3000" b="1" dirty="0">
                <a:latin typeface="Ink Free" panose="03080402000500000000" pitchFamily="66" charset="0"/>
              </a:rPr>
              <a:t>Reduced NADP adds Hydrogen.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5376FE-C2C3-4DEB-9FD6-A8F13D8BAD74}"/>
              </a:ext>
            </a:extLst>
          </p:cNvPr>
          <p:cNvSpPr txBox="1"/>
          <p:nvPr/>
        </p:nvSpPr>
        <p:spPr>
          <a:xfrm>
            <a:off x="262421" y="4800600"/>
            <a:ext cx="55649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2. State the precise location of the Calvin cycle.</a:t>
            </a:r>
          </a:p>
          <a:p>
            <a:endParaRPr lang="en-GB" sz="1000" dirty="0"/>
          </a:p>
          <a:p>
            <a:r>
              <a:rPr lang="en-GB" sz="3000" b="1" dirty="0">
                <a:latin typeface="Ink Free" panose="03080402000500000000" pitchFamily="66" charset="0"/>
              </a:rPr>
              <a:t>In the cytoplasm of the chloroplast.</a:t>
            </a:r>
          </a:p>
        </p:txBody>
      </p:sp>
    </p:spTree>
    <p:extLst>
      <p:ext uri="{BB962C8B-B14F-4D97-AF65-F5344CB8AC3E}">
        <p14:creationId xmlns:p14="http://schemas.microsoft.com/office/powerpoint/2010/main" val="4225362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B06FBE-4DC7-4886-B57E-CD8695B358CA}"/>
              </a:ext>
            </a:extLst>
          </p:cNvPr>
          <p:cNvSpPr txBox="1"/>
          <p:nvPr/>
        </p:nvSpPr>
        <p:spPr>
          <a:xfrm>
            <a:off x="6534619" y="1476613"/>
            <a:ext cx="60045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3000" dirty="0">
                <a:solidFill>
                  <a:srgbClr val="0070C0"/>
                </a:solidFill>
              </a:rPr>
              <a:t>Both phrases are relatively weak and lacking in A-level detail.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3000" b="1" dirty="0">
                <a:solidFill>
                  <a:srgbClr val="0070C0"/>
                </a:solidFill>
                <a:latin typeface="+mj-lt"/>
              </a:rPr>
              <a:t>State the precise role of each – </a:t>
            </a:r>
            <a:r>
              <a:rPr lang="en-GB" sz="3000" b="1" dirty="0">
                <a:solidFill>
                  <a:srgbClr val="00B050"/>
                </a:solidFill>
                <a:latin typeface="+mj-lt"/>
              </a:rPr>
              <a:t>ATP - e.g. it phosphorylates GP, it provides energy for the conversion of GP</a:t>
            </a:r>
            <a:r>
              <a:rPr lang="en-GB" sz="3000" b="1" dirty="0">
                <a:solidFill>
                  <a:srgbClr val="00B050"/>
                </a:solidFill>
                <a:latin typeface="+mj-lt"/>
                <a:sym typeface="Wingdings" panose="05000000000000000000" pitchFamily="2" charset="2"/>
              </a:rPr>
              <a:t> TP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3000" b="1" dirty="0">
                <a:solidFill>
                  <a:srgbClr val="00B050"/>
                </a:solidFill>
                <a:latin typeface="+mj-lt"/>
                <a:sym typeface="Wingdings" panose="05000000000000000000" pitchFamily="2" charset="2"/>
              </a:rPr>
              <a:t>Reduced NADP REDUCES GP and provides electrons</a:t>
            </a:r>
          </a:p>
          <a:p>
            <a:pPr marL="457200" indent="-457200">
              <a:tabLst>
                <a:tab pos="457200" algn="l"/>
              </a:tabLst>
            </a:pPr>
            <a:endParaRPr lang="en-GB" sz="3000" b="1" dirty="0">
              <a:solidFill>
                <a:srgbClr val="0070C0"/>
              </a:solidFill>
              <a:latin typeface="+mj-lt"/>
              <a:sym typeface="Wingdings" panose="05000000000000000000" pitchFamily="2" charset="2"/>
            </a:endParaRPr>
          </a:p>
          <a:p>
            <a:pPr marL="457200" indent="-457200">
              <a:tabLst>
                <a:tab pos="457200" algn="l"/>
              </a:tabLst>
            </a:pPr>
            <a:r>
              <a:rPr lang="en-GB" sz="3000" b="1" dirty="0">
                <a:solidFill>
                  <a:srgbClr val="0070C0"/>
                </a:solidFill>
                <a:latin typeface="+mj-lt"/>
                <a:sym typeface="Wingdings" panose="05000000000000000000" pitchFamily="2" charset="2"/>
              </a:rPr>
              <a:t>2. Precise location refers to the structures within the chloroplast (mitochondria)</a:t>
            </a:r>
          </a:p>
          <a:p>
            <a:pPr marL="457200" indent="-4572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3000" b="1" dirty="0">
                <a:solidFill>
                  <a:srgbClr val="00B050"/>
                </a:solidFill>
                <a:latin typeface="+mj-lt"/>
                <a:sym typeface="Wingdings" panose="05000000000000000000" pitchFamily="2" charset="2"/>
              </a:rPr>
              <a:t>Stroma</a:t>
            </a:r>
            <a:endParaRPr lang="en-GB" sz="3000" b="1" dirty="0">
              <a:solidFill>
                <a:srgbClr val="00B050"/>
              </a:solidFill>
              <a:latin typeface="+mj-lt"/>
            </a:endParaRPr>
          </a:p>
          <a:p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E14AD7-9124-4378-B971-AD4BE8007FE0}"/>
              </a:ext>
            </a:extLst>
          </p:cNvPr>
          <p:cNvSpPr txBox="1"/>
          <p:nvPr/>
        </p:nvSpPr>
        <p:spPr>
          <a:xfrm>
            <a:off x="6420607" y="111581"/>
            <a:ext cx="6232585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Identify weaknesses in the student answer and give a correction.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2721F-C9CA-46E5-BE8A-64406734B1F1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6.5 Mis-answers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A01BC1-09CC-4C4A-88ED-F9AA4D741BEF}"/>
              </a:ext>
            </a:extLst>
          </p:cNvPr>
          <p:cNvSpPr txBox="1"/>
          <p:nvPr/>
        </p:nvSpPr>
        <p:spPr>
          <a:xfrm>
            <a:off x="204456" y="1302563"/>
            <a:ext cx="55649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1. Describe 1 function of ATP and NADP in the light dependent reaction.</a:t>
            </a:r>
          </a:p>
          <a:p>
            <a:endParaRPr lang="en-GB" sz="1000" dirty="0"/>
          </a:p>
          <a:p>
            <a:r>
              <a:rPr lang="en-GB" sz="3000" b="1" dirty="0">
                <a:latin typeface="Ink Free" panose="03080402000500000000" pitchFamily="66" charset="0"/>
              </a:rPr>
              <a:t>ATP is used to convert GP into TP.</a:t>
            </a:r>
          </a:p>
          <a:p>
            <a:r>
              <a:rPr lang="en-GB" sz="3000" b="1" dirty="0">
                <a:latin typeface="Ink Free" panose="03080402000500000000" pitchFamily="66" charset="0"/>
              </a:rPr>
              <a:t>Reduced NADP adds Hydrogen.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5376FE-C2C3-4DEB-9FD6-A8F13D8BAD74}"/>
              </a:ext>
            </a:extLst>
          </p:cNvPr>
          <p:cNvSpPr txBox="1"/>
          <p:nvPr/>
        </p:nvSpPr>
        <p:spPr>
          <a:xfrm>
            <a:off x="262421" y="4800600"/>
            <a:ext cx="556497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2. State the precise location of the Calvin cycle.</a:t>
            </a:r>
          </a:p>
          <a:p>
            <a:endParaRPr lang="en-GB" sz="1000" dirty="0"/>
          </a:p>
          <a:p>
            <a:r>
              <a:rPr lang="en-GB" sz="3000" b="1" dirty="0">
                <a:latin typeface="Ink Free" panose="03080402000500000000" pitchFamily="66" charset="0"/>
              </a:rPr>
              <a:t>In the cytoplasm of the chloroplast.</a:t>
            </a:r>
          </a:p>
        </p:txBody>
      </p:sp>
    </p:spTree>
    <p:extLst>
      <p:ext uri="{BB962C8B-B14F-4D97-AF65-F5344CB8AC3E}">
        <p14:creationId xmlns:p14="http://schemas.microsoft.com/office/powerpoint/2010/main" val="1141939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B06FBE-4DC7-4886-B57E-CD8695B358CA}"/>
              </a:ext>
            </a:extLst>
          </p:cNvPr>
          <p:cNvSpPr txBox="1"/>
          <p:nvPr/>
        </p:nvSpPr>
        <p:spPr>
          <a:xfrm>
            <a:off x="6534619" y="1476613"/>
            <a:ext cx="6004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3. The concentration of CO</a:t>
            </a:r>
            <a:r>
              <a:rPr lang="en-GB" sz="3000" baseline="-25000" dirty="0"/>
              <a:t>2 </a:t>
            </a:r>
            <a:r>
              <a:rPr lang="en-GB" sz="3000" dirty="0"/>
              <a:t>above a jungle changes over a period of 24 hours. Suggest why these changes occur</a:t>
            </a:r>
            <a:endParaRPr lang="en-GB" sz="3000" baseline="-25000" dirty="0"/>
          </a:p>
          <a:p>
            <a:endParaRPr lang="en-GB" sz="3000" dirty="0"/>
          </a:p>
          <a:p>
            <a:r>
              <a:rPr lang="en-GB" sz="3000" b="1" dirty="0">
                <a:latin typeface="Ink Free" panose="03080402000500000000" pitchFamily="66" charset="0"/>
              </a:rPr>
              <a:t> During the day plants are photosynthesising which uses up CO2, therefore levels fall. </a:t>
            </a:r>
          </a:p>
          <a:p>
            <a:r>
              <a:rPr lang="en-GB" sz="3000" b="1" dirty="0">
                <a:latin typeface="Ink Free" panose="03080402000500000000" pitchFamily="66" charset="0"/>
              </a:rPr>
              <a:t>At night time, they are respiring which gives out Carbon dioxide and so levels change. </a:t>
            </a:r>
          </a:p>
          <a:p>
            <a:endParaRPr lang="en-GB" sz="3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E14AD7-9124-4378-B971-AD4BE8007FE0}"/>
              </a:ext>
            </a:extLst>
          </p:cNvPr>
          <p:cNvSpPr txBox="1"/>
          <p:nvPr/>
        </p:nvSpPr>
        <p:spPr>
          <a:xfrm>
            <a:off x="6420607" y="111581"/>
            <a:ext cx="6232585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Identify weaknesses in the student answer and give a correction.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C02721F-C9CA-46E5-BE8A-64406734B1F1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6.5 Mis-answers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537294-0BF1-46D6-A7DC-2820BC67DF4E}"/>
              </a:ext>
            </a:extLst>
          </p:cNvPr>
          <p:cNvSpPr txBox="1"/>
          <p:nvPr/>
        </p:nvSpPr>
        <p:spPr>
          <a:xfrm>
            <a:off x="262422" y="1522779"/>
            <a:ext cx="600456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0070C0"/>
                </a:solidFill>
              </a:rPr>
              <a:t>This answer would benefit from a clear structure and writing clear sentences.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GB" sz="3000" b="1" dirty="0">
                <a:solidFill>
                  <a:srgbClr val="0070C0"/>
                </a:solidFill>
                <a:latin typeface="+mj-lt"/>
              </a:rPr>
              <a:t>The student is confused about when plants respire.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GB" sz="3000" b="1" dirty="0">
                <a:solidFill>
                  <a:srgbClr val="0070C0"/>
                </a:solidFill>
                <a:latin typeface="+mj-lt"/>
              </a:rPr>
              <a:t>They have failed to talk about net CO</a:t>
            </a:r>
            <a:r>
              <a:rPr lang="en-GB" sz="3000" b="1" baseline="-25000" dirty="0">
                <a:solidFill>
                  <a:srgbClr val="0070C0"/>
                </a:solidFill>
                <a:latin typeface="+mj-lt"/>
              </a:rPr>
              <a:t>2</a:t>
            </a:r>
            <a:r>
              <a:rPr lang="en-GB" sz="3000" b="1" dirty="0">
                <a:solidFill>
                  <a:srgbClr val="0070C0"/>
                </a:solidFill>
                <a:latin typeface="+mj-lt"/>
              </a:rPr>
              <a:t> uptake.</a:t>
            </a:r>
          </a:p>
          <a:p>
            <a:pPr marL="514350" indent="-514350">
              <a:buAutoNum type="arabicPeriod"/>
            </a:pPr>
            <a:r>
              <a:rPr lang="en-GB" sz="3000" b="1" dirty="0">
                <a:solidFill>
                  <a:srgbClr val="00B050"/>
                </a:solidFill>
                <a:latin typeface="+mj-lt"/>
              </a:rPr>
              <a:t>During the day the rate of uptake by photosynthesis is greater than release by respiration so levels fall. </a:t>
            </a:r>
          </a:p>
          <a:p>
            <a:pPr marL="514350" indent="-514350">
              <a:buAutoNum type="arabicPeriod"/>
            </a:pPr>
            <a:r>
              <a:rPr lang="en-GB" sz="3000" b="1" dirty="0">
                <a:solidFill>
                  <a:srgbClr val="00B050"/>
                </a:solidFill>
                <a:latin typeface="+mj-lt"/>
              </a:rPr>
              <a:t>At night, there is no photosynthesis, but respiration continues so the levels rise.</a:t>
            </a:r>
          </a:p>
          <a:p>
            <a:endParaRPr lang="en-GB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71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enzyme combines CO</a:t>
            </a:r>
            <a:r>
              <a:rPr lang="en-GB" sz="6600" baseline="-25000" dirty="0"/>
              <a:t>2</a:t>
            </a:r>
            <a:r>
              <a:rPr lang="en-GB" sz="6600" dirty="0"/>
              <a:t> with RuBP?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ATP synthase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Amylase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rgbClr val="DC5DE9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Decarboxylase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Dehydrogenase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7CCCCF-EE83-4A6C-8652-664B6E34365A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5591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AD42-8213-4913-96FA-C05F08C5080F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enzyme combines CO</a:t>
            </a:r>
            <a:r>
              <a:rPr lang="en-GB" sz="6600" baseline="-25000" dirty="0"/>
              <a:t>2</a:t>
            </a:r>
            <a:r>
              <a:rPr lang="en-GB" sz="6600" dirty="0"/>
              <a:t> with RuBP?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ATP synthase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Amylase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Decarboxylase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Dehydrogenase</a:t>
            </a:r>
          </a:p>
        </p:txBody>
      </p:sp>
    </p:spTree>
    <p:extLst>
      <p:ext uri="{BB962C8B-B14F-4D97-AF65-F5344CB8AC3E}">
        <p14:creationId xmlns:p14="http://schemas.microsoft.com/office/powerpoint/2010/main" val="161618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01723" y="7305119"/>
            <a:ext cx="12349371" cy="1242226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This resource is strictly for the use of member schools for as long as they remain members of The PiXL Club. It may not be copied, sold nor transferred to a third party or used by the school after membership ceases. Until such time it may be freely used within the member school.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GB" alt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All opinions and contributions are those of the authors. The contents of this resource are not connected with nor endorsed by any other company, organisation or institution.</a:t>
            </a:r>
            <a:endParaRPr lang="en-US" altLang="en-US" sz="252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8618" y="8732237"/>
            <a:ext cx="10181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>
                <a:solidFill>
                  <a:prstClr val="black"/>
                </a:solidFill>
                <a:hlinkClick r:id="rId3"/>
              </a:rPr>
              <a:t>www.pixl.org.uk</a:t>
            </a:r>
            <a:r>
              <a:rPr lang="en-US" sz="1400" dirty="0">
                <a:solidFill>
                  <a:prstClr val="black"/>
                </a:solidFill>
              </a:rPr>
              <a:t>					The PiXL Club Ltd, Company number 07321607</a:t>
            </a:r>
            <a:endParaRPr lang="en-GB" sz="1400" dirty="0">
              <a:solidFill>
                <a:prstClr val="black"/>
              </a:solidFill>
            </a:endParaRPr>
          </a:p>
          <a:p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8085" y="6646251"/>
            <a:ext cx="5342994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40" dirty="0">
                <a:solidFill>
                  <a:prstClr val="black"/>
                </a:solidFill>
              </a:rPr>
              <a:t>© Copyright The PiXL Club Ltd, 2019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265107" y="-790574"/>
            <a:ext cx="11895720" cy="36748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20" dirty="0">
                <a:solidFill>
                  <a:prstClr val="black"/>
                </a:solidFill>
              </a:rPr>
              <a:t> </a:t>
            </a:r>
          </a:p>
          <a:p>
            <a:pPr algn="ctr"/>
            <a:endParaRPr lang="en-GB" sz="2520" dirty="0">
              <a:solidFill>
                <a:prstClr val="black"/>
              </a:solidFill>
            </a:endParaRPr>
          </a:p>
          <a:p>
            <a:pPr algn="ctr"/>
            <a:r>
              <a:rPr lang="en-GB" sz="6600" b="1" dirty="0">
                <a:solidFill>
                  <a:srgbClr val="ED7D31"/>
                </a:solidFill>
              </a:rPr>
              <a:t>A-Level Core Concepts</a:t>
            </a:r>
          </a:p>
          <a:p>
            <a:pPr algn="ctr"/>
            <a:r>
              <a:rPr lang="en-GB" sz="6600" b="1" dirty="0">
                <a:solidFill>
                  <a:srgbClr val="ED7D31"/>
                </a:solidFill>
              </a:rPr>
              <a:t>6. Photosynthesis</a:t>
            </a:r>
            <a:endParaRPr lang="en-GB" sz="6160" b="1" dirty="0">
              <a:solidFill>
                <a:srgbClr val="ED7D31"/>
              </a:solidFill>
            </a:endParaRPr>
          </a:p>
          <a:p>
            <a:pPr algn="ctr"/>
            <a:r>
              <a:rPr lang="en-GB" sz="2520" dirty="0">
                <a:solidFill>
                  <a:prstClr val="black"/>
                </a:solidFill>
              </a:rPr>
              <a:t>  </a:t>
            </a:r>
          </a:p>
          <a:p>
            <a:pPr algn="ctr"/>
            <a:endParaRPr lang="en-GB" sz="2520" dirty="0">
              <a:solidFill>
                <a:prstClr val="black"/>
              </a:solidFill>
            </a:endParaRPr>
          </a:p>
        </p:txBody>
      </p:sp>
      <p:pic>
        <p:nvPicPr>
          <p:cNvPr id="9" name="374f7cfc-9279-43ad-9851-155d90395642" descr="image00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73" y="81334"/>
            <a:ext cx="2077680" cy="154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785D7-48A3-4915-80B3-2863891DC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842" y="2157654"/>
            <a:ext cx="11841480" cy="4488597"/>
          </a:xfrm>
        </p:spPr>
        <p:txBody>
          <a:bodyPr>
            <a:normAutofit/>
          </a:bodyPr>
          <a:lstStyle/>
          <a:p>
            <a:pPr marL="934403" lvl="1" indent="-514350">
              <a:buFont typeface="+mj-lt"/>
              <a:buAutoNum type="arabicPeriod"/>
            </a:pPr>
            <a:r>
              <a:rPr lang="en-GB" sz="2400" dirty="0"/>
              <a:t>Complete me</a:t>
            </a:r>
          </a:p>
          <a:p>
            <a:pPr marL="1354455" lvl="2" indent="-514350">
              <a:buFont typeface="+mj-lt"/>
              <a:buAutoNum type="arabicPeriod"/>
            </a:pPr>
            <a:r>
              <a:rPr lang="en-GB" sz="1980" dirty="0">
                <a:hlinkClick r:id="rId5" action="ppaction://hlinksldjump"/>
              </a:rPr>
              <a:t>Light dependent stage</a:t>
            </a:r>
            <a:endParaRPr lang="en-GB" sz="1980" dirty="0"/>
          </a:p>
          <a:p>
            <a:pPr marL="1354455" lvl="2" indent="-514350">
              <a:buFont typeface="+mj-lt"/>
              <a:buAutoNum type="arabicPeriod"/>
            </a:pPr>
            <a:r>
              <a:rPr lang="en-GB" sz="1980" dirty="0">
                <a:hlinkClick r:id="rId6" action="ppaction://hlinksldjump"/>
              </a:rPr>
              <a:t>Calvin cycle</a:t>
            </a:r>
            <a:endParaRPr lang="en-GB" sz="198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7" action="ppaction://hlinksldjump"/>
              </a:rPr>
              <a:t>Chloroplast ID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8" action="ppaction://hlinksldjump"/>
              </a:rPr>
              <a:t>Card sort Pairs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9" action="ppaction://hlinksldjump"/>
              </a:rPr>
              <a:t>Photosynthesis sequencing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10" action="ppaction://hlinksldjump"/>
              </a:rPr>
              <a:t>Student mis-answers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11" action="ppaction://hlinksldjump"/>
              </a:rPr>
              <a:t>Photosynthesis MCQ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r>
              <a:rPr lang="en-GB" sz="2400" dirty="0">
                <a:hlinkClick r:id="rId12" action="ppaction://hlinksldjump"/>
              </a:rPr>
              <a:t>Apply and Link</a:t>
            </a: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endParaRPr lang="en-GB" sz="2400" dirty="0"/>
          </a:p>
          <a:p>
            <a:pPr marL="934403" lvl="1" indent="-514350">
              <a:buFont typeface="+mj-lt"/>
              <a:buAutoNum type="arabicPeriod"/>
            </a:pPr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42023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enzyme is involved in the light-dependent stage?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ATP synthase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Amylase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rgbClr val="DC5DE9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Decarboxylase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Dehydrogenase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312110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enzyme is involved in the light-dependent stage?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ATP synthase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Amylase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Decarboxylase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Dehydrogenase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50278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molecule is a type of nucleotide?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</a:t>
            </a:r>
            <a:r>
              <a:rPr lang="en-GB" sz="4400" dirty="0"/>
              <a:t> Acetyl co-enzyme 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Cl</a:t>
            </a:r>
            <a:r>
              <a:rPr lang="en-GB" sz="4800" baseline="30000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rgbClr val="DC5DE9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NADP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ATP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467607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molecule is a type of nucleotide?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</a:t>
            </a:r>
            <a:r>
              <a:rPr lang="en-GB" sz="4400" dirty="0"/>
              <a:t> Acetyl co-enzyme 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721352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183450"/>
            <a:ext cx="5468112" cy="11771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Cl</a:t>
            </a:r>
            <a:r>
              <a:rPr lang="en-GB" sz="4800" baseline="30000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977F24-1E68-4CE7-894E-CD8AB7C0B5B6}"/>
              </a:ext>
            </a:extLst>
          </p:cNvPr>
          <p:cNvSpPr/>
          <p:nvPr/>
        </p:nvSpPr>
        <p:spPr>
          <a:xfrm>
            <a:off x="292608" y="7541681"/>
            <a:ext cx="5468112" cy="1177154"/>
          </a:xfrm>
          <a:prstGeom prst="rect">
            <a:avLst/>
          </a:prstGeom>
          <a:solidFill>
            <a:srgbClr val="DC5DE9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E : NADP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402C0A1-6579-4371-8965-5D98B0CEC618}"/>
              </a:ext>
            </a:extLst>
          </p:cNvPr>
          <p:cNvSpPr/>
          <p:nvPr/>
        </p:nvSpPr>
        <p:spPr>
          <a:xfrm>
            <a:off x="6851738" y="7609482"/>
            <a:ext cx="5468112" cy="1177154"/>
          </a:xfrm>
          <a:prstGeom prst="rect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ATP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332996-1F70-4614-B17C-B0051585FDD6}"/>
              </a:ext>
            </a:extLst>
          </p:cNvPr>
          <p:cNvSpPr/>
          <p:nvPr/>
        </p:nvSpPr>
        <p:spPr>
          <a:xfrm>
            <a:off x="292608" y="4746244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</a:t>
            </a:r>
            <a:r>
              <a:rPr lang="en-GB" sz="4400" dirty="0"/>
              <a:t> Acetyl co-enzyme 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AFD3D3-6DF3-4A1B-BDF9-9754B4B3462B}"/>
              </a:ext>
            </a:extLst>
          </p:cNvPr>
          <p:cNvSpPr/>
          <p:nvPr/>
        </p:nvSpPr>
        <p:spPr>
          <a:xfrm>
            <a:off x="6851738" y="4746244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NADP reductase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47C7F6-A4B1-4B32-AD1C-09D0870CC74A}"/>
              </a:ext>
            </a:extLst>
          </p:cNvPr>
          <p:cNvSpPr/>
          <p:nvPr/>
        </p:nvSpPr>
        <p:spPr>
          <a:xfrm>
            <a:off x="292608" y="620834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Rubisco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1950C31-E414-48E8-ACE3-923711F213AC}"/>
              </a:ext>
            </a:extLst>
          </p:cNvPr>
          <p:cNvSpPr/>
          <p:nvPr/>
        </p:nvSpPr>
        <p:spPr>
          <a:xfrm>
            <a:off x="6851738" y="6208342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Cl</a:t>
            </a:r>
            <a:r>
              <a:rPr lang="en-GB" sz="4800" baseline="30000" dirty="0"/>
              <a:t>-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414607-93C9-40BE-9950-80703451F1C4}"/>
              </a:ext>
            </a:extLst>
          </p:cNvPr>
          <p:cNvSpPr/>
          <p:nvPr/>
        </p:nvSpPr>
        <p:spPr>
          <a:xfrm>
            <a:off x="6851738" y="7634374"/>
            <a:ext cx="5468112" cy="117715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F : ATP</a:t>
            </a:r>
          </a:p>
        </p:txBody>
      </p:sp>
    </p:spTree>
    <p:extLst>
      <p:ext uri="{BB962C8B-B14F-4D97-AF65-F5344CB8AC3E}">
        <p14:creationId xmlns:p14="http://schemas.microsoft.com/office/powerpoint/2010/main" val="3376243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process produces ATP but not reduced NADP?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Light-dependent stage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Calvin cycle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Cyclic phosphorylation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Non -Cyclic phosphorylation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608239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process produces ATP but not reduced NADP?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 Light-dependent stage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Calvin cycle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Cyclic phosphorylation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Non -Cyclic phosphorylation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521141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molecule is used to produce fatty acids?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1376509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600" dirty="0"/>
              <a:t>Which molecule is used to produce fatty acids?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12963060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molecule is phosphorylated by ATP in photosynthesis?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5366434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molecule is phosphorylated by ATP in photosynthesis?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325122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rrow: Up 17">
            <a:extLst>
              <a:ext uri="{FF2B5EF4-FFF2-40B4-BE49-F238E27FC236}">
                <a16:creationId xmlns:a16="http://schemas.microsoft.com/office/drawing/2014/main" id="{910DB671-60A2-4EC1-93E9-825FDFDC5327}"/>
              </a:ext>
            </a:extLst>
          </p:cNvPr>
          <p:cNvSpPr/>
          <p:nvPr/>
        </p:nvSpPr>
        <p:spPr>
          <a:xfrm>
            <a:off x="9083040" y="2476500"/>
            <a:ext cx="213360" cy="2838450"/>
          </a:xfrm>
          <a:prstGeom prst="upArrow">
            <a:avLst/>
          </a:prstGeom>
          <a:solidFill>
            <a:schemeClr val="accent2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5196841" y="111581"/>
            <a:ext cx="745635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Complete the tasks on the Calvin cycle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A69BE2E-32ED-4C88-83D9-DDC1A3415270}"/>
              </a:ext>
            </a:extLst>
          </p:cNvPr>
          <p:cNvSpPr txBox="1"/>
          <p:nvPr/>
        </p:nvSpPr>
        <p:spPr>
          <a:xfrm>
            <a:off x="257470" y="1035098"/>
            <a:ext cx="528989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Circle the co-enzymes involved in photosynthesis:</a:t>
            </a:r>
          </a:p>
          <a:p>
            <a:endParaRPr lang="en-GB" sz="1400" dirty="0"/>
          </a:p>
          <a:p>
            <a:r>
              <a:rPr lang="en-GB" sz="2800" dirty="0"/>
              <a:t>ATP synthase	NADP		FAD</a:t>
            </a:r>
          </a:p>
          <a:p>
            <a:r>
              <a:rPr lang="en-GB" sz="2800" dirty="0"/>
              <a:t>NAD				Amylase	 Pyruvate</a:t>
            </a:r>
          </a:p>
          <a:p>
            <a:r>
              <a:rPr lang="en-GB" sz="2800" dirty="0"/>
              <a:t>ADP				ATP		P</a:t>
            </a:r>
            <a:r>
              <a:rPr lang="en-GB" sz="2800" baseline="-25000" dirty="0"/>
              <a:t>i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3E4E78A-CBE0-464B-9B24-DBD04732F832}"/>
              </a:ext>
            </a:extLst>
          </p:cNvPr>
          <p:cNvSpPr txBox="1"/>
          <p:nvPr/>
        </p:nvSpPr>
        <p:spPr>
          <a:xfrm>
            <a:off x="5854360" y="683786"/>
            <a:ext cx="668977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Complete the light-dependent reaction:</a:t>
            </a:r>
          </a:p>
          <a:p>
            <a:endParaRPr lang="en-GB" sz="2800" baseline="-25000" dirty="0"/>
          </a:p>
        </p:txBody>
      </p:sp>
      <p:cxnSp>
        <p:nvCxnSpPr>
          <p:cNvPr id="13328" name="Straight Connector 13327">
            <a:extLst>
              <a:ext uri="{FF2B5EF4-FFF2-40B4-BE49-F238E27FC236}">
                <a16:creationId xmlns:a16="http://schemas.microsoft.com/office/drawing/2014/main" id="{1E9E3ACE-DED9-4FB5-BCBB-F5227528D6F2}"/>
              </a:ext>
            </a:extLst>
          </p:cNvPr>
          <p:cNvCxnSpPr/>
          <p:nvPr/>
        </p:nvCxnSpPr>
        <p:spPr>
          <a:xfrm>
            <a:off x="1005840" y="3863952"/>
            <a:ext cx="31570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5B61CF7-9FA5-4B3F-9766-59CB2F441593}"/>
              </a:ext>
            </a:extLst>
          </p:cNvPr>
          <p:cNvSpPr/>
          <p:nvPr/>
        </p:nvSpPr>
        <p:spPr>
          <a:xfrm>
            <a:off x="6949440" y="5654040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603D1DC-C59E-437F-AF42-144094D07DD1}"/>
              </a:ext>
            </a:extLst>
          </p:cNvPr>
          <p:cNvSpPr/>
          <p:nvPr/>
        </p:nvSpPr>
        <p:spPr>
          <a:xfrm>
            <a:off x="6503670" y="2065790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2A39021-2772-443B-9FB3-0939FD8C050F}"/>
              </a:ext>
            </a:extLst>
          </p:cNvPr>
          <p:cNvSpPr/>
          <p:nvPr/>
        </p:nvSpPr>
        <p:spPr>
          <a:xfrm>
            <a:off x="8785860" y="3269592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C213020-0148-4596-81E9-AC6ABAFC4090}"/>
              </a:ext>
            </a:extLst>
          </p:cNvPr>
          <p:cNvSpPr/>
          <p:nvPr/>
        </p:nvSpPr>
        <p:spPr>
          <a:xfrm>
            <a:off x="9806940" y="5142889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D1D7E17-07B2-45AC-92D3-3087581EC855}"/>
              </a:ext>
            </a:extLst>
          </p:cNvPr>
          <p:cNvSpPr/>
          <p:nvPr/>
        </p:nvSpPr>
        <p:spPr>
          <a:xfrm>
            <a:off x="10828020" y="2327164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BC655EA-0E1A-448B-A422-60E21A5C758C}"/>
              </a:ext>
            </a:extLst>
          </p:cNvPr>
          <p:cNvSpPr/>
          <p:nvPr/>
        </p:nvSpPr>
        <p:spPr>
          <a:xfrm>
            <a:off x="9479280" y="1328756"/>
            <a:ext cx="2270760" cy="5232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NADP </a:t>
            </a:r>
            <a:r>
              <a:rPr lang="en-GB" dirty="0">
                <a:sym typeface="Wingdings" panose="05000000000000000000" pitchFamily="2" charset="2"/>
              </a:rPr>
              <a:t>                    </a:t>
            </a:r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E4F98B3-DCBF-4E95-B07D-115D700546AF}"/>
              </a:ext>
            </a:extLst>
          </p:cNvPr>
          <p:cNvCxnSpPr>
            <a:cxnSpLocks/>
            <a:stCxn id="3" idx="0"/>
            <a:endCxn id="26" idx="2"/>
          </p:cNvCxnSpPr>
          <p:nvPr/>
        </p:nvCxnSpPr>
        <p:spPr>
          <a:xfrm flipH="1" flipV="1">
            <a:off x="7014210" y="3254510"/>
            <a:ext cx="445770" cy="23995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99EE700-0A7E-4067-9A64-A56E4A5A5545}"/>
              </a:ext>
            </a:extLst>
          </p:cNvPr>
          <p:cNvCxnSpPr>
            <a:cxnSpLocks/>
          </p:cNvCxnSpPr>
          <p:nvPr/>
        </p:nvCxnSpPr>
        <p:spPr>
          <a:xfrm>
            <a:off x="7524750" y="2628682"/>
            <a:ext cx="1234440" cy="10898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FB6CA62-59A9-4C28-9077-72836ACEE2CE}"/>
              </a:ext>
            </a:extLst>
          </p:cNvPr>
          <p:cNvCxnSpPr>
            <a:cxnSpLocks/>
          </p:cNvCxnSpPr>
          <p:nvPr/>
        </p:nvCxnSpPr>
        <p:spPr>
          <a:xfrm>
            <a:off x="9806940" y="4458311"/>
            <a:ext cx="510540" cy="6845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02086-207B-423A-985D-C01FD1EDA458}"/>
              </a:ext>
            </a:extLst>
          </p:cNvPr>
          <p:cNvCxnSpPr>
            <a:stCxn id="28" idx="0"/>
            <a:endCxn id="29" idx="2"/>
          </p:cNvCxnSpPr>
          <p:nvPr/>
        </p:nvCxnSpPr>
        <p:spPr>
          <a:xfrm flipV="1">
            <a:off x="10317480" y="3515884"/>
            <a:ext cx="1021080" cy="16270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C1E542-21A4-4846-81AD-855FC4CC9BE9}"/>
              </a:ext>
            </a:extLst>
          </p:cNvPr>
          <p:cNvCxnSpPr>
            <a:cxnSpLocks/>
            <a:stCxn id="29" idx="0"/>
            <a:endCxn id="30" idx="2"/>
          </p:cNvCxnSpPr>
          <p:nvPr/>
        </p:nvCxnSpPr>
        <p:spPr>
          <a:xfrm flipH="1" flipV="1">
            <a:off x="10614660" y="1851976"/>
            <a:ext cx="723900" cy="475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AC49AC9-2AAE-4854-B184-019885FCC66D}"/>
              </a:ext>
            </a:extLst>
          </p:cNvPr>
          <p:cNvSpPr/>
          <p:nvPr/>
        </p:nvSpPr>
        <p:spPr>
          <a:xfrm>
            <a:off x="8759190" y="5251404"/>
            <a:ext cx="807718" cy="41728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B0FBBD-3A29-4B47-878E-1A57A9D55A2C}"/>
              </a:ext>
            </a:extLst>
          </p:cNvPr>
          <p:cNvSpPr txBox="1"/>
          <p:nvPr/>
        </p:nvSpPr>
        <p:spPr>
          <a:xfrm>
            <a:off x="220470" y="4138573"/>
            <a:ext cx="5289890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Put the following molecules in order of their involvement in the light-dependent reaction:</a:t>
            </a:r>
          </a:p>
          <a:p>
            <a:endParaRPr lang="en-GB" sz="2800" baseline="-25000" dirty="0"/>
          </a:p>
          <a:p>
            <a:r>
              <a:rPr lang="en-GB" sz="2800" dirty="0"/>
              <a:t>Reduced NADP</a:t>
            </a:r>
          </a:p>
          <a:p>
            <a:r>
              <a:rPr lang="en-GB" sz="2800" dirty="0"/>
              <a:t>Photosystem 1</a:t>
            </a:r>
          </a:p>
          <a:p>
            <a:r>
              <a:rPr lang="en-GB" sz="2800" dirty="0"/>
              <a:t>Photosystem 2</a:t>
            </a:r>
          </a:p>
          <a:p>
            <a:r>
              <a:rPr lang="en-GB" sz="2800" dirty="0"/>
              <a:t>NADP</a:t>
            </a:r>
            <a:r>
              <a:rPr lang="en-GB" sz="2800" baseline="30000" dirty="0"/>
              <a:t>+</a:t>
            </a:r>
          </a:p>
          <a:p>
            <a:r>
              <a:rPr lang="en-GB" sz="2800" dirty="0"/>
              <a:t>Electron transport chain</a:t>
            </a:r>
          </a:p>
          <a:p>
            <a:r>
              <a:rPr lang="en-GB" sz="2800" dirty="0"/>
              <a:t>Electron</a:t>
            </a:r>
          </a:p>
          <a:p>
            <a:r>
              <a:rPr lang="en-GB" sz="2800" dirty="0"/>
              <a:t>Water</a:t>
            </a:r>
          </a:p>
          <a:p>
            <a:endParaRPr lang="en-GB" sz="2800" dirty="0"/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F8DD85D-6DDD-4937-8AF6-E68429E7A065}"/>
              </a:ext>
            </a:extLst>
          </p:cNvPr>
          <p:cNvSpPr/>
          <p:nvPr/>
        </p:nvSpPr>
        <p:spPr>
          <a:xfrm>
            <a:off x="8206739" y="1987578"/>
            <a:ext cx="2164081" cy="45875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290886-4BA4-4BDC-8BC5-116F1A776933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6.1 Complete me</a:t>
            </a:r>
          </a:p>
        </p:txBody>
      </p:sp>
    </p:spTree>
    <p:extLst>
      <p:ext uri="{BB962C8B-B14F-4D97-AF65-F5344CB8AC3E}">
        <p14:creationId xmlns:p14="http://schemas.microsoft.com/office/powerpoint/2010/main" val="4246743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What is the precise location of photosystem 2?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:Thylakoid membrane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Stroma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Cristae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lumen of granum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30413857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What is the precise location of photosystem 2?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:Thylakoid membrane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Stroma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Cristae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lumen of granum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968321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molecule is used to produce amino acids and glycerol?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526559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molecule is used to produce amino acids and glycerol?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:Reduced NADP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GP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TP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RuBP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869731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wavelength of light is absorbed by Photosystem I?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:680nm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690nm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700nm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710nm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10148621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786384" y="1378249"/>
            <a:ext cx="1119225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wavelength of light is absorbed by Photosystem I?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:680nm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690nm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700nm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710nm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78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4733346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975360" y="1378249"/>
            <a:ext cx="1100328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of these is not an accessory pigment?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:Chlorophyll 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Chlorophyll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Carotenoid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Xanthophyll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38319995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1066800" y="1378249"/>
            <a:ext cx="1091184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dirty="0"/>
              <a:t>Which of these is not an accessory pigment?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745E4BE-3F9D-4839-AE3D-F23240D30232}"/>
              </a:ext>
            </a:extLst>
          </p:cNvPr>
          <p:cNvSpPr/>
          <p:nvPr/>
        </p:nvSpPr>
        <p:spPr>
          <a:xfrm>
            <a:off x="292608" y="4434839"/>
            <a:ext cx="5468112" cy="176392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A :Chlorophyll 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3F21D56-5944-4818-A51E-92B1F5960A00}"/>
              </a:ext>
            </a:extLst>
          </p:cNvPr>
          <p:cNvSpPr/>
          <p:nvPr/>
        </p:nvSpPr>
        <p:spPr>
          <a:xfrm>
            <a:off x="6851738" y="4434839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B : Chlorophyll 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37CC73-437B-435C-AC49-A550D82FB47B}"/>
              </a:ext>
            </a:extLst>
          </p:cNvPr>
          <p:cNvSpPr/>
          <p:nvPr/>
        </p:nvSpPr>
        <p:spPr>
          <a:xfrm>
            <a:off x="29260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C : Carotenoid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07EE3D-E9EC-458A-B71F-58CC302E157A}"/>
              </a:ext>
            </a:extLst>
          </p:cNvPr>
          <p:cNvSpPr/>
          <p:nvPr/>
        </p:nvSpPr>
        <p:spPr>
          <a:xfrm>
            <a:off x="6851738" y="6831438"/>
            <a:ext cx="5468112" cy="17639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D : Xanthophyll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8680DE-9178-4874-92FF-D76C88126583}"/>
              </a:ext>
            </a:extLst>
          </p:cNvPr>
          <p:cNvSpPr txBox="1"/>
          <p:nvPr/>
        </p:nvSpPr>
        <p:spPr>
          <a:xfrm>
            <a:off x="0" y="1170432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D10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8532D34-8A14-48DA-B8A3-EA72B0FCD57E}"/>
              </a:ext>
            </a:extLst>
          </p:cNvPr>
          <p:cNvSpPr txBox="1"/>
          <p:nvPr/>
        </p:nvSpPr>
        <p:spPr>
          <a:xfrm>
            <a:off x="1954060" y="137786"/>
            <a:ext cx="5208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6.6 Photosynthesis MCQ</a:t>
            </a:r>
          </a:p>
        </p:txBody>
      </p:sp>
    </p:spTree>
    <p:extLst>
      <p:ext uri="{BB962C8B-B14F-4D97-AF65-F5344CB8AC3E}">
        <p14:creationId xmlns:p14="http://schemas.microsoft.com/office/powerpoint/2010/main" val="27299257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394D81-804D-4583-A4C2-CEB91FC4DF97}"/>
              </a:ext>
            </a:extLst>
          </p:cNvPr>
          <p:cNvSpPr txBox="1"/>
          <p:nvPr/>
        </p:nvSpPr>
        <p:spPr>
          <a:xfrm>
            <a:off x="228599" y="1257777"/>
            <a:ext cx="5980417" cy="79714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dirty="0"/>
              <a:t>Many weeds are dicotyledonous plants. Wheat is a type of grass which is a monocot. </a:t>
            </a:r>
          </a:p>
          <a:p>
            <a:r>
              <a:rPr lang="en-GB" sz="3200" dirty="0"/>
              <a:t>Herbicides effect plant growth. A class of herbicides called triazine herbicides work by binding to the electron transfer chain of certain species of weed. It reduces the transfer of electrons along the chain. </a:t>
            </a:r>
          </a:p>
          <a:p>
            <a:endParaRPr lang="en-GB" sz="3200" dirty="0"/>
          </a:p>
          <a:p>
            <a:r>
              <a:rPr lang="en-GB" sz="3200" b="1" dirty="0"/>
              <a:t>Suggest why Triazines reduce plant growth.</a:t>
            </a:r>
          </a:p>
          <a:p>
            <a:endParaRPr lang="en-GB" sz="3200" b="1" dirty="0"/>
          </a:p>
          <a:p>
            <a:r>
              <a:rPr lang="en-GB" sz="3200" b="1" dirty="0"/>
              <a:t>Explain why Triazines do not effect crops.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92DEC32-3AF5-4D41-87AD-E6DA58193EAA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534A18-5233-48C3-8DF5-A9FF70E557F9}"/>
              </a:ext>
            </a:extLst>
          </p:cNvPr>
          <p:cNvSpPr txBox="1"/>
          <p:nvPr/>
        </p:nvSpPr>
        <p:spPr>
          <a:xfrm>
            <a:off x="6775939" y="1045069"/>
            <a:ext cx="5279195" cy="224676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 answer this question you need to recall:</a:t>
            </a:r>
          </a:p>
          <a:p>
            <a:pPr algn="ctr"/>
            <a:r>
              <a:rPr lang="en-GB" sz="2800" dirty="0"/>
              <a:t>Light-dependent stage</a:t>
            </a:r>
          </a:p>
          <a:p>
            <a:pPr algn="ctr"/>
            <a:r>
              <a:rPr lang="en-GB" sz="2800" dirty="0"/>
              <a:t>Enzyme modes of action</a:t>
            </a:r>
          </a:p>
          <a:p>
            <a:pPr algn="ctr"/>
            <a:r>
              <a:rPr lang="en-GB" sz="2800" dirty="0"/>
              <a:t>How organisms grow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AB7114E-5F15-40C5-A100-DCB43D146FBF}"/>
              </a:ext>
            </a:extLst>
          </p:cNvPr>
          <p:cNvSpPr txBox="1"/>
          <p:nvPr/>
        </p:nvSpPr>
        <p:spPr>
          <a:xfrm>
            <a:off x="6775939" y="4275949"/>
            <a:ext cx="5279195" cy="44012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dirty="0"/>
              <a:t>When faced with a “suggest” style question you should: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Go back to the very start of the question and carefully review all the information, there are often clues at the start.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Be prepared that you have not been taught this exact idea, but have been taught the core knowledge you need to apply.</a:t>
            </a:r>
          </a:p>
        </p:txBody>
      </p:sp>
    </p:spTree>
    <p:extLst>
      <p:ext uri="{BB962C8B-B14F-4D97-AF65-F5344CB8AC3E}">
        <p14:creationId xmlns:p14="http://schemas.microsoft.com/office/powerpoint/2010/main" val="79732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A0BFB4D-2F54-4958-A769-D8D2382DC8A6}"/>
              </a:ext>
            </a:extLst>
          </p:cNvPr>
          <p:cNvSpPr/>
          <p:nvPr/>
        </p:nvSpPr>
        <p:spPr>
          <a:xfrm>
            <a:off x="4555476" y="3169920"/>
            <a:ext cx="3307080" cy="1447800"/>
          </a:xfrm>
          <a:prstGeom prst="roundRect">
            <a:avLst/>
          </a:prstGeom>
          <a:solidFill>
            <a:srgbClr val="FEFFFF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Herbicides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0B5D9D2-2BEF-4C49-834C-57AAE9C567BE}"/>
              </a:ext>
            </a:extLst>
          </p:cNvPr>
          <p:cNvSpPr/>
          <p:nvPr/>
        </p:nvSpPr>
        <p:spPr>
          <a:xfrm>
            <a:off x="640079" y="1706880"/>
            <a:ext cx="2941321" cy="111252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Growth of organisms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000C3D-1AEF-4615-B822-BD988564A9E4}"/>
              </a:ext>
            </a:extLst>
          </p:cNvPr>
          <p:cNvSpPr/>
          <p:nvPr/>
        </p:nvSpPr>
        <p:spPr>
          <a:xfrm>
            <a:off x="382905" y="8025390"/>
            <a:ext cx="2529840" cy="62484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Enzymes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0757AA-8213-4F56-B5A3-A20B444D0423}"/>
              </a:ext>
            </a:extLst>
          </p:cNvPr>
          <p:cNvSpPr/>
          <p:nvPr/>
        </p:nvSpPr>
        <p:spPr>
          <a:xfrm>
            <a:off x="9749790" y="3169920"/>
            <a:ext cx="2712720" cy="86868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Light-dependent stage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3D9A40-9599-4AD9-9C6F-AE36501855D7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</p:spTree>
    <p:extLst>
      <p:ext uri="{BB962C8B-B14F-4D97-AF65-F5344CB8AC3E}">
        <p14:creationId xmlns:p14="http://schemas.microsoft.com/office/powerpoint/2010/main" val="70466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rrow: Up 17">
            <a:extLst>
              <a:ext uri="{FF2B5EF4-FFF2-40B4-BE49-F238E27FC236}">
                <a16:creationId xmlns:a16="http://schemas.microsoft.com/office/drawing/2014/main" id="{910DB671-60A2-4EC1-93E9-825FDFDC5327}"/>
              </a:ext>
            </a:extLst>
          </p:cNvPr>
          <p:cNvSpPr/>
          <p:nvPr/>
        </p:nvSpPr>
        <p:spPr>
          <a:xfrm>
            <a:off x="8930640" y="2476500"/>
            <a:ext cx="365760" cy="3682560"/>
          </a:xfrm>
          <a:prstGeom prst="upArrow">
            <a:avLst/>
          </a:prstGeom>
          <a:solidFill>
            <a:schemeClr val="accent2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BDAD42-8213-4913-96FA-C05F08C5080F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6.1 Complete 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5196841" y="111581"/>
            <a:ext cx="745635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Complete the tasks on the light-dependent stage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A69BE2E-32ED-4C88-83D9-DDC1A3415270}"/>
              </a:ext>
            </a:extLst>
          </p:cNvPr>
          <p:cNvSpPr txBox="1"/>
          <p:nvPr/>
        </p:nvSpPr>
        <p:spPr>
          <a:xfrm>
            <a:off x="257470" y="1035098"/>
            <a:ext cx="528989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Circle the co-enzymes involved in photosynthesis:</a:t>
            </a:r>
          </a:p>
          <a:p>
            <a:endParaRPr lang="en-GB" sz="1400" dirty="0"/>
          </a:p>
          <a:p>
            <a:r>
              <a:rPr lang="en-GB" sz="2800" dirty="0"/>
              <a:t>ATP synthase	</a:t>
            </a:r>
            <a:r>
              <a:rPr lang="en-GB" sz="2800" dirty="0">
                <a:highlight>
                  <a:srgbClr val="FFFF00"/>
                </a:highlight>
              </a:rPr>
              <a:t>NADP</a:t>
            </a:r>
            <a:r>
              <a:rPr lang="en-GB" sz="2800" dirty="0"/>
              <a:t>		FAD</a:t>
            </a:r>
          </a:p>
          <a:p>
            <a:r>
              <a:rPr lang="en-GB" sz="2800" dirty="0"/>
              <a:t>NAD				Amylase	 Pyruvate</a:t>
            </a:r>
          </a:p>
          <a:p>
            <a:r>
              <a:rPr lang="en-GB" sz="2800" dirty="0"/>
              <a:t>ADP				ATP		P</a:t>
            </a:r>
            <a:r>
              <a:rPr lang="en-GB" sz="2800" baseline="-25000" dirty="0"/>
              <a:t>i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A3E4E78A-CBE0-464B-9B24-DBD04732F832}"/>
              </a:ext>
            </a:extLst>
          </p:cNvPr>
          <p:cNvSpPr txBox="1"/>
          <p:nvPr/>
        </p:nvSpPr>
        <p:spPr>
          <a:xfrm>
            <a:off x="5854360" y="683786"/>
            <a:ext cx="668977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Complete the light-dependent reaction:</a:t>
            </a:r>
          </a:p>
          <a:p>
            <a:endParaRPr lang="en-GB" sz="2800" baseline="-25000" dirty="0"/>
          </a:p>
        </p:txBody>
      </p:sp>
      <p:cxnSp>
        <p:nvCxnSpPr>
          <p:cNvPr id="13328" name="Straight Connector 13327">
            <a:extLst>
              <a:ext uri="{FF2B5EF4-FFF2-40B4-BE49-F238E27FC236}">
                <a16:creationId xmlns:a16="http://schemas.microsoft.com/office/drawing/2014/main" id="{1E9E3ACE-DED9-4FB5-BCBB-F5227528D6F2}"/>
              </a:ext>
            </a:extLst>
          </p:cNvPr>
          <p:cNvCxnSpPr/>
          <p:nvPr/>
        </p:nvCxnSpPr>
        <p:spPr>
          <a:xfrm>
            <a:off x="1005840" y="3863952"/>
            <a:ext cx="31570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5B61CF7-9FA5-4B3F-9766-59CB2F441593}"/>
              </a:ext>
            </a:extLst>
          </p:cNvPr>
          <p:cNvSpPr/>
          <p:nvPr/>
        </p:nvSpPr>
        <p:spPr>
          <a:xfrm>
            <a:off x="7014210" y="6561697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PS2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603D1DC-C59E-437F-AF42-144094D07DD1}"/>
              </a:ext>
            </a:extLst>
          </p:cNvPr>
          <p:cNvSpPr/>
          <p:nvPr/>
        </p:nvSpPr>
        <p:spPr>
          <a:xfrm>
            <a:off x="5582838" y="2490434"/>
            <a:ext cx="2164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Electron acceptor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2A39021-2772-443B-9FB3-0939FD8C050F}"/>
              </a:ext>
            </a:extLst>
          </p:cNvPr>
          <p:cNvSpPr/>
          <p:nvPr/>
        </p:nvSpPr>
        <p:spPr>
          <a:xfrm>
            <a:off x="7487648" y="3742757"/>
            <a:ext cx="3318510" cy="86898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Electron transport chain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C213020-0148-4596-81E9-AC6ABAFC4090}"/>
              </a:ext>
            </a:extLst>
          </p:cNvPr>
          <p:cNvSpPr/>
          <p:nvPr/>
        </p:nvSpPr>
        <p:spPr>
          <a:xfrm>
            <a:off x="9871710" y="6050546"/>
            <a:ext cx="1021080" cy="118872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PS1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D1D7E17-07B2-45AC-92D3-3087581EC855}"/>
              </a:ext>
            </a:extLst>
          </p:cNvPr>
          <p:cNvSpPr/>
          <p:nvPr/>
        </p:nvSpPr>
        <p:spPr>
          <a:xfrm>
            <a:off x="9734358" y="2768346"/>
            <a:ext cx="2846253" cy="71234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Electron acceptor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BC655EA-0E1A-448B-A422-60E21A5C758C}"/>
              </a:ext>
            </a:extLst>
          </p:cNvPr>
          <p:cNvSpPr/>
          <p:nvPr/>
        </p:nvSpPr>
        <p:spPr>
          <a:xfrm>
            <a:off x="9479279" y="1328756"/>
            <a:ext cx="2846253" cy="54845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/>
              <a:t>NADP </a:t>
            </a:r>
            <a:r>
              <a:rPr lang="en-GB" sz="2400" dirty="0">
                <a:sym typeface="Wingdings" panose="05000000000000000000" pitchFamily="2" charset="2"/>
              </a:rPr>
              <a:t> NADPH                    </a:t>
            </a:r>
            <a:endParaRPr lang="en-GB" sz="24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E4F98B3-DCBF-4E95-B07D-115D700546AF}"/>
              </a:ext>
            </a:extLst>
          </p:cNvPr>
          <p:cNvCxnSpPr>
            <a:cxnSpLocks/>
            <a:stCxn id="3" idx="0"/>
            <a:endCxn id="26" idx="2"/>
          </p:cNvCxnSpPr>
          <p:nvPr/>
        </p:nvCxnSpPr>
        <p:spPr>
          <a:xfrm flipH="1" flipV="1">
            <a:off x="6664878" y="3679154"/>
            <a:ext cx="859872" cy="28825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99EE700-0A7E-4067-9A64-A56E4A5A5545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7746918" y="3084794"/>
            <a:ext cx="777242" cy="5664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FB6CA62-59A9-4C28-9077-72836ACEE2CE}"/>
              </a:ext>
            </a:extLst>
          </p:cNvPr>
          <p:cNvCxnSpPr>
            <a:cxnSpLocks/>
          </p:cNvCxnSpPr>
          <p:nvPr/>
        </p:nvCxnSpPr>
        <p:spPr>
          <a:xfrm>
            <a:off x="9871710" y="5365968"/>
            <a:ext cx="510540" cy="6845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02086-207B-423A-985D-C01FD1EDA458}"/>
              </a:ext>
            </a:extLst>
          </p:cNvPr>
          <p:cNvCxnSpPr>
            <a:cxnSpLocks/>
            <a:stCxn id="28" idx="0"/>
            <a:endCxn id="29" idx="2"/>
          </p:cNvCxnSpPr>
          <p:nvPr/>
        </p:nvCxnSpPr>
        <p:spPr>
          <a:xfrm flipV="1">
            <a:off x="10382250" y="3480686"/>
            <a:ext cx="775235" cy="25698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EC1E542-21A4-4846-81AD-855FC4CC9BE9}"/>
              </a:ext>
            </a:extLst>
          </p:cNvPr>
          <p:cNvCxnSpPr>
            <a:cxnSpLocks/>
            <a:stCxn id="29" idx="0"/>
            <a:endCxn id="30" idx="2"/>
          </p:cNvCxnSpPr>
          <p:nvPr/>
        </p:nvCxnSpPr>
        <p:spPr>
          <a:xfrm flipH="1" flipV="1">
            <a:off x="10902406" y="1877212"/>
            <a:ext cx="255079" cy="8911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EAC49AC9-2AAE-4854-B184-019885FCC66D}"/>
              </a:ext>
            </a:extLst>
          </p:cNvPr>
          <p:cNvSpPr/>
          <p:nvPr/>
        </p:nvSpPr>
        <p:spPr>
          <a:xfrm>
            <a:off x="8606790" y="6159060"/>
            <a:ext cx="1024888" cy="610505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/>
              <a:t>H</a:t>
            </a:r>
            <a:r>
              <a:rPr lang="en-GB" sz="2400" baseline="30000" dirty="0"/>
              <a:t>+</a:t>
            </a:r>
            <a:r>
              <a:rPr lang="en-GB" sz="2400" dirty="0"/>
              <a:t> 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B0FBBD-3A29-4B47-878E-1A57A9D55A2C}"/>
              </a:ext>
            </a:extLst>
          </p:cNvPr>
          <p:cNvSpPr txBox="1"/>
          <p:nvPr/>
        </p:nvSpPr>
        <p:spPr>
          <a:xfrm>
            <a:off x="220470" y="4138573"/>
            <a:ext cx="5289890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Put the following molecules in order of their involvement in the light-dependent reaction:</a:t>
            </a:r>
          </a:p>
          <a:p>
            <a:endParaRPr lang="en-GB" sz="2800" baseline="-250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Water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Electron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Photosystem 2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Electron transport chain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Photosystem 1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NADP</a:t>
            </a:r>
            <a:r>
              <a:rPr lang="en-GB" sz="2800" baseline="30000" dirty="0"/>
              <a:t>+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Reduced NADP</a:t>
            </a:r>
          </a:p>
          <a:p>
            <a:endParaRPr lang="en-GB" sz="2800" dirty="0"/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702E0435-12D4-4ED8-A1E5-10DDCD0A8C61}"/>
              </a:ext>
            </a:extLst>
          </p:cNvPr>
          <p:cNvSpPr/>
          <p:nvPr/>
        </p:nvSpPr>
        <p:spPr>
          <a:xfrm rot="17498883">
            <a:off x="7381077" y="5747649"/>
            <a:ext cx="1487499" cy="637292"/>
          </a:xfrm>
          <a:prstGeom prst="leftArrow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Light</a:t>
            </a:r>
          </a:p>
        </p:txBody>
      </p:sp>
      <p:sp>
        <p:nvSpPr>
          <p:cNvPr id="31" name="Arrow: Left 30">
            <a:extLst>
              <a:ext uri="{FF2B5EF4-FFF2-40B4-BE49-F238E27FC236}">
                <a16:creationId xmlns:a16="http://schemas.microsoft.com/office/drawing/2014/main" id="{25DB0F5A-984D-4305-B1FF-F9F658AD7AA3}"/>
              </a:ext>
            </a:extLst>
          </p:cNvPr>
          <p:cNvSpPr/>
          <p:nvPr/>
        </p:nvSpPr>
        <p:spPr>
          <a:xfrm rot="17498883">
            <a:off x="10319542" y="5626076"/>
            <a:ext cx="1487499" cy="637292"/>
          </a:xfrm>
          <a:prstGeom prst="leftArrow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Light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85CCFAD4-C582-4914-9844-EA79A5F3BDFC}"/>
              </a:ext>
            </a:extLst>
          </p:cNvPr>
          <p:cNvSpPr/>
          <p:nvPr/>
        </p:nvSpPr>
        <p:spPr>
          <a:xfrm>
            <a:off x="7746918" y="1851387"/>
            <a:ext cx="2164081" cy="700069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/>
              <a:t>ADP + P</a:t>
            </a:r>
            <a:r>
              <a:rPr lang="en-GB" sz="2400" baseline="-25000" dirty="0"/>
              <a:t>i</a:t>
            </a:r>
            <a:r>
              <a:rPr lang="en-GB" sz="2400" dirty="0"/>
              <a:t> </a:t>
            </a:r>
            <a:r>
              <a:rPr lang="en-GB" sz="2400" dirty="0">
                <a:sym typeface="Wingdings" panose="05000000000000000000" pitchFamily="2" charset="2"/>
              </a:rPr>
              <a:t></a:t>
            </a:r>
            <a:r>
              <a:rPr lang="en-GB" sz="2400" dirty="0"/>
              <a:t> ATP</a:t>
            </a:r>
          </a:p>
        </p:txBody>
      </p:sp>
    </p:spTree>
    <p:extLst>
      <p:ext uri="{BB962C8B-B14F-4D97-AF65-F5344CB8AC3E}">
        <p14:creationId xmlns:p14="http://schemas.microsoft.com/office/powerpoint/2010/main" val="42448037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A0BFB4D-2F54-4958-A769-D8D2382DC8A6}"/>
              </a:ext>
            </a:extLst>
          </p:cNvPr>
          <p:cNvSpPr/>
          <p:nvPr/>
        </p:nvSpPr>
        <p:spPr>
          <a:xfrm>
            <a:off x="4555476" y="3169920"/>
            <a:ext cx="3307080" cy="1447800"/>
          </a:xfrm>
          <a:prstGeom prst="roundRect">
            <a:avLst/>
          </a:prstGeom>
          <a:solidFill>
            <a:srgbClr val="FEFFFF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Herbicides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0B5D9D2-2BEF-4C49-834C-57AAE9C567BE}"/>
              </a:ext>
            </a:extLst>
          </p:cNvPr>
          <p:cNvSpPr/>
          <p:nvPr/>
        </p:nvSpPr>
        <p:spPr>
          <a:xfrm>
            <a:off x="640079" y="1706880"/>
            <a:ext cx="2941321" cy="111252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Growth of organisms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9000C3D-1AEF-4615-B822-BD988564A9E4}"/>
              </a:ext>
            </a:extLst>
          </p:cNvPr>
          <p:cNvSpPr/>
          <p:nvPr/>
        </p:nvSpPr>
        <p:spPr>
          <a:xfrm>
            <a:off x="382905" y="8025390"/>
            <a:ext cx="2529840" cy="62484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Enzymes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0757AA-8213-4F56-B5A3-A20B444D0423}"/>
              </a:ext>
            </a:extLst>
          </p:cNvPr>
          <p:cNvSpPr/>
          <p:nvPr/>
        </p:nvSpPr>
        <p:spPr>
          <a:xfrm>
            <a:off x="9749790" y="3169920"/>
            <a:ext cx="2712720" cy="868680"/>
          </a:xfrm>
          <a:prstGeom prst="roundRect">
            <a:avLst/>
          </a:prstGeom>
          <a:solidFill>
            <a:srgbClr val="FDB9F0"/>
          </a:solidFill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Light-dependent stage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3D9A40-9599-4AD9-9C6F-AE36501855D7}"/>
              </a:ext>
            </a:extLst>
          </p:cNvPr>
          <p:cNvSpPr txBox="1"/>
          <p:nvPr/>
        </p:nvSpPr>
        <p:spPr>
          <a:xfrm>
            <a:off x="1517452" y="120701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29D866D-0970-4775-BA23-C423ABA7B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410" y="4800600"/>
            <a:ext cx="7620000" cy="4352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0A7EBF9-9F7A-4F82-9775-D8653F572B3B}"/>
              </a:ext>
            </a:extLst>
          </p:cNvPr>
          <p:cNvSpPr/>
          <p:nvPr/>
        </p:nvSpPr>
        <p:spPr>
          <a:xfrm>
            <a:off x="5185410" y="217614"/>
            <a:ext cx="5615940" cy="2276327"/>
          </a:xfrm>
          <a:prstGeom prst="roundRect">
            <a:avLst/>
          </a:prstGeom>
          <a:noFill/>
          <a:ln w="38100">
            <a:solidFill>
              <a:srgbClr val="DC5D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Photosynthesis produces TP which is converted to Glucose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and amino acids.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Glucose is respired to produce ATP.</a:t>
            </a:r>
          </a:p>
          <a:p>
            <a:pPr algn="ctr"/>
            <a:r>
              <a:rPr lang="en-GB" sz="2400" dirty="0">
                <a:solidFill>
                  <a:schemeClr val="tx1"/>
                </a:solidFill>
              </a:rPr>
              <a:t>ATP is used to turn amino acids into proteins.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209B95D0-D6D3-4483-B2D9-09757D7DD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8472"/>
            <a:ext cx="5086350" cy="22900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4528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CA84C6-B598-46F2-803D-5A5CC8083E9B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28820C7-6CDA-4C3C-87EA-5843EF3A2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61" y="2038350"/>
            <a:ext cx="12455449" cy="7115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5068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394D81-804D-4583-A4C2-CEB91FC4DF97}"/>
              </a:ext>
            </a:extLst>
          </p:cNvPr>
          <p:cNvSpPr txBox="1"/>
          <p:nvPr/>
        </p:nvSpPr>
        <p:spPr>
          <a:xfrm>
            <a:off x="228599" y="1257777"/>
            <a:ext cx="5980417" cy="79714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dirty="0"/>
              <a:t>Many weeds are dicotyledonous plants. Wheat is a type of grass which is a monocot. </a:t>
            </a:r>
          </a:p>
          <a:p>
            <a:r>
              <a:rPr lang="en-GB" sz="3200" dirty="0"/>
              <a:t>Herbicides effect plant growth. A class of herbicides called triazine herbicides work by binding to the electron transfer chain of certain species of weed. It reduces the transfer of electrons along the chain. </a:t>
            </a:r>
          </a:p>
          <a:p>
            <a:endParaRPr lang="en-GB" sz="3200" dirty="0"/>
          </a:p>
          <a:p>
            <a:r>
              <a:rPr lang="en-GB" sz="3200" b="1" dirty="0">
                <a:solidFill>
                  <a:srgbClr val="0070C0"/>
                </a:solidFill>
              </a:rPr>
              <a:t>Suggest why Triazines reduce plant growth.</a:t>
            </a:r>
          </a:p>
          <a:p>
            <a:endParaRPr lang="en-GB" sz="3200" b="1" dirty="0"/>
          </a:p>
          <a:p>
            <a:r>
              <a:rPr lang="en-GB" sz="3200" b="1" dirty="0"/>
              <a:t>Explain why Triazines do not effect crops.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534A18-5233-48C3-8DF5-A9FF70E557F9}"/>
              </a:ext>
            </a:extLst>
          </p:cNvPr>
          <p:cNvSpPr txBox="1"/>
          <p:nvPr/>
        </p:nvSpPr>
        <p:spPr>
          <a:xfrm>
            <a:off x="6775939" y="413265"/>
            <a:ext cx="52791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Now build your answer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AB7114E-5F15-40C5-A100-DCB43D146FBF}"/>
              </a:ext>
            </a:extLst>
          </p:cNvPr>
          <p:cNvSpPr txBox="1"/>
          <p:nvPr/>
        </p:nvSpPr>
        <p:spPr>
          <a:xfrm>
            <a:off x="6775938" y="1257777"/>
            <a:ext cx="5797063" cy="78483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Triazines bind to electron acceptors which prevents the movement of electrons along the electron transport chain (partially given in question).</a:t>
            </a:r>
          </a:p>
          <a:p>
            <a:pPr marL="514350" indent="-514350">
              <a:buAutoNum type="arabicPeriod"/>
            </a:pPr>
            <a:r>
              <a:rPr lang="en-GB" sz="2800" dirty="0"/>
              <a:t>Therefore, no H+ ions can be moved across the thylakoid membrane into the grana lumen.</a:t>
            </a:r>
          </a:p>
          <a:p>
            <a:pPr marL="514350" indent="-514350">
              <a:buAutoNum type="arabicPeriod"/>
            </a:pPr>
            <a:r>
              <a:rPr lang="en-GB" sz="2800" dirty="0"/>
              <a:t>No reduced NADP is produced.</a:t>
            </a:r>
          </a:p>
          <a:p>
            <a:pPr marL="514350" indent="-514350">
              <a:buAutoNum type="arabicPeriod"/>
            </a:pPr>
            <a:r>
              <a:rPr lang="en-GB" sz="2800" dirty="0"/>
              <a:t>The Calvin cycle is unable to reduce carbon dioxide or combine it with </a:t>
            </a:r>
            <a:r>
              <a:rPr lang="en-GB" sz="2800" dirty="0" err="1"/>
              <a:t>RuBP</a:t>
            </a:r>
            <a:r>
              <a:rPr lang="en-GB" sz="2800" dirty="0"/>
              <a:t>.</a:t>
            </a:r>
          </a:p>
          <a:p>
            <a:pPr marL="514350" indent="-514350">
              <a:buAutoNum type="arabicPeriod"/>
            </a:pPr>
            <a:r>
              <a:rPr lang="en-GB" sz="2800" dirty="0"/>
              <a:t>No GP or TP can be produced.</a:t>
            </a:r>
          </a:p>
          <a:p>
            <a:pPr marL="514350" indent="-514350">
              <a:buAutoNum type="arabicPeriod"/>
            </a:pPr>
            <a:r>
              <a:rPr lang="en-GB" sz="2800" dirty="0"/>
              <a:t>TP can not be converted into amino acids or glucose.</a:t>
            </a:r>
          </a:p>
          <a:p>
            <a:pPr marL="514350" indent="-514350">
              <a:buAutoNum type="arabicPeriod"/>
            </a:pPr>
            <a:r>
              <a:rPr lang="en-GB" sz="2800" dirty="0"/>
              <a:t>No new proteins can be produced for growth.</a:t>
            </a:r>
          </a:p>
          <a:p>
            <a:pPr marL="514350" indent="-514350">
              <a:buAutoNum type="arabicPeriod"/>
            </a:pP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5FB20B-8F35-4FBA-A6B8-F4885EBBC53A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</p:spTree>
    <p:extLst>
      <p:ext uri="{BB962C8B-B14F-4D97-AF65-F5344CB8AC3E}">
        <p14:creationId xmlns:p14="http://schemas.microsoft.com/office/powerpoint/2010/main" val="176056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394D81-804D-4583-A4C2-CEB91FC4DF97}"/>
              </a:ext>
            </a:extLst>
          </p:cNvPr>
          <p:cNvSpPr txBox="1"/>
          <p:nvPr/>
        </p:nvSpPr>
        <p:spPr>
          <a:xfrm>
            <a:off x="228599" y="1257777"/>
            <a:ext cx="5980417" cy="79714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200" dirty="0"/>
              <a:t>Many weeds are dicotyledonous plants. Wheat is a type of grass which is a monocot. </a:t>
            </a:r>
          </a:p>
          <a:p>
            <a:r>
              <a:rPr lang="en-GB" sz="3200" dirty="0"/>
              <a:t>Herbicides effect plant growth. A class of herbicides called triazine herbicides work by binding to the electron transfer chain of certain species of weed. It reduces the transfer of electrons along the chain. </a:t>
            </a:r>
          </a:p>
          <a:p>
            <a:endParaRPr lang="en-GB" sz="3200" dirty="0"/>
          </a:p>
          <a:p>
            <a:r>
              <a:rPr lang="en-GB" sz="3200" b="1" dirty="0"/>
              <a:t>Suggest why Triazines reduce plant growth.</a:t>
            </a:r>
          </a:p>
          <a:p>
            <a:endParaRPr lang="en-GB" sz="3200" b="1" dirty="0"/>
          </a:p>
          <a:p>
            <a:r>
              <a:rPr lang="en-GB" sz="3200" b="1" dirty="0">
                <a:solidFill>
                  <a:srgbClr val="0070C0"/>
                </a:solidFill>
              </a:rPr>
              <a:t>Explain why Triazines do not effect crops.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0534A18-5233-48C3-8DF5-A9FF70E557F9}"/>
              </a:ext>
            </a:extLst>
          </p:cNvPr>
          <p:cNvSpPr txBox="1"/>
          <p:nvPr/>
        </p:nvSpPr>
        <p:spPr>
          <a:xfrm>
            <a:off x="6775939" y="413265"/>
            <a:ext cx="527919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Now build your answer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AB7114E-5F15-40C5-A100-DCB43D146FBF}"/>
              </a:ext>
            </a:extLst>
          </p:cNvPr>
          <p:cNvSpPr txBox="1"/>
          <p:nvPr/>
        </p:nvSpPr>
        <p:spPr>
          <a:xfrm>
            <a:off x="6775938" y="1257777"/>
            <a:ext cx="5797063" cy="56938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Triazines bind to a specific electron acceptor.</a:t>
            </a:r>
          </a:p>
          <a:p>
            <a:pPr marL="514350" indent="-514350">
              <a:buAutoNum type="arabicPeriod"/>
            </a:pPr>
            <a:r>
              <a:rPr lang="en-GB" sz="2800" dirty="0"/>
              <a:t>Electron acceptors in the electron transport chain are a series of co-enzyme or enzymes.</a:t>
            </a:r>
          </a:p>
          <a:p>
            <a:pPr marL="514350" indent="-514350">
              <a:buAutoNum type="arabicPeriod"/>
            </a:pPr>
            <a:r>
              <a:rPr lang="en-GB" sz="2800" dirty="0"/>
              <a:t>Different species will have small differences in the structure of their electron acceptors (due to random mutation).</a:t>
            </a:r>
          </a:p>
          <a:p>
            <a:pPr marL="514350" indent="-514350">
              <a:buAutoNum type="arabicPeriod"/>
            </a:pPr>
            <a:r>
              <a:rPr lang="en-GB" sz="2800" dirty="0"/>
              <a:t>Triazines will be unable to bind to electron acceptors of different species and will have no effect.</a:t>
            </a:r>
          </a:p>
          <a:p>
            <a:pPr marL="514350" indent="-514350">
              <a:buAutoNum type="arabicPeriod"/>
            </a:pP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5FB20B-8F35-4FBA-A6B8-F4885EBBC53A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6.7 Apply and Link</a:t>
            </a:r>
          </a:p>
        </p:txBody>
      </p:sp>
    </p:spTree>
    <p:extLst>
      <p:ext uri="{BB962C8B-B14F-4D97-AF65-F5344CB8AC3E}">
        <p14:creationId xmlns:p14="http://schemas.microsoft.com/office/powerpoint/2010/main" val="6243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5003584" y="111581"/>
            <a:ext cx="7649609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Complete the tasks on the light-independent stage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A69BE2E-32ED-4C88-83D9-DDC1A3415270}"/>
              </a:ext>
            </a:extLst>
          </p:cNvPr>
          <p:cNvSpPr txBox="1"/>
          <p:nvPr/>
        </p:nvSpPr>
        <p:spPr>
          <a:xfrm>
            <a:off x="257470" y="1035098"/>
            <a:ext cx="39424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State whether a molecule is Oxidised (O) or Reduced (R) during the Calvin cycle. </a:t>
            </a:r>
          </a:p>
          <a:p>
            <a:endParaRPr lang="en-GB" sz="1200" dirty="0"/>
          </a:p>
          <a:p>
            <a:r>
              <a:rPr lang="en-GB" sz="2800" dirty="0"/>
              <a:t>NADP			CO</a:t>
            </a:r>
            <a:r>
              <a:rPr lang="en-GB" sz="2800" baseline="-25000" dirty="0"/>
              <a:t>2</a:t>
            </a:r>
          </a:p>
          <a:p>
            <a:r>
              <a:rPr lang="en-GB" sz="2800" dirty="0"/>
              <a:t>GP				</a:t>
            </a:r>
            <a:endParaRPr lang="en-GB" sz="1400" dirty="0"/>
          </a:p>
        </p:txBody>
      </p:sp>
      <p:cxnSp>
        <p:nvCxnSpPr>
          <p:cNvPr id="13328" name="Straight Connector 13327">
            <a:extLst>
              <a:ext uri="{FF2B5EF4-FFF2-40B4-BE49-F238E27FC236}">
                <a16:creationId xmlns:a16="http://schemas.microsoft.com/office/drawing/2014/main" id="{1E9E3ACE-DED9-4FB5-BCBB-F5227528D6F2}"/>
              </a:ext>
            </a:extLst>
          </p:cNvPr>
          <p:cNvCxnSpPr/>
          <p:nvPr/>
        </p:nvCxnSpPr>
        <p:spPr>
          <a:xfrm>
            <a:off x="425343" y="3942447"/>
            <a:ext cx="31570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06B0FBBD-3A29-4B47-878E-1A57A9D55A2C}"/>
              </a:ext>
            </a:extLst>
          </p:cNvPr>
          <p:cNvSpPr txBox="1"/>
          <p:nvPr/>
        </p:nvSpPr>
        <p:spPr>
          <a:xfrm>
            <a:off x="135346" y="4311076"/>
            <a:ext cx="4446740" cy="4688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Put the following molecules in order of their involvement in the light-independent reaction:</a:t>
            </a:r>
          </a:p>
          <a:p>
            <a:endParaRPr lang="en-GB" sz="2800" baseline="-25000" dirty="0"/>
          </a:p>
          <a:p>
            <a:r>
              <a:rPr lang="en-GB" sz="2800" dirty="0"/>
              <a:t>GP</a:t>
            </a:r>
          </a:p>
          <a:p>
            <a:r>
              <a:rPr lang="en-GB" sz="2800" dirty="0"/>
              <a:t>TP (Triose phosphate)</a:t>
            </a:r>
          </a:p>
          <a:p>
            <a:r>
              <a:rPr lang="en-GB" sz="2800" dirty="0"/>
              <a:t>RuBP</a:t>
            </a:r>
          </a:p>
          <a:p>
            <a:r>
              <a:rPr lang="en-GB" sz="2800" dirty="0"/>
              <a:t>Reduced NADPH</a:t>
            </a:r>
          </a:p>
          <a:p>
            <a:r>
              <a:rPr lang="en-GB" sz="2800" dirty="0"/>
              <a:t>ATP</a:t>
            </a:r>
          </a:p>
          <a:p>
            <a:endParaRPr lang="en-GB" sz="280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D6E5A92-71D9-42C7-AC9F-847BECC086EC}"/>
              </a:ext>
            </a:extLst>
          </p:cNvPr>
          <p:cNvGrpSpPr/>
          <p:nvPr/>
        </p:nvGrpSpPr>
        <p:grpSpPr>
          <a:xfrm>
            <a:off x="4468961" y="668845"/>
            <a:ext cx="8432799" cy="8433424"/>
            <a:chOff x="4468961" y="668845"/>
            <a:chExt cx="8432799" cy="8433424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A3E4E78A-CBE0-464B-9B24-DBD04732F832}"/>
                </a:ext>
              </a:extLst>
            </p:cNvPr>
            <p:cNvSpPr txBox="1"/>
            <p:nvPr/>
          </p:nvSpPr>
          <p:spPr>
            <a:xfrm>
              <a:off x="5196841" y="668845"/>
              <a:ext cx="6689770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3. Complete the light-independent reaction:</a:t>
              </a:r>
            </a:p>
            <a:p>
              <a:endParaRPr lang="en-GB" sz="2800" baseline="-25000" dirty="0"/>
            </a:p>
          </p:txBody>
        </p:sp>
        <p:pic>
          <p:nvPicPr>
            <p:cNvPr id="5122" name="Picture 2">
              <a:extLst>
                <a:ext uri="{FF2B5EF4-FFF2-40B4-BE49-F238E27FC236}">
                  <a16:creationId xmlns:a16="http://schemas.microsoft.com/office/drawing/2014/main" id="{DFDF5E7C-BD70-49DE-B241-0198954F8F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8961" y="1377693"/>
              <a:ext cx="8432799" cy="772457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96480CB3-BB95-4DD3-9C7D-46F2FC9A04A4}"/>
                </a:ext>
              </a:extLst>
            </p:cNvPr>
            <p:cNvSpPr/>
            <p:nvPr/>
          </p:nvSpPr>
          <p:spPr>
            <a:xfrm>
              <a:off x="9448800" y="1798320"/>
              <a:ext cx="1234440" cy="36576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FC2A33E0-EC5E-4BCC-ADFD-4743DE5BEB0C}"/>
                </a:ext>
              </a:extLst>
            </p:cNvPr>
            <p:cNvSpPr/>
            <p:nvPr/>
          </p:nvSpPr>
          <p:spPr>
            <a:xfrm>
              <a:off x="11121940" y="2758440"/>
              <a:ext cx="1234440" cy="36576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D8F7395-1CE3-4434-A580-A1258003233F}"/>
                </a:ext>
              </a:extLst>
            </p:cNvPr>
            <p:cNvSpPr/>
            <p:nvPr/>
          </p:nvSpPr>
          <p:spPr>
            <a:xfrm>
              <a:off x="10921838" y="1731038"/>
              <a:ext cx="1591812" cy="36576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52DF908F-1B4E-4AFF-B0D5-A77A00DC4563}"/>
                </a:ext>
              </a:extLst>
            </p:cNvPr>
            <p:cNvSpPr/>
            <p:nvPr/>
          </p:nvSpPr>
          <p:spPr>
            <a:xfrm>
              <a:off x="8474208" y="3507110"/>
              <a:ext cx="1591812" cy="36576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009BA116-75FD-46CA-8B04-AA785BADA051}"/>
                </a:ext>
              </a:extLst>
            </p:cNvPr>
            <p:cNvSpPr/>
            <p:nvPr/>
          </p:nvSpPr>
          <p:spPr>
            <a:xfrm>
              <a:off x="6949914" y="1548158"/>
              <a:ext cx="1797846" cy="36576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5FF40F27-9C43-49B7-9D32-B6CB9B1D3E5B}"/>
                </a:ext>
              </a:extLst>
            </p:cNvPr>
            <p:cNvSpPr/>
            <p:nvPr/>
          </p:nvSpPr>
          <p:spPr>
            <a:xfrm>
              <a:off x="4861324" y="2606779"/>
              <a:ext cx="1234440" cy="517421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96562EBC-F467-43E0-BA20-094B62CC6A78}"/>
                </a:ext>
              </a:extLst>
            </p:cNvPr>
            <p:cNvSpPr/>
            <p:nvPr/>
          </p:nvSpPr>
          <p:spPr>
            <a:xfrm>
              <a:off x="5580934" y="1498127"/>
              <a:ext cx="1234440" cy="467390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B56D2A5C-3FF4-42AC-876A-DA1D30F504E9}"/>
                </a:ext>
              </a:extLst>
            </p:cNvPr>
            <p:cNvSpPr/>
            <p:nvPr/>
          </p:nvSpPr>
          <p:spPr>
            <a:xfrm>
              <a:off x="9570720" y="6425792"/>
              <a:ext cx="1844040" cy="487899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F0D12CC4-DCA6-46BD-8120-49DCA5F83D68}"/>
                </a:ext>
              </a:extLst>
            </p:cNvPr>
            <p:cNvSpPr/>
            <p:nvPr/>
          </p:nvSpPr>
          <p:spPr>
            <a:xfrm>
              <a:off x="6815374" y="6243620"/>
              <a:ext cx="1844040" cy="487899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D73D0BED-46D9-4430-AA9B-1291FAE9D4B3}"/>
                </a:ext>
              </a:extLst>
            </p:cNvPr>
            <p:cNvSpPr/>
            <p:nvPr/>
          </p:nvSpPr>
          <p:spPr>
            <a:xfrm>
              <a:off x="9570720" y="6975864"/>
              <a:ext cx="1112520" cy="487899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951D1074-8923-48F3-9733-5A7EFA20AADE}"/>
                </a:ext>
              </a:extLst>
            </p:cNvPr>
            <p:cNvSpPr/>
            <p:nvPr/>
          </p:nvSpPr>
          <p:spPr>
            <a:xfrm>
              <a:off x="8458200" y="8064445"/>
              <a:ext cx="1112520" cy="487899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0F9A78E9-FB56-468D-ACF0-AE99F503299E}"/>
                </a:ext>
              </a:extLst>
            </p:cNvPr>
            <p:cNvSpPr/>
            <p:nvPr/>
          </p:nvSpPr>
          <p:spPr>
            <a:xfrm>
              <a:off x="11121940" y="5827419"/>
              <a:ext cx="1112520" cy="487899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4721FF95-739C-4A13-ACEE-9EA4CCD5462B}"/>
                </a:ext>
              </a:extLst>
            </p:cNvPr>
            <p:cNvSpPr/>
            <p:nvPr/>
          </p:nvSpPr>
          <p:spPr>
            <a:xfrm>
              <a:off x="10605224" y="4556067"/>
              <a:ext cx="1112520" cy="487899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2B39A3ED-25AF-4434-B25C-9AD41FB05B3C}"/>
              </a:ext>
            </a:extLst>
          </p:cNvPr>
          <p:cNvSpPr txBox="1"/>
          <p:nvPr/>
        </p:nvSpPr>
        <p:spPr>
          <a:xfrm>
            <a:off x="1548055" y="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6.1 Complete me</a:t>
            </a:r>
          </a:p>
        </p:txBody>
      </p:sp>
    </p:spTree>
    <p:extLst>
      <p:ext uri="{BB962C8B-B14F-4D97-AF65-F5344CB8AC3E}">
        <p14:creationId xmlns:p14="http://schemas.microsoft.com/office/powerpoint/2010/main" val="199731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66F70D-25E2-4F82-A308-CE7D88960592}"/>
              </a:ext>
            </a:extLst>
          </p:cNvPr>
          <p:cNvSpPr txBox="1"/>
          <p:nvPr/>
        </p:nvSpPr>
        <p:spPr>
          <a:xfrm>
            <a:off x="5171900" y="111581"/>
            <a:ext cx="76297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Complete the tasks on the light-independent stage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A69BE2E-32ED-4C88-83D9-DDC1A3415270}"/>
              </a:ext>
            </a:extLst>
          </p:cNvPr>
          <p:cNvSpPr txBox="1"/>
          <p:nvPr/>
        </p:nvSpPr>
        <p:spPr>
          <a:xfrm>
            <a:off x="257470" y="1035098"/>
            <a:ext cx="39424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State whether a molecule is Oxidised (O) or Reduced (R) during the Calvin cycle. </a:t>
            </a:r>
          </a:p>
          <a:p>
            <a:endParaRPr lang="en-GB" sz="1200" dirty="0"/>
          </a:p>
          <a:p>
            <a:r>
              <a:rPr lang="en-GB" sz="2800" dirty="0"/>
              <a:t>NADP	 </a:t>
            </a:r>
            <a:r>
              <a:rPr lang="en-GB" sz="2800" dirty="0">
                <a:highlight>
                  <a:srgbClr val="FFFF00"/>
                </a:highlight>
              </a:rPr>
              <a:t>R</a:t>
            </a:r>
            <a:r>
              <a:rPr lang="en-GB" sz="2800" dirty="0"/>
              <a:t>		CO</a:t>
            </a:r>
            <a:r>
              <a:rPr lang="en-GB" sz="2800" baseline="-25000" dirty="0"/>
              <a:t>2  </a:t>
            </a:r>
            <a:r>
              <a:rPr lang="en-GB" sz="2800" dirty="0">
                <a:highlight>
                  <a:srgbClr val="FFFF00"/>
                </a:highlight>
              </a:rPr>
              <a:t>R</a:t>
            </a:r>
          </a:p>
          <a:p>
            <a:r>
              <a:rPr lang="en-GB" sz="2800" dirty="0"/>
              <a:t>GP		</a:t>
            </a:r>
            <a:r>
              <a:rPr lang="en-GB" sz="2800" dirty="0">
                <a:highlight>
                  <a:srgbClr val="FFFF00"/>
                </a:highlight>
              </a:rPr>
              <a:t>R</a:t>
            </a:r>
            <a:r>
              <a:rPr lang="en-GB" sz="2800" dirty="0"/>
              <a:t>		</a:t>
            </a:r>
            <a:endParaRPr lang="en-GB" sz="1400" dirty="0"/>
          </a:p>
        </p:txBody>
      </p:sp>
      <p:cxnSp>
        <p:nvCxnSpPr>
          <p:cNvPr id="13328" name="Straight Connector 13327">
            <a:extLst>
              <a:ext uri="{FF2B5EF4-FFF2-40B4-BE49-F238E27FC236}">
                <a16:creationId xmlns:a16="http://schemas.microsoft.com/office/drawing/2014/main" id="{1E9E3ACE-DED9-4FB5-BCBB-F5227528D6F2}"/>
              </a:ext>
            </a:extLst>
          </p:cNvPr>
          <p:cNvCxnSpPr/>
          <p:nvPr/>
        </p:nvCxnSpPr>
        <p:spPr>
          <a:xfrm>
            <a:off x="425343" y="3942447"/>
            <a:ext cx="31570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06B0FBBD-3A29-4B47-878E-1A57A9D55A2C}"/>
              </a:ext>
            </a:extLst>
          </p:cNvPr>
          <p:cNvSpPr txBox="1"/>
          <p:nvPr/>
        </p:nvSpPr>
        <p:spPr>
          <a:xfrm>
            <a:off x="165949" y="4050963"/>
            <a:ext cx="4446740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Put the following molecules in order of their involvement in the light-independent reaction:</a:t>
            </a:r>
          </a:p>
          <a:p>
            <a:endParaRPr lang="en-GB" sz="2800" baseline="-25000" dirty="0"/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RuBP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GP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ATP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Reduced NADPH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TP (Triose phosphate)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ATP</a:t>
            </a:r>
          </a:p>
          <a:p>
            <a:endParaRPr lang="en-GB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247484B-16FF-48B5-88AD-1E88928E99E1}"/>
              </a:ext>
            </a:extLst>
          </p:cNvPr>
          <p:cNvGrpSpPr/>
          <p:nvPr/>
        </p:nvGrpSpPr>
        <p:grpSpPr>
          <a:xfrm>
            <a:off x="4468961" y="668845"/>
            <a:ext cx="8432799" cy="8433424"/>
            <a:chOff x="4468961" y="668845"/>
            <a:chExt cx="8432799" cy="8433424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A3E4E78A-CBE0-464B-9B24-DBD04732F832}"/>
                </a:ext>
              </a:extLst>
            </p:cNvPr>
            <p:cNvSpPr txBox="1"/>
            <p:nvPr/>
          </p:nvSpPr>
          <p:spPr>
            <a:xfrm>
              <a:off x="5196841" y="668845"/>
              <a:ext cx="6689770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3. Complete the light-independent reaction:</a:t>
              </a:r>
            </a:p>
            <a:p>
              <a:endParaRPr lang="en-GB" sz="2800" baseline="-25000" dirty="0"/>
            </a:p>
          </p:txBody>
        </p:sp>
        <p:pic>
          <p:nvPicPr>
            <p:cNvPr id="5122" name="Picture 2">
              <a:extLst>
                <a:ext uri="{FF2B5EF4-FFF2-40B4-BE49-F238E27FC236}">
                  <a16:creationId xmlns:a16="http://schemas.microsoft.com/office/drawing/2014/main" id="{DFDF5E7C-BD70-49DE-B241-0198954F8F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8961" y="1377693"/>
              <a:ext cx="8432799" cy="772457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96480CB3-BB95-4DD3-9C7D-46F2FC9A04A4}"/>
                </a:ext>
              </a:extLst>
            </p:cNvPr>
            <p:cNvSpPr/>
            <p:nvPr/>
          </p:nvSpPr>
          <p:spPr>
            <a:xfrm>
              <a:off x="9448800" y="1798320"/>
              <a:ext cx="1234440" cy="40467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CO</a:t>
              </a:r>
              <a:r>
                <a:rPr lang="en-GB" sz="2400" baseline="-25000" dirty="0"/>
                <a:t>2</a:t>
              </a:r>
            </a:p>
          </p:txBody>
        </p:sp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FC2A33E0-EC5E-4BCC-ADFD-4743DE5BEB0C}"/>
                </a:ext>
              </a:extLst>
            </p:cNvPr>
            <p:cNvSpPr/>
            <p:nvPr/>
          </p:nvSpPr>
          <p:spPr>
            <a:xfrm>
              <a:off x="11121940" y="2758440"/>
              <a:ext cx="1234440" cy="40467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GP</a:t>
              </a:r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2D8F7395-1CE3-4434-A580-A1258003233F}"/>
                </a:ext>
              </a:extLst>
            </p:cNvPr>
            <p:cNvSpPr/>
            <p:nvPr/>
          </p:nvSpPr>
          <p:spPr>
            <a:xfrm>
              <a:off x="10921838" y="1158240"/>
              <a:ext cx="1851348" cy="103841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Fatty acids &amp; some amino acids</a:t>
              </a:r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52DF908F-1B4E-4AFF-B0D5-A77A00DC4563}"/>
                </a:ext>
              </a:extLst>
            </p:cNvPr>
            <p:cNvSpPr/>
            <p:nvPr/>
          </p:nvSpPr>
          <p:spPr>
            <a:xfrm>
              <a:off x="8474208" y="3507110"/>
              <a:ext cx="1591812" cy="40467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GP</a:t>
              </a:r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009BA116-75FD-46CA-8B04-AA785BADA051}"/>
                </a:ext>
              </a:extLst>
            </p:cNvPr>
            <p:cNvSpPr/>
            <p:nvPr/>
          </p:nvSpPr>
          <p:spPr>
            <a:xfrm>
              <a:off x="6949914" y="1548158"/>
              <a:ext cx="1797846" cy="404674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RuBP</a:t>
              </a: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5FF40F27-9C43-49B7-9D32-B6CB9B1D3E5B}"/>
                </a:ext>
              </a:extLst>
            </p:cNvPr>
            <p:cNvSpPr/>
            <p:nvPr/>
          </p:nvSpPr>
          <p:spPr>
            <a:xfrm>
              <a:off x="4830844" y="2674365"/>
              <a:ext cx="1234440" cy="572471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ATP</a:t>
              </a: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96562EBC-F467-43E0-BA20-094B62CC6A78}"/>
                </a:ext>
              </a:extLst>
            </p:cNvPr>
            <p:cNvSpPr/>
            <p:nvPr/>
          </p:nvSpPr>
          <p:spPr>
            <a:xfrm>
              <a:off x="5659663" y="1479322"/>
              <a:ext cx="1234440" cy="517117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ADP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B56D2A5C-3FF4-42AC-876A-DA1D30F504E9}"/>
                </a:ext>
              </a:extLst>
            </p:cNvPr>
            <p:cNvSpPr/>
            <p:nvPr/>
          </p:nvSpPr>
          <p:spPr>
            <a:xfrm>
              <a:off x="9570720" y="6425792"/>
              <a:ext cx="1844040" cy="539808"/>
            </a:xfrm>
            <a:prstGeom prst="round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2400"/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F0D12CC4-DCA6-46BD-8120-49DCA5F83D68}"/>
                </a:ext>
              </a:extLst>
            </p:cNvPr>
            <p:cNvSpPr/>
            <p:nvPr/>
          </p:nvSpPr>
          <p:spPr>
            <a:xfrm>
              <a:off x="6815374" y="6243620"/>
              <a:ext cx="1844040" cy="539808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TP</a:t>
              </a:r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D73D0BED-46D9-4430-AA9B-1291FAE9D4B3}"/>
                </a:ext>
              </a:extLst>
            </p:cNvPr>
            <p:cNvSpPr/>
            <p:nvPr/>
          </p:nvSpPr>
          <p:spPr>
            <a:xfrm>
              <a:off x="9570719" y="6975864"/>
              <a:ext cx="2315891" cy="539808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Reduced NADP</a:t>
              </a:r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951D1074-8923-48F3-9733-5A7EFA20AADE}"/>
                </a:ext>
              </a:extLst>
            </p:cNvPr>
            <p:cNvSpPr/>
            <p:nvPr/>
          </p:nvSpPr>
          <p:spPr>
            <a:xfrm>
              <a:off x="8368757" y="8065627"/>
              <a:ext cx="1112520" cy="539808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NADP</a:t>
              </a:r>
              <a:r>
                <a:rPr lang="en-GB" sz="2400" baseline="30000" dirty="0"/>
                <a:t>+</a:t>
              </a:r>
            </a:p>
          </p:txBody>
        </p:sp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0F9A78E9-FB56-468D-ACF0-AE99F503299E}"/>
                </a:ext>
              </a:extLst>
            </p:cNvPr>
            <p:cNvSpPr/>
            <p:nvPr/>
          </p:nvSpPr>
          <p:spPr>
            <a:xfrm>
              <a:off x="11121940" y="5827419"/>
              <a:ext cx="1112520" cy="539808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ADP</a:t>
              </a:r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4721FF95-739C-4A13-ACEE-9EA4CCD5462B}"/>
                </a:ext>
              </a:extLst>
            </p:cNvPr>
            <p:cNvSpPr/>
            <p:nvPr/>
          </p:nvSpPr>
          <p:spPr>
            <a:xfrm>
              <a:off x="10605224" y="4556067"/>
              <a:ext cx="1112520" cy="539808"/>
            </a:xfrm>
            <a:prstGeom prst="round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2400" dirty="0"/>
                <a:t>ATP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F7411AC-5305-4A48-B33C-0CEE26FF80A7}"/>
              </a:ext>
            </a:extLst>
          </p:cNvPr>
          <p:cNvSpPr txBox="1"/>
          <p:nvPr/>
        </p:nvSpPr>
        <p:spPr>
          <a:xfrm>
            <a:off x="1731673" y="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6.1 Complete me</a:t>
            </a:r>
          </a:p>
        </p:txBody>
      </p:sp>
    </p:spTree>
    <p:extLst>
      <p:ext uri="{BB962C8B-B14F-4D97-AF65-F5344CB8AC3E}">
        <p14:creationId xmlns:p14="http://schemas.microsoft.com/office/powerpoint/2010/main" val="267849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BDAD42-8213-4913-96FA-C05F08C5080F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6.2 Chloroplast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E8EFDD-9374-4E4D-A25D-69378C3D03CC}"/>
              </a:ext>
            </a:extLst>
          </p:cNvPr>
          <p:cNvSpPr txBox="1"/>
          <p:nvPr/>
        </p:nvSpPr>
        <p:spPr>
          <a:xfrm>
            <a:off x="99507" y="1179651"/>
            <a:ext cx="512225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Label the chloroplast.</a:t>
            </a:r>
          </a:p>
          <a:p>
            <a:endParaRPr lang="en-GB" sz="2800" baseline="-2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D9245E-D5E1-471A-A478-1DBF98B1FF30}"/>
              </a:ext>
            </a:extLst>
          </p:cNvPr>
          <p:cNvSpPr txBox="1"/>
          <p:nvPr/>
        </p:nvSpPr>
        <p:spPr>
          <a:xfrm>
            <a:off x="99507" y="3492897"/>
            <a:ext cx="6444177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Match the molecules to the stages where they are used:</a:t>
            </a:r>
          </a:p>
          <a:p>
            <a:endParaRPr lang="en-GB" sz="28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2FF45B-ECA3-46E7-8FFB-8C51C837BE0C}"/>
              </a:ext>
            </a:extLst>
          </p:cNvPr>
          <p:cNvSpPr txBox="1"/>
          <p:nvPr/>
        </p:nvSpPr>
        <p:spPr>
          <a:xfrm>
            <a:off x="6241259" y="5818475"/>
            <a:ext cx="5122250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4. Calculate the magnification of the image as shown by the scale bar.</a:t>
            </a:r>
          </a:p>
          <a:p>
            <a:r>
              <a:rPr lang="en-GB" sz="2800" dirty="0"/>
              <a:t>Calculate the height of the stack as shown by the yellow line.</a:t>
            </a:r>
          </a:p>
          <a:p>
            <a:endParaRPr lang="en-GB" sz="2800" baseline="-250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40ADFB2-3B47-4C76-87BE-C66E501CB960}"/>
              </a:ext>
            </a:extLst>
          </p:cNvPr>
          <p:cNvGrpSpPr/>
          <p:nvPr/>
        </p:nvGrpSpPr>
        <p:grpSpPr>
          <a:xfrm>
            <a:off x="5911949" y="685641"/>
            <a:ext cx="6477000" cy="4914900"/>
            <a:chOff x="5911949" y="685641"/>
            <a:chExt cx="6477000" cy="491490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625945A3-E316-402A-B416-F980966531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1949" y="685641"/>
              <a:ext cx="6477000" cy="491490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54395D2-032C-4661-AEC4-CBFCD5AC50EE}"/>
                </a:ext>
              </a:extLst>
            </p:cNvPr>
            <p:cNvCxnSpPr>
              <a:cxnSpLocks/>
            </p:cNvCxnSpPr>
            <p:nvPr/>
          </p:nvCxnSpPr>
          <p:spPr>
            <a:xfrm>
              <a:off x="7906493" y="1875691"/>
              <a:ext cx="286531" cy="160373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0D3CAAB-E39F-4D81-8A13-9C05A448042E}"/>
                </a:ext>
              </a:extLst>
            </p:cNvPr>
            <p:cNvCxnSpPr/>
            <p:nvPr/>
          </p:nvCxnSpPr>
          <p:spPr>
            <a:xfrm>
              <a:off x="6363984" y="5153322"/>
              <a:ext cx="24993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32B55426-9C56-42DE-95B1-A4704D33B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104743"/>
              </p:ext>
            </p:extLst>
          </p:nvPr>
        </p:nvGraphicFramePr>
        <p:xfrm>
          <a:off x="0" y="4800600"/>
          <a:ext cx="5928360" cy="4358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42909046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928816598"/>
                    </a:ext>
                  </a:extLst>
                </a:gridCol>
                <a:gridCol w="1482090">
                  <a:extLst>
                    <a:ext uri="{9D8B030D-6E8A-4147-A177-3AD203B41FA5}">
                      <a16:colId xmlns:a16="http://schemas.microsoft.com/office/drawing/2014/main" val="4090011557"/>
                    </a:ext>
                  </a:extLst>
                </a:gridCol>
                <a:gridCol w="1482090">
                  <a:extLst>
                    <a:ext uri="{9D8B030D-6E8A-4147-A177-3AD203B41FA5}">
                      <a16:colId xmlns:a16="http://schemas.microsoft.com/office/drawing/2014/main" val="2988861160"/>
                    </a:ext>
                  </a:extLst>
                </a:gridCol>
              </a:tblGrid>
              <a:tr h="949955">
                <a:tc>
                  <a:txBody>
                    <a:bodyPr/>
                    <a:lstStyle/>
                    <a:p>
                      <a:r>
                        <a:rPr lang="en-GB" sz="2400" dirty="0"/>
                        <a:t>Light-dependent</a:t>
                      </a:r>
                    </a:p>
                    <a:p>
                      <a:r>
                        <a:rPr lang="en-GB" sz="2400" dirty="0"/>
                        <a:t>reaction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515343"/>
                  </a:ext>
                </a:extLst>
              </a:tr>
              <a:tr h="949955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60007"/>
                  </a:ext>
                </a:extLst>
              </a:tr>
              <a:tr h="949955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223033"/>
                  </a:ext>
                </a:extLst>
              </a:tr>
              <a:tr h="1508773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Calvin cycle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23240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3C34801D-31B5-4299-B901-230FDED3FD30}"/>
              </a:ext>
            </a:extLst>
          </p:cNvPr>
          <p:cNvSpPr txBox="1"/>
          <p:nvPr/>
        </p:nvSpPr>
        <p:spPr>
          <a:xfrm>
            <a:off x="74591" y="1839887"/>
            <a:ext cx="5122250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State the tissue that would have the highest density of chloroplasts.</a:t>
            </a:r>
          </a:p>
          <a:p>
            <a:endParaRPr lang="en-GB" sz="2800" baseline="-25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1B2F89-DC34-4C35-883C-DDA733118224}"/>
              </a:ext>
            </a:extLst>
          </p:cNvPr>
          <p:cNvSpPr txBox="1"/>
          <p:nvPr/>
        </p:nvSpPr>
        <p:spPr>
          <a:xfrm>
            <a:off x="1935479" y="5005229"/>
            <a:ext cx="22892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70C0"/>
                </a:solidFill>
              </a:rPr>
              <a:t>ATP</a:t>
            </a:r>
          </a:p>
          <a:p>
            <a:pPr algn="ctr"/>
            <a:endParaRPr lang="en-GB" sz="2400" b="1" dirty="0">
              <a:solidFill>
                <a:srgbClr val="0070C0"/>
              </a:solidFill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</a:rPr>
              <a:t>Reduced NADP</a:t>
            </a:r>
          </a:p>
          <a:p>
            <a:pPr algn="ctr"/>
            <a:endParaRPr lang="en-GB" sz="2400" b="1" dirty="0">
              <a:solidFill>
                <a:srgbClr val="0070C0"/>
              </a:solidFill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</a:rPr>
              <a:t>Rubisco</a:t>
            </a:r>
          </a:p>
          <a:p>
            <a:pPr algn="ctr"/>
            <a:endParaRPr lang="en-GB" sz="2400" b="1" dirty="0">
              <a:solidFill>
                <a:srgbClr val="0070C0"/>
              </a:solidFill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</a:rPr>
              <a:t>Water</a:t>
            </a:r>
          </a:p>
          <a:p>
            <a:pPr algn="ctr"/>
            <a:endParaRPr lang="en-GB" sz="2400" b="1" dirty="0">
              <a:solidFill>
                <a:srgbClr val="0070C0"/>
              </a:solidFill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</a:rPr>
              <a:t>CO</a:t>
            </a:r>
            <a:r>
              <a:rPr lang="en-GB" sz="2400" b="1" baseline="-25000" dirty="0">
                <a:solidFill>
                  <a:srgbClr val="0070C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2658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25945A3-E316-402A-B416-F98096653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949" y="685641"/>
            <a:ext cx="6477000" cy="4914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BDAD42-8213-4913-96FA-C05F08C5080F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6.2 Chloroplast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0D9245E-D5E1-471A-A478-1DBF98B1FF30}"/>
              </a:ext>
            </a:extLst>
          </p:cNvPr>
          <p:cNvSpPr txBox="1"/>
          <p:nvPr/>
        </p:nvSpPr>
        <p:spPr>
          <a:xfrm>
            <a:off x="99507" y="3492897"/>
            <a:ext cx="6444177" cy="1241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3. Match the molecules to the stages where they are used:</a:t>
            </a:r>
          </a:p>
          <a:p>
            <a:endParaRPr lang="en-GB" sz="2800" baseline="-250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54395D2-032C-4661-AEC4-CBFCD5AC50EE}"/>
              </a:ext>
            </a:extLst>
          </p:cNvPr>
          <p:cNvCxnSpPr>
            <a:cxnSpLocks/>
          </p:cNvCxnSpPr>
          <p:nvPr/>
        </p:nvCxnSpPr>
        <p:spPr>
          <a:xfrm>
            <a:off x="7906493" y="1875691"/>
            <a:ext cx="286531" cy="160373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0D3CAAB-E39F-4D81-8A13-9C05A448042E}"/>
              </a:ext>
            </a:extLst>
          </p:cNvPr>
          <p:cNvCxnSpPr/>
          <p:nvPr/>
        </p:nvCxnSpPr>
        <p:spPr>
          <a:xfrm>
            <a:off x="6363984" y="5153322"/>
            <a:ext cx="249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32B55426-9C56-42DE-95B1-A4704D33B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555760"/>
              </p:ext>
            </p:extLst>
          </p:nvPr>
        </p:nvGraphicFramePr>
        <p:xfrm>
          <a:off x="0" y="4800600"/>
          <a:ext cx="5928360" cy="4358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6480">
                  <a:extLst>
                    <a:ext uri="{9D8B030D-6E8A-4147-A177-3AD203B41FA5}">
                      <a16:colId xmlns:a16="http://schemas.microsoft.com/office/drawing/2014/main" val="42909046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928816598"/>
                    </a:ext>
                  </a:extLst>
                </a:gridCol>
                <a:gridCol w="1482090">
                  <a:extLst>
                    <a:ext uri="{9D8B030D-6E8A-4147-A177-3AD203B41FA5}">
                      <a16:colId xmlns:a16="http://schemas.microsoft.com/office/drawing/2014/main" val="4090011557"/>
                    </a:ext>
                  </a:extLst>
                </a:gridCol>
                <a:gridCol w="1482090">
                  <a:extLst>
                    <a:ext uri="{9D8B030D-6E8A-4147-A177-3AD203B41FA5}">
                      <a16:colId xmlns:a16="http://schemas.microsoft.com/office/drawing/2014/main" val="2988861160"/>
                    </a:ext>
                  </a:extLst>
                </a:gridCol>
              </a:tblGrid>
              <a:tr h="949955"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rgbClr val="FF0000"/>
                          </a:solidFill>
                        </a:rPr>
                        <a:t>Light dependent</a:t>
                      </a:r>
                    </a:p>
                    <a:p>
                      <a:r>
                        <a:rPr lang="en-GB" sz="2400" b="1" dirty="0">
                          <a:solidFill>
                            <a:srgbClr val="FF0000"/>
                          </a:solidFill>
                        </a:rPr>
                        <a:t>reaction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515343"/>
                  </a:ext>
                </a:extLst>
              </a:tr>
              <a:tr h="949955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60007"/>
                  </a:ext>
                </a:extLst>
              </a:tr>
              <a:tr h="949955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223033"/>
                  </a:ext>
                </a:extLst>
              </a:tr>
              <a:tr h="1508773"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highlight>
                            <a:srgbClr val="FFFF00"/>
                          </a:highlight>
                        </a:rPr>
                        <a:t>Calvin cycle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823240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3C34801D-31B5-4299-B901-230FDED3FD30}"/>
              </a:ext>
            </a:extLst>
          </p:cNvPr>
          <p:cNvSpPr txBox="1"/>
          <p:nvPr/>
        </p:nvSpPr>
        <p:spPr>
          <a:xfrm>
            <a:off x="74591" y="1839887"/>
            <a:ext cx="5122250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2. State the tissue that would have the highest density of chloroplasts – </a:t>
            </a:r>
            <a:r>
              <a:rPr lang="en-GB" sz="2800" dirty="0">
                <a:solidFill>
                  <a:srgbClr val="FF0000"/>
                </a:solidFill>
              </a:rPr>
              <a:t>Palisade mesophyll</a:t>
            </a:r>
          </a:p>
          <a:p>
            <a:endParaRPr lang="en-GB" sz="2800" baseline="-25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1B2F89-DC34-4C35-883C-DDA733118224}"/>
              </a:ext>
            </a:extLst>
          </p:cNvPr>
          <p:cNvSpPr txBox="1"/>
          <p:nvPr/>
        </p:nvSpPr>
        <p:spPr>
          <a:xfrm>
            <a:off x="1935479" y="5005229"/>
            <a:ext cx="228927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highlight>
                  <a:srgbClr val="FFFF00"/>
                </a:highlight>
              </a:rPr>
              <a:t>ATP</a:t>
            </a:r>
          </a:p>
          <a:p>
            <a:pPr algn="ctr"/>
            <a:endParaRPr lang="en-GB" sz="2400" b="1" dirty="0">
              <a:highlight>
                <a:srgbClr val="FFFF00"/>
              </a:highlight>
            </a:endParaRPr>
          </a:p>
          <a:p>
            <a:pPr algn="ctr"/>
            <a:r>
              <a:rPr lang="en-GB" sz="2400" b="1" dirty="0">
                <a:highlight>
                  <a:srgbClr val="FFFF00"/>
                </a:highlight>
              </a:rPr>
              <a:t>Reduced NADP</a:t>
            </a:r>
          </a:p>
          <a:p>
            <a:pPr algn="ctr"/>
            <a:endParaRPr lang="en-GB" sz="2400" b="1" dirty="0">
              <a:highlight>
                <a:srgbClr val="FFFF00"/>
              </a:highlight>
            </a:endParaRPr>
          </a:p>
          <a:p>
            <a:pPr algn="ctr"/>
            <a:r>
              <a:rPr lang="en-GB" sz="2400" b="1" dirty="0">
                <a:highlight>
                  <a:srgbClr val="FFFF00"/>
                </a:highlight>
              </a:rPr>
              <a:t>Rubisco</a:t>
            </a:r>
          </a:p>
          <a:p>
            <a:pPr algn="ctr"/>
            <a:endParaRPr lang="en-GB" sz="2400" b="1" dirty="0">
              <a:highlight>
                <a:srgbClr val="FFFF00"/>
              </a:highlight>
            </a:endParaRPr>
          </a:p>
          <a:p>
            <a:pPr algn="ctr"/>
            <a:r>
              <a:rPr lang="en-GB" sz="2400" b="1" dirty="0">
                <a:solidFill>
                  <a:srgbClr val="FF0000"/>
                </a:solidFill>
              </a:rPr>
              <a:t>Water</a:t>
            </a:r>
          </a:p>
          <a:p>
            <a:pPr algn="ctr"/>
            <a:endParaRPr lang="en-GB" sz="2400" b="1" dirty="0">
              <a:solidFill>
                <a:srgbClr val="FF0000"/>
              </a:solidFill>
            </a:endParaRPr>
          </a:p>
          <a:p>
            <a:pPr algn="ctr"/>
            <a:r>
              <a:rPr lang="en-GB" sz="2400" b="1" dirty="0">
                <a:highlight>
                  <a:srgbClr val="FFFF00"/>
                </a:highlight>
              </a:rPr>
              <a:t>CO</a:t>
            </a:r>
            <a:r>
              <a:rPr lang="en-GB" sz="2400" b="1" baseline="-25000" dirty="0">
                <a:highlight>
                  <a:srgbClr val="FFFF00"/>
                </a:highligh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53401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25945A3-E316-402A-B416-F980966531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949" y="685641"/>
            <a:ext cx="6477000" cy="4914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BDAD42-8213-4913-96FA-C05F08C5080F}"/>
              </a:ext>
            </a:extLst>
          </p:cNvPr>
          <p:cNvSpPr txBox="1"/>
          <p:nvPr/>
        </p:nvSpPr>
        <p:spPr>
          <a:xfrm>
            <a:off x="1762276" y="90100"/>
            <a:ext cx="44467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dirty="0"/>
              <a:t>6.2 Chloroplast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E8EFDD-9374-4E4D-A25D-69378C3D03CC}"/>
              </a:ext>
            </a:extLst>
          </p:cNvPr>
          <p:cNvSpPr txBox="1"/>
          <p:nvPr/>
        </p:nvSpPr>
        <p:spPr>
          <a:xfrm>
            <a:off x="99507" y="1179651"/>
            <a:ext cx="512225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Label the chloroplast.</a:t>
            </a:r>
          </a:p>
          <a:p>
            <a:endParaRPr lang="en-GB" sz="2800" baseline="-250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32FF45B-ECA3-46E7-8FFB-8C51C837BE0C}"/>
              </a:ext>
            </a:extLst>
          </p:cNvPr>
          <p:cNvSpPr txBox="1"/>
          <p:nvPr/>
        </p:nvSpPr>
        <p:spPr>
          <a:xfrm>
            <a:off x="5911949" y="5634159"/>
            <a:ext cx="6662660" cy="3826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Magnification = Image / Actual</a:t>
            </a:r>
          </a:p>
          <a:p>
            <a:r>
              <a:rPr lang="en-GB" sz="2800" dirty="0"/>
              <a:t>    Length of scale bar = 33.8mm</a:t>
            </a:r>
          </a:p>
          <a:p>
            <a:r>
              <a:rPr lang="en-GB" sz="2800" dirty="0"/>
              <a:t>						    =33,800,000nm</a:t>
            </a:r>
          </a:p>
          <a:p>
            <a:r>
              <a:rPr lang="en-GB" sz="2800" dirty="0"/>
              <a:t>    Actual = 500nm</a:t>
            </a:r>
          </a:p>
          <a:p>
            <a:r>
              <a:rPr lang="en-GB" sz="2800" dirty="0"/>
              <a:t>   33,800,000/500 =67,600</a:t>
            </a:r>
          </a:p>
          <a:p>
            <a:r>
              <a:rPr lang="en-GB" sz="2800" dirty="0"/>
              <a:t>2. Stack = 4.5mm or 4,500,000</a:t>
            </a:r>
          </a:p>
          <a:p>
            <a:r>
              <a:rPr lang="en-GB" sz="2800" dirty="0"/>
              <a:t>   Image / Magnification = 450,000 / 67,600</a:t>
            </a:r>
          </a:p>
          <a:p>
            <a:r>
              <a:rPr lang="en-GB" sz="2800" dirty="0"/>
              <a:t>  = 66.6 nm</a:t>
            </a:r>
          </a:p>
          <a:p>
            <a:endParaRPr lang="en-GB" sz="2800" baseline="-250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54395D2-032C-4661-AEC4-CBFCD5AC50EE}"/>
              </a:ext>
            </a:extLst>
          </p:cNvPr>
          <p:cNvCxnSpPr>
            <a:cxnSpLocks/>
          </p:cNvCxnSpPr>
          <p:nvPr/>
        </p:nvCxnSpPr>
        <p:spPr>
          <a:xfrm>
            <a:off x="7906493" y="1875691"/>
            <a:ext cx="286531" cy="160373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0D3CAAB-E39F-4D81-8A13-9C05A448042E}"/>
              </a:ext>
            </a:extLst>
          </p:cNvPr>
          <p:cNvCxnSpPr/>
          <p:nvPr/>
        </p:nvCxnSpPr>
        <p:spPr>
          <a:xfrm>
            <a:off x="6363984" y="5153322"/>
            <a:ext cx="24993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E75643A-6ED9-4E4A-A256-3BE5525C0F67}"/>
              </a:ext>
            </a:extLst>
          </p:cNvPr>
          <p:cNvSpPr txBox="1"/>
          <p:nvPr/>
        </p:nvSpPr>
        <p:spPr>
          <a:xfrm>
            <a:off x="226990" y="1637070"/>
            <a:ext cx="3736093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/>
              <a:t>Thylakoid stack / Grana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94C9B96-302A-48AC-AB65-45C857E37C14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3963083" y="1898680"/>
            <a:ext cx="3861403" cy="155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58F2EBB-FA25-4BBF-B422-718BC958C453}"/>
              </a:ext>
            </a:extLst>
          </p:cNvPr>
          <p:cNvSpPr txBox="1"/>
          <p:nvPr/>
        </p:nvSpPr>
        <p:spPr>
          <a:xfrm>
            <a:off x="226991" y="2666917"/>
            <a:ext cx="355588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/>
              <a:t>Inter-</a:t>
            </a:r>
            <a:r>
              <a:rPr lang="en-GB" sz="2800" dirty="0" err="1"/>
              <a:t>granal</a:t>
            </a:r>
            <a:r>
              <a:rPr lang="en-GB" sz="2800" dirty="0"/>
              <a:t> lamellae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6CF8BC9-0097-4F92-B1B7-5B0BDB976008}"/>
              </a:ext>
            </a:extLst>
          </p:cNvPr>
          <p:cNvCxnSpPr>
            <a:cxnSpLocks/>
            <a:stCxn id="17" idx="3"/>
          </p:cNvCxnSpPr>
          <p:nvPr/>
        </p:nvCxnSpPr>
        <p:spPr>
          <a:xfrm flipV="1">
            <a:off x="3782875" y="2748179"/>
            <a:ext cx="4149673" cy="1803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803E42B-2981-45AA-82E0-6E9603F649E3}"/>
              </a:ext>
            </a:extLst>
          </p:cNvPr>
          <p:cNvSpPr txBox="1"/>
          <p:nvPr/>
        </p:nvSpPr>
        <p:spPr>
          <a:xfrm>
            <a:off x="912191" y="3731858"/>
            <a:ext cx="2870684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/>
              <a:t>Stroma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C6BF29B-000A-48DC-80E8-838EEDF6DA7B}"/>
              </a:ext>
            </a:extLst>
          </p:cNvPr>
          <p:cNvCxnSpPr>
            <a:cxnSpLocks/>
            <a:stCxn id="20" idx="3"/>
          </p:cNvCxnSpPr>
          <p:nvPr/>
        </p:nvCxnSpPr>
        <p:spPr>
          <a:xfrm flipV="1">
            <a:off x="3782875" y="3370874"/>
            <a:ext cx="4123618" cy="6225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5607DFD-E362-47FA-A7A3-D74D5722D8B8}"/>
              </a:ext>
            </a:extLst>
          </p:cNvPr>
          <p:cNvSpPr txBox="1"/>
          <p:nvPr/>
        </p:nvSpPr>
        <p:spPr>
          <a:xfrm>
            <a:off x="94895" y="4392016"/>
            <a:ext cx="4148201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dirty="0"/>
              <a:t>Thylakoid membrane (any single membrane)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1234082-C493-4193-A92B-57923773BC23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4243096" y="4697475"/>
            <a:ext cx="3153127" cy="1715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D8BFEDFB-08EB-490C-9B7F-49AA5750F956}"/>
              </a:ext>
            </a:extLst>
          </p:cNvPr>
          <p:cNvSpPr txBox="1"/>
          <p:nvPr/>
        </p:nvSpPr>
        <p:spPr>
          <a:xfrm>
            <a:off x="226991" y="5946707"/>
            <a:ext cx="5122250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4. Calculate the magnification of the image as shown by the scale bar.</a:t>
            </a:r>
          </a:p>
          <a:p>
            <a:r>
              <a:rPr lang="en-GB" sz="2800" dirty="0"/>
              <a:t>Calculate the height of the stack as shown by the yellow line.</a:t>
            </a:r>
          </a:p>
          <a:p>
            <a:endParaRPr lang="en-GB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35050257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FFF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4489A17B-A778-43E8-8CAD-39AF0ABD1C3C}" vid="{5B90DF28-B678-4AF8-820C-D210C98786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B5DC5873461E43A41A55B5C2772256" ma:contentTypeVersion="38" ma:contentTypeDescription="Create a new document." ma:contentTypeScope="" ma:versionID="3e974c891046e9d364c957a511c76bca">
  <xsd:schema xmlns:xsd="http://www.w3.org/2001/XMLSchema" xmlns:xs="http://www.w3.org/2001/XMLSchema" xmlns:p="http://schemas.microsoft.com/office/2006/metadata/properties" xmlns:ns1="http://schemas.microsoft.com/sharepoint/v3" xmlns:ns3="ad2a1baa-2ebe-497d-9724-6c9bf8f0113b" xmlns:ns4="0e22e981-a08d-480e-a00d-3f335eb58bdf" targetNamespace="http://schemas.microsoft.com/office/2006/metadata/properties" ma:root="true" ma:fieldsID="b799e85cba1a1e9942bb7af5027e53ef" ns1:_="" ns3:_="" ns4:_="">
    <xsd:import namespace="http://schemas.microsoft.com/sharepoint/v3"/>
    <xsd:import namespace="ad2a1baa-2ebe-497d-9724-6c9bf8f0113b"/>
    <xsd:import namespace="0e22e981-a08d-480e-a00d-3f335eb58bd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CultureName" minOccurs="0"/>
                <xsd:element ref="ns4:Has_Teacher_Only_SectionGroup" minOccurs="0"/>
                <xsd:element ref="ns4:Is_Collaboration_Space_Locked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Templates" minOccurs="0"/>
                <xsd:element ref="ns4:Self_Registration_Enabled0" minOccurs="0"/>
                <xsd:element ref="ns4:MediaServiceOCR" minOccurs="0"/>
                <xsd:element ref="ns4:TeamsChannelId" minOccurs="0"/>
                <xsd:element ref="ns4:IsNotebookLocked" minOccurs="0"/>
                <xsd:element ref="ns4:Math_Settings" minOccurs="0"/>
                <xsd:element ref="ns4:MediaServiceGenerationTime" minOccurs="0"/>
                <xsd:element ref="ns4:MediaServiceEventHashCode" minOccurs="0"/>
                <xsd:element ref="ns1:_ip_UnifiedCompliancePolicyProperties" minOccurs="0"/>
                <xsd:element ref="ns1:_ip_UnifiedCompliancePolicyUIAction" minOccurs="0"/>
                <xsd:element ref="ns4:Distribution_Groups" minOccurs="0"/>
                <xsd:element ref="ns4:LMS_Mappings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4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4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2a1baa-2ebe-497d-9724-6c9bf8f0113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2e981-a08d-480e-a00d-3f335eb58bdf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8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0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31" nillable="true" ma:displayName="MediaServiceLocation" ma:description="" ma:internalName="MediaServiceLocation" ma:readOnly="true">
      <xsd:simpleType>
        <xsd:restriction base="dms:Text"/>
      </xsd:simpleType>
    </xsd:element>
    <xsd:element name="Templates" ma:index="32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33" nillable="true" ma:displayName="Self Registration Enabled" ma:internalName="Self_Registration_Enabled0">
      <xsd:simpleType>
        <xsd:restriction base="dms:Boolean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ath_Settings" ma:index="37" nillable="true" ma:displayName="Math Settings" ma:internalName="Math_Settings">
      <xsd:simpleType>
        <xsd:restriction base="dms:Text"/>
      </xsd:simpleType>
    </xsd:element>
    <xsd:element name="MediaServiceGenerationTime" ma:index="3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9" nillable="true" ma:displayName="MediaServiceEventHashCode" ma:hidden="true" ma:internalName="MediaServiceEventHashCode" ma:readOnly="true">
      <xsd:simpleType>
        <xsd:restriction base="dms:Text"/>
      </xsd:simpleType>
    </xsd:element>
    <xsd:element name="Distribution_Groups" ma:index="4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43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stribution_Groups xmlns="0e22e981-a08d-480e-a00d-3f335eb58bdf" xsi:nil="true"/>
    <Self_Registration_Enabled xmlns="0e22e981-a08d-480e-a00d-3f335eb58bdf" xsi:nil="true"/>
    <Math_Settings xmlns="0e22e981-a08d-480e-a00d-3f335eb58bdf" xsi:nil="true"/>
    <_ip_UnifiedCompliancePolicyUIAction xmlns="http://schemas.microsoft.com/sharepoint/v3" xsi:nil="true"/>
    <NotebookType xmlns="0e22e981-a08d-480e-a00d-3f335eb58bdf" xsi:nil="true"/>
    <Invited_Teachers xmlns="0e22e981-a08d-480e-a00d-3f335eb58bdf" xsi:nil="true"/>
    <IsNotebookLocked xmlns="0e22e981-a08d-480e-a00d-3f335eb58bdf" xsi:nil="true"/>
    <Owner xmlns="0e22e981-a08d-480e-a00d-3f335eb58bdf">
      <UserInfo>
        <DisplayName/>
        <AccountId xsi:nil="true"/>
        <AccountType/>
      </UserInfo>
    </Owner>
    <Teachers xmlns="0e22e981-a08d-480e-a00d-3f335eb58bdf">
      <UserInfo>
        <DisplayName/>
        <AccountId xsi:nil="true"/>
        <AccountType/>
      </UserInfo>
    </Teachers>
    <Students xmlns="0e22e981-a08d-480e-a00d-3f335eb58bdf">
      <UserInfo>
        <DisplayName/>
        <AccountId xsi:nil="true"/>
        <AccountType/>
      </UserInfo>
    </Students>
    <Student_Groups xmlns="0e22e981-a08d-480e-a00d-3f335eb58bdf">
      <UserInfo>
        <DisplayName/>
        <AccountId xsi:nil="true"/>
        <AccountType/>
      </UserInfo>
    </Student_Groups>
    <DefaultSectionNames xmlns="0e22e981-a08d-480e-a00d-3f335eb58bdf" xsi:nil="true"/>
    <_ip_UnifiedCompliancePolicyProperties xmlns="http://schemas.microsoft.com/sharepoint/v3" xsi:nil="true"/>
    <TeamsChannelId xmlns="0e22e981-a08d-480e-a00d-3f335eb58bdf" xsi:nil="true"/>
    <Has_Teacher_Only_SectionGroup xmlns="0e22e981-a08d-480e-a00d-3f335eb58bdf" xsi:nil="true"/>
    <Self_Registration_Enabled0 xmlns="0e22e981-a08d-480e-a00d-3f335eb58bdf" xsi:nil="true"/>
    <Is_Collaboration_Space_Locked xmlns="0e22e981-a08d-480e-a00d-3f335eb58bdf" xsi:nil="true"/>
    <LMS_Mappings xmlns="0e22e981-a08d-480e-a00d-3f335eb58bdf" xsi:nil="true"/>
    <FolderType xmlns="0e22e981-a08d-480e-a00d-3f335eb58bdf" xsi:nil="true"/>
    <CultureName xmlns="0e22e981-a08d-480e-a00d-3f335eb58bdf" xsi:nil="true"/>
    <Templates xmlns="0e22e981-a08d-480e-a00d-3f335eb58bdf" xsi:nil="true"/>
    <AppVersion xmlns="0e22e981-a08d-480e-a00d-3f335eb58bdf" xsi:nil="true"/>
    <Invited_Students xmlns="0e22e981-a08d-480e-a00d-3f335eb58bdf" xsi:nil="true"/>
  </documentManagement>
</p:properties>
</file>

<file path=customXml/itemProps1.xml><?xml version="1.0" encoding="utf-8"?>
<ds:datastoreItem xmlns:ds="http://schemas.openxmlformats.org/officeDocument/2006/customXml" ds:itemID="{0B7D0FAD-2879-4F76-B6D4-6014D9526E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d2a1baa-2ebe-497d-9724-6c9bf8f0113b"/>
    <ds:schemaRef ds:uri="0e22e981-a08d-480e-a00d-3f335eb58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CAEDA3-9BAB-4276-9AC4-61F7F65667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15E669-7E77-4B5E-893B-A07A0565F775}">
  <ds:schemaRefs>
    <ds:schemaRef ds:uri="http://schemas.microsoft.com/office/2006/documentManagement/types"/>
    <ds:schemaRef ds:uri="0e22e981-a08d-480e-a00d-3f335eb58bdf"/>
    <ds:schemaRef ds:uri="ad2a1baa-2ebe-497d-9724-6c9bf8f0113b"/>
    <ds:schemaRef ds:uri="http://purl.org/dc/terms/"/>
    <ds:schemaRef ds:uri="http://schemas.microsoft.com/sharepoint/v3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8928</TotalTime>
  <Words>3530</Words>
  <Application>Microsoft Office PowerPoint</Application>
  <PresentationFormat>A3 Paper (297x420 mm)</PresentationFormat>
  <Paragraphs>570</Paragraphs>
  <Slides>43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Ink Free</vt:lpstr>
      <vt:lpstr>News Gothic MT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Iona Whittington</dc:creator>
  <cp:lastModifiedBy>Paul Fenn</cp:lastModifiedBy>
  <cp:revision>18</cp:revision>
  <dcterms:created xsi:type="dcterms:W3CDTF">2019-06-03T07:55:23Z</dcterms:created>
  <dcterms:modified xsi:type="dcterms:W3CDTF">2023-04-13T15:49:12Z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0x010100F2B5DC5873461E43A41A55B5C2772256</vt:lpwstr>
  </property>
</Properties>
</file>