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C0135-44FB-45F2-9602-6A9AB298FCEE}" type="datetimeFigureOut">
              <a:rPr lang="en-GB" smtClean="0"/>
              <a:t>09/05/2023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767A3A-40AD-40D9-8614-7CA24C8BA624}" type="slidenum">
              <a:rPr lang="en-GB" smtClean="0"/>
              <a:t>‹#›</a:t>
            </a:fld>
            <a:endParaRPr lang="en-GB"/>
          </a:p>
        </p:txBody>
      </p:sp>
    </p:spTree>
    <p:extLst>
      <p:ext uri="{BB962C8B-B14F-4D97-AF65-F5344CB8AC3E}">
        <p14:creationId xmlns:p14="http://schemas.microsoft.com/office/powerpoint/2010/main" val="3922927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GB" altLang="en-US" smtClean="0"/>
          </a:p>
        </p:txBody>
      </p:sp>
      <p:sp>
        <p:nvSpPr>
          <p:cNvPr id="26628"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97D99165-2EC9-4E46-A97B-2AE5E15A7CEF}" type="slidenum">
              <a:rPr lang="en-GB" altLang="en-US" smtClean="0">
                <a:solidFill>
                  <a:srgbClr val="000000"/>
                </a:solidFill>
              </a:rPr>
              <a:pPr defTabSz="914400" fontAlgn="base">
                <a:spcBef>
                  <a:spcPct val="0"/>
                </a:spcBef>
                <a:spcAft>
                  <a:spcPct val="0"/>
                </a:spcAft>
              </a:pPr>
              <a:t>9</a:t>
            </a:fld>
            <a:endParaRPr lang="en-GB" altLang="en-US" smtClean="0">
              <a:solidFill>
                <a:srgbClr val="000000"/>
              </a:solidFill>
            </a:endParaRPr>
          </a:p>
        </p:txBody>
      </p:sp>
    </p:spTree>
    <p:extLst>
      <p:ext uri="{BB962C8B-B14F-4D97-AF65-F5344CB8AC3E}">
        <p14:creationId xmlns:p14="http://schemas.microsoft.com/office/powerpoint/2010/main" val="2873901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GB" altLang="en-US" smtClean="0"/>
          </a:p>
        </p:txBody>
      </p:sp>
      <p:sp>
        <p:nvSpPr>
          <p:cNvPr id="28676"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57E94A6E-0515-478D-8719-21730E335C83}" type="slidenum">
              <a:rPr lang="en-GB" altLang="en-US" smtClean="0">
                <a:solidFill>
                  <a:srgbClr val="000000"/>
                </a:solidFill>
              </a:rPr>
              <a:pPr defTabSz="914400" fontAlgn="base">
                <a:spcBef>
                  <a:spcPct val="0"/>
                </a:spcBef>
                <a:spcAft>
                  <a:spcPct val="0"/>
                </a:spcAft>
              </a:pPr>
              <a:t>10</a:t>
            </a:fld>
            <a:endParaRPr lang="en-GB" altLang="en-US" smtClean="0">
              <a:solidFill>
                <a:srgbClr val="000000"/>
              </a:solidFill>
            </a:endParaRPr>
          </a:p>
        </p:txBody>
      </p:sp>
    </p:spTree>
    <p:extLst>
      <p:ext uri="{BB962C8B-B14F-4D97-AF65-F5344CB8AC3E}">
        <p14:creationId xmlns:p14="http://schemas.microsoft.com/office/powerpoint/2010/main" val="1932519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GB" altLang="en-US" smtClean="0"/>
          </a:p>
        </p:txBody>
      </p:sp>
      <p:sp>
        <p:nvSpPr>
          <p:cNvPr id="30724"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0B922351-283E-43B6-892E-E7DECBE2A8B0}" type="slidenum">
              <a:rPr lang="en-GB" altLang="en-US" smtClean="0">
                <a:solidFill>
                  <a:srgbClr val="000000"/>
                </a:solidFill>
              </a:rPr>
              <a:pPr defTabSz="914400" fontAlgn="base">
                <a:spcBef>
                  <a:spcPct val="0"/>
                </a:spcBef>
                <a:spcAft>
                  <a:spcPct val="0"/>
                </a:spcAft>
              </a:pPr>
              <a:t>11</a:t>
            </a:fld>
            <a:endParaRPr lang="en-GB" altLang="en-US" smtClean="0">
              <a:solidFill>
                <a:srgbClr val="000000"/>
              </a:solidFill>
            </a:endParaRPr>
          </a:p>
        </p:txBody>
      </p:sp>
    </p:spTree>
    <p:extLst>
      <p:ext uri="{BB962C8B-B14F-4D97-AF65-F5344CB8AC3E}">
        <p14:creationId xmlns:p14="http://schemas.microsoft.com/office/powerpoint/2010/main" val="369372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GB" altLang="en-US" smtClean="0"/>
          </a:p>
        </p:txBody>
      </p:sp>
      <p:sp>
        <p:nvSpPr>
          <p:cNvPr id="32772"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D5137AE1-3F5F-47CE-8E71-4D93DCABEB4C}" type="slidenum">
              <a:rPr lang="en-GB" altLang="en-US" smtClean="0">
                <a:solidFill>
                  <a:srgbClr val="000000"/>
                </a:solidFill>
              </a:rPr>
              <a:pPr defTabSz="914400" fontAlgn="base">
                <a:spcBef>
                  <a:spcPct val="0"/>
                </a:spcBef>
                <a:spcAft>
                  <a:spcPct val="0"/>
                </a:spcAft>
              </a:pPr>
              <a:t>12</a:t>
            </a:fld>
            <a:endParaRPr lang="en-GB" altLang="en-US" smtClean="0">
              <a:solidFill>
                <a:srgbClr val="000000"/>
              </a:solidFill>
            </a:endParaRPr>
          </a:p>
        </p:txBody>
      </p:sp>
    </p:spTree>
    <p:extLst>
      <p:ext uri="{BB962C8B-B14F-4D97-AF65-F5344CB8AC3E}">
        <p14:creationId xmlns:p14="http://schemas.microsoft.com/office/powerpoint/2010/main" val="2799385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GB" altLang="en-US" smtClean="0"/>
          </a:p>
        </p:txBody>
      </p:sp>
      <p:sp>
        <p:nvSpPr>
          <p:cNvPr id="34820"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AD74356B-0130-441D-9A12-35FC11D299B1}" type="slidenum">
              <a:rPr lang="en-GB" altLang="en-US" smtClean="0">
                <a:solidFill>
                  <a:srgbClr val="000000"/>
                </a:solidFill>
              </a:rPr>
              <a:pPr defTabSz="914400" fontAlgn="base">
                <a:spcBef>
                  <a:spcPct val="0"/>
                </a:spcBef>
                <a:spcAft>
                  <a:spcPct val="0"/>
                </a:spcAft>
              </a:pPr>
              <a:t>13</a:t>
            </a:fld>
            <a:endParaRPr lang="en-GB" altLang="en-US" smtClean="0">
              <a:solidFill>
                <a:srgbClr val="000000"/>
              </a:solidFill>
            </a:endParaRPr>
          </a:p>
        </p:txBody>
      </p:sp>
    </p:spTree>
    <p:extLst>
      <p:ext uri="{BB962C8B-B14F-4D97-AF65-F5344CB8AC3E}">
        <p14:creationId xmlns:p14="http://schemas.microsoft.com/office/powerpoint/2010/main" val="260256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p:spPr>
        <p:txBody>
          <a:bodyPr/>
          <a:lstStyle/>
          <a:p>
            <a:endParaRPr lang="en-GB" altLang="en-US" smtClean="0"/>
          </a:p>
        </p:txBody>
      </p:sp>
      <p:sp>
        <p:nvSpPr>
          <p:cNvPr id="36868" name="Slide Number Placeholder 3"/>
          <p:cNvSpPr>
            <a:spLocks noGrp="1"/>
          </p:cNvSpPr>
          <p:nvPr>
            <p:ph type="sldNum" sz="quarter" idx="5"/>
          </p:nvPr>
        </p:nvSpPr>
        <p:spPr>
          <a:no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fontAlgn="base">
              <a:spcBef>
                <a:spcPct val="0"/>
              </a:spcBef>
              <a:spcAft>
                <a:spcPct val="0"/>
              </a:spcAft>
            </a:pPr>
            <a:fld id="{D6AE2940-DA54-46DF-8E76-832025F5FF9C}" type="slidenum">
              <a:rPr lang="en-GB" altLang="en-US" smtClean="0">
                <a:solidFill>
                  <a:srgbClr val="000000"/>
                </a:solidFill>
              </a:rPr>
              <a:pPr defTabSz="914400" fontAlgn="base">
                <a:spcBef>
                  <a:spcPct val="0"/>
                </a:spcBef>
                <a:spcAft>
                  <a:spcPct val="0"/>
                </a:spcAft>
              </a:pPr>
              <a:t>14</a:t>
            </a:fld>
            <a:endParaRPr lang="en-GB" altLang="en-US" smtClean="0">
              <a:solidFill>
                <a:srgbClr val="000000"/>
              </a:solidFill>
            </a:endParaRPr>
          </a:p>
        </p:txBody>
      </p:sp>
    </p:spTree>
    <p:extLst>
      <p:ext uri="{BB962C8B-B14F-4D97-AF65-F5344CB8AC3E}">
        <p14:creationId xmlns:p14="http://schemas.microsoft.com/office/powerpoint/2010/main" val="216238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D23C70-7ACD-4809-82DE-89005CE27097}" type="datetimeFigureOut">
              <a:rPr lang="en-GB" smtClean="0"/>
              <a:t>09/05/2023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315717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D23C70-7ACD-4809-82DE-89005CE27097}" type="datetimeFigureOut">
              <a:rPr lang="en-GB" smtClean="0"/>
              <a:t>09/05/2023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1007343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D23C70-7ACD-4809-82DE-89005CE27097}" type="datetimeFigureOut">
              <a:rPr lang="en-GB" smtClean="0"/>
              <a:t>09/05/2023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1742488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EB1E542B-E2F5-4B8B-9AF6-6BC6DD6334EA}" type="slidenum">
              <a:rPr lang="en-US" altLang="en-US"/>
              <a:pPr>
                <a:defRPr/>
              </a:pPr>
              <a:t>‹#›</a:t>
            </a:fld>
            <a:endParaRPr lang="en-US" altLang="en-US"/>
          </a:p>
        </p:txBody>
      </p:sp>
    </p:spTree>
    <p:extLst>
      <p:ext uri="{BB962C8B-B14F-4D97-AF65-F5344CB8AC3E}">
        <p14:creationId xmlns:p14="http://schemas.microsoft.com/office/powerpoint/2010/main" val="1975713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61AF5EF2-BF2A-44B0-8AB8-E181CB963523}" type="slidenum">
              <a:rPr lang="en-US" altLang="en-US"/>
              <a:pPr>
                <a:defRPr/>
              </a:pPr>
              <a:t>‹#›</a:t>
            </a:fld>
            <a:endParaRPr lang="en-US" altLang="en-US"/>
          </a:p>
        </p:txBody>
      </p:sp>
    </p:spTree>
    <p:extLst>
      <p:ext uri="{BB962C8B-B14F-4D97-AF65-F5344CB8AC3E}">
        <p14:creationId xmlns:p14="http://schemas.microsoft.com/office/powerpoint/2010/main" val="3340869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5B463A90-3BD1-4DCA-B966-4EEED6C8F504}" type="slidenum">
              <a:rPr lang="en-US" altLang="en-US"/>
              <a:pPr>
                <a:defRPr/>
              </a:pPr>
              <a:t>‹#›</a:t>
            </a:fld>
            <a:endParaRPr lang="en-US" altLang="en-US"/>
          </a:p>
        </p:txBody>
      </p:sp>
    </p:spTree>
    <p:extLst>
      <p:ext uri="{BB962C8B-B14F-4D97-AF65-F5344CB8AC3E}">
        <p14:creationId xmlns:p14="http://schemas.microsoft.com/office/powerpoint/2010/main" val="2760500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BD11D0EC-78BD-4BD2-8DD6-6A8C08314255}" type="slidenum">
              <a:rPr lang="en-US" altLang="en-US"/>
              <a:pPr>
                <a:defRPr/>
              </a:pPr>
              <a:t>‹#›</a:t>
            </a:fld>
            <a:endParaRPr lang="en-US" altLang="en-US"/>
          </a:p>
        </p:txBody>
      </p:sp>
    </p:spTree>
    <p:extLst>
      <p:ext uri="{BB962C8B-B14F-4D97-AF65-F5344CB8AC3E}">
        <p14:creationId xmlns:p14="http://schemas.microsoft.com/office/powerpoint/2010/main" val="620492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E64F42C6-3FE9-44A0-A733-6C89B495D65B}" type="slidenum">
              <a:rPr lang="en-US" altLang="en-US"/>
              <a:pPr>
                <a:defRPr/>
              </a:pPr>
              <a:t>‹#›</a:t>
            </a:fld>
            <a:endParaRPr lang="en-US" altLang="en-US"/>
          </a:p>
        </p:txBody>
      </p:sp>
    </p:spTree>
    <p:extLst>
      <p:ext uri="{BB962C8B-B14F-4D97-AF65-F5344CB8AC3E}">
        <p14:creationId xmlns:p14="http://schemas.microsoft.com/office/powerpoint/2010/main" val="1660183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5C8175F4-4933-4683-9553-864D2F024D63}" type="slidenum">
              <a:rPr lang="en-US" altLang="en-US"/>
              <a:pPr>
                <a:defRPr/>
              </a:pPr>
              <a:t>‹#›</a:t>
            </a:fld>
            <a:endParaRPr lang="en-US" altLang="en-US"/>
          </a:p>
        </p:txBody>
      </p:sp>
    </p:spTree>
    <p:extLst>
      <p:ext uri="{BB962C8B-B14F-4D97-AF65-F5344CB8AC3E}">
        <p14:creationId xmlns:p14="http://schemas.microsoft.com/office/powerpoint/2010/main" val="30029769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6A77B239-147D-4D1F-8FE0-1099F2F54F2B}" type="slidenum">
              <a:rPr lang="en-US" altLang="en-US"/>
              <a:pPr>
                <a:defRPr/>
              </a:pPr>
              <a:t>‹#›</a:t>
            </a:fld>
            <a:endParaRPr lang="en-US" altLang="en-US"/>
          </a:p>
        </p:txBody>
      </p:sp>
    </p:spTree>
    <p:extLst>
      <p:ext uri="{BB962C8B-B14F-4D97-AF65-F5344CB8AC3E}">
        <p14:creationId xmlns:p14="http://schemas.microsoft.com/office/powerpoint/2010/main" val="13742635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A0A7A25B-DF01-4C6C-9E58-BF69A2375942}" type="slidenum">
              <a:rPr lang="en-US" altLang="en-US"/>
              <a:pPr>
                <a:defRPr/>
              </a:pPr>
              <a:t>‹#›</a:t>
            </a:fld>
            <a:endParaRPr lang="en-US" altLang="en-US"/>
          </a:p>
        </p:txBody>
      </p:sp>
    </p:spTree>
    <p:extLst>
      <p:ext uri="{BB962C8B-B14F-4D97-AF65-F5344CB8AC3E}">
        <p14:creationId xmlns:p14="http://schemas.microsoft.com/office/powerpoint/2010/main" val="3068717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D23C70-7ACD-4809-82DE-89005CE27097}" type="datetimeFigureOut">
              <a:rPr lang="en-GB" smtClean="0"/>
              <a:t>09/05/2023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25682252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91438690-0ABD-4386-9F7C-296167FB8FFB}" type="slidenum">
              <a:rPr lang="en-US" altLang="en-US"/>
              <a:pPr>
                <a:defRPr/>
              </a:pPr>
              <a:t>‹#›</a:t>
            </a:fld>
            <a:endParaRPr lang="en-US" altLang="en-US"/>
          </a:p>
        </p:txBody>
      </p:sp>
    </p:spTree>
    <p:extLst>
      <p:ext uri="{BB962C8B-B14F-4D97-AF65-F5344CB8AC3E}">
        <p14:creationId xmlns:p14="http://schemas.microsoft.com/office/powerpoint/2010/main" val="37927028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12C8345-15F1-4358-9316-FFFF3C59E997}" type="slidenum">
              <a:rPr lang="en-US" altLang="en-US"/>
              <a:pPr>
                <a:defRPr/>
              </a:pPr>
              <a:t>‹#›</a:t>
            </a:fld>
            <a:endParaRPr lang="en-US" altLang="en-US"/>
          </a:p>
        </p:txBody>
      </p:sp>
    </p:spTree>
    <p:extLst>
      <p:ext uri="{BB962C8B-B14F-4D97-AF65-F5344CB8AC3E}">
        <p14:creationId xmlns:p14="http://schemas.microsoft.com/office/powerpoint/2010/main" val="3070587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EF86B5CD-A7D8-4177-8F75-E33A5D951A13}" type="slidenum">
              <a:rPr lang="en-US" altLang="en-US"/>
              <a:pPr>
                <a:defRPr/>
              </a:pPr>
              <a:t>‹#›</a:t>
            </a:fld>
            <a:endParaRPr lang="en-US" altLang="en-US"/>
          </a:p>
        </p:txBody>
      </p:sp>
    </p:spTree>
    <p:extLst>
      <p:ext uri="{BB962C8B-B14F-4D97-AF65-F5344CB8AC3E}">
        <p14:creationId xmlns:p14="http://schemas.microsoft.com/office/powerpoint/2010/main" val="3017335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D23C70-7ACD-4809-82DE-89005CE27097}" type="datetimeFigureOut">
              <a:rPr lang="en-GB" smtClean="0"/>
              <a:t>09/05/2023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325827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D23C70-7ACD-4809-82DE-89005CE27097}" type="datetimeFigureOut">
              <a:rPr lang="en-GB" smtClean="0"/>
              <a:t>09/05/2023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1583811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D23C70-7ACD-4809-82DE-89005CE27097}" type="datetimeFigureOut">
              <a:rPr lang="en-GB" smtClean="0"/>
              <a:t>09/05/2023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3455251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D23C70-7ACD-4809-82DE-89005CE27097}" type="datetimeFigureOut">
              <a:rPr lang="en-GB" smtClean="0"/>
              <a:t>09/05/2023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397989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23C70-7ACD-4809-82DE-89005CE27097}" type="datetimeFigureOut">
              <a:rPr lang="en-GB" smtClean="0"/>
              <a:t>09/05/2023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3905237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D23C70-7ACD-4809-82DE-89005CE27097}" type="datetimeFigureOut">
              <a:rPr lang="en-GB" smtClean="0"/>
              <a:t>09/05/2023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1630143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D23C70-7ACD-4809-82DE-89005CE27097}" type="datetimeFigureOut">
              <a:rPr lang="en-GB" smtClean="0"/>
              <a:t>09/05/2023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FFA804-B52B-4CA0-B7E8-703051C78D4E}" type="slidenum">
              <a:rPr lang="en-GB" smtClean="0"/>
              <a:t>‹#›</a:t>
            </a:fld>
            <a:endParaRPr lang="en-GB"/>
          </a:p>
        </p:txBody>
      </p:sp>
    </p:spTree>
    <p:extLst>
      <p:ext uri="{BB962C8B-B14F-4D97-AF65-F5344CB8AC3E}">
        <p14:creationId xmlns:p14="http://schemas.microsoft.com/office/powerpoint/2010/main" val="146433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23C70-7ACD-4809-82DE-89005CE27097}" type="datetimeFigureOut">
              <a:rPr lang="en-GB" smtClean="0"/>
              <a:t>09/05/2023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FA804-B52B-4CA0-B7E8-703051C78D4E}" type="slidenum">
              <a:rPr lang="en-GB" smtClean="0"/>
              <a:t>‹#›</a:t>
            </a:fld>
            <a:endParaRPr lang="en-GB"/>
          </a:p>
        </p:txBody>
      </p:sp>
    </p:spTree>
    <p:extLst>
      <p:ext uri="{BB962C8B-B14F-4D97-AF65-F5344CB8AC3E}">
        <p14:creationId xmlns:p14="http://schemas.microsoft.com/office/powerpoint/2010/main" val="2344314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17814DC-6159-49CD-A9D2-BA8796D36F92}" type="slidenum">
              <a:rPr lang="en-US" altLang="en-US"/>
              <a:pPr>
                <a:defRPr/>
              </a:pPr>
              <a:t>‹#›</a:t>
            </a:fld>
            <a:endParaRPr lang="en-US" altLang="en-US"/>
          </a:p>
        </p:txBody>
      </p:sp>
    </p:spTree>
    <p:extLst>
      <p:ext uri="{BB962C8B-B14F-4D97-AF65-F5344CB8AC3E}">
        <p14:creationId xmlns:p14="http://schemas.microsoft.com/office/powerpoint/2010/main" val="1847747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hysicsandmathstutor.com/pdf-pages/?pdf=https%3A%2F%2Fpmt.physicsandmathstutor.com%2Fdownload%2FBiology%2FA-level%2FTopic-Qs%2FEdexcel-A%2F8-Grey-Matter%2FSet-C%2FInvestigating%2520Brain%2520Functio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888274"/>
          </a:xfrm>
          <a:solidFill>
            <a:srgbClr val="FFFF00"/>
          </a:solidFill>
        </p:spPr>
        <p:txBody>
          <a:bodyPr>
            <a:normAutofit/>
          </a:bodyPr>
          <a:lstStyle/>
          <a:p>
            <a:r>
              <a:rPr lang="en-GB" sz="3000" b="1" u="sng" dirty="0" smtClean="0"/>
              <a:t>Brain Structure and Imaging Revision </a:t>
            </a:r>
            <a:r>
              <a:rPr lang="en-GB" sz="3000" b="1" i="1" dirty="0" smtClean="0"/>
              <a:t>                                                </a:t>
            </a:r>
            <a:fld id="{BD362D8C-FF21-46BF-BD21-B971C6B7BDA1}" type="datetime3">
              <a:rPr lang="en-GB" sz="3000" b="1" u="sng" smtClean="0"/>
              <a:t>9 May, 2023</a:t>
            </a:fld>
            <a:endParaRPr lang="en-GB" sz="3000" b="1" u="sng" dirty="0"/>
          </a:p>
        </p:txBody>
      </p:sp>
      <p:sp>
        <p:nvSpPr>
          <p:cNvPr id="5" name="Content Placeholder 4"/>
          <p:cNvSpPr>
            <a:spLocks noGrp="1"/>
          </p:cNvSpPr>
          <p:nvPr>
            <p:ph idx="1"/>
          </p:nvPr>
        </p:nvSpPr>
        <p:spPr>
          <a:xfrm>
            <a:off x="222069" y="1162594"/>
            <a:ext cx="11782697" cy="5014369"/>
          </a:xfrm>
        </p:spPr>
        <p:txBody>
          <a:bodyPr/>
          <a:lstStyle/>
          <a:p>
            <a:pPr marL="0" indent="0">
              <a:buNone/>
            </a:pPr>
            <a:r>
              <a:rPr lang="en-GB" b="1" u="sng" dirty="0" smtClean="0"/>
              <a:t>Do Now</a:t>
            </a:r>
          </a:p>
          <a:p>
            <a:pPr marL="0" indent="0">
              <a:buNone/>
            </a:pP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703734472"/>
              </p:ext>
            </p:extLst>
          </p:nvPr>
        </p:nvGraphicFramePr>
        <p:xfrm>
          <a:off x="222069" y="1901780"/>
          <a:ext cx="11373395" cy="4079240"/>
        </p:xfrm>
        <a:graphic>
          <a:graphicData uri="http://schemas.openxmlformats.org/drawingml/2006/table">
            <a:tbl>
              <a:tblPr firstRow="1" bandRow="1">
                <a:tableStyleId>{5940675A-B579-460E-94D1-54222C63F5DA}</a:tableStyleId>
              </a:tblPr>
              <a:tblGrid>
                <a:gridCol w="403492">
                  <a:extLst>
                    <a:ext uri="{9D8B030D-6E8A-4147-A177-3AD203B41FA5}">
                      <a16:colId xmlns:a16="http://schemas.microsoft.com/office/drawing/2014/main" val="3430873021"/>
                    </a:ext>
                  </a:extLst>
                </a:gridCol>
                <a:gridCol w="8814532">
                  <a:extLst>
                    <a:ext uri="{9D8B030D-6E8A-4147-A177-3AD203B41FA5}">
                      <a16:colId xmlns:a16="http://schemas.microsoft.com/office/drawing/2014/main" val="1585317735"/>
                    </a:ext>
                  </a:extLst>
                </a:gridCol>
                <a:gridCol w="2155371">
                  <a:extLst>
                    <a:ext uri="{9D8B030D-6E8A-4147-A177-3AD203B41FA5}">
                      <a16:colId xmlns:a16="http://schemas.microsoft.com/office/drawing/2014/main" val="514150687"/>
                    </a:ext>
                  </a:extLst>
                </a:gridCol>
              </a:tblGrid>
              <a:tr h="370840">
                <a:tc>
                  <a:txBody>
                    <a:bodyPr/>
                    <a:lstStyle/>
                    <a:p>
                      <a:pPr algn="ctr" rtl="0" fontAlgn="b"/>
                      <a:r>
                        <a:rPr lang="en-US" sz="2200" b="1" dirty="0" smtClean="0">
                          <a:solidFill>
                            <a:schemeClr val="tx1"/>
                          </a:solidFill>
                          <a:effectLst/>
                        </a:rPr>
                        <a:t>1</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Describe the structure of the Cerebrum</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47825755"/>
                  </a:ext>
                </a:extLst>
              </a:tr>
              <a:tr h="370840">
                <a:tc>
                  <a:txBody>
                    <a:bodyPr/>
                    <a:lstStyle/>
                    <a:p>
                      <a:pPr algn="ctr" rtl="0" fontAlgn="b"/>
                      <a:r>
                        <a:rPr lang="en-US" sz="2200" b="1" dirty="0" smtClean="0">
                          <a:solidFill>
                            <a:schemeClr val="tx1"/>
                          </a:solidFill>
                          <a:effectLst/>
                        </a:rPr>
                        <a:t>2</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State the function of the cerebrum</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83919579"/>
                  </a:ext>
                </a:extLst>
              </a:tr>
              <a:tr h="370840">
                <a:tc>
                  <a:txBody>
                    <a:bodyPr/>
                    <a:lstStyle/>
                    <a:p>
                      <a:pPr algn="ctr" rtl="0" fontAlgn="b"/>
                      <a:r>
                        <a:rPr lang="en-US" sz="2200" b="1" dirty="0" smtClean="0">
                          <a:solidFill>
                            <a:schemeClr val="tx1"/>
                          </a:solidFill>
                          <a:effectLst/>
                        </a:rPr>
                        <a:t>3</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Structure and function of the </a:t>
                      </a:r>
                      <a:r>
                        <a:rPr lang="en-US" sz="2200" b="1" dirty="0" err="1">
                          <a:solidFill>
                            <a:schemeClr val="tx1"/>
                          </a:solidFill>
                          <a:effectLst/>
                        </a:rPr>
                        <a:t>hypothalamu</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38902416"/>
                  </a:ext>
                </a:extLst>
              </a:tr>
              <a:tr h="370840">
                <a:tc>
                  <a:txBody>
                    <a:bodyPr/>
                    <a:lstStyle/>
                    <a:p>
                      <a:pPr algn="ctr" rtl="0" fontAlgn="b"/>
                      <a:r>
                        <a:rPr lang="en-US" sz="2200" b="1" dirty="0" smtClean="0">
                          <a:solidFill>
                            <a:schemeClr val="tx1"/>
                          </a:solidFill>
                          <a:effectLst/>
                        </a:rPr>
                        <a:t>4</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Describe the structure of the cerebellum</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68301076"/>
                  </a:ext>
                </a:extLst>
              </a:tr>
              <a:tr h="370840">
                <a:tc>
                  <a:txBody>
                    <a:bodyPr/>
                    <a:lstStyle/>
                    <a:p>
                      <a:pPr algn="ctr" rtl="0" fontAlgn="b"/>
                      <a:r>
                        <a:rPr lang="en-GB" sz="2200" b="1" dirty="0" smtClean="0">
                          <a:solidFill>
                            <a:schemeClr val="tx1"/>
                          </a:solidFill>
                          <a:effectLst/>
                        </a:rPr>
                        <a:t>5</a:t>
                      </a:r>
                      <a:endParaRPr lang="en-GB"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GB" sz="2200" b="1" dirty="0">
                          <a:solidFill>
                            <a:schemeClr val="tx1"/>
                          </a:solidFill>
                          <a:effectLst/>
                        </a:rPr>
                        <a:t>Describe the medulla oblongata</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51848000"/>
                  </a:ext>
                </a:extLst>
              </a:tr>
              <a:tr h="370840">
                <a:tc>
                  <a:txBody>
                    <a:bodyPr/>
                    <a:lstStyle/>
                    <a:p>
                      <a:pPr algn="ctr" rtl="0" fontAlgn="b"/>
                      <a:r>
                        <a:rPr lang="en-US" sz="2200" b="1" dirty="0" smtClean="0">
                          <a:solidFill>
                            <a:schemeClr val="tx1"/>
                          </a:solidFill>
                          <a:effectLst/>
                        </a:rPr>
                        <a:t>6</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How are CT scans used to investigate brain structure and function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28940900"/>
                  </a:ext>
                </a:extLst>
              </a:tr>
              <a:tr h="370840">
                <a:tc>
                  <a:txBody>
                    <a:bodyPr/>
                    <a:lstStyle/>
                    <a:p>
                      <a:pPr algn="ctr" rtl="0" fontAlgn="b"/>
                      <a:r>
                        <a:rPr lang="en-US" sz="2200" b="1" dirty="0" smtClean="0">
                          <a:solidFill>
                            <a:schemeClr val="tx1"/>
                          </a:solidFill>
                          <a:effectLst/>
                        </a:rPr>
                        <a:t>7</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What does long term memory storage involve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2515832"/>
                  </a:ext>
                </a:extLst>
              </a:tr>
              <a:tr h="370840">
                <a:tc>
                  <a:txBody>
                    <a:bodyPr/>
                    <a:lstStyle/>
                    <a:p>
                      <a:pPr algn="ctr" rtl="0" fontAlgn="b"/>
                      <a:r>
                        <a:rPr lang="en-US" sz="2200" b="1" dirty="0" smtClean="0">
                          <a:solidFill>
                            <a:schemeClr val="tx1"/>
                          </a:solidFill>
                          <a:effectLst/>
                        </a:rPr>
                        <a:t>8</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What are the cons of CT scans?</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51866175"/>
                  </a:ext>
                </a:extLst>
              </a:tr>
              <a:tr h="370840">
                <a:tc>
                  <a:txBody>
                    <a:bodyPr/>
                    <a:lstStyle/>
                    <a:p>
                      <a:pPr algn="ctr" rtl="0" fontAlgn="b"/>
                      <a:r>
                        <a:rPr lang="en-US" sz="2200" b="1" dirty="0" smtClean="0">
                          <a:solidFill>
                            <a:schemeClr val="tx1"/>
                          </a:solidFill>
                          <a:effectLst/>
                        </a:rPr>
                        <a:t>8</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How are MRI scans used to investigate brain structure and function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5155715"/>
                  </a:ext>
                </a:extLst>
              </a:tr>
              <a:tr h="370840">
                <a:tc>
                  <a:txBody>
                    <a:bodyPr/>
                    <a:lstStyle/>
                    <a:p>
                      <a:pPr algn="ctr" rtl="0" fontAlgn="b"/>
                      <a:r>
                        <a:rPr lang="en-US" sz="2200" b="1" dirty="0" smtClean="0">
                          <a:solidFill>
                            <a:schemeClr val="tx1"/>
                          </a:solidFill>
                          <a:effectLst/>
                        </a:rPr>
                        <a:t>10</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How are fMRI scans used to investigate brain structure and function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02623004"/>
                  </a:ext>
                </a:extLst>
              </a:tr>
              <a:tr h="370840">
                <a:tc>
                  <a:txBody>
                    <a:bodyPr/>
                    <a:lstStyle/>
                    <a:p>
                      <a:pPr algn="ctr" rtl="0" fontAlgn="b"/>
                      <a:r>
                        <a:rPr lang="en-US" sz="2200" b="1" dirty="0" smtClean="0">
                          <a:solidFill>
                            <a:schemeClr val="tx1"/>
                          </a:solidFill>
                          <a:effectLst/>
                        </a:rPr>
                        <a:t>11</a:t>
                      </a:r>
                      <a:endParaRPr lang="en-US" sz="2200" b="1" dirty="0">
                        <a:solidFill>
                          <a:schemeClr val="tx1"/>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1" dirty="0">
                          <a:solidFill>
                            <a:schemeClr val="tx1"/>
                          </a:solidFill>
                          <a:effectLst/>
                        </a:rPr>
                        <a:t>How are PET scans used to investigate brain structure and function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endParaRPr lang="en-US" dirty="0">
                        <a:solidFill>
                          <a:srgbClr val="C00000"/>
                        </a:solidFill>
                        <a:effectLst/>
                      </a:endParaRP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37789712"/>
                  </a:ext>
                </a:extLst>
              </a:tr>
            </a:tbl>
          </a:graphicData>
        </a:graphic>
      </p:graphicFrame>
    </p:spTree>
    <p:extLst>
      <p:ext uri="{BB962C8B-B14F-4D97-AF65-F5344CB8AC3E}">
        <p14:creationId xmlns:p14="http://schemas.microsoft.com/office/powerpoint/2010/main" val="187665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27651" name="TextBox 2"/>
          <p:cNvSpPr txBox="1">
            <a:spLocks noChangeArrowheads="1"/>
          </p:cNvSpPr>
          <p:nvPr/>
        </p:nvSpPr>
        <p:spPr bwMode="auto">
          <a:xfrm>
            <a:off x="0" y="1231900"/>
            <a:ext cx="1198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6858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6858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n-US">
                <a:solidFill>
                  <a:srgbClr val="000000"/>
                </a:solidFill>
              </a:rPr>
              <a:t>A patient is slurring and has broken speech.</a:t>
            </a:r>
            <a:endParaRPr lang="en-GB" altLang="en-US" sz="1600">
              <a:solidFill>
                <a:srgbClr val="000000"/>
              </a:solidFill>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
        <p:nvSpPr>
          <p:cNvPr id="3" name="TextBox 2"/>
          <p:cNvSpPr txBox="1">
            <a:spLocks noChangeArrowheads="1"/>
          </p:cNvSpPr>
          <p:nvPr/>
        </p:nvSpPr>
        <p:spPr bwMode="auto">
          <a:xfrm>
            <a:off x="5591175" y="3213100"/>
            <a:ext cx="4826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2400"/>
              <a:t>Can you give the name of the lobe?</a:t>
            </a:r>
          </a:p>
        </p:txBody>
      </p:sp>
      <p:sp>
        <p:nvSpPr>
          <p:cNvPr id="6" name="TextBox 5"/>
          <p:cNvSpPr txBox="1">
            <a:spLocks noChangeArrowheads="1"/>
          </p:cNvSpPr>
          <p:nvPr/>
        </p:nvSpPr>
        <p:spPr bwMode="auto">
          <a:xfrm>
            <a:off x="5680075" y="3981450"/>
            <a:ext cx="4824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2400">
                <a:solidFill>
                  <a:srgbClr val="00B050"/>
                </a:solidFill>
              </a:rPr>
              <a:t>Frontal</a:t>
            </a:r>
          </a:p>
        </p:txBody>
      </p:sp>
    </p:spTree>
    <p:extLst>
      <p:ext uri="{BB962C8B-B14F-4D97-AF65-F5344CB8AC3E}">
        <p14:creationId xmlns:p14="http://schemas.microsoft.com/office/powerpoint/2010/main" val="24718864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0" end="0"/>
                                            </p:txEl>
                                          </p:spTgt>
                                        </p:tgtEl>
                                        <p:attrNameLst>
                                          <p:attrName>style.color</p:attrName>
                                        </p:attrNameLst>
                                      </p:cBhvr>
                                      <p:to>
                                        <a:srgbClr val="00B050"/>
                                      </p:to>
                                    </p:animClr>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3" name="TextBox 2"/>
          <p:cNvSpPr txBox="1"/>
          <p:nvPr/>
        </p:nvSpPr>
        <p:spPr>
          <a:xfrm>
            <a:off x="0" y="1231900"/>
            <a:ext cx="11988800" cy="769938"/>
          </a:xfrm>
          <a:prstGeom prst="rect">
            <a:avLst/>
          </a:prstGeom>
          <a:noFill/>
        </p:spPr>
        <p:txBody>
          <a:bodyPr>
            <a:spAutoFit/>
          </a:bodyPr>
          <a:lstStyle/>
          <a:p>
            <a:pPr defTabSz="685800" eaLnBrk="1" fontAlgn="auto" hangingPunct="1">
              <a:spcBef>
                <a:spcPts val="0"/>
              </a:spcBef>
              <a:spcAft>
                <a:spcPts val="0"/>
              </a:spcAft>
              <a:defRPr/>
            </a:pPr>
            <a:r>
              <a:rPr lang="en-GB" sz="2800" dirty="0">
                <a:solidFill>
                  <a:prstClr val="black"/>
                </a:solidFill>
                <a:latin typeface="Calibri" panose="020F0502020204030204"/>
              </a:rPr>
              <a:t>A patient struggles with their short term memory.</a:t>
            </a:r>
          </a:p>
          <a:p>
            <a:pPr marL="214313" indent="-214313" defTabSz="685800" eaLnBrk="1" fontAlgn="auto" hangingPunct="1">
              <a:spcBef>
                <a:spcPts val="0"/>
              </a:spcBef>
              <a:spcAft>
                <a:spcPts val="0"/>
              </a:spcAft>
              <a:buFontTx/>
              <a:buChar char="-"/>
              <a:defRPr/>
            </a:pPr>
            <a:endParaRPr lang="en-GB" sz="1600" dirty="0">
              <a:solidFill>
                <a:prstClr val="black"/>
              </a:solidFill>
              <a:latin typeface="Calibri" panose="020F0502020204030204"/>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
        <p:nvSpPr>
          <p:cNvPr id="5" name="TextBox 4"/>
          <p:cNvSpPr txBox="1">
            <a:spLocks noChangeArrowheads="1"/>
          </p:cNvSpPr>
          <p:nvPr/>
        </p:nvSpPr>
        <p:spPr bwMode="auto">
          <a:xfrm>
            <a:off x="5591175" y="3213100"/>
            <a:ext cx="4826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2400"/>
              <a:t>Can you give the name of the lobe?</a:t>
            </a:r>
          </a:p>
        </p:txBody>
      </p:sp>
      <p:sp>
        <p:nvSpPr>
          <p:cNvPr id="6" name="TextBox 5"/>
          <p:cNvSpPr txBox="1">
            <a:spLocks noChangeArrowheads="1"/>
          </p:cNvSpPr>
          <p:nvPr/>
        </p:nvSpPr>
        <p:spPr bwMode="auto">
          <a:xfrm>
            <a:off x="5680075" y="3981450"/>
            <a:ext cx="4824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2400">
                <a:solidFill>
                  <a:srgbClr val="00B050"/>
                </a:solidFill>
              </a:rPr>
              <a:t>Frontal</a:t>
            </a:r>
          </a:p>
        </p:txBody>
      </p:sp>
    </p:spTree>
    <p:extLst>
      <p:ext uri="{BB962C8B-B14F-4D97-AF65-F5344CB8AC3E}">
        <p14:creationId xmlns:p14="http://schemas.microsoft.com/office/powerpoint/2010/main" val="1715767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0" end="0"/>
                                            </p:txEl>
                                          </p:spTgt>
                                        </p:tgtEl>
                                        <p:attrNameLst>
                                          <p:attrName>style.color</p:attrName>
                                        </p:attrNameLst>
                                      </p:cBhvr>
                                      <p:to>
                                        <a:srgbClr val="00B050"/>
                                      </p:to>
                                    </p:animClr>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31747" name="TextBox 2"/>
          <p:cNvSpPr txBox="1">
            <a:spLocks noChangeArrowheads="1"/>
          </p:cNvSpPr>
          <p:nvPr/>
        </p:nvSpPr>
        <p:spPr bwMode="auto">
          <a:xfrm>
            <a:off x="0" y="1231900"/>
            <a:ext cx="1198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6858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6858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n-US">
                <a:solidFill>
                  <a:srgbClr val="000000"/>
                </a:solidFill>
              </a:rPr>
              <a:t>A patient falls frequently.</a:t>
            </a:r>
            <a:endParaRPr lang="en-GB" altLang="en-US" sz="1600">
              <a:solidFill>
                <a:srgbClr val="000000"/>
              </a:solidFill>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Tree>
    <p:extLst>
      <p:ext uri="{BB962C8B-B14F-4D97-AF65-F5344CB8AC3E}">
        <p14:creationId xmlns:p14="http://schemas.microsoft.com/office/powerpoint/2010/main" val="1972589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3" end="3"/>
                                            </p:txEl>
                                          </p:spTgt>
                                        </p:tgtEl>
                                        <p:attrNameLst>
                                          <p:attrName>style.color</p:attrName>
                                        </p:attrNameLst>
                                      </p:cBhvr>
                                      <p:to>
                                        <a:srgbClr val="00B05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3" name="TextBox 2"/>
          <p:cNvSpPr txBox="1"/>
          <p:nvPr/>
        </p:nvSpPr>
        <p:spPr>
          <a:xfrm>
            <a:off x="0" y="1231900"/>
            <a:ext cx="11988800" cy="769938"/>
          </a:xfrm>
          <a:prstGeom prst="rect">
            <a:avLst/>
          </a:prstGeom>
          <a:noFill/>
        </p:spPr>
        <p:txBody>
          <a:bodyPr>
            <a:spAutoFit/>
          </a:bodyPr>
          <a:lstStyle/>
          <a:p>
            <a:pPr defTabSz="685800" eaLnBrk="1" fontAlgn="auto" hangingPunct="1">
              <a:spcBef>
                <a:spcPts val="0"/>
              </a:spcBef>
              <a:spcAft>
                <a:spcPts val="0"/>
              </a:spcAft>
              <a:defRPr/>
            </a:pPr>
            <a:r>
              <a:rPr lang="en-GB" sz="2800" dirty="0">
                <a:solidFill>
                  <a:prstClr val="black"/>
                </a:solidFill>
                <a:latin typeface="Calibri" panose="020F0502020204030204"/>
              </a:rPr>
              <a:t>A patient has developed arrhythmia (irregular heart beat)</a:t>
            </a:r>
          </a:p>
          <a:p>
            <a:pPr marL="214313" indent="-214313" defTabSz="685800" eaLnBrk="1" fontAlgn="auto" hangingPunct="1">
              <a:spcBef>
                <a:spcPts val="0"/>
              </a:spcBef>
              <a:spcAft>
                <a:spcPts val="0"/>
              </a:spcAft>
              <a:buFontTx/>
              <a:buChar char="-"/>
              <a:defRPr/>
            </a:pPr>
            <a:endParaRPr lang="en-GB" sz="1600" dirty="0">
              <a:solidFill>
                <a:prstClr val="black"/>
              </a:solidFill>
              <a:latin typeface="Calibri" panose="020F0502020204030204"/>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Tree>
    <p:extLst>
      <p:ext uri="{BB962C8B-B14F-4D97-AF65-F5344CB8AC3E}">
        <p14:creationId xmlns:p14="http://schemas.microsoft.com/office/powerpoint/2010/main" val="6536017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4" end="4"/>
                                            </p:txEl>
                                          </p:spTgt>
                                        </p:tgtEl>
                                        <p:attrNameLst>
                                          <p:attrName>style.color</p:attrName>
                                        </p:attrNameLst>
                                      </p:cBhvr>
                                      <p:to>
                                        <a:srgbClr val="00B05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35843" name="TextBox 2"/>
          <p:cNvSpPr txBox="1">
            <a:spLocks noChangeArrowheads="1"/>
          </p:cNvSpPr>
          <p:nvPr/>
        </p:nvSpPr>
        <p:spPr bwMode="auto">
          <a:xfrm>
            <a:off x="0" y="1231900"/>
            <a:ext cx="1198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6858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6858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n-US">
                <a:solidFill>
                  <a:srgbClr val="000000"/>
                </a:solidFill>
              </a:rPr>
              <a:t>A patient has struggles to breathe at a steady rate. </a:t>
            </a:r>
            <a:endParaRPr lang="en-GB" altLang="en-US" sz="1600">
              <a:solidFill>
                <a:srgbClr val="000000"/>
              </a:solidFill>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Tree>
    <p:extLst>
      <p:ext uri="{BB962C8B-B14F-4D97-AF65-F5344CB8AC3E}">
        <p14:creationId xmlns:p14="http://schemas.microsoft.com/office/powerpoint/2010/main" val="37568484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4" end="4"/>
                                            </p:txEl>
                                          </p:spTgt>
                                        </p:tgtEl>
                                        <p:attrNameLst>
                                          <p:attrName>style.color</p:attrName>
                                        </p:attrNameLst>
                                      </p:cBhvr>
                                      <p:to>
                                        <a:srgbClr val="00B05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6386" name="Picture 2" descr="Studying the Brain (8.2.2) | Edexcel A (SNAB) A Level Biology Revision  Notes 2015 | Save My Exams"/>
          <p:cNvPicPr>
            <a:picLocks noChangeAspect="1" noChangeArrowheads="1"/>
          </p:cNvPicPr>
          <p:nvPr/>
        </p:nvPicPr>
        <p:blipFill rotWithShape="1">
          <a:blip r:embed="rId2">
            <a:extLst>
              <a:ext uri="{28A0092B-C50C-407E-A947-70E740481C1C}">
                <a14:useLocalDpi xmlns:a14="http://schemas.microsoft.com/office/drawing/2010/main" val="0"/>
              </a:ext>
            </a:extLst>
          </a:blip>
          <a:srcRect b="51818"/>
          <a:stretch/>
        </p:blipFill>
        <p:spPr bwMode="auto">
          <a:xfrm>
            <a:off x="338455" y="1058091"/>
            <a:ext cx="10477500" cy="5502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7227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6386" name="Picture 2" descr="Studying the Brain (8.2.2) | Edexcel A (SNAB) A Level Biology Revision  Notes 2015 | Save My Exams"/>
          <p:cNvPicPr>
            <a:picLocks noChangeAspect="1" noChangeArrowheads="1"/>
          </p:cNvPicPr>
          <p:nvPr/>
        </p:nvPicPr>
        <p:blipFill rotWithShape="1">
          <a:blip r:embed="rId2">
            <a:extLst>
              <a:ext uri="{28A0092B-C50C-407E-A947-70E740481C1C}">
                <a14:useLocalDpi xmlns:a14="http://schemas.microsoft.com/office/drawing/2010/main" val="0"/>
              </a:ext>
            </a:extLst>
          </a:blip>
          <a:srcRect t="48856"/>
          <a:stretch/>
        </p:blipFill>
        <p:spPr bwMode="auto">
          <a:xfrm>
            <a:off x="678089" y="209005"/>
            <a:ext cx="10477500" cy="5840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16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20000"/>
              <a:lumOff val="80000"/>
            </a:schemeClr>
          </a:solidFill>
        </p:spPr>
        <p:txBody>
          <a:bodyPr/>
          <a:lstStyle/>
          <a:p>
            <a:r>
              <a:rPr lang="en-GB" b="1" u="sng" dirty="0" smtClean="0"/>
              <a:t>Think Pair Share</a:t>
            </a:r>
            <a:endParaRPr lang="en-GB" b="1" u="sng" dirty="0"/>
          </a:p>
        </p:txBody>
      </p:sp>
      <p:sp>
        <p:nvSpPr>
          <p:cNvPr id="3" name="Content Placeholder 2"/>
          <p:cNvSpPr>
            <a:spLocks noGrp="1"/>
          </p:cNvSpPr>
          <p:nvPr>
            <p:ph idx="1"/>
          </p:nvPr>
        </p:nvSpPr>
        <p:spPr>
          <a:xfrm>
            <a:off x="396240" y="1706880"/>
            <a:ext cx="10957560" cy="4470083"/>
          </a:xfrm>
        </p:spPr>
        <p:txBody>
          <a:bodyPr/>
          <a:lstStyle/>
          <a:p>
            <a:pPr marL="0" indent="0">
              <a:buNone/>
            </a:pPr>
            <a:r>
              <a:rPr lang="en-GB" b="1" dirty="0" smtClean="0"/>
              <a:t>What: </a:t>
            </a:r>
            <a:r>
              <a:rPr lang="en-GB" dirty="0" smtClean="0"/>
              <a:t>How do CT, MRI, fMRI an PET scans work? What is each used for?</a:t>
            </a:r>
          </a:p>
          <a:p>
            <a:pPr marL="0" indent="0">
              <a:buNone/>
            </a:pPr>
            <a:endParaRPr lang="en-GB" dirty="0" smtClean="0"/>
          </a:p>
          <a:p>
            <a:pPr marL="0" indent="0">
              <a:buNone/>
            </a:pPr>
            <a:endParaRPr lang="en-GB" dirty="0"/>
          </a:p>
          <a:p>
            <a:pPr marL="0" indent="0">
              <a:buNone/>
            </a:pPr>
            <a:r>
              <a:rPr lang="en-GB" b="1" dirty="0" smtClean="0"/>
              <a:t>How long: </a:t>
            </a:r>
            <a:r>
              <a:rPr lang="en-GB" dirty="0" smtClean="0"/>
              <a:t>1 min think, 2 min discuss in pairs, then share with the class</a:t>
            </a:r>
            <a:endParaRPr lang="en-GB" dirty="0"/>
          </a:p>
        </p:txBody>
      </p:sp>
    </p:spTree>
    <p:extLst>
      <p:ext uri="{BB962C8B-B14F-4D97-AF65-F5344CB8AC3E}">
        <p14:creationId xmlns:p14="http://schemas.microsoft.com/office/powerpoint/2010/main" val="10063679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05840"/>
          </a:xfrm>
          <a:solidFill>
            <a:srgbClr val="FFC000"/>
          </a:solidFill>
        </p:spPr>
        <p:txBody>
          <a:bodyPr/>
          <a:lstStyle/>
          <a:p>
            <a:r>
              <a:rPr lang="en-GB" b="1" u="sng" dirty="0" smtClean="0"/>
              <a:t>Task</a:t>
            </a:r>
            <a:endParaRPr lang="en-GB" b="1" u="sng" dirty="0"/>
          </a:p>
        </p:txBody>
      </p:sp>
      <p:sp>
        <p:nvSpPr>
          <p:cNvPr id="3" name="Content Placeholder 2"/>
          <p:cNvSpPr>
            <a:spLocks noGrp="1"/>
          </p:cNvSpPr>
          <p:nvPr>
            <p:ph idx="1"/>
          </p:nvPr>
        </p:nvSpPr>
        <p:spPr>
          <a:xfrm>
            <a:off x="130629" y="1254034"/>
            <a:ext cx="11612880" cy="5368835"/>
          </a:xfrm>
        </p:spPr>
        <p:txBody>
          <a:bodyPr>
            <a:normAutofit/>
          </a:bodyPr>
          <a:lstStyle/>
          <a:p>
            <a:pPr marL="0" indent="0">
              <a:buNone/>
            </a:pPr>
            <a:r>
              <a:rPr lang="en-GB" b="1" dirty="0" smtClean="0"/>
              <a:t>What: </a:t>
            </a:r>
          </a:p>
          <a:p>
            <a:r>
              <a:rPr lang="en-GB" dirty="0" smtClean="0"/>
              <a:t>Answer the exam questions on the brain in the </a:t>
            </a:r>
            <a:r>
              <a:rPr lang="en-GB" dirty="0"/>
              <a:t>booklet </a:t>
            </a:r>
            <a:r>
              <a:rPr lang="en-GB" dirty="0" smtClean="0"/>
              <a:t>provided</a:t>
            </a:r>
          </a:p>
          <a:p>
            <a:endParaRPr lang="en-GB" b="1" dirty="0"/>
          </a:p>
          <a:p>
            <a:pPr marL="0" indent="0">
              <a:buNone/>
            </a:pPr>
            <a:r>
              <a:rPr lang="en-GB" b="1" dirty="0" smtClean="0"/>
              <a:t>How:</a:t>
            </a:r>
          </a:p>
          <a:p>
            <a:r>
              <a:rPr lang="en-GB" dirty="0" smtClean="0"/>
              <a:t>In pairs or independently</a:t>
            </a:r>
          </a:p>
          <a:p>
            <a:r>
              <a:rPr lang="en-GB" dirty="0" smtClean="0"/>
              <a:t>Teacher will use the </a:t>
            </a:r>
            <a:r>
              <a:rPr lang="en-GB" dirty="0" err="1" smtClean="0"/>
              <a:t>visualiser</a:t>
            </a:r>
            <a:r>
              <a:rPr lang="en-GB" dirty="0" smtClean="0"/>
              <a:t> to help with some of the harder questions </a:t>
            </a:r>
          </a:p>
          <a:p>
            <a:endParaRPr lang="en-GB" dirty="0"/>
          </a:p>
          <a:p>
            <a:pPr marL="0" indent="0">
              <a:buNone/>
            </a:pPr>
            <a:r>
              <a:rPr lang="en-GB" b="1" dirty="0" smtClean="0"/>
              <a:t>How long: </a:t>
            </a:r>
          </a:p>
          <a:p>
            <a:r>
              <a:rPr lang="en-GB" dirty="0" smtClean="0"/>
              <a:t>20 </a:t>
            </a:r>
            <a:r>
              <a:rPr lang="en-GB" dirty="0" err="1" smtClean="0"/>
              <a:t>mins</a:t>
            </a:r>
            <a:r>
              <a:rPr lang="en-GB" dirty="0" smtClean="0"/>
              <a:t> </a:t>
            </a:r>
            <a:endParaRPr lang="en-GB" dirty="0"/>
          </a:p>
        </p:txBody>
      </p:sp>
    </p:spTree>
    <p:extLst>
      <p:ext uri="{BB962C8B-B14F-4D97-AF65-F5344CB8AC3E}">
        <p14:creationId xmlns:p14="http://schemas.microsoft.com/office/powerpoint/2010/main" val="35801381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66651"/>
          </a:xfrm>
          <a:solidFill>
            <a:srgbClr val="92D050"/>
          </a:solidFill>
        </p:spPr>
        <p:txBody>
          <a:bodyPr/>
          <a:lstStyle/>
          <a:p>
            <a:r>
              <a:rPr lang="en-GB" b="1" u="sng" dirty="0" smtClean="0"/>
              <a:t>Review</a:t>
            </a:r>
            <a:endParaRPr lang="en-GB" b="1" u="sng" dirty="0"/>
          </a:p>
        </p:txBody>
      </p:sp>
      <p:sp>
        <p:nvSpPr>
          <p:cNvPr id="3" name="Content Placeholder 2"/>
          <p:cNvSpPr>
            <a:spLocks noGrp="1"/>
          </p:cNvSpPr>
          <p:nvPr>
            <p:ph idx="1"/>
          </p:nvPr>
        </p:nvSpPr>
        <p:spPr>
          <a:xfrm>
            <a:off x="169817" y="1201783"/>
            <a:ext cx="11730446" cy="4975180"/>
          </a:xfrm>
        </p:spPr>
        <p:txBody>
          <a:bodyPr/>
          <a:lstStyle/>
          <a:p>
            <a:pPr marL="0" indent="0">
              <a:buNone/>
            </a:pPr>
            <a:r>
              <a:rPr lang="en-GB" b="1" dirty="0" smtClean="0"/>
              <a:t>What: </a:t>
            </a:r>
          </a:p>
          <a:p>
            <a:r>
              <a:rPr lang="en-GB" dirty="0" smtClean="0"/>
              <a:t>Mark your answers in green pen</a:t>
            </a:r>
          </a:p>
          <a:p>
            <a:pPr marL="0" indent="0">
              <a:buNone/>
            </a:pPr>
            <a:endParaRPr lang="en-GB" dirty="0" smtClean="0"/>
          </a:p>
          <a:p>
            <a:pPr marL="0" indent="0">
              <a:buNone/>
            </a:pPr>
            <a:r>
              <a:rPr lang="en-GB" b="1" dirty="0" smtClean="0"/>
              <a:t>How:</a:t>
            </a:r>
            <a:endParaRPr lang="en-GB" b="1" dirty="0"/>
          </a:p>
          <a:p>
            <a:r>
              <a:rPr lang="en-GB" dirty="0" smtClean="0"/>
              <a:t>As we go through some students answers on the </a:t>
            </a:r>
            <a:r>
              <a:rPr lang="en-GB" dirty="0" err="1" smtClean="0"/>
              <a:t>visualiser</a:t>
            </a:r>
            <a:endParaRPr lang="en-GB" dirty="0" smtClean="0"/>
          </a:p>
          <a:p>
            <a:r>
              <a:rPr lang="en-GB" dirty="0" smtClean="0"/>
              <a:t>With the mark scheme </a:t>
            </a:r>
          </a:p>
          <a:p>
            <a:endParaRPr lang="en-GB" b="1" dirty="0"/>
          </a:p>
          <a:p>
            <a:pPr marL="0" indent="0">
              <a:buNone/>
            </a:pPr>
            <a:r>
              <a:rPr lang="en-GB" b="1" dirty="0" smtClean="0"/>
              <a:t>How long: </a:t>
            </a:r>
          </a:p>
          <a:p>
            <a:pPr marL="0" indent="0">
              <a:buNone/>
            </a:pPr>
            <a:r>
              <a:rPr lang="en-GB" dirty="0" smtClean="0"/>
              <a:t>10 </a:t>
            </a:r>
            <a:r>
              <a:rPr lang="en-GB" dirty="0" err="1" smtClean="0"/>
              <a:t>mins</a:t>
            </a:r>
            <a:r>
              <a:rPr lang="en-GB" dirty="0" smtClean="0"/>
              <a:t> </a:t>
            </a:r>
            <a:endParaRPr lang="en-GB" dirty="0"/>
          </a:p>
        </p:txBody>
      </p:sp>
    </p:spTree>
    <p:extLst>
      <p:ext uri="{BB962C8B-B14F-4D97-AF65-F5344CB8AC3E}">
        <p14:creationId xmlns:p14="http://schemas.microsoft.com/office/powerpoint/2010/main" val="23799290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888274"/>
          </a:xfrm>
          <a:solidFill>
            <a:srgbClr val="92D050"/>
          </a:solidFill>
        </p:spPr>
        <p:txBody>
          <a:bodyPr>
            <a:normAutofit/>
          </a:bodyPr>
          <a:lstStyle/>
          <a:p>
            <a:r>
              <a:rPr lang="en-GB" sz="3000" b="1" u="sng" dirty="0" smtClean="0"/>
              <a:t>Answers</a:t>
            </a:r>
            <a:endParaRPr lang="en-GB" sz="3000" b="1" u="sng" dirty="0"/>
          </a:p>
        </p:txBody>
      </p:sp>
      <p:graphicFrame>
        <p:nvGraphicFramePr>
          <p:cNvPr id="6" name="Table 5"/>
          <p:cNvGraphicFramePr>
            <a:graphicFrameLocks noGrp="1"/>
          </p:cNvGraphicFramePr>
          <p:nvPr>
            <p:extLst>
              <p:ext uri="{D42A27DB-BD31-4B8C-83A1-F6EECF244321}">
                <p14:modId xmlns:p14="http://schemas.microsoft.com/office/powerpoint/2010/main" val="1904817971"/>
              </p:ext>
            </p:extLst>
          </p:nvPr>
        </p:nvGraphicFramePr>
        <p:xfrm>
          <a:off x="204650" y="989702"/>
          <a:ext cx="11782700" cy="5699760"/>
        </p:xfrm>
        <a:graphic>
          <a:graphicData uri="http://schemas.openxmlformats.org/drawingml/2006/table">
            <a:tbl>
              <a:tblPr firstRow="1" bandRow="1">
                <a:tableStyleId>{5940675A-B579-460E-94D1-54222C63F5DA}</a:tableStyleId>
              </a:tblPr>
              <a:tblGrid>
                <a:gridCol w="736644">
                  <a:extLst>
                    <a:ext uri="{9D8B030D-6E8A-4147-A177-3AD203B41FA5}">
                      <a16:colId xmlns:a16="http://schemas.microsoft.com/office/drawing/2014/main" val="3356781210"/>
                    </a:ext>
                  </a:extLst>
                </a:gridCol>
                <a:gridCol w="4767175">
                  <a:extLst>
                    <a:ext uri="{9D8B030D-6E8A-4147-A177-3AD203B41FA5}">
                      <a16:colId xmlns:a16="http://schemas.microsoft.com/office/drawing/2014/main" val="1585317735"/>
                    </a:ext>
                  </a:extLst>
                </a:gridCol>
                <a:gridCol w="6278881">
                  <a:extLst>
                    <a:ext uri="{9D8B030D-6E8A-4147-A177-3AD203B41FA5}">
                      <a16:colId xmlns:a16="http://schemas.microsoft.com/office/drawing/2014/main" val="514150687"/>
                    </a:ext>
                  </a:extLst>
                </a:gridCol>
              </a:tblGrid>
              <a:tr h="1114792">
                <a:tc>
                  <a:txBody>
                    <a:bodyPr/>
                    <a:lstStyle/>
                    <a:p>
                      <a:pPr rtl="0" fontAlgn="b"/>
                      <a:r>
                        <a:rPr lang="en-US" sz="2200" b="1" dirty="0" smtClean="0">
                          <a:solidFill>
                            <a:schemeClr val="tx1"/>
                          </a:solidFill>
                          <a:effectLst/>
                        </a:rPr>
                        <a:t>1</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Describe the structure of the Cerebrum</a:t>
                      </a:r>
                    </a:p>
                  </a:txBody>
                  <a:tcPr marL="28575" marR="28575" marT="0" marB="0" anchor="b"/>
                </a:tc>
                <a:tc>
                  <a:txBody>
                    <a:bodyPr/>
                    <a:lstStyle/>
                    <a:p>
                      <a:pPr rtl="0" fontAlgn="b"/>
                      <a:r>
                        <a:rPr lang="en-US" sz="2200" dirty="0">
                          <a:solidFill>
                            <a:srgbClr val="00B050"/>
                          </a:solidFill>
                          <a:effectLst/>
                        </a:rPr>
                        <a:t>Largest part of the brain, divided into two halves called cerebral hemispheres. Has a thin outer layer called the cerebral cortex. The cortex has a large SA so it is highly folded to fit into the skull</a:t>
                      </a:r>
                    </a:p>
                  </a:txBody>
                  <a:tcPr marL="28575" marR="28575" marT="0" marB="0" anchor="b"/>
                </a:tc>
                <a:extLst>
                  <a:ext uri="{0D108BD9-81ED-4DB2-BD59-A6C34878D82A}">
                    <a16:rowId xmlns:a16="http://schemas.microsoft.com/office/drawing/2014/main" val="2747825755"/>
                  </a:ext>
                </a:extLst>
              </a:tr>
              <a:tr h="557396">
                <a:tc>
                  <a:txBody>
                    <a:bodyPr/>
                    <a:lstStyle/>
                    <a:p>
                      <a:pPr rtl="0" fontAlgn="b"/>
                      <a:r>
                        <a:rPr lang="en-US" sz="2200" b="1" dirty="0" smtClean="0">
                          <a:solidFill>
                            <a:schemeClr val="tx1"/>
                          </a:solidFill>
                          <a:effectLst/>
                        </a:rPr>
                        <a:t>2</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State the function of the cerebrum</a:t>
                      </a:r>
                    </a:p>
                  </a:txBody>
                  <a:tcPr marL="28575" marR="28575" marT="0" marB="0" anchor="b"/>
                </a:tc>
                <a:tc>
                  <a:txBody>
                    <a:bodyPr/>
                    <a:lstStyle/>
                    <a:p>
                      <a:pPr rtl="0" fontAlgn="b"/>
                      <a:r>
                        <a:rPr lang="en-US" sz="2200" dirty="0">
                          <a:solidFill>
                            <a:srgbClr val="00B050"/>
                          </a:solidFill>
                          <a:effectLst/>
                        </a:rPr>
                        <a:t>Involved in vision, learning, thinking, emotions and movement</a:t>
                      </a:r>
                    </a:p>
                  </a:txBody>
                  <a:tcPr marL="28575" marR="28575" marT="0" marB="0" anchor="b"/>
                </a:tc>
                <a:extLst>
                  <a:ext uri="{0D108BD9-81ED-4DB2-BD59-A6C34878D82A}">
                    <a16:rowId xmlns:a16="http://schemas.microsoft.com/office/drawing/2014/main" val="2383919579"/>
                  </a:ext>
                </a:extLst>
              </a:tr>
              <a:tr h="1393490">
                <a:tc>
                  <a:txBody>
                    <a:bodyPr/>
                    <a:lstStyle/>
                    <a:p>
                      <a:pPr rtl="0" fontAlgn="b"/>
                      <a:r>
                        <a:rPr lang="en-US" sz="2200" b="1" dirty="0" smtClean="0">
                          <a:solidFill>
                            <a:schemeClr val="tx1"/>
                          </a:solidFill>
                          <a:effectLst/>
                        </a:rPr>
                        <a:t>3</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Structure and function of the </a:t>
                      </a:r>
                      <a:r>
                        <a:rPr lang="en-US" sz="2200" b="1" dirty="0" err="1">
                          <a:solidFill>
                            <a:schemeClr val="tx1"/>
                          </a:solidFill>
                          <a:effectLst/>
                        </a:rPr>
                        <a:t>hypothalamu</a:t>
                      </a:r>
                      <a:endParaRPr lang="en-US" sz="2200" b="1" dirty="0">
                        <a:solidFill>
                          <a:schemeClr val="tx1"/>
                        </a:solidFill>
                        <a:effectLst/>
                      </a:endParaRPr>
                    </a:p>
                  </a:txBody>
                  <a:tcPr marL="28575" marR="28575" marT="0" marB="0" anchor="b"/>
                </a:tc>
                <a:tc>
                  <a:txBody>
                    <a:bodyPr/>
                    <a:lstStyle/>
                    <a:p>
                      <a:pPr rtl="0" fontAlgn="b"/>
                      <a:r>
                        <a:rPr lang="en-US" sz="2200" dirty="0">
                          <a:solidFill>
                            <a:srgbClr val="00B050"/>
                          </a:solidFill>
                          <a:effectLst/>
                        </a:rPr>
                        <a:t>Found beneath the middle part of the brain. Automatically maintains body temperature at the normal level (thermoregulation). Produces hormones that control the pituitary gland, which is below the hypothalamus</a:t>
                      </a:r>
                    </a:p>
                  </a:txBody>
                  <a:tcPr marL="28575" marR="28575" marT="0" marB="0" anchor="b"/>
                </a:tc>
                <a:extLst>
                  <a:ext uri="{0D108BD9-81ED-4DB2-BD59-A6C34878D82A}">
                    <a16:rowId xmlns:a16="http://schemas.microsoft.com/office/drawing/2014/main" val="3338902416"/>
                  </a:ext>
                </a:extLst>
              </a:tr>
              <a:tr h="836094">
                <a:tc>
                  <a:txBody>
                    <a:bodyPr/>
                    <a:lstStyle/>
                    <a:p>
                      <a:pPr rtl="0" fontAlgn="b"/>
                      <a:r>
                        <a:rPr lang="en-US" sz="2200" b="1" dirty="0" smtClean="0">
                          <a:solidFill>
                            <a:schemeClr val="tx1"/>
                          </a:solidFill>
                          <a:effectLst/>
                        </a:rPr>
                        <a:t>4</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Describe the structure of the cerebellum</a:t>
                      </a:r>
                    </a:p>
                  </a:txBody>
                  <a:tcPr marL="28575" marR="28575" marT="0" marB="0" anchor="b"/>
                </a:tc>
                <a:tc>
                  <a:txBody>
                    <a:bodyPr/>
                    <a:lstStyle/>
                    <a:p>
                      <a:pPr rtl="0" fontAlgn="b"/>
                      <a:r>
                        <a:rPr lang="en-US" sz="2200" dirty="0">
                          <a:solidFill>
                            <a:srgbClr val="00B050"/>
                          </a:solidFill>
                          <a:effectLst/>
                        </a:rPr>
                        <a:t>Is underneath the cerebrum and also has a folded cortex. Co-ordinates smooth movement, posture and balance</a:t>
                      </a:r>
                    </a:p>
                  </a:txBody>
                  <a:tcPr marL="28575" marR="28575" marT="0" marB="0" anchor="b"/>
                </a:tc>
                <a:extLst>
                  <a:ext uri="{0D108BD9-81ED-4DB2-BD59-A6C34878D82A}">
                    <a16:rowId xmlns:a16="http://schemas.microsoft.com/office/drawing/2014/main" val="668301076"/>
                  </a:ext>
                </a:extLst>
              </a:tr>
              <a:tr h="836094">
                <a:tc>
                  <a:txBody>
                    <a:bodyPr/>
                    <a:lstStyle/>
                    <a:p>
                      <a:pPr rtl="0" fontAlgn="b"/>
                      <a:r>
                        <a:rPr lang="en-GB" sz="2200" b="1" dirty="0" smtClean="0">
                          <a:solidFill>
                            <a:schemeClr val="tx1"/>
                          </a:solidFill>
                          <a:effectLst/>
                        </a:rPr>
                        <a:t>5</a:t>
                      </a:r>
                      <a:endParaRPr lang="en-GB" sz="2200" b="1" dirty="0">
                        <a:solidFill>
                          <a:schemeClr val="tx1"/>
                        </a:solidFill>
                        <a:effectLst/>
                      </a:endParaRPr>
                    </a:p>
                  </a:txBody>
                  <a:tcPr marL="28575" marR="28575" marT="0" marB="0" anchor="b"/>
                </a:tc>
                <a:tc>
                  <a:txBody>
                    <a:bodyPr/>
                    <a:lstStyle/>
                    <a:p>
                      <a:pPr rtl="0" fontAlgn="b"/>
                      <a:r>
                        <a:rPr lang="en-GB" sz="2200" b="1">
                          <a:solidFill>
                            <a:schemeClr val="tx1"/>
                          </a:solidFill>
                          <a:effectLst/>
                        </a:rPr>
                        <a:t>Describe the medulla oblongata</a:t>
                      </a:r>
                    </a:p>
                  </a:txBody>
                  <a:tcPr marL="28575" marR="28575" marT="0" marB="0" anchor="b"/>
                </a:tc>
                <a:tc>
                  <a:txBody>
                    <a:bodyPr/>
                    <a:lstStyle/>
                    <a:p>
                      <a:pPr rtl="0" fontAlgn="b"/>
                      <a:r>
                        <a:rPr lang="en-US" sz="2200" dirty="0">
                          <a:solidFill>
                            <a:srgbClr val="00B050"/>
                          </a:solidFill>
                          <a:effectLst/>
                        </a:rPr>
                        <a:t>At base of brain near top of the spinal cord. Automatically controls breathing rate, heart rate and blood pressure</a:t>
                      </a:r>
                    </a:p>
                  </a:txBody>
                  <a:tcPr marL="28575" marR="28575" marT="0" marB="0" anchor="b"/>
                </a:tc>
                <a:extLst>
                  <a:ext uri="{0D108BD9-81ED-4DB2-BD59-A6C34878D82A}">
                    <a16:rowId xmlns:a16="http://schemas.microsoft.com/office/drawing/2014/main" val="3151848000"/>
                  </a:ext>
                </a:extLst>
              </a:tr>
            </a:tbl>
          </a:graphicData>
        </a:graphic>
      </p:graphicFrame>
    </p:spTree>
    <p:extLst>
      <p:ext uri="{BB962C8B-B14F-4D97-AF65-F5344CB8AC3E}">
        <p14:creationId xmlns:p14="http://schemas.microsoft.com/office/powerpoint/2010/main" val="2266158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rgbClr val="FFC000"/>
          </a:solidFill>
        </p:spPr>
        <p:txBody>
          <a:bodyPr/>
          <a:lstStyle/>
          <a:p>
            <a:r>
              <a:rPr lang="en-GB" u="sng" dirty="0" smtClean="0"/>
              <a:t>Extra Exam Qu Practise</a:t>
            </a:r>
            <a:endParaRPr lang="en-GB" u="sng" dirty="0"/>
          </a:p>
        </p:txBody>
      </p:sp>
      <p:sp>
        <p:nvSpPr>
          <p:cNvPr id="3" name="Content Placeholder 2"/>
          <p:cNvSpPr>
            <a:spLocks noGrp="1"/>
          </p:cNvSpPr>
          <p:nvPr>
            <p:ph idx="1"/>
          </p:nvPr>
        </p:nvSpPr>
        <p:spPr/>
        <p:txBody>
          <a:bodyPr/>
          <a:lstStyle/>
          <a:p>
            <a:r>
              <a:rPr lang="en-GB" dirty="0">
                <a:hlinkClick r:id="rId2"/>
              </a:rPr>
              <a:t>https://www.physicsandmathstutor.com/pdf-pages/?pdf=https%3A%2F%2Fpmt.physicsandmathstutor.com%2Fdownload%2FBiology%2FA-level%2FTopic-Qs%2FEdexcel-A%2F8-Grey-Matter%2FSet-C%2FInvestigating%2520Brain%2520Function.pdf</a:t>
            </a:r>
            <a:endParaRPr lang="en-GB" dirty="0"/>
          </a:p>
        </p:txBody>
      </p:sp>
    </p:spTree>
    <p:extLst>
      <p:ext uri="{BB962C8B-B14F-4D97-AF65-F5344CB8AC3E}">
        <p14:creationId xmlns:p14="http://schemas.microsoft.com/office/powerpoint/2010/main" val="2253740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888274"/>
          </a:xfrm>
          <a:solidFill>
            <a:srgbClr val="92D050"/>
          </a:solidFill>
        </p:spPr>
        <p:txBody>
          <a:bodyPr>
            <a:normAutofit/>
          </a:bodyPr>
          <a:lstStyle/>
          <a:p>
            <a:r>
              <a:rPr lang="en-GB" sz="3000" b="1" u="sng" dirty="0" smtClean="0"/>
              <a:t>Answers</a:t>
            </a:r>
            <a:endParaRPr lang="en-GB" sz="3000" b="1" u="sng" dirty="0"/>
          </a:p>
        </p:txBody>
      </p:sp>
      <p:graphicFrame>
        <p:nvGraphicFramePr>
          <p:cNvPr id="6" name="Table 5"/>
          <p:cNvGraphicFramePr>
            <a:graphicFrameLocks noGrp="1"/>
          </p:cNvGraphicFramePr>
          <p:nvPr>
            <p:extLst>
              <p:ext uri="{D42A27DB-BD31-4B8C-83A1-F6EECF244321}">
                <p14:modId xmlns:p14="http://schemas.microsoft.com/office/powerpoint/2010/main" val="1310613131"/>
              </p:ext>
            </p:extLst>
          </p:nvPr>
        </p:nvGraphicFramePr>
        <p:xfrm>
          <a:off x="-1" y="888275"/>
          <a:ext cx="12057017" cy="5957066"/>
        </p:xfrm>
        <a:graphic>
          <a:graphicData uri="http://schemas.openxmlformats.org/drawingml/2006/table">
            <a:tbl>
              <a:tblPr firstRow="1" bandRow="1">
                <a:tableStyleId>{5940675A-B579-460E-94D1-54222C63F5DA}</a:tableStyleId>
              </a:tblPr>
              <a:tblGrid>
                <a:gridCol w="272190">
                  <a:extLst>
                    <a:ext uri="{9D8B030D-6E8A-4147-A177-3AD203B41FA5}">
                      <a16:colId xmlns:a16="http://schemas.microsoft.com/office/drawing/2014/main" val="3356781210"/>
                    </a:ext>
                  </a:extLst>
                </a:gridCol>
                <a:gridCol w="5359765">
                  <a:extLst>
                    <a:ext uri="{9D8B030D-6E8A-4147-A177-3AD203B41FA5}">
                      <a16:colId xmlns:a16="http://schemas.microsoft.com/office/drawing/2014/main" val="1585317735"/>
                    </a:ext>
                  </a:extLst>
                </a:gridCol>
                <a:gridCol w="6425062">
                  <a:extLst>
                    <a:ext uri="{9D8B030D-6E8A-4147-A177-3AD203B41FA5}">
                      <a16:colId xmlns:a16="http://schemas.microsoft.com/office/drawing/2014/main" val="514150687"/>
                    </a:ext>
                  </a:extLst>
                </a:gridCol>
              </a:tblGrid>
              <a:tr h="1672188">
                <a:tc>
                  <a:txBody>
                    <a:bodyPr/>
                    <a:lstStyle/>
                    <a:p>
                      <a:pPr rtl="0" fontAlgn="b"/>
                      <a:r>
                        <a:rPr lang="en-US" sz="2000" b="1" dirty="0" smtClean="0">
                          <a:solidFill>
                            <a:schemeClr val="tx1"/>
                          </a:solidFill>
                          <a:effectLst/>
                        </a:rPr>
                        <a:t>6</a:t>
                      </a:r>
                      <a:endParaRPr lang="en-US" sz="2000" b="1" dirty="0">
                        <a:solidFill>
                          <a:schemeClr val="tx1"/>
                        </a:solidFill>
                        <a:effectLst/>
                      </a:endParaRPr>
                    </a:p>
                  </a:txBody>
                  <a:tcPr marL="28575" marR="28575" marT="0" marB="0" anchor="b"/>
                </a:tc>
                <a:tc>
                  <a:txBody>
                    <a:bodyPr/>
                    <a:lstStyle/>
                    <a:p>
                      <a:pPr rtl="0" fontAlgn="b"/>
                      <a:r>
                        <a:rPr lang="en-US" sz="2000" b="1" dirty="0">
                          <a:solidFill>
                            <a:schemeClr val="tx1"/>
                          </a:solidFill>
                          <a:effectLst/>
                        </a:rPr>
                        <a:t>How are CT scans used to investigate brain structure and function ?</a:t>
                      </a:r>
                    </a:p>
                  </a:txBody>
                  <a:tcPr marL="28575" marR="28575" marT="0" marB="0" anchor="b"/>
                </a:tc>
                <a:tc>
                  <a:txBody>
                    <a:bodyPr/>
                    <a:lstStyle/>
                    <a:p>
                      <a:pPr rtl="0" fontAlgn="b"/>
                      <a:r>
                        <a:rPr lang="en-US" sz="2000" dirty="0">
                          <a:solidFill>
                            <a:schemeClr val="tx1"/>
                          </a:solidFill>
                          <a:effectLst/>
                        </a:rPr>
                        <a:t>Use X ray radiation to produce cross section images of the brain. Dense structures in the brain absorb more radiation than less dense structures so show up as a lighter </a:t>
                      </a:r>
                      <a:r>
                        <a:rPr lang="en-US" sz="2000" dirty="0" err="1">
                          <a:solidFill>
                            <a:schemeClr val="tx1"/>
                          </a:solidFill>
                          <a:effectLst/>
                        </a:rPr>
                        <a:t>colour</a:t>
                      </a:r>
                      <a:r>
                        <a:rPr lang="en-US" sz="2000" dirty="0">
                          <a:solidFill>
                            <a:schemeClr val="tx1"/>
                          </a:solidFill>
                          <a:effectLst/>
                        </a:rPr>
                        <a:t> on the scan. The scan shows the major structures but does not show functions.</a:t>
                      </a:r>
                    </a:p>
                  </a:txBody>
                  <a:tcPr marL="28575" marR="28575" marT="0" marB="0" anchor="b"/>
                </a:tc>
                <a:extLst>
                  <a:ext uri="{0D108BD9-81ED-4DB2-BD59-A6C34878D82A}">
                    <a16:rowId xmlns:a16="http://schemas.microsoft.com/office/drawing/2014/main" val="2828940900"/>
                  </a:ext>
                </a:extLst>
              </a:tr>
              <a:tr h="1114792">
                <a:tc>
                  <a:txBody>
                    <a:bodyPr/>
                    <a:lstStyle/>
                    <a:p>
                      <a:pPr rtl="0" fontAlgn="b"/>
                      <a:r>
                        <a:rPr lang="en-US" sz="2000" b="1" dirty="0" smtClean="0">
                          <a:solidFill>
                            <a:schemeClr val="tx1"/>
                          </a:solidFill>
                          <a:effectLst/>
                        </a:rPr>
                        <a:t>7</a:t>
                      </a:r>
                      <a:endParaRPr lang="en-US" sz="2000" b="1" dirty="0">
                        <a:solidFill>
                          <a:schemeClr val="tx1"/>
                        </a:solidFill>
                        <a:effectLst/>
                      </a:endParaRPr>
                    </a:p>
                  </a:txBody>
                  <a:tcPr marL="28575" marR="28575" marT="0" marB="0" anchor="b"/>
                </a:tc>
                <a:tc>
                  <a:txBody>
                    <a:bodyPr/>
                    <a:lstStyle/>
                    <a:p>
                      <a:pPr rtl="0" fontAlgn="b"/>
                      <a:r>
                        <a:rPr lang="en-US" sz="2000" b="1" dirty="0">
                          <a:solidFill>
                            <a:schemeClr val="tx1"/>
                          </a:solidFill>
                          <a:effectLst/>
                        </a:rPr>
                        <a:t>What does long term memory storage involve ?</a:t>
                      </a:r>
                    </a:p>
                  </a:txBody>
                  <a:tcPr marL="28575" marR="28575" marT="0" marB="0" anchor="b"/>
                </a:tc>
                <a:tc>
                  <a:txBody>
                    <a:bodyPr/>
                    <a:lstStyle/>
                    <a:p>
                      <a:pPr rtl="0" fontAlgn="b"/>
                      <a:r>
                        <a:rPr lang="en-US" sz="2000" dirty="0">
                          <a:solidFill>
                            <a:schemeClr val="tx1"/>
                          </a:solidFill>
                          <a:effectLst/>
                        </a:rPr>
                        <a:t>an increase in the number of synaptic connections. repeated use of a synapse leads to creation of additional synapses between the </a:t>
                      </a:r>
                      <a:r>
                        <a:rPr lang="en-US" sz="2000" dirty="0" err="1">
                          <a:solidFill>
                            <a:schemeClr val="tx1"/>
                          </a:solidFill>
                          <a:effectLst/>
                        </a:rPr>
                        <a:t>neurones</a:t>
                      </a:r>
                      <a:endParaRPr lang="en-US" sz="2000" dirty="0">
                        <a:solidFill>
                          <a:schemeClr val="tx1"/>
                        </a:solidFill>
                        <a:effectLst/>
                      </a:endParaRPr>
                    </a:p>
                  </a:txBody>
                  <a:tcPr marL="28575" marR="28575" marT="0" marB="0" anchor="b"/>
                </a:tc>
                <a:extLst>
                  <a:ext uri="{0D108BD9-81ED-4DB2-BD59-A6C34878D82A}">
                    <a16:rowId xmlns:a16="http://schemas.microsoft.com/office/drawing/2014/main" val="1452515832"/>
                  </a:ext>
                </a:extLst>
              </a:tr>
              <a:tr h="1114792">
                <a:tc>
                  <a:txBody>
                    <a:bodyPr/>
                    <a:lstStyle/>
                    <a:p>
                      <a:pPr rtl="0" fontAlgn="b"/>
                      <a:r>
                        <a:rPr lang="en-US" sz="2000" b="1" dirty="0" smtClean="0">
                          <a:solidFill>
                            <a:schemeClr val="tx1"/>
                          </a:solidFill>
                          <a:effectLst/>
                        </a:rPr>
                        <a:t>8</a:t>
                      </a:r>
                      <a:endParaRPr lang="en-US" sz="2000" b="1" dirty="0">
                        <a:solidFill>
                          <a:schemeClr val="tx1"/>
                        </a:solidFill>
                        <a:effectLst/>
                      </a:endParaRPr>
                    </a:p>
                  </a:txBody>
                  <a:tcPr marL="28575" marR="28575" marT="0" marB="0" anchor="b"/>
                </a:tc>
                <a:tc>
                  <a:txBody>
                    <a:bodyPr/>
                    <a:lstStyle/>
                    <a:p>
                      <a:pPr rtl="0" fontAlgn="b"/>
                      <a:r>
                        <a:rPr lang="en-US" sz="2000" b="1" dirty="0">
                          <a:solidFill>
                            <a:schemeClr val="tx1"/>
                          </a:solidFill>
                          <a:effectLst/>
                        </a:rPr>
                        <a:t>What are the cons of CT scans?</a:t>
                      </a:r>
                    </a:p>
                  </a:txBody>
                  <a:tcPr marL="28575" marR="28575" marT="0" marB="0" anchor="b"/>
                </a:tc>
                <a:tc>
                  <a:txBody>
                    <a:bodyPr/>
                    <a:lstStyle/>
                    <a:p>
                      <a:pPr rtl="0" fontAlgn="b"/>
                      <a:r>
                        <a:rPr lang="en-US" sz="2000" dirty="0">
                          <a:solidFill>
                            <a:schemeClr val="tx1"/>
                          </a:solidFill>
                          <a:effectLst/>
                        </a:rPr>
                        <a:t>X rays can cause mutations of DNA which may lead to cancer. The risk is very low however. only give frozen moment pictures, look at structures not functions and have limited resolution</a:t>
                      </a:r>
                    </a:p>
                  </a:txBody>
                  <a:tcPr marL="28575" marR="28575" marT="0" marB="0" anchor="b"/>
                </a:tc>
                <a:extLst>
                  <a:ext uri="{0D108BD9-81ED-4DB2-BD59-A6C34878D82A}">
                    <a16:rowId xmlns:a16="http://schemas.microsoft.com/office/drawing/2014/main" val="2751866175"/>
                  </a:ext>
                </a:extLst>
              </a:tr>
              <a:tr h="1950886">
                <a:tc>
                  <a:txBody>
                    <a:bodyPr/>
                    <a:lstStyle/>
                    <a:p>
                      <a:pPr rtl="0" fontAlgn="b"/>
                      <a:r>
                        <a:rPr lang="en-US" sz="2000" b="1" dirty="0" smtClean="0">
                          <a:solidFill>
                            <a:schemeClr val="tx1"/>
                          </a:solidFill>
                          <a:effectLst/>
                        </a:rPr>
                        <a:t>9</a:t>
                      </a:r>
                      <a:endParaRPr lang="en-US" sz="2000" b="1" dirty="0">
                        <a:solidFill>
                          <a:schemeClr val="tx1"/>
                        </a:solidFill>
                        <a:effectLst/>
                      </a:endParaRPr>
                    </a:p>
                  </a:txBody>
                  <a:tcPr marL="28575" marR="28575" marT="0" marB="0" anchor="b"/>
                </a:tc>
                <a:tc>
                  <a:txBody>
                    <a:bodyPr/>
                    <a:lstStyle/>
                    <a:p>
                      <a:pPr rtl="0" fontAlgn="b"/>
                      <a:r>
                        <a:rPr lang="en-US" sz="2000" b="1" dirty="0">
                          <a:solidFill>
                            <a:schemeClr val="tx1"/>
                          </a:solidFill>
                          <a:effectLst/>
                        </a:rPr>
                        <a:t>How are MRI scans used to investigate brain structure and function ?</a:t>
                      </a:r>
                    </a:p>
                  </a:txBody>
                  <a:tcPr marL="28575" marR="28575" marT="0" marB="0" anchor="b"/>
                </a:tc>
                <a:tc>
                  <a:txBody>
                    <a:bodyPr/>
                    <a:lstStyle/>
                    <a:p>
                      <a:pPr rtl="0" fontAlgn="b"/>
                      <a:r>
                        <a:rPr lang="en-US" sz="2000" dirty="0">
                          <a:solidFill>
                            <a:schemeClr val="tx1"/>
                          </a:solidFill>
                          <a:effectLst/>
                        </a:rPr>
                        <a:t>Uses a really strong magnetic field and radio waves to produce cross section images of the brain. MRI gives higher quality images for soft tissue types and better resolution between tissue types for an overall better resolution final picture. Allows you to clearly see the difference between normal and abnormal</a:t>
                      </a:r>
                    </a:p>
                  </a:txBody>
                  <a:tcPr marL="28575" marR="28575" marT="0" marB="0" anchor="b"/>
                </a:tc>
                <a:extLst>
                  <a:ext uri="{0D108BD9-81ED-4DB2-BD59-A6C34878D82A}">
                    <a16:rowId xmlns:a16="http://schemas.microsoft.com/office/drawing/2014/main" val="2025155715"/>
                  </a:ext>
                </a:extLst>
              </a:tr>
            </a:tbl>
          </a:graphicData>
        </a:graphic>
      </p:graphicFrame>
    </p:spTree>
    <p:extLst>
      <p:ext uri="{BB962C8B-B14F-4D97-AF65-F5344CB8AC3E}">
        <p14:creationId xmlns:p14="http://schemas.microsoft.com/office/powerpoint/2010/main" val="315033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888274"/>
          </a:xfrm>
          <a:solidFill>
            <a:srgbClr val="92D050"/>
          </a:solidFill>
        </p:spPr>
        <p:txBody>
          <a:bodyPr>
            <a:normAutofit/>
          </a:bodyPr>
          <a:lstStyle/>
          <a:p>
            <a:r>
              <a:rPr lang="en-GB" sz="3000" b="1" u="sng" dirty="0" smtClean="0"/>
              <a:t>Answers</a:t>
            </a:r>
            <a:endParaRPr lang="en-GB" sz="3000" b="1" u="sng" dirty="0"/>
          </a:p>
        </p:txBody>
      </p:sp>
      <p:graphicFrame>
        <p:nvGraphicFramePr>
          <p:cNvPr id="6" name="Table 5"/>
          <p:cNvGraphicFramePr>
            <a:graphicFrameLocks noGrp="1"/>
          </p:cNvGraphicFramePr>
          <p:nvPr>
            <p:extLst>
              <p:ext uri="{D42A27DB-BD31-4B8C-83A1-F6EECF244321}">
                <p14:modId xmlns:p14="http://schemas.microsoft.com/office/powerpoint/2010/main" val="2504070367"/>
              </p:ext>
            </p:extLst>
          </p:nvPr>
        </p:nvGraphicFramePr>
        <p:xfrm>
          <a:off x="204650" y="1476102"/>
          <a:ext cx="11782700" cy="4023360"/>
        </p:xfrm>
        <a:graphic>
          <a:graphicData uri="http://schemas.openxmlformats.org/drawingml/2006/table">
            <a:tbl>
              <a:tblPr firstRow="1" bandRow="1">
                <a:tableStyleId>{5940675A-B579-460E-94D1-54222C63F5DA}</a:tableStyleId>
              </a:tblPr>
              <a:tblGrid>
                <a:gridCol w="448493">
                  <a:extLst>
                    <a:ext uri="{9D8B030D-6E8A-4147-A177-3AD203B41FA5}">
                      <a16:colId xmlns:a16="http://schemas.microsoft.com/office/drawing/2014/main" val="3356781210"/>
                    </a:ext>
                  </a:extLst>
                </a:gridCol>
                <a:gridCol w="5055326">
                  <a:extLst>
                    <a:ext uri="{9D8B030D-6E8A-4147-A177-3AD203B41FA5}">
                      <a16:colId xmlns:a16="http://schemas.microsoft.com/office/drawing/2014/main" val="1585317735"/>
                    </a:ext>
                  </a:extLst>
                </a:gridCol>
                <a:gridCol w="6278881">
                  <a:extLst>
                    <a:ext uri="{9D8B030D-6E8A-4147-A177-3AD203B41FA5}">
                      <a16:colId xmlns:a16="http://schemas.microsoft.com/office/drawing/2014/main" val="514150687"/>
                    </a:ext>
                  </a:extLst>
                </a:gridCol>
              </a:tblGrid>
              <a:tr h="1672188">
                <a:tc>
                  <a:txBody>
                    <a:bodyPr/>
                    <a:lstStyle/>
                    <a:p>
                      <a:pPr rtl="0" fontAlgn="b"/>
                      <a:r>
                        <a:rPr lang="en-US" sz="2200" b="1" dirty="0" smtClean="0">
                          <a:solidFill>
                            <a:schemeClr val="tx1"/>
                          </a:solidFill>
                          <a:effectLst/>
                        </a:rPr>
                        <a:t>10</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How are fMRI scans used to investigate brain structure and function ?</a:t>
                      </a:r>
                    </a:p>
                  </a:txBody>
                  <a:tcPr marL="28575" marR="28575" marT="0" marB="0" anchor="b"/>
                </a:tc>
                <a:tc>
                  <a:txBody>
                    <a:bodyPr/>
                    <a:lstStyle/>
                    <a:p>
                      <a:pPr rtl="0" fontAlgn="b"/>
                      <a:r>
                        <a:rPr lang="en-US" sz="2200" dirty="0">
                          <a:solidFill>
                            <a:schemeClr val="tx1"/>
                          </a:solidFill>
                          <a:effectLst/>
                        </a:rPr>
                        <a:t>Give a detailed high resolution picture of the brains structure but they can also be used to research the function. If the function is carried out whilst in the scanner, the part of the brain </a:t>
                      </a:r>
                      <a:r>
                        <a:rPr lang="en-US" sz="2200" dirty="0" err="1">
                          <a:solidFill>
                            <a:schemeClr val="tx1"/>
                          </a:solidFill>
                          <a:effectLst/>
                        </a:rPr>
                        <a:t>thats</a:t>
                      </a:r>
                      <a:r>
                        <a:rPr lang="en-US" sz="2200" dirty="0">
                          <a:solidFill>
                            <a:schemeClr val="tx1"/>
                          </a:solidFill>
                          <a:effectLst/>
                        </a:rPr>
                        <a:t> involved with that function will be more active</a:t>
                      </a:r>
                    </a:p>
                  </a:txBody>
                  <a:tcPr marL="28575" marR="28575" marT="0" marB="0" anchor="b"/>
                </a:tc>
                <a:extLst>
                  <a:ext uri="{0D108BD9-81ED-4DB2-BD59-A6C34878D82A}">
                    <a16:rowId xmlns:a16="http://schemas.microsoft.com/office/drawing/2014/main" val="4002623004"/>
                  </a:ext>
                </a:extLst>
              </a:tr>
              <a:tr h="1950886">
                <a:tc>
                  <a:txBody>
                    <a:bodyPr/>
                    <a:lstStyle/>
                    <a:p>
                      <a:pPr rtl="0" fontAlgn="b"/>
                      <a:r>
                        <a:rPr lang="en-US" sz="2200" b="1" dirty="0" smtClean="0">
                          <a:solidFill>
                            <a:schemeClr val="tx1"/>
                          </a:solidFill>
                          <a:effectLst/>
                        </a:rPr>
                        <a:t>11</a:t>
                      </a:r>
                      <a:endParaRPr lang="en-US" sz="2200" b="1" dirty="0">
                        <a:solidFill>
                          <a:schemeClr val="tx1"/>
                        </a:solidFill>
                        <a:effectLst/>
                      </a:endParaRPr>
                    </a:p>
                  </a:txBody>
                  <a:tcPr marL="28575" marR="28575" marT="0" marB="0" anchor="b"/>
                </a:tc>
                <a:tc>
                  <a:txBody>
                    <a:bodyPr/>
                    <a:lstStyle/>
                    <a:p>
                      <a:pPr rtl="0" fontAlgn="b"/>
                      <a:r>
                        <a:rPr lang="en-US" sz="2200" b="1" dirty="0">
                          <a:solidFill>
                            <a:schemeClr val="tx1"/>
                          </a:solidFill>
                          <a:effectLst/>
                        </a:rPr>
                        <a:t>How are PET scans used to investigate brain structure and function ?</a:t>
                      </a:r>
                    </a:p>
                  </a:txBody>
                  <a:tcPr marL="28575" marR="28575" marT="0" marB="0" anchor="b"/>
                </a:tc>
                <a:tc>
                  <a:txBody>
                    <a:bodyPr/>
                    <a:lstStyle/>
                    <a:p>
                      <a:pPr rtl="0" fontAlgn="b"/>
                      <a:r>
                        <a:rPr lang="en-US" sz="2200" dirty="0">
                          <a:solidFill>
                            <a:schemeClr val="tx1"/>
                          </a:solidFill>
                          <a:effectLst/>
                        </a:rPr>
                        <a:t>They show how active different areas of the brain are. A radioactive tracer is introduced into the body and is absorbed into the tissues. The scanner detects the radioactivity of the tracer- building a map of radioactivity in the body. </a:t>
                      </a:r>
                      <a:r>
                        <a:rPr lang="en-US" sz="2200" dirty="0" err="1">
                          <a:solidFill>
                            <a:schemeClr val="tx1"/>
                          </a:solidFill>
                          <a:effectLst/>
                        </a:rPr>
                        <a:t>DIfferent</a:t>
                      </a:r>
                      <a:r>
                        <a:rPr lang="en-US" sz="2200" dirty="0">
                          <a:solidFill>
                            <a:schemeClr val="tx1"/>
                          </a:solidFill>
                          <a:effectLst/>
                        </a:rPr>
                        <a:t> tracers can be used. It is very detailed and can show structure and function in real time</a:t>
                      </a:r>
                    </a:p>
                  </a:txBody>
                  <a:tcPr marL="28575" marR="28575" marT="0" marB="0" anchor="b"/>
                </a:tc>
                <a:extLst>
                  <a:ext uri="{0D108BD9-81ED-4DB2-BD59-A6C34878D82A}">
                    <a16:rowId xmlns:a16="http://schemas.microsoft.com/office/drawing/2014/main" val="4037789712"/>
                  </a:ext>
                </a:extLst>
              </a:tr>
            </a:tbl>
          </a:graphicData>
        </a:graphic>
      </p:graphicFrame>
    </p:spTree>
    <p:extLst>
      <p:ext uri="{BB962C8B-B14F-4D97-AF65-F5344CB8AC3E}">
        <p14:creationId xmlns:p14="http://schemas.microsoft.com/office/powerpoint/2010/main" val="2089363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33338"/>
            <a:ext cx="12192000" cy="1014413"/>
          </a:xfrm>
          <a:solidFill>
            <a:srgbClr val="FFFF00"/>
          </a:solidFill>
        </p:spPr>
        <p:txBody>
          <a:bodyPr/>
          <a:lstStyle/>
          <a:p>
            <a:pPr eaLnBrk="1" hangingPunct="1"/>
            <a:r>
              <a:rPr lang="en-US" altLang="en-US" b="1" u="sng" dirty="0" smtClean="0"/>
              <a:t>Learning Objectives</a:t>
            </a:r>
            <a:endParaRPr lang="en-GB" altLang="en-US" b="1" u="sng" dirty="0" smtClean="0"/>
          </a:p>
        </p:txBody>
      </p:sp>
      <p:pic>
        <p:nvPicPr>
          <p:cNvPr id="10244" name="Picture 1"/>
          <p:cNvPicPr>
            <a:picLocks noChangeAspect="1"/>
          </p:cNvPicPr>
          <p:nvPr/>
        </p:nvPicPr>
        <p:blipFill>
          <a:blip r:embed="rId2">
            <a:extLst>
              <a:ext uri="{28A0092B-C50C-407E-A947-70E740481C1C}">
                <a14:useLocalDpi xmlns:a14="http://schemas.microsoft.com/office/drawing/2010/main" val="0"/>
              </a:ext>
            </a:extLst>
          </a:blip>
          <a:srcRect l="23988" t="34250" r="36717" b="22438"/>
          <a:stretch>
            <a:fillRect/>
          </a:stretch>
        </p:blipFill>
        <p:spPr bwMode="auto">
          <a:xfrm>
            <a:off x="373109" y="1539467"/>
            <a:ext cx="7189741" cy="4454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73108" y="4121150"/>
            <a:ext cx="7189741" cy="1873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46" name="TextBox 3"/>
          <p:cNvSpPr txBox="1">
            <a:spLocks noChangeArrowheads="1"/>
          </p:cNvSpPr>
          <p:nvPr/>
        </p:nvSpPr>
        <p:spPr bwMode="auto">
          <a:xfrm>
            <a:off x="7954736" y="4734718"/>
            <a:ext cx="3743325" cy="646113"/>
          </a:xfrm>
          <a:prstGeom prst="rect">
            <a:avLst/>
          </a:prstGeom>
          <a:noFill/>
          <a:ln w="571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GB" altLang="en-US" sz="18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t>We are looking at this part of the PLC today</a:t>
            </a:r>
          </a:p>
        </p:txBody>
      </p:sp>
    </p:spTree>
    <p:extLst>
      <p:ext uri="{BB962C8B-B14F-4D97-AF65-F5344CB8AC3E}">
        <p14:creationId xmlns:p14="http://schemas.microsoft.com/office/powerpoint/2010/main" val="2734691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descr="The Human Brain (5.5.9) | OCR A Level Biology Revision Notes 2017 | Save My  Exa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71499"/>
            <a:ext cx="10477500" cy="62865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133703" y="571499"/>
            <a:ext cx="6181997" cy="153162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7754983" y="2309495"/>
            <a:ext cx="3560717" cy="15832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313715" y="5133702"/>
            <a:ext cx="4881154" cy="15152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838200" y="667091"/>
            <a:ext cx="2858589" cy="25724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2216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pic>
        <p:nvPicPr>
          <p:cNvPr id="15362" name="Picture 2" descr="Brain Sections | BioNinj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740" y="988717"/>
            <a:ext cx="10774520" cy="508066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08740" y="719784"/>
            <a:ext cx="3458311" cy="18797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8154409" y="881139"/>
            <a:ext cx="3458311" cy="18797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743487" y="2392076"/>
            <a:ext cx="3458311" cy="18797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614027" y="4243448"/>
            <a:ext cx="3458311" cy="18797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77970" y="3187336"/>
            <a:ext cx="3667013" cy="18603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0207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14288"/>
            <a:ext cx="12192000" cy="722312"/>
          </a:xfrm>
          <a:prstGeom prst="rect">
            <a:avLst/>
          </a:prstGeom>
          <a:solidFill>
            <a:schemeClr val="accent1">
              <a:lumMod val="20000"/>
              <a:lumOff val="80000"/>
            </a:schemeClr>
          </a:solidFill>
          <a:ln>
            <a:noFill/>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defTabSz="914400" eaLnBrk="1" hangingPunct="1">
              <a:lnSpc>
                <a:spcPct val="90000"/>
              </a:lnSpc>
              <a:defRPr/>
            </a:pPr>
            <a:r>
              <a:rPr lang="en-GB" altLang="en-US" sz="2800" dirty="0" smtClean="0">
                <a:latin typeface="Comic Sans MS" panose="030F0702030302020204" pitchFamily="66" charset="0"/>
              </a:rPr>
              <a:t>Now quiz each other using your flash cards in your groups.</a:t>
            </a:r>
          </a:p>
        </p:txBody>
      </p:sp>
      <p:sp>
        <p:nvSpPr>
          <p:cNvPr id="24579" name="Content Placeholder 4"/>
          <p:cNvSpPr>
            <a:spLocks noGrp="1"/>
          </p:cNvSpPr>
          <p:nvPr>
            <p:ph idx="1"/>
          </p:nvPr>
        </p:nvSpPr>
        <p:spPr/>
        <p:txBody>
          <a:bodyPr/>
          <a:lstStyle/>
          <a:p>
            <a:pPr eaLnBrk="1" hangingPunct="1"/>
            <a:r>
              <a:rPr lang="en-GB" altLang="en-US" smtClean="0"/>
              <a:t>You have 3 minutes</a:t>
            </a:r>
          </a:p>
        </p:txBody>
      </p:sp>
      <p:pic>
        <p:nvPicPr>
          <p:cNvPr id="24580"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75500" y="2565400"/>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4507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
            <a:ext cx="12192000" cy="973138"/>
          </a:xfrm>
          <a:solidFill>
            <a:schemeClr val="accent1">
              <a:lumMod val="20000"/>
              <a:lumOff val="80000"/>
            </a:schemeClr>
          </a:solidFill>
        </p:spPr>
        <p:txBody>
          <a:bodyPr rtlCol="0">
            <a:noAutofit/>
          </a:bodyPr>
          <a:lstStyle/>
          <a:p>
            <a:pPr eaLnBrk="1" fontAlgn="auto" hangingPunct="1">
              <a:spcAft>
                <a:spcPts val="0"/>
              </a:spcAft>
              <a:defRPr/>
            </a:pPr>
            <a:r>
              <a:rPr lang="en-GB" sz="3200" dirty="0" smtClean="0"/>
              <a:t>Which part of the brain has been damaged? </a:t>
            </a:r>
            <a:endParaRPr lang="en-GB" sz="3200" dirty="0"/>
          </a:p>
        </p:txBody>
      </p:sp>
      <p:sp>
        <p:nvSpPr>
          <p:cNvPr id="3" name="TextBox 2"/>
          <p:cNvSpPr txBox="1"/>
          <p:nvPr/>
        </p:nvSpPr>
        <p:spPr>
          <a:xfrm>
            <a:off x="0" y="1231900"/>
            <a:ext cx="11988800" cy="769938"/>
          </a:xfrm>
          <a:prstGeom prst="rect">
            <a:avLst/>
          </a:prstGeom>
          <a:noFill/>
        </p:spPr>
        <p:txBody>
          <a:bodyPr>
            <a:spAutoFit/>
          </a:bodyPr>
          <a:lstStyle/>
          <a:p>
            <a:pPr defTabSz="685800" eaLnBrk="1" fontAlgn="auto" hangingPunct="1">
              <a:spcBef>
                <a:spcPts val="0"/>
              </a:spcBef>
              <a:spcAft>
                <a:spcPts val="0"/>
              </a:spcAft>
              <a:defRPr/>
            </a:pPr>
            <a:r>
              <a:rPr lang="en-GB" sz="2800" dirty="0">
                <a:solidFill>
                  <a:prstClr val="black"/>
                </a:solidFill>
                <a:latin typeface="Calibri" panose="020F0502020204030204"/>
              </a:rPr>
              <a:t>A patient has great difficulty moving down stairs. </a:t>
            </a:r>
          </a:p>
          <a:p>
            <a:pPr marL="214313" indent="-214313" defTabSz="685800" eaLnBrk="1" fontAlgn="auto" hangingPunct="1">
              <a:spcBef>
                <a:spcPts val="0"/>
              </a:spcBef>
              <a:spcAft>
                <a:spcPts val="0"/>
              </a:spcAft>
              <a:buFontTx/>
              <a:buChar char="-"/>
              <a:defRPr/>
            </a:pPr>
            <a:endParaRPr lang="en-GB" sz="1600" dirty="0">
              <a:solidFill>
                <a:prstClr val="black"/>
              </a:solidFill>
              <a:latin typeface="Calibri" panose="020F0502020204030204"/>
            </a:endParaRPr>
          </a:p>
        </p:txBody>
      </p:sp>
      <p:sp>
        <p:nvSpPr>
          <p:cNvPr id="14" name="Subtitle 2"/>
          <p:cNvSpPr txBox="1">
            <a:spLocks/>
          </p:cNvSpPr>
          <p:nvPr/>
        </p:nvSpPr>
        <p:spPr bwMode="auto">
          <a:xfrm>
            <a:off x="149225" y="2293938"/>
            <a:ext cx="561816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914400" eaLnBrk="1" hangingPunct="1">
              <a:buFont typeface="Calibri Light" panose="020F0302020204030204" pitchFamily="34" charset="0"/>
              <a:buAutoNum type="arabicPeriod"/>
            </a:pPr>
            <a:r>
              <a:rPr lang="en-GB" altLang="en-US" sz="2400"/>
              <a:t>Cerebral cortex </a:t>
            </a:r>
          </a:p>
          <a:p>
            <a:pPr defTabSz="914400" eaLnBrk="1" hangingPunct="1">
              <a:buFont typeface="Calibri Light" panose="020F0302020204030204" pitchFamily="34" charset="0"/>
              <a:buAutoNum type="arabicPeriod"/>
            </a:pPr>
            <a:r>
              <a:rPr lang="en-GB" altLang="en-US" sz="2400"/>
              <a:t>Hypothalamus</a:t>
            </a:r>
          </a:p>
          <a:p>
            <a:pPr defTabSz="914400" eaLnBrk="1" hangingPunct="1">
              <a:buFont typeface="Calibri Light" panose="020F0302020204030204" pitchFamily="34" charset="0"/>
              <a:buAutoNum type="arabicPeriod"/>
            </a:pPr>
            <a:r>
              <a:rPr lang="en-GB" altLang="en-US" sz="2400"/>
              <a:t>Pituitary</a:t>
            </a:r>
          </a:p>
          <a:p>
            <a:pPr defTabSz="914400" eaLnBrk="1" hangingPunct="1">
              <a:buFont typeface="Calibri Light" panose="020F0302020204030204" pitchFamily="34" charset="0"/>
              <a:buAutoNum type="arabicPeriod"/>
            </a:pPr>
            <a:r>
              <a:rPr lang="en-GB" altLang="en-US" sz="2400"/>
              <a:t>Cerebellum </a:t>
            </a:r>
          </a:p>
          <a:p>
            <a:pPr defTabSz="914400" eaLnBrk="1" hangingPunct="1">
              <a:buFont typeface="Calibri Light" panose="020F0302020204030204" pitchFamily="34" charset="0"/>
              <a:buAutoNum type="arabicPeriod"/>
            </a:pPr>
            <a:r>
              <a:rPr lang="en-GB" altLang="en-US" sz="2400"/>
              <a:t>Medulla</a:t>
            </a:r>
          </a:p>
        </p:txBody>
      </p:sp>
    </p:spTree>
    <p:extLst>
      <p:ext uri="{BB962C8B-B14F-4D97-AF65-F5344CB8AC3E}">
        <p14:creationId xmlns:p14="http://schemas.microsoft.com/office/powerpoint/2010/main" val="3452336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4">
                                            <p:txEl>
                                              <p:pRg st="3" end="3"/>
                                            </p:txEl>
                                          </p:spTgt>
                                        </p:tgtEl>
                                        <p:attrNameLst>
                                          <p:attrName>style.color</p:attrName>
                                        </p:attrNameLst>
                                      </p:cBhvr>
                                      <p:to>
                                        <a:srgbClr val="00B05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921</Words>
  <Application>Microsoft Office PowerPoint</Application>
  <PresentationFormat>Widescreen</PresentationFormat>
  <Paragraphs>143</Paragraphs>
  <Slides>20</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Comic Sans MS</vt:lpstr>
      <vt:lpstr>Office Theme</vt:lpstr>
      <vt:lpstr>Default Design</vt:lpstr>
      <vt:lpstr>Brain Structure and Imaging Revision                                                 9 May, 2023</vt:lpstr>
      <vt:lpstr>Answers</vt:lpstr>
      <vt:lpstr>Answers</vt:lpstr>
      <vt:lpstr>Answers</vt:lpstr>
      <vt:lpstr>Learning Objectives</vt:lpstr>
      <vt:lpstr>PowerPoint Presentation</vt:lpstr>
      <vt:lpstr>PowerPoint Presentation</vt:lpstr>
      <vt:lpstr>PowerPoint Presentation</vt:lpstr>
      <vt:lpstr>Which part of the brain has been damaged? </vt:lpstr>
      <vt:lpstr>Which part of the brain has been damaged? </vt:lpstr>
      <vt:lpstr>Which part of the brain has been damaged? </vt:lpstr>
      <vt:lpstr>Which part of the brain has been damaged? </vt:lpstr>
      <vt:lpstr>Which part of the brain has been damaged? </vt:lpstr>
      <vt:lpstr>Which part of the brain has been damaged? </vt:lpstr>
      <vt:lpstr>PowerPoint Presentation</vt:lpstr>
      <vt:lpstr>PowerPoint Presentation</vt:lpstr>
      <vt:lpstr>Think Pair Share</vt:lpstr>
      <vt:lpstr>Task</vt:lpstr>
      <vt:lpstr>Review</vt:lpstr>
      <vt:lpstr>Extra Exam Qu Practise</vt:lpstr>
    </vt:vector>
  </TitlesOfParts>
  <Company>DMHS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Structure and Imaging Revision                                                 24 April, 2023</dc:title>
  <dc:creator>Ms J Fenn</dc:creator>
  <cp:lastModifiedBy>Ms J Fenn</cp:lastModifiedBy>
  <cp:revision>12</cp:revision>
  <dcterms:created xsi:type="dcterms:W3CDTF">2023-04-24T09:06:09Z</dcterms:created>
  <dcterms:modified xsi:type="dcterms:W3CDTF">2023-05-09T07:11:19Z</dcterms:modified>
</cp:coreProperties>
</file>