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12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2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Book2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Book2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Book2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smoothMarker"/>
        <c:varyColors val="0"/>
        <c:ser>
          <c:idx val="2"/>
          <c:order val="0"/>
          <c:tx>
            <c:v>y=3x-1</c:v>
          </c:tx>
          <c:spPr>
            <a:ln>
              <a:noFill/>
            </a:ln>
          </c:spPr>
          <c:marker>
            <c:symbol val="none"/>
          </c:marker>
          <c:xVal>
            <c:numRef>
              <c:f>'C:\Users\Dow\Documents\Work\Teaching Resources\[Gradient.xlsx]Sheet1'!$A$2:$A$15</c:f>
              <c:numCache>
                <c:formatCode>General</c:formatCode>
                <c:ptCount val="14"/>
                <c:pt idx="0">
                  <c:v>-3</c:v>
                </c:pt>
                <c:pt idx="1">
                  <c:v>-2</c:v>
                </c:pt>
                <c:pt idx="2">
                  <c:v>-1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  <c:pt idx="13">
                  <c:v>10</c:v>
                </c:pt>
              </c:numCache>
            </c:numRef>
          </c:xVal>
          <c:yVal>
            <c:numRef>
              <c:f>'C:\Users\Dow\Documents\Work\Teaching Resources\[Gradient.xlsx]Sheet1'!$D$2:$D$15</c:f>
              <c:numCache>
                <c:formatCode>General</c:formatCode>
                <c:ptCount val="14"/>
                <c:pt idx="0">
                  <c:v>-10</c:v>
                </c:pt>
                <c:pt idx="1">
                  <c:v>-7</c:v>
                </c:pt>
                <c:pt idx="2">
                  <c:v>-4</c:v>
                </c:pt>
                <c:pt idx="3">
                  <c:v>-1</c:v>
                </c:pt>
                <c:pt idx="4">
                  <c:v>2</c:v>
                </c:pt>
                <c:pt idx="5">
                  <c:v>5</c:v>
                </c:pt>
                <c:pt idx="6">
                  <c:v>8</c:v>
                </c:pt>
                <c:pt idx="7">
                  <c:v>11</c:v>
                </c:pt>
                <c:pt idx="8">
                  <c:v>14</c:v>
                </c:pt>
                <c:pt idx="9">
                  <c:v>17</c:v>
                </c:pt>
                <c:pt idx="10">
                  <c:v>20</c:v>
                </c:pt>
                <c:pt idx="11">
                  <c:v>23</c:v>
                </c:pt>
                <c:pt idx="12">
                  <c:v>26</c:v>
                </c:pt>
                <c:pt idx="13">
                  <c:v>29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0310208"/>
        <c:axId val="196441688"/>
      </c:scatterChart>
      <c:valAx>
        <c:axId val="140310208"/>
        <c:scaling>
          <c:orientation val="minMax"/>
          <c:max val="6"/>
          <c:min val="-2"/>
        </c:scaling>
        <c:delete val="0"/>
        <c:axPos val="b"/>
        <c:majorGridlines/>
        <c:minorGridlines/>
        <c:numFmt formatCode="General" sourceLinked="1"/>
        <c:majorTickMark val="out"/>
        <c:minorTickMark val="none"/>
        <c:tickLblPos val="nextTo"/>
        <c:spPr>
          <a:ln w="22225">
            <a:solidFill>
              <a:schemeClr val="tx1"/>
            </a:solidFill>
          </a:ln>
        </c:spPr>
        <c:crossAx val="196441688"/>
        <c:crosses val="autoZero"/>
        <c:crossBetween val="midCat"/>
      </c:valAx>
      <c:valAx>
        <c:axId val="196441688"/>
        <c:scaling>
          <c:orientation val="minMax"/>
          <c:max val="20"/>
          <c:min val="-5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crossAx val="140310208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smoothMarker"/>
        <c:varyColors val="0"/>
        <c:ser>
          <c:idx val="2"/>
          <c:order val="0"/>
          <c:tx>
            <c:v>y=3x-1</c:v>
          </c:tx>
          <c:spPr>
            <a:ln>
              <a:noFill/>
            </a:ln>
          </c:spPr>
          <c:marker>
            <c:symbol val="none"/>
          </c:marker>
          <c:xVal>
            <c:numRef>
              <c:f>'C:\Users\Dow\Documents\Work\Teaching Resources\[Gradient.xlsx]Sheet1'!$A$2:$A$15</c:f>
              <c:numCache>
                <c:formatCode>General</c:formatCode>
                <c:ptCount val="14"/>
                <c:pt idx="0">
                  <c:v>-3</c:v>
                </c:pt>
                <c:pt idx="1">
                  <c:v>-2</c:v>
                </c:pt>
                <c:pt idx="2">
                  <c:v>-1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  <c:pt idx="13">
                  <c:v>10</c:v>
                </c:pt>
              </c:numCache>
            </c:numRef>
          </c:xVal>
          <c:yVal>
            <c:numRef>
              <c:f>'C:\Users\Dow\Documents\Work\Teaching Resources\[Gradient.xlsx]Sheet1'!$D$2:$D$15</c:f>
              <c:numCache>
                <c:formatCode>General</c:formatCode>
                <c:ptCount val="14"/>
                <c:pt idx="0">
                  <c:v>-10</c:v>
                </c:pt>
                <c:pt idx="1">
                  <c:v>-7</c:v>
                </c:pt>
                <c:pt idx="2">
                  <c:v>-4</c:v>
                </c:pt>
                <c:pt idx="3">
                  <c:v>-1</c:v>
                </c:pt>
                <c:pt idx="4">
                  <c:v>2</c:v>
                </c:pt>
                <c:pt idx="5">
                  <c:v>5</c:v>
                </c:pt>
                <c:pt idx="6">
                  <c:v>8</c:v>
                </c:pt>
                <c:pt idx="7">
                  <c:v>11</c:v>
                </c:pt>
                <c:pt idx="8">
                  <c:v>14</c:v>
                </c:pt>
                <c:pt idx="9">
                  <c:v>17</c:v>
                </c:pt>
                <c:pt idx="10">
                  <c:v>20</c:v>
                </c:pt>
                <c:pt idx="11">
                  <c:v>23</c:v>
                </c:pt>
                <c:pt idx="12">
                  <c:v>26</c:v>
                </c:pt>
                <c:pt idx="13">
                  <c:v>29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5575248"/>
        <c:axId val="195956064"/>
      </c:scatterChart>
      <c:valAx>
        <c:axId val="195575248"/>
        <c:scaling>
          <c:orientation val="minMax"/>
          <c:max val="6"/>
          <c:min val="-2"/>
        </c:scaling>
        <c:delete val="0"/>
        <c:axPos val="b"/>
        <c:majorGridlines/>
        <c:minorGridlines/>
        <c:numFmt formatCode="General" sourceLinked="1"/>
        <c:majorTickMark val="out"/>
        <c:minorTickMark val="none"/>
        <c:tickLblPos val="nextTo"/>
        <c:spPr>
          <a:ln w="22225">
            <a:solidFill>
              <a:schemeClr val="tx1"/>
            </a:solidFill>
          </a:ln>
        </c:spPr>
        <c:crossAx val="195956064"/>
        <c:crosses val="autoZero"/>
        <c:crossBetween val="midCat"/>
      </c:valAx>
      <c:valAx>
        <c:axId val="195956064"/>
        <c:scaling>
          <c:orientation val="minMax"/>
          <c:max val="20"/>
          <c:min val="-5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crossAx val="195575248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smoothMarker"/>
        <c:varyColors val="0"/>
        <c:ser>
          <c:idx val="2"/>
          <c:order val="0"/>
          <c:tx>
            <c:v>y=3x-1</c:v>
          </c:tx>
          <c:spPr>
            <a:ln>
              <a:noFill/>
            </a:ln>
          </c:spPr>
          <c:marker>
            <c:symbol val="none"/>
          </c:marker>
          <c:xVal>
            <c:numRef>
              <c:f>'C:\Users\Dow\Documents\Work\Teaching Resources\[Gradient.xlsx]Sheet1'!$A$2:$A$15</c:f>
              <c:numCache>
                <c:formatCode>General</c:formatCode>
                <c:ptCount val="14"/>
                <c:pt idx="0">
                  <c:v>-3</c:v>
                </c:pt>
                <c:pt idx="1">
                  <c:v>-2</c:v>
                </c:pt>
                <c:pt idx="2">
                  <c:v>-1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  <c:pt idx="13">
                  <c:v>10</c:v>
                </c:pt>
              </c:numCache>
            </c:numRef>
          </c:xVal>
          <c:yVal>
            <c:numRef>
              <c:f>'C:\Users\Dow\Documents\Work\Teaching Resources\[Gradient.xlsx]Sheet1'!$D$2:$D$15</c:f>
              <c:numCache>
                <c:formatCode>General</c:formatCode>
                <c:ptCount val="14"/>
                <c:pt idx="0">
                  <c:v>-10</c:v>
                </c:pt>
                <c:pt idx="1">
                  <c:v>-7</c:v>
                </c:pt>
                <c:pt idx="2">
                  <c:v>-4</c:v>
                </c:pt>
                <c:pt idx="3">
                  <c:v>-1</c:v>
                </c:pt>
                <c:pt idx="4">
                  <c:v>2</c:v>
                </c:pt>
                <c:pt idx="5">
                  <c:v>5</c:v>
                </c:pt>
                <c:pt idx="6">
                  <c:v>8</c:v>
                </c:pt>
                <c:pt idx="7">
                  <c:v>11</c:v>
                </c:pt>
                <c:pt idx="8">
                  <c:v>14</c:v>
                </c:pt>
                <c:pt idx="9">
                  <c:v>17</c:v>
                </c:pt>
                <c:pt idx="10">
                  <c:v>20</c:v>
                </c:pt>
                <c:pt idx="11">
                  <c:v>23</c:v>
                </c:pt>
                <c:pt idx="12">
                  <c:v>26</c:v>
                </c:pt>
                <c:pt idx="13">
                  <c:v>29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5931056"/>
        <c:axId val="196680704"/>
      </c:scatterChart>
      <c:valAx>
        <c:axId val="195931056"/>
        <c:scaling>
          <c:orientation val="minMax"/>
          <c:max val="6"/>
          <c:min val="-2"/>
        </c:scaling>
        <c:delete val="0"/>
        <c:axPos val="b"/>
        <c:majorGridlines/>
        <c:minorGridlines/>
        <c:numFmt formatCode="General" sourceLinked="1"/>
        <c:majorTickMark val="out"/>
        <c:minorTickMark val="none"/>
        <c:tickLblPos val="nextTo"/>
        <c:spPr>
          <a:ln w="22225">
            <a:solidFill>
              <a:schemeClr val="tx1"/>
            </a:solidFill>
          </a:ln>
        </c:spPr>
        <c:crossAx val="196680704"/>
        <c:crosses val="autoZero"/>
        <c:crossBetween val="midCat"/>
      </c:valAx>
      <c:valAx>
        <c:axId val="196680704"/>
        <c:scaling>
          <c:orientation val="minMax"/>
          <c:max val="20"/>
          <c:min val="-5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crossAx val="195931056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smoothMarker"/>
        <c:varyColors val="0"/>
        <c:ser>
          <c:idx val="2"/>
          <c:order val="0"/>
          <c:tx>
            <c:v>y=3x-1</c:v>
          </c:tx>
          <c:spPr>
            <a:ln>
              <a:noFill/>
            </a:ln>
          </c:spPr>
          <c:marker>
            <c:symbol val="none"/>
          </c:marker>
          <c:xVal>
            <c:numRef>
              <c:f>'C:\Users\Dow\Documents\Work\Teaching Resources\[Gradient.xlsx]Sheet1'!$A$2:$A$15</c:f>
              <c:numCache>
                <c:formatCode>General</c:formatCode>
                <c:ptCount val="14"/>
                <c:pt idx="0">
                  <c:v>-3</c:v>
                </c:pt>
                <c:pt idx="1">
                  <c:v>-2</c:v>
                </c:pt>
                <c:pt idx="2">
                  <c:v>-1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  <c:pt idx="13">
                  <c:v>10</c:v>
                </c:pt>
              </c:numCache>
            </c:numRef>
          </c:xVal>
          <c:yVal>
            <c:numRef>
              <c:f>'C:\Users\Dow\Documents\Work\Teaching Resources\[Gradient.xlsx]Sheet1'!$D$2:$D$15</c:f>
              <c:numCache>
                <c:formatCode>General</c:formatCode>
                <c:ptCount val="14"/>
                <c:pt idx="0">
                  <c:v>-10</c:v>
                </c:pt>
                <c:pt idx="1">
                  <c:v>-7</c:v>
                </c:pt>
                <c:pt idx="2">
                  <c:v>-4</c:v>
                </c:pt>
                <c:pt idx="3">
                  <c:v>-1</c:v>
                </c:pt>
                <c:pt idx="4">
                  <c:v>2</c:v>
                </c:pt>
                <c:pt idx="5">
                  <c:v>5</c:v>
                </c:pt>
                <c:pt idx="6">
                  <c:v>8</c:v>
                </c:pt>
                <c:pt idx="7">
                  <c:v>11</c:v>
                </c:pt>
                <c:pt idx="8">
                  <c:v>14</c:v>
                </c:pt>
                <c:pt idx="9">
                  <c:v>17</c:v>
                </c:pt>
                <c:pt idx="10">
                  <c:v>20</c:v>
                </c:pt>
                <c:pt idx="11">
                  <c:v>23</c:v>
                </c:pt>
                <c:pt idx="12">
                  <c:v>26</c:v>
                </c:pt>
                <c:pt idx="13">
                  <c:v>29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7283744"/>
        <c:axId val="197340568"/>
      </c:scatterChart>
      <c:valAx>
        <c:axId val="197283744"/>
        <c:scaling>
          <c:orientation val="minMax"/>
          <c:max val="6"/>
          <c:min val="-2"/>
        </c:scaling>
        <c:delete val="0"/>
        <c:axPos val="b"/>
        <c:majorGridlines/>
        <c:minorGridlines/>
        <c:numFmt formatCode="General" sourceLinked="1"/>
        <c:majorTickMark val="out"/>
        <c:minorTickMark val="none"/>
        <c:tickLblPos val="nextTo"/>
        <c:spPr>
          <a:ln w="22225">
            <a:solidFill>
              <a:schemeClr val="tx1"/>
            </a:solidFill>
          </a:ln>
        </c:spPr>
        <c:crossAx val="197340568"/>
        <c:crosses val="autoZero"/>
        <c:crossBetween val="midCat"/>
      </c:valAx>
      <c:valAx>
        <c:axId val="197340568"/>
        <c:scaling>
          <c:orientation val="minMax"/>
          <c:max val="20"/>
          <c:min val="-5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crossAx val="197283744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196D-5361-492D-A959-314AEE048979}" type="datetimeFigureOut">
              <a:rPr lang="en-GB" smtClean="0"/>
              <a:t>05/06/2015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6678-DD76-4495-AD28-1756726A12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894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196D-5361-492D-A959-314AEE048979}" type="datetimeFigureOut">
              <a:rPr lang="en-GB" smtClean="0"/>
              <a:t>05/06/2015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6678-DD76-4495-AD28-1756726A12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391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196D-5361-492D-A959-314AEE048979}" type="datetimeFigureOut">
              <a:rPr lang="en-GB" smtClean="0"/>
              <a:t>05/06/2015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6678-DD76-4495-AD28-1756726A12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292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196D-5361-492D-A959-314AEE048979}" type="datetimeFigureOut">
              <a:rPr lang="en-GB" smtClean="0"/>
              <a:t>05/06/2015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6678-DD76-4495-AD28-1756726A12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409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196D-5361-492D-A959-314AEE048979}" type="datetimeFigureOut">
              <a:rPr lang="en-GB" smtClean="0"/>
              <a:t>05/06/2015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6678-DD76-4495-AD28-1756726A12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04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196D-5361-492D-A959-314AEE048979}" type="datetimeFigureOut">
              <a:rPr lang="en-GB" smtClean="0"/>
              <a:t>05/06/2015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6678-DD76-4495-AD28-1756726A12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82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196D-5361-492D-A959-314AEE048979}" type="datetimeFigureOut">
              <a:rPr lang="en-GB" smtClean="0"/>
              <a:t>05/06/2015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6678-DD76-4495-AD28-1756726A12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40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196D-5361-492D-A959-314AEE048979}" type="datetimeFigureOut">
              <a:rPr lang="en-GB" smtClean="0"/>
              <a:t>05/06/2015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6678-DD76-4495-AD28-1756726A12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29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196D-5361-492D-A959-314AEE048979}" type="datetimeFigureOut">
              <a:rPr lang="en-GB" smtClean="0"/>
              <a:t>05/06/2015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6678-DD76-4495-AD28-1756726A12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74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196D-5361-492D-A959-314AEE048979}" type="datetimeFigureOut">
              <a:rPr lang="en-GB" smtClean="0"/>
              <a:t>05/06/2015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6678-DD76-4495-AD28-1756726A12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299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196D-5361-492D-A959-314AEE048979}" type="datetimeFigureOut">
              <a:rPr lang="en-GB" smtClean="0"/>
              <a:t>05/06/2015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6678-DD76-4495-AD28-1756726A12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597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8196D-5361-492D-A959-314AEE048979}" type="datetimeFigureOut">
              <a:rPr lang="en-GB" smtClean="0"/>
              <a:t>05/06/2015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56678-DD76-4495-AD28-1756726A12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7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347768715"/>
              </p:ext>
            </p:extLst>
          </p:nvPr>
        </p:nvGraphicFramePr>
        <p:xfrm>
          <a:off x="764704" y="1043608"/>
          <a:ext cx="5357818" cy="4071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80658794"/>
              </p:ext>
            </p:extLst>
          </p:nvPr>
        </p:nvGraphicFramePr>
        <p:xfrm>
          <a:off x="764704" y="5108570"/>
          <a:ext cx="5357818" cy="4071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1556792" y="2339752"/>
            <a:ext cx="4178386" cy="20406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196752" y="1215319"/>
            <a:ext cx="2016224" cy="294678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980728" y="4462731"/>
            <a:ext cx="4896544" cy="27980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284984" y="1215319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(a)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5735178" y="215508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(b)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759920" y="446912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(c)</a:t>
            </a:r>
            <a:endParaRPr lang="en-GB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204864" y="5224011"/>
            <a:ext cx="3672408" cy="3600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795545" y="5224011"/>
            <a:ext cx="4164406" cy="305291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980728" y="6756292"/>
            <a:ext cx="4979223" cy="121545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245917" y="8639745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(d)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5874517" y="761457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(f)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5877272" y="812361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(e)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980728" y="107504"/>
            <a:ext cx="49792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 smtClean="0"/>
              <a:t>Linear Graphs</a:t>
            </a:r>
            <a:endParaRPr lang="en-GB" sz="2000" b="1" u="sng" dirty="0"/>
          </a:p>
        </p:txBody>
      </p:sp>
      <p:sp>
        <p:nvSpPr>
          <p:cNvPr id="49" name="TextBox 48"/>
          <p:cNvSpPr txBox="1"/>
          <p:nvPr/>
        </p:nvSpPr>
        <p:spPr>
          <a:xfrm>
            <a:off x="476672" y="507614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 smtClean="0"/>
              <a:t>Calculate the gradient of each line		</a:t>
            </a:r>
          </a:p>
          <a:p>
            <a:r>
              <a:rPr lang="en-GB" sz="1400" dirty="0" smtClean="0"/>
              <a:t>2.     Write the equation of each line in the form y =mx + c 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58451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568807233"/>
              </p:ext>
            </p:extLst>
          </p:nvPr>
        </p:nvGraphicFramePr>
        <p:xfrm>
          <a:off x="764704" y="1043608"/>
          <a:ext cx="5357818" cy="4071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097748131"/>
              </p:ext>
            </p:extLst>
          </p:nvPr>
        </p:nvGraphicFramePr>
        <p:xfrm>
          <a:off x="764704" y="5108570"/>
          <a:ext cx="5357818" cy="4071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1556792" y="2339752"/>
            <a:ext cx="4178386" cy="20406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196752" y="1215319"/>
            <a:ext cx="2016224" cy="294678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980728" y="4462731"/>
            <a:ext cx="4896544" cy="27980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284984" y="1215319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(a)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5735178" y="215508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(b)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759920" y="446912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(c)</a:t>
            </a:r>
            <a:endParaRPr lang="en-GB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204864" y="5224011"/>
            <a:ext cx="3672408" cy="3600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795545" y="5224011"/>
            <a:ext cx="4164406" cy="305291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980728" y="6756292"/>
            <a:ext cx="4979223" cy="121545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245917" y="8639745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(d)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5874517" y="761457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(f)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5877272" y="812361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(e)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980728" y="107504"/>
            <a:ext cx="49792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 smtClean="0"/>
              <a:t>Linear Graphs</a:t>
            </a:r>
            <a:endParaRPr lang="en-GB" sz="2000" b="1" u="sng" dirty="0"/>
          </a:p>
        </p:txBody>
      </p:sp>
      <p:sp>
        <p:nvSpPr>
          <p:cNvPr id="49" name="TextBox 48"/>
          <p:cNvSpPr txBox="1"/>
          <p:nvPr/>
        </p:nvSpPr>
        <p:spPr>
          <a:xfrm>
            <a:off x="476672" y="507614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 smtClean="0"/>
              <a:t>Calculate the gradient of each line		</a:t>
            </a:r>
          </a:p>
          <a:p>
            <a:r>
              <a:rPr lang="en-GB" sz="1400" dirty="0" smtClean="0"/>
              <a:t>2.     Write the equation of each line in the form y =mx + c 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34358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52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Burke</dc:creator>
  <cp:lastModifiedBy>Jessica Fenn</cp:lastModifiedBy>
  <cp:revision>3</cp:revision>
  <dcterms:created xsi:type="dcterms:W3CDTF">2012-05-30T00:06:52Z</dcterms:created>
  <dcterms:modified xsi:type="dcterms:W3CDTF">2015-06-05T09:54:21Z</dcterms:modified>
</cp:coreProperties>
</file>