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8" r:id="rId2"/>
    <p:sldId id="304" r:id="rId3"/>
    <p:sldId id="303" r:id="rId4"/>
    <p:sldId id="305" r:id="rId5"/>
    <p:sldId id="329" r:id="rId6"/>
    <p:sldId id="346" r:id="rId7"/>
    <p:sldId id="348" r:id="rId8"/>
    <p:sldId id="349" r:id="rId9"/>
    <p:sldId id="347" r:id="rId10"/>
    <p:sldId id="350" r:id="rId11"/>
    <p:sldId id="351" r:id="rId12"/>
    <p:sldId id="352" r:id="rId13"/>
    <p:sldId id="353" r:id="rId14"/>
    <p:sldId id="354" r:id="rId15"/>
    <p:sldId id="355" r:id="rId16"/>
    <p:sldId id="356" r:id="rId17"/>
    <p:sldId id="361" r:id="rId18"/>
    <p:sldId id="357" r:id="rId19"/>
    <p:sldId id="367" r:id="rId20"/>
    <p:sldId id="359" r:id="rId21"/>
    <p:sldId id="366" r:id="rId22"/>
    <p:sldId id="360" r:id="rId23"/>
    <p:sldId id="364" r:id="rId24"/>
    <p:sldId id="368" r:id="rId25"/>
    <p:sldId id="369" r:id="rId26"/>
    <p:sldId id="370" r:id="rId27"/>
    <p:sldId id="365" r:id="rId28"/>
    <p:sldId id="3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000000"/>
          </p15:clr>
        </p15:guide>
        <p15:guide id="4" orient="horz" pos="3952" userDrawn="1">
          <p15:clr>
            <a:srgbClr val="000000"/>
          </p15:clr>
        </p15:guide>
        <p15:guide id="5" orient="horz" pos="346" userDrawn="1">
          <p15:clr>
            <a:srgbClr val="000000"/>
          </p15:clr>
        </p15:guide>
        <p15:guide id="6" pos="211" userDrawn="1">
          <p15:clr>
            <a:srgbClr val="000000"/>
          </p15:clr>
        </p15:guide>
        <p15:guide id="7" pos="665" userDrawn="1">
          <p15:clr>
            <a:srgbClr val="A4A3A4"/>
          </p15:clr>
        </p15:guide>
        <p15:guide id="8" pos="1118" userDrawn="1">
          <p15:clr>
            <a:srgbClr val="A4A3A4"/>
          </p15:clr>
        </p15:guide>
        <p15:guide id="9" pos="1572" userDrawn="1">
          <p15:clr>
            <a:srgbClr val="A4A3A4"/>
          </p15:clr>
        </p15:guide>
        <p15:guide id="10" pos="2026" userDrawn="1">
          <p15:clr>
            <a:srgbClr val="A4A3A4"/>
          </p15:clr>
        </p15:guide>
        <p15:guide id="11" pos="2479" userDrawn="1">
          <p15:clr>
            <a:srgbClr val="A4A3A4"/>
          </p15:clr>
        </p15:guide>
        <p15:guide id="12" pos="2933" userDrawn="1">
          <p15:clr>
            <a:srgbClr val="A4A3A4"/>
          </p15:clr>
        </p15:guide>
        <p15:guide id="13" pos="3386" userDrawn="1">
          <p15:clr>
            <a:srgbClr val="A4A3A4"/>
          </p15:clr>
        </p15:guide>
        <p15:guide id="14" pos="4294" userDrawn="1">
          <p15:clr>
            <a:srgbClr val="A4A3A4"/>
          </p15:clr>
        </p15:guide>
        <p15:guide id="15" pos="4747" userDrawn="1">
          <p15:clr>
            <a:srgbClr val="A4A3A4"/>
          </p15:clr>
        </p15:guide>
        <p15:guide id="16" pos="5201" userDrawn="1">
          <p15:clr>
            <a:srgbClr val="A4A3A4"/>
          </p15:clr>
        </p15:guide>
        <p15:guide id="17" pos="5654" userDrawn="1">
          <p15:clr>
            <a:srgbClr val="A4A3A4"/>
          </p15:clr>
        </p15:guide>
        <p15:guide id="18" pos="6108" userDrawn="1">
          <p15:clr>
            <a:srgbClr val="A4A3A4"/>
          </p15:clr>
        </p15:guide>
        <p15:guide id="19" pos="6562" userDrawn="1">
          <p15:clr>
            <a:srgbClr val="A4A3A4"/>
          </p15:clr>
        </p15:guide>
        <p15:guide id="20" pos="7015" userDrawn="1">
          <p15:clr>
            <a:srgbClr val="A4A3A4"/>
          </p15:clr>
        </p15:guide>
        <p15:guide id="21" orient="horz" pos="2614" userDrawn="1">
          <p15:clr>
            <a:srgbClr val="A4A3A4"/>
          </p15:clr>
        </p15:guide>
        <p15:guide id="22" orient="horz" pos="3090" userDrawn="1">
          <p15:clr>
            <a:srgbClr val="A4A3A4"/>
          </p15:clr>
        </p15:guide>
        <p15:guide id="23" orient="horz" pos="3521" userDrawn="1">
          <p15:clr>
            <a:srgbClr val="A4A3A4"/>
          </p15:clr>
        </p15:guide>
        <p15:guide id="24" orient="horz" pos="1706" userDrawn="1">
          <p15:clr>
            <a:srgbClr val="A4A3A4"/>
          </p15:clr>
        </p15:guide>
        <p15:guide id="25" orient="horz" pos="1253" userDrawn="1">
          <p15:clr>
            <a:srgbClr val="A4A3A4"/>
          </p15:clr>
        </p15:guide>
        <p15:guide id="26" orient="horz" pos="7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5A30D-B8CF-2E42-A2D9-FC2551C92A39}" v="2795" dt="2022-09-15T12:05:03.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5"/>
    <p:restoredTop sz="82817"/>
  </p:normalViewPr>
  <p:slideViewPr>
    <p:cSldViewPr snapToGrid="0" snapToObjects="1" showGuides="1">
      <p:cViewPr varScale="1">
        <p:scale>
          <a:sx n="61" d="100"/>
          <a:sy n="61" d="100"/>
        </p:scale>
        <p:origin x="1266" y="60"/>
      </p:cViewPr>
      <p:guideLst>
        <p:guide orient="horz" pos="2160"/>
        <p:guide pos="3840"/>
        <p:guide pos="7469"/>
        <p:guide orient="horz" pos="3952"/>
        <p:guide orient="horz" pos="346"/>
        <p:guide pos="211"/>
        <p:guide pos="665"/>
        <p:guide pos="1118"/>
        <p:guide pos="1572"/>
        <p:guide pos="2026"/>
        <p:guide pos="2479"/>
        <p:guide pos="2933"/>
        <p:guide pos="3386"/>
        <p:guide pos="4294"/>
        <p:guide pos="4747"/>
        <p:guide pos="5201"/>
        <p:guide pos="5654"/>
        <p:guide pos="6108"/>
        <p:guide pos="6562"/>
        <p:guide pos="7015"/>
        <p:guide orient="horz" pos="2614"/>
        <p:guide orient="horz" pos="3090"/>
        <p:guide orient="horz" pos="3521"/>
        <p:guide orient="horz" pos="1706"/>
        <p:guide orient="horz" pos="1253"/>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B8A2B-BB2C-BD47-A2A4-CEBEDAAA23AF}"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AFA85-A563-C241-996F-3AF4537D6A7C}" type="slidenum">
              <a:rPr lang="en-GB" smtClean="0"/>
              <a:t>‹#›</a:t>
            </a:fld>
            <a:endParaRPr lang="en-GB"/>
          </a:p>
        </p:txBody>
      </p:sp>
    </p:spTree>
    <p:extLst>
      <p:ext uri="{BB962C8B-B14F-4D97-AF65-F5344CB8AC3E}">
        <p14:creationId xmlns:p14="http://schemas.microsoft.com/office/powerpoint/2010/main" val="37140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a:t>
            </a:fld>
            <a:endParaRPr lang="en-GB"/>
          </a:p>
        </p:txBody>
      </p:sp>
    </p:spTree>
    <p:extLst>
      <p:ext uri="{BB962C8B-B14F-4D97-AF65-F5344CB8AC3E}">
        <p14:creationId xmlns:p14="http://schemas.microsoft.com/office/powerpoint/2010/main" val="2577288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12</a:t>
            </a:fld>
            <a:endParaRPr lang="en-GB"/>
          </a:p>
        </p:txBody>
      </p:sp>
    </p:spTree>
    <p:extLst>
      <p:ext uri="{BB962C8B-B14F-4D97-AF65-F5344CB8AC3E}">
        <p14:creationId xmlns:p14="http://schemas.microsoft.com/office/powerpoint/2010/main" val="23900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13</a:t>
            </a:fld>
            <a:endParaRPr lang="en-GB"/>
          </a:p>
        </p:txBody>
      </p:sp>
    </p:spTree>
    <p:extLst>
      <p:ext uri="{BB962C8B-B14F-4D97-AF65-F5344CB8AC3E}">
        <p14:creationId xmlns:p14="http://schemas.microsoft.com/office/powerpoint/2010/main" val="244685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14</a:t>
            </a:fld>
            <a:endParaRPr lang="en-GB"/>
          </a:p>
        </p:txBody>
      </p:sp>
    </p:spTree>
    <p:extLst>
      <p:ext uri="{BB962C8B-B14F-4D97-AF65-F5344CB8AC3E}">
        <p14:creationId xmlns:p14="http://schemas.microsoft.com/office/powerpoint/2010/main" val="374611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15</a:t>
            </a:fld>
            <a:endParaRPr lang="en-GB"/>
          </a:p>
        </p:txBody>
      </p:sp>
    </p:spTree>
    <p:extLst>
      <p:ext uri="{BB962C8B-B14F-4D97-AF65-F5344CB8AC3E}">
        <p14:creationId xmlns:p14="http://schemas.microsoft.com/office/powerpoint/2010/main" val="59117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16</a:t>
            </a:fld>
            <a:endParaRPr lang="en-GB"/>
          </a:p>
        </p:txBody>
      </p:sp>
    </p:spTree>
    <p:extLst>
      <p:ext uri="{BB962C8B-B14F-4D97-AF65-F5344CB8AC3E}">
        <p14:creationId xmlns:p14="http://schemas.microsoft.com/office/powerpoint/2010/main" val="147690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17</a:t>
            </a:fld>
            <a:endParaRPr lang="en-GB"/>
          </a:p>
        </p:txBody>
      </p:sp>
    </p:spTree>
    <p:extLst>
      <p:ext uri="{BB962C8B-B14F-4D97-AF65-F5344CB8AC3E}">
        <p14:creationId xmlns:p14="http://schemas.microsoft.com/office/powerpoint/2010/main" val="423655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18</a:t>
            </a:fld>
            <a:endParaRPr lang="en-GB"/>
          </a:p>
        </p:txBody>
      </p:sp>
    </p:spTree>
    <p:extLst>
      <p:ext uri="{BB962C8B-B14F-4D97-AF65-F5344CB8AC3E}">
        <p14:creationId xmlns:p14="http://schemas.microsoft.com/office/powerpoint/2010/main" val="104885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19</a:t>
            </a:fld>
            <a:endParaRPr lang="en-GB"/>
          </a:p>
        </p:txBody>
      </p:sp>
    </p:spTree>
    <p:extLst>
      <p:ext uri="{BB962C8B-B14F-4D97-AF65-F5344CB8AC3E}">
        <p14:creationId xmlns:p14="http://schemas.microsoft.com/office/powerpoint/2010/main" val="205270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20</a:t>
            </a:fld>
            <a:endParaRPr lang="en-GB"/>
          </a:p>
        </p:txBody>
      </p:sp>
    </p:spTree>
    <p:extLst>
      <p:ext uri="{BB962C8B-B14F-4D97-AF65-F5344CB8AC3E}">
        <p14:creationId xmlns:p14="http://schemas.microsoft.com/office/powerpoint/2010/main" val="223136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21</a:t>
            </a:fld>
            <a:endParaRPr lang="en-GB"/>
          </a:p>
        </p:txBody>
      </p:sp>
    </p:spTree>
    <p:extLst>
      <p:ext uri="{BB962C8B-B14F-4D97-AF65-F5344CB8AC3E}">
        <p14:creationId xmlns:p14="http://schemas.microsoft.com/office/powerpoint/2010/main" val="352845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4</a:t>
            </a:fld>
            <a:endParaRPr lang="en-GB"/>
          </a:p>
        </p:txBody>
      </p:sp>
    </p:spTree>
    <p:extLst>
      <p:ext uri="{BB962C8B-B14F-4D97-AF65-F5344CB8AC3E}">
        <p14:creationId xmlns:p14="http://schemas.microsoft.com/office/powerpoint/2010/main" val="149927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22</a:t>
            </a:fld>
            <a:endParaRPr lang="en-GB"/>
          </a:p>
        </p:txBody>
      </p:sp>
    </p:spTree>
    <p:extLst>
      <p:ext uri="{BB962C8B-B14F-4D97-AF65-F5344CB8AC3E}">
        <p14:creationId xmlns:p14="http://schemas.microsoft.com/office/powerpoint/2010/main" val="263992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5</a:t>
            </a:fld>
            <a:endParaRPr lang="en-GB"/>
          </a:p>
        </p:txBody>
      </p:sp>
    </p:spTree>
    <p:extLst>
      <p:ext uri="{BB962C8B-B14F-4D97-AF65-F5344CB8AC3E}">
        <p14:creationId xmlns:p14="http://schemas.microsoft.com/office/powerpoint/2010/main" val="120248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6</a:t>
            </a:fld>
            <a:endParaRPr lang="en-GB"/>
          </a:p>
        </p:txBody>
      </p:sp>
    </p:spTree>
    <p:extLst>
      <p:ext uri="{BB962C8B-B14F-4D97-AF65-F5344CB8AC3E}">
        <p14:creationId xmlns:p14="http://schemas.microsoft.com/office/powerpoint/2010/main" val="205145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7</a:t>
            </a:fld>
            <a:endParaRPr lang="en-GB"/>
          </a:p>
        </p:txBody>
      </p:sp>
    </p:spTree>
    <p:extLst>
      <p:ext uri="{BB962C8B-B14F-4D97-AF65-F5344CB8AC3E}">
        <p14:creationId xmlns:p14="http://schemas.microsoft.com/office/powerpoint/2010/main" val="250353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8</a:t>
            </a:fld>
            <a:endParaRPr lang="en-GB"/>
          </a:p>
        </p:txBody>
      </p:sp>
    </p:spTree>
    <p:extLst>
      <p:ext uri="{BB962C8B-B14F-4D97-AF65-F5344CB8AC3E}">
        <p14:creationId xmlns:p14="http://schemas.microsoft.com/office/powerpoint/2010/main" val="146301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9</a:t>
            </a:fld>
            <a:endParaRPr lang="en-GB"/>
          </a:p>
        </p:txBody>
      </p:sp>
    </p:spTree>
    <p:extLst>
      <p:ext uri="{BB962C8B-B14F-4D97-AF65-F5344CB8AC3E}">
        <p14:creationId xmlns:p14="http://schemas.microsoft.com/office/powerpoint/2010/main" val="245877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10</a:t>
            </a:fld>
            <a:endParaRPr lang="en-GB"/>
          </a:p>
        </p:txBody>
      </p:sp>
    </p:spTree>
    <p:extLst>
      <p:ext uri="{BB962C8B-B14F-4D97-AF65-F5344CB8AC3E}">
        <p14:creationId xmlns:p14="http://schemas.microsoft.com/office/powerpoint/2010/main" val="85943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9AFA85-A563-C241-996F-3AF4537D6A7C}" type="slidenum">
              <a:rPr lang="en-GB" smtClean="0"/>
              <a:t>11</a:t>
            </a:fld>
            <a:endParaRPr lang="en-GB"/>
          </a:p>
        </p:txBody>
      </p:sp>
    </p:spTree>
    <p:extLst>
      <p:ext uri="{BB962C8B-B14F-4D97-AF65-F5344CB8AC3E}">
        <p14:creationId xmlns:p14="http://schemas.microsoft.com/office/powerpoint/2010/main" val="129700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B25B-7C0B-6C1F-5A4C-391726E37D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4B2880C-519E-41D2-3BE6-5DAA5435C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B05F5E6-29D4-6B53-7EB7-758D71309BD1}"/>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93CC08CD-83DF-AAAF-5B74-AAA97A6EC7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76B808-0FF5-529E-A2BF-6F350446D194}"/>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88327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9492-8CEE-391B-64B0-839E4DD0E0C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A780C0D-BD5E-698F-99D5-8336A5D50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3326C5-2E21-5882-1D71-8F14FD0CECF4}"/>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A2EA8797-72DD-CD51-B333-43726250A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2CC90E-890F-ECAD-7F76-F9EE239CF92B}"/>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236412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757FD-FFF8-C90A-E340-D6EC61DBEF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4922AC8-FEA1-F1D7-DFCA-D394839847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491DCB-CA08-8612-64A1-208160FE0091}"/>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1C8A2781-9D69-5825-DE86-9A81BE639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4A20A9-CC76-2A7D-5D7C-9718DAE7C924}"/>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246956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4E66-C2B5-FE87-925A-038E7F8DEC2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D1AC44-3A98-5AA6-2762-BF9A5AB78D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C0001D-A98C-4999-DF33-EE5413617B5A}"/>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FC5D083C-69A8-97FE-A120-F0EAC9A00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4AE67-32B9-6427-B491-3B8FB50E2CA3}"/>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22450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E606-FA00-E5F2-5BE1-F214CC6644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11872D9-D6D0-0294-C1B0-A2AFE7B0E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DF4D57-BDD8-3F60-3CF1-F12B20ACBC1B}"/>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A37068C5-95F4-3CB3-5711-145AE69DE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FF0DF1-AEF8-598B-4ACE-738CCF97E8CC}"/>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410112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8F06-B9F3-7F0F-2D9A-0973840F89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2DADE1-4047-16DA-026F-3B64ECEA76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AE18A5-034F-A9B8-C449-971448CC16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DB8D012-B5C5-7CE5-2E70-1D7993381F72}"/>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6" name="Footer Placeholder 5">
            <a:extLst>
              <a:ext uri="{FF2B5EF4-FFF2-40B4-BE49-F238E27FC236}">
                <a16:creationId xmlns:a16="http://schemas.microsoft.com/office/drawing/2014/main" id="{C69C5126-3E84-E8C4-12B8-50B623719F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52996-3B15-64E9-417C-CDE3F914E488}"/>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408972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555B-F88F-D7AC-5465-E600E63C63B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9FD04C6-FE14-1DDD-7027-47D66EEAA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4BE89E-BD4E-7F9D-417D-DC520B70FB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8C5D865-D754-C76F-F958-5A94EA9ED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15028A-2B41-113D-FADF-885B556C5B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1E654A5-A389-20E6-0275-6FA8FFC30D31}"/>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8" name="Footer Placeholder 7">
            <a:extLst>
              <a:ext uri="{FF2B5EF4-FFF2-40B4-BE49-F238E27FC236}">
                <a16:creationId xmlns:a16="http://schemas.microsoft.com/office/drawing/2014/main" id="{00E12A98-F14F-1221-DAD5-F3F5053ED7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0C22EF-31CE-FF9B-C0C6-CB0E23BEB807}"/>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43418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A920-5A61-5E28-BF65-3291E3654C4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49D9053-C24E-C875-0EAC-EF37530D6F37}"/>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4" name="Footer Placeholder 3">
            <a:extLst>
              <a:ext uri="{FF2B5EF4-FFF2-40B4-BE49-F238E27FC236}">
                <a16:creationId xmlns:a16="http://schemas.microsoft.com/office/drawing/2014/main" id="{D17D451F-B771-B0CF-F3A6-C9EDCFBD4A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BECE09-9F8D-6E5A-66CC-A34606AC2AC0}"/>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06570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A7F9-1746-354F-659D-5693CCA3C435}"/>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3" name="Footer Placeholder 2">
            <a:extLst>
              <a:ext uri="{FF2B5EF4-FFF2-40B4-BE49-F238E27FC236}">
                <a16:creationId xmlns:a16="http://schemas.microsoft.com/office/drawing/2014/main" id="{18164B7A-FEC9-7E34-85BD-2F1B3AD1B3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DD56D6-9BB6-508D-E6B4-66E8067E6ACF}"/>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20506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0E9-32AF-179D-1E60-B3F76C647E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195AFE8-2EF4-BBA6-E67C-CBA035055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824C4CC-4638-AFFA-2129-1C8F4AE8F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3EFE28-5106-B2CC-AB70-0D48ED3492D4}"/>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6" name="Footer Placeholder 5">
            <a:extLst>
              <a:ext uri="{FF2B5EF4-FFF2-40B4-BE49-F238E27FC236}">
                <a16:creationId xmlns:a16="http://schemas.microsoft.com/office/drawing/2014/main" id="{58D02F9A-F2A5-CE30-310D-1C6B59D4A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003DA-F62F-F72C-FD03-44A03AECE943}"/>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80501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9087-BFC1-5541-1BC7-4A6922BD3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E167F15-1708-61FF-9A2F-1D6719EE9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FBAC41-40A6-AE39-8A03-0DD37071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A3A757-CB00-FB4C-319E-5C130448065A}"/>
              </a:ext>
            </a:extLst>
          </p:cNvPr>
          <p:cNvSpPr>
            <a:spLocks noGrp="1"/>
          </p:cNvSpPr>
          <p:nvPr>
            <p:ph type="dt" sz="half" idx="10"/>
          </p:nvPr>
        </p:nvSpPr>
        <p:spPr/>
        <p:txBody>
          <a:bodyPr/>
          <a:lstStyle/>
          <a:p>
            <a:fld id="{EAB1F382-2CB2-D14B-9938-FAD577E7B788}" type="datetimeFigureOut">
              <a:rPr lang="en-GB" smtClean="0"/>
              <a:t>26/04/2023</a:t>
            </a:fld>
            <a:endParaRPr lang="en-GB"/>
          </a:p>
        </p:txBody>
      </p:sp>
      <p:sp>
        <p:nvSpPr>
          <p:cNvPr id="6" name="Footer Placeholder 5">
            <a:extLst>
              <a:ext uri="{FF2B5EF4-FFF2-40B4-BE49-F238E27FC236}">
                <a16:creationId xmlns:a16="http://schemas.microsoft.com/office/drawing/2014/main" id="{1B0E26F0-4F98-9820-A513-FA9578E33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488236-88E9-2FDC-8DED-F2BB0272E3A1}"/>
              </a:ext>
            </a:extLst>
          </p:cNvPr>
          <p:cNvSpPr>
            <a:spLocks noGrp="1"/>
          </p:cNvSpPr>
          <p:nvPr>
            <p:ph type="sldNum" sz="quarter" idx="12"/>
          </p:nvPr>
        </p:nvSpPr>
        <p:spPr/>
        <p:txBody>
          <a:bodyPr/>
          <a:lstStyle/>
          <a:p>
            <a:fld id="{FAD0B959-3F12-9443-B8A9-69A919D206E1}" type="slidenum">
              <a:rPr lang="en-GB" smtClean="0"/>
              <a:t>‹#›</a:t>
            </a:fld>
            <a:endParaRPr lang="en-GB"/>
          </a:p>
        </p:txBody>
      </p:sp>
    </p:spTree>
    <p:extLst>
      <p:ext uri="{BB962C8B-B14F-4D97-AF65-F5344CB8AC3E}">
        <p14:creationId xmlns:p14="http://schemas.microsoft.com/office/powerpoint/2010/main" val="133006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2000" t="9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BED21-A517-A578-E9D2-0EE1BBAA8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EE9D46E-1029-1489-212E-A643B4C9D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58C2D5-8479-0B0E-EEAF-55E025664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1F382-2CB2-D14B-9938-FAD577E7B788}" type="datetimeFigureOut">
              <a:rPr lang="en-GB" smtClean="0"/>
              <a:t>26/04/2023</a:t>
            </a:fld>
            <a:endParaRPr lang="en-GB"/>
          </a:p>
        </p:txBody>
      </p:sp>
      <p:sp>
        <p:nvSpPr>
          <p:cNvPr id="5" name="Footer Placeholder 4">
            <a:extLst>
              <a:ext uri="{FF2B5EF4-FFF2-40B4-BE49-F238E27FC236}">
                <a16:creationId xmlns:a16="http://schemas.microsoft.com/office/drawing/2014/main" id="{0D0CD2D6-5D85-4E99-B33E-B2F36DD0E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9E8BFE-45C2-3686-628B-A4CD6C60E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0B959-3F12-9443-B8A9-69A919D206E1}" type="slidenum">
              <a:rPr lang="en-GB" smtClean="0"/>
              <a:t>‹#›</a:t>
            </a:fld>
            <a:endParaRPr lang="en-GB"/>
          </a:p>
        </p:txBody>
      </p:sp>
    </p:spTree>
    <p:extLst>
      <p:ext uri="{BB962C8B-B14F-4D97-AF65-F5344CB8AC3E}">
        <p14:creationId xmlns:p14="http://schemas.microsoft.com/office/powerpoint/2010/main" val="236900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6E6597-56F3-B65B-4486-D1E5452A16F9}"/>
              </a:ext>
            </a:extLst>
          </p:cNvPr>
          <p:cNvSpPr/>
          <p:nvPr/>
        </p:nvSpPr>
        <p:spPr>
          <a:xfrm>
            <a:off x="0" y="0"/>
            <a:ext cx="12192000" cy="5492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oogle Shape;100;p1">
            <a:extLst>
              <a:ext uri="{FF2B5EF4-FFF2-40B4-BE49-F238E27FC236}">
                <a16:creationId xmlns:a16="http://schemas.microsoft.com/office/drawing/2014/main" id="{1319CA02-E457-BFFE-D184-4A10EC6022B1}"/>
              </a:ext>
            </a:extLst>
          </p:cNvPr>
          <p:cNvSpPr txBox="1"/>
          <p:nvPr/>
        </p:nvSpPr>
        <p:spPr>
          <a:xfrm>
            <a:off x="0" y="549275"/>
            <a:ext cx="17748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dirty="0">
                <a:solidFill>
                  <a:schemeClr val="dk1"/>
                </a:solidFill>
                <a:latin typeface="Calibri"/>
                <a:ea typeface="Calibri"/>
                <a:cs typeface="Calibri"/>
                <a:sym typeface="Calibri"/>
              </a:rPr>
              <a:t>Do Now</a:t>
            </a:r>
            <a:endParaRPr sz="2400" dirty="0">
              <a:solidFill>
                <a:schemeClr val="dk1"/>
              </a:solidFill>
              <a:latin typeface="Calibri"/>
              <a:ea typeface="Calibri"/>
              <a:cs typeface="Calibri"/>
              <a:sym typeface="Calibri"/>
            </a:endParaRPr>
          </a:p>
        </p:txBody>
      </p:sp>
      <p:graphicFrame>
        <p:nvGraphicFramePr>
          <p:cNvPr id="9" name="Table 6">
            <a:extLst>
              <a:ext uri="{FF2B5EF4-FFF2-40B4-BE49-F238E27FC236}">
                <a16:creationId xmlns:a16="http://schemas.microsoft.com/office/drawing/2014/main" id="{7E3667A3-BCF5-CD27-803C-1449DD103AD4}"/>
              </a:ext>
            </a:extLst>
          </p:cNvPr>
          <p:cNvGraphicFramePr>
            <a:graphicFrameLocks noGrp="1"/>
          </p:cNvGraphicFramePr>
          <p:nvPr>
            <p:extLst>
              <p:ext uri="{D42A27DB-BD31-4B8C-83A1-F6EECF244321}">
                <p14:modId xmlns:p14="http://schemas.microsoft.com/office/powerpoint/2010/main" val="4180617775"/>
              </p:ext>
            </p:extLst>
          </p:nvPr>
        </p:nvGraphicFramePr>
        <p:xfrm>
          <a:off x="0" y="1010900"/>
          <a:ext cx="12192000" cy="5262900"/>
        </p:xfrm>
        <a:graphic>
          <a:graphicData uri="http://schemas.openxmlformats.org/drawingml/2006/table">
            <a:tbl>
              <a:tblPr firstRow="1" bandRow="1">
                <a:tableStyleId>{5940675A-B579-460E-94D1-54222C63F5DA}</a:tableStyleId>
              </a:tblPr>
              <a:tblGrid>
                <a:gridCol w="444843">
                  <a:extLst>
                    <a:ext uri="{9D8B030D-6E8A-4147-A177-3AD203B41FA5}">
                      <a16:colId xmlns:a16="http://schemas.microsoft.com/office/drawing/2014/main" val="194157532"/>
                    </a:ext>
                  </a:extLst>
                </a:gridCol>
                <a:gridCol w="11747157">
                  <a:extLst>
                    <a:ext uri="{9D8B030D-6E8A-4147-A177-3AD203B41FA5}">
                      <a16:colId xmlns:a16="http://schemas.microsoft.com/office/drawing/2014/main" val="1008258623"/>
                    </a:ext>
                  </a:extLst>
                </a:gridCol>
              </a:tblGrid>
              <a:tr h="1052580">
                <a:tc>
                  <a:txBody>
                    <a:bodyPr/>
                    <a:lstStyle/>
                    <a:p>
                      <a:pPr marL="0" indent="0" algn="ctr">
                        <a:buFont typeface="+mj-lt"/>
                        <a:buNone/>
                      </a:pPr>
                      <a:r>
                        <a:rPr lang="en-GB" sz="2400" dirty="0"/>
                        <a:t>1</a:t>
                      </a:r>
                    </a:p>
                  </a:txBody>
                  <a:tcPr anchor="ctr"/>
                </a:tc>
                <a:tc>
                  <a:txBody>
                    <a:bodyPr/>
                    <a:lstStyle/>
                    <a:p>
                      <a:r>
                        <a:rPr lang="en-GB" sz="2400" dirty="0"/>
                        <a:t>What is the cluster of cells in the right atrium that form the heart’s natural pacemaker called?</a:t>
                      </a:r>
                    </a:p>
                  </a:txBody>
                  <a:tcPr anchor="ctr"/>
                </a:tc>
                <a:extLst>
                  <a:ext uri="{0D108BD9-81ED-4DB2-BD59-A6C34878D82A}">
                    <a16:rowId xmlns:a16="http://schemas.microsoft.com/office/drawing/2014/main" val="1308403917"/>
                  </a:ext>
                </a:extLst>
              </a:tr>
              <a:tr h="1052580">
                <a:tc>
                  <a:txBody>
                    <a:bodyPr/>
                    <a:lstStyle/>
                    <a:p>
                      <a:pPr marL="0" indent="0" algn="ctr">
                        <a:buFont typeface="+mj-lt"/>
                        <a:buNone/>
                      </a:pPr>
                      <a:r>
                        <a:rPr lang="en-GB" sz="2400" dirty="0"/>
                        <a:t>2</a:t>
                      </a:r>
                    </a:p>
                  </a:txBody>
                  <a:tcPr anchor="ctr"/>
                </a:tc>
                <a:tc>
                  <a:txBody>
                    <a:bodyPr/>
                    <a:lstStyle/>
                    <a:p>
                      <a:r>
                        <a:rPr lang="en-GB" sz="2400" dirty="0"/>
                        <a:t>Describe the flow of blood in the left side of the heart when the ventricle contract.</a:t>
                      </a:r>
                    </a:p>
                  </a:txBody>
                  <a:tcPr anchor="ctr"/>
                </a:tc>
                <a:extLst>
                  <a:ext uri="{0D108BD9-81ED-4DB2-BD59-A6C34878D82A}">
                    <a16:rowId xmlns:a16="http://schemas.microsoft.com/office/drawing/2014/main" val="2159775627"/>
                  </a:ext>
                </a:extLst>
              </a:tr>
              <a:tr h="1052580">
                <a:tc>
                  <a:txBody>
                    <a:bodyPr/>
                    <a:lstStyle/>
                    <a:p>
                      <a:pPr marL="0" indent="0" algn="ctr">
                        <a:buFont typeface="+mj-lt"/>
                        <a:buNone/>
                      </a:pPr>
                      <a:r>
                        <a:rPr lang="en-GB" sz="2400" dirty="0"/>
                        <a:t>3</a:t>
                      </a:r>
                    </a:p>
                  </a:txBody>
                  <a:tcPr anchor="ctr"/>
                </a:tc>
                <a:tc>
                  <a:txBody>
                    <a:bodyPr/>
                    <a:lstStyle/>
                    <a:p>
                      <a:r>
                        <a:rPr lang="en-GB" sz="2400" dirty="0"/>
                        <a:t>What are the valves separating the ventricles and the pulmonary artery and aorta called?</a:t>
                      </a:r>
                    </a:p>
                  </a:txBody>
                  <a:tcPr anchor="ctr"/>
                </a:tc>
                <a:extLst>
                  <a:ext uri="{0D108BD9-81ED-4DB2-BD59-A6C34878D82A}">
                    <a16:rowId xmlns:a16="http://schemas.microsoft.com/office/drawing/2014/main" val="3320651931"/>
                  </a:ext>
                </a:extLst>
              </a:tr>
              <a:tr h="1052580">
                <a:tc>
                  <a:txBody>
                    <a:bodyPr/>
                    <a:lstStyle/>
                    <a:p>
                      <a:pPr marL="0" indent="0" algn="ctr">
                        <a:buFont typeface="+mj-lt"/>
                        <a:buNone/>
                      </a:pPr>
                      <a:r>
                        <a:rPr lang="en-GB" sz="2400" dirty="0"/>
                        <a:t>4</a:t>
                      </a:r>
                    </a:p>
                  </a:txBody>
                  <a:tcPr anchor="ctr"/>
                </a:tc>
                <a:tc>
                  <a:txBody>
                    <a:bodyPr/>
                    <a:lstStyle/>
                    <a:p>
                      <a:r>
                        <a:rPr lang="en-GB" sz="2400" dirty="0"/>
                        <a:t>What attaches the heart valve tissue to the walls of the heart?</a:t>
                      </a:r>
                    </a:p>
                  </a:txBody>
                  <a:tcPr anchor="ctr"/>
                </a:tc>
                <a:extLst>
                  <a:ext uri="{0D108BD9-81ED-4DB2-BD59-A6C34878D82A}">
                    <a16:rowId xmlns:a16="http://schemas.microsoft.com/office/drawing/2014/main" val="9760341"/>
                  </a:ext>
                </a:extLst>
              </a:tr>
              <a:tr h="1052580">
                <a:tc>
                  <a:txBody>
                    <a:bodyPr/>
                    <a:lstStyle/>
                    <a:p>
                      <a:pPr marL="0" indent="0" algn="ctr">
                        <a:buFont typeface="+mj-lt"/>
                        <a:buNone/>
                      </a:pPr>
                      <a:r>
                        <a:rPr lang="en-GB" sz="2400" dirty="0"/>
                        <a:t>5</a:t>
                      </a:r>
                    </a:p>
                  </a:txBody>
                  <a:tcPr anchor="ctr"/>
                </a:tc>
                <a:tc>
                  <a:txBody>
                    <a:bodyPr/>
                    <a:lstStyle/>
                    <a:p>
                      <a:r>
                        <a:rPr lang="en-US" altLang="en-US" sz="2400" dirty="0"/>
                        <a:t>What do coronary arteries do?</a:t>
                      </a:r>
                    </a:p>
                  </a:txBody>
                  <a:tcPr anchor="ctr"/>
                </a:tc>
                <a:extLst>
                  <a:ext uri="{0D108BD9-81ED-4DB2-BD59-A6C34878D82A}">
                    <a16:rowId xmlns:a16="http://schemas.microsoft.com/office/drawing/2014/main" val="3608356321"/>
                  </a:ext>
                </a:extLst>
              </a:tr>
            </a:tbl>
          </a:graphicData>
        </a:graphic>
      </p:graphicFrame>
      <p:sp>
        <p:nvSpPr>
          <p:cNvPr id="2" name="TextBox 1">
            <a:extLst>
              <a:ext uri="{FF2B5EF4-FFF2-40B4-BE49-F238E27FC236}">
                <a16:creationId xmlns:a16="http://schemas.microsoft.com/office/drawing/2014/main" id="{DA409275-9D24-EE42-9275-8F826B2B6453}"/>
              </a:ext>
            </a:extLst>
          </p:cNvPr>
          <p:cNvSpPr txBox="1"/>
          <p:nvPr/>
        </p:nvSpPr>
        <p:spPr>
          <a:xfrm>
            <a:off x="10526159" y="3577"/>
            <a:ext cx="1665841" cy="461665"/>
          </a:xfrm>
          <a:prstGeom prst="rect">
            <a:avLst/>
          </a:prstGeom>
          <a:noFill/>
        </p:spPr>
        <p:txBody>
          <a:bodyPr wrap="none" rtlCol="0">
            <a:spAutoFit/>
          </a:bodyPr>
          <a:lstStyle/>
          <a:p>
            <a:fld id="{A83C7790-7F70-A341-8E15-5CCE51DDC250}" type="datetime1">
              <a:rPr lang="en-GB" sz="2400" u="sng" smtClean="0"/>
              <a:t>26/04/2023</a:t>
            </a:fld>
            <a:endParaRPr lang="en-GB" sz="2400" u="sng" dirty="0"/>
          </a:p>
        </p:txBody>
      </p:sp>
      <p:sp>
        <p:nvSpPr>
          <p:cNvPr id="4" name="TextBox 3">
            <a:extLst>
              <a:ext uri="{FF2B5EF4-FFF2-40B4-BE49-F238E27FC236}">
                <a16:creationId xmlns:a16="http://schemas.microsoft.com/office/drawing/2014/main" id="{5C9777BD-0129-5020-E0C3-B162B13D231E}"/>
              </a:ext>
            </a:extLst>
          </p:cNvPr>
          <p:cNvSpPr txBox="1"/>
          <p:nvPr/>
        </p:nvSpPr>
        <p:spPr>
          <a:xfrm>
            <a:off x="5023879" y="0"/>
            <a:ext cx="2144241" cy="523220"/>
          </a:xfrm>
          <a:prstGeom prst="rect">
            <a:avLst/>
          </a:prstGeom>
          <a:noFill/>
        </p:spPr>
        <p:txBody>
          <a:bodyPr wrap="none" rtlCol="0">
            <a:spAutoFit/>
          </a:bodyPr>
          <a:lstStyle/>
          <a:p>
            <a:r>
              <a:rPr lang="en-GB" sz="2800" b="1" u="sng" dirty="0"/>
              <a:t>Cardiac Cycle</a:t>
            </a:r>
          </a:p>
        </p:txBody>
      </p:sp>
    </p:spTree>
    <p:extLst>
      <p:ext uri="{BB962C8B-B14F-4D97-AF65-F5344CB8AC3E}">
        <p14:creationId xmlns:p14="http://schemas.microsoft.com/office/powerpoint/2010/main" val="15847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iac Cycle (1.1.5) | Edexcel A (SNAB) A Level Biology Revision Notes  2015 | Save My Exams">
            <a:extLst>
              <a:ext uri="{FF2B5EF4-FFF2-40B4-BE49-F238E27FC236}">
                <a16:creationId xmlns:a16="http://schemas.microsoft.com/office/drawing/2014/main" id="{E41023BA-4361-6CE4-3C2A-4803CF51C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481" y="0"/>
            <a:ext cx="6015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E57C744-7226-AF8E-486F-5F132C468E7B}"/>
              </a:ext>
            </a:extLst>
          </p:cNvPr>
          <p:cNvSpPr/>
          <p:nvPr/>
        </p:nvSpPr>
        <p:spPr>
          <a:xfrm>
            <a:off x="4613636" y="5984330"/>
            <a:ext cx="3135312" cy="87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Diastole</a:t>
            </a:r>
          </a:p>
        </p:txBody>
      </p:sp>
      <p:sp>
        <p:nvSpPr>
          <p:cNvPr id="8" name="Rectangle 7">
            <a:extLst>
              <a:ext uri="{FF2B5EF4-FFF2-40B4-BE49-F238E27FC236}">
                <a16:creationId xmlns:a16="http://schemas.microsoft.com/office/drawing/2014/main" id="{81B3689D-551C-4D09-0CA8-E3E4B9D04990}"/>
              </a:ext>
            </a:extLst>
          </p:cNvPr>
          <p:cNvSpPr/>
          <p:nvPr/>
        </p:nvSpPr>
        <p:spPr>
          <a:xfrm>
            <a:off x="7748948" y="6273800"/>
            <a:ext cx="135457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170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1900094"/>
            <a:ext cx="10801350" cy="3046988"/>
          </a:xfrm>
          <a:prstGeom prst="rect">
            <a:avLst/>
          </a:prstGeom>
          <a:noFill/>
        </p:spPr>
        <p:txBody>
          <a:bodyPr wrap="square" rtlCol="0">
            <a:spAutoFit/>
          </a:bodyPr>
          <a:lstStyle/>
          <a:p>
            <a:r>
              <a:rPr lang="en-GB" sz="3200" dirty="0"/>
              <a:t>Which chambers of the heart relax during phase two of the cardiac cycle?</a:t>
            </a:r>
          </a:p>
          <a:p>
            <a:pPr algn="ctr"/>
            <a:endParaRPr lang="en-GB" sz="3200" dirty="0"/>
          </a:p>
          <a:p>
            <a:pPr marL="514350" indent="-514350">
              <a:buFont typeface="+mj-lt"/>
              <a:buAutoNum type="arabicPeriod"/>
            </a:pPr>
            <a:r>
              <a:rPr lang="en-GB" sz="3200" dirty="0"/>
              <a:t>Both ventricles</a:t>
            </a:r>
          </a:p>
          <a:p>
            <a:pPr marL="514350" indent="-514350">
              <a:buFont typeface="+mj-lt"/>
              <a:buAutoNum type="arabicPeriod"/>
            </a:pPr>
            <a:r>
              <a:rPr lang="en-GB" sz="3200" dirty="0"/>
              <a:t>Left atrium</a:t>
            </a:r>
          </a:p>
          <a:p>
            <a:pPr marL="514350" indent="-514350">
              <a:buFont typeface="+mj-lt"/>
              <a:buAutoNum type="arabicPeriod"/>
            </a:pPr>
            <a:r>
              <a:rPr lang="en-GB" sz="3200" dirty="0"/>
              <a:t>Both atria</a:t>
            </a:r>
          </a:p>
        </p:txBody>
      </p:sp>
    </p:spTree>
    <p:extLst>
      <p:ext uri="{BB962C8B-B14F-4D97-AF65-F5344CB8AC3E}">
        <p14:creationId xmlns:p14="http://schemas.microsoft.com/office/powerpoint/2010/main" val="3980589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1900094"/>
            <a:ext cx="10801350" cy="3046988"/>
          </a:xfrm>
          <a:prstGeom prst="rect">
            <a:avLst/>
          </a:prstGeom>
          <a:noFill/>
        </p:spPr>
        <p:txBody>
          <a:bodyPr wrap="square" rtlCol="0">
            <a:spAutoFit/>
          </a:bodyPr>
          <a:lstStyle/>
          <a:p>
            <a:r>
              <a:rPr lang="en-GB" sz="3200" dirty="0"/>
              <a:t>Pressure from the blood in the ventricles, force open which valves and close which valves?</a:t>
            </a:r>
          </a:p>
          <a:p>
            <a:pPr algn="ctr"/>
            <a:endParaRPr lang="en-GB" sz="3200" dirty="0"/>
          </a:p>
          <a:p>
            <a:pPr marL="514350" indent="-514350">
              <a:buFont typeface="+mj-lt"/>
              <a:buAutoNum type="arabicPeriod"/>
            </a:pPr>
            <a:r>
              <a:rPr lang="en-GB" sz="3200" dirty="0"/>
              <a:t>Open the semilunar valves, close the atrioventricular valves</a:t>
            </a:r>
          </a:p>
          <a:p>
            <a:pPr marL="514350" indent="-514350">
              <a:buFont typeface="+mj-lt"/>
              <a:buAutoNum type="arabicPeriod"/>
            </a:pPr>
            <a:r>
              <a:rPr lang="en-GB" sz="3200" dirty="0"/>
              <a:t>Open the atrioventricular valves, close the semilunar valves</a:t>
            </a:r>
          </a:p>
          <a:p>
            <a:pPr marL="514350" indent="-514350">
              <a:buFont typeface="+mj-lt"/>
              <a:buAutoNum type="arabicPeriod"/>
            </a:pPr>
            <a:r>
              <a:rPr lang="en-GB" sz="3200" dirty="0"/>
              <a:t>Open the tricuspid valves, close the mitral valves</a:t>
            </a:r>
          </a:p>
        </p:txBody>
      </p:sp>
    </p:spTree>
    <p:extLst>
      <p:ext uri="{BB962C8B-B14F-4D97-AF65-F5344CB8AC3E}">
        <p14:creationId xmlns:p14="http://schemas.microsoft.com/office/powerpoint/2010/main" val="244279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038B6-7777-713C-F6EC-90726CE989A9}"/>
              </a:ext>
            </a:extLst>
          </p:cNvPr>
          <p:cNvSpPr txBox="1"/>
          <p:nvPr/>
        </p:nvSpPr>
        <p:spPr>
          <a:xfrm>
            <a:off x="334963" y="1082446"/>
            <a:ext cx="7200900" cy="4708981"/>
          </a:xfrm>
          <a:prstGeom prst="rect">
            <a:avLst/>
          </a:prstGeom>
          <a:noFill/>
        </p:spPr>
        <p:txBody>
          <a:bodyPr wrap="square" rtlCol="0">
            <a:spAutoFit/>
          </a:bodyPr>
          <a:lstStyle/>
          <a:p>
            <a:r>
              <a:rPr lang="en-GB" sz="2000" dirty="0"/>
              <a:t>Phase 3 – Cardiac diastole:</a:t>
            </a:r>
          </a:p>
          <a:p>
            <a:endParaRPr lang="en-GB" sz="2000" dirty="0"/>
          </a:p>
          <a:p>
            <a:r>
              <a:rPr lang="en-GB" sz="2000" dirty="0"/>
              <a:t>All heart chambers then enter a relaxation period, called cardiac diastole. Elastic recoil of the relaxing heart muscle walls causes the pressure in the atria and ventricles to decrease.</a:t>
            </a:r>
          </a:p>
          <a:p>
            <a:endParaRPr lang="en-GB" sz="2000" dirty="0"/>
          </a:p>
          <a:p>
            <a:r>
              <a:rPr lang="en-GB" sz="2000" dirty="0"/>
              <a:t>Blood being transported at higher pressure in the pulmonary artery and aorta is drawn back towards the ventricles and the semilunar valves close due to this downward pressure, preventing the backflow of blood.</a:t>
            </a:r>
          </a:p>
          <a:p>
            <a:endParaRPr lang="en-GB" sz="2000" dirty="0"/>
          </a:p>
          <a:p>
            <a:r>
              <a:rPr lang="en-GB" sz="2000" dirty="0"/>
              <a:t>During cardiac diastole the coronary arteries are supplied with oxygenated blood. Whilst the lower pressure in the atria allows blood to be drawn into the heart from the vena cava and pulmonary veins.</a:t>
            </a:r>
          </a:p>
        </p:txBody>
      </p:sp>
      <p:sp>
        <p:nvSpPr>
          <p:cNvPr id="7" name="TextBox 6">
            <a:extLst>
              <a:ext uri="{FF2B5EF4-FFF2-40B4-BE49-F238E27FC236}">
                <a16:creationId xmlns:a16="http://schemas.microsoft.com/office/drawing/2014/main" id="{9DD73FD2-97CD-8DAA-7A10-52CB23774C27}"/>
              </a:ext>
            </a:extLst>
          </p:cNvPr>
          <p:cNvSpPr txBox="1"/>
          <p:nvPr/>
        </p:nvSpPr>
        <p:spPr>
          <a:xfrm>
            <a:off x="7703437" y="4166711"/>
            <a:ext cx="3986026" cy="2031325"/>
          </a:xfrm>
          <a:prstGeom prst="rect">
            <a:avLst/>
          </a:prstGeom>
          <a:noFill/>
          <a:ln>
            <a:solidFill>
              <a:srgbClr val="00B050"/>
            </a:solidFill>
          </a:ln>
        </p:spPr>
        <p:txBody>
          <a:bodyPr wrap="square" rtlCol="0">
            <a:spAutoFit/>
          </a:bodyPr>
          <a:lstStyle/>
          <a:p>
            <a:r>
              <a:rPr lang="en-GB" b="1" dirty="0"/>
              <a:t>What:</a:t>
            </a:r>
            <a:r>
              <a:rPr lang="en-GB" dirty="0"/>
              <a:t> Describe what happens during phase 3 – Cardiac diastole</a:t>
            </a:r>
          </a:p>
          <a:p>
            <a:endParaRPr lang="en-GB" dirty="0"/>
          </a:p>
          <a:p>
            <a:r>
              <a:rPr lang="en-GB" b="1" dirty="0"/>
              <a:t>How:</a:t>
            </a:r>
            <a:r>
              <a:rPr lang="en-GB" dirty="0"/>
              <a:t> </a:t>
            </a:r>
            <a:r>
              <a:rPr lang="en-GB" dirty="0" smtClean="0"/>
              <a:t>Listen, then explain to your partner</a:t>
            </a:r>
          </a:p>
          <a:p>
            <a:endParaRPr lang="en-GB" dirty="0"/>
          </a:p>
          <a:p>
            <a:r>
              <a:rPr lang="en-GB" b="1" dirty="0"/>
              <a:t>How long:</a:t>
            </a:r>
            <a:r>
              <a:rPr lang="en-GB" dirty="0"/>
              <a:t> </a:t>
            </a:r>
            <a:r>
              <a:rPr lang="en-GB" dirty="0" smtClean="0"/>
              <a:t>2 minutes, then 2 minutes</a:t>
            </a:r>
            <a:endParaRPr lang="en-GB" dirty="0"/>
          </a:p>
        </p:txBody>
      </p:sp>
      <p:pic>
        <p:nvPicPr>
          <p:cNvPr id="4" name="Picture 2" descr="Photo">
            <a:extLst>
              <a:ext uri="{FF2B5EF4-FFF2-40B4-BE49-F238E27FC236}">
                <a16:creationId xmlns:a16="http://schemas.microsoft.com/office/drawing/2014/main" id="{CE1CC68C-E42B-0CFB-2B1D-1AA884D8E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6" t="67273" r="426" b="-52"/>
          <a:stretch>
            <a:fillRect/>
          </a:stretch>
        </p:blipFill>
        <p:spPr bwMode="auto">
          <a:xfrm>
            <a:off x="8487591" y="535126"/>
            <a:ext cx="2417718" cy="29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diac Cycle (1.1.5) | Edexcel A (SNAB) A Level Biology Revision Notes  2015 | Save My Exams">
            <a:extLst>
              <a:ext uri="{FF2B5EF4-FFF2-40B4-BE49-F238E27FC236}">
                <a16:creationId xmlns:a16="http://schemas.microsoft.com/office/drawing/2014/main" id="{E41023BA-4361-6CE4-3C2A-4803CF51C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481" y="0"/>
            <a:ext cx="6015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1B3689D-551C-4D09-0CA8-E3E4B9D04990}"/>
              </a:ext>
            </a:extLst>
          </p:cNvPr>
          <p:cNvSpPr/>
          <p:nvPr/>
        </p:nvSpPr>
        <p:spPr>
          <a:xfrm>
            <a:off x="7748948" y="6273800"/>
            <a:ext cx="135457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8212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1900094"/>
            <a:ext cx="10801350" cy="3046988"/>
          </a:xfrm>
          <a:prstGeom prst="rect">
            <a:avLst/>
          </a:prstGeom>
          <a:noFill/>
        </p:spPr>
        <p:txBody>
          <a:bodyPr wrap="square" rtlCol="0">
            <a:spAutoFit/>
          </a:bodyPr>
          <a:lstStyle/>
          <a:p>
            <a:r>
              <a:rPr lang="en-GB" sz="3200" dirty="0"/>
              <a:t>When all chambers of the heart are in a relaxed state, this is called…</a:t>
            </a:r>
          </a:p>
          <a:p>
            <a:pPr algn="ctr"/>
            <a:endParaRPr lang="en-GB" sz="3200" dirty="0"/>
          </a:p>
          <a:p>
            <a:pPr marL="514350" indent="-514350">
              <a:buFont typeface="+mj-lt"/>
              <a:buAutoNum type="arabicPeriod"/>
            </a:pPr>
            <a:r>
              <a:rPr lang="en-GB" sz="3200" dirty="0"/>
              <a:t>Atrial diastole</a:t>
            </a:r>
          </a:p>
          <a:p>
            <a:pPr marL="514350" indent="-514350">
              <a:buFont typeface="+mj-lt"/>
              <a:buAutoNum type="arabicPeriod"/>
            </a:pPr>
            <a:r>
              <a:rPr lang="en-GB" sz="3200" dirty="0"/>
              <a:t>Cardiac systole</a:t>
            </a:r>
          </a:p>
          <a:p>
            <a:pPr marL="514350" indent="-514350">
              <a:buFont typeface="+mj-lt"/>
              <a:buAutoNum type="arabicPeriod"/>
            </a:pPr>
            <a:r>
              <a:rPr lang="en-GB" sz="3200" dirty="0"/>
              <a:t>Cardiac diastole</a:t>
            </a:r>
          </a:p>
        </p:txBody>
      </p:sp>
    </p:spTree>
    <p:extLst>
      <p:ext uri="{BB962C8B-B14F-4D97-AF65-F5344CB8AC3E}">
        <p14:creationId xmlns:p14="http://schemas.microsoft.com/office/powerpoint/2010/main" val="18550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3" end="3"/>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2151727"/>
            <a:ext cx="10801350" cy="2554545"/>
          </a:xfrm>
          <a:prstGeom prst="rect">
            <a:avLst/>
          </a:prstGeom>
          <a:noFill/>
        </p:spPr>
        <p:txBody>
          <a:bodyPr wrap="square" rtlCol="0">
            <a:spAutoFit/>
          </a:bodyPr>
          <a:lstStyle/>
          <a:p>
            <a:r>
              <a:rPr lang="en-GB" sz="3200" dirty="0"/>
              <a:t>During cardiac diastole, which valves close?</a:t>
            </a:r>
          </a:p>
          <a:p>
            <a:pPr algn="ctr"/>
            <a:endParaRPr lang="en-GB" sz="3200" dirty="0"/>
          </a:p>
          <a:p>
            <a:pPr marL="514350" indent="-514350">
              <a:buFont typeface="+mj-lt"/>
              <a:buAutoNum type="arabicPeriod"/>
            </a:pPr>
            <a:r>
              <a:rPr lang="en-GB" sz="3200" dirty="0"/>
              <a:t>Atrioventricular valves</a:t>
            </a:r>
          </a:p>
          <a:p>
            <a:pPr marL="514350" indent="-514350">
              <a:buFont typeface="+mj-lt"/>
              <a:buAutoNum type="arabicPeriod"/>
            </a:pPr>
            <a:r>
              <a:rPr lang="en-GB" sz="3200" dirty="0"/>
              <a:t>Semilunar valves</a:t>
            </a:r>
          </a:p>
          <a:p>
            <a:pPr marL="514350" indent="-514350">
              <a:buFont typeface="+mj-lt"/>
              <a:buAutoNum type="arabicPeriod"/>
            </a:pPr>
            <a:r>
              <a:rPr lang="en-GB" sz="3200" dirty="0"/>
              <a:t>Mitral valves</a:t>
            </a:r>
          </a:p>
        </p:txBody>
      </p:sp>
    </p:spTree>
    <p:extLst>
      <p:ext uri="{BB962C8B-B14F-4D97-AF65-F5344CB8AC3E}">
        <p14:creationId xmlns:p14="http://schemas.microsoft.com/office/powerpoint/2010/main" val="28094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3" end="3"/>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E071E41-F882-447D-DC3B-9CFAFCFC0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4" y="646194"/>
            <a:ext cx="7200900" cy="543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64EA2D5-25AA-E438-3CFE-73B1752BF4B8}"/>
              </a:ext>
            </a:extLst>
          </p:cNvPr>
          <p:cNvSpPr txBox="1"/>
          <p:nvPr/>
        </p:nvSpPr>
        <p:spPr>
          <a:xfrm>
            <a:off x="7802335" y="754312"/>
            <a:ext cx="3788229" cy="5262979"/>
          </a:xfrm>
          <a:prstGeom prst="rect">
            <a:avLst/>
          </a:prstGeom>
          <a:noFill/>
        </p:spPr>
        <p:txBody>
          <a:bodyPr wrap="square" rtlCol="0">
            <a:spAutoFit/>
          </a:bodyPr>
          <a:lstStyle/>
          <a:p>
            <a:r>
              <a:rPr lang="en-GB" sz="2800" dirty="0"/>
              <a:t>The diagram shows the pressure changes in the left side of the heart during the cardiac cycle.</a:t>
            </a:r>
          </a:p>
          <a:p>
            <a:endParaRPr lang="en-GB" sz="2800" dirty="0"/>
          </a:p>
          <a:p>
            <a:r>
              <a:rPr lang="en-GB" sz="2800" dirty="0"/>
              <a:t>The shape of the diagram would be similar for the right side of the heart but the maximum pressure in the right ventricle would be 30 mm hg.</a:t>
            </a:r>
          </a:p>
        </p:txBody>
      </p:sp>
    </p:spTree>
    <p:extLst>
      <p:ext uri="{BB962C8B-B14F-4D97-AF65-F5344CB8AC3E}">
        <p14:creationId xmlns:p14="http://schemas.microsoft.com/office/powerpoint/2010/main" val="17349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9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1D31BB-CD83-DB07-1AF1-16FAEF5B478D}"/>
              </a:ext>
            </a:extLst>
          </p:cNvPr>
          <p:cNvSpPr txBox="1"/>
          <p:nvPr/>
        </p:nvSpPr>
        <p:spPr>
          <a:xfrm>
            <a:off x="5875874" y="646385"/>
            <a:ext cx="6138819" cy="3416320"/>
          </a:xfrm>
          <a:prstGeom prst="rect">
            <a:avLst/>
          </a:prstGeom>
          <a:noFill/>
        </p:spPr>
        <p:txBody>
          <a:bodyPr wrap="square" rtlCol="0">
            <a:spAutoFit/>
          </a:bodyPr>
          <a:lstStyle/>
          <a:p>
            <a:r>
              <a:rPr lang="en-GB" b="1" dirty="0"/>
              <a:t>Point A - the end of diastole</a:t>
            </a:r>
            <a:endParaRPr lang="en-GB" dirty="0"/>
          </a:p>
          <a:p>
            <a:r>
              <a:rPr lang="en-GB" dirty="0"/>
              <a:t>The atrium has filled with blood during the preceding diastole.</a:t>
            </a:r>
          </a:p>
          <a:p>
            <a:r>
              <a:rPr lang="en-GB" dirty="0"/>
              <a:t>Pressure is higher in the atrium than in the ventricle, so the </a:t>
            </a:r>
            <a:r>
              <a:rPr lang="en-GB" b="1" dirty="0"/>
              <a:t>AV valve is open</a:t>
            </a:r>
          </a:p>
          <a:p>
            <a:endParaRPr lang="en-GB" dirty="0"/>
          </a:p>
          <a:p>
            <a:r>
              <a:rPr lang="en-GB" b="1" dirty="0"/>
              <a:t>Between points A and B - atrial systole</a:t>
            </a:r>
            <a:endParaRPr lang="en-GB" dirty="0"/>
          </a:p>
          <a:p>
            <a:r>
              <a:rPr lang="en-GB" b="1" dirty="0"/>
              <a:t>Left atrium contracts</a:t>
            </a:r>
            <a:r>
              <a:rPr lang="en-GB" dirty="0"/>
              <a:t>, causing an increase in atrial pressure and forcing blood into the left ventricle.</a:t>
            </a:r>
          </a:p>
          <a:p>
            <a:r>
              <a:rPr lang="en-GB" dirty="0"/>
              <a:t>Ventricular pressure increases slightly as it fills with blood</a:t>
            </a:r>
          </a:p>
          <a:p>
            <a:r>
              <a:rPr lang="en-GB" dirty="0"/>
              <a:t>Pressure is higher in the atrium than in the ventricle, so the </a:t>
            </a:r>
            <a:r>
              <a:rPr lang="en-GB" b="1" dirty="0"/>
              <a:t>AV valve is open</a:t>
            </a:r>
          </a:p>
          <a:p>
            <a:endParaRPr lang="en-GB" b="1" dirty="0"/>
          </a:p>
        </p:txBody>
      </p:sp>
      <p:sp>
        <p:nvSpPr>
          <p:cNvPr id="2" name="Rectangle 1"/>
          <p:cNvSpPr/>
          <p:nvPr/>
        </p:nvSpPr>
        <p:spPr>
          <a:xfrm>
            <a:off x="2396359" y="646385"/>
            <a:ext cx="3058510" cy="551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75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9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1D31BB-CD83-DB07-1AF1-16FAEF5B478D}"/>
              </a:ext>
            </a:extLst>
          </p:cNvPr>
          <p:cNvSpPr txBox="1"/>
          <p:nvPr/>
        </p:nvSpPr>
        <p:spPr>
          <a:xfrm>
            <a:off x="5718219" y="889843"/>
            <a:ext cx="6138819" cy="2031325"/>
          </a:xfrm>
          <a:prstGeom prst="rect">
            <a:avLst/>
          </a:prstGeom>
          <a:noFill/>
        </p:spPr>
        <p:txBody>
          <a:bodyPr wrap="square" rtlCol="0">
            <a:spAutoFit/>
          </a:bodyPr>
          <a:lstStyle/>
          <a:p>
            <a:endParaRPr lang="en-GB" b="1" dirty="0"/>
          </a:p>
          <a:p>
            <a:r>
              <a:rPr lang="en-GB" b="1" dirty="0"/>
              <a:t>Point B - beginning of ventricular systole</a:t>
            </a:r>
          </a:p>
          <a:p>
            <a:r>
              <a:rPr lang="en-GB" b="1" dirty="0"/>
              <a:t>Left ventricle contracts </a:t>
            </a:r>
            <a:r>
              <a:rPr lang="en-GB" dirty="0"/>
              <a:t>causing the ventricular pressure to increase.</a:t>
            </a:r>
          </a:p>
          <a:p>
            <a:r>
              <a:rPr lang="en-GB" dirty="0"/>
              <a:t>Pressure in the left atrium drops as the muscle relaxes.</a:t>
            </a:r>
          </a:p>
          <a:p>
            <a:r>
              <a:rPr lang="en-GB" dirty="0"/>
              <a:t>Pressure in the ventricle exceeds pressure in the atrium, so the </a:t>
            </a:r>
            <a:r>
              <a:rPr lang="en-GB" b="1" dirty="0"/>
              <a:t>AV valve shuts</a:t>
            </a:r>
          </a:p>
        </p:txBody>
      </p:sp>
      <p:sp>
        <p:nvSpPr>
          <p:cNvPr id="2" name="Rectangle 1"/>
          <p:cNvSpPr/>
          <p:nvPr/>
        </p:nvSpPr>
        <p:spPr>
          <a:xfrm>
            <a:off x="2396359" y="646385"/>
            <a:ext cx="3058510" cy="551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06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6E6597-56F3-B65B-4486-D1E5452A16F9}"/>
              </a:ext>
            </a:extLst>
          </p:cNvPr>
          <p:cNvSpPr/>
          <p:nvPr/>
        </p:nvSpPr>
        <p:spPr>
          <a:xfrm>
            <a:off x="0" y="0"/>
            <a:ext cx="12192000" cy="5492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6">
            <a:extLst>
              <a:ext uri="{FF2B5EF4-FFF2-40B4-BE49-F238E27FC236}">
                <a16:creationId xmlns:a16="http://schemas.microsoft.com/office/drawing/2014/main" id="{7E3667A3-BCF5-CD27-803C-1449DD103AD4}"/>
              </a:ext>
            </a:extLst>
          </p:cNvPr>
          <p:cNvGraphicFramePr>
            <a:graphicFrameLocks noGrp="1"/>
          </p:cNvGraphicFramePr>
          <p:nvPr>
            <p:extLst>
              <p:ext uri="{D42A27DB-BD31-4B8C-83A1-F6EECF244321}">
                <p14:modId xmlns:p14="http://schemas.microsoft.com/office/powerpoint/2010/main" val="1232830359"/>
              </p:ext>
            </p:extLst>
          </p:nvPr>
        </p:nvGraphicFramePr>
        <p:xfrm>
          <a:off x="0" y="1010900"/>
          <a:ext cx="12192001" cy="5262898"/>
        </p:xfrm>
        <a:graphic>
          <a:graphicData uri="http://schemas.openxmlformats.org/drawingml/2006/table">
            <a:tbl>
              <a:tblPr firstRow="1" bandRow="1">
                <a:tableStyleId>{5940675A-B579-460E-94D1-54222C63F5DA}</a:tableStyleId>
              </a:tblPr>
              <a:tblGrid>
                <a:gridCol w="331304">
                  <a:extLst>
                    <a:ext uri="{9D8B030D-6E8A-4147-A177-3AD203B41FA5}">
                      <a16:colId xmlns:a16="http://schemas.microsoft.com/office/drawing/2014/main" val="194157532"/>
                    </a:ext>
                  </a:extLst>
                </a:gridCol>
                <a:gridCol w="5751444">
                  <a:extLst>
                    <a:ext uri="{9D8B030D-6E8A-4147-A177-3AD203B41FA5}">
                      <a16:colId xmlns:a16="http://schemas.microsoft.com/office/drawing/2014/main" val="1008258623"/>
                    </a:ext>
                  </a:extLst>
                </a:gridCol>
                <a:gridCol w="6109253">
                  <a:extLst>
                    <a:ext uri="{9D8B030D-6E8A-4147-A177-3AD203B41FA5}">
                      <a16:colId xmlns:a16="http://schemas.microsoft.com/office/drawing/2014/main" val="201399943"/>
                    </a:ext>
                  </a:extLst>
                </a:gridCol>
              </a:tblGrid>
              <a:tr h="1455695">
                <a:tc>
                  <a:txBody>
                    <a:bodyPr/>
                    <a:lstStyle/>
                    <a:p>
                      <a:pPr marL="0" indent="0" algn="ctr">
                        <a:buFont typeface="+mj-lt"/>
                        <a:buNone/>
                      </a:pPr>
                      <a:r>
                        <a:rPr lang="en-GB" sz="2400" dirty="0"/>
                        <a:t>1</a:t>
                      </a:r>
                    </a:p>
                  </a:txBody>
                  <a:tcPr anchor="ctr"/>
                </a:tc>
                <a:tc>
                  <a:txBody>
                    <a:bodyPr/>
                    <a:lstStyle/>
                    <a:p>
                      <a:r>
                        <a:rPr lang="en-GB" sz="2400" dirty="0"/>
                        <a:t>What is the cluster of cells in the right atrium that form the heart’s natural pacemaker called?</a:t>
                      </a:r>
                    </a:p>
                  </a:txBody>
                  <a:tcPr anchor="ctr"/>
                </a:tc>
                <a:tc>
                  <a:txBody>
                    <a:bodyPr/>
                    <a:lstStyle/>
                    <a:p>
                      <a:r>
                        <a:rPr lang="en-GB" sz="2000" dirty="0">
                          <a:solidFill>
                            <a:srgbClr val="00B050"/>
                          </a:solidFill>
                        </a:rPr>
                        <a:t>Sinoatrial node (SAN)</a:t>
                      </a:r>
                    </a:p>
                  </a:txBody>
                  <a:tcPr anchor="ctr"/>
                </a:tc>
                <a:extLst>
                  <a:ext uri="{0D108BD9-81ED-4DB2-BD59-A6C34878D82A}">
                    <a16:rowId xmlns:a16="http://schemas.microsoft.com/office/drawing/2014/main" val="1308403917"/>
                  </a:ext>
                </a:extLst>
              </a:tr>
              <a:tr h="1231742">
                <a:tc>
                  <a:txBody>
                    <a:bodyPr/>
                    <a:lstStyle/>
                    <a:p>
                      <a:pPr marL="0" indent="0" algn="ctr">
                        <a:buFont typeface="+mj-lt"/>
                        <a:buNone/>
                      </a:pPr>
                      <a:r>
                        <a:rPr lang="en-GB" sz="2400" dirty="0"/>
                        <a:t>2</a:t>
                      </a:r>
                    </a:p>
                  </a:txBody>
                  <a:tcPr anchor="ctr"/>
                </a:tc>
                <a:tc>
                  <a:txBody>
                    <a:bodyPr/>
                    <a:lstStyle/>
                    <a:p>
                      <a:r>
                        <a:rPr lang="en-GB" sz="2400" dirty="0"/>
                        <a:t>Describe the flow of blood in the left side of the heart when the ventricle contract.</a:t>
                      </a:r>
                    </a:p>
                  </a:txBody>
                  <a:tcPr anchor="ctr"/>
                </a:tc>
                <a:tc>
                  <a:txBody>
                    <a:bodyPr/>
                    <a:lstStyle/>
                    <a:p>
                      <a:r>
                        <a:rPr lang="en-GB" sz="2000" dirty="0">
                          <a:solidFill>
                            <a:srgbClr val="00B050"/>
                          </a:solidFill>
                        </a:rPr>
                        <a:t>Blood is forced upwards, opening the semilunar (aortic) valve and passing through the aorta which branches off to supply oxygenated to the body</a:t>
                      </a:r>
                    </a:p>
                  </a:txBody>
                  <a:tcPr anchor="ctr"/>
                </a:tc>
                <a:extLst>
                  <a:ext uri="{0D108BD9-81ED-4DB2-BD59-A6C34878D82A}">
                    <a16:rowId xmlns:a16="http://schemas.microsoft.com/office/drawing/2014/main" val="2159775627"/>
                  </a:ext>
                </a:extLst>
              </a:tr>
              <a:tr h="1007789">
                <a:tc>
                  <a:txBody>
                    <a:bodyPr/>
                    <a:lstStyle/>
                    <a:p>
                      <a:pPr marL="0" indent="0" algn="ctr">
                        <a:buFont typeface="+mj-lt"/>
                        <a:buNone/>
                      </a:pPr>
                      <a:r>
                        <a:rPr lang="en-GB" sz="2400" dirty="0"/>
                        <a:t>3</a:t>
                      </a:r>
                    </a:p>
                  </a:txBody>
                  <a:tcPr anchor="ctr"/>
                </a:tc>
                <a:tc>
                  <a:txBody>
                    <a:bodyPr/>
                    <a:lstStyle/>
                    <a:p>
                      <a:r>
                        <a:rPr lang="en-GB" sz="2400" dirty="0"/>
                        <a:t>What are the valves separating the ventricles and the pulmonary artery and aorta called?</a:t>
                      </a:r>
                    </a:p>
                  </a:txBody>
                  <a:tcPr anchor="ctr"/>
                </a:tc>
                <a:tc>
                  <a:txBody>
                    <a:bodyPr/>
                    <a:lstStyle/>
                    <a:p>
                      <a:r>
                        <a:rPr lang="en-GB" sz="2000" dirty="0">
                          <a:solidFill>
                            <a:srgbClr val="00B050"/>
                          </a:solidFill>
                        </a:rPr>
                        <a:t>Semilunar </a:t>
                      </a:r>
                    </a:p>
                    <a:p>
                      <a:r>
                        <a:rPr lang="en-GB" sz="2000" dirty="0">
                          <a:solidFill>
                            <a:srgbClr val="00B050"/>
                          </a:solidFill>
                        </a:rPr>
                        <a:t>Aortic and pulmonary</a:t>
                      </a:r>
                    </a:p>
                  </a:txBody>
                  <a:tcPr anchor="ctr"/>
                </a:tc>
                <a:extLst>
                  <a:ext uri="{0D108BD9-81ED-4DB2-BD59-A6C34878D82A}">
                    <a16:rowId xmlns:a16="http://schemas.microsoft.com/office/drawing/2014/main" val="3320651931"/>
                  </a:ext>
                </a:extLst>
              </a:tr>
              <a:tr h="1007789">
                <a:tc>
                  <a:txBody>
                    <a:bodyPr/>
                    <a:lstStyle/>
                    <a:p>
                      <a:pPr marL="0" indent="0" algn="ctr">
                        <a:buFont typeface="+mj-lt"/>
                        <a:buNone/>
                      </a:pPr>
                      <a:r>
                        <a:rPr lang="en-GB" sz="2400" dirty="0"/>
                        <a:t>4</a:t>
                      </a:r>
                    </a:p>
                  </a:txBody>
                  <a:tcPr anchor="ctr"/>
                </a:tc>
                <a:tc>
                  <a:txBody>
                    <a:bodyPr/>
                    <a:lstStyle/>
                    <a:p>
                      <a:r>
                        <a:rPr lang="en-GB" sz="2400" dirty="0"/>
                        <a:t>What attaches the heart valve tissue to the walls of the heart?</a:t>
                      </a:r>
                    </a:p>
                  </a:txBody>
                  <a:tcPr anchor="ctr"/>
                </a:tc>
                <a:tc>
                  <a:txBody>
                    <a:bodyPr/>
                    <a:lstStyle/>
                    <a:p>
                      <a:pPr marL="0" lvl="0" indent="-514350" algn="l" eaLnBrk="1" hangingPunct="1">
                        <a:lnSpc>
                          <a:spcPct val="100000"/>
                        </a:lnSpc>
                      </a:pPr>
                      <a:r>
                        <a:rPr lang="en-US" altLang="en-US" sz="2000" dirty="0">
                          <a:solidFill>
                            <a:srgbClr val="00B050"/>
                          </a:solidFill>
                        </a:rPr>
                        <a:t>Tendons</a:t>
                      </a:r>
                    </a:p>
                  </a:txBody>
                  <a:tcPr marL="90000" anchor="ctr"/>
                </a:tc>
                <a:extLst>
                  <a:ext uri="{0D108BD9-81ED-4DB2-BD59-A6C34878D82A}">
                    <a16:rowId xmlns:a16="http://schemas.microsoft.com/office/drawing/2014/main" val="9760341"/>
                  </a:ext>
                </a:extLst>
              </a:tr>
              <a:tr h="559883">
                <a:tc>
                  <a:txBody>
                    <a:bodyPr/>
                    <a:lstStyle/>
                    <a:p>
                      <a:pPr marL="0" indent="0" algn="ctr">
                        <a:buFont typeface="+mj-lt"/>
                        <a:buNone/>
                      </a:pPr>
                      <a:r>
                        <a:rPr lang="en-GB" sz="2400" dirty="0"/>
                        <a:t>5</a:t>
                      </a:r>
                    </a:p>
                  </a:txBody>
                  <a:tcPr anchor="ctr"/>
                </a:tc>
                <a:tc>
                  <a:txBody>
                    <a:bodyPr/>
                    <a:lstStyle/>
                    <a:p>
                      <a:r>
                        <a:rPr lang="en-US" altLang="en-US" sz="2400" dirty="0"/>
                        <a:t>What do coronary arteries do?</a:t>
                      </a:r>
                    </a:p>
                  </a:txBody>
                  <a:tcPr anchor="ctr"/>
                </a:tc>
                <a:tc>
                  <a:txBody>
                    <a:bodyPr/>
                    <a:lstStyle/>
                    <a:p>
                      <a:r>
                        <a:rPr lang="en-GB" sz="2000" dirty="0">
                          <a:solidFill>
                            <a:srgbClr val="00B050"/>
                          </a:solidFill>
                        </a:rPr>
                        <a:t>Supply the heart muscle with oxygenated blood</a:t>
                      </a:r>
                    </a:p>
                  </a:txBody>
                  <a:tcPr anchor="ctr"/>
                </a:tc>
                <a:extLst>
                  <a:ext uri="{0D108BD9-81ED-4DB2-BD59-A6C34878D82A}">
                    <a16:rowId xmlns:a16="http://schemas.microsoft.com/office/drawing/2014/main" val="3608356321"/>
                  </a:ext>
                </a:extLst>
              </a:tr>
            </a:tbl>
          </a:graphicData>
        </a:graphic>
      </p:graphicFrame>
      <p:sp>
        <p:nvSpPr>
          <p:cNvPr id="8" name="Google Shape;100;p1">
            <a:extLst>
              <a:ext uri="{FF2B5EF4-FFF2-40B4-BE49-F238E27FC236}">
                <a16:creationId xmlns:a16="http://schemas.microsoft.com/office/drawing/2014/main" id="{1319CA02-E457-BFFE-D184-4A10EC6022B1}"/>
              </a:ext>
            </a:extLst>
          </p:cNvPr>
          <p:cNvSpPr txBox="1"/>
          <p:nvPr/>
        </p:nvSpPr>
        <p:spPr>
          <a:xfrm>
            <a:off x="0" y="549275"/>
            <a:ext cx="17748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dirty="0">
                <a:solidFill>
                  <a:schemeClr val="dk1"/>
                </a:solidFill>
                <a:latin typeface="Calibri"/>
                <a:ea typeface="Calibri"/>
                <a:cs typeface="Calibri"/>
                <a:sym typeface="Calibri"/>
              </a:rPr>
              <a:t>Do Now</a:t>
            </a:r>
            <a:endParaRPr sz="24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4DD7133-D4B0-D8DE-AE96-B6D6E4626A24}"/>
              </a:ext>
            </a:extLst>
          </p:cNvPr>
          <p:cNvSpPr txBox="1"/>
          <p:nvPr/>
        </p:nvSpPr>
        <p:spPr>
          <a:xfrm>
            <a:off x="10526159" y="3577"/>
            <a:ext cx="1665841" cy="461665"/>
          </a:xfrm>
          <a:prstGeom prst="rect">
            <a:avLst/>
          </a:prstGeom>
          <a:noFill/>
        </p:spPr>
        <p:txBody>
          <a:bodyPr wrap="none" rtlCol="0">
            <a:spAutoFit/>
          </a:bodyPr>
          <a:lstStyle/>
          <a:p>
            <a:fld id="{A83C7790-7F70-A341-8E15-5CCE51DDC250}" type="datetime1">
              <a:rPr lang="en-GB" sz="2400" u="sng" smtClean="0"/>
              <a:t>26/04/2023</a:t>
            </a:fld>
            <a:endParaRPr lang="en-GB" sz="2400" u="sng" dirty="0"/>
          </a:p>
        </p:txBody>
      </p:sp>
      <p:sp>
        <p:nvSpPr>
          <p:cNvPr id="3" name="TextBox 2">
            <a:extLst>
              <a:ext uri="{FF2B5EF4-FFF2-40B4-BE49-F238E27FC236}">
                <a16:creationId xmlns:a16="http://schemas.microsoft.com/office/drawing/2014/main" id="{A255616B-94EA-80D7-B8AA-7171680C1DBF}"/>
              </a:ext>
            </a:extLst>
          </p:cNvPr>
          <p:cNvSpPr txBox="1"/>
          <p:nvPr/>
        </p:nvSpPr>
        <p:spPr>
          <a:xfrm>
            <a:off x="5023879" y="0"/>
            <a:ext cx="2144241" cy="523220"/>
          </a:xfrm>
          <a:prstGeom prst="rect">
            <a:avLst/>
          </a:prstGeom>
          <a:noFill/>
        </p:spPr>
        <p:txBody>
          <a:bodyPr wrap="none" rtlCol="0">
            <a:spAutoFit/>
          </a:bodyPr>
          <a:lstStyle/>
          <a:p>
            <a:r>
              <a:rPr lang="en-GB" sz="2800" b="1" u="sng" dirty="0"/>
              <a:t>Cardiac Cycle</a:t>
            </a:r>
          </a:p>
        </p:txBody>
      </p:sp>
    </p:spTree>
    <p:extLst>
      <p:ext uri="{BB962C8B-B14F-4D97-AF65-F5344CB8AC3E}">
        <p14:creationId xmlns:p14="http://schemas.microsoft.com/office/powerpoint/2010/main" val="31499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9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1D31BB-CD83-DB07-1AF1-16FAEF5B478D}"/>
              </a:ext>
            </a:extLst>
          </p:cNvPr>
          <p:cNvSpPr txBox="1"/>
          <p:nvPr/>
        </p:nvSpPr>
        <p:spPr>
          <a:xfrm>
            <a:off x="5718219" y="1268413"/>
            <a:ext cx="6138819" cy="1477328"/>
          </a:xfrm>
          <a:prstGeom prst="rect">
            <a:avLst/>
          </a:prstGeom>
          <a:noFill/>
        </p:spPr>
        <p:txBody>
          <a:bodyPr wrap="square" rtlCol="0">
            <a:spAutoFit/>
          </a:bodyPr>
          <a:lstStyle/>
          <a:p>
            <a:r>
              <a:rPr lang="en-GB" b="1" dirty="0"/>
              <a:t>Point C - ventricular systole</a:t>
            </a:r>
          </a:p>
          <a:p>
            <a:r>
              <a:rPr lang="en-GB" dirty="0"/>
              <a:t>The ventricle continues to contract.</a:t>
            </a:r>
          </a:p>
          <a:p>
            <a:r>
              <a:rPr lang="en-GB" dirty="0"/>
              <a:t>Pressure in the left ventricle exceeds that in the aorta.</a:t>
            </a:r>
          </a:p>
          <a:p>
            <a:r>
              <a:rPr lang="en-GB" b="1" dirty="0"/>
              <a:t>Aortic valve opens </a:t>
            </a:r>
            <a:r>
              <a:rPr lang="en-GB" dirty="0"/>
              <a:t>and blood is forced into the aorta.</a:t>
            </a:r>
          </a:p>
          <a:p>
            <a:endParaRPr lang="en-GB" dirty="0"/>
          </a:p>
        </p:txBody>
      </p:sp>
      <p:sp>
        <p:nvSpPr>
          <p:cNvPr id="4" name="Rectangle 3"/>
          <p:cNvSpPr/>
          <p:nvPr/>
        </p:nvSpPr>
        <p:spPr>
          <a:xfrm>
            <a:off x="2932385" y="646385"/>
            <a:ext cx="2522483" cy="551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4034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9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1D31BB-CD83-DB07-1AF1-16FAEF5B478D}"/>
              </a:ext>
            </a:extLst>
          </p:cNvPr>
          <p:cNvSpPr txBox="1"/>
          <p:nvPr/>
        </p:nvSpPr>
        <p:spPr>
          <a:xfrm>
            <a:off x="5718219" y="1268413"/>
            <a:ext cx="6138819" cy="3139321"/>
          </a:xfrm>
          <a:prstGeom prst="rect">
            <a:avLst/>
          </a:prstGeom>
          <a:noFill/>
        </p:spPr>
        <p:txBody>
          <a:bodyPr wrap="square" rtlCol="0">
            <a:spAutoFit/>
          </a:bodyPr>
          <a:lstStyle/>
          <a:p>
            <a:r>
              <a:rPr lang="en-GB" b="1" dirty="0" smtClean="0"/>
              <a:t>Point </a:t>
            </a:r>
            <a:r>
              <a:rPr lang="en-GB" b="1" dirty="0"/>
              <a:t>D - beginning of diastole</a:t>
            </a:r>
          </a:p>
          <a:p>
            <a:r>
              <a:rPr lang="en-GB" dirty="0"/>
              <a:t>Left ventricle has been emptied of blood</a:t>
            </a:r>
          </a:p>
          <a:p>
            <a:r>
              <a:rPr lang="en-GB" dirty="0"/>
              <a:t>Muscles in the walls of the left ventricle relax and pressure falls below that in the newly filled aorta</a:t>
            </a:r>
          </a:p>
          <a:p>
            <a:r>
              <a:rPr lang="en-GB" b="1" dirty="0"/>
              <a:t>Aortic valve closes</a:t>
            </a:r>
          </a:p>
          <a:p>
            <a:endParaRPr lang="en-GB" dirty="0"/>
          </a:p>
          <a:p>
            <a:r>
              <a:rPr lang="en-GB" b="1" dirty="0"/>
              <a:t>Between points D and E - early diastole</a:t>
            </a:r>
          </a:p>
          <a:p>
            <a:r>
              <a:rPr lang="en-GB" dirty="0"/>
              <a:t>The ventricle remains relaxed and ventricular pressure continues to decrease.</a:t>
            </a:r>
          </a:p>
          <a:p>
            <a:r>
              <a:rPr lang="en-GB" dirty="0"/>
              <a:t>In the meantime, blood is flowing into the relaxed atrium from the pulmonary vein, causing an increase in pressure.</a:t>
            </a:r>
          </a:p>
        </p:txBody>
      </p:sp>
      <p:sp>
        <p:nvSpPr>
          <p:cNvPr id="4" name="Rectangle 3"/>
          <p:cNvSpPr/>
          <p:nvPr/>
        </p:nvSpPr>
        <p:spPr>
          <a:xfrm>
            <a:off x="4146331" y="646385"/>
            <a:ext cx="1308537" cy="551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1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91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B1D31BB-CD83-DB07-1AF1-16FAEF5B478D}"/>
              </a:ext>
            </a:extLst>
          </p:cNvPr>
          <p:cNvSpPr txBox="1"/>
          <p:nvPr/>
        </p:nvSpPr>
        <p:spPr>
          <a:xfrm>
            <a:off x="5718219" y="1268413"/>
            <a:ext cx="6138819" cy="4247317"/>
          </a:xfrm>
          <a:prstGeom prst="rect">
            <a:avLst/>
          </a:prstGeom>
          <a:noFill/>
        </p:spPr>
        <p:txBody>
          <a:bodyPr wrap="square" rtlCol="0">
            <a:spAutoFit/>
          </a:bodyPr>
          <a:lstStyle/>
          <a:p>
            <a:r>
              <a:rPr lang="en-GB" b="1" dirty="0"/>
              <a:t>Point E - diastole</a:t>
            </a:r>
          </a:p>
          <a:p>
            <a:r>
              <a:rPr lang="en-GB" dirty="0"/>
              <a:t>The relaxed left atrium fills with blood, causing the pressure in the atrium to exceed that in the newly emptied ventricle</a:t>
            </a:r>
          </a:p>
          <a:p>
            <a:r>
              <a:rPr lang="en-GB" b="1" dirty="0"/>
              <a:t>AV valve opens</a:t>
            </a:r>
          </a:p>
          <a:p>
            <a:endParaRPr lang="en-GB" b="1" dirty="0"/>
          </a:p>
          <a:p>
            <a:r>
              <a:rPr lang="en-GB" b="1" dirty="0"/>
              <a:t>After point E - late diastole</a:t>
            </a:r>
          </a:p>
          <a:p>
            <a:r>
              <a:rPr lang="en-GB" dirty="0"/>
              <a:t>There is a short period of time during which the left ventricle expands due to relaxing muscles</a:t>
            </a:r>
          </a:p>
          <a:p>
            <a:r>
              <a:rPr lang="en-GB" dirty="0"/>
              <a:t>This increases the internal volume of the left ventricle and decreases the ventricular pressure</a:t>
            </a:r>
          </a:p>
          <a:p>
            <a:r>
              <a:rPr lang="en-GB" dirty="0"/>
              <a:t>At the same time, blood is flowing slowly through the newly opened AV valve into the left ventricle, causing a brief decrease in pressure in the left atrium</a:t>
            </a:r>
          </a:p>
          <a:p>
            <a:r>
              <a:rPr lang="en-GB" dirty="0"/>
              <a:t>The pressure in both the atrium and ventricle then increases slowly as they continue to fill with blood</a:t>
            </a:r>
          </a:p>
        </p:txBody>
      </p:sp>
    </p:spTree>
    <p:extLst>
      <p:ext uri="{BB962C8B-B14F-4D97-AF65-F5344CB8AC3E}">
        <p14:creationId xmlns:p14="http://schemas.microsoft.com/office/powerpoint/2010/main" val="17531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20000"/>
              <a:lumOff val="80000"/>
            </a:schemeClr>
          </a:solidFill>
        </p:spPr>
        <p:txBody>
          <a:bodyPr/>
          <a:lstStyle/>
          <a:p>
            <a:r>
              <a:rPr lang="en-GB" b="1" u="sng" dirty="0" smtClean="0"/>
              <a:t>Partner Talk</a:t>
            </a:r>
            <a:endParaRPr lang="en-GB" b="1" u="sng" dirty="0"/>
          </a:p>
        </p:txBody>
      </p:sp>
      <p:sp>
        <p:nvSpPr>
          <p:cNvPr id="3" name="Content Placeholder 2"/>
          <p:cNvSpPr>
            <a:spLocks noGrp="1"/>
          </p:cNvSpPr>
          <p:nvPr>
            <p:ph idx="1"/>
          </p:nvPr>
        </p:nvSpPr>
        <p:spPr>
          <a:xfrm>
            <a:off x="283779" y="1825625"/>
            <a:ext cx="5975131" cy="4351338"/>
          </a:xfrm>
        </p:spPr>
        <p:txBody>
          <a:bodyPr>
            <a:normAutofit fontScale="92500" lnSpcReduction="10000"/>
          </a:bodyPr>
          <a:lstStyle/>
          <a:p>
            <a:pPr marL="0" indent="0">
              <a:buNone/>
            </a:pPr>
            <a:r>
              <a:rPr lang="en-GB" b="1" dirty="0" smtClean="0"/>
              <a:t>What: </a:t>
            </a:r>
          </a:p>
          <a:p>
            <a:r>
              <a:rPr lang="en-GB" dirty="0" smtClean="0"/>
              <a:t>Explain what is happening at points A-E</a:t>
            </a:r>
          </a:p>
          <a:p>
            <a:pPr marL="0" indent="0">
              <a:buNone/>
            </a:pPr>
            <a:endParaRPr lang="en-GB" dirty="0"/>
          </a:p>
          <a:p>
            <a:pPr marL="0" indent="0">
              <a:buNone/>
            </a:pPr>
            <a:r>
              <a:rPr lang="en-GB" b="1" dirty="0" smtClean="0"/>
              <a:t>How: </a:t>
            </a:r>
          </a:p>
          <a:p>
            <a:r>
              <a:rPr lang="en-GB" dirty="0" smtClean="0"/>
              <a:t>In pairs, taking </a:t>
            </a:r>
            <a:r>
              <a:rPr lang="en-GB" dirty="0" smtClean="0"/>
              <a:t>turns</a:t>
            </a:r>
          </a:p>
          <a:p>
            <a:r>
              <a:rPr lang="en-GB" dirty="0" smtClean="0"/>
              <a:t>Refer to the pressure and where the blood flows </a:t>
            </a:r>
            <a:endParaRPr lang="en-GB" dirty="0" smtClean="0"/>
          </a:p>
          <a:p>
            <a:pPr marL="0" indent="0">
              <a:buNone/>
            </a:pPr>
            <a:endParaRPr lang="en-GB" b="1" dirty="0"/>
          </a:p>
          <a:p>
            <a:pPr marL="0" indent="0">
              <a:buNone/>
            </a:pPr>
            <a:r>
              <a:rPr lang="en-GB" b="1" dirty="0" smtClean="0"/>
              <a:t>How long: </a:t>
            </a:r>
          </a:p>
          <a:p>
            <a:r>
              <a:rPr lang="en-GB" dirty="0" smtClean="0"/>
              <a:t>2 minutes </a:t>
            </a:r>
            <a:endParaRPr lang="en-GB" dirty="0"/>
          </a:p>
        </p:txBody>
      </p:sp>
      <p:pic>
        <p:nvPicPr>
          <p:cNvPr id="4" name="Picture 4" descr="Cardiac Cycle Labelled">
            <a:extLst>
              <a:ext uri="{FF2B5EF4-FFF2-40B4-BE49-F238E27FC236}">
                <a16:creationId xmlns:a16="http://schemas.microsoft.com/office/drawing/2014/main" id="{9E44E1E7-E4B9-75D8-A6C9-A45C6A213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7" y="0"/>
            <a:ext cx="6291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24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928" t="21013" r="46203" b="43611"/>
          <a:stretch/>
        </p:blipFill>
        <p:spPr>
          <a:xfrm>
            <a:off x="-349135" y="5071"/>
            <a:ext cx="6816436" cy="4864649"/>
          </a:xfrm>
          <a:prstGeom prst="rect">
            <a:avLst/>
          </a:prstGeom>
        </p:spPr>
      </p:pic>
      <p:pic>
        <p:nvPicPr>
          <p:cNvPr id="4" name="Picture 3"/>
          <p:cNvPicPr>
            <a:picLocks noChangeAspect="1"/>
          </p:cNvPicPr>
          <p:nvPr/>
        </p:nvPicPr>
        <p:blipFill rotWithShape="1">
          <a:blip r:embed="rId2"/>
          <a:srcRect l="25928" t="56126" r="46203" b="16702"/>
          <a:stretch/>
        </p:blipFill>
        <p:spPr>
          <a:xfrm>
            <a:off x="5238794" y="3014788"/>
            <a:ext cx="7110758" cy="3897884"/>
          </a:xfrm>
          <a:prstGeom prst="rect">
            <a:avLst/>
          </a:prstGeom>
        </p:spPr>
      </p:pic>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3806691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6904" t="29418" r="24151" b="12823"/>
          <a:stretch/>
        </p:blipFill>
        <p:spPr>
          <a:xfrm>
            <a:off x="551794" y="891394"/>
            <a:ext cx="10802006" cy="5087765"/>
          </a:xfrm>
          <a:prstGeom prst="rect">
            <a:avLst/>
          </a:prstGeom>
        </p:spPr>
      </p:pic>
    </p:spTree>
    <p:extLst>
      <p:ext uri="{BB962C8B-B14F-4D97-AF65-F5344CB8AC3E}">
        <p14:creationId xmlns:p14="http://schemas.microsoft.com/office/powerpoint/2010/main" val="185268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571" t="46444" r="26695" b="27478"/>
          <a:stretch/>
        </p:blipFill>
        <p:spPr>
          <a:xfrm>
            <a:off x="315309" y="1825625"/>
            <a:ext cx="11289280" cy="2443656"/>
          </a:xfrm>
          <a:prstGeom prst="rect">
            <a:avLst/>
          </a:prstGeom>
        </p:spPr>
      </p:pic>
    </p:spTree>
    <p:extLst>
      <p:ext uri="{BB962C8B-B14F-4D97-AF65-F5344CB8AC3E}">
        <p14:creationId xmlns:p14="http://schemas.microsoft.com/office/powerpoint/2010/main" val="1251731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smtClean="0"/>
              <a:t>Exam Questions </a:t>
            </a:r>
            <a:endParaRPr lang="en-GB" b="1" u="sng" dirty="0"/>
          </a:p>
        </p:txBody>
      </p:sp>
      <p:sp>
        <p:nvSpPr>
          <p:cNvPr id="3" name="Content Placeholder 2"/>
          <p:cNvSpPr>
            <a:spLocks noGrp="1"/>
          </p:cNvSpPr>
          <p:nvPr>
            <p:ph idx="1"/>
          </p:nvPr>
        </p:nvSpPr>
        <p:spPr>
          <a:xfrm>
            <a:off x="189186" y="1608083"/>
            <a:ext cx="11164614" cy="4568880"/>
          </a:xfrm>
        </p:spPr>
        <p:txBody>
          <a:bodyPr>
            <a:normAutofit lnSpcReduction="10000"/>
          </a:bodyPr>
          <a:lstStyle/>
          <a:p>
            <a:pPr marL="0" indent="0">
              <a:buNone/>
            </a:pPr>
            <a:r>
              <a:rPr lang="en-GB" b="1" dirty="0" smtClean="0"/>
              <a:t>What: </a:t>
            </a:r>
          </a:p>
          <a:p>
            <a:r>
              <a:rPr lang="en-GB" dirty="0" smtClean="0"/>
              <a:t>Answer the questions on the sheets provide</a:t>
            </a:r>
          </a:p>
          <a:p>
            <a:endParaRPr lang="en-GB" dirty="0"/>
          </a:p>
          <a:p>
            <a:pPr marL="0" indent="0">
              <a:buNone/>
            </a:pPr>
            <a:r>
              <a:rPr lang="en-GB" b="1" dirty="0" smtClean="0"/>
              <a:t>How:</a:t>
            </a:r>
          </a:p>
          <a:p>
            <a:r>
              <a:rPr lang="en-GB" dirty="0" smtClean="0"/>
              <a:t>Independently </a:t>
            </a:r>
            <a:endParaRPr lang="en-GB" dirty="0" smtClean="0"/>
          </a:p>
          <a:p>
            <a:r>
              <a:rPr lang="en-GB" dirty="0" smtClean="0">
                <a:solidFill>
                  <a:srgbClr val="FF0000"/>
                </a:solidFill>
              </a:rPr>
              <a:t>The teacher will demo how to lay your answer out for some of these questions using the </a:t>
            </a:r>
            <a:r>
              <a:rPr lang="en-GB" dirty="0" err="1" smtClean="0">
                <a:solidFill>
                  <a:srgbClr val="FF0000"/>
                </a:solidFill>
              </a:rPr>
              <a:t>visualiser</a:t>
            </a:r>
            <a:endParaRPr lang="en-GB" dirty="0" smtClean="0">
              <a:solidFill>
                <a:srgbClr val="FF0000"/>
              </a:solidFill>
            </a:endParaRPr>
          </a:p>
          <a:p>
            <a:endParaRPr lang="en-GB" b="1" dirty="0"/>
          </a:p>
          <a:p>
            <a:pPr marL="0" indent="0">
              <a:buNone/>
            </a:pPr>
            <a:r>
              <a:rPr lang="en-GB" b="1" dirty="0" smtClean="0"/>
              <a:t>How long:</a:t>
            </a:r>
          </a:p>
          <a:p>
            <a:r>
              <a:rPr lang="en-GB" dirty="0" smtClean="0"/>
              <a:t>15 </a:t>
            </a:r>
            <a:r>
              <a:rPr lang="en-GB" dirty="0" err="1" smtClean="0"/>
              <a:t>mins</a:t>
            </a:r>
            <a:r>
              <a:rPr lang="en-GB" dirty="0" smtClean="0"/>
              <a:t> </a:t>
            </a:r>
            <a:endParaRPr lang="en-GB" dirty="0"/>
          </a:p>
        </p:txBody>
      </p:sp>
    </p:spTree>
    <p:extLst>
      <p:ext uri="{BB962C8B-B14F-4D97-AF65-F5344CB8AC3E}">
        <p14:creationId xmlns:p14="http://schemas.microsoft.com/office/powerpoint/2010/main" val="3550856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4"/>
            <a:ext cx="12192000" cy="1325563"/>
          </a:xfrm>
          <a:solidFill>
            <a:srgbClr val="92D050"/>
          </a:solidFill>
        </p:spPr>
        <p:txBody>
          <a:bodyPr/>
          <a:lstStyle/>
          <a:p>
            <a:r>
              <a:rPr lang="en-GB" b="1" u="sng" dirty="0" smtClean="0"/>
              <a:t>Review</a:t>
            </a:r>
            <a:endParaRPr lang="en-GB" b="1" u="sng" dirty="0"/>
          </a:p>
        </p:txBody>
      </p:sp>
      <p:sp>
        <p:nvSpPr>
          <p:cNvPr id="3" name="Content Placeholder 2"/>
          <p:cNvSpPr>
            <a:spLocks noGrp="1"/>
          </p:cNvSpPr>
          <p:nvPr>
            <p:ph idx="1"/>
          </p:nvPr>
        </p:nvSpPr>
        <p:spPr>
          <a:xfrm>
            <a:off x="419100" y="1592317"/>
            <a:ext cx="11353800" cy="4584646"/>
          </a:xfrm>
        </p:spPr>
        <p:txBody>
          <a:bodyPr/>
          <a:lstStyle/>
          <a:p>
            <a:pPr marL="0" indent="0">
              <a:buNone/>
            </a:pPr>
            <a:r>
              <a:rPr lang="en-GB" b="1" dirty="0"/>
              <a:t>What: </a:t>
            </a:r>
          </a:p>
          <a:p>
            <a:r>
              <a:rPr lang="en-GB" dirty="0" smtClean="0"/>
              <a:t>Correct your answers using green pen</a:t>
            </a:r>
          </a:p>
          <a:p>
            <a:pPr marL="0" indent="0">
              <a:buNone/>
            </a:pPr>
            <a:endParaRPr lang="en-GB" dirty="0"/>
          </a:p>
          <a:p>
            <a:pPr marL="0" indent="0">
              <a:buNone/>
            </a:pPr>
            <a:r>
              <a:rPr lang="en-GB" b="1" dirty="0" smtClean="0"/>
              <a:t>How:</a:t>
            </a:r>
          </a:p>
          <a:p>
            <a:r>
              <a:rPr lang="en-GB" dirty="0" smtClean="0"/>
              <a:t>Use the mark scheme and any students answers on the </a:t>
            </a:r>
            <a:r>
              <a:rPr lang="en-GB" dirty="0" err="1" smtClean="0"/>
              <a:t>visualiser</a:t>
            </a:r>
            <a:r>
              <a:rPr lang="en-GB" dirty="0" smtClean="0"/>
              <a:t>  </a:t>
            </a:r>
            <a:endParaRPr lang="en-GB" dirty="0"/>
          </a:p>
          <a:p>
            <a:endParaRPr lang="en-GB" b="1" dirty="0"/>
          </a:p>
          <a:p>
            <a:pPr marL="0" indent="0">
              <a:buNone/>
            </a:pPr>
            <a:r>
              <a:rPr lang="en-GB" b="1" dirty="0"/>
              <a:t>How long:</a:t>
            </a:r>
          </a:p>
          <a:p>
            <a:r>
              <a:rPr lang="en-GB" dirty="0" smtClean="0"/>
              <a:t>5 </a:t>
            </a:r>
            <a:r>
              <a:rPr lang="en-GB" dirty="0" err="1"/>
              <a:t>mins</a:t>
            </a:r>
            <a:r>
              <a:rPr lang="en-GB" dirty="0"/>
              <a:t> </a:t>
            </a:r>
          </a:p>
          <a:p>
            <a:endParaRPr lang="en-GB" dirty="0"/>
          </a:p>
        </p:txBody>
      </p:sp>
    </p:spTree>
    <p:extLst>
      <p:ext uri="{BB962C8B-B14F-4D97-AF65-F5344CB8AC3E}">
        <p14:creationId xmlns:p14="http://schemas.microsoft.com/office/powerpoint/2010/main" val="399460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B0FE8-274D-3849-1E34-6BFC22EF1166}"/>
              </a:ext>
            </a:extLst>
          </p:cNvPr>
          <p:cNvSpPr/>
          <p:nvPr/>
        </p:nvSpPr>
        <p:spPr>
          <a:xfrm>
            <a:off x="0" y="0"/>
            <a:ext cx="12192000" cy="549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B2DFE81-2548-2EF6-72CE-32A563F12F62}"/>
              </a:ext>
            </a:extLst>
          </p:cNvPr>
          <p:cNvSpPr txBox="1"/>
          <p:nvPr/>
        </p:nvSpPr>
        <p:spPr>
          <a:xfrm>
            <a:off x="10526159" y="3577"/>
            <a:ext cx="1665841" cy="461665"/>
          </a:xfrm>
          <a:prstGeom prst="rect">
            <a:avLst/>
          </a:prstGeom>
          <a:noFill/>
        </p:spPr>
        <p:txBody>
          <a:bodyPr wrap="none" rtlCol="0">
            <a:spAutoFit/>
          </a:bodyPr>
          <a:lstStyle/>
          <a:p>
            <a:fld id="{A83C7790-7F70-A341-8E15-5CCE51DDC250}" type="datetime1">
              <a:rPr lang="en-GB" sz="2400" u="sng" smtClean="0"/>
              <a:t>26/04/2023</a:t>
            </a:fld>
            <a:endParaRPr lang="en-GB" sz="2400" u="sng" dirty="0"/>
          </a:p>
        </p:txBody>
      </p:sp>
      <p:sp>
        <p:nvSpPr>
          <p:cNvPr id="3" name="TextBox 2">
            <a:extLst>
              <a:ext uri="{FF2B5EF4-FFF2-40B4-BE49-F238E27FC236}">
                <a16:creationId xmlns:a16="http://schemas.microsoft.com/office/drawing/2014/main" id="{70EABF28-D55B-A6F9-258E-3C65EDF591FA}"/>
              </a:ext>
            </a:extLst>
          </p:cNvPr>
          <p:cNvSpPr txBox="1"/>
          <p:nvPr/>
        </p:nvSpPr>
        <p:spPr>
          <a:xfrm>
            <a:off x="5023879" y="0"/>
            <a:ext cx="2144241" cy="523220"/>
          </a:xfrm>
          <a:prstGeom prst="rect">
            <a:avLst/>
          </a:prstGeom>
          <a:noFill/>
        </p:spPr>
        <p:txBody>
          <a:bodyPr wrap="none" rtlCol="0">
            <a:spAutoFit/>
          </a:bodyPr>
          <a:lstStyle/>
          <a:p>
            <a:r>
              <a:rPr lang="en-GB" sz="2800" b="1" u="sng" dirty="0"/>
              <a:t>Cardiac Cycle</a:t>
            </a:r>
          </a:p>
        </p:txBody>
      </p:sp>
      <p:graphicFrame>
        <p:nvGraphicFramePr>
          <p:cNvPr id="4" name="Table 3">
            <a:extLst>
              <a:ext uri="{FF2B5EF4-FFF2-40B4-BE49-F238E27FC236}">
                <a16:creationId xmlns:a16="http://schemas.microsoft.com/office/drawing/2014/main" id="{F17DBB2C-B63E-178C-2794-9E9241C4BFCB}"/>
              </a:ext>
            </a:extLst>
          </p:cNvPr>
          <p:cNvGraphicFramePr>
            <a:graphicFrameLocks noGrp="1"/>
          </p:cNvGraphicFramePr>
          <p:nvPr>
            <p:extLst>
              <p:ext uri="{D42A27DB-BD31-4B8C-83A1-F6EECF244321}">
                <p14:modId xmlns:p14="http://schemas.microsoft.com/office/powerpoint/2010/main" val="1592972599"/>
              </p:ext>
            </p:extLst>
          </p:nvPr>
        </p:nvGraphicFramePr>
        <p:xfrm>
          <a:off x="1309688" y="1268413"/>
          <a:ext cx="6226175" cy="3189732"/>
        </p:xfrm>
        <a:graphic>
          <a:graphicData uri="http://schemas.openxmlformats.org/drawingml/2006/table">
            <a:tbl>
              <a:tblPr firstRow="1" firstCol="1" bandRow="1"/>
              <a:tblGrid>
                <a:gridCol w="4792911">
                  <a:extLst>
                    <a:ext uri="{9D8B030D-6E8A-4147-A177-3AD203B41FA5}">
                      <a16:colId xmlns:a16="http://schemas.microsoft.com/office/drawing/2014/main" val="584582810"/>
                    </a:ext>
                  </a:extLst>
                </a:gridCol>
                <a:gridCol w="490622">
                  <a:extLst>
                    <a:ext uri="{9D8B030D-6E8A-4147-A177-3AD203B41FA5}">
                      <a16:colId xmlns:a16="http://schemas.microsoft.com/office/drawing/2014/main" val="2177948247"/>
                    </a:ext>
                  </a:extLst>
                </a:gridCol>
                <a:gridCol w="490622">
                  <a:extLst>
                    <a:ext uri="{9D8B030D-6E8A-4147-A177-3AD203B41FA5}">
                      <a16:colId xmlns:a16="http://schemas.microsoft.com/office/drawing/2014/main" val="3292071671"/>
                    </a:ext>
                  </a:extLst>
                </a:gridCol>
                <a:gridCol w="452020">
                  <a:extLst>
                    <a:ext uri="{9D8B030D-6E8A-4147-A177-3AD203B41FA5}">
                      <a16:colId xmlns:a16="http://schemas.microsoft.com/office/drawing/2014/main" val="4019320006"/>
                    </a:ext>
                  </a:extLst>
                </a:gridCol>
              </a:tblGrid>
              <a:tr h="683419">
                <a:tc>
                  <a:txBody>
                    <a:bodyPr/>
                    <a:lstStyle/>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1.1 Understand why many animals have a heart and circulation (mass transport to overcome limitations of diffusion in meeting the requirements of organisms).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721720"/>
                  </a:ext>
                </a:extLst>
              </a:tr>
              <a:tr h="455613">
                <a:tc>
                  <a:txBody>
                    <a:bodyPr/>
                    <a:lstStyle/>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1.2 Understand the importance of water as a solvent in transport, including its dipole nature.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364178"/>
                  </a:ext>
                </a:extLst>
              </a:tr>
              <a:tr h="455613">
                <a:tc>
                  <a:txBody>
                    <a:bodyPr/>
                    <a:lstStyle/>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1.3 Understand how the structures of blood vessels (capillaries, arteries and veins) relate to their functions.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190432"/>
                  </a:ext>
                </a:extLst>
              </a:tr>
              <a:tr h="1594644">
                <a:tc>
                  <a:txBody>
                    <a:bodyPr/>
                    <a:lstStyle/>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1.4 i) Know the cardiac cycle (atrial systole, ventricular systole and cardiac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diastole) and relate the structure and operation of the mammalian heart,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including the major blood vessels, to its function.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300" dirty="0">
                          <a:effectLst/>
                          <a:latin typeface="Bliss 2 Regular" panose="02000506030000020004" pitchFamily="50" charset="0"/>
                          <a:ea typeface="Calibri" panose="020F0502020204030204" pitchFamily="34" charset="0"/>
                          <a:cs typeface="Times New Roman" panose="02020603050405020304" pitchFamily="18" charset="0"/>
                        </a:rPr>
                        <a:t>ii) Know how the relationship between heart structure and function can be investigated practically.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614781"/>
                  </a:ext>
                </a:extLst>
              </a:tr>
            </a:tbl>
          </a:graphicData>
        </a:graphic>
      </p:graphicFrame>
      <p:sp>
        <p:nvSpPr>
          <p:cNvPr id="5" name="TextBox 5">
            <a:extLst>
              <a:ext uri="{FF2B5EF4-FFF2-40B4-BE49-F238E27FC236}">
                <a16:creationId xmlns:a16="http://schemas.microsoft.com/office/drawing/2014/main" id="{0941F3C5-3336-D212-C229-2B8245126EC7}"/>
              </a:ext>
            </a:extLst>
          </p:cNvPr>
          <p:cNvSpPr txBox="1">
            <a:spLocks noChangeArrowheads="1"/>
          </p:cNvSpPr>
          <p:nvPr/>
        </p:nvSpPr>
        <p:spPr bwMode="auto">
          <a:xfrm>
            <a:off x="1323976" y="2875232"/>
            <a:ext cx="6211887" cy="6461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t/>
            </a:r>
            <a:br>
              <a:rPr lang="en-GB" altLang="en-US" sz="1800" dirty="0"/>
            </a:br>
            <a:endParaRPr lang="en-GB" altLang="en-US" sz="1800" dirty="0"/>
          </a:p>
        </p:txBody>
      </p:sp>
      <p:sp>
        <p:nvSpPr>
          <p:cNvPr id="8" name="TextBox 6">
            <a:extLst>
              <a:ext uri="{FF2B5EF4-FFF2-40B4-BE49-F238E27FC236}">
                <a16:creationId xmlns:a16="http://schemas.microsoft.com/office/drawing/2014/main" id="{BD84B58C-6FDB-6797-F14A-E43BB614FE2F}"/>
              </a:ext>
            </a:extLst>
          </p:cNvPr>
          <p:cNvSpPr txBox="1">
            <a:spLocks noChangeArrowheads="1"/>
          </p:cNvSpPr>
          <p:nvPr/>
        </p:nvSpPr>
        <p:spPr bwMode="auto">
          <a:xfrm>
            <a:off x="8975725" y="2875232"/>
            <a:ext cx="2522538" cy="64633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dirty="0">
                <a:latin typeface="+mn-lt"/>
              </a:rPr>
              <a:t>We will be looking at this part of the PLC today</a:t>
            </a:r>
          </a:p>
        </p:txBody>
      </p:sp>
    </p:spTree>
    <p:extLst>
      <p:ext uri="{BB962C8B-B14F-4D97-AF65-F5344CB8AC3E}">
        <p14:creationId xmlns:p14="http://schemas.microsoft.com/office/powerpoint/2010/main" val="113775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CAA53C38-4144-63F2-1B25-5E3DF7E6ABF4}"/>
              </a:ext>
            </a:extLst>
          </p:cNvPr>
          <p:cNvPicPr>
            <a:picLocks noChangeAspect="1"/>
          </p:cNvPicPr>
          <p:nvPr/>
        </p:nvPicPr>
        <p:blipFill>
          <a:blip r:embed="rId3"/>
          <a:stretch>
            <a:fillRect/>
          </a:stretch>
        </p:blipFill>
        <p:spPr>
          <a:xfrm>
            <a:off x="2388358" y="501828"/>
            <a:ext cx="7308092" cy="5769716"/>
          </a:xfrm>
          <a:prstGeom prst="rect">
            <a:avLst/>
          </a:prstGeom>
        </p:spPr>
      </p:pic>
      <p:cxnSp>
        <p:nvCxnSpPr>
          <p:cNvPr id="19" name="Straight Arrow Connector 18">
            <a:extLst>
              <a:ext uri="{FF2B5EF4-FFF2-40B4-BE49-F238E27FC236}">
                <a16:creationId xmlns:a16="http://schemas.microsoft.com/office/drawing/2014/main" id="{883F919B-2B3A-2F70-0858-6659ECC37413}"/>
              </a:ext>
            </a:extLst>
          </p:cNvPr>
          <p:cNvCxnSpPr>
            <a:cxnSpLocks/>
          </p:cNvCxnSpPr>
          <p:nvPr/>
        </p:nvCxnSpPr>
        <p:spPr>
          <a:xfrm>
            <a:off x="5221819" y="946456"/>
            <a:ext cx="4004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D480F034-4212-3762-F69E-FC73412BD304}"/>
              </a:ext>
            </a:extLst>
          </p:cNvPr>
          <p:cNvCxnSpPr/>
          <p:nvPr/>
        </p:nvCxnSpPr>
        <p:spPr>
          <a:xfrm>
            <a:off x="2440603" y="1861253"/>
            <a:ext cx="40047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6678B54-DBFA-E3E2-D2B4-CF8526B4865E}"/>
              </a:ext>
            </a:extLst>
          </p:cNvPr>
          <p:cNvCxnSpPr>
            <a:cxnSpLocks/>
          </p:cNvCxnSpPr>
          <p:nvPr/>
        </p:nvCxnSpPr>
        <p:spPr>
          <a:xfrm>
            <a:off x="3165200" y="3969725"/>
            <a:ext cx="40799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08C7710-0D42-D07D-9A4D-95BECB29962F}"/>
              </a:ext>
            </a:extLst>
          </p:cNvPr>
          <p:cNvCxnSpPr>
            <a:cxnSpLocks/>
          </p:cNvCxnSpPr>
          <p:nvPr/>
        </p:nvCxnSpPr>
        <p:spPr>
          <a:xfrm flipV="1">
            <a:off x="5465275" y="3386686"/>
            <a:ext cx="225107" cy="4930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E9F02A5-2D29-BF27-45D8-86AE14F09963}"/>
              </a:ext>
            </a:extLst>
          </p:cNvPr>
          <p:cNvCxnSpPr>
            <a:cxnSpLocks/>
          </p:cNvCxnSpPr>
          <p:nvPr/>
        </p:nvCxnSpPr>
        <p:spPr>
          <a:xfrm flipH="1" flipV="1">
            <a:off x="6450543" y="3386686"/>
            <a:ext cx="180386" cy="4930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BC6BD1F4-2CF8-49EB-8FBD-0738DC7638B9}"/>
              </a:ext>
            </a:extLst>
          </p:cNvPr>
          <p:cNvCxnSpPr>
            <a:cxnSpLocks/>
          </p:cNvCxnSpPr>
          <p:nvPr/>
        </p:nvCxnSpPr>
        <p:spPr>
          <a:xfrm flipH="1">
            <a:off x="8433582" y="3975170"/>
            <a:ext cx="5421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69E59FD-FE91-2128-8AFE-12BDAC0BC325}"/>
              </a:ext>
            </a:extLst>
          </p:cNvPr>
          <p:cNvCxnSpPr>
            <a:cxnSpLocks/>
          </p:cNvCxnSpPr>
          <p:nvPr/>
        </p:nvCxnSpPr>
        <p:spPr>
          <a:xfrm flipH="1">
            <a:off x="9179169" y="1861253"/>
            <a:ext cx="39705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D92A4DEF-778A-B183-3B17-ECAF9B69798D}"/>
              </a:ext>
            </a:extLst>
          </p:cNvPr>
          <p:cNvCxnSpPr>
            <a:cxnSpLocks/>
          </p:cNvCxnSpPr>
          <p:nvPr/>
        </p:nvCxnSpPr>
        <p:spPr>
          <a:xfrm flipH="1">
            <a:off x="6404454" y="955463"/>
            <a:ext cx="39705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CFC5B70B-0476-FE70-738D-BFEA3F26DF50}"/>
              </a:ext>
            </a:extLst>
          </p:cNvPr>
          <p:cNvSpPr txBox="1"/>
          <p:nvPr/>
        </p:nvSpPr>
        <p:spPr>
          <a:xfrm>
            <a:off x="1202076" y="1715784"/>
            <a:ext cx="1119409" cy="369332"/>
          </a:xfrm>
          <a:prstGeom prst="rect">
            <a:avLst/>
          </a:prstGeom>
          <a:noFill/>
        </p:spPr>
        <p:txBody>
          <a:bodyPr wrap="none" rtlCol="0">
            <a:spAutoFit/>
          </a:bodyPr>
          <a:lstStyle/>
          <a:p>
            <a:r>
              <a:rPr lang="en-GB" dirty="0"/>
              <a:t>Vena cava</a:t>
            </a:r>
          </a:p>
        </p:txBody>
      </p:sp>
      <p:sp>
        <p:nvSpPr>
          <p:cNvPr id="39" name="TextBox 38">
            <a:extLst>
              <a:ext uri="{FF2B5EF4-FFF2-40B4-BE49-F238E27FC236}">
                <a16:creationId xmlns:a16="http://schemas.microsoft.com/office/drawing/2014/main" id="{564F68DA-EFAC-DCD1-F849-54F9F388AEE3}"/>
              </a:ext>
            </a:extLst>
          </p:cNvPr>
          <p:cNvSpPr txBox="1"/>
          <p:nvPr/>
        </p:nvSpPr>
        <p:spPr>
          <a:xfrm>
            <a:off x="3742410" y="2523609"/>
            <a:ext cx="1345818" cy="369332"/>
          </a:xfrm>
          <a:prstGeom prst="rect">
            <a:avLst/>
          </a:prstGeom>
          <a:noFill/>
        </p:spPr>
        <p:txBody>
          <a:bodyPr wrap="none" rtlCol="0">
            <a:spAutoFit/>
          </a:bodyPr>
          <a:lstStyle/>
          <a:p>
            <a:r>
              <a:rPr lang="en-GB" dirty="0"/>
              <a:t>Right atrium</a:t>
            </a:r>
          </a:p>
        </p:txBody>
      </p:sp>
      <p:sp>
        <p:nvSpPr>
          <p:cNvPr id="40" name="TextBox 39">
            <a:extLst>
              <a:ext uri="{FF2B5EF4-FFF2-40B4-BE49-F238E27FC236}">
                <a16:creationId xmlns:a16="http://schemas.microsoft.com/office/drawing/2014/main" id="{A33118DD-01A2-B7E5-B03F-C1625473047A}"/>
              </a:ext>
            </a:extLst>
          </p:cNvPr>
          <p:cNvSpPr txBox="1"/>
          <p:nvPr/>
        </p:nvSpPr>
        <p:spPr>
          <a:xfrm>
            <a:off x="1053475" y="3758810"/>
            <a:ext cx="2187587" cy="369332"/>
          </a:xfrm>
          <a:prstGeom prst="rect">
            <a:avLst/>
          </a:prstGeom>
          <a:noFill/>
        </p:spPr>
        <p:txBody>
          <a:bodyPr wrap="none" rtlCol="0">
            <a:spAutoFit/>
          </a:bodyPr>
          <a:lstStyle/>
          <a:p>
            <a:r>
              <a:rPr lang="en-GB" dirty="0"/>
              <a:t>Atrioventricular valve</a:t>
            </a:r>
          </a:p>
        </p:txBody>
      </p:sp>
      <p:sp>
        <p:nvSpPr>
          <p:cNvPr id="41" name="TextBox 40">
            <a:extLst>
              <a:ext uri="{FF2B5EF4-FFF2-40B4-BE49-F238E27FC236}">
                <a16:creationId xmlns:a16="http://schemas.microsoft.com/office/drawing/2014/main" id="{F94630CD-ED49-D50C-F996-5002CA252293}"/>
              </a:ext>
            </a:extLst>
          </p:cNvPr>
          <p:cNvSpPr txBox="1"/>
          <p:nvPr/>
        </p:nvSpPr>
        <p:spPr>
          <a:xfrm>
            <a:off x="3749248" y="4868863"/>
            <a:ext cx="1534331" cy="369332"/>
          </a:xfrm>
          <a:prstGeom prst="rect">
            <a:avLst/>
          </a:prstGeom>
          <a:noFill/>
        </p:spPr>
        <p:txBody>
          <a:bodyPr wrap="none" rtlCol="0">
            <a:spAutoFit/>
          </a:bodyPr>
          <a:lstStyle/>
          <a:p>
            <a:r>
              <a:rPr lang="en-GB" dirty="0"/>
              <a:t>Right ventricle</a:t>
            </a:r>
          </a:p>
        </p:txBody>
      </p:sp>
      <p:sp>
        <p:nvSpPr>
          <p:cNvPr id="42" name="TextBox 41">
            <a:extLst>
              <a:ext uri="{FF2B5EF4-FFF2-40B4-BE49-F238E27FC236}">
                <a16:creationId xmlns:a16="http://schemas.microsoft.com/office/drawing/2014/main" id="{5FE99CC3-DCEF-30DC-6534-8019B2100C1F}"/>
              </a:ext>
            </a:extLst>
          </p:cNvPr>
          <p:cNvSpPr txBox="1"/>
          <p:nvPr/>
        </p:nvSpPr>
        <p:spPr>
          <a:xfrm>
            <a:off x="3991869" y="3943476"/>
            <a:ext cx="1736694" cy="369332"/>
          </a:xfrm>
          <a:prstGeom prst="rect">
            <a:avLst/>
          </a:prstGeom>
          <a:noFill/>
        </p:spPr>
        <p:txBody>
          <a:bodyPr wrap="none" rtlCol="0">
            <a:spAutoFit/>
          </a:bodyPr>
          <a:lstStyle/>
          <a:p>
            <a:r>
              <a:rPr lang="en-GB" dirty="0"/>
              <a:t>Pulmonary valve</a:t>
            </a:r>
          </a:p>
        </p:txBody>
      </p:sp>
      <p:sp>
        <p:nvSpPr>
          <p:cNvPr id="43" name="TextBox 42">
            <a:extLst>
              <a:ext uri="{FF2B5EF4-FFF2-40B4-BE49-F238E27FC236}">
                <a16:creationId xmlns:a16="http://schemas.microsoft.com/office/drawing/2014/main" id="{CA812CA3-99DE-6C1A-95F4-D7B16FE30CEF}"/>
              </a:ext>
            </a:extLst>
          </p:cNvPr>
          <p:cNvSpPr txBox="1"/>
          <p:nvPr/>
        </p:nvSpPr>
        <p:spPr>
          <a:xfrm>
            <a:off x="6244433" y="3943206"/>
            <a:ext cx="1259447" cy="369332"/>
          </a:xfrm>
          <a:prstGeom prst="rect">
            <a:avLst/>
          </a:prstGeom>
          <a:noFill/>
        </p:spPr>
        <p:txBody>
          <a:bodyPr wrap="none" rtlCol="0">
            <a:spAutoFit/>
          </a:bodyPr>
          <a:lstStyle/>
          <a:p>
            <a:r>
              <a:rPr lang="en-GB" dirty="0"/>
              <a:t>aortic valve</a:t>
            </a:r>
          </a:p>
        </p:txBody>
      </p:sp>
      <p:sp>
        <p:nvSpPr>
          <p:cNvPr id="44" name="TextBox 43">
            <a:extLst>
              <a:ext uri="{FF2B5EF4-FFF2-40B4-BE49-F238E27FC236}">
                <a16:creationId xmlns:a16="http://schemas.microsoft.com/office/drawing/2014/main" id="{EE4B9786-A429-FBF2-A4CB-18F1A313E416}"/>
              </a:ext>
            </a:extLst>
          </p:cNvPr>
          <p:cNvSpPr txBox="1"/>
          <p:nvPr/>
        </p:nvSpPr>
        <p:spPr>
          <a:xfrm>
            <a:off x="5540742" y="5107240"/>
            <a:ext cx="909801" cy="369332"/>
          </a:xfrm>
          <a:prstGeom prst="rect">
            <a:avLst/>
          </a:prstGeom>
          <a:noFill/>
        </p:spPr>
        <p:txBody>
          <a:bodyPr wrap="none" rtlCol="0">
            <a:spAutoFit/>
          </a:bodyPr>
          <a:lstStyle/>
          <a:p>
            <a:r>
              <a:rPr lang="en-GB" dirty="0"/>
              <a:t>Septum</a:t>
            </a:r>
          </a:p>
        </p:txBody>
      </p:sp>
      <p:sp>
        <p:nvSpPr>
          <p:cNvPr id="45" name="TextBox 44">
            <a:extLst>
              <a:ext uri="{FF2B5EF4-FFF2-40B4-BE49-F238E27FC236}">
                <a16:creationId xmlns:a16="http://schemas.microsoft.com/office/drawing/2014/main" id="{9368019D-6F40-06B9-4BA8-D4478325F2EB}"/>
              </a:ext>
            </a:extLst>
          </p:cNvPr>
          <p:cNvSpPr txBox="1"/>
          <p:nvPr/>
        </p:nvSpPr>
        <p:spPr>
          <a:xfrm>
            <a:off x="6707181" y="4868863"/>
            <a:ext cx="1409360" cy="369332"/>
          </a:xfrm>
          <a:prstGeom prst="rect">
            <a:avLst/>
          </a:prstGeom>
          <a:noFill/>
        </p:spPr>
        <p:txBody>
          <a:bodyPr wrap="none" rtlCol="0">
            <a:spAutoFit/>
          </a:bodyPr>
          <a:lstStyle/>
          <a:p>
            <a:r>
              <a:rPr lang="en-GB" dirty="0"/>
              <a:t>Left ventricle</a:t>
            </a:r>
          </a:p>
        </p:txBody>
      </p:sp>
      <p:sp>
        <p:nvSpPr>
          <p:cNvPr id="46" name="TextBox 45">
            <a:extLst>
              <a:ext uri="{FF2B5EF4-FFF2-40B4-BE49-F238E27FC236}">
                <a16:creationId xmlns:a16="http://schemas.microsoft.com/office/drawing/2014/main" id="{8CC73DA7-6E07-9188-9F3D-9ADE9F7FE512}"/>
              </a:ext>
            </a:extLst>
          </p:cNvPr>
          <p:cNvSpPr txBox="1"/>
          <p:nvPr/>
        </p:nvSpPr>
        <p:spPr>
          <a:xfrm>
            <a:off x="7105744" y="2523609"/>
            <a:ext cx="1220847" cy="369332"/>
          </a:xfrm>
          <a:prstGeom prst="rect">
            <a:avLst/>
          </a:prstGeom>
          <a:noFill/>
        </p:spPr>
        <p:txBody>
          <a:bodyPr wrap="none" rtlCol="0">
            <a:spAutoFit/>
          </a:bodyPr>
          <a:lstStyle/>
          <a:p>
            <a:r>
              <a:rPr lang="en-GB" dirty="0"/>
              <a:t>Left atrium</a:t>
            </a:r>
          </a:p>
        </p:txBody>
      </p:sp>
      <p:sp>
        <p:nvSpPr>
          <p:cNvPr id="47" name="TextBox 46">
            <a:extLst>
              <a:ext uri="{FF2B5EF4-FFF2-40B4-BE49-F238E27FC236}">
                <a16:creationId xmlns:a16="http://schemas.microsoft.com/office/drawing/2014/main" id="{ED5F5205-EED7-9DB4-C978-071AB2F30229}"/>
              </a:ext>
            </a:extLst>
          </p:cNvPr>
          <p:cNvSpPr txBox="1"/>
          <p:nvPr/>
        </p:nvSpPr>
        <p:spPr>
          <a:xfrm>
            <a:off x="9593616" y="1676587"/>
            <a:ext cx="1647118" cy="369332"/>
          </a:xfrm>
          <a:prstGeom prst="rect">
            <a:avLst/>
          </a:prstGeom>
          <a:noFill/>
        </p:spPr>
        <p:txBody>
          <a:bodyPr wrap="none" rtlCol="0">
            <a:spAutoFit/>
          </a:bodyPr>
          <a:lstStyle/>
          <a:p>
            <a:r>
              <a:rPr lang="en-GB" dirty="0"/>
              <a:t>Pulmonary vein</a:t>
            </a:r>
          </a:p>
        </p:txBody>
      </p:sp>
      <p:sp>
        <p:nvSpPr>
          <p:cNvPr id="48" name="TextBox 47">
            <a:extLst>
              <a:ext uri="{FF2B5EF4-FFF2-40B4-BE49-F238E27FC236}">
                <a16:creationId xmlns:a16="http://schemas.microsoft.com/office/drawing/2014/main" id="{3859F67F-9456-ECCB-4EBA-6264B0E46D7D}"/>
              </a:ext>
            </a:extLst>
          </p:cNvPr>
          <p:cNvSpPr txBox="1"/>
          <p:nvPr/>
        </p:nvSpPr>
        <p:spPr>
          <a:xfrm>
            <a:off x="8963019" y="3788059"/>
            <a:ext cx="2187587" cy="369332"/>
          </a:xfrm>
          <a:prstGeom prst="rect">
            <a:avLst/>
          </a:prstGeom>
          <a:noFill/>
        </p:spPr>
        <p:txBody>
          <a:bodyPr wrap="none" rtlCol="0">
            <a:spAutoFit/>
          </a:bodyPr>
          <a:lstStyle/>
          <a:p>
            <a:r>
              <a:rPr lang="en-GB" dirty="0"/>
              <a:t>Atrioventricular valve</a:t>
            </a:r>
          </a:p>
        </p:txBody>
      </p:sp>
      <p:sp>
        <p:nvSpPr>
          <p:cNvPr id="49" name="TextBox 48">
            <a:extLst>
              <a:ext uri="{FF2B5EF4-FFF2-40B4-BE49-F238E27FC236}">
                <a16:creationId xmlns:a16="http://schemas.microsoft.com/office/drawing/2014/main" id="{8CD5C570-0896-8282-B28E-C184D69FEDC6}"/>
              </a:ext>
            </a:extLst>
          </p:cNvPr>
          <p:cNvSpPr txBox="1"/>
          <p:nvPr/>
        </p:nvSpPr>
        <p:spPr>
          <a:xfrm>
            <a:off x="6801512" y="770797"/>
            <a:ext cx="704424" cy="369332"/>
          </a:xfrm>
          <a:prstGeom prst="rect">
            <a:avLst/>
          </a:prstGeom>
          <a:noFill/>
        </p:spPr>
        <p:txBody>
          <a:bodyPr wrap="none" rtlCol="0">
            <a:spAutoFit/>
          </a:bodyPr>
          <a:lstStyle/>
          <a:p>
            <a:r>
              <a:rPr lang="en-GB" dirty="0"/>
              <a:t>Aorta</a:t>
            </a:r>
          </a:p>
        </p:txBody>
      </p:sp>
      <p:sp>
        <p:nvSpPr>
          <p:cNvPr id="50" name="TextBox 49">
            <a:extLst>
              <a:ext uri="{FF2B5EF4-FFF2-40B4-BE49-F238E27FC236}">
                <a16:creationId xmlns:a16="http://schemas.microsoft.com/office/drawing/2014/main" id="{5585AEDB-E969-A29E-731E-172BE603F605}"/>
              </a:ext>
            </a:extLst>
          </p:cNvPr>
          <p:cNvSpPr txBox="1"/>
          <p:nvPr/>
        </p:nvSpPr>
        <p:spPr>
          <a:xfrm>
            <a:off x="3436088" y="761790"/>
            <a:ext cx="1821140" cy="369332"/>
          </a:xfrm>
          <a:prstGeom prst="rect">
            <a:avLst/>
          </a:prstGeom>
          <a:noFill/>
        </p:spPr>
        <p:txBody>
          <a:bodyPr wrap="none" rtlCol="0">
            <a:spAutoFit/>
          </a:bodyPr>
          <a:lstStyle/>
          <a:p>
            <a:r>
              <a:rPr lang="en-GB" dirty="0"/>
              <a:t>Pulmonary artery</a:t>
            </a:r>
          </a:p>
        </p:txBody>
      </p:sp>
    </p:spTree>
    <p:extLst>
      <p:ext uri="{BB962C8B-B14F-4D97-AF65-F5344CB8AC3E}">
        <p14:creationId xmlns:p14="http://schemas.microsoft.com/office/powerpoint/2010/main" val="32415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038B6-7777-713C-F6EC-90726CE989A9}"/>
              </a:ext>
            </a:extLst>
          </p:cNvPr>
          <p:cNvSpPr txBox="1"/>
          <p:nvPr/>
        </p:nvSpPr>
        <p:spPr>
          <a:xfrm>
            <a:off x="334963" y="641489"/>
            <a:ext cx="7200900" cy="5632311"/>
          </a:xfrm>
          <a:prstGeom prst="rect">
            <a:avLst/>
          </a:prstGeom>
          <a:noFill/>
        </p:spPr>
        <p:txBody>
          <a:bodyPr wrap="square" rtlCol="0">
            <a:spAutoFit/>
          </a:bodyPr>
          <a:lstStyle/>
          <a:p>
            <a:r>
              <a:rPr lang="en-GB" sz="2000" dirty="0"/>
              <a:t>Phase 1 – Atrial systole:</a:t>
            </a:r>
          </a:p>
          <a:p>
            <a:endParaRPr lang="en-GB" sz="2000" dirty="0"/>
          </a:p>
          <a:p>
            <a:r>
              <a:rPr lang="en-GB" sz="2000" dirty="0"/>
              <a:t>Blood returns to the heart from the body via the superior and inferior vena cavae which transport deoxygenated blood from the upper and lower regions of the body respectively and via the pulmonary veins which transport oxygenated blood to the heart from the lungs. </a:t>
            </a:r>
          </a:p>
          <a:p>
            <a:endParaRPr lang="en-GB" sz="2000" dirty="0"/>
          </a:p>
          <a:p>
            <a:r>
              <a:rPr lang="en-GB" sz="2000" dirty="0"/>
              <a:t>The blood, which is flowing under low pressure flows into the left and right atria, filling them and increasing the pressure of blood against the atrioventricular valves, this causes the flaps of the valves to open slightly with blood leaking into the ventricles.</a:t>
            </a:r>
          </a:p>
          <a:p>
            <a:endParaRPr lang="en-GB" sz="2000" dirty="0"/>
          </a:p>
          <a:p>
            <a:r>
              <a:rPr lang="en-GB" sz="2000" dirty="0"/>
              <a:t>An action potential produced by the cells of the sinoatrial node triggers an electrical impulse which causes contraction of the atrial muscles, forcing the blood from the atria into the ventricles through the atrioventricular valves which will now be fully open. The cardiac muscle surrounding the ventricles is in diastole.</a:t>
            </a:r>
          </a:p>
        </p:txBody>
      </p:sp>
      <p:pic>
        <p:nvPicPr>
          <p:cNvPr id="5" name="Picture 2" descr="Photo">
            <a:extLst>
              <a:ext uri="{FF2B5EF4-FFF2-40B4-BE49-F238E27FC236}">
                <a16:creationId xmlns:a16="http://schemas.microsoft.com/office/drawing/2014/main" id="{DF85C656-14F7-7D05-8CBC-660B786FD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804"/>
          <a:stretch>
            <a:fillRect/>
          </a:stretch>
        </p:blipFill>
        <p:spPr bwMode="auto">
          <a:xfrm>
            <a:off x="8108063" y="549275"/>
            <a:ext cx="3176774" cy="353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DD73FD2-97CD-8DAA-7A10-52CB23774C27}"/>
              </a:ext>
            </a:extLst>
          </p:cNvPr>
          <p:cNvSpPr txBox="1"/>
          <p:nvPr/>
        </p:nvSpPr>
        <p:spPr>
          <a:xfrm>
            <a:off x="7703437" y="4166711"/>
            <a:ext cx="3986026" cy="1754326"/>
          </a:xfrm>
          <a:prstGeom prst="rect">
            <a:avLst/>
          </a:prstGeom>
          <a:noFill/>
          <a:ln>
            <a:solidFill>
              <a:srgbClr val="00B050"/>
            </a:solidFill>
          </a:ln>
        </p:spPr>
        <p:txBody>
          <a:bodyPr wrap="square" rtlCol="0">
            <a:spAutoFit/>
          </a:bodyPr>
          <a:lstStyle/>
          <a:p>
            <a:r>
              <a:rPr lang="en-GB" b="1" dirty="0"/>
              <a:t>What:</a:t>
            </a:r>
            <a:r>
              <a:rPr lang="en-GB" dirty="0"/>
              <a:t> Describe what happens during phase 1 - atrial systole</a:t>
            </a:r>
          </a:p>
          <a:p>
            <a:endParaRPr lang="en-GB" dirty="0"/>
          </a:p>
          <a:p>
            <a:r>
              <a:rPr lang="en-GB" b="1" dirty="0"/>
              <a:t>How:</a:t>
            </a:r>
            <a:r>
              <a:rPr lang="en-GB" dirty="0"/>
              <a:t> </a:t>
            </a:r>
            <a:r>
              <a:rPr lang="en-GB" dirty="0" smtClean="0"/>
              <a:t>Partner </a:t>
            </a:r>
            <a:r>
              <a:rPr lang="en-GB" dirty="0" smtClean="0"/>
              <a:t>talk</a:t>
            </a:r>
          </a:p>
          <a:p>
            <a:endParaRPr lang="en-GB" b="1" dirty="0"/>
          </a:p>
          <a:p>
            <a:r>
              <a:rPr lang="en-GB" b="1" dirty="0" smtClean="0"/>
              <a:t>How </a:t>
            </a:r>
            <a:r>
              <a:rPr lang="en-GB" b="1" dirty="0"/>
              <a:t>long:</a:t>
            </a:r>
            <a:r>
              <a:rPr lang="en-GB" dirty="0"/>
              <a:t> </a:t>
            </a:r>
            <a:r>
              <a:rPr lang="en-GB" dirty="0" smtClean="0"/>
              <a:t>2 </a:t>
            </a:r>
            <a:r>
              <a:rPr lang="en-GB" dirty="0"/>
              <a:t>minutes</a:t>
            </a:r>
          </a:p>
        </p:txBody>
      </p:sp>
    </p:spTree>
    <p:extLst>
      <p:ext uri="{BB962C8B-B14F-4D97-AF65-F5344CB8AC3E}">
        <p14:creationId xmlns:p14="http://schemas.microsoft.com/office/powerpoint/2010/main" val="5012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99C89-26D9-F021-33B9-EEC21FAA6789}"/>
              </a:ext>
            </a:extLst>
          </p:cNvPr>
          <p:cNvPicPr>
            <a:picLocks noChangeAspect="1"/>
          </p:cNvPicPr>
          <p:nvPr/>
        </p:nvPicPr>
        <p:blipFill>
          <a:blip r:embed="rId3"/>
          <a:stretch>
            <a:fillRect/>
          </a:stretch>
        </p:blipFill>
        <p:spPr>
          <a:xfrm>
            <a:off x="3216275" y="549275"/>
            <a:ext cx="5339965" cy="6112753"/>
          </a:xfrm>
          <a:prstGeom prst="rect">
            <a:avLst/>
          </a:prstGeom>
        </p:spPr>
      </p:pic>
      <p:sp>
        <p:nvSpPr>
          <p:cNvPr id="4" name="Oval 3">
            <a:extLst>
              <a:ext uri="{FF2B5EF4-FFF2-40B4-BE49-F238E27FC236}">
                <a16:creationId xmlns:a16="http://schemas.microsoft.com/office/drawing/2014/main" id="{CDE6ED66-1980-B121-3601-5C665EDA9AF6}"/>
              </a:ext>
            </a:extLst>
          </p:cNvPr>
          <p:cNvSpPr/>
          <p:nvPr/>
        </p:nvSpPr>
        <p:spPr>
          <a:xfrm>
            <a:off x="2495550" y="549274"/>
            <a:ext cx="3959037" cy="32338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028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1900094"/>
            <a:ext cx="10801350" cy="3046988"/>
          </a:xfrm>
          <a:prstGeom prst="rect">
            <a:avLst/>
          </a:prstGeom>
          <a:noFill/>
        </p:spPr>
        <p:txBody>
          <a:bodyPr wrap="square" rtlCol="0">
            <a:spAutoFit/>
          </a:bodyPr>
          <a:lstStyle/>
          <a:p>
            <a:r>
              <a:rPr lang="en-GB" sz="3200" dirty="0"/>
              <a:t>Which chambers of the heart contract during phase one of the cardiac cycle?</a:t>
            </a:r>
          </a:p>
          <a:p>
            <a:pPr algn="ctr"/>
            <a:endParaRPr lang="en-GB" sz="3200" dirty="0"/>
          </a:p>
          <a:p>
            <a:pPr marL="514350" indent="-514350">
              <a:buFont typeface="+mj-lt"/>
              <a:buAutoNum type="arabicPeriod"/>
            </a:pPr>
            <a:r>
              <a:rPr lang="en-GB" sz="3200" dirty="0"/>
              <a:t>Both ventricles</a:t>
            </a:r>
          </a:p>
          <a:p>
            <a:pPr marL="514350" indent="-514350">
              <a:buFont typeface="+mj-lt"/>
              <a:buAutoNum type="arabicPeriod"/>
            </a:pPr>
            <a:r>
              <a:rPr lang="en-GB" sz="3200" dirty="0"/>
              <a:t>Left atrium</a:t>
            </a:r>
          </a:p>
          <a:p>
            <a:pPr marL="514350" indent="-514350">
              <a:buFont typeface="+mj-lt"/>
              <a:buAutoNum type="arabicPeriod"/>
            </a:pPr>
            <a:r>
              <a:rPr lang="en-GB" sz="3200" dirty="0"/>
              <a:t>Both atria</a:t>
            </a:r>
          </a:p>
        </p:txBody>
      </p:sp>
    </p:spTree>
    <p:extLst>
      <p:ext uri="{BB962C8B-B14F-4D97-AF65-F5344CB8AC3E}">
        <p14:creationId xmlns:p14="http://schemas.microsoft.com/office/powerpoint/2010/main" val="35187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F6534A-4988-EEBC-3BA6-203D50759283}"/>
              </a:ext>
            </a:extLst>
          </p:cNvPr>
          <p:cNvSpPr txBox="1"/>
          <p:nvPr/>
        </p:nvSpPr>
        <p:spPr>
          <a:xfrm>
            <a:off x="0" y="87610"/>
            <a:ext cx="2461379" cy="461665"/>
          </a:xfrm>
          <a:prstGeom prst="rect">
            <a:avLst/>
          </a:prstGeom>
          <a:noFill/>
        </p:spPr>
        <p:txBody>
          <a:bodyPr wrap="square" rtlCol="0">
            <a:spAutoFit/>
          </a:bodyPr>
          <a:lstStyle/>
          <a:p>
            <a:r>
              <a:rPr lang="en-GB" sz="2400" dirty="0"/>
              <a:t>Mini-Whiteboards</a:t>
            </a:r>
          </a:p>
        </p:txBody>
      </p:sp>
      <p:sp>
        <p:nvSpPr>
          <p:cNvPr id="2" name="TextBox 1">
            <a:extLst>
              <a:ext uri="{FF2B5EF4-FFF2-40B4-BE49-F238E27FC236}">
                <a16:creationId xmlns:a16="http://schemas.microsoft.com/office/drawing/2014/main" id="{89F0BB11-3450-E66E-A1C6-496DC25E4BA8}"/>
              </a:ext>
            </a:extLst>
          </p:cNvPr>
          <p:cNvSpPr txBox="1"/>
          <p:nvPr/>
        </p:nvSpPr>
        <p:spPr>
          <a:xfrm>
            <a:off x="695325" y="1900094"/>
            <a:ext cx="10801350" cy="2554545"/>
          </a:xfrm>
          <a:prstGeom prst="rect">
            <a:avLst/>
          </a:prstGeom>
          <a:noFill/>
        </p:spPr>
        <p:txBody>
          <a:bodyPr wrap="square" rtlCol="0">
            <a:spAutoFit/>
          </a:bodyPr>
          <a:lstStyle/>
          <a:p>
            <a:r>
              <a:rPr lang="en-GB" sz="3200" dirty="0"/>
              <a:t>What causes the contraction of the atria?</a:t>
            </a:r>
          </a:p>
          <a:p>
            <a:pPr algn="ctr"/>
            <a:endParaRPr lang="en-GB" sz="3200" dirty="0"/>
          </a:p>
          <a:p>
            <a:pPr marL="514350" indent="-514350">
              <a:buFont typeface="+mj-lt"/>
              <a:buAutoNum type="arabicPeriod"/>
            </a:pPr>
            <a:r>
              <a:rPr lang="en-GB" sz="3200" dirty="0"/>
              <a:t>A latent potential produced by the atrioventricular node</a:t>
            </a:r>
          </a:p>
          <a:p>
            <a:pPr marL="514350" indent="-514350">
              <a:buFont typeface="+mj-lt"/>
              <a:buAutoNum type="arabicPeriod"/>
            </a:pPr>
            <a:r>
              <a:rPr lang="en-GB" sz="3200" dirty="0"/>
              <a:t>An action potential produced by the sinoatrial node</a:t>
            </a:r>
          </a:p>
          <a:p>
            <a:pPr marL="514350" indent="-514350">
              <a:buFont typeface="+mj-lt"/>
              <a:buAutoNum type="arabicPeriod"/>
            </a:pPr>
            <a:r>
              <a:rPr lang="en-GB" sz="3200" dirty="0"/>
              <a:t>An action potential produced by the sinoatrial valve</a:t>
            </a:r>
          </a:p>
        </p:txBody>
      </p:sp>
    </p:spTree>
    <p:extLst>
      <p:ext uri="{BB962C8B-B14F-4D97-AF65-F5344CB8AC3E}">
        <p14:creationId xmlns:p14="http://schemas.microsoft.com/office/powerpoint/2010/main" val="7893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3" end="3"/>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5038B6-7777-713C-F6EC-90726CE989A9}"/>
              </a:ext>
            </a:extLst>
          </p:cNvPr>
          <p:cNvSpPr txBox="1"/>
          <p:nvPr/>
        </p:nvSpPr>
        <p:spPr>
          <a:xfrm>
            <a:off x="334963" y="641489"/>
            <a:ext cx="7200900" cy="5324535"/>
          </a:xfrm>
          <a:prstGeom prst="rect">
            <a:avLst/>
          </a:prstGeom>
          <a:noFill/>
        </p:spPr>
        <p:txBody>
          <a:bodyPr wrap="square" rtlCol="0">
            <a:spAutoFit/>
          </a:bodyPr>
          <a:lstStyle/>
          <a:p>
            <a:r>
              <a:rPr lang="en-GB" sz="2000" dirty="0"/>
              <a:t>Phase 2 – Ventricular systole:</a:t>
            </a:r>
          </a:p>
          <a:p>
            <a:endParaRPr lang="en-GB" sz="2000" dirty="0"/>
          </a:p>
          <a:p>
            <a:r>
              <a:rPr lang="en-GB" sz="2000" dirty="0"/>
              <a:t>After a slight delay, atrial systole is followed by ventricular systole. The left and right ventricles contract from the base of the heart and upwards. This increases the pressure in each ventricle as their volume decreases.</a:t>
            </a:r>
          </a:p>
          <a:p>
            <a:endParaRPr lang="en-GB" sz="2000" dirty="0"/>
          </a:p>
          <a:p>
            <a:r>
              <a:rPr lang="en-GB" sz="2000" dirty="0"/>
              <a:t>The increase in pressure forces the semilunar valves open and blood moves up and out of the heart through the pulmonary artery on the right, which transports deoxygenated blood to the lungs and the aorta on the left which transports oxygenated blood to the body.</a:t>
            </a:r>
          </a:p>
          <a:p>
            <a:endParaRPr lang="en-GB" sz="2000" dirty="0"/>
          </a:p>
          <a:p>
            <a:r>
              <a:rPr lang="en-GB" sz="2000" dirty="0"/>
              <a:t>The pressure of the blood in the ventricles, pushes against the atrioventricular valves (between the atria and ventricles) keeping them tightly closed and preventing the backflow of blood and maintaining its unidirectional flow. The atria are now in diastole.</a:t>
            </a:r>
          </a:p>
        </p:txBody>
      </p:sp>
      <p:sp>
        <p:nvSpPr>
          <p:cNvPr id="7" name="TextBox 6">
            <a:extLst>
              <a:ext uri="{FF2B5EF4-FFF2-40B4-BE49-F238E27FC236}">
                <a16:creationId xmlns:a16="http://schemas.microsoft.com/office/drawing/2014/main" id="{9DD73FD2-97CD-8DAA-7A10-52CB23774C27}"/>
              </a:ext>
            </a:extLst>
          </p:cNvPr>
          <p:cNvSpPr txBox="1"/>
          <p:nvPr/>
        </p:nvSpPr>
        <p:spPr>
          <a:xfrm>
            <a:off x="7703437" y="4166711"/>
            <a:ext cx="3986026" cy="1754326"/>
          </a:xfrm>
          <a:prstGeom prst="rect">
            <a:avLst/>
          </a:prstGeom>
          <a:noFill/>
          <a:ln>
            <a:solidFill>
              <a:srgbClr val="00B050"/>
            </a:solidFill>
          </a:ln>
        </p:spPr>
        <p:txBody>
          <a:bodyPr wrap="square" rtlCol="0">
            <a:spAutoFit/>
          </a:bodyPr>
          <a:lstStyle/>
          <a:p>
            <a:r>
              <a:rPr lang="en-GB" b="1" dirty="0"/>
              <a:t>What:</a:t>
            </a:r>
            <a:r>
              <a:rPr lang="en-GB" dirty="0"/>
              <a:t> Describe what happens during phase 2 - ventricular systole</a:t>
            </a:r>
          </a:p>
          <a:p>
            <a:endParaRPr lang="en-GB" dirty="0"/>
          </a:p>
          <a:p>
            <a:r>
              <a:rPr lang="en-GB" b="1" dirty="0"/>
              <a:t>How</a:t>
            </a:r>
            <a:r>
              <a:rPr lang="en-GB" b="1" dirty="0" smtClean="0"/>
              <a:t>: </a:t>
            </a:r>
            <a:r>
              <a:rPr lang="en-GB" dirty="0" smtClean="0"/>
              <a:t>Partner talk</a:t>
            </a:r>
            <a:endParaRPr lang="en-GB" dirty="0" smtClean="0"/>
          </a:p>
          <a:p>
            <a:endParaRPr lang="en-GB" dirty="0"/>
          </a:p>
          <a:p>
            <a:r>
              <a:rPr lang="en-GB" b="1" dirty="0"/>
              <a:t>How long:</a:t>
            </a:r>
            <a:r>
              <a:rPr lang="en-GB" dirty="0"/>
              <a:t> </a:t>
            </a:r>
            <a:r>
              <a:rPr lang="en-GB" dirty="0" smtClean="0"/>
              <a:t>2 minutes, then 2 minutes</a:t>
            </a:r>
            <a:endParaRPr lang="en-GB" dirty="0"/>
          </a:p>
        </p:txBody>
      </p:sp>
      <p:pic>
        <p:nvPicPr>
          <p:cNvPr id="3" name="Picture 2" descr="Photo">
            <a:extLst>
              <a:ext uri="{FF2B5EF4-FFF2-40B4-BE49-F238E27FC236}">
                <a16:creationId xmlns:a16="http://schemas.microsoft.com/office/drawing/2014/main" id="{73EC6BD6-2F5D-5E6D-9204-785781C11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85" t="34297" r="4385" b="32924"/>
          <a:stretch>
            <a:fillRect/>
          </a:stretch>
        </p:blipFill>
        <p:spPr bwMode="auto">
          <a:xfrm>
            <a:off x="8256587" y="641489"/>
            <a:ext cx="2879725" cy="31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5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1516</Words>
  <Application>Microsoft Office PowerPoint</Application>
  <PresentationFormat>Widescreen</PresentationFormat>
  <Paragraphs>230</Paragraphs>
  <Slides>28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Bliss 2 Regular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Talk</vt:lpstr>
      <vt:lpstr>PowerPoint Presentation</vt:lpstr>
      <vt:lpstr>PowerPoint Presentation</vt:lpstr>
      <vt:lpstr>PowerPoint Presentation</vt:lpstr>
      <vt:lpstr>Exam Questions </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T Evans</dc:creator>
  <cp:lastModifiedBy>Ms J Fenn</cp:lastModifiedBy>
  <cp:revision>13</cp:revision>
  <dcterms:created xsi:type="dcterms:W3CDTF">2022-07-11T13:23:55Z</dcterms:created>
  <dcterms:modified xsi:type="dcterms:W3CDTF">2023-04-26T14:01:34Z</dcterms:modified>
</cp:coreProperties>
</file>