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97" r:id="rId3"/>
    <p:sldId id="298" r:id="rId4"/>
    <p:sldId id="269" r:id="rId5"/>
    <p:sldId id="289" r:id="rId6"/>
    <p:sldId id="290" r:id="rId7"/>
    <p:sldId id="291" r:id="rId8"/>
    <p:sldId id="294" r:id="rId9"/>
    <p:sldId id="295" r:id="rId10"/>
    <p:sldId id="299" r:id="rId11"/>
    <p:sldId id="300" r:id="rId12"/>
    <p:sldId id="301" r:id="rId13"/>
    <p:sldId id="302" r:id="rId14"/>
    <p:sldId id="303" r:id="rId15"/>
    <p:sldId id="304" r:id="rId16"/>
    <p:sldId id="296" r:id="rId17"/>
    <p:sldId id="3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20263-EB92-4768-909F-70754417614B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5A998-61A5-42F1-942B-909EDEB391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25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F5EEE-1FA3-47A6-AAB7-280EAF5CA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E525C-4C35-414D-BEDF-2E094EE57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F68E9-0D52-41DF-844A-BD59C65A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0DF3E-A587-4426-AEDF-15B02F88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D5845-DBE2-4C9F-95B1-12DC215D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78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9892-82E0-4D48-9A42-1F773EAD8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1A68C-6912-4D8C-9B27-A661497A8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355E9-6FD7-4794-8226-18B31D08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6B176-A6D0-4B35-A439-5562DB02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739C3-669E-4862-924B-BC955FC4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7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C330A-63C1-445B-83D3-F9ED8D239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AF5F8-3C4A-44A1-BA42-9E760285E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00E12-BA74-444A-A803-DD1CE672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A0F6C-A6B5-4F65-9B96-80FEA93D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7F3AD-7807-40A0-80D9-5A675550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69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24A-8530-42F2-B7FF-25AC452C1E5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F5F-D3F8-4E0E-8A9A-953193E94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50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24A-8530-42F2-B7FF-25AC452C1E5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F5F-D3F8-4E0E-8A9A-953193E94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73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24A-8530-42F2-B7FF-25AC452C1E5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F5F-D3F8-4E0E-8A9A-953193E94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926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24A-8530-42F2-B7FF-25AC452C1E5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F5F-D3F8-4E0E-8A9A-953193E94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45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24A-8530-42F2-B7FF-25AC452C1E5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F5F-D3F8-4E0E-8A9A-953193E94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24A-8530-42F2-B7FF-25AC452C1E5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F5F-D3F8-4E0E-8A9A-953193E94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519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24A-8530-42F2-B7FF-25AC452C1E5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F5F-D3F8-4E0E-8A9A-953193E94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903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24A-8530-42F2-B7FF-25AC452C1E5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F5F-D3F8-4E0E-8A9A-953193E94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4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81E1-86F0-4E90-B349-A4F936BD5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7A914-1F0D-4075-B6C0-9FFD725FB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32E55-9BB0-4122-9D38-77BD0090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0E2DE-C927-4CAE-A817-60080461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2C0DD-A628-4A4E-B16A-A7DBE324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096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24A-8530-42F2-B7FF-25AC452C1E5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F5F-D3F8-4E0E-8A9A-953193E94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947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24A-8530-42F2-B7FF-25AC452C1E5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F5F-D3F8-4E0E-8A9A-953193E94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63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524A-8530-42F2-B7FF-25AC452C1E5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FF5F-D3F8-4E0E-8A9A-953193E94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73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5ECDA-FD10-4D84-9B50-B9EE8DB4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0E269-49F1-49D5-9D59-7384A8314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4657F-2528-4070-9A02-DCCFDC5A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0A9BF-635B-4EA7-8186-9AADA00C9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043F4-41F0-4D7A-BA00-26EC3DFD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50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9CA2D-6EB3-44C9-A6DF-59B67A83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8343B-38E4-4B98-99FC-08A5533A6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55B42-4C44-424D-871C-495A2CDA5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21769-F39A-46A8-BCD2-EF53DBCAD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A52F3-9E43-4A70-A9FD-2C7BBF2C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B50E2-FDF8-4B4A-B242-5C9226DB2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7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5C4F1-1441-4784-A8F0-0513397E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DEFB9-5ED9-4452-8B90-5EB6FEFCC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D7F0F-967E-4D67-894F-5DD0F989C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0AEC8-7F69-4BAC-A16B-73B94B131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112972-F072-44ED-B89F-1A8915C43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7FDCCB-B17C-4525-8702-E0EE3F10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F83011-A474-44DA-8841-62C507DB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4DDFB-1B44-4C96-9BDF-CE6B364E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92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8059-D5AD-4DAD-9CBE-E6EF89D5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1E0D2-24FE-427C-90B5-AAC266F6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ADCA5-A364-45C1-A599-A5315D9B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7E493-E8D1-4B02-9291-547016EF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28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70314-D44D-4D5F-B2FE-55611AF1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65E21-44CA-4110-B890-AE15DE36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6FC22-994F-42E5-B840-C5CD3EB1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31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FD979-2862-4D68-8B8A-C6D44FB6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0143F-6EB9-4CFA-9755-DF4896C08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718D9-7C8D-4460-83E1-8371CC4BF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8ED6B-2D8A-435F-B42A-27A827F5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DD28F-0484-4246-A0BD-43439203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65293-9C6D-4146-AD08-7B867A8C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96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201F-6811-4591-B575-B74AA029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C39F95-4663-4F02-AD51-BFF3D79D5E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7400E-EAC3-43F4-B978-AF055A1D0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369CF-BD31-4C6B-8CA8-F8F805F89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6425-ADAB-433E-91A8-0420BB765A9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87A37-5C13-4663-8884-1B1479D81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A0D8C-E955-4405-945D-4F24EFFE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89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04AC21-FD6F-4FC9-A1F5-134542C9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EBC01-08F0-4137-A328-AACBD633D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F1FCF-4DC1-4C00-9009-5E201D46E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36425-ADAB-433E-91A8-0420BB765A9F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F6A7D-E3E9-4576-9625-510F00515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30474-2727-495E-B5EE-D0BF04456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4DD59-961F-44B7-BC2A-8A7181AD0C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75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524A-8530-42F2-B7FF-25AC452C1E59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FF5F-D3F8-4E0E-8A9A-953193E94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56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38199" y="1904409"/>
          <a:ext cx="10475795" cy="4423360"/>
        </p:xfrm>
        <a:graphic>
          <a:graphicData uri="http://schemas.openxmlformats.org/drawingml/2006/table">
            <a:tbl>
              <a:tblPr/>
              <a:tblGrid>
                <a:gridCol w="1646418">
                  <a:extLst>
                    <a:ext uri="{9D8B030D-6E8A-4147-A177-3AD203B41FA5}">
                      <a16:colId xmlns:a16="http://schemas.microsoft.com/office/drawing/2014/main" val="1450145231"/>
                    </a:ext>
                  </a:extLst>
                </a:gridCol>
                <a:gridCol w="8829377">
                  <a:extLst>
                    <a:ext uri="{9D8B030D-6E8A-4147-A177-3AD203B41FA5}">
                      <a16:colId xmlns:a16="http://schemas.microsoft.com/office/drawing/2014/main" val="1146062343"/>
                    </a:ext>
                  </a:extLst>
                </a:gridCol>
              </a:tblGrid>
              <a:tr h="4901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54498"/>
                  </a:ext>
                </a:extLst>
              </a:tr>
              <a:tr h="2450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17719"/>
                  </a:ext>
                </a:extLst>
              </a:tr>
              <a:tr h="2450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Choose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38337"/>
                  </a:ext>
                </a:extLst>
              </a:tr>
              <a:tr h="66860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684063"/>
                  </a:ext>
                </a:extLst>
              </a:tr>
              <a:tr h="2450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Compare and contrast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65251"/>
                  </a:ext>
                </a:extLst>
              </a:tr>
              <a:tr h="2450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Criticise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79727"/>
                  </a:ext>
                </a:extLst>
              </a:tr>
              <a:tr h="4901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Deduce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26288"/>
                  </a:ext>
                </a:extLst>
              </a:tr>
              <a:tr h="2450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58991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775856"/>
            <a:ext cx="12192000" cy="9694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00" b="1" u="sng" noProof="0" dirty="0" smtClean="0">
                <a:solidFill>
                  <a:prstClr val="black"/>
                </a:solidFill>
                <a:latin typeface="Calibri" panose="020F0502020204030204"/>
              </a:rPr>
              <a:t>Do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remember the definitions of these command words?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a definition for each on your mini whiteboard.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294"/>
            <a:ext cx="12192000" cy="73785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b="1" u="sng" dirty="0" smtClean="0"/>
              <a:t>Data Analysis Skills</a:t>
            </a:r>
            <a:r>
              <a:rPr lang="en-GB" b="1" dirty="0" smtClean="0"/>
              <a:t>                                                  </a:t>
            </a:r>
            <a:fld id="{C3A58958-BAFA-4D13-86BC-9D592F4DFFC5}" type="datetime5">
              <a:rPr lang="en-GB" b="1" u="sng" smtClean="0"/>
              <a:t>15-Mar-23</a:t>
            </a:fld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5219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smtClean="0"/>
              <a:t>Review</a:t>
            </a:r>
            <a:endParaRPr lang="en-GB" u="sng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9" y="1949017"/>
            <a:ext cx="9573490" cy="35789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152400"/>
            <a:ext cx="12192000" cy="13255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smtClean="0"/>
              <a:t>Review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059287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5" y="0"/>
            <a:ext cx="8215745" cy="65670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35527" y="1898073"/>
            <a:ext cx="221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*Teacher live mark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0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341" t="22065" r="11774" b="10322"/>
          <a:stretch/>
        </p:blipFill>
        <p:spPr>
          <a:xfrm>
            <a:off x="4731326" y="-157499"/>
            <a:ext cx="6622474" cy="701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00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Q2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378" y="223405"/>
            <a:ext cx="6667500" cy="613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021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448" t="22822" r="11561" b="8807"/>
          <a:stretch/>
        </p:blipFill>
        <p:spPr>
          <a:xfrm>
            <a:off x="4613564" y="258398"/>
            <a:ext cx="6179127" cy="659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54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u="sng" dirty="0" smtClean="0"/>
              <a:t>Exit Ticket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65564"/>
            <a:ext cx="11845636" cy="5098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What rules would you give yourself when answering an ‘analyse’ question?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 smtClean="0">
                <a:solidFill>
                  <a:srgbClr val="00B050"/>
                </a:solidFill>
              </a:rPr>
              <a:t>Suggestions: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Check what the command word is after this.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Describe trends in the data that show what is being asked for. 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Look out for any SD overlaps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Add in data manipulation to demonstrate the trend being described/asked for. 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Identify any biological knowledge that you might need to apply. </a:t>
            </a:r>
          </a:p>
          <a:p>
            <a:endParaRPr lang="en-GB" dirty="0" smtClean="0">
              <a:solidFill>
                <a:srgbClr val="00B050"/>
              </a:solidFill>
            </a:endParaRPr>
          </a:p>
          <a:p>
            <a:endParaRPr lang="en-GB" dirty="0" smtClean="0">
              <a:solidFill>
                <a:srgbClr val="00B050"/>
              </a:solidFill>
            </a:endParaRPr>
          </a:p>
          <a:p>
            <a:endParaRPr lang="en-GB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4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FF00"/>
          </a:solidFill>
        </p:spPr>
        <p:txBody>
          <a:bodyPr/>
          <a:lstStyle/>
          <a:p>
            <a:r>
              <a:rPr lang="en-GB" u="sng" dirty="0" smtClean="0"/>
              <a:t>Lesson objectives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51709"/>
            <a:ext cx="11353800" cy="4625254"/>
          </a:xfrm>
        </p:spPr>
        <p:txBody>
          <a:bodyPr>
            <a:normAutofit/>
          </a:bodyPr>
          <a:lstStyle/>
          <a:p>
            <a:r>
              <a:rPr lang="en-GB" dirty="0" smtClean="0"/>
              <a:t>To review A03 skills required for your A-level Biology exams.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The Bigger Picture</a:t>
            </a:r>
          </a:p>
          <a:p>
            <a:r>
              <a:rPr lang="en-GB" dirty="0" smtClean="0"/>
              <a:t>A03 questions are roughly 25-27% of your marks</a:t>
            </a:r>
          </a:p>
          <a:p>
            <a:r>
              <a:rPr lang="en-GB" dirty="0" smtClean="0"/>
              <a:t>They are usually based on experiment skills</a:t>
            </a:r>
          </a:p>
          <a:p>
            <a:r>
              <a:rPr lang="en-GB" dirty="0" smtClean="0"/>
              <a:t>They require you to </a:t>
            </a:r>
            <a:r>
              <a:rPr lang="en-US" dirty="0" err="1" smtClean="0"/>
              <a:t>analyse</a:t>
            </a:r>
            <a:r>
              <a:rPr lang="en-US" dirty="0"/>
              <a:t>, interpret and evaluate scientific </a:t>
            </a:r>
            <a:r>
              <a:rPr lang="en-US" dirty="0" smtClean="0"/>
              <a:t>information, ideas </a:t>
            </a:r>
            <a:r>
              <a:rPr lang="en-US" dirty="0"/>
              <a:t>and evidence, including in relation to issues, to:</a:t>
            </a:r>
          </a:p>
          <a:p>
            <a:r>
              <a:rPr lang="en-US" dirty="0" smtClean="0"/>
              <a:t>make </a:t>
            </a:r>
            <a:r>
              <a:rPr lang="en-US" dirty="0"/>
              <a:t>judgements and reach conclusions</a:t>
            </a:r>
          </a:p>
          <a:p>
            <a:r>
              <a:rPr lang="en-US" dirty="0" smtClean="0"/>
              <a:t>develop </a:t>
            </a:r>
            <a:r>
              <a:rPr lang="en-US" dirty="0"/>
              <a:t>and refine practical design and procedures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8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5845"/>
          </a:xfrm>
          <a:solidFill>
            <a:srgbClr val="92D050"/>
          </a:solidFill>
          <a:ln>
            <a:noFill/>
          </a:ln>
        </p:spPr>
        <p:txBody>
          <a:bodyPr/>
          <a:lstStyle/>
          <a:p>
            <a:r>
              <a:rPr lang="en-GB" b="1" u="sng" dirty="0" smtClean="0"/>
              <a:t>Answers</a:t>
            </a:r>
            <a:endParaRPr lang="en-GB" b="1" u="sng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63040"/>
          <a:ext cx="10515600" cy="5113721"/>
        </p:xfrm>
        <a:graphic>
          <a:graphicData uri="http://schemas.openxmlformats.org/drawingml/2006/table">
            <a:tbl>
              <a:tblPr/>
              <a:tblGrid>
                <a:gridCol w="1727579">
                  <a:extLst>
                    <a:ext uri="{9D8B030D-6E8A-4147-A177-3AD203B41FA5}">
                      <a16:colId xmlns:a16="http://schemas.microsoft.com/office/drawing/2014/main" val="48717781"/>
                    </a:ext>
                  </a:extLst>
                </a:gridCol>
                <a:gridCol w="8788021">
                  <a:extLst>
                    <a:ext uri="{9D8B030D-6E8A-4147-A177-3AD203B41FA5}">
                      <a16:colId xmlns:a16="http://schemas.microsoft.com/office/drawing/2014/main" val="4215926088"/>
                    </a:ext>
                  </a:extLst>
                </a:gridCol>
              </a:tblGrid>
              <a:tr h="9039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Consider all the factors that apply to the situation and identify which are the most important or relevant. Make a judgement on the importance of these factors, and come to a conclusion.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933294"/>
                  </a:ext>
                </a:extLst>
              </a:tr>
              <a:tr h="4567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the numbers in the question to workout the answer.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741118"/>
                  </a:ext>
                </a:extLst>
              </a:tr>
              <a:tr h="4567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Choose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Carefully pick from a range of options.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846023"/>
                  </a:ext>
                </a:extLst>
              </a:tr>
              <a:tr h="7167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Requires the use of trends in data to form a judgement.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298024"/>
                  </a:ext>
                </a:extLst>
              </a:tr>
              <a:tr h="4567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Compare and contrast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Describe the similarities and differences between things. You must not just write what you know about each thing. You might need to use data to back up your statements. </a:t>
                      </a:r>
                      <a:endParaRPr lang="en-US" sz="1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78399"/>
                  </a:ext>
                </a:extLst>
              </a:tr>
              <a:tr h="4567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Criticise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Look at the merits (+) and faults(-) of the information presented and support your judgements by giving evidence.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743618"/>
                  </a:ext>
                </a:extLst>
              </a:tr>
              <a:tr h="6559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Deduce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Draw conclusions using the information provided.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595871"/>
                  </a:ext>
                </a:extLst>
              </a:tr>
              <a:tr h="4567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Describe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 what you can see or say what happens in a process step by step.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384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0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FF00"/>
          </a:solidFill>
        </p:spPr>
        <p:txBody>
          <a:bodyPr/>
          <a:lstStyle/>
          <a:p>
            <a:r>
              <a:rPr lang="en-GB" u="sng" dirty="0" smtClean="0"/>
              <a:t>Lesson objectives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51709"/>
            <a:ext cx="11353800" cy="4625254"/>
          </a:xfrm>
        </p:spPr>
        <p:txBody>
          <a:bodyPr>
            <a:normAutofit/>
          </a:bodyPr>
          <a:lstStyle/>
          <a:p>
            <a:r>
              <a:rPr lang="en-GB" dirty="0" smtClean="0"/>
              <a:t>To review A03 skills required for your A-level Biology exams.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The Bigger Picture</a:t>
            </a:r>
          </a:p>
          <a:p>
            <a:r>
              <a:rPr lang="en-GB" dirty="0" smtClean="0"/>
              <a:t>A03 questions are roughly 25-27% of your marks</a:t>
            </a:r>
          </a:p>
          <a:p>
            <a:r>
              <a:rPr lang="en-GB" dirty="0" smtClean="0"/>
              <a:t>They are usually based on experiment skills</a:t>
            </a:r>
          </a:p>
          <a:p>
            <a:r>
              <a:rPr lang="en-GB" dirty="0" smtClean="0"/>
              <a:t>They require you to </a:t>
            </a:r>
            <a:r>
              <a:rPr lang="en-US" dirty="0" err="1" smtClean="0"/>
              <a:t>analyse</a:t>
            </a:r>
            <a:r>
              <a:rPr lang="en-US" dirty="0"/>
              <a:t>, interpret and evaluate scientific </a:t>
            </a:r>
            <a:r>
              <a:rPr lang="en-US" dirty="0" smtClean="0"/>
              <a:t>information, ideas </a:t>
            </a:r>
            <a:r>
              <a:rPr lang="en-US" dirty="0"/>
              <a:t>and evidence, including in relation to issues, to:</a:t>
            </a:r>
          </a:p>
          <a:p>
            <a:r>
              <a:rPr lang="en-US" dirty="0" smtClean="0"/>
              <a:t>make </a:t>
            </a:r>
            <a:r>
              <a:rPr lang="en-US" dirty="0"/>
              <a:t>judgements and reach conclusions</a:t>
            </a:r>
          </a:p>
          <a:p>
            <a:r>
              <a:rPr lang="en-US" dirty="0" smtClean="0"/>
              <a:t>develop </a:t>
            </a:r>
            <a:r>
              <a:rPr lang="en-US" dirty="0"/>
              <a:t>and refine practical design and procedures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23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143452"/>
            <a:ext cx="4204854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4000" u="sng" dirty="0" smtClean="0"/>
              <a:t>Mini whiteboards</a:t>
            </a:r>
            <a:endParaRPr lang="en-GB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8" y="1776749"/>
            <a:ext cx="408016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would you write if ? </a:t>
            </a:r>
            <a:r>
              <a:rPr lang="en-GB" dirty="0"/>
              <a:t>w</a:t>
            </a:r>
            <a:r>
              <a:rPr lang="en-GB" dirty="0" smtClean="0"/>
              <a:t>as describe?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58" t="20549" r="52663" b="8996"/>
          <a:stretch/>
        </p:blipFill>
        <p:spPr>
          <a:xfrm>
            <a:off x="4918364" y="35791"/>
            <a:ext cx="7273636" cy="6798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109" y="6311899"/>
            <a:ext cx="49876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?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36417" y="2854036"/>
            <a:ext cx="42187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00B050"/>
                </a:solidFill>
              </a:rPr>
              <a:t>Answers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Thrombin production increases as the concentration of CVX increases.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Therefore, the higher concentration of CVX, the higher the rate of blood clotting.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The relationship between concentration of CVX and rate of thrombin production is not proportional.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There is little difference between the control and 0.5.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The largest difference is between 5ngcm-3 and 50ngcm-3. </a:t>
            </a:r>
          </a:p>
        </p:txBody>
      </p:sp>
    </p:spTree>
    <p:extLst>
      <p:ext uri="{BB962C8B-B14F-4D97-AF65-F5344CB8AC3E}">
        <p14:creationId xmlns:p14="http://schemas.microsoft.com/office/powerpoint/2010/main" val="120539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143452"/>
            <a:ext cx="4080164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4000" u="sng" dirty="0" smtClean="0"/>
              <a:t>Mini whiteboards</a:t>
            </a:r>
            <a:endParaRPr lang="en-GB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8" y="1776749"/>
            <a:ext cx="408016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would you write if ? </a:t>
            </a:r>
            <a:r>
              <a:rPr lang="en-GB" dirty="0"/>
              <a:t>w</a:t>
            </a:r>
            <a:r>
              <a:rPr lang="en-GB" dirty="0" smtClean="0"/>
              <a:t>as explain?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58" t="20549" r="52663" b="8996"/>
          <a:stretch/>
        </p:blipFill>
        <p:spPr>
          <a:xfrm>
            <a:off x="4918364" y="35791"/>
            <a:ext cx="7273636" cy="6798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109" y="6311899"/>
            <a:ext cx="49876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?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36417" y="2854036"/>
            <a:ext cx="4218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00B050"/>
                </a:solidFill>
              </a:rPr>
              <a:t>Answers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Greater thrombin production leads to a faster rate of conversion of fibrinogen to fibrin.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Therefore, greater thrombin production leads to a faster rate of blood clotting. </a:t>
            </a:r>
          </a:p>
        </p:txBody>
      </p:sp>
    </p:spTree>
    <p:extLst>
      <p:ext uri="{BB962C8B-B14F-4D97-AF65-F5344CB8AC3E}">
        <p14:creationId xmlns:p14="http://schemas.microsoft.com/office/powerpoint/2010/main" val="181981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143452"/>
            <a:ext cx="4080164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4000" u="sng" dirty="0" smtClean="0"/>
              <a:t>Mini whiteboards</a:t>
            </a:r>
            <a:endParaRPr lang="en-GB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8" y="1776749"/>
            <a:ext cx="408016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Now answer the actual exam question!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58" t="20549" r="52663" b="8996"/>
          <a:stretch/>
        </p:blipFill>
        <p:spPr>
          <a:xfrm>
            <a:off x="4918364" y="35791"/>
            <a:ext cx="7273636" cy="6798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011" y="1390513"/>
            <a:ext cx="6666667" cy="5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9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smtClean="0"/>
              <a:t>Independent task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6" y="1825625"/>
            <a:ext cx="46135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What: </a:t>
            </a:r>
          </a:p>
          <a:p>
            <a:pPr marL="0" indent="0">
              <a:buNone/>
            </a:pPr>
            <a:r>
              <a:rPr lang="en-GB" dirty="0" smtClean="0"/>
              <a:t>Answer the exam question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How:</a:t>
            </a:r>
          </a:p>
          <a:p>
            <a:pPr marL="0" indent="0">
              <a:buNone/>
            </a:pPr>
            <a:r>
              <a:rPr lang="en-GB" dirty="0" smtClean="0"/>
              <a:t>On lined paper, independently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How long: </a:t>
            </a:r>
          </a:p>
          <a:p>
            <a:pPr marL="0" indent="0">
              <a:buNone/>
            </a:pPr>
            <a:r>
              <a:rPr lang="en-GB" dirty="0" smtClean="0"/>
              <a:t>3 </a:t>
            </a:r>
            <a:r>
              <a:rPr lang="en-GB" dirty="0" err="1" smtClean="0"/>
              <a:t>mins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64" t="29450" r="56389" b="10700"/>
          <a:stretch/>
        </p:blipFill>
        <p:spPr>
          <a:xfrm>
            <a:off x="5056909" y="-51460"/>
            <a:ext cx="7135091" cy="6228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384" t="74148" r="53514" b="18087"/>
          <a:stretch/>
        </p:blipFill>
        <p:spPr>
          <a:xfrm>
            <a:off x="4558145" y="6047152"/>
            <a:ext cx="7633855" cy="81084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356764" y="6014749"/>
            <a:ext cx="623454" cy="459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smtClean="0"/>
              <a:t>Review</a:t>
            </a:r>
            <a:endParaRPr lang="en-GB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9"/>
          <a:stretch/>
        </p:blipFill>
        <p:spPr bwMode="auto">
          <a:xfrm>
            <a:off x="1126481" y="2295417"/>
            <a:ext cx="10227319" cy="341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4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1607127"/>
            <a:ext cx="11132127" cy="456983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What: </a:t>
            </a:r>
          </a:p>
          <a:p>
            <a:r>
              <a:rPr lang="en-US" dirty="0"/>
              <a:t>Answer the exam </a:t>
            </a:r>
            <a:r>
              <a:rPr lang="en-US" dirty="0" smtClean="0"/>
              <a:t>questions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How:</a:t>
            </a:r>
          </a:p>
          <a:p>
            <a:r>
              <a:rPr lang="en-US" dirty="0"/>
              <a:t>On </a:t>
            </a:r>
            <a:r>
              <a:rPr lang="en-US" dirty="0" smtClean="0"/>
              <a:t>the printed sheets, independently or in pairs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How long: </a:t>
            </a:r>
          </a:p>
          <a:p>
            <a:r>
              <a:rPr lang="en-US" dirty="0" smtClean="0"/>
              <a:t>10 </a:t>
            </a:r>
            <a:r>
              <a:rPr lang="en-US" dirty="0" err="1"/>
              <a:t>mins</a:t>
            </a:r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smtClean="0"/>
              <a:t>Exam questions </a:t>
            </a:r>
            <a:endParaRPr lang="en-GB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146472" y="2022764"/>
            <a:ext cx="3207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*Teacher to break down how to lay your answers out on </a:t>
            </a:r>
            <a:r>
              <a:rPr lang="en-GB" dirty="0" err="1" smtClean="0">
                <a:solidFill>
                  <a:srgbClr val="FF0000"/>
                </a:solidFill>
              </a:rPr>
              <a:t>visualiser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37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584</Words>
  <Application>Microsoft Office PowerPoint</Application>
  <PresentationFormat>Widescreen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1_Office Theme</vt:lpstr>
      <vt:lpstr>Data Analysis Skills                                                  15-Mar-23</vt:lpstr>
      <vt:lpstr>Answers</vt:lpstr>
      <vt:lpstr>Lesson objectives</vt:lpstr>
      <vt:lpstr>Mini whiteboards</vt:lpstr>
      <vt:lpstr>Mini whiteboards</vt:lpstr>
      <vt:lpstr>Mini whiteboards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Ticket</vt:lpstr>
      <vt:lpstr>Lesson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Do Now:  Extended Questions  1 February 2020</dc:title>
  <dc:creator>Jess Fenn</dc:creator>
  <cp:lastModifiedBy>Ms J Fenn</cp:lastModifiedBy>
  <cp:revision>58</cp:revision>
  <dcterms:created xsi:type="dcterms:W3CDTF">2020-02-01T10:05:34Z</dcterms:created>
  <dcterms:modified xsi:type="dcterms:W3CDTF">2023-03-15T16:00:10Z</dcterms:modified>
</cp:coreProperties>
</file>