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6" r:id="rId2"/>
    <p:sldId id="258" r:id="rId3"/>
    <p:sldId id="259" r:id="rId4"/>
    <p:sldId id="260" r:id="rId5"/>
    <p:sldId id="261" r:id="rId6"/>
    <p:sldId id="262" r:id="rId7"/>
    <p:sldId id="264" r:id="rId8"/>
    <p:sldId id="263" r:id="rId9"/>
    <p:sldId id="265" r:id="rId10"/>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66"/>
            <p14:sldId id="258"/>
          </p14:sldIdLst>
        </p14:section>
        <p14:section name="Untitled Section" id="{BBE96AA5-A314-4063-AB85-CF33C7BF7102}">
          <p14:sldIdLst>
            <p14:sldId id="259"/>
            <p14:sldId id="260"/>
            <p14:sldId id="261"/>
            <p14:sldId id="262"/>
            <p14:sldId id="264"/>
            <p14:sldId id="263"/>
            <p14:sldId id="26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4000" autoAdjust="0"/>
  </p:normalViewPr>
  <p:slideViewPr>
    <p:cSldViewPr>
      <p:cViewPr varScale="1">
        <p:scale>
          <a:sx n="108" d="100"/>
          <a:sy n="108" d="100"/>
        </p:scale>
        <p:origin x="1776"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24/06/2022</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4</a:t>
            </a:fld>
            <a:endParaRPr lang="en-GB"/>
          </a:p>
        </p:txBody>
      </p:sp>
    </p:spTree>
    <p:extLst>
      <p:ext uri="{BB962C8B-B14F-4D97-AF65-F5344CB8AC3E}">
        <p14:creationId xmlns:p14="http://schemas.microsoft.com/office/powerpoint/2010/main" val="183882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24/06/2022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24/06/2022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24/06/2022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24/06/2022</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podcasts.apple.com/no/podcast/economics-in-ten/id1450116373" TargetMode="External"/><Relationship Id="rId13" Type="http://schemas.openxmlformats.org/officeDocument/2006/relationships/hyperlink" Target="https://www.youtube.com/watch?v=1BHOflzxPjI&amp;vl=en" TargetMode="External"/><Relationship Id="rId18" Type="http://schemas.openxmlformats.org/officeDocument/2006/relationships/hyperlink" Target="https://www.bbc.co.uk/iplayer/episode/b01mnxzd/margin-call" TargetMode="External"/><Relationship Id="rId3" Type="http://schemas.openxmlformats.org/officeDocument/2006/relationships/hyperlink" Target="http://freakonomics.com/podcast/earth-2-0-income-inequality/" TargetMode="External"/><Relationship Id="rId21" Type="http://schemas.openxmlformats.org/officeDocument/2006/relationships/image" Target="../media/image6.png"/><Relationship Id="rId7" Type="http://schemas.openxmlformats.org/officeDocument/2006/relationships/hyperlink" Target="https://www.res.org.uk/education/young-economist-of-the-year.html" TargetMode="External"/><Relationship Id="rId12" Type="http://schemas.openxmlformats.org/officeDocument/2006/relationships/hyperlink" Target="http://www.lse.ac.uk/lse-player?category=public+lectures+and+events" TargetMode="External"/><Relationship Id="rId17" Type="http://schemas.openxmlformats.org/officeDocument/2006/relationships/hyperlink" Target="https://www.unifrog.org/student/subjects/keywords/economics" TargetMode="External"/><Relationship Id="rId2" Type="http://schemas.openxmlformats.org/officeDocument/2006/relationships/hyperlink" Target="http://freakonomics.com/podcast/what-are-you-waiting-for/" TargetMode="External"/><Relationship Id="rId16" Type="http://schemas.openxmlformats.org/officeDocument/2006/relationships/hyperlink" Target="http://freakonomics.com/podcast/should-we-really-behave-like-economists-say-we-do-a-new-freakonomics-radio-podcast/" TargetMode="External"/><Relationship Id="rId20"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richmedia.lse.ac.uk/studentrecruitment/20190403_UGopenDay_Economics.mp4" TargetMode="External"/><Relationship Id="rId11" Type="http://schemas.openxmlformats.org/officeDocument/2006/relationships/hyperlink" Target="http://freakonomics.com/podcast/rich-less-generous-than-poor/" TargetMode="External"/><Relationship Id="rId24" Type="http://schemas.openxmlformats.org/officeDocument/2006/relationships/image" Target="../media/image3.png"/><Relationship Id="rId5" Type="http://schemas.openxmlformats.org/officeDocument/2006/relationships/hyperlink" Target="https://www.futurelearn.com/courses/global-prosperity" TargetMode="External"/><Relationship Id="rId15" Type="http://schemas.openxmlformats.org/officeDocument/2006/relationships/hyperlink" Target="https://www.youtube.com/watch?v=N-yALPEpV4w" TargetMode="External"/><Relationship Id="rId23" Type="http://schemas.openxmlformats.org/officeDocument/2006/relationships/image" Target="../media/image8.jpeg"/><Relationship Id="rId10" Type="http://schemas.openxmlformats.org/officeDocument/2006/relationships/hyperlink" Target="https://www.gresham.ac.uk/lectures-and-events/executive-pay-fixed" TargetMode="External"/><Relationship Id="rId19" Type="http://schemas.openxmlformats.org/officeDocument/2006/relationships/image" Target="../media/image4.jpeg"/><Relationship Id="rId4" Type="http://schemas.openxmlformats.org/officeDocument/2006/relationships/hyperlink" Target="http://freakonomics.com/podcast/the-true-story-of-the-gender-pay-gap-a-new-freakonomics-radio-podcast/" TargetMode="External"/><Relationship Id="rId9" Type="http://schemas.openxmlformats.org/officeDocument/2006/relationships/hyperlink" Target="https://www.stuffyoushouldknow.com/podcasts/how-trickle-down-economics-works.htm" TargetMode="External"/><Relationship Id="rId14" Type="http://schemas.openxmlformats.org/officeDocument/2006/relationships/hyperlink" Target="https://www.youtube.com/watch?v=WIG33QtLRyA" TargetMode="External"/><Relationship Id="rId2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es.org.uk/education/young-economist-of-the-year.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lse.ac.uk/study-at-lse/meet-visit-and-discover-LSE/experience-lse/undergraduate-open-da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 y="1"/>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4397519" y="277489"/>
            <a:ext cx="5349094" cy="584775"/>
          </a:xfrm>
          <a:prstGeom prst="rect">
            <a:avLst/>
          </a:prstGeom>
          <a:noFill/>
        </p:spPr>
        <p:txBody>
          <a:bodyPr wrap="square" rtlCol="0">
            <a:spAutoFit/>
          </a:bodyPr>
          <a:lstStyle/>
          <a:p>
            <a:r>
              <a:rPr lang="en-GB" sz="3200" dirty="0" smtClean="0">
                <a:latin typeface="Bliss 2 ExtraBold" panose="02000506030000020004" pitchFamily="50" charset="0"/>
              </a:rPr>
              <a:t>Economics Bridging Menu</a:t>
            </a:r>
            <a:endParaRPr lang="en-GB" sz="3200" dirty="0">
              <a:latin typeface="Bliss 2 ExtraBold" panose="02000506030000020004" pitchFamily="50" charset="0"/>
            </a:endParaRPr>
          </a:p>
        </p:txBody>
      </p:sp>
      <p:sp>
        <p:nvSpPr>
          <p:cNvPr id="6" name="TextBox 5"/>
          <p:cNvSpPr txBox="1"/>
          <p:nvPr/>
        </p:nvSpPr>
        <p:spPr>
          <a:xfrm>
            <a:off x="4088904" y="1139751"/>
            <a:ext cx="5624812" cy="4524315"/>
          </a:xfrm>
          <a:prstGeom prst="rect">
            <a:avLst/>
          </a:prstGeom>
          <a:solidFill>
            <a:schemeClr val="bg1"/>
          </a:solidFill>
          <a:ln w="57150">
            <a:solidFill>
              <a:schemeClr val="tx1"/>
            </a:solidFill>
          </a:ln>
        </p:spPr>
        <p:txBody>
          <a:bodyPr wrap="square" rtlCol="0">
            <a:spAutoFit/>
          </a:bodyPr>
          <a:lstStyle/>
          <a:p>
            <a:pPr algn="ctr"/>
            <a:r>
              <a:rPr lang="en-GB" dirty="0" smtClean="0">
                <a:latin typeface="Bliss 2 Regular" panose="02000506030000020004" pitchFamily="50" charset="0"/>
              </a:rPr>
              <a:t>You are about to start an exciting journey into the world of Economics, good luck!</a:t>
            </a:r>
          </a:p>
          <a:p>
            <a:r>
              <a:rPr lang="en-GB" dirty="0" smtClean="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a:t>
            </a:r>
            <a:r>
              <a:rPr lang="en-GB" dirty="0" smtClean="0">
                <a:latin typeface="Bliss 2 Regular" panose="02000506030000020004" pitchFamily="50" charset="0"/>
              </a:rPr>
              <a:t>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t>
            </a:r>
            <a:r>
              <a:rPr lang="en-GB" dirty="0" smtClean="0">
                <a:latin typeface="Bliss 2 Regular" panose="02000506030000020004" pitchFamily="50" charset="0"/>
              </a:rPr>
              <a:t>All green tasks are core modules, they are compulsory and must be </a:t>
            </a:r>
            <a:r>
              <a:rPr lang="en-GB" dirty="0" smtClean="0">
                <a:latin typeface="Bliss 2 Regular" panose="02000506030000020004" pitchFamily="50" charset="0"/>
              </a:rPr>
              <a:t>brough</a:t>
            </a:r>
            <a:r>
              <a:rPr lang="en-GB" dirty="0" smtClean="0">
                <a:latin typeface="Bliss 2 Regular" panose="02000506030000020004" pitchFamily="50" charset="0"/>
              </a:rPr>
              <a:t>t to your first lesson back </a:t>
            </a:r>
            <a:r>
              <a:rPr lang="en-GB" smtClean="0">
                <a:latin typeface="Bliss 2 Regular" panose="02000506030000020004" pitchFamily="50" charset="0"/>
              </a:rPr>
              <a:t>in September</a:t>
            </a:r>
            <a:endParaRPr lang="en-GB" dirty="0" smtClean="0">
              <a:latin typeface="Bliss 2 Regular" panose="02000506030000020004" pitchFamily="50" charset="0"/>
            </a:endParaRPr>
          </a:p>
          <a:p>
            <a:pPr marL="285750" indent="-285750">
              <a:buFont typeface="Arial" panose="020B0604020202020204" pitchFamily="34" charset="0"/>
              <a:buChar char="•"/>
            </a:pPr>
            <a:r>
              <a:rPr lang="en-GB" dirty="0">
                <a:latin typeface="Bliss 2 Regular" panose="02000506030000020004" pitchFamily="50" charset="0"/>
              </a:rPr>
              <a:t> </a:t>
            </a:r>
            <a:r>
              <a:rPr lang="en-GB" dirty="0" smtClean="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smtClean="0">
                <a:latin typeface="Bliss 2 Regular" panose="02000506030000020004" pitchFamily="50" charset="0"/>
              </a:rPr>
              <a:t>Numbers </a:t>
            </a:r>
            <a:r>
              <a:rPr lang="en-GB" dirty="0" err="1" smtClean="0">
                <a:latin typeface="Bliss 2 Regular" panose="02000506030000020004" pitchFamily="50" charset="0"/>
              </a:rPr>
              <a:t>eg</a:t>
            </a:r>
            <a:r>
              <a:rPr lang="en-GB" dirty="0" smtClean="0">
                <a:latin typeface="Bliss 2 Regular" panose="02000506030000020004" pitchFamily="50" charset="0"/>
              </a:rPr>
              <a:t> </a:t>
            </a:r>
            <a:r>
              <a:rPr lang="en-GB" dirty="0" smtClean="0">
                <a:solidFill>
                  <a:srgbClr val="FF0000"/>
                </a:solidFill>
                <a:latin typeface="Bliss 2 Regular" panose="02000506030000020004" pitchFamily="50" charset="0"/>
              </a:rPr>
              <a:t>(1) </a:t>
            </a:r>
            <a:r>
              <a:rPr lang="en-GB" dirty="0" smtClean="0">
                <a:latin typeface="Bliss 2 Regular" panose="02000506030000020004" pitchFamily="50" charset="0"/>
              </a:rPr>
              <a:t>correspond to how you should evidence the module which can be found in the slides following the menu. They can be saved within this </a:t>
            </a:r>
            <a:r>
              <a:rPr lang="en-GB" dirty="0" err="1" smtClean="0">
                <a:latin typeface="Bliss 2 Regular" panose="02000506030000020004" pitchFamily="50" charset="0"/>
              </a:rPr>
              <a:t>powerpoint</a:t>
            </a:r>
            <a:r>
              <a:rPr lang="en-GB" dirty="0" smtClean="0">
                <a:latin typeface="Bliss 2 Regular" panose="02000506030000020004" pitchFamily="50" charset="0"/>
              </a:rPr>
              <a: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4520952" y="3933056"/>
            <a:ext cx="247260" cy="247260"/>
          </a:xfrm>
          <a:prstGeom prst="rect">
            <a:avLst/>
          </a:prstGeom>
        </p:spPr>
      </p:pic>
    </p:spTree>
    <p:extLst>
      <p:ext uri="{BB962C8B-B14F-4D97-AF65-F5344CB8AC3E}">
        <p14:creationId xmlns:p14="http://schemas.microsoft.com/office/powerpoint/2010/main" val="230360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75268800"/>
              </p:ext>
            </p:extLst>
          </p:nvPr>
        </p:nvGraphicFramePr>
        <p:xfrm>
          <a:off x="0" y="-25951"/>
          <a:ext cx="9921552" cy="6943269"/>
        </p:xfrm>
        <a:graphic>
          <a:graphicData uri="http://schemas.openxmlformats.org/drawingml/2006/table">
            <a:tbl>
              <a:tblPr firstRow="1" bandRow="1">
                <a:tableStyleId>{5C22544A-7EE6-4342-B048-85BDC9FD1C3A}</a:tableStyleId>
              </a:tblPr>
              <a:tblGrid>
                <a:gridCol w="314837">
                  <a:extLst>
                    <a:ext uri="{9D8B030D-6E8A-4147-A177-3AD203B41FA5}">
                      <a16:colId xmlns:a16="http://schemas.microsoft.com/office/drawing/2014/main" val="3372372521"/>
                    </a:ext>
                  </a:extLst>
                </a:gridCol>
                <a:gridCol w="2401729">
                  <a:extLst>
                    <a:ext uri="{9D8B030D-6E8A-4147-A177-3AD203B41FA5}">
                      <a16:colId xmlns:a16="http://schemas.microsoft.com/office/drawing/2014/main" val="2077392922"/>
                    </a:ext>
                  </a:extLst>
                </a:gridCol>
                <a:gridCol w="2444505">
                  <a:extLst>
                    <a:ext uri="{9D8B030D-6E8A-4147-A177-3AD203B41FA5}">
                      <a16:colId xmlns:a16="http://schemas.microsoft.com/office/drawing/2014/main" val="3932849750"/>
                    </a:ext>
                  </a:extLst>
                </a:gridCol>
                <a:gridCol w="1366047">
                  <a:extLst>
                    <a:ext uri="{9D8B030D-6E8A-4147-A177-3AD203B41FA5}">
                      <a16:colId xmlns:a16="http://schemas.microsoft.com/office/drawing/2014/main" val="3835909388"/>
                    </a:ext>
                  </a:extLst>
                </a:gridCol>
                <a:gridCol w="1408823">
                  <a:extLst>
                    <a:ext uri="{9D8B030D-6E8A-4147-A177-3AD203B41FA5}">
                      <a16:colId xmlns:a16="http://schemas.microsoft.com/office/drawing/2014/main" val="3201027453"/>
                    </a:ext>
                  </a:extLst>
                </a:gridCol>
                <a:gridCol w="1985611">
                  <a:extLst>
                    <a:ext uri="{9D8B030D-6E8A-4147-A177-3AD203B41FA5}">
                      <a16:colId xmlns:a16="http://schemas.microsoft.com/office/drawing/2014/main" val="303662165"/>
                    </a:ext>
                  </a:extLst>
                </a:gridCol>
              </a:tblGrid>
              <a:tr h="625842">
                <a:tc gridSpan="6">
                  <a:txBody>
                    <a:bodyPr/>
                    <a:lstStyle/>
                    <a:p>
                      <a:pPr algn="ctr"/>
                      <a:r>
                        <a:rPr lang="en-GB" dirty="0" smtClean="0">
                          <a:solidFill>
                            <a:schemeClr val="bg1"/>
                          </a:solidFill>
                        </a:rPr>
                        <a:t>Economics</a:t>
                      </a:r>
                      <a:r>
                        <a:rPr lang="en-GB" baseline="0" dirty="0" smtClean="0">
                          <a:solidFill>
                            <a:schemeClr val="bg1"/>
                          </a:solidFill>
                        </a:rPr>
                        <a:t> Bridging Menu</a:t>
                      </a:r>
                    </a:p>
                    <a:p>
                      <a:pPr algn="ctr"/>
                      <a:r>
                        <a:rPr lang="en-GB" baseline="0" dirty="0" smtClean="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96040">
                <a:tc rowSpan="13">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smtClean="0">
                          <a:solidFill>
                            <a:schemeClr val="tx1"/>
                          </a:solidFill>
                          <a:latin typeface="Bliss 2 Regular" panose="02000506030000020004" pitchFamily="50" charset="0"/>
                        </a:rPr>
                        <a:t>Read</a:t>
                      </a:r>
                      <a:endParaRPr lang="en-GB" sz="1400" b="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panose="02000506030000020004" pitchFamily="50" charset="0"/>
                        </a:rPr>
                        <a:t>Watch </a:t>
                      </a:r>
                      <a:endParaRPr lang="en-GB" sz="1400" b="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panose="02000506030000020004" pitchFamily="50" charset="0"/>
                        </a:rPr>
                        <a:t>Listen </a:t>
                      </a:r>
                      <a:endParaRPr lang="en-GB" sz="1400" b="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panose="02000506030000020004" pitchFamily="50" charset="0"/>
                        </a:rPr>
                        <a:t>Visit</a:t>
                      </a:r>
                      <a:r>
                        <a:rPr lang="en-GB" sz="1400" dirty="0" smtClean="0">
                          <a:solidFill>
                            <a:schemeClr val="tx1"/>
                          </a:solidFill>
                          <a:latin typeface="Bliss 2 Regular" panose="02000506030000020004" pitchFamily="50" charset="0"/>
                        </a:rPr>
                        <a:t> </a:t>
                      </a:r>
                    </a:p>
                    <a:p>
                      <a:pPr algn="l"/>
                      <a:r>
                        <a:rPr lang="en-GB" sz="1000" dirty="0" smtClean="0">
                          <a:solidFill>
                            <a:schemeClr val="tx1"/>
                          </a:solidFill>
                          <a:latin typeface="Bliss 2 Regular" panose="02000506030000020004" pitchFamily="50" charset="0"/>
                        </a:rPr>
                        <a:t>(virtually</a:t>
                      </a:r>
                      <a:r>
                        <a:rPr lang="en-GB" sz="1000" baseline="0" dirty="0" smtClean="0">
                          <a:solidFill>
                            <a:schemeClr val="tx1"/>
                          </a:solidFill>
                          <a:latin typeface="Bliss 2 Regular" panose="02000506030000020004" pitchFamily="50" charset="0"/>
                        </a:rPr>
                        <a:t> or physically at a later date</a:t>
                      </a:r>
                      <a:r>
                        <a:rPr lang="en-GB" sz="1000" dirty="0" smtClean="0">
                          <a:solidFill>
                            <a:schemeClr val="tx1"/>
                          </a:solidFill>
                          <a:latin typeface="Bliss 2 Regular" panose="02000506030000020004" pitchFamily="50" charset="0"/>
                        </a:rPr>
                        <a:t>)</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panose="02000506030000020004" pitchFamily="50" charset="0"/>
                        </a:rPr>
                        <a:t>Do</a:t>
                      </a:r>
                      <a:endParaRPr lang="en-GB" sz="1400" b="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197159">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smtClean="0">
                          <a:solidFill>
                            <a:schemeClr val="dk1"/>
                          </a:solidFill>
                          <a:effectLst/>
                          <a:latin typeface="Bliss 2 Regular" panose="02000506030000020004" pitchFamily="50" charset="0"/>
                          <a:ea typeface="+mn-ea"/>
                          <a:cs typeface="+mn-cs"/>
                        </a:rPr>
                        <a:t>Undercover Economist </a:t>
                      </a:r>
                      <a:endParaRPr lang="en-GB" sz="1000" kern="1200" dirty="0" smtClean="0">
                        <a:solidFill>
                          <a:schemeClr val="dk1"/>
                        </a:solidFill>
                        <a:effectLst/>
                        <a:latin typeface="Bliss 2 Regular" panose="02000506030000020004" pitchFamily="50" charset="0"/>
                        <a:ea typeface="+mn-ea"/>
                        <a:cs typeface="+mn-cs"/>
                      </a:endParaRPr>
                    </a:p>
                    <a:p>
                      <a:r>
                        <a:rPr lang="en-US" sz="1000" b="0" i="0" kern="1200" dirty="0" smtClean="0">
                          <a:solidFill>
                            <a:schemeClr val="dk1"/>
                          </a:solidFill>
                          <a:effectLst/>
                          <a:latin typeface="Bliss 2 Regular" panose="02000506030000020004" pitchFamily="50" charset="0"/>
                          <a:ea typeface="+mn-ea"/>
                          <a:cs typeface="+mn-cs"/>
                        </a:rPr>
                        <a:t>The book provides an introduction to principles of economics, including demand-supply interactions, market failures, externalities, </a:t>
                      </a:r>
                      <a:r>
                        <a:rPr lang="en-US" sz="1000" b="0" i="0" kern="1200" dirty="0" err="1" smtClean="0">
                          <a:solidFill>
                            <a:schemeClr val="dk1"/>
                          </a:solidFill>
                          <a:effectLst/>
                          <a:latin typeface="Bliss 2 Regular" panose="02000506030000020004" pitchFamily="50" charset="0"/>
                          <a:ea typeface="+mn-ea"/>
                          <a:cs typeface="+mn-cs"/>
                        </a:rPr>
                        <a:t>globalisation</a:t>
                      </a:r>
                      <a:r>
                        <a:rPr lang="en-US" sz="1000" b="0" i="0" kern="1200" dirty="0" smtClean="0">
                          <a:solidFill>
                            <a:schemeClr val="dk1"/>
                          </a:solidFill>
                          <a:effectLst/>
                          <a:latin typeface="Bliss 2 Regular" panose="02000506030000020004" pitchFamily="50" charset="0"/>
                          <a:ea typeface="+mn-ea"/>
                          <a:cs typeface="+mn-cs"/>
                        </a:rPr>
                        <a:t>, international trade and comparative advantage. </a:t>
                      </a:r>
                      <a:r>
                        <a:rPr lang="en-US" sz="1000" b="0" i="0" kern="1200" dirty="0" smtClean="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GB" sz="1000" b="1" kern="1200" dirty="0" smtClean="0">
                          <a:solidFill>
                            <a:schemeClr val="dk1"/>
                          </a:solidFill>
                          <a:effectLst/>
                          <a:latin typeface="Bliss 2 Regular" panose="02000506030000020004" pitchFamily="50" charset="0"/>
                          <a:ea typeface="+mn-ea"/>
                          <a:cs typeface="+mn-cs"/>
                        </a:rPr>
                        <a:t> </a:t>
                      </a:r>
                      <a:r>
                        <a:rPr lang="en-GB" sz="1000" b="1" kern="1200" dirty="0" err="1" smtClean="0">
                          <a:solidFill>
                            <a:schemeClr val="dk1"/>
                          </a:solidFill>
                          <a:effectLst/>
                          <a:latin typeface="Bliss 2 Regular" panose="02000506030000020004" pitchFamily="50" charset="0"/>
                          <a:ea typeface="+mn-ea"/>
                          <a:cs typeface="+mn-cs"/>
                        </a:rPr>
                        <a:t>Moneyball</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Bliss 2 Regular" panose="02000506030000020004" pitchFamily="50" charset="0"/>
                          <a:ea typeface="+mn-ea"/>
                          <a:cs typeface="+mn-cs"/>
                        </a:rPr>
                        <a:t> Oakland A's general manager Billy </a:t>
                      </a:r>
                      <a:r>
                        <a:rPr lang="en-GB" sz="1000" kern="1200" dirty="0" err="1" smtClean="0">
                          <a:solidFill>
                            <a:schemeClr val="dk1"/>
                          </a:solidFill>
                          <a:effectLst/>
                          <a:latin typeface="Bliss 2 Regular" panose="02000506030000020004" pitchFamily="50" charset="0"/>
                          <a:ea typeface="+mn-ea"/>
                          <a:cs typeface="+mn-cs"/>
                        </a:rPr>
                        <a:t>Beane's</a:t>
                      </a:r>
                      <a:r>
                        <a:rPr lang="en-GB" sz="1000" kern="1200" dirty="0" smtClean="0">
                          <a:solidFill>
                            <a:schemeClr val="dk1"/>
                          </a:solidFill>
                          <a:effectLst/>
                          <a:latin typeface="Bliss 2 Regular" panose="02000506030000020004" pitchFamily="50" charset="0"/>
                          <a:ea typeface="+mn-ea"/>
                          <a:cs typeface="+mn-cs"/>
                        </a:rPr>
                        <a:t> successful attempt to assemble a baseball team on a lean budget by employing computer-generated analysis to acquire new players.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endParaRPr lang="en-GB" sz="1000" kern="1200" dirty="0" smtClean="0">
                        <a:solidFill>
                          <a:schemeClr val="dk1"/>
                        </a:solidFill>
                        <a:effectLst/>
                        <a:latin typeface="Bliss 2 Regular" panose="02000506030000020004" pitchFamily="50" charset="0"/>
                        <a:ea typeface="+mn-ea"/>
                        <a:cs typeface="+mn-cs"/>
                      </a:endParaRPr>
                    </a:p>
                    <a:p>
                      <a:r>
                        <a:rPr lang="en-GB" sz="1000" kern="1200" dirty="0" smtClean="0">
                          <a:solidFill>
                            <a:schemeClr val="dk1"/>
                          </a:solidFill>
                          <a:effectLst/>
                          <a:latin typeface="Bliss 2 Regular" panose="02000506030000020004" pitchFamily="50"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171450" lvl="0" indent="-171450">
                        <a:spcAft>
                          <a:spcPts val="0"/>
                        </a:spcAft>
                        <a:buFont typeface="Arial" panose="020B0604020202020204" pitchFamily="34" charset="0"/>
                        <a:buChar char="•"/>
                      </a:pPr>
                      <a:r>
                        <a:rPr lang="en-GB" sz="1000" b="1" kern="1200" dirty="0" smtClean="0">
                          <a:solidFill>
                            <a:schemeClr val="dk1"/>
                          </a:solidFill>
                          <a:effectLst/>
                          <a:latin typeface="Bliss 2 Regular" panose="02000506030000020004" pitchFamily="50" charset="0"/>
                          <a:ea typeface="+mn-ea"/>
                          <a:cs typeface="+mn-cs"/>
                          <a:hlinkClick r:id="rId2"/>
                        </a:rPr>
                        <a:t>Demand and Supply – What are you waiting for?</a:t>
                      </a:r>
                      <a:endParaRPr lang="en-GB" sz="1000" kern="1200" dirty="0" smtClean="0">
                        <a:solidFill>
                          <a:schemeClr val="dk1"/>
                        </a:solidFill>
                        <a:effectLst/>
                        <a:latin typeface="Bliss 2 Regular" panose="02000506030000020004" pitchFamily="50" charset="0"/>
                        <a:ea typeface="+mn-ea"/>
                        <a:cs typeface="+mn-cs"/>
                      </a:endParaRPr>
                    </a:p>
                    <a:p>
                      <a:pPr marL="171450" lvl="0" indent="-171450">
                        <a:spcAft>
                          <a:spcPts val="0"/>
                        </a:spcAft>
                        <a:buFont typeface="Arial" panose="020B0604020202020204" pitchFamily="34" charset="0"/>
                        <a:buChar char="•"/>
                      </a:pPr>
                      <a:r>
                        <a:rPr lang="en-GB" sz="1000" b="1" kern="1200" dirty="0" smtClean="0">
                          <a:solidFill>
                            <a:schemeClr val="dk1"/>
                          </a:solidFill>
                          <a:effectLst/>
                          <a:latin typeface="Bliss 2 Regular" panose="02000506030000020004" pitchFamily="50" charset="0"/>
                          <a:ea typeface="+mn-ea"/>
                          <a:cs typeface="+mn-cs"/>
                          <a:hlinkClick r:id="rId3"/>
                        </a:rPr>
                        <a:t>Income inequality</a:t>
                      </a:r>
                      <a:endParaRPr lang="en-GB" sz="1000" kern="1200" dirty="0" smtClean="0">
                        <a:solidFill>
                          <a:schemeClr val="dk1"/>
                        </a:solidFill>
                        <a:effectLst/>
                        <a:latin typeface="Bliss 2 Regular" panose="02000506030000020004" pitchFamily="50" charset="0"/>
                        <a:ea typeface="+mn-ea"/>
                        <a:cs typeface="+mn-cs"/>
                      </a:endParaRPr>
                    </a:p>
                    <a:p>
                      <a:pPr marL="171450" lvl="0" indent="-171450">
                        <a:spcAft>
                          <a:spcPts val="0"/>
                        </a:spcAft>
                        <a:buFont typeface="Arial" panose="020B0604020202020204" pitchFamily="34" charset="0"/>
                        <a:buChar char="•"/>
                      </a:pPr>
                      <a:r>
                        <a:rPr lang="en-GB" sz="1000" b="1" kern="1200" dirty="0" smtClean="0">
                          <a:solidFill>
                            <a:schemeClr val="dk1"/>
                          </a:solidFill>
                          <a:effectLst/>
                          <a:latin typeface="Bliss 2 Regular" panose="02000506030000020004" pitchFamily="50" charset="0"/>
                          <a:ea typeface="+mn-ea"/>
                          <a:cs typeface="+mn-cs"/>
                          <a:hlinkClick r:id="rId4"/>
                        </a:rPr>
                        <a:t>A true story of the gender pay gap</a:t>
                      </a:r>
                      <a:endParaRPr lang="en-GB" sz="1000" b="1" kern="1200" dirty="0" smtClean="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kern="1200" dirty="0" smtClean="0">
                          <a:solidFill>
                            <a:schemeClr val="dk1"/>
                          </a:solidFill>
                          <a:effectLst/>
                          <a:latin typeface="Bliss 2 Regular" panose="02000506030000020004" pitchFamily="50" charset="0"/>
                          <a:ea typeface="+mn-ea"/>
                          <a:cs typeface="+mn-cs"/>
                        </a:rPr>
                        <a:t>Visit the Bank of England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FF0000"/>
                          </a:solidFill>
                          <a:latin typeface="Bliss 2 Regular" panose="02000506030000020004" pitchFamily="50" charset="0"/>
                        </a:rPr>
                        <a:t>(7)</a:t>
                      </a: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Bliss 2 Regular" panose="02000506030000020004" pitchFamily="50" charset="0"/>
                        </a:rPr>
                        <a:t>MOOCs</a:t>
                      </a:r>
                      <a:endParaRPr lang="en-GB" sz="1000" dirty="0" smtClean="0">
                        <a:latin typeface="Bliss 2 Regular" panose="02000506030000020004" pitchFamily="50" charset="0"/>
                        <a:hlinkClick r:id="rId5"/>
                      </a:endParaRPr>
                    </a:p>
                    <a:p>
                      <a:r>
                        <a:rPr lang="en-GB" sz="1000" dirty="0" smtClean="0">
                          <a:latin typeface="Bliss 2 Regular" panose="02000506030000020004" pitchFamily="50" charset="0"/>
                          <a:hlinkClick r:id="rId5"/>
                        </a:rPr>
                        <a:t>https://www.futurelearn.com/courses/global-prosperity</a:t>
                      </a:r>
                      <a:endParaRPr lang="en-GB" sz="1000" dirty="0" smtClean="0">
                        <a:latin typeface="Bliss 2 Regular" panose="02000506030000020004" pitchFamily="50" charset="0"/>
                      </a:endParaRPr>
                    </a:p>
                    <a:p>
                      <a:r>
                        <a:rPr lang="en-GB" sz="1000" dirty="0" smtClean="0">
                          <a:latin typeface="Bliss 2 Regular" panose="02000506030000020004" pitchFamily="50" charset="0"/>
                        </a:rPr>
                        <a:t>Search through</a:t>
                      </a:r>
                      <a:r>
                        <a:rPr lang="en-GB" sz="1000" baseline="0" dirty="0" smtClean="0">
                          <a:latin typeface="Bliss 2 Regular" panose="02000506030000020004" pitchFamily="50" charset="0"/>
                        </a:rPr>
                        <a:t> the MOOCs on </a:t>
                      </a:r>
                      <a:r>
                        <a:rPr lang="en-GB" sz="1000" baseline="0" dirty="0" err="1" smtClean="0">
                          <a:latin typeface="Bliss 2 Regular" panose="02000506030000020004" pitchFamily="50" charset="0"/>
                        </a:rPr>
                        <a:t>Unifrog</a:t>
                      </a:r>
                      <a:r>
                        <a:rPr lang="en-GB" sz="1000" baseline="0" dirty="0" smtClean="0">
                          <a:latin typeface="Bliss 2 Regular" panose="02000506030000020004" pitchFamily="50" charset="0"/>
                        </a:rPr>
                        <a:t> using the filter ‘Economics’ and chose one that particularly interests you </a:t>
                      </a:r>
                      <a:r>
                        <a:rPr lang="en-GB" sz="1000" baseline="0" dirty="0" smtClean="0">
                          <a:solidFill>
                            <a:srgbClr val="FF0000"/>
                          </a:solidFill>
                          <a:latin typeface="Bliss 2 Regular" panose="02000506030000020004" pitchFamily="50" charset="0"/>
                        </a:rPr>
                        <a:t>(5)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366339"/>
                  </a:ext>
                </a:extLst>
              </a:tr>
              <a:tr h="0">
                <a:tc vMerge="1">
                  <a:txBody>
                    <a:bodyPr/>
                    <a:lstStyle/>
                    <a:p>
                      <a:endParaRPr lang="en-GB"/>
                    </a:p>
                  </a:txBody>
                  <a:tcPr/>
                </a:tc>
                <a:tc rowSpan="4">
                  <a:txBody>
                    <a:bodyPr/>
                    <a:lstStyle/>
                    <a:p>
                      <a:pPr lvl="0"/>
                      <a:r>
                        <a:rPr lang="en-GB" sz="1000" b="1" kern="1200" dirty="0" smtClean="0">
                          <a:solidFill>
                            <a:schemeClr val="dk1"/>
                          </a:solidFill>
                          <a:effectLst/>
                          <a:latin typeface="Bliss 2 Regular" panose="02000506030000020004" pitchFamily="50" charset="0"/>
                          <a:ea typeface="+mn-ea"/>
                          <a:cs typeface="+mn-cs"/>
                        </a:rPr>
                        <a:t>Poor Economics </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Bliss 2 Regular" panose="02000506030000020004" pitchFamily="50" charset="0"/>
                          <a:ea typeface="+mn-ea"/>
                          <a:cs typeface="+mn-cs"/>
                        </a:rPr>
                        <a:t>Why do the poor borrow to save? Why do they miss out on free life-saving immunizations, but pay for unnecessary drugs? In </a:t>
                      </a:r>
                      <a:r>
                        <a:rPr lang="en-GB" sz="1000" i="1" kern="1200" dirty="0" smtClean="0">
                          <a:solidFill>
                            <a:schemeClr val="dk1"/>
                          </a:solidFill>
                          <a:effectLst/>
                          <a:latin typeface="Bliss 2 Regular" panose="02000506030000020004" pitchFamily="50" charset="0"/>
                          <a:ea typeface="+mn-ea"/>
                          <a:cs typeface="+mn-cs"/>
                        </a:rPr>
                        <a:t>Poor Economics</a:t>
                      </a:r>
                      <a:r>
                        <a:rPr lang="en-GB" sz="1000" kern="1200" dirty="0" smtClean="0">
                          <a:solidFill>
                            <a:schemeClr val="dk1"/>
                          </a:solidFill>
                          <a:effectLst/>
                          <a:latin typeface="Bliss 2 Regular" panose="02000506030000020004" pitchFamily="50" charset="0"/>
                          <a:ea typeface="+mn-ea"/>
                          <a:cs typeface="+mn-cs"/>
                        </a:rPr>
                        <a:t>, </a:t>
                      </a:r>
                      <a:r>
                        <a:rPr lang="en-GB" sz="1000" kern="1200" dirty="0" err="1" smtClean="0">
                          <a:solidFill>
                            <a:schemeClr val="dk1"/>
                          </a:solidFill>
                          <a:effectLst/>
                          <a:latin typeface="Bliss 2 Regular" panose="02000506030000020004" pitchFamily="50" charset="0"/>
                          <a:ea typeface="+mn-ea"/>
                          <a:cs typeface="+mn-cs"/>
                        </a:rPr>
                        <a:t>Abhijit</a:t>
                      </a:r>
                      <a:r>
                        <a:rPr lang="en-GB" sz="1000" kern="1200" dirty="0" smtClean="0">
                          <a:solidFill>
                            <a:schemeClr val="dk1"/>
                          </a:solidFill>
                          <a:effectLst/>
                          <a:latin typeface="Bliss 2 Regular" panose="02000506030000020004" pitchFamily="50" charset="0"/>
                          <a:ea typeface="+mn-ea"/>
                          <a:cs typeface="+mn-cs"/>
                        </a:rPr>
                        <a:t> V. Banerjee and Esther </a:t>
                      </a:r>
                      <a:r>
                        <a:rPr lang="en-GB" sz="1000" kern="1200" dirty="0" err="1" smtClean="0">
                          <a:solidFill>
                            <a:schemeClr val="dk1"/>
                          </a:solidFill>
                          <a:effectLst/>
                          <a:latin typeface="Bliss 2 Regular" panose="02000506030000020004" pitchFamily="50" charset="0"/>
                          <a:ea typeface="+mn-ea"/>
                          <a:cs typeface="+mn-cs"/>
                        </a:rPr>
                        <a:t>Duflo</a:t>
                      </a:r>
                      <a:r>
                        <a:rPr lang="en-GB" sz="1000" kern="1200" dirty="0" smtClean="0">
                          <a:solidFill>
                            <a:schemeClr val="dk1"/>
                          </a:solidFill>
                          <a:effectLst/>
                          <a:latin typeface="Bliss 2 Regular" panose="02000506030000020004" pitchFamily="50" charset="0"/>
                          <a:ea typeface="+mn-ea"/>
                          <a:cs typeface="+mn-cs"/>
                        </a:rPr>
                        <a:t>, answer these questions from the ground.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lvl="0"/>
                      <a:r>
                        <a:rPr lang="en-GB" sz="1000" b="1" kern="1200" dirty="0" smtClean="0">
                          <a:solidFill>
                            <a:schemeClr val="dk1"/>
                          </a:solidFill>
                          <a:effectLst/>
                          <a:latin typeface="Bliss 2 Regular" panose="02000506030000020004" pitchFamily="50" charset="0"/>
                          <a:ea typeface="+mn-ea"/>
                          <a:cs typeface="+mn-cs"/>
                        </a:rPr>
                        <a:t>Inside Job</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Bliss 2 Regular" panose="02000506030000020004" pitchFamily="50" charset="0"/>
                          <a:ea typeface="+mn-ea"/>
                          <a:cs typeface="+mn-cs"/>
                        </a:rPr>
                        <a:t>An</a:t>
                      </a:r>
                      <a:r>
                        <a:rPr lang="en-GB" sz="1000" kern="1200" baseline="0" dirty="0" smtClean="0">
                          <a:solidFill>
                            <a:schemeClr val="dk1"/>
                          </a:solidFill>
                          <a:effectLst/>
                          <a:latin typeface="Bliss 2 Regular" panose="02000506030000020004" pitchFamily="50" charset="0"/>
                          <a:ea typeface="+mn-ea"/>
                          <a:cs typeface="+mn-cs"/>
                        </a:rPr>
                        <a:t> </a:t>
                      </a:r>
                      <a:r>
                        <a:rPr lang="en-GB" sz="1000" kern="1200" dirty="0" smtClean="0">
                          <a:solidFill>
                            <a:schemeClr val="dk1"/>
                          </a:solidFill>
                          <a:effectLst/>
                          <a:latin typeface="Bliss 2 Regular" panose="02000506030000020004" pitchFamily="50" charset="0"/>
                          <a:ea typeface="+mn-ea"/>
                          <a:cs typeface="+mn-cs"/>
                        </a:rPr>
                        <a:t>analysis of the global financial crisis of 2008, which at a cost over $20 trillion, caused millions of people to lose their jobs and homes in the worst recession since the Great Depression, and nearly resulted in a global financial collapse.</a:t>
                      </a:r>
                      <a:r>
                        <a:rPr lang="en-US" sz="1000" b="0" i="0" kern="1200" dirty="0" smtClean="0">
                          <a:solidFill>
                            <a:schemeClr val="dk1"/>
                          </a:solidFill>
                          <a:effectLst/>
                          <a:latin typeface="Bliss 2 Regular" panose="02000506030000020004" pitchFamily="50" charset="0"/>
                          <a:ea typeface="+mn-ea"/>
                          <a:cs typeface="+mn-cs"/>
                        </a:rPr>
                        <a:t>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4">
                  <a:txBody>
                    <a:bodyPr/>
                    <a:lstStyle/>
                    <a:p>
                      <a:r>
                        <a:rPr lang="en-GB" sz="1000" dirty="0" smtClean="0">
                          <a:latin typeface="Bliss 2 Regular" panose="02000506030000020004" pitchFamily="50" charset="0"/>
                          <a:hlinkClick r:id="rId6"/>
                        </a:rPr>
                        <a:t>LSE</a:t>
                      </a:r>
                      <a:r>
                        <a:rPr lang="en-GB" sz="1000" baseline="0" dirty="0" smtClean="0">
                          <a:latin typeface="Bliss 2 Regular" panose="02000506030000020004" pitchFamily="50" charset="0"/>
                          <a:hlinkClick r:id="rId6"/>
                        </a:rPr>
                        <a:t> Economics Department Open Day</a:t>
                      </a:r>
                      <a:r>
                        <a:rPr lang="en-GB" sz="1000" baseline="0" dirty="0" smtClean="0">
                          <a:latin typeface="Bliss 2 Regular" panose="02000506030000020004" pitchFamily="50" charset="0"/>
                        </a:rPr>
                        <a:t> </a:t>
                      </a:r>
                      <a:r>
                        <a:rPr lang="en-GB" sz="1000" baseline="0" dirty="0" smtClean="0">
                          <a:solidFill>
                            <a:srgbClr val="FF0000"/>
                          </a:solidFill>
                          <a:latin typeface="Bliss 2 Regular" panose="02000506030000020004" pitchFamily="50" charset="0"/>
                        </a:rPr>
                        <a:t>(6)</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3">
                  <a:txBody>
                    <a:bodyPr/>
                    <a:lstStyle/>
                    <a:p>
                      <a:r>
                        <a:rPr lang="en-GB" sz="1000" dirty="0" smtClean="0">
                          <a:latin typeface="Bliss 2 Regular" panose="02000506030000020004" pitchFamily="50" charset="0"/>
                          <a:hlinkClick r:id="rId7"/>
                        </a:rPr>
                        <a:t>Young Economist of the Year Essay writing Competition </a:t>
                      </a:r>
                      <a:r>
                        <a:rPr lang="en-GB" sz="1000" dirty="0" smtClean="0">
                          <a:solidFill>
                            <a:srgbClr val="FF0000"/>
                          </a:solidFill>
                          <a:latin typeface="Bliss 2 Regular" panose="02000506030000020004" pitchFamily="50" charset="0"/>
                        </a:rPr>
                        <a:t>(3)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425687"/>
                  </a:ext>
                </a:extLst>
              </a:tr>
              <a:tr h="5174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u="sng" kern="1200" dirty="0" smtClean="0">
                          <a:solidFill>
                            <a:schemeClr val="dk1"/>
                          </a:solidFill>
                          <a:effectLst/>
                          <a:latin typeface="Bliss 2 Regular" panose="02000506030000020004" pitchFamily="50" charset="0"/>
                          <a:ea typeface="+mn-ea"/>
                          <a:cs typeface="+mn-cs"/>
                          <a:hlinkClick r:id="rId8"/>
                        </a:rPr>
                        <a:t>Economics in Ten</a:t>
                      </a:r>
                      <a:endParaRPr lang="en-GB" sz="1000" kern="1200" dirty="0" smtClean="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21312266"/>
                  </a:ext>
                </a:extLst>
              </a:tr>
              <a:tr h="156407">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smtClean="0">
                          <a:solidFill>
                            <a:schemeClr val="dk1"/>
                          </a:solidFill>
                          <a:effectLst/>
                          <a:latin typeface="Bliss 2 Regular" panose="02000506030000020004" pitchFamily="50" charset="0"/>
                          <a:ea typeface="+mn-ea"/>
                          <a:cs typeface="+mn-cs"/>
                        </a:rPr>
                        <a:t>Planet Money Podcast: The Tale</a:t>
                      </a:r>
                      <a:r>
                        <a:rPr lang="en-GB" sz="1000" b="0" kern="1200" baseline="0" dirty="0" smtClean="0">
                          <a:solidFill>
                            <a:schemeClr val="dk1"/>
                          </a:solidFill>
                          <a:effectLst/>
                          <a:latin typeface="Bliss 2 Regular" panose="02000506030000020004" pitchFamily="50" charset="0"/>
                          <a:ea typeface="+mn-ea"/>
                          <a:cs typeface="+mn-cs"/>
                        </a:rPr>
                        <a:t> of the Onion King </a:t>
                      </a:r>
                      <a:r>
                        <a:rPr lang="en-GB" sz="1000" b="0" kern="1200" baseline="0" dirty="0" smtClean="0">
                          <a:solidFill>
                            <a:srgbClr val="FF0000"/>
                          </a:solidFill>
                          <a:effectLst/>
                          <a:latin typeface="Bliss 2 Regular" panose="02000506030000020004" pitchFamily="50" charset="0"/>
                          <a:ea typeface="+mn-ea"/>
                          <a:cs typeface="+mn-cs"/>
                        </a:rPr>
                        <a:t>(2)</a:t>
                      </a:r>
                      <a:endParaRPr lang="en-GB" sz="1000" kern="1200" dirty="0" smtClean="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sz="1000" kern="1200" dirty="0" smtClean="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015770040"/>
                  </a:ext>
                </a:extLst>
              </a:tr>
              <a:tr h="54463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8">
                  <a:txBody>
                    <a:bodyPr/>
                    <a:lstStyle/>
                    <a:p>
                      <a:r>
                        <a:rPr lang="en-GB" sz="1000" kern="1200" dirty="0" smtClean="0">
                          <a:solidFill>
                            <a:schemeClr val="dk1"/>
                          </a:solidFill>
                          <a:effectLst/>
                          <a:latin typeface="Bliss 2 Regular" panose="02000506030000020004" pitchFamily="50" charset="0"/>
                          <a:ea typeface="+mn-ea"/>
                          <a:cs typeface="+mn-cs"/>
                        </a:rPr>
                        <a:t>Choose a developed and a developing country – Research and produce a presentation on the </a:t>
                      </a:r>
                    </a:p>
                    <a:p>
                      <a:pPr marL="17145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Economic Growth</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Level of Unemployment</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Inflation Rate</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House Prices</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Average Wage</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National Debt</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Main industries</a:t>
                      </a:r>
                    </a:p>
                    <a:p>
                      <a:pPr marL="17145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Explain what each of these indicators show and how they impact the different groups of people in society e.g. Government, businesses and consumers.</a:t>
                      </a:r>
                    </a:p>
                    <a:p>
                      <a:pPr marL="17145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How has each country’s economy been affected by </a:t>
                      </a:r>
                      <a:r>
                        <a:rPr lang="en-GB" sz="1000" kern="1200" dirty="0" err="1" smtClean="0">
                          <a:solidFill>
                            <a:schemeClr val="dk1"/>
                          </a:solidFill>
                          <a:effectLst/>
                          <a:latin typeface="Bliss 2 Regular" panose="02000506030000020004" pitchFamily="50" charset="0"/>
                          <a:ea typeface="+mn-ea"/>
                          <a:cs typeface="+mn-cs"/>
                        </a:rPr>
                        <a:t>Covid</a:t>
                      </a:r>
                      <a:r>
                        <a:rPr lang="en-GB" sz="1000" kern="1200" dirty="0" smtClean="0">
                          <a:solidFill>
                            <a:schemeClr val="dk1"/>
                          </a:solidFill>
                          <a:effectLst/>
                          <a:latin typeface="Bliss 2 Regular" panose="02000506030000020004" pitchFamily="50" charset="0"/>
                          <a:ea typeface="+mn-ea"/>
                          <a:cs typeface="+mn-cs"/>
                        </a:rPr>
                        <a:t> 19?</a:t>
                      </a:r>
                    </a:p>
                    <a:p>
                      <a:pPr marL="17145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What are the main points of comparison for the economies</a:t>
                      </a:r>
                      <a:r>
                        <a:rPr lang="en-GB" sz="1000" kern="1200" baseline="0" dirty="0" smtClean="0">
                          <a:solidFill>
                            <a:schemeClr val="dk1"/>
                          </a:solidFill>
                          <a:effectLst/>
                          <a:latin typeface="Bliss 2 Regular" panose="02000506030000020004" pitchFamily="50" charset="0"/>
                          <a:ea typeface="+mn-ea"/>
                          <a:cs typeface="+mn-cs"/>
                        </a:rPr>
                        <a:t> overall</a:t>
                      </a:r>
                      <a:r>
                        <a:rPr lang="en-GB" sz="1000" kern="1200" dirty="0" smtClean="0">
                          <a:solidFill>
                            <a:schemeClr val="dk1"/>
                          </a:solidFill>
                          <a:effectLst/>
                          <a:latin typeface="Bliss 2 Regular" panose="02000506030000020004" pitchFamily="50" charset="0"/>
                          <a:ea typeface="+mn-ea"/>
                          <a:cs typeface="+mn-cs"/>
                        </a:rPr>
                        <a:t>?</a:t>
                      </a:r>
                    </a:p>
                    <a:p>
                      <a:pPr marL="0" indent="0">
                        <a:buFont typeface="Arial" panose="020B0604020202020204" pitchFamily="34" charset="0"/>
                        <a:buNone/>
                      </a:pPr>
                      <a:r>
                        <a:rPr lang="en-GB" sz="1000" kern="1200" dirty="0" smtClean="0">
                          <a:solidFill>
                            <a:srgbClr val="FF0000"/>
                          </a:solidFill>
                          <a:effectLst/>
                          <a:latin typeface="Bliss 2 Regular" panose="02000506030000020004" pitchFamily="50" charset="0"/>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518836873"/>
                  </a:ext>
                </a:extLst>
              </a:tr>
              <a:tr h="834456">
                <a:tc vMerge="1">
                  <a:txBody>
                    <a:bodyPr/>
                    <a:lstStyle/>
                    <a:p>
                      <a:endParaRPr lang="en-GB"/>
                    </a:p>
                  </a:txBody>
                  <a:tcPr/>
                </a:tc>
                <a:tc>
                  <a:txBody>
                    <a:bodyPr/>
                    <a:lstStyle/>
                    <a:p>
                      <a:pPr lvl="0"/>
                      <a:r>
                        <a:rPr lang="en-GB" sz="1000" b="1" kern="1200" dirty="0" smtClean="0">
                          <a:solidFill>
                            <a:schemeClr val="dk1"/>
                          </a:solidFill>
                          <a:effectLst/>
                          <a:latin typeface="Bliss 2 Regular" panose="02000506030000020004" pitchFamily="50" charset="0"/>
                          <a:ea typeface="+mn-ea"/>
                          <a:cs typeface="+mn-cs"/>
                        </a:rPr>
                        <a:t>The truth about Markets</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i="1" kern="1200" dirty="0" smtClean="0">
                          <a:solidFill>
                            <a:schemeClr val="dk1"/>
                          </a:solidFill>
                          <a:effectLst/>
                          <a:latin typeface="Bliss 2 Regular" panose="02000506030000020004" pitchFamily="50" charset="0"/>
                          <a:ea typeface="+mn-ea"/>
                          <a:cs typeface="+mn-cs"/>
                        </a:rPr>
                        <a:t>W</a:t>
                      </a:r>
                      <a:r>
                        <a:rPr lang="en-GB" sz="1000" kern="1200" dirty="0" smtClean="0">
                          <a:solidFill>
                            <a:schemeClr val="dk1"/>
                          </a:solidFill>
                          <a:effectLst/>
                          <a:latin typeface="Bliss 2 Regular" panose="02000506030000020004" pitchFamily="50" charset="0"/>
                          <a:ea typeface="+mn-ea"/>
                          <a:cs typeface="+mn-cs"/>
                        </a:rPr>
                        <a:t>hy market economies performed better than socialist or centrally directed ones. The book looks at markets in a number of different settings around the world. </a:t>
                      </a:r>
                      <a:r>
                        <a:rPr lang="en-US" sz="1000" b="0" i="0" kern="1200" dirty="0" smtClean="0">
                          <a:solidFill>
                            <a:srgbClr val="FF0000"/>
                          </a:solidFill>
                          <a:effectLst/>
                          <a:latin typeface="Bliss 2 Regular" panose="02000506030000020004" pitchFamily="50" charset="0"/>
                          <a:ea typeface="+mn-ea"/>
                          <a:cs typeface="+mn-cs"/>
                        </a:rPr>
                        <a:t>(1)</a:t>
                      </a:r>
                      <a:endParaRPr lang="en-GB" sz="1000" kern="1200" dirty="0" smtClean="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smtClean="0">
                          <a:solidFill>
                            <a:schemeClr val="dk1"/>
                          </a:solidFill>
                          <a:effectLst/>
                          <a:latin typeface="Bliss 2 Regular" panose="02000506030000020004" pitchFamily="50" charset="0"/>
                          <a:ea typeface="+mn-ea"/>
                          <a:cs typeface="+mn-cs"/>
                        </a:rPr>
                        <a:t>Capitalism – A love story</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Bliss 2 Regular" panose="02000506030000020004" pitchFamily="50" charset="0"/>
                          <a:ea typeface="+mn-ea"/>
                          <a:cs typeface="+mn-cs"/>
                        </a:rPr>
                        <a:t>An examination of the social costs of corporate interests pursuing profits at the expense of the public good.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endParaRPr lang="en-GB" sz="1000" dirty="0" smtClean="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spcAft>
                          <a:spcPts val="600"/>
                        </a:spcAft>
                        <a:buFont typeface="Arial" panose="020B0604020202020204" pitchFamily="34" charset="0"/>
                        <a:buChar char="•"/>
                      </a:pPr>
                      <a:r>
                        <a:rPr lang="en-GB" sz="1000" b="1" kern="1200" dirty="0" smtClean="0">
                          <a:solidFill>
                            <a:schemeClr val="dk1"/>
                          </a:solidFill>
                          <a:effectLst/>
                          <a:latin typeface="Bliss 2 Regular" panose="02000506030000020004" pitchFamily="50" charset="0"/>
                          <a:ea typeface="+mn-ea"/>
                          <a:cs typeface="+mn-cs"/>
                          <a:hlinkClick r:id="rId9"/>
                        </a:rPr>
                        <a:t>How Trickle-Down Economics Works?</a:t>
                      </a:r>
                      <a:r>
                        <a:rPr lang="en-GB" sz="1000" b="0" kern="1200" dirty="0" smtClean="0">
                          <a:solidFill>
                            <a:schemeClr val="dk1"/>
                          </a:solidFill>
                          <a:effectLst/>
                          <a:latin typeface="Bliss 2 Regular" panose="02000506030000020004" pitchFamily="50" charset="0"/>
                          <a:ea typeface="+mn-ea"/>
                          <a:cs typeface="+mn-cs"/>
                        </a:rPr>
                        <a:t>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Bliss 2 Regular" panose="02000506030000020004" pitchFamily="50" charset="0"/>
                          <a:hlinkClick r:id="rId10"/>
                        </a:rPr>
                        <a:t>Gresham College Lecture</a:t>
                      </a:r>
                      <a:r>
                        <a:rPr lang="en-GB" sz="1000" baseline="0" dirty="0" smtClean="0">
                          <a:latin typeface="Bliss 2 Regular" panose="02000506030000020004" pitchFamily="50" charset="0"/>
                          <a:hlinkClick r:id="rId10"/>
                        </a:rPr>
                        <a:t>: Executive Pay – What’s right, what’s wrong and what could be fixed?</a:t>
                      </a:r>
                      <a:endParaRPr lang="en-GB" sz="1000" dirty="0" smtClean="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smtClean="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298020">
                <a:tc vMerge="1">
                  <a:txBody>
                    <a:bodyPr/>
                    <a:lstStyle/>
                    <a:p>
                      <a:endParaRPr lang="en-GB"/>
                    </a:p>
                  </a:txBody>
                  <a:tcPr/>
                </a:tc>
                <a:tc rowSpan="2">
                  <a:txBody>
                    <a:bodyPr/>
                    <a:lstStyle/>
                    <a:p>
                      <a:pPr lvl="0"/>
                      <a:r>
                        <a:rPr lang="en-GB" sz="1000" b="1" kern="1200" dirty="0" smtClean="0">
                          <a:solidFill>
                            <a:schemeClr val="dk1"/>
                          </a:solidFill>
                          <a:effectLst/>
                          <a:latin typeface="Bliss 2 Regular" panose="02000506030000020004" pitchFamily="50" charset="0"/>
                          <a:ea typeface="+mn-ea"/>
                          <a:cs typeface="+mn-cs"/>
                        </a:rPr>
                        <a:t>Nudge </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i="1" kern="1200" dirty="0" smtClean="0">
                          <a:solidFill>
                            <a:schemeClr val="dk1"/>
                          </a:solidFill>
                          <a:effectLst/>
                          <a:latin typeface="Bliss 2 Regular" panose="02000506030000020004" pitchFamily="50" charset="0"/>
                          <a:ea typeface="+mn-ea"/>
                          <a:cs typeface="+mn-cs"/>
                        </a:rPr>
                        <a:t>Nudge</a:t>
                      </a:r>
                      <a:r>
                        <a:rPr lang="en-GB" sz="1000" kern="1200" dirty="0" smtClean="0">
                          <a:solidFill>
                            <a:schemeClr val="dk1"/>
                          </a:solidFill>
                          <a:effectLst/>
                          <a:latin typeface="Bliss 2 Regular" panose="02000506030000020004" pitchFamily="50" charset="0"/>
                          <a:ea typeface="+mn-ea"/>
                          <a:cs typeface="+mn-cs"/>
                        </a:rPr>
                        <a:t> is about choices - how we make them and how we can make better ones.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r>
                        <a:rPr lang="en-GB" sz="1000" b="1" kern="1200" dirty="0" smtClean="0">
                          <a:solidFill>
                            <a:schemeClr val="dk1"/>
                          </a:solidFill>
                          <a:effectLst/>
                          <a:latin typeface="Bliss 2 Regular" panose="02000506030000020004" pitchFamily="50" charset="0"/>
                          <a:ea typeface="+mn-ea"/>
                          <a:cs typeface="+mn-cs"/>
                        </a:rPr>
                        <a:t>Sicko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dk1"/>
                          </a:solidFill>
                          <a:effectLst/>
                          <a:latin typeface="Bliss 2 Regular" panose="02000506030000020004" pitchFamily="50" charset="0"/>
                          <a:ea typeface="+mn-ea"/>
                          <a:cs typeface="+mn-cs"/>
                        </a:rPr>
                        <a:t>A film comparing international health care systems.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pPr lvl="0"/>
                      <a:endParaRPr lang="en-GB" sz="1000" b="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smtClean="0">
                          <a:solidFill>
                            <a:schemeClr val="dk1"/>
                          </a:solidFill>
                          <a:effectLst/>
                          <a:latin typeface="Bliss 2 Regular" panose="02000506030000020004" pitchFamily="50" charset="0"/>
                          <a:ea typeface="+mn-ea"/>
                          <a:cs typeface="+mn-cs"/>
                          <a:hlinkClick r:id="rId11"/>
                        </a:rPr>
                        <a:t>Are the Rich Really Less Generous Than the Poor?</a:t>
                      </a:r>
                      <a:r>
                        <a:rPr lang="en-GB" sz="1000" b="0" kern="1200" baseline="0" dirty="0" smtClean="0">
                          <a:solidFill>
                            <a:schemeClr val="dk1"/>
                          </a:solidFill>
                          <a:effectLst/>
                          <a:latin typeface="Bliss 2 Regular" panose="02000506030000020004" pitchFamily="50" charset="0"/>
                          <a:ea typeface="+mn-ea"/>
                          <a:cs typeface="+mn-cs"/>
                        </a:rPr>
                        <a:t>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70637930"/>
                  </a:ext>
                </a:extLst>
              </a:tr>
              <a:tr h="395685">
                <a:tc vMerge="1">
                  <a:txBody>
                    <a:bodyPr/>
                    <a:lstStyle/>
                    <a:p>
                      <a:endParaRPr lang="en-GB" sz="100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lvl="0"/>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lvl="0"/>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lvl="0"/>
                      <a:endParaRPr lang="en-GB" sz="10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GB" sz="1000" dirty="0" smtClean="0">
                          <a:latin typeface="Bliss 2 Regular" panose="02000506030000020004" pitchFamily="50" charset="0"/>
                          <a:hlinkClick r:id="rId12"/>
                        </a:rPr>
                        <a:t>LSE Public Lectures </a:t>
                      </a:r>
                      <a:endParaRPr lang="en-GB" sz="1000" dirty="0" smtClean="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smtClean="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264794"/>
                  </a:ext>
                </a:extLst>
              </a:tr>
              <a:tr h="140751">
                <a:tc vMerge="1">
                  <a:txBody>
                    <a:bodyPr/>
                    <a:lstStyle/>
                    <a:p>
                      <a:endParaRPr lang="en-GB"/>
                    </a:p>
                  </a:txBody>
                  <a:tcPr/>
                </a:tc>
                <a:tc rowSpan="2">
                  <a:txBody>
                    <a:bodyPr/>
                    <a:lstStyle/>
                    <a:p>
                      <a:r>
                        <a:rPr lang="en-US" sz="1000" b="0" i="0" kern="1200" dirty="0" smtClean="0">
                          <a:solidFill>
                            <a:schemeClr val="dk1"/>
                          </a:solidFill>
                          <a:effectLst/>
                          <a:latin typeface="Bliss 2 Regular" panose="02000506030000020004" pitchFamily="50" charset="0"/>
                          <a:ea typeface="+mn-ea"/>
                          <a:cs typeface="+mn-cs"/>
                        </a:rPr>
                        <a:t>Talking to My Daughter About the Economy: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Bliss 2 Regular" panose="02000506030000020004" pitchFamily="50" charset="0"/>
                          <a:ea typeface="+mn-ea"/>
                          <a:cs typeface="+mn-cs"/>
                        </a:rPr>
                        <a:t>A Brief History of Capitalism by </a:t>
                      </a:r>
                      <a:r>
                        <a:rPr lang="en-US" sz="1000" b="0" i="0" kern="1200" dirty="0" err="1" smtClean="0">
                          <a:solidFill>
                            <a:schemeClr val="dk1"/>
                          </a:solidFill>
                          <a:effectLst/>
                          <a:latin typeface="Bliss 2 Regular" panose="02000506030000020004" pitchFamily="50" charset="0"/>
                          <a:ea typeface="+mn-ea"/>
                          <a:cs typeface="+mn-cs"/>
                        </a:rPr>
                        <a:t>Yanis</a:t>
                      </a:r>
                      <a:r>
                        <a:rPr lang="en-US" sz="1000" b="0" i="0" kern="1200" dirty="0" smtClean="0">
                          <a:solidFill>
                            <a:schemeClr val="dk1"/>
                          </a:solidFill>
                          <a:effectLst/>
                          <a:latin typeface="Bliss 2 Regular" panose="02000506030000020004" pitchFamily="50" charset="0"/>
                          <a:ea typeface="+mn-ea"/>
                          <a:cs typeface="+mn-cs"/>
                        </a:rPr>
                        <a:t> Varoufakis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Bliss 2 Regular" panose="02000506030000020004" pitchFamily="50" charset="0"/>
                        </a:rPr>
                        <a:t>TED</a:t>
                      </a:r>
                      <a:r>
                        <a:rPr lang="en-GB" sz="1000" baseline="0" dirty="0" smtClean="0">
                          <a:latin typeface="Bliss 2 Regular" panose="02000506030000020004" pitchFamily="50" charset="0"/>
                        </a:rPr>
                        <a:t> Talks </a:t>
                      </a:r>
                      <a:r>
                        <a:rPr lang="en-US" sz="1000" b="0" i="0" kern="1200" dirty="0" smtClean="0">
                          <a:solidFill>
                            <a:srgbClr val="FF0000"/>
                          </a:solidFill>
                          <a:effectLst/>
                          <a:latin typeface="Bliss 2 Regular" panose="02000506030000020004" pitchFamily="50" charset="0"/>
                          <a:ea typeface="+mn-ea"/>
                          <a:cs typeface="+mn-cs"/>
                        </a:rPr>
                        <a:t>(1)</a:t>
                      </a:r>
                      <a:endParaRPr lang="en-GB" sz="1000" baseline="0" dirty="0" smtClean="0">
                        <a:latin typeface="Bliss 2 Regular" panose="02000506030000020004" pitchFamily="50" charset="0"/>
                      </a:endParaRPr>
                    </a:p>
                    <a:p>
                      <a:pPr marL="171450" indent="-171450">
                        <a:buFont typeface="Arial" panose="020B0604020202020204" pitchFamily="34" charset="0"/>
                        <a:buChar char="•"/>
                      </a:pPr>
                      <a:r>
                        <a:rPr lang="en-GB" sz="1000" baseline="0" dirty="0" smtClean="0">
                          <a:latin typeface="Bliss 2 Regular" panose="02000506030000020004" pitchFamily="50" charset="0"/>
                          <a:hlinkClick r:id="rId13"/>
                        </a:rPr>
                        <a:t>Donut Economics </a:t>
                      </a:r>
                      <a:endParaRPr lang="en-GB" sz="1000" baseline="0" dirty="0" smtClean="0">
                        <a:latin typeface="Bliss 2 Regular" panose="02000506030000020004" pitchFamily="50" charset="0"/>
                      </a:endParaRPr>
                    </a:p>
                    <a:p>
                      <a:pPr marL="171450" indent="-171450">
                        <a:buFont typeface="Arial" panose="020B0604020202020204" pitchFamily="34" charset="0"/>
                        <a:buChar char="•"/>
                      </a:pPr>
                      <a:r>
                        <a:rPr lang="en-GB" sz="1000" baseline="0" dirty="0" smtClean="0">
                          <a:latin typeface="Bliss 2 Regular" panose="02000506030000020004" pitchFamily="50" charset="0"/>
                          <a:hlinkClick r:id="rId14"/>
                        </a:rPr>
                        <a:t>The Economics of Enough</a:t>
                      </a:r>
                      <a:endParaRPr lang="en-GB" sz="1000" baseline="0" dirty="0" smtClean="0">
                        <a:latin typeface="Bliss 2 Regular" panose="02000506030000020004" pitchFamily="50" charset="0"/>
                      </a:endParaRPr>
                    </a:p>
                    <a:p>
                      <a:pPr marL="171450" indent="-171450">
                        <a:buFont typeface="Arial" panose="020B0604020202020204" pitchFamily="34" charset="0"/>
                        <a:buChar char="•"/>
                      </a:pPr>
                      <a:r>
                        <a:rPr lang="en-GB" sz="1000" baseline="0" dirty="0" smtClean="0">
                          <a:latin typeface="Bliss 2 Regular" panose="02000506030000020004" pitchFamily="50" charset="0"/>
                          <a:hlinkClick r:id="rId15"/>
                        </a:rPr>
                        <a:t>Why renewables can’t save the planet</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4">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smtClean="0">
                          <a:solidFill>
                            <a:schemeClr val="dk1"/>
                          </a:solidFill>
                          <a:effectLst/>
                          <a:latin typeface="Bliss 2 Regular" panose="02000506030000020004" pitchFamily="50" charset="0"/>
                          <a:ea typeface="+mn-ea"/>
                          <a:cs typeface="+mn-cs"/>
                          <a:hlinkClick r:id="rId16"/>
                        </a:rPr>
                        <a:t>Should we really behave like economist say we do?</a:t>
                      </a:r>
                      <a:endParaRPr lang="en-GB" sz="1000" b="1" kern="1200" dirty="0" smtClean="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00" b="1" kern="1200" dirty="0" smtClean="0">
                        <a:solidFill>
                          <a:schemeClr val="dk1"/>
                        </a:solidFill>
                        <a:effectLst/>
                        <a:latin typeface="Bliss 2 Regular" panose="02000506030000020004" pitchFamily="50" charset="0"/>
                        <a:ea typeface="+mn-ea"/>
                        <a:cs typeface="+mn-cs"/>
                      </a:endParaRPr>
                    </a:p>
                    <a:p>
                      <a:pPr marL="171450" lvl="0" indent="-171450">
                        <a:spcAft>
                          <a:spcPts val="600"/>
                        </a:spcAft>
                        <a:buFont typeface="Arial" panose="020B0604020202020204" pitchFamily="34" charset="0"/>
                        <a:buChar char="•"/>
                      </a:pPr>
                      <a:endParaRPr lang="en-GB" sz="1000" kern="1200" dirty="0" smtClean="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70645005"/>
                  </a:ext>
                </a:extLst>
              </a:tr>
              <a:tr h="685446">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rowSpan="2">
                  <a:txBody>
                    <a:bodyPr/>
                    <a:lstStyle/>
                    <a:p>
                      <a:r>
                        <a:rPr lang="en-GB" sz="1000" dirty="0" smtClean="0">
                          <a:latin typeface="Bliss 2 Regular" panose="02000506030000020004" pitchFamily="50" charset="0"/>
                          <a:hlinkClick r:id="rId17"/>
                        </a:rPr>
                        <a:t>Explore the </a:t>
                      </a:r>
                      <a:r>
                        <a:rPr lang="en-GB" sz="1000" dirty="0" err="1" smtClean="0">
                          <a:latin typeface="Bliss 2 Regular" panose="02000506030000020004" pitchFamily="50" charset="0"/>
                          <a:hlinkClick r:id="rId17"/>
                        </a:rPr>
                        <a:t>Unifrog</a:t>
                      </a:r>
                      <a:r>
                        <a:rPr lang="en-GB" sz="1000" dirty="0" smtClean="0">
                          <a:latin typeface="Bliss 2 Regular" panose="02000506030000020004" pitchFamily="50" charset="0"/>
                          <a:hlinkClick r:id="rId17"/>
                        </a:rPr>
                        <a:t> Economics Guide including the ‘Geek Out’ sections </a:t>
                      </a:r>
                      <a:endParaRPr lang="en-GB" sz="1000" dirty="0" smtClean="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054390587"/>
                  </a:ext>
                </a:extLst>
              </a:tr>
              <a:tr h="200909">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GB" sz="1000" dirty="0" smtClean="0">
                          <a:latin typeface="Bliss 2 Regular" panose="02000506030000020004" pitchFamily="50" charset="0"/>
                        </a:rPr>
                        <a:t>Freakonomics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Bliss 2 Regular" panose="02000506030000020004" pitchFamily="50" charset="0"/>
                        </a:rPr>
                        <a:t>The</a:t>
                      </a:r>
                      <a:r>
                        <a:rPr lang="en-GB" sz="1000" baseline="0" dirty="0" smtClean="0">
                          <a:latin typeface="Bliss 2 Regular" panose="02000506030000020004" pitchFamily="50" charset="0"/>
                        </a:rPr>
                        <a:t> hidden side of everything!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Bliss 2 Regular" panose="02000506030000020004" pitchFamily="50" charset="0"/>
                          <a:ea typeface="+mn-ea"/>
                          <a:cs typeface="+mn-cs"/>
                          <a:hlinkClick r:id="rId18"/>
                        </a:rPr>
                        <a:t>Margin Call</a:t>
                      </a:r>
                      <a:r>
                        <a:rPr lang="en-US" sz="1000" b="0" i="0" kern="1200" dirty="0" smtClean="0">
                          <a:solidFill>
                            <a:schemeClr val="dk1"/>
                          </a:solidFill>
                          <a:effectLst/>
                          <a:latin typeface="Bliss 2 Regular" panose="02000506030000020004" pitchFamily="50" charset="0"/>
                          <a:ea typeface="+mn-ea"/>
                          <a:cs typeface="+mn-cs"/>
                        </a:rPr>
                        <a:t>: A boardroom crisis ensues at an investment bank when one young analyst begins to raise questions about the company's financial stability (Thriller)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79943595"/>
                  </a:ext>
                </a:extLst>
              </a:tr>
              <a:tr h="474179">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lvl="0"/>
                      <a:endParaRPr lang="en-GB" sz="10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4102345"/>
                  </a:ext>
                </a:extLst>
              </a:tr>
            </a:tbl>
          </a:graphicData>
        </a:graphic>
      </p:graphicFrame>
      <p:pic>
        <p:nvPicPr>
          <p:cNvPr id="3" name="Picture 2" descr="Image result for book clipart"/>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71499" y="710669"/>
            <a:ext cx="669439" cy="441722"/>
          </a:xfrm>
          <a:prstGeom prst="rect">
            <a:avLst/>
          </a:prstGeom>
          <a:noFill/>
          <a:ln>
            <a:noFill/>
          </a:ln>
        </p:spPr>
      </p:pic>
      <p:pic>
        <p:nvPicPr>
          <p:cNvPr id="4" name="Picture 3" descr="White TV by liftarn"/>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460146" y="648062"/>
            <a:ext cx="590647" cy="566936"/>
          </a:xfrm>
          <a:prstGeom prst="rect">
            <a:avLst/>
          </a:prstGeom>
          <a:noFill/>
          <a:ln>
            <a:noFill/>
          </a:ln>
        </p:spPr>
      </p:pic>
      <p:pic>
        <p:nvPicPr>
          <p:cNvPr id="5" name="Picture 4"/>
          <p:cNvPicPr/>
          <p:nvPr/>
        </p:nvPicPr>
        <p:blipFill>
          <a:blip r:embed="rId21" cstate="print">
            <a:extLst>
              <a:ext uri="{28A0092B-C50C-407E-A947-70E740481C1C}">
                <a14:useLocalDpi xmlns:a14="http://schemas.microsoft.com/office/drawing/2010/main" val="0"/>
              </a:ext>
            </a:extLst>
          </a:blip>
          <a:stretch>
            <a:fillRect/>
          </a:stretch>
        </p:blipFill>
        <p:spPr>
          <a:xfrm>
            <a:off x="6131113" y="726586"/>
            <a:ext cx="404767" cy="488412"/>
          </a:xfrm>
          <a:prstGeom prst="rect">
            <a:avLst/>
          </a:prstGeom>
        </p:spPr>
      </p:pic>
      <p:pic>
        <p:nvPicPr>
          <p:cNvPr id="6" name="Picture 5" descr="Image result for museum clipart"/>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58915" y="778885"/>
            <a:ext cx="530419" cy="502032"/>
          </a:xfrm>
          <a:prstGeom prst="rect">
            <a:avLst/>
          </a:prstGeom>
          <a:noFill/>
          <a:ln>
            <a:noFill/>
          </a:ln>
        </p:spPr>
      </p:pic>
      <p:pic>
        <p:nvPicPr>
          <p:cNvPr id="7" name="Picture 6" descr="SIS Quantitative Market Research"/>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300675" y="685085"/>
            <a:ext cx="560963" cy="492889"/>
          </a:xfrm>
          <a:prstGeom prst="rect">
            <a:avLst/>
          </a:prstGeom>
          <a:noFill/>
          <a:ln>
            <a:noFill/>
          </a:ln>
        </p:spPr>
      </p:pic>
      <p:pic>
        <p:nvPicPr>
          <p:cNvPr id="8" name="Picture 7"/>
          <p:cNvPicPr>
            <a:picLocks noChangeAspect="1"/>
          </p:cNvPicPr>
          <p:nvPr/>
        </p:nvPicPr>
        <p:blipFill rotWithShape="1">
          <a:blip r:embed="rId24"/>
          <a:srcRect l="25008" t="17288" r="25008" b="24559"/>
          <a:stretch/>
        </p:blipFill>
        <p:spPr>
          <a:xfrm>
            <a:off x="9561512" y="2173286"/>
            <a:ext cx="344488" cy="344488"/>
          </a:xfrm>
          <a:prstGeom prst="rect">
            <a:avLst/>
          </a:prstGeom>
        </p:spPr>
      </p:pic>
      <p:pic>
        <p:nvPicPr>
          <p:cNvPr id="9" name="Picture 8"/>
          <p:cNvPicPr>
            <a:picLocks noChangeAspect="1"/>
          </p:cNvPicPr>
          <p:nvPr/>
        </p:nvPicPr>
        <p:blipFill rotWithShape="1">
          <a:blip r:embed="rId24"/>
          <a:srcRect l="25008" t="17288" r="25008" b="24559"/>
          <a:stretch/>
        </p:blipFill>
        <p:spPr>
          <a:xfrm>
            <a:off x="4738589" y="2157722"/>
            <a:ext cx="344488" cy="344488"/>
          </a:xfrm>
          <a:prstGeom prst="rect">
            <a:avLst/>
          </a:prstGeom>
        </p:spPr>
      </p:pic>
      <p:pic>
        <p:nvPicPr>
          <p:cNvPr id="10" name="Picture 9"/>
          <p:cNvPicPr>
            <a:picLocks noChangeAspect="1"/>
          </p:cNvPicPr>
          <p:nvPr/>
        </p:nvPicPr>
        <p:blipFill rotWithShape="1">
          <a:blip r:embed="rId24"/>
          <a:srcRect l="25008" t="17288" r="25008" b="24559"/>
          <a:stretch/>
        </p:blipFill>
        <p:spPr>
          <a:xfrm>
            <a:off x="2306218" y="5805264"/>
            <a:ext cx="344488" cy="344488"/>
          </a:xfrm>
          <a:prstGeom prst="rect">
            <a:avLst/>
          </a:prstGeom>
        </p:spPr>
      </p:pic>
      <p:pic>
        <p:nvPicPr>
          <p:cNvPr id="11" name="Picture 10"/>
          <p:cNvPicPr>
            <a:picLocks noChangeAspect="1"/>
          </p:cNvPicPr>
          <p:nvPr/>
        </p:nvPicPr>
        <p:blipFill rotWithShape="1">
          <a:blip r:embed="rId24"/>
          <a:srcRect l="25008" t="17288" r="25008" b="24559"/>
          <a:stretch/>
        </p:blipFill>
        <p:spPr>
          <a:xfrm>
            <a:off x="4788532" y="4328004"/>
            <a:ext cx="344488" cy="344488"/>
          </a:xfrm>
          <a:prstGeom prst="rect">
            <a:avLst/>
          </a:prstGeom>
        </p:spPr>
      </p:pic>
      <p:pic>
        <p:nvPicPr>
          <p:cNvPr id="12" name="Picture 11"/>
          <p:cNvPicPr>
            <a:picLocks noChangeAspect="1"/>
          </p:cNvPicPr>
          <p:nvPr/>
        </p:nvPicPr>
        <p:blipFill rotWithShape="1">
          <a:blip r:embed="rId24"/>
          <a:srcRect l="25008" t="17288" r="25008" b="24559"/>
          <a:stretch/>
        </p:blipFill>
        <p:spPr>
          <a:xfrm>
            <a:off x="9520259" y="2897485"/>
            <a:ext cx="344488" cy="344488"/>
          </a:xfrm>
          <a:prstGeom prst="rect">
            <a:avLst/>
          </a:prstGeom>
        </p:spPr>
      </p:pic>
      <p:pic>
        <p:nvPicPr>
          <p:cNvPr id="13" name="Picture 12"/>
          <p:cNvPicPr>
            <a:picLocks noChangeAspect="1"/>
          </p:cNvPicPr>
          <p:nvPr/>
        </p:nvPicPr>
        <p:blipFill rotWithShape="1">
          <a:blip r:embed="rId24"/>
          <a:srcRect l="25008" t="17288" r="25008" b="24559"/>
          <a:stretch/>
        </p:blipFill>
        <p:spPr>
          <a:xfrm>
            <a:off x="5313040" y="260648"/>
            <a:ext cx="247260" cy="247260"/>
          </a:xfrm>
          <a:prstGeom prst="rect">
            <a:avLst/>
          </a:prstGeom>
        </p:spPr>
      </p:pic>
    </p:spTree>
    <p:extLst>
      <p:ext uri="{BB962C8B-B14F-4D97-AF65-F5344CB8AC3E}">
        <p14:creationId xmlns:p14="http://schemas.microsoft.com/office/powerpoint/2010/main" val="339788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ea typeface="Times New Roman" panose="02020603050405020304" pitchFamily="18" charset="0"/>
              </a:rPr>
              <a:t>Would you/would you not recommend it? Why?</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ea typeface="Times New Roman" panose="02020603050405020304" pitchFamily="18" charset="0"/>
              </a:rPr>
              <a:t>Rating: </a:t>
            </a:r>
            <a:endParaRPr kumimoji="0" lang="en-US" altLang="en-US" sz="1200" b="0" i="0" u="none" strike="noStrike" cap="none" normalizeH="0" baseline="0" dirty="0" smtClean="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latin typeface="Century Gothic" panose="020B0502020202020204" pitchFamily="34" charset="0"/>
              </a:rPr>
              <a:t>How does it link to this subject and why is it important?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What </a:t>
            </a:r>
            <a:r>
              <a:rPr lang="en-US" altLang="en-US" sz="1200" dirty="0" smtClean="0">
                <a:latin typeface="Century Gothic" panose="020B0502020202020204" pitchFamily="34" charset="0"/>
                <a:ea typeface="Times New Roman" panose="02020603050405020304" pitchFamily="18" charset="0"/>
              </a:rPr>
              <a:t>was it</a:t>
            </a: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smtClean="0"/>
              <a:t>What did you find particularly interesting/inspiring/shocking? Has this changed your opinion?</a:t>
            </a:r>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r>
              <a:rPr lang="en-GB" sz="1200" dirty="0" smtClean="0"/>
              <a:t>What would you like to learn more about? </a:t>
            </a:r>
            <a:endParaRPr lang="en-GB" sz="1200" dirty="0"/>
          </a:p>
        </p:txBody>
      </p:sp>
      <p:sp>
        <p:nvSpPr>
          <p:cNvPr id="11" name="Text Box 9"/>
          <p:cNvSpPr txBox="1">
            <a:spLocks noChangeArrowheads="1"/>
          </p:cNvSpPr>
          <p:nvPr/>
        </p:nvSpPr>
        <p:spPr bwMode="auto">
          <a:xfrm>
            <a:off x="2289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smtClean="0">
                <a:solidFill>
                  <a:srgbClr val="FF0000"/>
                </a:solidFill>
                <a:latin typeface="Century Gothic" panose="020B0502020202020204" pitchFamily="34" charset="0"/>
                <a:ea typeface="Times New Roman" panose="02020603050405020304" pitchFamily="18" charset="0"/>
              </a:rPr>
              <a:t>(1)</a:t>
            </a: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 - Book/Journal/Podcast/Film</a:t>
            </a:r>
            <a:r>
              <a:rPr kumimoji="0" lang="en-US" altLang="en-US" sz="2000" b="0" i="0" u="none" strike="noStrike" cap="none" normalizeH="0" dirty="0" smtClean="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 Review</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ea typeface="Times New Roman" panose="02020603050405020304" pitchFamily="18" charset="0"/>
              </a:rPr>
              <a:t>R</a:t>
            </a: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entury Gothic" panose="020B0502020202020204" pitchFamily="34" charset="0"/>
              </a:rPr>
              <a:t>Book      Journal      Podcast</a:t>
            </a:r>
            <a:r>
              <a:rPr kumimoji="0" lang="en-US" altLang="en-US" sz="1200" b="0" i="0" u="none" strike="noStrike" cap="none" normalizeH="0" dirty="0" smtClean="0">
                <a:ln>
                  <a:noFill/>
                </a:ln>
                <a:solidFill>
                  <a:schemeClr val="tx1"/>
                </a:solidFill>
                <a:effectLst/>
                <a:latin typeface="Century Gothic" panose="020B0502020202020204" pitchFamily="34" charset="0"/>
              </a:rPr>
              <a:t>          Film         Documentary</a:t>
            </a:r>
            <a:endParaRPr kumimoji="0" lang="en-US" altLang="en-US" sz="1200" b="0" i="0" u="none" strike="noStrike" cap="none" normalizeH="0" baseline="0" dirty="0" smtClean="0">
              <a:ln>
                <a:noFill/>
              </a:ln>
              <a:solidFill>
                <a:schemeClr val="tx1"/>
              </a:solidFill>
              <a:effectLst/>
            </a:endParaRPr>
          </a:p>
        </p:txBody>
      </p:sp>
      <p:sp>
        <p:nvSpPr>
          <p:cNvPr id="14" name="AutoShape 7"/>
          <p:cNvSpPr>
            <a:spLocks noChangeArrowheads="1"/>
          </p:cNvSpPr>
          <p:nvPr/>
        </p:nvSpPr>
        <p:spPr bwMode="auto">
          <a:xfrm>
            <a:off x="241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TextBox 27"/>
          <p:cNvSpPr txBox="1"/>
          <p:nvPr/>
        </p:nvSpPr>
        <p:spPr>
          <a:xfrm>
            <a:off x="298898" y="6498670"/>
            <a:ext cx="9906000" cy="338554"/>
          </a:xfrm>
          <a:prstGeom prst="rect">
            <a:avLst/>
          </a:prstGeom>
          <a:noFill/>
        </p:spPr>
        <p:txBody>
          <a:bodyPr wrap="square" rtlCol="0">
            <a:spAutoFit/>
          </a:bodyPr>
          <a:lstStyle/>
          <a:p>
            <a:pPr algn="ctr"/>
            <a:r>
              <a:rPr lang="en-GB" sz="1600" dirty="0" smtClean="0">
                <a:solidFill>
                  <a:srgbClr val="7030A0"/>
                </a:solidFill>
              </a:rPr>
              <a:t>copy the template as many times as you need </a:t>
            </a:r>
            <a:endParaRPr lang="en-GB" sz="1600" dirty="0">
              <a:solidFill>
                <a:srgbClr val="7030A0"/>
              </a:solidFill>
            </a:endParaRPr>
          </a:p>
        </p:txBody>
      </p:sp>
    </p:spTree>
    <p:extLst>
      <p:ext uri="{BB962C8B-B14F-4D97-AF65-F5344CB8AC3E}">
        <p14:creationId xmlns:p14="http://schemas.microsoft.com/office/powerpoint/2010/main" val="4042786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184"/>
            <a:ext cx="8915400" cy="418058"/>
          </a:xfrm>
        </p:spPr>
        <p:txBody>
          <a:bodyPr>
            <a:normAutofit/>
          </a:bodyPr>
          <a:lstStyle/>
          <a:p>
            <a:r>
              <a:rPr lang="en-US" sz="1800" b="1" dirty="0" smtClean="0">
                <a:solidFill>
                  <a:srgbClr val="FF0000"/>
                </a:solidFill>
              </a:rPr>
              <a:t>(2) </a:t>
            </a:r>
            <a:r>
              <a:rPr lang="en-US" sz="1800" b="1" dirty="0" smtClean="0"/>
              <a:t>Planet </a:t>
            </a:r>
            <a:r>
              <a:rPr lang="en-US" sz="1800" b="1" dirty="0"/>
              <a:t>Money Podcast: The Tale of the Onion </a:t>
            </a:r>
            <a:r>
              <a:rPr lang="en-US" sz="1800" b="1" dirty="0" smtClean="0"/>
              <a:t>King</a:t>
            </a:r>
            <a:endParaRPr lang="en-GB" dirty="0"/>
          </a:p>
        </p:txBody>
      </p:sp>
      <p:sp>
        <p:nvSpPr>
          <p:cNvPr id="3" name="Content Placeholder 2"/>
          <p:cNvSpPr>
            <a:spLocks noGrp="1"/>
          </p:cNvSpPr>
          <p:nvPr>
            <p:ph idx="1"/>
          </p:nvPr>
        </p:nvSpPr>
        <p:spPr>
          <a:xfrm>
            <a:off x="272480" y="445243"/>
            <a:ext cx="8915400" cy="3775846"/>
          </a:xfrm>
        </p:spPr>
        <p:txBody>
          <a:bodyPr>
            <a:normAutofit lnSpcReduction="10000"/>
          </a:bodyPr>
          <a:lstStyle/>
          <a:p>
            <a:pPr marL="0" indent="0">
              <a:spcBef>
                <a:spcPts val="0"/>
              </a:spcBef>
              <a:buNone/>
            </a:pPr>
            <a:r>
              <a:rPr lang="en-US" sz="1400" dirty="0" smtClean="0"/>
              <a:t>1</a:t>
            </a:r>
            <a:r>
              <a:rPr lang="en-US" sz="1400" dirty="0"/>
              <a:t>.     How are onion prices set</a:t>
            </a:r>
            <a:r>
              <a:rPr lang="en-US" sz="1400" dirty="0" smtClean="0"/>
              <a:t>?</a:t>
            </a:r>
            <a:endParaRPr lang="en-US" sz="1400" dirty="0"/>
          </a:p>
          <a:p>
            <a:pPr marL="0" indent="0">
              <a:spcBef>
                <a:spcPts val="0"/>
              </a:spcBef>
              <a:buNone/>
            </a:pPr>
            <a:r>
              <a:rPr lang="en-US" sz="1400" dirty="0"/>
              <a:t>2.    What are futures? Apply to an </a:t>
            </a:r>
            <a:r>
              <a:rPr lang="en-US" sz="1400" dirty="0" err="1"/>
              <a:t>agriculatural</a:t>
            </a:r>
            <a:r>
              <a:rPr lang="en-US" sz="1400" dirty="0"/>
              <a:t> market e.g. wheat</a:t>
            </a:r>
          </a:p>
          <a:p>
            <a:pPr marL="0" indent="0">
              <a:spcBef>
                <a:spcPts val="0"/>
              </a:spcBef>
              <a:buNone/>
            </a:pPr>
            <a:r>
              <a:rPr lang="en-US" sz="1400" dirty="0" smtClean="0"/>
              <a:t>3</a:t>
            </a:r>
            <a:r>
              <a:rPr lang="en-US" sz="1400" dirty="0"/>
              <a:t>.    What does Cornering the market mean? Apply to Vincent W. </a:t>
            </a:r>
            <a:r>
              <a:rPr lang="en-US" sz="1400" dirty="0" err="1"/>
              <a:t>Kosuga</a:t>
            </a:r>
            <a:r>
              <a:rPr lang="en-US" sz="1400" dirty="0"/>
              <a:t>, the onion king, and what he did.</a:t>
            </a:r>
            <a:br>
              <a:rPr lang="en-US" sz="1400" dirty="0"/>
            </a:br>
            <a:r>
              <a:rPr lang="en-US" sz="1400" dirty="0" smtClean="0"/>
              <a:t>4</a:t>
            </a:r>
            <a:r>
              <a:rPr lang="en-US" sz="1400" dirty="0"/>
              <a:t>.    How did he corner the market?</a:t>
            </a:r>
          </a:p>
          <a:p>
            <a:pPr marL="0" indent="0">
              <a:spcBef>
                <a:spcPts val="0"/>
              </a:spcBef>
              <a:buNone/>
            </a:pPr>
            <a:r>
              <a:rPr lang="en-US" sz="1400" dirty="0" smtClean="0"/>
              <a:t>5</a:t>
            </a:r>
            <a:r>
              <a:rPr lang="en-US" sz="1400" dirty="0"/>
              <a:t>.    Why did he do this in secret?</a:t>
            </a:r>
            <a:br>
              <a:rPr lang="en-US" sz="1400" dirty="0"/>
            </a:br>
            <a:r>
              <a:rPr lang="en-US" sz="1400" dirty="0" smtClean="0"/>
              <a:t>6</a:t>
            </a:r>
            <a:r>
              <a:rPr lang="en-US" sz="1400" dirty="0"/>
              <a:t>.    How did he create an onion shortage?</a:t>
            </a:r>
            <a:br>
              <a:rPr lang="en-US" sz="1400" dirty="0"/>
            </a:br>
            <a:r>
              <a:rPr lang="en-US" sz="1400" dirty="0" smtClean="0"/>
              <a:t>7</a:t>
            </a:r>
            <a:r>
              <a:rPr lang="en-US" sz="1400" dirty="0"/>
              <a:t>.    How did he make a million?</a:t>
            </a:r>
            <a:br>
              <a:rPr lang="en-US" sz="1400" dirty="0"/>
            </a:br>
            <a:r>
              <a:rPr lang="en-US" sz="1400" dirty="0" smtClean="0"/>
              <a:t>8.</a:t>
            </a:r>
            <a:r>
              <a:rPr lang="en-US" sz="1400" dirty="0"/>
              <a:t>    How did he make his second million?</a:t>
            </a:r>
            <a:br>
              <a:rPr lang="en-US" sz="1400" dirty="0"/>
            </a:br>
            <a:r>
              <a:rPr lang="en-US" sz="1400" dirty="0" smtClean="0"/>
              <a:t>9</a:t>
            </a:r>
            <a:r>
              <a:rPr lang="en-US" sz="1400" dirty="0"/>
              <a:t>.    Affect on other onion farmers?</a:t>
            </a:r>
            <a:br>
              <a:rPr lang="en-US" sz="1400" dirty="0"/>
            </a:br>
            <a:r>
              <a:rPr lang="en-US" sz="1400" dirty="0" smtClean="0"/>
              <a:t>10</a:t>
            </a:r>
            <a:r>
              <a:rPr lang="en-US" sz="1400" dirty="0"/>
              <a:t>. Overall results on onion market (include new laws)</a:t>
            </a:r>
            <a:br>
              <a:rPr lang="en-US" sz="1400" dirty="0"/>
            </a:br>
            <a:r>
              <a:rPr lang="en-US" sz="1400" dirty="0" smtClean="0"/>
              <a:t>11</a:t>
            </a:r>
            <a:r>
              <a:rPr lang="en-US" sz="1400" dirty="0"/>
              <a:t>.  Why would this never happen now</a:t>
            </a:r>
            <a:r>
              <a:rPr lang="en-US" sz="1400" dirty="0" smtClean="0"/>
              <a:t>?</a:t>
            </a:r>
            <a:r>
              <a:rPr lang="en-US" dirty="0"/>
              <a:t/>
            </a:r>
            <a:br>
              <a:rPr lang="en-US" dirty="0"/>
            </a:br>
            <a:endParaRPr lang="en-US" dirty="0" smtClean="0"/>
          </a:p>
          <a:p>
            <a:pPr marL="0" indent="0">
              <a:spcBef>
                <a:spcPts val="0"/>
              </a:spcBef>
              <a:buNone/>
            </a:pPr>
            <a:r>
              <a:rPr lang="en-US" dirty="0" smtClean="0">
                <a:solidFill>
                  <a:srgbClr val="7030A0"/>
                </a:solidFill>
              </a:rPr>
              <a:t>You can type up your answers and bring along to the first lesson </a:t>
            </a:r>
            <a:endParaRPr lang="en-GB" dirty="0">
              <a:solidFill>
                <a:srgbClr val="7030A0"/>
              </a:solidFill>
            </a:endParaRPr>
          </a:p>
        </p:txBody>
      </p:sp>
      <p:pic>
        <p:nvPicPr>
          <p:cNvPr id="5" name="Picture 4"/>
          <p:cNvPicPr>
            <a:picLocks noChangeAspect="1"/>
          </p:cNvPicPr>
          <p:nvPr/>
        </p:nvPicPr>
        <p:blipFill>
          <a:blip r:embed="rId3"/>
          <a:stretch>
            <a:fillRect/>
          </a:stretch>
        </p:blipFill>
        <p:spPr>
          <a:xfrm>
            <a:off x="9187880" y="22537"/>
            <a:ext cx="718120" cy="941617"/>
          </a:xfrm>
          <a:prstGeom prst="rect">
            <a:avLst/>
          </a:prstGeom>
        </p:spPr>
      </p:pic>
    </p:spTree>
    <p:extLst>
      <p:ext uri="{BB962C8B-B14F-4D97-AF65-F5344CB8AC3E}">
        <p14:creationId xmlns:p14="http://schemas.microsoft.com/office/powerpoint/2010/main" val="145898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Bliss 2 Regular" panose="02000506030000020004" pitchFamily="50" charset="0"/>
                <a:hlinkClick r:id="rId2"/>
              </a:rPr>
              <a:t> Young </a:t>
            </a:r>
            <a:r>
              <a:rPr lang="en-GB" dirty="0">
                <a:latin typeface="Bliss 2 Regular" panose="02000506030000020004" pitchFamily="50" charset="0"/>
                <a:hlinkClick r:id="rId2"/>
              </a:rPr>
              <a:t>Economist of the Year Essay writing Competition </a:t>
            </a:r>
            <a:r>
              <a:rPr lang="en-GB" dirty="0" smtClean="0">
                <a:solidFill>
                  <a:srgbClr val="FF0000"/>
                </a:solidFill>
                <a:latin typeface="Bliss 2 Regular" panose="02000506030000020004" pitchFamily="50" charset="0"/>
              </a:rPr>
              <a:t>(3)</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sz="1400" dirty="0" smtClean="0"/>
              <a:t>Upload your essay onto your application as a word document and save it as ‘Young Economist of the Year Essay’</a:t>
            </a:r>
            <a:endParaRPr lang="en-GB" sz="1400" dirty="0"/>
          </a:p>
        </p:txBody>
      </p:sp>
    </p:spTree>
    <p:extLst>
      <p:ext uri="{BB962C8B-B14F-4D97-AF65-F5344CB8AC3E}">
        <p14:creationId xmlns:p14="http://schemas.microsoft.com/office/powerpoint/2010/main" val="2297235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latin typeface="Bliss 2 Regular" panose="02000506030000020004" pitchFamily="50" charset="0"/>
              </a:rPr>
              <a:t>(4</a:t>
            </a:r>
            <a:r>
              <a:rPr lang="en-GB" dirty="0" smtClean="0">
                <a:solidFill>
                  <a:srgbClr val="FF0000"/>
                </a:solidFill>
                <a:latin typeface="Bliss 2 Regular" panose="02000506030000020004" pitchFamily="50" charset="0"/>
              </a:rPr>
              <a:t>) </a:t>
            </a:r>
            <a:r>
              <a:rPr lang="en-GB" dirty="0" smtClean="0">
                <a:latin typeface="Bliss 2 Regular" panose="02000506030000020004" pitchFamily="50" charset="0"/>
              </a:rPr>
              <a:t>Research presentation comparing and contrasting two developing countries </a:t>
            </a:r>
            <a:endParaRPr lang="en-GB" dirty="0"/>
          </a:p>
        </p:txBody>
      </p:sp>
      <p:sp>
        <p:nvSpPr>
          <p:cNvPr id="3" name="Content Placeholder 2"/>
          <p:cNvSpPr>
            <a:spLocks noGrp="1"/>
          </p:cNvSpPr>
          <p:nvPr>
            <p:ph idx="1"/>
          </p:nvPr>
        </p:nvSpPr>
        <p:spPr/>
        <p:txBody>
          <a:bodyPr>
            <a:normAutofit/>
          </a:bodyPr>
          <a:lstStyle/>
          <a:p>
            <a:r>
              <a:rPr lang="en-GB" dirty="0"/>
              <a:t>D</a:t>
            </a:r>
            <a:r>
              <a:rPr lang="en-GB" dirty="0" smtClean="0"/>
              <a:t>o this as a </a:t>
            </a:r>
            <a:r>
              <a:rPr lang="en-GB" dirty="0" err="1" smtClean="0"/>
              <a:t>powerpoint</a:t>
            </a:r>
            <a:r>
              <a:rPr lang="en-GB" dirty="0" smtClean="0"/>
              <a:t> presentation </a:t>
            </a:r>
          </a:p>
          <a:p>
            <a:r>
              <a:rPr lang="en-GB" dirty="0" smtClean="0"/>
              <a:t>Include a slide on each bullet point for each country</a:t>
            </a:r>
          </a:p>
          <a:p>
            <a:r>
              <a:rPr lang="en-GB" dirty="0"/>
              <a:t>A</a:t>
            </a:r>
            <a:r>
              <a:rPr lang="en-GB" dirty="0" smtClean="0"/>
              <a:t>dd the notes you would say in the notes section beneath each slide so that each slide just shows the key concise points</a:t>
            </a:r>
          </a:p>
          <a:p>
            <a:pPr marL="0" indent="0">
              <a:buNone/>
            </a:pPr>
            <a:r>
              <a:rPr lang="en-GB" dirty="0" smtClean="0">
                <a:solidFill>
                  <a:srgbClr val="7030A0"/>
                </a:solidFill>
              </a:rPr>
              <a:t>(if you don’t have </a:t>
            </a:r>
            <a:r>
              <a:rPr lang="en-GB" dirty="0" err="1" smtClean="0">
                <a:solidFill>
                  <a:srgbClr val="7030A0"/>
                </a:solidFill>
              </a:rPr>
              <a:t>powerpoint</a:t>
            </a:r>
            <a:r>
              <a:rPr lang="en-GB" dirty="0" smtClean="0">
                <a:solidFill>
                  <a:srgbClr val="7030A0"/>
                </a:solidFill>
              </a:rPr>
              <a:t> you can write a report)</a:t>
            </a:r>
            <a:endParaRPr lang="en-GB" dirty="0">
              <a:solidFill>
                <a:srgbClr val="7030A0"/>
              </a:solidFill>
            </a:endParaRPr>
          </a:p>
        </p:txBody>
      </p:sp>
    </p:spTree>
    <p:extLst>
      <p:ext uri="{BB962C8B-B14F-4D97-AF65-F5344CB8AC3E}">
        <p14:creationId xmlns:p14="http://schemas.microsoft.com/office/powerpoint/2010/main" val="1090549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MOOCs </a:t>
            </a:r>
            <a:r>
              <a:rPr lang="en-GB" dirty="0" smtClean="0">
                <a:solidFill>
                  <a:srgbClr val="FF0000"/>
                </a:solidFill>
              </a:rPr>
              <a:t>(5)</a:t>
            </a:r>
            <a:endParaRPr lang="en-GB" dirty="0">
              <a:solidFill>
                <a:srgbClr val="FF0000"/>
              </a:solidFill>
            </a:endParaRPr>
          </a:p>
        </p:txBody>
      </p:sp>
      <p:sp>
        <p:nvSpPr>
          <p:cNvPr id="3" name="Content Placeholder 2"/>
          <p:cNvSpPr>
            <a:spLocks noGrp="1"/>
          </p:cNvSpPr>
          <p:nvPr>
            <p:ph idx="1"/>
          </p:nvPr>
        </p:nvSpPr>
        <p:spPr/>
        <p:txBody>
          <a:bodyPr/>
          <a:lstStyle/>
          <a:p>
            <a:pPr marL="0" indent="0">
              <a:buNone/>
            </a:pPr>
            <a:r>
              <a:rPr lang="en-GB" dirty="0" smtClean="0"/>
              <a:t>To evidence this you can </a:t>
            </a:r>
          </a:p>
          <a:p>
            <a:r>
              <a:rPr lang="en-GB" dirty="0" smtClean="0"/>
              <a:t>Save any notes you take </a:t>
            </a:r>
          </a:p>
          <a:p>
            <a:r>
              <a:rPr lang="en-GB" dirty="0" smtClean="0"/>
              <a:t>Take and save a screenshot of completed modules or the completed course</a:t>
            </a:r>
          </a:p>
          <a:p>
            <a:r>
              <a:rPr lang="en-GB" dirty="0">
                <a:solidFill>
                  <a:srgbClr val="7030A0"/>
                </a:solidFill>
              </a:rPr>
              <a:t>I</a:t>
            </a:r>
            <a:r>
              <a:rPr lang="en-GB" dirty="0" smtClean="0">
                <a:solidFill>
                  <a:srgbClr val="7030A0"/>
                </a:solidFill>
              </a:rPr>
              <a:t>f there is a downloadable certificate save as ‘Economics MOOC’ and print and bring along to the first lesson back</a:t>
            </a:r>
            <a:endParaRPr lang="en-GB" dirty="0">
              <a:solidFill>
                <a:srgbClr val="7030A0"/>
              </a:solidFill>
            </a:endParaRPr>
          </a:p>
        </p:txBody>
      </p:sp>
    </p:spTree>
    <p:extLst>
      <p:ext uri="{BB962C8B-B14F-4D97-AF65-F5344CB8AC3E}">
        <p14:creationId xmlns:p14="http://schemas.microsoft.com/office/powerpoint/2010/main" val="2669322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Bliss 2 Regular" panose="02000506030000020004" pitchFamily="50" charset="0"/>
                <a:hlinkClick r:id="rId2"/>
              </a:rPr>
              <a:t>LSE Economics Department Open </a:t>
            </a:r>
            <a:r>
              <a:rPr lang="en-GB" dirty="0" smtClean="0">
                <a:latin typeface="Bliss 2 Regular" panose="02000506030000020004" pitchFamily="50" charset="0"/>
                <a:hlinkClick r:id="rId2"/>
              </a:rPr>
              <a:t>Day</a:t>
            </a:r>
            <a:r>
              <a:rPr lang="en-GB" dirty="0" smtClean="0">
                <a:latin typeface="Bliss 2 Regular" panose="02000506030000020004" pitchFamily="50" charset="0"/>
              </a:rPr>
              <a:t> </a:t>
            </a:r>
            <a:r>
              <a:rPr lang="en-GB" dirty="0" smtClean="0">
                <a:solidFill>
                  <a:srgbClr val="FF0000"/>
                </a:solidFill>
                <a:latin typeface="Bliss 2 Regular" panose="02000506030000020004" pitchFamily="50" charset="0"/>
              </a:rPr>
              <a:t>(6)</a:t>
            </a:r>
            <a:endParaRPr lang="en-GB" dirty="0">
              <a:solidFill>
                <a:srgbClr val="FF0000"/>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GB" sz="1400" dirty="0"/>
              <a:t>What is the first year like on the BSc Economics Programme?</a:t>
            </a:r>
          </a:p>
          <a:p>
            <a:pPr marL="514350" lvl="0" indent="-514350">
              <a:buFont typeface="+mj-lt"/>
              <a:buAutoNum type="arabicPeriod"/>
            </a:pPr>
            <a:r>
              <a:rPr lang="en-GB" sz="1400" dirty="0"/>
              <a:t>What can I expect over the three years?</a:t>
            </a:r>
          </a:p>
          <a:p>
            <a:pPr marL="514350" lvl="0" indent="-514350">
              <a:buFont typeface="+mj-lt"/>
              <a:buAutoNum type="arabicPeriod"/>
            </a:pPr>
            <a:r>
              <a:rPr lang="en-GB" sz="1400" dirty="0"/>
              <a:t>How important is Maths for an Economics Degree?</a:t>
            </a:r>
          </a:p>
          <a:p>
            <a:pPr marL="514350" lvl="0" indent="-514350">
              <a:buFont typeface="+mj-lt"/>
              <a:buAutoNum type="arabicPeriod"/>
            </a:pPr>
            <a:r>
              <a:rPr lang="en-GB" sz="1400" dirty="0"/>
              <a:t>Why study Economics and what does LSE have to offer?</a:t>
            </a:r>
          </a:p>
          <a:p>
            <a:pPr marL="514350" lvl="0" indent="-514350">
              <a:buFont typeface="+mj-lt"/>
              <a:buAutoNum type="arabicPeriod"/>
            </a:pPr>
            <a:r>
              <a:rPr lang="en-GB" sz="1400" dirty="0"/>
              <a:t>What do LSE look for in applicants</a:t>
            </a:r>
            <a:r>
              <a:rPr lang="en-GB" sz="1400" dirty="0" smtClean="0"/>
              <a:t>?</a:t>
            </a:r>
          </a:p>
          <a:p>
            <a:pPr marL="514350" lvl="0" indent="-514350">
              <a:buFont typeface="+mj-lt"/>
              <a:buAutoNum type="arabicPeriod"/>
            </a:pPr>
            <a:endParaRPr lang="en-GB" sz="1400" dirty="0"/>
          </a:p>
          <a:p>
            <a:pPr marL="0" lvl="0" indent="0">
              <a:buNone/>
            </a:pPr>
            <a:r>
              <a:rPr lang="en-GB" sz="1400" dirty="0" smtClean="0">
                <a:solidFill>
                  <a:srgbClr val="7030A0"/>
                </a:solidFill>
              </a:rPr>
              <a:t>Save your answers and bring along with you to your first lesson</a:t>
            </a:r>
            <a:endParaRPr lang="en-GB" dirty="0" smtClean="0"/>
          </a:p>
        </p:txBody>
      </p:sp>
    </p:spTree>
    <p:extLst>
      <p:ext uri="{BB962C8B-B14F-4D97-AF65-F5344CB8AC3E}">
        <p14:creationId xmlns:p14="http://schemas.microsoft.com/office/powerpoint/2010/main" val="3532110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(7) </a:t>
            </a:r>
            <a:r>
              <a:rPr lang="en-GB" dirty="0" smtClean="0"/>
              <a:t>Visit the BoE</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Choose whether you would like to make a </a:t>
            </a:r>
          </a:p>
          <a:p>
            <a:r>
              <a:rPr lang="en-GB" dirty="0" smtClean="0"/>
              <a:t>Podcast</a:t>
            </a:r>
          </a:p>
          <a:p>
            <a:r>
              <a:rPr lang="en-GB" dirty="0" smtClean="0"/>
              <a:t>Informative flyer</a:t>
            </a:r>
          </a:p>
          <a:p>
            <a:r>
              <a:rPr lang="en-GB" dirty="0" smtClean="0"/>
              <a:t>Mini film</a:t>
            </a:r>
          </a:p>
          <a:p>
            <a:r>
              <a:rPr lang="en-GB" dirty="0" smtClean="0"/>
              <a:t>Report </a:t>
            </a:r>
          </a:p>
          <a:p>
            <a:r>
              <a:rPr lang="en-GB" dirty="0" smtClean="0"/>
              <a:t>Newspaper article </a:t>
            </a:r>
          </a:p>
          <a:p>
            <a:pPr marL="0" indent="0">
              <a:buNone/>
            </a:pPr>
            <a:endParaRPr lang="en-GB" dirty="0"/>
          </a:p>
        </p:txBody>
      </p:sp>
    </p:spTree>
    <p:extLst>
      <p:ext uri="{BB962C8B-B14F-4D97-AF65-F5344CB8AC3E}">
        <p14:creationId xmlns:p14="http://schemas.microsoft.com/office/powerpoint/2010/main" val="3801346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1340</TotalTime>
  <Words>989</Words>
  <Application>Microsoft Office PowerPoint</Application>
  <PresentationFormat>A4 Paper (210x297 mm)</PresentationFormat>
  <Paragraphs>136</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Bliss 2 ExtraBold</vt:lpstr>
      <vt:lpstr>Bliss 2 Regular</vt:lpstr>
      <vt:lpstr>Calibri</vt:lpstr>
      <vt:lpstr>Century Gothic</vt:lpstr>
      <vt:lpstr>Times New Roman</vt:lpstr>
      <vt:lpstr>Office Theme</vt:lpstr>
      <vt:lpstr>PowerPoint Presentation</vt:lpstr>
      <vt:lpstr>PowerPoint Presentation</vt:lpstr>
      <vt:lpstr>PowerPoint Presentation</vt:lpstr>
      <vt:lpstr>(2) Planet Money Podcast: The Tale of the Onion King</vt:lpstr>
      <vt:lpstr> Young Economist of the Year Essay writing Competition (3)</vt:lpstr>
      <vt:lpstr>(4) Research presentation comparing and contrasting two developing countries </vt:lpstr>
      <vt:lpstr>MOOCs (5)</vt:lpstr>
      <vt:lpstr>LSE Economics Department Open Day (6)</vt:lpstr>
      <vt:lpstr>(7) Visit the BoE</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Ms G Bhajwa</cp:lastModifiedBy>
  <cp:revision>115</cp:revision>
  <cp:lastPrinted>2020-03-25T08:24:44Z</cp:lastPrinted>
  <dcterms:created xsi:type="dcterms:W3CDTF">2014-07-07T10:35:27Z</dcterms:created>
  <dcterms:modified xsi:type="dcterms:W3CDTF">2022-06-24T11:14:43Z</dcterms:modified>
</cp:coreProperties>
</file>