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8" r:id="rId3"/>
    <p:sldId id="260" r:id="rId4"/>
    <p:sldId id="259" r:id="rId5"/>
    <p:sldId id="296" r:id="rId6"/>
    <p:sldId id="268" r:id="rId7"/>
    <p:sldId id="263" r:id="rId8"/>
    <p:sldId id="264" r:id="rId9"/>
    <p:sldId id="270" r:id="rId10"/>
    <p:sldId id="271" r:id="rId11"/>
    <p:sldId id="272" r:id="rId12"/>
    <p:sldId id="273" r:id="rId13"/>
    <p:sldId id="275" r:id="rId14"/>
    <p:sldId id="276" r:id="rId15"/>
    <p:sldId id="278" r:id="rId16"/>
    <p:sldId id="279" r:id="rId17"/>
    <p:sldId id="280" r:id="rId18"/>
    <p:sldId id="281" r:id="rId19"/>
    <p:sldId id="282" r:id="rId20"/>
    <p:sldId id="285" r:id="rId21"/>
    <p:sldId id="284" r:id="rId22"/>
    <p:sldId id="274" r:id="rId23"/>
    <p:sldId id="297" r:id="rId24"/>
    <p:sldId id="287" r:id="rId25"/>
    <p:sldId id="288" r:id="rId26"/>
    <p:sldId id="289" r:id="rId27"/>
    <p:sldId id="290" r:id="rId28"/>
    <p:sldId id="291" r:id="rId29"/>
    <p:sldId id="292" r:id="rId30"/>
    <p:sldId id="293" r:id="rId31"/>
    <p:sldId id="29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AA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066"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7E045-548E-4005-9125-5E5FA1A38905}" type="datetimeFigureOut">
              <a:rPr lang="en-GB" smtClean="0"/>
              <a:t>12/06/2025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0A8A8-38E4-4728-ABA9-AB956437CE0A}" type="slidenum">
              <a:rPr lang="en-GB" smtClean="0"/>
              <a:t>‹#›</a:t>
            </a:fld>
            <a:endParaRPr lang="en-GB"/>
          </a:p>
        </p:txBody>
      </p:sp>
    </p:spTree>
    <p:extLst>
      <p:ext uri="{BB962C8B-B14F-4D97-AF65-F5344CB8AC3E}">
        <p14:creationId xmlns:p14="http://schemas.microsoft.com/office/powerpoint/2010/main" val="206168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a:t>
            </a:r>
            <a:r>
              <a:rPr lang="en-GB" baseline="0" dirty="0"/>
              <a:t> and welcome to today’s session on Retrieval Practise. The aims of this session is to understand how we should structure retrieval practise to maximise long term memory and when we should use retrieval practise.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68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discussion and feedback from eac</a:t>
            </a:r>
            <a:r>
              <a:rPr lang="en-GB" baseline="0" dirty="0"/>
              <a:t>h pair or group</a:t>
            </a:r>
            <a:endParaRPr lang="en-GB" dirty="0"/>
          </a:p>
        </p:txBody>
      </p:sp>
      <p:sp>
        <p:nvSpPr>
          <p:cNvPr id="4" name="Slide Number Placeholder 3"/>
          <p:cNvSpPr>
            <a:spLocks noGrp="1"/>
          </p:cNvSpPr>
          <p:nvPr>
            <p:ph type="sldNum" sz="quarter" idx="10"/>
          </p:nvPr>
        </p:nvSpPr>
        <p:spPr/>
        <p:txBody>
          <a:bodyPr/>
          <a:lstStyle/>
          <a:p>
            <a:fld id="{B9B0A8A8-38E4-4728-ABA9-AB956437CE0A}" type="slidenum">
              <a:rPr lang="en-GB" smtClean="0"/>
              <a:t>7</a:t>
            </a:fld>
            <a:endParaRPr lang="en-GB"/>
          </a:p>
        </p:txBody>
      </p:sp>
    </p:spTree>
    <p:extLst>
      <p:ext uri="{BB962C8B-B14F-4D97-AF65-F5344CB8AC3E}">
        <p14:creationId xmlns:p14="http://schemas.microsoft.com/office/powerpoint/2010/main" val="29614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D6F27C-5F02-427C-AFB6-CD31E9A6C35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54529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B0A8A8-38E4-4728-ABA9-AB956437CE0A}" type="slidenum">
              <a:rPr lang="en-GB" smtClean="0"/>
              <a:t>20</a:t>
            </a:fld>
            <a:endParaRPr lang="en-GB"/>
          </a:p>
        </p:txBody>
      </p:sp>
    </p:spTree>
    <p:extLst>
      <p:ext uri="{BB962C8B-B14F-4D97-AF65-F5344CB8AC3E}">
        <p14:creationId xmlns:p14="http://schemas.microsoft.com/office/powerpoint/2010/main" val="269645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2FEC9-FA88-4356-BAD4-9CA698613C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12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42111451-8572-4C65-A28A-ED9A29697342}"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3684355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78637083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57981381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3693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9410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72291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98123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12/06/2025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650539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12/06/2025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97295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12/06/2025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838709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7084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9920342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916109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62276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9949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0287517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89005620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12/06/2025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6156937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42111451-8572-4C65-A28A-ED9A29697342}" type="datetimeFigureOut">
              <a:rPr lang="en-GB" smtClean="0"/>
              <a:t>12/06/2025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86623116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12/06/2025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5259977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79790722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14650328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12/06/2025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1520764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Bliss 2 Bold" panose="02000506030000020004"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12/06/2025</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550033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xoA8N6nJM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hyperlink" Target="https://www.globalplayer.com/podcasts/episodes/7DrYfxG/" TargetMode="External"/><Relationship Id="rId13" Type="http://schemas.openxmlformats.org/officeDocument/2006/relationships/hyperlink" Target="https://www.youtube.com/watch?v=WIG33QtLRyA" TargetMode="External"/><Relationship Id="rId18" Type="http://schemas.openxmlformats.org/officeDocument/2006/relationships/image" Target="../media/image24.jpeg"/><Relationship Id="rId3" Type="http://schemas.openxmlformats.org/officeDocument/2006/relationships/hyperlink" Target="http://freakonomics.com/podcast/earth-2-0-income-inequality/" TargetMode="External"/><Relationship Id="rId21" Type="http://schemas.openxmlformats.org/officeDocument/2006/relationships/image" Target="../media/image27.png"/><Relationship Id="rId7" Type="http://schemas.openxmlformats.org/officeDocument/2006/relationships/hyperlink" Target="https://podcasts.apple.com/no/podcast/economics-in-ten/id1450116373" TargetMode="External"/><Relationship Id="rId12" Type="http://schemas.openxmlformats.org/officeDocument/2006/relationships/hyperlink" Target="https://www.youtube.com/watch?v=1BHOflzxPjI&amp;vl=en" TargetMode="External"/><Relationship Id="rId17" Type="http://schemas.openxmlformats.org/officeDocument/2006/relationships/hyperlink" Target="https://www.bbc.co.uk/iplayer/episode/b01mnxzd/margin-call" TargetMode="External"/><Relationship Id="rId2" Type="http://schemas.openxmlformats.org/officeDocument/2006/relationships/hyperlink" Target="http://freakonomics.com/podcast/what-are-you-waiting-for/" TargetMode="External"/><Relationship Id="rId16" Type="http://schemas.openxmlformats.org/officeDocument/2006/relationships/hyperlink" Target="https://www.unifrog.org/student/subjects/keywords/economics" TargetMode="External"/><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www.res.org.uk/education/young-economist-of-the-year.html" TargetMode="External"/><Relationship Id="rId11" Type="http://schemas.openxmlformats.org/officeDocument/2006/relationships/hyperlink" Target="http://www.lse.ac.uk/lse-player?category=public+lectures+and+events" TargetMode="External"/><Relationship Id="rId5" Type="http://schemas.openxmlformats.org/officeDocument/2006/relationships/hyperlink" Target="https://www.lse.ac.uk/study-at-lse/Undergraduate/Prospective-Students/Virtual-undergraduate-open-day/virtual-online-events/online-open-day-events" TargetMode="External"/><Relationship Id="rId15" Type="http://schemas.openxmlformats.org/officeDocument/2006/relationships/hyperlink" Target="http://freakonomics.com/podcast/should-we-really-behave-like-economists-say-we-do-a-new-freakonomics-radio-podcast/" TargetMode="External"/><Relationship Id="rId23" Type="http://schemas.openxmlformats.org/officeDocument/2006/relationships/image" Target="../media/image23.png"/><Relationship Id="rId10" Type="http://schemas.openxmlformats.org/officeDocument/2006/relationships/hyperlink" Target="https://www.gresham.ac.uk/lectures-and-events/nudging-society" TargetMode="External"/><Relationship Id="rId19" Type="http://schemas.openxmlformats.org/officeDocument/2006/relationships/image" Target="../media/image25.png"/><Relationship Id="rId4" Type="http://schemas.openxmlformats.org/officeDocument/2006/relationships/hyperlink" Target="http://freakonomics.com/podcast/the-true-story-of-the-gender-pay-gap-a-new-freakonomics-radio-podcast/" TargetMode="External"/><Relationship Id="rId9" Type="http://schemas.openxmlformats.org/officeDocument/2006/relationships/hyperlink" Target="http://freakonomics.com/podcast/rich-less-generous-than-poor/" TargetMode="External"/><Relationship Id="rId14" Type="http://schemas.openxmlformats.org/officeDocument/2006/relationships/hyperlink" Target="https://www.youtube.com/watch?v=N-yALPEpV4w" TargetMode="External"/><Relationship Id="rId2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res.org.uk/education/young-economist-of-the-year.html"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richmedia.lse.ac.uk/studentrecruitment/20190403_UGopenDay_Economics.mp4"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510"/>
            <a:ext cx="10972800" cy="1143000"/>
          </a:xfrm>
        </p:spPr>
        <p:txBody>
          <a:bodyPr/>
          <a:lstStyle/>
          <a:p>
            <a:r>
              <a:rPr lang="en-GB" b="1" u="sng" dirty="0"/>
              <a:t>Economics Taster Session </a:t>
            </a:r>
          </a:p>
        </p:txBody>
      </p:sp>
      <p:sp>
        <p:nvSpPr>
          <p:cNvPr id="3" name="Content Placeholder 2"/>
          <p:cNvSpPr>
            <a:spLocks noGrp="1"/>
          </p:cNvSpPr>
          <p:nvPr>
            <p:ph idx="1"/>
          </p:nvPr>
        </p:nvSpPr>
        <p:spPr>
          <a:xfrm>
            <a:off x="572193" y="1098935"/>
            <a:ext cx="6515100" cy="2500476"/>
          </a:xfrm>
          <a:solidFill>
            <a:schemeClr val="accent5">
              <a:lumMod val="40000"/>
              <a:lumOff val="60000"/>
            </a:schemeClr>
          </a:solidFill>
        </p:spPr>
        <p:txBody>
          <a:bodyPr>
            <a:noAutofit/>
          </a:bodyPr>
          <a:lstStyle/>
          <a:p>
            <a:pPr marL="0" indent="0">
              <a:buNone/>
            </a:pPr>
            <a:r>
              <a:rPr lang="en-GB" sz="2800" b="1" u="sng" dirty="0"/>
              <a:t>Contents</a:t>
            </a:r>
            <a:endParaRPr lang="en-US" sz="2800" dirty="0"/>
          </a:p>
          <a:p>
            <a:r>
              <a:rPr lang="en-US" sz="2800" dirty="0"/>
              <a:t>Breakdown of the course </a:t>
            </a:r>
          </a:p>
          <a:p>
            <a:r>
              <a:rPr lang="en-US" sz="2800" dirty="0"/>
              <a:t>Skills you will develop</a:t>
            </a:r>
          </a:p>
          <a:p>
            <a:r>
              <a:rPr lang="en-US" sz="2800" dirty="0"/>
              <a:t>Insight into the content which will be studied on this course</a:t>
            </a:r>
          </a:p>
          <a:p>
            <a:r>
              <a:rPr lang="en-US" sz="2800" dirty="0"/>
              <a:t>Transition tasks and expectations </a:t>
            </a:r>
          </a:p>
        </p:txBody>
      </p:sp>
      <p:sp>
        <p:nvSpPr>
          <p:cNvPr id="4" name="Content Placeholder 2"/>
          <p:cNvSpPr txBox="1">
            <a:spLocks/>
          </p:cNvSpPr>
          <p:nvPr/>
        </p:nvSpPr>
        <p:spPr>
          <a:xfrm>
            <a:off x="572193" y="3677038"/>
            <a:ext cx="6515100" cy="1765901"/>
          </a:xfrm>
          <a:prstGeom prst="rect">
            <a:avLst/>
          </a:prstGeom>
          <a:solidFill>
            <a:srgbClr val="FF0066"/>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u="sng" dirty="0">
                <a:solidFill>
                  <a:schemeClr val="bg1"/>
                </a:solidFill>
              </a:rPr>
              <a:t>Do Now: </a:t>
            </a:r>
          </a:p>
          <a:p>
            <a:pPr marL="0" indent="0">
              <a:buNone/>
            </a:pPr>
            <a:r>
              <a:rPr lang="en-GB" sz="2800" dirty="0">
                <a:solidFill>
                  <a:schemeClr val="bg1"/>
                </a:solidFill>
              </a:rPr>
              <a:t>Use your high level analytical skills to explain the economic implications of this headline from BBC News</a:t>
            </a:r>
          </a:p>
          <a:p>
            <a:pPr marL="0" indent="0">
              <a:buFont typeface="Arial" pitchFamily="34" charset="0"/>
              <a:buNone/>
            </a:pPr>
            <a:endParaRPr lang="en-US" sz="2800" dirty="0">
              <a:solidFill>
                <a:schemeClr val="bg1"/>
              </a:solidFill>
            </a:endParaRPr>
          </a:p>
        </p:txBody>
      </p:sp>
      <p:pic>
        <p:nvPicPr>
          <p:cNvPr id="7" name="Picture 6"/>
          <p:cNvPicPr/>
          <p:nvPr/>
        </p:nvPicPr>
        <p:blipFill rotWithShape="1">
          <a:blip r:embed="rId3"/>
          <a:srcRect l="21631" t="12877" r="39703" b="7244"/>
          <a:stretch/>
        </p:blipFill>
        <p:spPr bwMode="auto">
          <a:xfrm>
            <a:off x="7124700" y="1174837"/>
            <a:ext cx="4779213" cy="519828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72193" y="5520566"/>
            <a:ext cx="6515100" cy="954107"/>
          </a:xfrm>
          <a:prstGeom prst="rect">
            <a:avLst/>
          </a:prstGeom>
          <a:solidFill>
            <a:schemeClr val="accent3">
              <a:lumMod val="40000"/>
              <a:lumOff val="60000"/>
            </a:schemeClr>
          </a:solidFill>
        </p:spPr>
        <p:txBody>
          <a:bodyPr wrap="square" rtlCol="0">
            <a:spAutoFit/>
          </a:bodyPr>
          <a:lstStyle/>
          <a:p>
            <a:r>
              <a:rPr lang="en-GB" sz="2800" b="1" u="sng" dirty="0">
                <a:latin typeface="Bliss 2 Regular" panose="02000506030000020004" pitchFamily="50" charset="0"/>
              </a:rPr>
              <a:t>Challenge</a:t>
            </a:r>
            <a:r>
              <a:rPr lang="en-GB" sz="2800" dirty="0">
                <a:latin typeface="Bliss 2 Regular" panose="02000506030000020004" pitchFamily="50" charset="0"/>
              </a:rPr>
              <a:t>: How can you link this article to the recent rail strikes that took place? </a:t>
            </a:r>
          </a:p>
        </p:txBody>
      </p:sp>
    </p:spTree>
    <p:extLst>
      <p:ext uri="{BB962C8B-B14F-4D97-AF65-F5344CB8AC3E}">
        <p14:creationId xmlns:p14="http://schemas.microsoft.com/office/powerpoint/2010/main" val="215298620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59842"/>
            <a:ext cx="10219266" cy="5040312"/>
          </a:xfrm>
          <a:solidFill>
            <a:srgbClr val="FFFFFF"/>
          </a:solidFill>
          <a:ln w="76200">
            <a:solidFill>
              <a:srgbClr val="000000"/>
            </a:solidFill>
          </a:ln>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GB" sz="3600" dirty="0">
                <a:latin typeface="Bliss 2 Regular" panose="02000506030000020004" pitchFamily="50" charset="0"/>
              </a:rPr>
              <a:t>In life, decisions always have to be made as you cannot do everything</a:t>
            </a:r>
          </a:p>
          <a:p>
            <a:pPr marL="0" indent="0">
              <a:buNone/>
            </a:pP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This is especially true when you only have a certain amount of time and money.</a:t>
            </a:r>
          </a:p>
          <a:p>
            <a:pPr marL="0" indent="0">
              <a:buNone/>
            </a:pP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Every </a:t>
            </a:r>
            <a:r>
              <a:rPr lang="en-GB" sz="3600" b="1" dirty="0">
                <a:solidFill>
                  <a:srgbClr val="FF0000"/>
                </a:solidFill>
                <a:latin typeface="Bliss 2 Regular" panose="02000506030000020004" pitchFamily="50" charset="0"/>
              </a:rPr>
              <a:t>choice</a:t>
            </a:r>
            <a:r>
              <a:rPr lang="en-GB" sz="3600" dirty="0">
                <a:latin typeface="Bliss 2 Regular" panose="02000506030000020004" pitchFamily="50" charset="0"/>
              </a:rPr>
              <a:t> involves an </a:t>
            </a:r>
            <a:r>
              <a:rPr lang="en-GB" sz="3600" b="1" dirty="0">
                <a:solidFill>
                  <a:srgbClr val="FF0000"/>
                </a:solidFill>
                <a:latin typeface="Bliss 2 Regular" panose="02000506030000020004" pitchFamily="50" charset="0"/>
              </a:rPr>
              <a:t>opportunity costs</a:t>
            </a:r>
            <a:r>
              <a:rPr lang="en-GB" sz="3600" b="1" dirty="0">
                <a:latin typeface="Bliss 2 Regular" panose="02000506030000020004" pitchFamily="50" charset="0"/>
              </a:rPr>
              <a:t>, </a:t>
            </a:r>
            <a:r>
              <a:rPr lang="en-GB" sz="3600" dirty="0">
                <a:latin typeface="Bliss 2 Regular" panose="02000506030000020004" pitchFamily="50" charset="0"/>
              </a:rPr>
              <a:t>when you choose one thing, you're giving up others.</a:t>
            </a:r>
          </a:p>
        </p:txBody>
      </p:sp>
      <p:sp>
        <p:nvSpPr>
          <p:cNvPr id="4" name="Title 3"/>
          <p:cNvSpPr>
            <a:spLocks noGrp="1"/>
          </p:cNvSpPr>
          <p:nvPr>
            <p:ph type="title"/>
          </p:nvPr>
        </p:nvSpPr>
        <p:spPr/>
        <p:txBody>
          <a:bodyPr/>
          <a:lstStyle/>
          <a:p>
            <a:r>
              <a:rPr lang="en-US" dirty="0"/>
              <a:t>Making Choices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33"/>
          <a:stretch/>
        </p:blipFill>
        <p:spPr bwMode="auto">
          <a:xfrm>
            <a:off x="10306050" y="2560638"/>
            <a:ext cx="1600200" cy="2278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749672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57300"/>
            <a:ext cx="10972800" cy="5372099"/>
          </a:xfrm>
          <a:solidFill>
            <a:srgbClr val="FFFFFF"/>
          </a:solidFill>
          <a:ln w="76200">
            <a:solidFill>
              <a:srgbClr val="000000"/>
            </a:solidFill>
          </a:ln>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GB" sz="3600" dirty="0">
                <a:latin typeface="Bliss 2 Regular" panose="02000506030000020004" pitchFamily="50" charset="0"/>
              </a:rPr>
              <a:t>The choices people make have both present and future consequences. Any opportunity you take up means you are losing out on something else.</a:t>
            </a:r>
            <a:br>
              <a:rPr lang="en-GB" sz="3600" dirty="0">
                <a:latin typeface="Bliss 2 Regular" panose="02000506030000020004" pitchFamily="50" charset="0"/>
              </a:rPr>
            </a:b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For example if you decide to stay in full-time education until 21 you are losing out on earning money straight away. </a:t>
            </a:r>
          </a:p>
          <a:p>
            <a:pPr marL="0" indent="0">
              <a:buNone/>
            </a:pP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This would be your </a:t>
            </a:r>
            <a:r>
              <a:rPr lang="en-GB" sz="3600" b="1" dirty="0">
                <a:solidFill>
                  <a:srgbClr val="EC005E"/>
                </a:solidFill>
                <a:latin typeface="Bliss 2 Regular" panose="02000506030000020004" pitchFamily="50" charset="0"/>
              </a:rPr>
              <a:t>opportunity cost</a:t>
            </a:r>
            <a:r>
              <a:rPr lang="en-GB" sz="3600" b="1" dirty="0">
                <a:latin typeface="Bliss 2 Regular" panose="02000506030000020004" pitchFamily="50" charset="0"/>
              </a:rPr>
              <a:t>.</a:t>
            </a:r>
          </a:p>
          <a:p>
            <a:endParaRPr lang="en-GB" sz="4400" dirty="0">
              <a:latin typeface="Bliss 2 Regular" panose="02000506030000020004" pitchFamily="50" charset="0"/>
            </a:endParaRPr>
          </a:p>
          <a:p>
            <a:pPr marL="0" indent="0">
              <a:buNone/>
            </a:pPr>
            <a:endParaRPr lang="en-GB" sz="4400" dirty="0">
              <a:latin typeface="Bliss 2 Regular" panose="02000506030000020004" pitchFamily="50" charset="0"/>
            </a:endParaRPr>
          </a:p>
        </p:txBody>
      </p:sp>
      <p:sp>
        <p:nvSpPr>
          <p:cNvPr id="4" name="Title 3"/>
          <p:cNvSpPr>
            <a:spLocks noGrp="1"/>
          </p:cNvSpPr>
          <p:nvPr>
            <p:ph type="title"/>
          </p:nvPr>
        </p:nvSpPr>
        <p:spPr/>
        <p:txBody>
          <a:bodyPr/>
          <a:lstStyle/>
          <a:p>
            <a:r>
              <a:rPr lang="en-US" dirty="0"/>
              <a:t>Opportunity Cost</a:t>
            </a:r>
          </a:p>
        </p:txBody>
      </p:sp>
    </p:spTree>
    <p:extLst>
      <p:ext uri="{BB962C8B-B14F-4D97-AF65-F5344CB8AC3E}">
        <p14:creationId xmlns:p14="http://schemas.microsoft.com/office/powerpoint/2010/main" val="179076214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Opportunity Cost</a:t>
            </a:r>
          </a:p>
        </p:txBody>
      </p:sp>
      <p:sp>
        <p:nvSpPr>
          <p:cNvPr id="3" name="Content Placeholder 2"/>
          <p:cNvSpPr>
            <a:spLocks noGrp="1"/>
          </p:cNvSpPr>
          <p:nvPr>
            <p:ph idx="1"/>
          </p:nvPr>
        </p:nvSpPr>
        <p:spPr>
          <a:xfrm>
            <a:off x="609600" y="2171700"/>
            <a:ext cx="7112000" cy="4279900"/>
          </a:xfrm>
        </p:spPr>
        <p:txBody>
          <a:bodyPr/>
          <a:lstStyle/>
          <a:p>
            <a:pPr marL="0" indent="0">
              <a:buNone/>
            </a:pPr>
            <a:endParaRPr lang="en-GB" dirty="0"/>
          </a:p>
          <a:p>
            <a:pPr marL="0" indent="0">
              <a:buNone/>
            </a:pPr>
            <a:r>
              <a:rPr lang="en-GB" dirty="0"/>
              <a:t>What would be your opportunity cost of picking Economics as an A Level subject?</a:t>
            </a:r>
          </a:p>
        </p:txBody>
      </p:sp>
      <p:pic>
        <p:nvPicPr>
          <p:cNvPr id="1028" name="Picture 4" descr="6,051 Wink Emoji Illustrations &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117" y="1930400"/>
            <a:ext cx="3160333" cy="274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8714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algn="l"/>
            <a:r>
              <a:rPr lang="en-US" dirty="0"/>
              <a:t>Activity 2 - Experiment </a:t>
            </a:r>
          </a:p>
        </p:txBody>
      </p:sp>
      <p:sp>
        <p:nvSpPr>
          <p:cNvPr id="3" name="Content Placeholder 2"/>
          <p:cNvSpPr>
            <a:spLocks noGrp="1"/>
          </p:cNvSpPr>
          <p:nvPr>
            <p:ph idx="1"/>
          </p:nvPr>
        </p:nvSpPr>
        <p:spPr>
          <a:xfrm>
            <a:off x="460375" y="2235201"/>
            <a:ext cx="10972800" cy="4525963"/>
          </a:xfrm>
        </p:spPr>
        <p:txBody>
          <a:bodyPr>
            <a:normAutofit/>
          </a:bodyPr>
          <a:lstStyle/>
          <a:p>
            <a:r>
              <a:rPr lang="en-US" sz="2800" dirty="0"/>
              <a:t>Two participants</a:t>
            </a:r>
          </a:p>
          <a:p>
            <a:r>
              <a:rPr lang="en-US" sz="2800" dirty="0"/>
              <a:t>You have two options – </a:t>
            </a:r>
            <a:r>
              <a:rPr lang="en-US" sz="2800" dirty="0">
                <a:solidFill>
                  <a:srgbClr val="E00059"/>
                </a:solidFill>
              </a:rPr>
              <a:t>SPLIT</a:t>
            </a:r>
            <a:r>
              <a:rPr lang="en-US" sz="2800" dirty="0"/>
              <a:t> or </a:t>
            </a:r>
            <a:r>
              <a:rPr lang="en-US" sz="2800" dirty="0">
                <a:solidFill>
                  <a:srgbClr val="E00059"/>
                </a:solidFill>
              </a:rPr>
              <a:t>STEAL</a:t>
            </a:r>
            <a:r>
              <a:rPr lang="en-US" sz="2800" dirty="0"/>
              <a:t> (you cannot show your opponent your choice)</a:t>
            </a:r>
          </a:p>
          <a:p>
            <a:r>
              <a:rPr lang="en-US" sz="2800" dirty="0"/>
              <a:t>If both parties SPLIT – you both get to share the KitKat</a:t>
            </a:r>
          </a:p>
          <a:p>
            <a:r>
              <a:rPr lang="en-US" sz="2800" dirty="0"/>
              <a:t>If both participants STEAL – both of you will leave with nothing</a:t>
            </a:r>
          </a:p>
          <a:p>
            <a:r>
              <a:rPr lang="en-US" sz="2800" dirty="0"/>
              <a:t>If one party steals and the other split – the person who steals gets to keep the whole chocolate and the person who splits leaves with nothing</a:t>
            </a:r>
          </a:p>
          <a:p>
            <a:endParaRPr lang="en-US" sz="2800" dirty="0"/>
          </a:p>
          <a:p>
            <a:endParaRPr lang="en-US" sz="2800" dirty="0"/>
          </a:p>
          <a:p>
            <a:pPr marL="0" indent="0">
              <a:buNone/>
            </a:pPr>
            <a:endParaRPr lang="en-US" sz="2800" dirty="0"/>
          </a:p>
        </p:txBody>
      </p:sp>
      <p:sp>
        <p:nvSpPr>
          <p:cNvPr id="4" name="AutoShape 2" descr="Image result for golden ba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Image result for golden bal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Image result for golden bal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610" y="186870"/>
            <a:ext cx="4677527" cy="220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49370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a:t>Rational economic decision making</a:t>
            </a:r>
          </a:p>
        </p:txBody>
      </p:sp>
      <p:sp>
        <p:nvSpPr>
          <p:cNvPr id="25602" name="Content Placeholder 2"/>
          <p:cNvSpPr>
            <a:spLocks noGrp="1"/>
          </p:cNvSpPr>
          <p:nvPr>
            <p:ph idx="1"/>
          </p:nvPr>
        </p:nvSpPr>
        <p:spPr/>
        <p:txBody>
          <a:bodyPr/>
          <a:lstStyle/>
          <a:p>
            <a:pPr marL="0" indent="0" eaLnBrk="1" hangingPunct="1">
              <a:buFont typeface="Wingdings 3" charset="0"/>
              <a:buNone/>
            </a:pPr>
            <a:r>
              <a:rPr lang="en-US" sz="2400" dirty="0"/>
              <a:t>Occurs when individuals compare the benefits and costs of alternative decisions and select the one that </a:t>
            </a:r>
            <a:r>
              <a:rPr lang="en-US" sz="2400" dirty="0" err="1"/>
              <a:t>maximises</a:t>
            </a:r>
            <a:r>
              <a:rPr lang="en-US" sz="2400" dirty="0"/>
              <a:t> their personal net benefit</a:t>
            </a:r>
          </a:p>
          <a:p>
            <a:pPr marL="0" indent="0" eaLnBrk="1" hangingPunct="1">
              <a:buFont typeface="Wingdings 3" charset="0"/>
              <a:buNone/>
            </a:pPr>
            <a:endParaRPr lang="en-US" sz="2400" dirty="0"/>
          </a:p>
          <a:p>
            <a:pPr marL="0" indent="0" eaLnBrk="1" hangingPunct="1">
              <a:buFont typeface="Wingdings 3" charset="0"/>
              <a:buNone/>
            </a:pPr>
            <a:endParaRPr lang="en-US" sz="2400" dirty="0"/>
          </a:p>
          <a:p>
            <a:pPr marL="0" indent="0" eaLnBrk="1" hangingPunct="1">
              <a:buFont typeface="Wingdings 3" charset="0"/>
              <a:buNone/>
            </a:pPr>
            <a:r>
              <a:rPr lang="en-US" sz="2400" dirty="0"/>
              <a:t>What are the characteristics of a rational consumer?</a:t>
            </a:r>
          </a:p>
        </p:txBody>
      </p:sp>
    </p:spTree>
    <p:extLst>
      <p:ext uri="{BB962C8B-B14F-4D97-AF65-F5344CB8AC3E}">
        <p14:creationId xmlns:p14="http://schemas.microsoft.com/office/powerpoint/2010/main" val="100856247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09600" y="401638"/>
            <a:ext cx="10972800" cy="1143000"/>
          </a:xfrm>
        </p:spPr>
        <p:txBody>
          <a:bodyPr/>
          <a:lstStyle/>
          <a:p>
            <a:pPr eaLnBrk="1" hangingPunct="1"/>
            <a:r>
              <a:rPr lang="en-US" dirty="0"/>
              <a:t>Economic Man </a:t>
            </a:r>
            <a:r>
              <a:rPr lang="en-US" i="1" dirty="0"/>
              <a:t>(Homo </a:t>
            </a:r>
            <a:r>
              <a:rPr lang="en-US" i="1" dirty="0" err="1"/>
              <a:t>Economicus</a:t>
            </a:r>
            <a:r>
              <a:rPr lang="en-US" i="1" dirty="0"/>
              <a:t>) </a:t>
            </a:r>
          </a:p>
        </p:txBody>
      </p:sp>
      <p:pic>
        <p:nvPicPr>
          <p:cNvPr id="26626"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l="-93369" r="-93369"/>
          <a:stretch>
            <a:fillRect/>
          </a:stretch>
        </p:blipFill>
        <p:spPr>
          <a:xfrm>
            <a:off x="1938338" y="2405063"/>
            <a:ext cx="8596312" cy="3881437"/>
          </a:xfrm>
        </p:spPr>
      </p:pic>
      <p:sp>
        <p:nvSpPr>
          <p:cNvPr id="11" name="Rounded Rectangular Callout 10"/>
          <p:cNvSpPr/>
          <p:nvPr/>
        </p:nvSpPr>
        <p:spPr>
          <a:xfrm>
            <a:off x="1963738" y="1935163"/>
            <a:ext cx="2184400" cy="1279525"/>
          </a:xfrm>
          <a:prstGeom prst="wedgeRoundRectCallout">
            <a:avLst>
              <a:gd name="adj1" fmla="val 84936"/>
              <a:gd name="adj2" fmla="val 38729"/>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Behaves Rationally</a:t>
            </a:r>
          </a:p>
        </p:txBody>
      </p:sp>
      <p:sp>
        <p:nvSpPr>
          <p:cNvPr id="12" name="Rounded Rectangular Callout 11"/>
          <p:cNvSpPr/>
          <p:nvPr/>
        </p:nvSpPr>
        <p:spPr>
          <a:xfrm>
            <a:off x="7459663" y="1824038"/>
            <a:ext cx="2182812" cy="1281112"/>
          </a:xfrm>
          <a:prstGeom prst="wedgeRoundRectCallout">
            <a:avLst>
              <a:gd name="adj1" fmla="val -67949"/>
              <a:gd name="adj2" fmla="val 48565"/>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Has Complete Knowledge</a:t>
            </a:r>
          </a:p>
        </p:txBody>
      </p:sp>
      <p:sp>
        <p:nvSpPr>
          <p:cNvPr id="13" name="Rounded Rectangular Callout 12"/>
          <p:cNvSpPr/>
          <p:nvPr/>
        </p:nvSpPr>
        <p:spPr>
          <a:xfrm>
            <a:off x="2085975" y="4416425"/>
            <a:ext cx="2182813" cy="1281113"/>
          </a:xfrm>
          <a:prstGeom prst="wedgeRoundRectCallout">
            <a:avLst>
              <a:gd name="adj1" fmla="val 66186"/>
              <a:gd name="adj2" fmla="val 6761"/>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Acts solely in self-interest</a:t>
            </a:r>
          </a:p>
        </p:txBody>
      </p:sp>
      <p:sp>
        <p:nvSpPr>
          <p:cNvPr id="14" name="Rounded Rectangular Callout 13"/>
          <p:cNvSpPr/>
          <p:nvPr/>
        </p:nvSpPr>
        <p:spPr>
          <a:xfrm>
            <a:off x="8167688" y="4495800"/>
            <a:ext cx="2182812" cy="1281113"/>
          </a:xfrm>
          <a:prstGeom prst="wedgeRoundRectCallout">
            <a:avLst>
              <a:gd name="adj1" fmla="val -77083"/>
              <a:gd name="adj2" fmla="val 5942"/>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Aims to </a:t>
            </a:r>
            <a:r>
              <a:rPr lang="en-US" dirty="0" err="1">
                <a:latin typeface="Bliss 2 Regular" panose="02000506030000020004" pitchFamily="50" charset="0"/>
              </a:rPr>
              <a:t>maximise</a:t>
            </a:r>
            <a:r>
              <a:rPr lang="en-US" dirty="0">
                <a:latin typeface="Bliss 2 Regular" panose="02000506030000020004" pitchFamily="50" charset="0"/>
              </a:rPr>
              <a:t> personal utility/satisfaction/happiness</a:t>
            </a:r>
          </a:p>
        </p:txBody>
      </p:sp>
      <p:sp>
        <p:nvSpPr>
          <p:cNvPr id="15" name="Rounded Rectangle 14"/>
          <p:cNvSpPr/>
          <p:nvPr/>
        </p:nvSpPr>
        <p:spPr>
          <a:xfrm>
            <a:off x="2887663" y="2427288"/>
            <a:ext cx="6654800" cy="2844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latin typeface="Bliss 2 Regular" panose="02000506030000020004" pitchFamily="50" charset="0"/>
              </a:rPr>
              <a:t>Behavioural economists question this concept and argue that these assumptions are not realistic in modern society</a:t>
            </a:r>
          </a:p>
        </p:txBody>
      </p:sp>
    </p:spTree>
    <p:extLst>
      <p:ext uri="{BB962C8B-B14F-4D97-AF65-F5344CB8AC3E}">
        <p14:creationId xmlns:p14="http://schemas.microsoft.com/office/powerpoint/2010/main" val="2109464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Behavioural Economics </a:t>
            </a:r>
          </a:p>
        </p:txBody>
      </p:sp>
      <p:sp>
        <p:nvSpPr>
          <p:cNvPr id="3" name="Content Placeholder 2"/>
          <p:cNvSpPr>
            <a:spLocks noGrp="1"/>
          </p:cNvSpPr>
          <p:nvPr>
            <p:ph idx="1"/>
          </p:nvPr>
        </p:nvSpPr>
        <p:spPr>
          <a:xfrm>
            <a:off x="1164167" y="1808243"/>
            <a:ext cx="9863666" cy="3880773"/>
          </a:xfrm>
        </p:spPr>
        <p:txBody>
          <a:bodyPr>
            <a:noAutofit/>
          </a:bodyPr>
          <a:lstStyle/>
          <a:p>
            <a:pPr marL="0" indent="0">
              <a:buNone/>
            </a:pPr>
            <a:r>
              <a:rPr lang="en-US" sz="2800" dirty="0"/>
              <a:t>Behavioural Economics tries to mix insights from Psychology with Economics, and looks at problems through the eye of a “Human”, rather than an “Econ”.</a:t>
            </a:r>
          </a:p>
          <a:p>
            <a:endParaRPr lang="en-US" sz="2800" dirty="0"/>
          </a:p>
          <a:p>
            <a:pPr marL="0" indent="0">
              <a:buNone/>
            </a:pPr>
            <a:r>
              <a:rPr lang="en-US" sz="2800" dirty="0"/>
              <a:t>Behavioural economics uses insights from psychology to explain why people make apparently irrational decisions such as why people eat too much, take too little exercise, or do not save enough for retirement.</a:t>
            </a:r>
          </a:p>
        </p:txBody>
      </p:sp>
    </p:spTree>
    <p:extLst>
      <p:ext uri="{BB962C8B-B14F-4D97-AF65-F5344CB8AC3E}">
        <p14:creationId xmlns:p14="http://schemas.microsoft.com/office/powerpoint/2010/main" val="373821985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Richard </a:t>
            </a:r>
            <a:r>
              <a:rPr lang="en-GB" dirty="0" err="1"/>
              <a:t>Thaler</a:t>
            </a:r>
            <a:r>
              <a:rPr lang="en-GB" dirty="0"/>
              <a:t> - Nudge</a:t>
            </a:r>
          </a:p>
        </p:txBody>
      </p:sp>
      <p:sp>
        <p:nvSpPr>
          <p:cNvPr id="4" name="Content Placeholder 3"/>
          <p:cNvSpPr>
            <a:spLocks noGrp="1"/>
          </p:cNvSpPr>
          <p:nvPr>
            <p:ph idx="1"/>
          </p:nvPr>
        </p:nvSpPr>
        <p:spPr>
          <a:xfrm>
            <a:off x="1413153" y="1811005"/>
            <a:ext cx="9365693" cy="3880773"/>
          </a:xfrm>
        </p:spPr>
        <p:txBody>
          <a:bodyPr/>
          <a:lstStyle/>
          <a:p>
            <a:pPr marL="0" indent="0">
              <a:buNone/>
            </a:pPr>
            <a:r>
              <a:rPr lang="en-GB" dirty="0">
                <a:hlinkClick r:id="rId2"/>
              </a:rPr>
              <a:t>https://www.youtube.com/watch?v=xoA8N6nJMRs</a:t>
            </a:r>
            <a:r>
              <a:rPr lang="en-GB" dirty="0"/>
              <a:t> </a:t>
            </a:r>
          </a:p>
          <a:p>
            <a:pPr marL="0" indent="0">
              <a:buNone/>
            </a:pP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541" y="2871377"/>
            <a:ext cx="5897621" cy="330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02803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749" y="1417638"/>
            <a:ext cx="8914551" cy="4401205"/>
          </a:xfrm>
          <a:prstGeom prst="rect">
            <a:avLst/>
          </a:prstGeom>
        </p:spPr>
        <p:txBody>
          <a:bodyPr wrap="square">
            <a:spAutoFit/>
          </a:bodyPr>
          <a:lstStyle/>
          <a:p>
            <a:endParaRPr lang="en-GB" sz="2800" dirty="0">
              <a:latin typeface="Bliss 2 Regular" panose="02000506030000020004" pitchFamily="50" charset="0"/>
            </a:endParaRPr>
          </a:p>
          <a:p>
            <a:r>
              <a:rPr lang="en-GB" sz="2800" i="1" dirty="0">
                <a:solidFill>
                  <a:srgbClr val="E00059"/>
                </a:solidFill>
                <a:latin typeface="Bliss 2 Regular" panose="02000506030000020004" pitchFamily="50" charset="0"/>
              </a:rPr>
              <a:t>Nudge: </a:t>
            </a:r>
            <a:r>
              <a:rPr lang="en-GB" sz="2800" i="1" dirty="0">
                <a:latin typeface="Bliss 2 Regular" panose="02000506030000020004" pitchFamily="50" charset="0"/>
              </a:rPr>
              <a:t>Improving Decisions about Health, Wealth and Happiness </a:t>
            </a:r>
            <a:r>
              <a:rPr lang="en-GB" sz="2800" dirty="0">
                <a:latin typeface="Bliss 2 Regular" panose="02000506030000020004" pitchFamily="50" charset="0"/>
              </a:rPr>
              <a:t>is a famous 2008 book by economist Richard </a:t>
            </a:r>
            <a:r>
              <a:rPr lang="en-GB" sz="2800" dirty="0" err="1">
                <a:latin typeface="Bliss 2 Regular" panose="02000506030000020004" pitchFamily="50" charset="0"/>
              </a:rPr>
              <a:t>Thaler</a:t>
            </a:r>
            <a:r>
              <a:rPr lang="en-GB" sz="2800" dirty="0">
                <a:latin typeface="Bliss 2 Regular" panose="02000506030000020004" pitchFamily="50" charset="0"/>
              </a:rPr>
              <a:t> and legal scholar Cass </a:t>
            </a:r>
            <a:r>
              <a:rPr lang="en-GB" sz="2800" dirty="0" err="1">
                <a:latin typeface="Bliss 2 Regular" panose="02000506030000020004" pitchFamily="50" charset="0"/>
              </a:rPr>
              <a:t>Sunstein</a:t>
            </a:r>
            <a:r>
              <a:rPr lang="en-GB" sz="2800" dirty="0">
                <a:latin typeface="Bliss 2 Regular" panose="02000506030000020004" pitchFamily="50" charset="0"/>
              </a:rPr>
              <a:t>.</a:t>
            </a:r>
          </a:p>
          <a:p>
            <a:endParaRPr lang="en-GB" sz="2800" dirty="0">
              <a:latin typeface="Bliss 2 Regular" panose="02000506030000020004" pitchFamily="50" charset="0"/>
            </a:endParaRPr>
          </a:p>
          <a:p>
            <a:r>
              <a:rPr lang="en-GB" sz="2800" dirty="0">
                <a:latin typeface="Bliss 2 Regular" panose="02000506030000020004" pitchFamily="50" charset="0"/>
              </a:rPr>
              <a:t>Impressed with the ideas in </a:t>
            </a:r>
            <a:r>
              <a:rPr lang="en-GB" sz="2800" i="1" dirty="0">
                <a:latin typeface="Bliss 2 Regular" panose="02000506030000020004" pitchFamily="50" charset="0"/>
              </a:rPr>
              <a:t>Nudge</a:t>
            </a:r>
            <a:r>
              <a:rPr lang="en-GB" sz="2800" dirty="0">
                <a:latin typeface="Bliss 2 Regular" panose="02000506030000020004" pitchFamily="50" charset="0"/>
              </a:rPr>
              <a:t> the coalition government under prime minister David Cameron on coming into power in 2010 set up the </a:t>
            </a:r>
            <a:r>
              <a:rPr lang="en-GB" sz="2800" i="1" dirty="0">
                <a:solidFill>
                  <a:srgbClr val="E00059"/>
                </a:solidFill>
                <a:latin typeface="Bliss 2 Regular" panose="02000506030000020004" pitchFamily="50" charset="0"/>
              </a:rPr>
              <a:t>Behavioural Insights Team (BIT)</a:t>
            </a:r>
            <a:r>
              <a:rPr lang="en-GB" sz="2800" dirty="0">
                <a:solidFill>
                  <a:srgbClr val="E00059"/>
                </a:solidFill>
                <a:latin typeface="Bliss 2 Regular" panose="02000506030000020004" pitchFamily="50" charset="0"/>
              </a:rPr>
              <a:t> </a:t>
            </a:r>
            <a:r>
              <a:rPr lang="en-GB" sz="2800" b="1" dirty="0">
                <a:latin typeface="Bliss 2 Regular" panose="02000506030000020004" pitchFamily="50" charset="0"/>
              </a:rPr>
              <a:t>to advise the government on how </a:t>
            </a:r>
            <a:r>
              <a:rPr lang="en-GB" sz="2800" b="1" i="1" dirty="0">
                <a:latin typeface="Bliss 2 Regular" panose="02000506030000020004" pitchFamily="50" charset="0"/>
              </a:rPr>
              <a:t>nudging</a:t>
            </a:r>
            <a:r>
              <a:rPr lang="en-GB" sz="2800" b="1" dirty="0">
                <a:latin typeface="Bliss 2 Regular" panose="02000506030000020004" pitchFamily="50" charset="0"/>
              </a:rPr>
              <a:t> could be used in policy-making.</a:t>
            </a:r>
            <a:endParaRPr lang="en-GB" sz="2400" b="1" dirty="0">
              <a:latin typeface="Bliss 2 Regular" panose="02000506030000020004" pitchFamily="50" charset="0"/>
            </a:endParaRPr>
          </a:p>
        </p:txBody>
      </p:sp>
      <p:sp>
        <p:nvSpPr>
          <p:cNvPr id="3" name="Title 2"/>
          <p:cNvSpPr>
            <a:spLocks noGrp="1"/>
          </p:cNvSpPr>
          <p:nvPr>
            <p:ph type="title"/>
          </p:nvPr>
        </p:nvSpPr>
        <p:spPr/>
        <p:txBody>
          <a:bodyPr/>
          <a:lstStyle/>
          <a:p>
            <a:r>
              <a:rPr lang="en-GB" dirty="0"/>
              <a:t>Nudge</a:t>
            </a:r>
          </a:p>
        </p:txBody>
      </p:sp>
    </p:spTree>
    <p:extLst>
      <p:ext uri="{BB962C8B-B14F-4D97-AF65-F5344CB8AC3E}">
        <p14:creationId xmlns:p14="http://schemas.microsoft.com/office/powerpoint/2010/main" val="8613635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algn="l"/>
            <a:r>
              <a:rPr lang="en-US" dirty="0"/>
              <a:t>Activity 2 - Experiment </a:t>
            </a:r>
          </a:p>
        </p:txBody>
      </p:sp>
      <p:sp>
        <p:nvSpPr>
          <p:cNvPr id="3" name="Content Placeholder 2"/>
          <p:cNvSpPr>
            <a:spLocks noGrp="1"/>
          </p:cNvSpPr>
          <p:nvPr>
            <p:ph idx="1"/>
          </p:nvPr>
        </p:nvSpPr>
        <p:spPr>
          <a:xfrm>
            <a:off x="460375" y="2235201"/>
            <a:ext cx="10972800" cy="4525963"/>
          </a:xfrm>
        </p:spPr>
        <p:txBody>
          <a:bodyPr>
            <a:normAutofit/>
          </a:bodyPr>
          <a:lstStyle/>
          <a:p>
            <a:r>
              <a:rPr lang="en-US" sz="2800" dirty="0"/>
              <a:t>Two participants</a:t>
            </a:r>
          </a:p>
          <a:p>
            <a:r>
              <a:rPr lang="en-US" sz="2800" dirty="0"/>
              <a:t>You have two options – </a:t>
            </a:r>
            <a:r>
              <a:rPr lang="en-US" sz="2800" dirty="0">
                <a:solidFill>
                  <a:srgbClr val="E00059"/>
                </a:solidFill>
              </a:rPr>
              <a:t>SPLIT</a:t>
            </a:r>
            <a:r>
              <a:rPr lang="en-US" sz="2800" dirty="0"/>
              <a:t> or </a:t>
            </a:r>
            <a:r>
              <a:rPr lang="en-US" sz="2800" dirty="0">
                <a:solidFill>
                  <a:srgbClr val="E00059"/>
                </a:solidFill>
              </a:rPr>
              <a:t>STEAL</a:t>
            </a:r>
            <a:r>
              <a:rPr lang="en-US" sz="2800" dirty="0"/>
              <a:t> (you cannot show your opponent your choice)</a:t>
            </a:r>
          </a:p>
          <a:p>
            <a:r>
              <a:rPr lang="en-US" sz="2800" dirty="0"/>
              <a:t>If both parties SPLIT – you both get to share the KitKat</a:t>
            </a:r>
          </a:p>
          <a:p>
            <a:r>
              <a:rPr lang="en-US" sz="2800" dirty="0"/>
              <a:t>If both participants STEAL – both of you will leave with nothing</a:t>
            </a:r>
          </a:p>
          <a:p>
            <a:r>
              <a:rPr lang="en-US" sz="2800" dirty="0"/>
              <a:t>If one party steals and the other split – the person who steals gets to keep the whole chocolate and the person who splits leaves with nothing</a:t>
            </a:r>
          </a:p>
          <a:p>
            <a:endParaRPr lang="en-US" sz="2800" dirty="0"/>
          </a:p>
          <a:p>
            <a:endParaRPr lang="en-US" sz="2800" dirty="0"/>
          </a:p>
          <a:p>
            <a:pPr marL="0" indent="0">
              <a:buNone/>
            </a:pPr>
            <a:endParaRPr lang="en-US" sz="2800" dirty="0"/>
          </a:p>
        </p:txBody>
      </p:sp>
      <p:sp>
        <p:nvSpPr>
          <p:cNvPr id="4" name="AutoShape 2" descr="Image result for golden ba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Image result for golden bal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Image result for golden bal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610" y="186870"/>
            <a:ext cx="4677527" cy="220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11974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Level Economics Content</a:t>
            </a:r>
          </a:p>
        </p:txBody>
      </p:sp>
      <p:sp>
        <p:nvSpPr>
          <p:cNvPr id="3" name="Content Placeholder 2"/>
          <p:cNvSpPr>
            <a:spLocks noGrp="1"/>
          </p:cNvSpPr>
          <p:nvPr>
            <p:ph idx="1"/>
          </p:nvPr>
        </p:nvSpPr>
        <p:spPr/>
        <p:txBody>
          <a:bodyPr/>
          <a:lstStyle/>
          <a:p>
            <a:pPr algn="ctr"/>
            <a:endParaRPr lang="en-GB" dirty="0"/>
          </a:p>
        </p:txBody>
      </p:sp>
      <p:pic>
        <p:nvPicPr>
          <p:cNvPr id="4" name="Picture 3"/>
          <p:cNvPicPr>
            <a:picLocks noChangeAspect="1"/>
          </p:cNvPicPr>
          <p:nvPr/>
        </p:nvPicPr>
        <p:blipFill rotWithShape="1">
          <a:blip r:embed="rId2"/>
          <a:srcRect l="15300" t="34116" r="15154" b="5467"/>
          <a:stretch/>
        </p:blipFill>
        <p:spPr>
          <a:xfrm>
            <a:off x="609600" y="1228726"/>
            <a:ext cx="10787644" cy="5268912"/>
          </a:xfrm>
          <a:prstGeom prst="rect">
            <a:avLst/>
          </a:prstGeom>
        </p:spPr>
      </p:pic>
    </p:spTree>
    <p:extLst>
      <p:ext uri="{BB962C8B-B14F-4D97-AF65-F5344CB8AC3E}">
        <p14:creationId xmlns:p14="http://schemas.microsoft.com/office/powerpoint/2010/main" val="1671650856"/>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Inequity Aversion</a:t>
            </a:r>
          </a:p>
        </p:txBody>
      </p:sp>
      <p:sp>
        <p:nvSpPr>
          <p:cNvPr id="3" name="Content Placeholder 2"/>
          <p:cNvSpPr>
            <a:spLocks noGrp="1"/>
          </p:cNvSpPr>
          <p:nvPr>
            <p:ph idx="1"/>
          </p:nvPr>
        </p:nvSpPr>
        <p:spPr/>
        <p:txBody>
          <a:bodyPr>
            <a:normAutofit/>
          </a:bodyPr>
          <a:lstStyle/>
          <a:p>
            <a:pPr marL="0" indent="0">
              <a:buNone/>
            </a:pPr>
            <a:r>
              <a:rPr lang="en-US" sz="2800" dirty="0"/>
              <a:t>Altruism is often linked to the concept of </a:t>
            </a:r>
            <a:r>
              <a:rPr lang="en-US" sz="2800" b="1" dirty="0">
                <a:solidFill>
                  <a:srgbClr val="E00059"/>
                </a:solidFill>
              </a:rPr>
              <a:t>inequity aversion</a:t>
            </a:r>
            <a:r>
              <a:rPr lang="en-US" sz="2800" b="1" dirty="0">
                <a:solidFill>
                  <a:srgbClr val="FF0000"/>
                </a:solidFill>
              </a:rPr>
              <a:t> </a:t>
            </a:r>
            <a:r>
              <a:rPr lang="en-US" sz="2800" dirty="0"/>
              <a:t>i.e. humans do not like unequal outcomes. </a:t>
            </a:r>
          </a:p>
          <a:p>
            <a:pPr marL="0" indent="0">
              <a:buNone/>
            </a:pPr>
            <a:endParaRPr lang="en-US" sz="2800" dirty="0"/>
          </a:p>
          <a:p>
            <a:pPr marL="0" indent="0">
              <a:buNone/>
            </a:pPr>
            <a:r>
              <a:rPr lang="en-US" sz="2800" dirty="0"/>
              <a:t>Whilst this is usually seen as positive, it can also result in a negative outcome e.g. a person being willing to forego a gain / reward if it means that someone else won’t gain an even better reward. </a:t>
            </a:r>
          </a:p>
          <a:p>
            <a:endParaRPr lang="en-US" sz="2800" dirty="0">
              <a:effectLst/>
            </a:endParaRPr>
          </a:p>
          <a:p>
            <a:pPr marL="0" indent="0">
              <a:buNone/>
            </a:pPr>
            <a:endParaRPr lang="en-US" sz="2800" dirty="0"/>
          </a:p>
        </p:txBody>
      </p:sp>
    </p:spTree>
    <p:extLst>
      <p:ext uri="{BB962C8B-B14F-4D97-AF65-F5344CB8AC3E}">
        <p14:creationId xmlns:p14="http://schemas.microsoft.com/office/powerpoint/2010/main" val="3190607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634" y="127000"/>
            <a:ext cx="8596668" cy="1320800"/>
          </a:xfrm>
        </p:spPr>
        <p:txBody>
          <a:bodyPr>
            <a:noAutofit/>
          </a:bodyPr>
          <a:lstStyle/>
          <a:p>
            <a:pPr algn="ctr"/>
            <a:r>
              <a:rPr lang="en-GB" sz="6600" dirty="0"/>
              <a:t>Economics</a:t>
            </a:r>
          </a:p>
        </p:txBody>
      </p:sp>
      <p:sp>
        <p:nvSpPr>
          <p:cNvPr id="3" name="Content Placeholder 2"/>
          <p:cNvSpPr>
            <a:spLocks noGrp="1"/>
          </p:cNvSpPr>
          <p:nvPr>
            <p:ph idx="1"/>
          </p:nvPr>
        </p:nvSpPr>
        <p:spPr>
          <a:xfrm>
            <a:off x="1095374" y="1397000"/>
            <a:ext cx="9902826" cy="4216401"/>
          </a:xfrm>
        </p:spPr>
        <p:txBody>
          <a:bodyPr>
            <a:normAutofit/>
          </a:bodyPr>
          <a:lstStyle/>
          <a:p>
            <a:pPr marL="0" indent="0" algn="ctr">
              <a:buNone/>
            </a:pPr>
            <a:r>
              <a:rPr lang="en-US" sz="3200" b="1" dirty="0"/>
              <a:t>Economics is the science which studies human </a:t>
            </a:r>
            <a:r>
              <a:rPr lang="en-US" sz="3200" b="1" dirty="0" err="1"/>
              <a:t>behaviour</a:t>
            </a:r>
            <a:r>
              <a:rPr lang="en-US" sz="3200" b="1" dirty="0"/>
              <a:t> as a relationship between unlimited wants and scarce resources which have alternative uses. </a:t>
            </a:r>
          </a:p>
          <a:p>
            <a:endParaRPr lang="en-GB" sz="1600" dirty="0"/>
          </a:p>
        </p:txBody>
      </p:sp>
      <p:pic>
        <p:nvPicPr>
          <p:cNvPr id="4" name="Picture 3"/>
          <p:cNvPicPr>
            <a:picLocks noChangeAspect="1"/>
          </p:cNvPicPr>
          <p:nvPr/>
        </p:nvPicPr>
        <p:blipFill>
          <a:blip r:embed="rId2"/>
          <a:stretch>
            <a:fillRect/>
          </a:stretch>
        </p:blipFill>
        <p:spPr>
          <a:xfrm>
            <a:off x="5844698" y="3027290"/>
            <a:ext cx="5705475" cy="3663877"/>
          </a:xfrm>
          <a:prstGeom prst="rect">
            <a:avLst/>
          </a:prstGeom>
        </p:spPr>
      </p:pic>
      <p:pic>
        <p:nvPicPr>
          <p:cNvPr id="5" name="Picture 4"/>
          <p:cNvPicPr>
            <a:picLocks noChangeAspect="1"/>
          </p:cNvPicPr>
          <p:nvPr/>
        </p:nvPicPr>
        <p:blipFill>
          <a:blip r:embed="rId3"/>
          <a:stretch>
            <a:fillRect/>
          </a:stretch>
        </p:blipFill>
        <p:spPr>
          <a:xfrm>
            <a:off x="282574" y="3192390"/>
            <a:ext cx="5562124" cy="3506787"/>
          </a:xfrm>
          <a:prstGeom prst="rect">
            <a:avLst/>
          </a:prstGeom>
        </p:spPr>
      </p:pic>
    </p:spTree>
    <p:extLst>
      <p:ext uri="{BB962C8B-B14F-4D97-AF65-F5344CB8AC3E}">
        <p14:creationId xmlns:p14="http://schemas.microsoft.com/office/powerpoint/2010/main" val="2607882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Expectations</a:t>
            </a:r>
          </a:p>
        </p:txBody>
      </p:sp>
      <p:sp>
        <p:nvSpPr>
          <p:cNvPr id="3" name="Content Placeholder 2"/>
          <p:cNvSpPr>
            <a:spLocks noGrp="1"/>
          </p:cNvSpPr>
          <p:nvPr>
            <p:ph idx="1"/>
          </p:nvPr>
        </p:nvSpPr>
        <p:spPr>
          <a:xfrm>
            <a:off x="416329" y="2092885"/>
            <a:ext cx="7327900" cy="4137027"/>
          </a:xfrm>
        </p:spPr>
        <p:txBody>
          <a:bodyPr>
            <a:normAutofit fontScale="85000" lnSpcReduction="20000"/>
          </a:bodyPr>
          <a:lstStyle/>
          <a:p>
            <a:pPr marL="0" indent="0">
              <a:buNone/>
            </a:pPr>
            <a:r>
              <a:rPr lang="en-GB" dirty="0"/>
              <a:t>Alongside the other 6</a:t>
            </a:r>
            <a:r>
              <a:rPr lang="en-GB" baseline="30000" dirty="0"/>
              <a:t>th</a:t>
            </a:r>
            <a:r>
              <a:rPr lang="en-GB" dirty="0"/>
              <a:t> form expectations, in Economics we expect you to </a:t>
            </a:r>
          </a:p>
          <a:p>
            <a:pPr marL="0" indent="0">
              <a:buNone/>
            </a:pPr>
            <a:endParaRPr lang="en-GB" dirty="0"/>
          </a:p>
          <a:p>
            <a:r>
              <a:rPr lang="en-GB" dirty="0"/>
              <a:t>Be prepared to be assessed regularly </a:t>
            </a:r>
          </a:p>
          <a:p>
            <a:r>
              <a:rPr lang="en-GB" dirty="0"/>
              <a:t>Meet weekly homework deadlines </a:t>
            </a:r>
          </a:p>
          <a:p>
            <a:r>
              <a:rPr lang="en-GB" dirty="0"/>
              <a:t>Have a folder with dividers to maintain organisation of notes, homework, and assessments</a:t>
            </a:r>
          </a:p>
          <a:p>
            <a:r>
              <a:rPr lang="en-GB" dirty="0"/>
              <a:t>Keep a journal of the wider reading you are encouraged to do on this course</a:t>
            </a:r>
          </a:p>
        </p:txBody>
      </p:sp>
      <p:pic>
        <p:nvPicPr>
          <p:cNvPr id="2050" name="Picture 2" descr="The Iceberg Illusion: What People See Vs What They Don't | by Ace Green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811338"/>
            <a:ext cx="5130801" cy="38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2502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4372" y="2"/>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5540519" y="277490"/>
            <a:ext cx="5349094" cy="584775"/>
          </a:xfrm>
          <a:prstGeom prst="rect">
            <a:avLst/>
          </a:prstGeom>
          <a:noFill/>
        </p:spPr>
        <p:txBody>
          <a:bodyPr wrap="square" rtlCol="0">
            <a:spAutoFit/>
          </a:bodyPr>
          <a:lstStyle/>
          <a:p>
            <a:r>
              <a:rPr lang="en-GB" sz="3200" dirty="0">
                <a:latin typeface="Bliss 2 ExtraBold" panose="02000506030000020004" pitchFamily="50" charset="0"/>
              </a:rPr>
              <a:t>Economics Bridging Menu</a:t>
            </a:r>
          </a:p>
        </p:txBody>
      </p:sp>
      <p:sp>
        <p:nvSpPr>
          <p:cNvPr id="6" name="TextBox 5"/>
          <p:cNvSpPr txBox="1"/>
          <p:nvPr/>
        </p:nvSpPr>
        <p:spPr>
          <a:xfrm>
            <a:off x="5231904" y="1139752"/>
            <a:ext cx="5624812" cy="4524315"/>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Economics,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and uploaded to your application by 19 August</a:t>
            </a:r>
          </a:p>
          <a:p>
            <a:pPr marL="285750" indent="-285750">
              <a:buFont typeface="Arial" panose="020B0604020202020204" pitchFamily="34" charset="0"/>
              <a:buChar char="•"/>
            </a:pPr>
            <a:r>
              <a:rPr lang="en-GB" dirty="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They can be saved within this </a:t>
            </a:r>
            <a:r>
              <a:rPr lang="en-GB" dirty="0" err="1">
                <a:latin typeface="Bliss 2 Regular" panose="02000506030000020004" pitchFamily="50" charset="0"/>
              </a:rPr>
              <a:t>powerpoint</a:t>
            </a:r>
            <a:r>
              <a:rPr lang="en-GB" dirty="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5663952" y="3933056"/>
            <a:ext cx="247260" cy="247260"/>
          </a:xfrm>
          <a:prstGeom prst="rect">
            <a:avLst/>
          </a:prstGeom>
        </p:spPr>
      </p:pic>
    </p:spTree>
    <p:extLst>
      <p:ext uri="{BB962C8B-B14F-4D97-AF65-F5344CB8AC3E}">
        <p14:creationId xmlns:p14="http://schemas.microsoft.com/office/powerpoint/2010/main" val="2475156498"/>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9248030"/>
              </p:ext>
            </p:extLst>
          </p:nvPr>
        </p:nvGraphicFramePr>
        <p:xfrm>
          <a:off x="1143000" y="-25951"/>
          <a:ext cx="9921552" cy="7109946"/>
        </p:xfrm>
        <a:graphic>
          <a:graphicData uri="http://schemas.openxmlformats.org/drawingml/2006/table">
            <a:tbl>
              <a:tblPr firstRow="1" bandRow="1">
                <a:tableStyleId>{5C22544A-7EE6-4342-B048-85BDC9FD1C3A}</a:tableStyleId>
              </a:tblPr>
              <a:tblGrid>
                <a:gridCol w="314837">
                  <a:extLst>
                    <a:ext uri="{9D8B030D-6E8A-4147-A177-3AD203B41FA5}">
                      <a16:colId xmlns:a16="http://schemas.microsoft.com/office/drawing/2014/main" val="3372372521"/>
                    </a:ext>
                  </a:extLst>
                </a:gridCol>
                <a:gridCol w="2401729">
                  <a:extLst>
                    <a:ext uri="{9D8B030D-6E8A-4147-A177-3AD203B41FA5}">
                      <a16:colId xmlns:a16="http://schemas.microsoft.com/office/drawing/2014/main" val="2077392922"/>
                    </a:ext>
                  </a:extLst>
                </a:gridCol>
                <a:gridCol w="2444505">
                  <a:extLst>
                    <a:ext uri="{9D8B030D-6E8A-4147-A177-3AD203B41FA5}">
                      <a16:colId xmlns:a16="http://schemas.microsoft.com/office/drawing/2014/main" val="3932849750"/>
                    </a:ext>
                  </a:extLst>
                </a:gridCol>
                <a:gridCol w="1366047">
                  <a:extLst>
                    <a:ext uri="{9D8B030D-6E8A-4147-A177-3AD203B41FA5}">
                      <a16:colId xmlns:a16="http://schemas.microsoft.com/office/drawing/2014/main" val="3835909388"/>
                    </a:ext>
                  </a:extLst>
                </a:gridCol>
                <a:gridCol w="1408823">
                  <a:extLst>
                    <a:ext uri="{9D8B030D-6E8A-4147-A177-3AD203B41FA5}">
                      <a16:colId xmlns:a16="http://schemas.microsoft.com/office/drawing/2014/main" val="3201027453"/>
                    </a:ext>
                  </a:extLst>
                </a:gridCol>
                <a:gridCol w="1985611">
                  <a:extLst>
                    <a:ext uri="{9D8B030D-6E8A-4147-A177-3AD203B41FA5}">
                      <a16:colId xmlns:a16="http://schemas.microsoft.com/office/drawing/2014/main" val="303662165"/>
                    </a:ext>
                  </a:extLst>
                </a:gridCol>
              </a:tblGrid>
              <a:tr h="625842">
                <a:tc gridSpan="6">
                  <a:txBody>
                    <a:bodyPr/>
                    <a:lstStyle/>
                    <a:p>
                      <a:pPr algn="ctr"/>
                      <a:r>
                        <a:rPr lang="en-GB" dirty="0">
                          <a:solidFill>
                            <a:schemeClr val="bg1"/>
                          </a:solidFill>
                        </a:rPr>
                        <a:t>Economics</a:t>
                      </a:r>
                      <a:r>
                        <a:rPr lang="en-GB" baseline="0" dirty="0">
                          <a:solidFill>
                            <a:schemeClr val="bg1"/>
                          </a:solidFill>
                        </a:rPr>
                        <a:t> Bridging Menu</a:t>
                      </a:r>
                    </a:p>
                    <a:p>
                      <a:pPr algn="ctr"/>
                      <a:r>
                        <a:rPr lang="en-GB"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96040">
                <a:tc rowSpan="12">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197159">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Undercover Economist </a:t>
                      </a:r>
                      <a:endParaRPr lang="en-GB" sz="1000" kern="1200" dirty="0">
                        <a:solidFill>
                          <a:schemeClr val="dk1"/>
                        </a:solidFill>
                        <a:effectLst/>
                        <a:latin typeface="Bliss 2 Regular" panose="02000506030000020004" pitchFamily="50" charset="0"/>
                        <a:ea typeface="+mn-ea"/>
                        <a:cs typeface="+mn-cs"/>
                      </a:endParaRPr>
                    </a:p>
                    <a:p>
                      <a:r>
                        <a:rPr lang="en-US" sz="1000" b="0" i="0" kern="1200" dirty="0">
                          <a:solidFill>
                            <a:schemeClr val="dk1"/>
                          </a:solidFill>
                          <a:effectLst/>
                          <a:latin typeface="Bliss 2 Regular" panose="02000506030000020004" pitchFamily="50" charset="0"/>
                          <a:ea typeface="+mn-ea"/>
                          <a:cs typeface="+mn-cs"/>
                        </a:rPr>
                        <a:t>The book provides an introduction to principles of economics, including demand-supply interactions, market failures, externalities, </a:t>
                      </a:r>
                      <a:r>
                        <a:rPr lang="en-US" sz="1000" b="0" i="0" kern="1200" dirty="0" err="1">
                          <a:solidFill>
                            <a:schemeClr val="dk1"/>
                          </a:solidFill>
                          <a:effectLst/>
                          <a:latin typeface="Bliss 2 Regular" panose="02000506030000020004" pitchFamily="50" charset="0"/>
                          <a:ea typeface="+mn-ea"/>
                          <a:cs typeface="+mn-cs"/>
                        </a:rPr>
                        <a:t>globalisation</a:t>
                      </a:r>
                      <a:r>
                        <a:rPr lang="en-US" sz="1000" b="0" i="0" kern="1200" dirty="0">
                          <a:solidFill>
                            <a:schemeClr val="dk1"/>
                          </a:solidFill>
                          <a:effectLst/>
                          <a:latin typeface="Bliss 2 Regular" panose="02000506030000020004" pitchFamily="50" charset="0"/>
                          <a:ea typeface="+mn-ea"/>
                          <a:cs typeface="+mn-cs"/>
                        </a:rPr>
                        <a:t>, international trade and comparative advantage.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000" b="1" kern="1200" dirty="0">
                          <a:solidFill>
                            <a:schemeClr val="dk1"/>
                          </a:solidFill>
                          <a:effectLst/>
                          <a:latin typeface="Bliss 2 Regular" panose="02000506030000020004" pitchFamily="50" charset="0"/>
                          <a:ea typeface="+mn-ea"/>
                          <a:cs typeface="+mn-cs"/>
                        </a:rPr>
                        <a:t> </a:t>
                      </a:r>
                      <a:r>
                        <a:rPr lang="en-GB" sz="1000" b="1" kern="1200" dirty="0" err="1">
                          <a:solidFill>
                            <a:schemeClr val="dk1"/>
                          </a:solidFill>
                          <a:effectLst/>
                          <a:latin typeface="Bliss 2 Regular" panose="02000506030000020004" pitchFamily="50" charset="0"/>
                          <a:ea typeface="+mn-ea"/>
                          <a:cs typeface="+mn-cs"/>
                        </a:rPr>
                        <a:t>Moneyball</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 Oakland A's general manager Billy </a:t>
                      </a:r>
                      <a:r>
                        <a:rPr lang="en-GB" sz="1000" kern="1200" dirty="0" err="1">
                          <a:solidFill>
                            <a:schemeClr val="dk1"/>
                          </a:solidFill>
                          <a:effectLst/>
                          <a:latin typeface="Bliss 2 Regular" panose="02000506030000020004" pitchFamily="50" charset="0"/>
                          <a:ea typeface="+mn-ea"/>
                          <a:cs typeface="+mn-cs"/>
                        </a:rPr>
                        <a:t>Beane's</a:t>
                      </a:r>
                      <a:r>
                        <a:rPr lang="en-GB" sz="1000" kern="1200" dirty="0">
                          <a:solidFill>
                            <a:schemeClr val="dk1"/>
                          </a:solidFill>
                          <a:effectLst/>
                          <a:latin typeface="Bliss 2 Regular" panose="02000506030000020004" pitchFamily="50" charset="0"/>
                          <a:ea typeface="+mn-ea"/>
                          <a:cs typeface="+mn-cs"/>
                        </a:rPr>
                        <a:t> successful attempt to assemble a baseball team on a lean budget by employing computer-generated analysis to acquire new players.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kern="1200" dirty="0">
                        <a:solidFill>
                          <a:schemeClr val="dk1"/>
                        </a:solidFill>
                        <a:effectLst/>
                        <a:latin typeface="Bliss 2 Regular" panose="02000506030000020004" pitchFamily="50" charset="0"/>
                        <a:ea typeface="+mn-ea"/>
                        <a:cs typeface="+mn-cs"/>
                      </a:endParaRPr>
                    </a:p>
                    <a:p>
                      <a:r>
                        <a:rPr lang="en-GB" sz="1000" kern="1200" dirty="0">
                          <a:solidFill>
                            <a:schemeClr val="dk1"/>
                          </a:solidFill>
                          <a:effectLst/>
                          <a:latin typeface="Bliss 2 Regular" panose="02000506030000020004"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171450" lvl="0" indent="-171450">
                        <a:spcAft>
                          <a:spcPts val="0"/>
                        </a:spcAft>
                        <a:buFont typeface="Arial" panose="020B0604020202020204" pitchFamily="34" charset="0"/>
                        <a:buChar char="•"/>
                      </a:pPr>
                      <a:r>
                        <a:rPr lang="en-GB" sz="1000" b="1" kern="1200" dirty="0">
                          <a:solidFill>
                            <a:schemeClr val="dk1"/>
                          </a:solidFill>
                          <a:effectLst/>
                          <a:latin typeface="Bliss 2 Regular" panose="02000506030000020004" pitchFamily="50" charset="0"/>
                          <a:ea typeface="+mn-ea"/>
                          <a:cs typeface="+mn-cs"/>
                          <a:hlinkClick r:id="rId2"/>
                        </a:rPr>
                        <a:t>Demand and Supply – What are you waiting for?</a:t>
                      </a:r>
                      <a:endParaRPr lang="en-GB" sz="1000" kern="1200" dirty="0">
                        <a:solidFill>
                          <a:schemeClr val="dk1"/>
                        </a:solidFill>
                        <a:effectLst/>
                        <a:latin typeface="Bliss 2 Regular" panose="02000506030000020004" pitchFamily="50" charset="0"/>
                        <a:ea typeface="+mn-ea"/>
                        <a:cs typeface="+mn-cs"/>
                      </a:endParaRPr>
                    </a:p>
                    <a:p>
                      <a:pPr marL="171450" lvl="0" indent="-171450">
                        <a:spcAft>
                          <a:spcPts val="0"/>
                        </a:spcAft>
                        <a:buFont typeface="Arial" panose="020B0604020202020204" pitchFamily="34" charset="0"/>
                        <a:buChar char="•"/>
                      </a:pPr>
                      <a:r>
                        <a:rPr lang="en-GB" sz="1000" b="1" kern="1200" dirty="0">
                          <a:solidFill>
                            <a:schemeClr val="dk1"/>
                          </a:solidFill>
                          <a:effectLst/>
                          <a:latin typeface="Bliss 2 Regular" panose="02000506030000020004" pitchFamily="50" charset="0"/>
                          <a:ea typeface="+mn-ea"/>
                          <a:cs typeface="+mn-cs"/>
                          <a:hlinkClick r:id="rId3"/>
                        </a:rPr>
                        <a:t>Income inequality</a:t>
                      </a:r>
                      <a:endParaRPr lang="en-GB" sz="1000" kern="1200" dirty="0">
                        <a:solidFill>
                          <a:schemeClr val="dk1"/>
                        </a:solidFill>
                        <a:effectLst/>
                        <a:latin typeface="Bliss 2 Regular" panose="02000506030000020004" pitchFamily="50" charset="0"/>
                        <a:ea typeface="+mn-ea"/>
                        <a:cs typeface="+mn-cs"/>
                      </a:endParaRPr>
                    </a:p>
                    <a:p>
                      <a:pPr marL="171450" lvl="0" indent="-171450">
                        <a:spcAft>
                          <a:spcPts val="0"/>
                        </a:spcAft>
                        <a:buFont typeface="Arial" panose="020B0604020202020204" pitchFamily="34" charset="0"/>
                        <a:buChar char="•"/>
                      </a:pPr>
                      <a:r>
                        <a:rPr lang="en-GB" sz="1000" b="1" kern="1200" dirty="0">
                          <a:solidFill>
                            <a:schemeClr val="dk1"/>
                          </a:solidFill>
                          <a:effectLst/>
                          <a:latin typeface="Bliss 2 Regular" panose="02000506030000020004" pitchFamily="50" charset="0"/>
                          <a:ea typeface="+mn-ea"/>
                          <a:cs typeface="+mn-cs"/>
                          <a:hlinkClick r:id="rId4"/>
                        </a:rPr>
                        <a:t>A true story of the gender pay gap</a:t>
                      </a:r>
                      <a:endParaRPr lang="en-GB" sz="1000" b="1"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kern="1200" dirty="0">
                          <a:solidFill>
                            <a:schemeClr val="dk1"/>
                          </a:solidFill>
                          <a:effectLst/>
                          <a:latin typeface="Bliss 2 Regular" panose="02000506030000020004" pitchFamily="50" charset="0"/>
                          <a:ea typeface="+mn-ea"/>
                          <a:cs typeface="+mn-cs"/>
                        </a:rPr>
                        <a:t>Visit the Bank of England (if reopened</a:t>
                      </a:r>
                      <a:r>
                        <a:rPr lang="en-GB" sz="1000" kern="1200" baseline="0" dirty="0">
                          <a:solidFill>
                            <a:schemeClr val="dk1"/>
                          </a:solidFill>
                          <a:effectLst/>
                          <a:latin typeface="Bliss 2 Regular" panose="02000506030000020004" pitchFamily="50" charset="0"/>
                          <a:ea typeface="+mn-ea"/>
                          <a:cs typeface="+mn-cs"/>
                        </a:rPr>
                        <a:t> to the public)</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0000"/>
                          </a:solidFill>
                          <a:latin typeface="Bliss 2 Regular" panose="02000506030000020004" pitchFamily="50" charset="0"/>
                        </a:rPr>
                        <a:t>(7)</a:t>
                      </a: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MOOCs</a:t>
                      </a:r>
                      <a:endParaRPr lang="en-GB" sz="1000" dirty="0">
                        <a:latin typeface="Bliss 2 Regular" panose="02000506030000020004" pitchFamily="50" charset="0"/>
                        <a:hlinkClick r:id="" action="ppaction://noaction"/>
                      </a:endParaRPr>
                    </a:p>
                    <a:p>
                      <a:r>
                        <a:rPr lang="en-GB" sz="1000" dirty="0">
                          <a:latin typeface="Bliss 2 Regular" panose="02000506030000020004" pitchFamily="50" charset="0"/>
                          <a:hlinkClick r:id="" action="ppaction://noaction"/>
                        </a:rPr>
                        <a:t>https://www.futurelearn.com/courses/global-prosperity</a:t>
                      </a:r>
                      <a:endParaRPr lang="en-GB" sz="1000" dirty="0">
                        <a:latin typeface="Bliss 2 Regular" panose="02000506030000020004" pitchFamily="50" charset="0"/>
                      </a:endParaRPr>
                    </a:p>
                    <a:p>
                      <a:r>
                        <a:rPr lang="en-GB" sz="1000" dirty="0">
                          <a:latin typeface="Bliss 2 Regular" panose="02000506030000020004" pitchFamily="50" charset="0"/>
                        </a:rPr>
                        <a:t>Search through</a:t>
                      </a:r>
                      <a:r>
                        <a:rPr lang="en-GB" sz="1000" baseline="0" dirty="0">
                          <a:latin typeface="Bliss 2 Regular" panose="02000506030000020004" pitchFamily="50" charset="0"/>
                        </a:rPr>
                        <a:t> the MOOCs on </a:t>
                      </a:r>
                      <a:r>
                        <a:rPr lang="en-GB" sz="1000" baseline="0" dirty="0" err="1">
                          <a:latin typeface="Bliss 2 Regular" panose="02000506030000020004" pitchFamily="50" charset="0"/>
                        </a:rPr>
                        <a:t>Unifrog</a:t>
                      </a:r>
                      <a:r>
                        <a:rPr lang="en-GB" sz="1000" baseline="0" dirty="0">
                          <a:latin typeface="Bliss 2 Regular" panose="02000506030000020004" pitchFamily="50" charset="0"/>
                        </a:rPr>
                        <a:t> using the filter ‘Economics’ and chose one that particularly interests you </a:t>
                      </a:r>
                      <a:r>
                        <a:rPr lang="en-GB" sz="1000" baseline="0" dirty="0">
                          <a:solidFill>
                            <a:srgbClr val="FF0000"/>
                          </a:solidFill>
                          <a:latin typeface="Bliss 2 Regular" panose="02000506030000020004" pitchFamily="50" charset="0"/>
                        </a:rPr>
                        <a:t>(5)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0">
                <a:tc vMerge="1">
                  <a:txBody>
                    <a:bodyPr/>
                    <a:lstStyle/>
                    <a:p>
                      <a:endParaRPr lang="en-GB"/>
                    </a:p>
                  </a:txBody>
                  <a:tcPr/>
                </a:tc>
                <a:tc rowSpan="4">
                  <a:txBody>
                    <a:bodyPr/>
                    <a:lstStyle/>
                    <a:p>
                      <a:pPr lvl="0"/>
                      <a:r>
                        <a:rPr lang="en-GB" sz="1000" b="1" kern="1200" dirty="0">
                          <a:solidFill>
                            <a:schemeClr val="dk1"/>
                          </a:solidFill>
                          <a:effectLst/>
                          <a:latin typeface="Bliss 2 Regular" panose="02000506030000020004" pitchFamily="50" charset="0"/>
                          <a:ea typeface="+mn-ea"/>
                          <a:cs typeface="+mn-cs"/>
                        </a:rPr>
                        <a:t>Poor Economics </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Why do the poor borrow to save? Why do they miss out on free life-saving immunizations, but pay for unnecessary drugs? In </a:t>
                      </a:r>
                      <a:r>
                        <a:rPr lang="en-GB" sz="1000" i="1" kern="1200" dirty="0">
                          <a:solidFill>
                            <a:schemeClr val="dk1"/>
                          </a:solidFill>
                          <a:effectLst/>
                          <a:latin typeface="Bliss 2 Regular" panose="02000506030000020004" pitchFamily="50" charset="0"/>
                          <a:ea typeface="+mn-ea"/>
                          <a:cs typeface="+mn-cs"/>
                        </a:rPr>
                        <a:t>Poor Economics</a:t>
                      </a:r>
                      <a:r>
                        <a:rPr lang="en-GB" sz="1000" kern="1200" dirty="0">
                          <a:solidFill>
                            <a:schemeClr val="dk1"/>
                          </a:solidFill>
                          <a:effectLst/>
                          <a:latin typeface="Bliss 2 Regular" panose="02000506030000020004" pitchFamily="50" charset="0"/>
                          <a:ea typeface="+mn-ea"/>
                          <a:cs typeface="+mn-cs"/>
                        </a:rPr>
                        <a:t>, </a:t>
                      </a:r>
                      <a:r>
                        <a:rPr lang="en-GB" sz="1000" kern="1200" dirty="0" err="1">
                          <a:solidFill>
                            <a:schemeClr val="dk1"/>
                          </a:solidFill>
                          <a:effectLst/>
                          <a:latin typeface="Bliss 2 Regular" panose="02000506030000020004" pitchFamily="50" charset="0"/>
                          <a:ea typeface="+mn-ea"/>
                          <a:cs typeface="+mn-cs"/>
                        </a:rPr>
                        <a:t>Abhijit</a:t>
                      </a:r>
                      <a:r>
                        <a:rPr lang="en-GB" sz="1000" kern="1200" dirty="0">
                          <a:solidFill>
                            <a:schemeClr val="dk1"/>
                          </a:solidFill>
                          <a:effectLst/>
                          <a:latin typeface="Bliss 2 Regular" panose="02000506030000020004" pitchFamily="50" charset="0"/>
                          <a:ea typeface="+mn-ea"/>
                          <a:cs typeface="+mn-cs"/>
                        </a:rPr>
                        <a:t> V. Banerjee and Esther </a:t>
                      </a:r>
                      <a:r>
                        <a:rPr lang="en-GB" sz="1000" kern="1200" dirty="0" err="1">
                          <a:solidFill>
                            <a:schemeClr val="dk1"/>
                          </a:solidFill>
                          <a:effectLst/>
                          <a:latin typeface="Bliss 2 Regular" panose="02000506030000020004" pitchFamily="50" charset="0"/>
                          <a:ea typeface="+mn-ea"/>
                          <a:cs typeface="+mn-cs"/>
                        </a:rPr>
                        <a:t>Duflo</a:t>
                      </a:r>
                      <a:r>
                        <a:rPr lang="en-GB" sz="1000" kern="1200" dirty="0">
                          <a:solidFill>
                            <a:schemeClr val="dk1"/>
                          </a:solidFill>
                          <a:effectLst/>
                          <a:latin typeface="Bliss 2 Regular" panose="02000506030000020004" pitchFamily="50" charset="0"/>
                          <a:ea typeface="+mn-ea"/>
                          <a:cs typeface="+mn-cs"/>
                        </a:rPr>
                        <a:t>, answer these questions from the ground.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lvl="0"/>
                      <a:r>
                        <a:rPr lang="en-GB" sz="1000" b="1" kern="1200" dirty="0">
                          <a:solidFill>
                            <a:schemeClr val="dk1"/>
                          </a:solidFill>
                          <a:effectLst/>
                          <a:latin typeface="Bliss 2 Regular" panose="02000506030000020004" pitchFamily="50" charset="0"/>
                          <a:ea typeface="+mn-ea"/>
                          <a:cs typeface="+mn-cs"/>
                        </a:rPr>
                        <a:t>Inside Job</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An</a:t>
                      </a:r>
                      <a:r>
                        <a:rPr lang="en-GB" sz="1000" kern="1200" baseline="0" dirty="0">
                          <a:solidFill>
                            <a:schemeClr val="dk1"/>
                          </a:solidFill>
                          <a:effectLst/>
                          <a:latin typeface="Bliss 2 Regular" panose="02000506030000020004" pitchFamily="50" charset="0"/>
                          <a:ea typeface="+mn-ea"/>
                          <a:cs typeface="+mn-cs"/>
                        </a:rPr>
                        <a:t> </a:t>
                      </a:r>
                      <a:r>
                        <a:rPr lang="en-GB" sz="1000" kern="1200" dirty="0">
                          <a:solidFill>
                            <a:schemeClr val="dk1"/>
                          </a:solidFill>
                          <a:effectLst/>
                          <a:latin typeface="Bliss 2 Regular" panose="02000506030000020004" pitchFamily="50" charset="0"/>
                          <a:ea typeface="+mn-ea"/>
                          <a:cs typeface="+mn-cs"/>
                        </a:rPr>
                        <a:t>analysis of the global financial crisis of 2008, which at a cost over $20 trillion, caused millions of people to lose their jobs and homes in the worst recession since the Great Depression, and nearly resulted in a global financial collapse.</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4">
                  <a:txBody>
                    <a:bodyPr/>
                    <a:lstStyle/>
                    <a:p>
                      <a:r>
                        <a:rPr lang="en-GB" sz="1000" dirty="0">
                          <a:latin typeface="Bliss 2 Regular" panose="02000506030000020004" pitchFamily="50" charset="0"/>
                          <a:hlinkClick r:id="rId5"/>
                        </a:rPr>
                        <a:t>LSE</a:t>
                      </a:r>
                      <a:r>
                        <a:rPr lang="en-GB" sz="1000" baseline="0" dirty="0">
                          <a:latin typeface="Bliss 2 Regular" panose="02000506030000020004" pitchFamily="50" charset="0"/>
                          <a:hlinkClick r:id="rId5"/>
                        </a:rPr>
                        <a:t> Economics Department Open Day</a:t>
                      </a:r>
                      <a:r>
                        <a:rPr lang="en-GB" sz="1000" baseline="0" dirty="0">
                          <a:latin typeface="Bliss 2 Regular" panose="02000506030000020004" pitchFamily="50" charset="0"/>
                        </a:rPr>
                        <a:t> </a:t>
                      </a:r>
                      <a:r>
                        <a:rPr lang="en-GB" sz="1000" baseline="0" dirty="0">
                          <a:solidFill>
                            <a:srgbClr val="FF0000"/>
                          </a:solidFill>
                          <a:latin typeface="Bliss 2 Regular" panose="02000506030000020004" pitchFamily="50" charset="0"/>
                        </a:rPr>
                        <a:t>(6)</a:t>
                      </a:r>
                    </a:p>
                    <a:p>
                      <a:r>
                        <a:rPr lang="en-GB" sz="1000" baseline="0" dirty="0">
                          <a:solidFill>
                            <a:schemeClr val="tx1"/>
                          </a:solidFill>
                          <a:latin typeface="Bliss 2 Regular" panose="02000506030000020004" pitchFamily="50" charset="0"/>
                        </a:rPr>
                        <a:t>Navigate to find the academic department sessions and watch the recorded sessions for Department of Economics</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3">
                  <a:txBody>
                    <a:bodyPr/>
                    <a:lstStyle/>
                    <a:p>
                      <a:r>
                        <a:rPr lang="en-GB" sz="1000" dirty="0">
                          <a:latin typeface="Bliss 2 Regular" panose="02000506030000020004" pitchFamily="50" charset="0"/>
                          <a:hlinkClick r:id="rId6"/>
                        </a:rPr>
                        <a:t>Young Economist of the Year Essay writing Competition </a:t>
                      </a:r>
                      <a:r>
                        <a:rPr lang="en-GB" sz="1000" dirty="0">
                          <a:solidFill>
                            <a:srgbClr val="FF0000"/>
                          </a:solidFill>
                          <a:latin typeface="Bliss 2 Regular" panose="02000506030000020004" pitchFamily="50"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425687"/>
                  </a:ext>
                </a:extLst>
              </a:tr>
              <a:tr h="5174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u="sng" kern="1200" dirty="0">
                          <a:solidFill>
                            <a:schemeClr val="dk1"/>
                          </a:solidFill>
                          <a:effectLst/>
                          <a:latin typeface="Bliss 2 Regular" panose="02000506030000020004" pitchFamily="50" charset="0"/>
                          <a:ea typeface="+mn-ea"/>
                          <a:cs typeface="+mn-cs"/>
                          <a:hlinkClick r:id="rId7"/>
                        </a:rPr>
                        <a:t>Economics in Ten</a:t>
                      </a:r>
                      <a:endParaRPr lang="en-GB" sz="1000"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21312266"/>
                  </a:ext>
                </a:extLst>
              </a:tr>
              <a:tr h="156407">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a:solidFill>
                            <a:schemeClr val="dk1"/>
                          </a:solidFill>
                          <a:effectLst/>
                          <a:latin typeface="Bliss 2 Regular" panose="02000506030000020004" pitchFamily="50" charset="0"/>
                          <a:ea typeface="+mn-ea"/>
                          <a:cs typeface="+mn-cs"/>
                          <a:hlinkClick r:id="rId8"/>
                        </a:rPr>
                        <a:t>Planet Money Podcast: </a:t>
                      </a:r>
                      <a:r>
                        <a:rPr lang="en-GB" sz="1000" b="1" kern="1200" dirty="0">
                          <a:solidFill>
                            <a:schemeClr val="dk1"/>
                          </a:solidFill>
                          <a:effectLst/>
                          <a:latin typeface="Bliss 2 Regular" panose="02000506030000020004" pitchFamily="50" charset="0"/>
                          <a:ea typeface="+mn-ea"/>
                          <a:cs typeface="+mn-cs"/>
                        </a:rPr>
                        <a:t>The Tale</a:t>
                      </a:r>
                      <a:r>
                        <a:rPr lang="en-GB" sz="1000" b="0" kern="1200" baseline="0" dirty="0">
                          <a:solidFill>
                            <a:schemeClr val="dk1"/>
                          </a:solidFill>
                          <a:effectLst/>
                          <a:latin typeface="Bliss 2 Regular" panose="02000506030000020004" pitchFamily="50" charset="0"/>
                          <a:ea typeface="+mn-ea"/>
                          <a:cs typeface="+mn-cs"/>
                        </a:rPr>
                        <a:t> of the Onion King </a:t>
                      </a:r>
                      <a:r>
                        <a:rPr lang="en-GB" sz="1000" b="0" kern="1200" baseline="0" dirty="0">
                          <a:solidFill>
                            <a:srgbClr val="FF0000"/>
                          </a:solidFill>
                          <a:effectLst/>
                          <a:latin typeface="Bliss 2 Regular" panose="02000506030000020004" pitchFamily="50" charset="0"/>
                          <a:ea typeface="+mn-ea"/>
                          <a:cs typeface="+mn-cs"/>
                        </a:rPr>
                        <a:t>(2)</a:t>
                      </a:r>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015770040"/>
                  </a:ext>
                </a:extLst>
              </a:tr>
              <a:tr h="54463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7">
                  <a:txBody>
                    <a:bodyPr/>
                    <a:lstStyle/>
                    <a:p>
                      <a:r>
                        <a:rPr lang="en-GB" sz="1000" kern="1200" dirty="0">
                          <a:solidFill>
                            <a:schemeClr val="dk1"/>
                          </a:solidFill>
                          <a:effectLst/>
                          <a:latin typeface="Bliss 2 Regular" panose="02000506030000020004" pitchFamily="50" charset="0"/>
                          <a:ea typeface="+mn-ea"/>
                          <a:cs typeface="+mn-cs"/>
                        </a:rPr>
                        <a:t>Choose a developed and a developing country – Research and produce a presentation on the </a:t>
                      </a:r>
                    </a:p>
                    <a:p>
                      <a:pPr marL="17145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Economic Growth</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Level of Unemployment</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Inflation Rate</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House Prices</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Average Wage</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National Debt</a:t>
                      </a:r>
                    </a:p>
                    <a:p>
                      <a:pPr marL="171450" lvl="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Main industries</a:t>
                      </a:r>
                    </a:p>
                    <a:p>
                      <a:pPr marL="17145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Explain what each of these indicators show and how they impact the different groups of people in society e.g. Government, businesses and consumers.</a:t>
                      </a:r>
                    </a:p>
                    <a:p>
                      <a:pPr marL="17145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How has each country’s economy been affected by </a:t>
                      </a:r>
                      <a:r>
                        <a:rPr lang="en-GB" sz="1000" kern="1200" dirty="0" err="1">
                          <a:solidFill>
                            <a:schemeClr val="dk1"/>
                          </a:solidFill>
                          <a:effectLst/>
                          <a:latin typeface="Bliss 2 Regular" panose="02000506030000020004" pitchFamily="50" charset="0"/>
                          <a:ea typeface="+mn-ea"/>
                          <a:cs typeface="+mn-cs"/>
                        </a:rPr>
                        <a:t>Covid</a:t>
                      </a:r>
                      <a:r>
                        <a:rPr lang="en-GB" sz="1000" kern="1200" dirty="0">
                          <a:solidFill>
                            <a:schemeClr val="dk1"/>
                          </a:solidFill>
                          <a:effectLst/>
                          <a:latin typeface="Bliss 2 Regular" panose="02000506030000020004" pitchFamily="50" charset="0"/>
                          <a:ea typeface="+mn-ea"/>
                          <a:cs typeface="+mn-cs"/>
                        </a:rPr>
                        <a:t> 19?</a:t>
                      </a:r>
                    </a:p>
                    <a:p>
                      <a:pPr marL="171450" indent="-171450">
                        <a:buFont typeface="Arial" panose="020B0604020202020204" pitchFamily="34" charset="0"/>
                        <a:buChar char="•"/>
                      </a:pPr>
                      <a:r>
                        <a:rPr lang="en-GB" sz="1000" kern="1200" dirty="0">
                          <a:solidFill>
                            <a:schemeClr val="dk1"/>
                          </a:solidFill>
                          <a:effectLst/>
                          <a:latin typeface="Bliss 2 Regular" panose="02000506030000020004" pitchFamily="50" charset="0"/>
                          <a:ea typeface="+mn-ea"/>
                          <a:cs typeface="+mn-cs"/>
                        </a:rPr>
                        <a:t>What are the main points of comparison for the economies</a:t>
                      </a:r>
                      <a:r>
                        <a:rPr lang="en-GB" sz="1000" kern="1200" baseline="0" dirty="0">
                          <a:solidFill>
                            <a:schemeClr val="dk1"/>
                          </a:solidFill>
                          <a:effectLst/>
                          <a:latin typeface="Bliss 2 Regular" panose="02000506030000020004" pitchFamily="50" charset="0"/>
                          <a:ea typeface="+mn-ea"/>
                          <a:cs typeface="+mn-cs"/>
                        </a:rPr>
                        <a:t> overall</a:t>
                      </a:r>
                      <a:r>
                        <a:rPr lang="en-GB" sz="1000" kern="1200" dirty="0">
                          <a:solidFill>
                            <a:schemeClr val="dk1"/>
                          </a:solidFill>
                          <a:effectLst/>
                          <a:latin typeface="Bliss 2 Regular" panose="02000506030000020004" pitchFamily="50" charset="0"/>
                          <a:ea typeface="+mn-ea"/>
                          <a:cs typeface="+mn-cs"/>
                        </a:rPr>
                        <a:t>?</a:t>
                      </a:r>
                    </a:p>
                    <a:p>
                      <a:pPr marL="0" indent="0">
                        <a:buFont typeface="Arial" panose="020B0604020202020204" pitchFamily="34" charset="0"/>
                        <a:buNone/>
                      </a:pPr>
                      <a:r>
                        <a:rPr lang="en-GB" sz="1000" kern="1200" dirty="0">
                          <a:solidFill>
                            <a:srgbClr val="FF0000"/>
                          </a:solidFill>
                          <a:effectLst/>
                          <a:latin typeface="Bliss 2 Regular" panose="02000506030000020004" pitchFamily="50" charset="0"/>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r h="834456">
                <a:tc vMerge="1">
                  <a:txBody>
                    <a:bodyPr/>
                    <a:lstStyle/>
                    <a:p>
                      <a:endParaRPr lang="en-GB"/>
                    </a:p>
                  </a:txBody>
                  <a:tcPr/>
                </a:tc>
                <a:tc>
                  <a:txBody>
                    <a:bodyPr/>
                    <a:lstStyle/>
                    <a:p>
                      <a:pPr lvl="0"/>
                      <a:r>
                        <a:rPr lang="en-GB" sz="1000" b="1" kern="1200" dirty="0">
                          <a:solidFill>
                            <a:schemeClr val="dk1"/>
                          </a:solidFill>
                          <a:effectLst/>
                          <a:latin typeface="Bliss 2 Regular" panose="02000506030000020004" pitchFamily="50" charset="0"/>
                          <a:ea typeface="+mn-ea"/>
                          <a:cs typeface="+mn-cs"/>
                        </a:rPr>
                        <a:t>The truth about Markets</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i="1" kern="1200" dirty="0">
                          <a:solidFill>
                            <a:schemeClr val="dk1"/>
                          </a:solidFill>
                          <a:effectLst/>
                          <a:latin typeface="Bliss 2 Regular" panose="02000506030000020004" pitchFamily="50" charset="0"/>
                          <a:ea typeface="+mn-ea"/>
                          <a:cs typeface="+mn-cs"/>
                        </a:rPr>
                        <a:t>W</a:t>
                      </a:r>
                      <a:r>
                        <a:rPr lang="en-GB" sz="1000" kern="1200" dirty="0">
                          <a:solidFill>
                            <a:schemeClr val="dk1"/>
                          </a:solidFill>
                          <a:effectLst/>
                          <a:latin typeface="Bliss 2 Regular" panose="02000506030000020004" pitchFamily="50" charset="0"/>
                          <a:ea typeface="+mn-ea"/>
                          <a:cs typeface="+mn-cs"/>
                        </a:rPr>
                        <a:t>hy market economies performed better than socialist or centrally directed ones. The book looks at markets in a number of different settings around the world. </a:t>
                      </a:r>
                      <a:r>
                        <a:rPr lang="en-US" sz="1000" b="0" i="0" kern="1200" dirty="0">
                          <a:solidFill>
                            <a:srgbClr val="FF0000"/>
                          </a:solidFill>
                          <a:effectLst/>
                          <a:latin typeface="Bliss 2 Regular" panose="02000506030000020004" pitchFamily="50" charset="0"/>
                          <a:ea typeface="+mn-ea"/>
                          <a:cs typeface="+mn-cs"/>
                        </a:rPr>
                        <a:t>(1)</a:t>
                      </a: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Capitalism – A love story</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Bliss 2 Regular" panose="02000506030000020004" pitchFamily="50" charset="0"/>
                          <a:ea typeface="+mn-ea"/>
                          <a:cs typeface="+mn-cs"/>
                        </a:rPr>
                        <a:t>An examination of the social costs of corporate interests pursuing profits at the expense of the public good.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a:solidFill>
                            <a:schemeClr val="dk1"/>
                          </a:solidFill>
                          <a:effectLst/>
                          <a:latin typeface="Bliss 2 Regular" panose="02000506030000020004" pitchFamily="50" charset="0"/>
                          <a:ea typeface="+mn-ea"/>
                          <a:cs typeface="+mn-cs"/>
                          <a:hlinkClick r:id="rId9"/>
                        </a:rPr>
                        <a:t>Are the Rich Really Less Generous Than the Poor?</a:t>
                      </a:r>
                      <a:r>
                        <a:rPr lang="en-GB" sz="1000" b="0" kern="1200" baseline="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hlinkClick r:id="rId10"/>
                        </a:rPr>
                        <a:t>Gresham College Lecture</a:t>
                      </a:r>
                      <a:r>
                        <a:rPr lang="en-GB" sz="1000" baseline="0" dirty="0">
                          <a:latin typeface="Bliss 2 Regular" panose="02000506030000020004" pitchFamily="50" charset="0"/>
                          <a:hlinkClick r:id="rId10"/>
                        </a:rPr>
                        <a:t>: Nudging society to better decisions </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298020">
                <a:tc vMerge="1">
                  <a:txBody>
                    <a:bodyPr/>
                    <a:lstStyle/>
                    <a:p>
                      <a:endParaRPr lang="en-GB"/>
                    </a:p>
                  </a:txBody>
                  <a:tcPr/>
                </a:tc>
                <a:tc rowSpan="2">
                  <a:txBody>
                    <a:bodyPr/>
                    <a:lstStyle/>
                    <a:p>
                      <a:pPr lvl="0"/>
                      <a:r>
                        <a:rPr lang="en-GB" sz="1000" b="1" kern="1200" dirty="0">
                          <a:solidFill>
                            <a:schemeClr val="dk1"/>
                          </a:solidFill>
                          <a:effectLst/>
                          <a:latin typeface="Bliss 2 Regular" panose="02000506030000020004" pitchFamily="50" charset="0"/>
                          <a:ea typeface="+mn-ea"/>
                          <a:cs typeface="+mn-cs"/>
                        </a:rPr>
                        <a:t>Nudge </a:t>
                      </a:r>
                      <a:endParaRPr lang="en-GB" sz="1000" kern="120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i="1" kern="1200" dirty="0">
                          <a:solidFill>
                            <a:schemeClr val="dk1"/>
                          </a:solidFill>
                          <a:effectLst/>
                          <a:latin typeface="Bliss 2 Regular" panose="02000506030000020004" pitchFamily="50" charset="0"/>
                          <a:ea typeface="+mn-ea"/>
                          <a:cs typeface="+mn-cs"/>
                        </a:rPr>
                        <a:t>Nudge</a:t>
                      </a:r>
                      <a:r>
                        <a:rPr lang="en-GB" sz="1000" kern="1200" dirty="0">
                          <a:solidFill>
                            <a:schemeClr val="dk1"/>
                          </a:solidFill>
                          <a:effectLst/>
                          <a:latin typeface="Bliss 2 Regular" panose="02000506030000020004" pitchFamily="50" charset="0"/>
                          <a:ea typeface="+mn-ea"/>
                          <a:cs typeface="+mn-cs"/>
                        </a:rPr>
                        <a:t> is about choices - how we make them and how we can make better ones.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r>
                        <a:rPr lang="en-GB" sz="1000" b="1" kern="1200" dirty="0">
                          <a:solidFill>
                            <a:schemeClr val="dk1"/>
                          </a:solidFill>
                          <a:effectLst/>
                          <a:latin typeface="Bliss 2 Regular" panose="02000506030000020004" pitchFamily="50" charset="0"/>
                          <a:ea typeface="+mn-ea"/>
                          <a:cs typeface="+mn-cs"/>
                        </a:rPr>
                        <a:t>Sicko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dk1"/>
                          </a:solidFill>
                          <a:effectLst/>
                          <a:latin typeface="Bliss 2 Regular" panose="02000506030000020004" pitchFamily="50" charset="0"/>
                          <a:ea typeface="+mn-ea"/>
                          <a:cs typeface="+mn-cs"/>
                        </a:rPr>
                        <a:t>A film comparing international health care systems.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pPr lvl="0"/>
                      <a:endParaRPr lang="en-GB" sz="1000" b="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70637930"/>
                  </a:ext>
                </a:extLst>
              </a:tr>
              <a:tr h="395685">
                <a:tc vMerge="1">
                  <a:txBody>
                    <a:bodyPr/>
                    <a:lstStyle/>
                    <a:p>
                      <a:endParaRPr lang="en-GB" sz="100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000" dirty="0">
                          <a:latin typeface="Bliss 2 Regular" panose="02000506030000020004" pitchFamily="50" charset="0"/>
                          <a:hlinkClick r:id="rId11"/>
                        </a:rPr>
                        <a:t>LSE Public Lectures </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264794"/>
                  </a:ext>
                </a:extLst>
              </a:tr>
              <a:tr h="140751">
                <a:tc vMerge="1">
                  <a:txBody>
                    <a:bodyPr/>
                    <a:lstStyle/>
                    <a:p>
                      <a:endParaRPr lang="en-GB"/>
                    </a:p>
                  </a:txBody>
                  <a:tcPr/>
                </a:tc>
                <a:tc rowSpan="2">
                  <a:txBody>
                    <a:bodyPr/>
                    <a:lstStyle/>
                    <a:p>
                      <a:r>
                        <a:rPr lang="en-US" sz="1000" b="0" i="0" kern="1200" dirty="0">
                          <a:solidFill>
                            <a:schemeClr val="dk1"/>
                          </a:solidFill>
                          <a:effectLst/>
                          <a:latin typeface="Bliss 2 Regular" panose="02000506030000020004" pitchFamily="50" charset="0"/>
                          <a:ea typeface="+mn-ea"/>
                          <a:cs typeface="+mn-cs"/>
                        </a:rPr>
                        <a:t>Talking to My Daughter About the Economy: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rPr>
                        <a:t>A Brief History of Capitalism by </a:t>
                      </a:r>
                      <a:r>
                        <a:rPr lang="en-US" sz="1000" b="0" i="0" kern="1200" dirty="0" err="1">
                          <a:solidFill>
                            <a:schemeClr val="dk1"/>
                          </a:solidFill>
                          <a:effectLst/>
                          <a:latin typeface="Bliss 2 Regular" panose="02000506030000020004" pitchFamily="50" charset="0"/>
                          <a:ea typeface="+mn-ea"/>
                          <a:cs typeface="+mn-cs"/>
                        </a:rPr>
                        <a:t>Yanis</a:t>
                      </a:r>
                      <a:r>
                        <a:rPr lang="en-US" sz="1000" b="0" i="0" kern="1200" dirty="0">
                          <a:solidFill>
                            <a:schemeClr val="dk1"/>
                          </a:solidFill>
                          <a:effectLst/>
                          <a:latin typeface="Bliss 2 Regular" panose="02000506030000020004" pitchFamily="50" charset="0"/>
                          <a:ea typeface="+mn-ea"/>
                          <a:cs typeface="+mn-cs"/>
                        </a:rPr>
                        <a:t> Varoufakis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TED</a:t>
                      </a:r>
                      <a:r>
                        <a:rPr lang="en-GB" sz="1000" baseline="0" dirty="0">
                          <a:latin typeface="Bliss 2 Regular" panose="02000506030000020004" pitchFamily="50" charset="0"/>
                        </a:rPr>
                        <a:t> Talks </a:t>
                      </a:r>
                      <a:r>
                        <a:rPr lang="en-US" sz="1000" b="0" i="0" kern="1200" dirty="0">
                          <a:solidFill>
                            <a:srgbClr val="FF0000"/>
                          </a:solidFill>
                          <a:effectLst/>
                          <a:latin typeface="Bliss 2 Regular" panose="02000506030000020004" pitchFamily="50" charset="0"/>
                          <a:ea typeface="+mn-ea"/>
                          <a:cs typeface="+mn-cs"/>
                        </a:rPr>
                        <a:t>(1)</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2"/>
                        </a:rPr>
                        <a:t>Donut Economics </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3"/>
                        </a:rPr>
                        <a:t>The Economics of Enough</a:t>
                      </a:r>
                      <a:endParaRPr lang="en-GB" sz="1000" baseline="0" dirty="0">
                        <a:latin typeface="Bliss 2 Regular" panose="02000506030000020004" pitchFamily="50" charset="0"/>
                      </a:endParaRPr>
                    </a:p>
                    <a:p>
                      <a:pPr marL="171450" indent="-171450">
                        <a:buFont typeface="Arial" panose="020B0604020202020204" pitchFamily="34" charset="0"/>
                        <a:buChar char="•"/>
                      </a:pPr>
                      <a:r>
                        <a:rPr lang="en-GB" sz="1000" baseline="0" dirty="0">
                          <a:latin typeface="Bliss 2 Regular" panose="02000506030000020004" pitchFamily="50" charset="0"/>
                          <a:hlinkClick r:id="rId14"/>
                        </a:rPr>
                        <a:t>Why renewables can’t save the planet</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3">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a:solidFill>
                            <a:schemeClr val="dk1"/>
                          </a:solidFill>
                          <a:effectLst/>
                          <a:latin typeface="Bliss 2 Regular" panose="02000506030000020004" pitchFamily="50" charset="0"/>
                          <a:ea typeface="+mn-ea"/>
                          <a:cs typeface="+mn-cs"/>
                          <a:hlinkClick r:id="rId15"/>
                        </a:rPr>
                        <a:t>Should we really behave like economist say we do?</a:t>
                      </a:r>
                      <a:endParaRPr lang="en-GB" sz="1000" b="1"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b="1" kern="1200" dirty="0">
                        <a:solidFill>
                          <a:schemeClr val="dk1"/>
                        </a:solidFill>
                        <a:effectLst/>
                        <a:latin typeface="Bliss 2 Regular" panose="02000506030000020004" pitchFamily="50" charset="0"/>
                        <a:ea typeface="+mn-ea"/>
                        <a:cs typeface="+mn-cs"/>
                      </a:endParaRPr>
                    </a:p>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70645005"/>
                  </a:ext>
                </a:extLst>
              </a:tr>
              <a:tr h="685446">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rowSpan="2">
                  <a:txBody>
                    <a:bodyPr/>
                    <a:lstStyle/>
                    <a:p>
                      <a:r>
                        <a:rPr lang="en-GB" sz="1000" dirty="0">
                          <a:latin typeface="Bliss 2 Regular" panose="02000506030000020004" pitchFamily="50" charset="0"/>
                          <a:hlinkClick r:id="rId16"/>
                        </a:rPr>
                        <a:t>Explore the </a:t>
                      </a:r>
                      <a:r>
                        <a:rPr lang="en-GB" sz="1000" dirty="0" err="1">
                          <a:latin typeface="Bliss 2 Regular" panose="02000506030000020004" pitchFamily="50" charset="0"/>
                          <a:hlinkClick r:id="rId16"/>
                        </a:rPr>
                        <a:t>Unifrog</a:t>
                      </a:r>
                      <a:r>
                        <a:rPr lang="en-GB" sz="1000" dirty="0">
                          <a:latin typeface="Bliss 2 Regular" panose="02000506030000020004" pitchFamily="50" charset="0"/>
                          <a:hlinkClick r:id="rId16"/>
                        </a:rPr>
                        <a:t> Economics Guide including the ‘Geek Out’ sections </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054390587"/>
                  </a:ext>
                </a:extLst>
              </a:tr>
              <a:tr h="675088">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a:latin typeface="Bliss 2 Regular" panose="02000506030000020004" pitchFamily="50" charset="0"/>
                        </a:rPr>
                        <a:t>Freakonomics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The</a:t>
                      </a:r>
                      <a:r>
                        <a:rPr lang="en-GB" sz="1000" baseline="0" dirty="0">
                          <a:latin typeface="Bliss 2 Regular" panose="02000506030000020004" pitchFamily="50" charset="0"/>
                        </a:rPr>
                        <a:t> hidden side of everything!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hlinkClick r:id="rId17"/>
                        </a:rPr>
                        <a:t>Margin Call</a:t>
                      </a:r>
                      <a:r>
                        <a:rPr lang="en-US" sz="1000" b="0" i="0" kern="1200" dirty="0">
                          <a:solidFill>
                            <a:schemeClr val="dk1"/>
                          </a:solidFill>
                          <a:effectLst/>
                          <a:latin typeface="Bliss 2 Regular" panose="02000506030000020004" pitchFamily="50" charset="0"/>
                          <a:ea typeface="+mn-ea"/>
                          <a:cs typeface="+mn-cs"/>
                        </a:rPr>
                        <a:t>: A boardroom crisis ensues at an investment bank when one young analyst begins to raise questions about the company's financial stability (Thriller)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79943595"/>
                  </a:ext>
                </a:extLst>
              </a:tr>
            </a:tbl>
          </a:graphicData>
        </a:graphic>
      </p:graphicFrame>
      <p:pic>
        <p:nvPicPr>
          <p:cNvPr id="3" name="Picture 2" descr="Image result for book clipart"/>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14500" y="710669"/>
            <a:ext cx="669439" cy="441722"/>
          </a:xfrm>
          <a:prstGeom prst="rect">
            <a:avLst/>
          </a:prstGeom>
          <a:noFill/>
          <a:ln>
            <a:noFill/>
          </a:ln>
        </p:spPr>
      </p:pic>
      <p:pic>
        <p:nvPicPr>
          <p:cNvPr id="4" name="Picture 3" descr="White TV by liftarn"/>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03147" y="648062"/>
            <a:ext cx="590647" cy="566936"/>
          </a:xfrm>
          <a:prstGeom prst="rect">
            <a:avLst/>
          </a:prstGeom>
          <a:noFill/>
          <a:ln>
            <a:noFill/>
          </a:ln>
        </p:spPr>
      </p:pic>
      <p:pic>
        <p:nvPicPr>
          <p:cNvPr id="5" name="Picture 4"/>
          <p:cNvPicPr/>
          <p:nvPr/>
        </p:nvPicPr>
        <p:blipFill>
          <a:blip r:embed="rId20" cstate="print">
            <a:extLst>
              <a:ext uri="{28A0092B-C50C-407E-A947-70E740481C1C}">
                <a14:useLocalDpi xmlns:a14="http://schemas.microsoft.com/office/drawing/2010/main" val="0"/>
              </a:ext>
            </a:extLst>
          </a:blip>
          <a:stretch>
            <a:fillRect/>
          </a:stretch>
        </p:blipFill>
        <p:spPr>
          <a:xfrm>
            <a:off x="7274114" y="726586"/>
            <a:ext cx="404767" cy="488412"/>
          </a:xfrm>
          <a:prstGeom prst="rect">
            <a:avLst/>
          </a:prstGeom>
        </p:spPr>
      </p:pic>
      <p:pic>
        <p:nvPicPr>
          <p:cNvPr id="6" name="Picture 5" descr="Image result for museum clipart"/>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601916" y="778885"/>
            <a:ext cx="530419" cy="502032"/>
          </a:xfrm>
          <a:prstGeom prst="rect">
            <a:avLst/>
          </a:prstGeom>
          <a:noFill/>
          <a:ln>
            <a:noFill/>
          </a:ln>
        </p:spPr>
      </p:pic>
      <p:pic>
        <p:nvPicPr>
          <p:cNvPr id="7" name="Picture 6" descr="SIS Quantitative Market Research"/>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443676" y="685086"/>
            <a:ext cx="560963" cy="492889"/>
          </a:xfrm>
          <a:prstGeom prst="rect">
            <a:avLst/>
          </a:prstGeom>
          <a:noFill/>
          <a:ln>
            <a:noFill/>
          </a:ln>
        </p:spPr>
      </p:pic>
      <p:pic>
        <p:nvPicPr>
          <p:cNvPr id="8" name="Picture 7"/>
          <p:cNvPicPr>
            <a:picLocks noChangeAspect="1"/>
          </p:cNvPicPr>
          <p:nvPr/>
        </p:nvPicPr>
        <p:blipFill rotWithShape="1">
          <a:blip r:embed="rId23"/>
          <a:srcRect l="25008" t="17288" r="25008" b="24559"/>
          <a:stretch/>
        </p:blipFill>
        <p:spPr>
          <a:xfrm>
            <a:off x="10704512" y="2173286"/>
            <a:ext cx="344488" cy="344488"/>
          </a:xfrm>
          <a:prstGeom prst="rect">
            <a:avLst/>
          </a:prstGeom>
        </p:spPr>
      </p:pic>
      <p:pic>
        <p:nvPicPr>
          <p:cNvPr id="9" name="Picture 8"/>
          <p:cNvPicPr>
            <a:picLocks noChangeAspect="1"/>
          </p:cNvPicPr>
          <p:nvPr/>
        </p:nvPicPr>
        <p:blipFill rotWithShape="1">
          <a:blip r:embed="rId23"/>
          <a:srcRect l="25008" t="17288" r="25008" b="24559"/>
          <a:stretch/>
        </p:blipFill>
        <p:spPr>
          <a:xfrm>
            <a:off x="5881589" y="2157722"/>
            <a:ext cx="344488" cy="344488"/>
          </a:xfrm>
          <a:prstGeom prst="rect">
            <a:avLst/>
          </a:prstGeom>
        </p:spPr>
      </p:pic>
      <p:pic>
        <p:nvPicPr>
          <p:cNvPr id="10" name="Picture 9"/>
          <p:cNvPicPr>
            <a:picLocks noChangeAspect="1"/>
          </p:cNvPicPr>
          <p:nvPr/>
        </p:nvPicPr>
        <p:blipFill rotWithShape="1">
          <a:blip r:embed="rId23"/>
          <a:srcRect l="25008" t="17288" r="25008" b="24559"/>
          <a:stretch/>
        </p:blipFill>
        <p:spPr>
          <a:xfrm>
            <a:off x="3449218" y="5805264"/>
            <a:ext cx="344488" cy="344488"/>
          </a:xfrm>
          <a:prstGeom prst="rect">
            <a:avLst/>
          </a:prstGeom>
        </p:spPr>
      </p:pic>
      <p:pic>
        <p:nvPicPr>
          <p:cNvPr id="11" name="Picture 10"/>
          <p:cNvPicPr>
            <a:picLocks noChangeAspect="1"/>
          </p:cNvPicPr>
          <p:nvPr/>
        </p:nvPicPr>
        <p:blipFill rotWithShape="1">
          <a:blip r:embed="rId23"/>
          <a:srcRect l="25008" t="17288" r="25008" b="24559"/>
          <a:stretch/>
        </p:blipFill>
        <p:spPr>
          <a:xfrm>
            <a:off x="5931532" y="4328004"/>
            <a:ext cx="344488" cy="344488"/>
          </a:xfrm>
          <a:prstGeom prst="rect">
            <a:avLst/>
          </a:prstGeom>
        </p:spPr>
      </p:pic>
      <p:pic>
        <p:nvPicPr>
          <p:cNvPr id="12" name="Picture 11"/>
          <p:cNvPicPr>
            <a:picLocks noChangeAspect="1"/>
          </p:cNvPicPr>
          <p:nvPr/>
        </p:nvPicPr>
        <p:blipFill rotWithShape="1">
          <a:blip r:embed="rId23"/>
          <a:srcRect l="25008" t="17288" r="25008" b="24559"/>
          <a:stretch/>
        </p:blipFill>
        <p:spPr>
          <a:xfrm>
            <a:off x="10663259" y="2897485"/>
            <a:ext cx="344488" cy="344488"/>
          </a:xfrm>
          <a:prstGeom prst="rect">
            <a:avLst/>
          </a:prstGeom>
        </p:spPr>
      </p:pic>
      <p:pic>
        <p:nvPicPr>
          <p:cNvPr id="13" name="Picture 12"/>
          <p:cNvPicPr>
            <a:picLocks noChangeAspect="1"/>
          </p:cNvPicPr>
          <p:nvPr/>
        </p:nvPicPr>
        <p:blipFill rotWithShape="1">
          <a:blip r:embed="rId23"/>
          <a:srcRect l="25008" t="17288" r="25008" b="24559"/>
          <a:stretch/>
        </p:blipFill>
        <p:spPr>
          <a:xfrm>
            <a:off x="6456040" y="260648"/>
            <a:ext cx="247260" cy="247260"/>
          </a:xfrm>
          <a:prstGeom prst="rect">
            <a:avLst/>
          </a:prstGeom>
        </p:spPr>
      </p:pic>
    </p:spTree>
    <p:extLst>
      <p:ext uri="{BB962C8B-B14F-4D97-AF65-F5344CB8AC3E}">
        <p14:creationId xmlns:p14="http://schemas.microsoft.com/office/powerpoint/2010/main" val="204415014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6307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alibri"/>
                <a:ea typeface="Times New Roman" panose="02020603050405020304" pitchFamily="18" charset="0"/>
              </a:rPr>
              <a:t>Would you/would you not recommend it? Why?</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alibri"/>
                <a:ea typeface="Times New Roman" panose="02020603050405020304" pitchFamily="18" charset="0"/>
              </a:rPr>
              <a:t>Rating: </a:t>
            </a:r>
            <a:endParaRPr lang="en-US" altLang="en-US" sz="1200" dirty="0">
              <a:solidFill>
                <a:prstClr val="black"/>
              </a:solidFill>
              <a:latin typeface="Calibri"/>
            </a:endParaRPr>
          </a:p>
        </p:txBody>
      </p:sp>
      <p:sp>
        <p:nvSpPr>
          <p:cNvPr id="8" name="AutoShape 18"/>
          <p:cNvSpPr>
            <a:spLocks noChangeArrowheads="1"/>
          </p:cNvSpPr>
          <p:nvPr/>
        </p:nvSpPr>
        <p:spPr bwMode="auto">
          <a:xfrm>
            <a:off x="1327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rPr>
              <a:t>How does it link to this subject and why is it important?</a:t>
            </a:r>
            <a:endParaRPr lang="en-US" altLang="en-US" dirty="0">
              <a:solidFill>
                <a:prstClr val="black"/>
              </a:solidFill>
              <a:latin typeface="Arial" panose="020B0604020202020204" pitchFamily="34" charset="0"/>
            </a:endParaRPr>
          </a:p>
        </p:txBody>
      </p:sp>
      <p:sp>
        <p:nvSpPr>
          <p:cNvPr id="9" name="AutoShape 4"/>
          <p:cNvSpPr>
            <a:spLocks noChangeArrowheads="1"/>
          </p:cNvSpPr>
          <p:nvPr/>
        </p:nvSpPr>
        <p:spPr bwMode="auto">
          <a:xfrm>
            <a:off x="1327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What was it about?</a:t>
            </a:r>
            <a:endParaRPr lang="en-US" altLang="en-US" sz="900" dirty="0">
              <a:solidFill>
                <a:prstClr val="black"/>
              </a:solidFill>
              <a:latin typeface="Calibri"/>
            </a:endParaRPr>
          </a:p>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sp>
        <p:nvSpPr>
          <p:cNvPr id="10" name="AutoShape 17"/>
          <p:cNvSpPr>
            <a:spLocks noChangeArrowheads="1"/>
          </p:cNvSpPr>
          <p:nvPr/>
        </p:nvSpPr>
        <p:spPr bwMode="auto">
          <a:xfrm>
            <a:off x="6242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solidFill>
                  <a:prstClr val="black"/>
                </a:solidFill>
                <a:latin typeface="Calibri"/>
              </a:rPr>
              <a:t>What did you find particularly interesting/inspiring/shocking? Has this changed your opinion?</a:t>
            </a: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r>
              <a:rPr lang="en-GB" sz="1200" dirty="0">
                <a:solidFill>
                  <a:prstClr val="black"/>
                </a:solidFill>
                <a:latin typeface="Calibri"/>
              </a:rPr>
              <a:t>What would you like to learn more about? </a:t>
            </a:r>
          </a:p>
        </p:txBody>
      </p:sp>
      <p:sp>
        <p:nvSpPr>
          <p:cNvPr id="11" name="Text Box 9"/>
          <p:cNvSpPr txBox="1">
            <a:spLocks noChangeArrowheads="1"/>
          </p:cNvSpPr>
          <p:nvPr/>
        </p:nvSpPr>
        <p:spPr bwMode="auto">
          <a:xfrm>
            <a:off x="3432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000" dirty="0">
                <a:solidFill>
                  <a:srgbClr val="FF0000"/>
                </a:solidFill>
                <a:latin typeface="Century Gothic" panose="020B0502020202020204" pitchFamily="34" charset="0"/>
                <a:ea typeface="Times New Roman" panose="02020603050405020304" pitchFamily="18" charset="0"/>
              </a:rPr>
              <a:t>(1)</a:t>
            </a:r>
            <a:r>
              <a:rPr lang="en-US" altLang="en-US" sz="2000" dirty="0">
                <a:solidFill>
                  <a:prstClr val="black"/>
                </a:solidFill>
                <a:latin typeface="Century Gothic" panose="020B0502020202020204" pitchFamily="34" charset="0"/>
                <a:ea typeface="Times New Roman" panose="02020603050405020304" pitchFamily="18" charset="0"/>
              </a:rPr>
              <a:t> - Book/Journal/Podcast/Film  Review</a:t>
            </a:r>
            <a:endParaRPr lang="en-US" altLang="en-US" dirty="0">
              <a:solidFill>
                <a:prstClr val="black"/>
              </a:solidFill>
              <a:latin typeface="Arial" panose="020B0604020202020204" pitchFamily="34" charset="0"/>
            </a:endParaRPr>
          </a:p>
        </p:txBody>
      </p:sp>
      <p:sp>
        <p:nvSpPr>
          <p:cNvPr id="13" name="Text Box 8"/>
          <p:cNvSpPr txBox="1">
            <a:spLocks noChangeArrowheads="1"/>
          </p:cNvSpPr>
          <p:nvPr/>
        </p:nvSpPr>
        <p:spPr bwMode="auto">
          <a:xfrm>
            <a:off x="1441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Review by: ___________________________________________</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Title: _______________________________________________________</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Author: ____________________________________________________</a:t>
            </a:r>
          </a:p>
          <a:p>
            <a:pPr eaLnBrk="0" fontAlgn="base" hangingPunct="0">
              <a:spcBef>
                <a:spcPct val="0"/>
              </a:spcBef>
              <a:spcAft>
                <a:spcPct val="0"/>
              </a:spcAft>
            </a:pPr>
            <a:r>
              <a:rPr lang="en-US" altLang="en-US" sz="1200" dirty="0">
                <a:solidFill>
                  <a:prstClr val="black"/>
                </a:solidFill>
                <a:latin typeface="Century Gothic" panose="020B0502020202020204" pitchFamily="34" charset="0"/>
              </a:rPr>
              <a:t>Review of (please circle)</a:t>
            </a:r>
          </a:p>
          <a:p>
            <a:pPr eaLnBrk="0" fontAlgn="base" hangingPunct="0">
              <a:spcBef>
                <a:spcPct val="0"/>
              </a:spcBef>
              <a:spcAft>
                <a:spcPct val="0"/>
              </a:spcAft>
            </a:pPr>
            <a:r>
              <a:rPr lang="en-US" altLang="en-US" sz="1200" dirty="0">
                <a:solidFill>
                  <a:prstClr val="black"/>
                </a:solidFill>
                <a:latin typeface="Century Gothic" panose="020B0502020202020204" pitchFamily="34" charset="0"/>
              </a:rPr>
              <a:t>Book      Journal      Podcast          Film         Documentary</a:t>
            </a:r>
            <a:endParaRPr lang="en-US" altLang="en-US" sz="1200" dirty="0">
              <a:solidFill>
                <a:prstClr val="black"/>
              </a:solidFill>
              <a:latin typeface="Calibri"/>
            </a:endParaRPr>
          </a:p>
        </p:txBody>
      </p:sp>
      <p:sp>
        <p:nvSpPr>
          <p:cNvPr id="14" name="AutoShape 7"/>
          <p:cNvSpPr>
            <a:spLocks noChangeArrowheads="1"/>
          </p:cNvSpPr>
          <p:nvPr/>
        </p:nvSpPr>
        <p:spPr bwMode="auto">
          <a:xfrm>
            <a:off x="1384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2" name="Rectangle 19"/>
          <p:cNvSpPr>
            <a:spLocks noChangeArrowheads="1"/>
          </p:cNvSpPr>
          <p:nvPr/>
        </p:nvSpPr>
        <p:spPr bwMode="auto">
          <a:xfrm>
            <a:off x="1197422" y="125678"/>
            <a:ext cx="5060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solidFill>
                <a:prstClr val="black"/>
              </a:solidFill>
              <a:latin typeface="Calibri"/>
            </a:endParaRPr>
          </a:p>
        </p:txBody>
      </p:sp>
      <p:sp>
        <p:nvSpPr>
          <p:cNvPr id="23" name="AutoShape 14"/>
          <p:cNvSpPr>
            <a:spLocks noChangeArrowheads="1"/>
          </p:cNvSpPr>
          <p:nvPr/>
        </p:nvSpPr>
        <p:spPr bwMode="auto">
          <a:xfrm>
            <a:off x="6507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4" name="AutoShape 13"/>
          <p:cNvSpPr>
            <a:spLocks noChangeArrowheads="1"/>
          </p:cNvSpPr>
          <p:nvPr/>
        </p:nvSpPr>
        <p:spPr bwMode="auto">
          <a:xfrm>
            <a:off x="6963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5" name="AutoShape 12"/>
          <p:cNvSpPr>
            <a:spLocks noChangeArrowheads="1"/>
          </p:cNvSpPr>
          <p:nvPr/>
        </p:nvSpPr>
        <p:spPr bwMode="auto">
          <a:xfrm>
            <a:off x="7420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6" name="AutoShape 11"/>
          <p:cNvSpPr>
            <a:spLocks noChangeArrowheads="1"/>
          </p:cNvSpPr>
          <p:nvPr/>
        </p:nvSpPr>
        <p:spPr bwMode="auto">
          <a:xfrm>
            <a:off x="7877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7" name="AutoShape 10"/>
          <p:cNvSpPr>
            <a:spLocks noChangeArrowheads="1"/>
          </p:cNvSpPr>
          <p:nvPr/>
        </p:nvSpPr>
        <p:spPr bwMode="auto">
          <a:xfrm>
            <a:off x="8350236"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8" name="TextBox 27"/>
          <p:cNvSpPr txBox="1"/>
          <p:nvPr/>
        </p:nvSpPr>
        <p:spPr>
          <a:xfrm>
            <a:off x="1441898" y="6498670"/>
            <a:ext cx="9906000" cy="338554"/>
          </a:xfrm>
          <a:prstGeom prst="rect">
            <a:avLst/>
          </a:prstGeom>
          <a:noFill/>
        </p:spPr>
        <p:txBody>
          <a:bodyPr wrap="square" rtlCol="0">
            <a:spAutoFit/>
          </a:bodyPr>
          <a:lstStyle/>
          <a:p>
            <a:pPr algn="ctr"/>
            <a:r>
              <a:rPr lang="en-GB" sz="1600" dirty="0">
                <a:solidFill>
                  <a:srgbClr val="7030A0"/>
                </a:solidFill>
                <a:latin typeface="Calibri"/>
              </a:rPr>
              <a:t>Save your answers as part of this </a:t>
            </a:r>
            <a:r>
              <a:rPr lang="en-GB" sz="1600" dirty="0" err="1">
                <a:solidFill>
                  <a:srgbClr val="7030A0"/>
                </a:solidFill>
                <a:latin typeface="Calibri"/>
              </a:rPr>
              <a:t>powerpoint</a:t>
            </a:r>
            <a:r>
              <a:rPr lang="en-GB" sz="1600" dirty="0">
                <a:solidFill>
                  <a:srgbClr val="7030A0"/>
                </a:solidFill>
                <a:latin typeface="Calibri"/>
              </a:rPr>
              <a:t> &amp; copy the template as many times as you need </a:t>
            </a:r>
          </a:p>
        </p:txBody>
      </p:sp>
    </p:spTree>
    <p:extLst>
      <p:ext uri="{BB962C8B-B14F-4D97-AF65-F5344CB8AC3E}">
        <p14:creationId xmlns:p14="http://schemas.microsoft.com/office/powerpoint/2010/main" val="4234865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80" y="284317"/>
            <a:ext cx="8915400" cy="418058"/>
          </a:xfrm>
        </p:spPr>
        <p:txBody>
          <a:bodyPr>
            <a:noAutofit/>
          </a:bodyPr>
          <a:lstStyle/>
          <a:p>
            <a:r>
              <a:rPr lang="en-US" sz="2400" b="1" dirty="0">
                <a:solidFill>
                  <a:srgbClr val="FF0000"/>
                </a:solidFill>
              </a:rPr>
              <a:t>(2) </a:t>
            </a:r>
            <a:r>
              <a:rPr lang="en-US" sz="2400" b="1" dirty="0"/>
              <a:t>Planet Money Podcast: The Tale of the Onion King</a:t>
            </a:r>
            <a:endParaRPr lang="en-GB" sz="5400" dirty="0"/>
          </a:p>
        </p:txBody>
      </p:sp>
      <p:sp>
        <p:nvSpPr>
          <p:cNvPr id="3" name="Content Placeholder 2"/>
          <p:cNvSpPr>
            <a:spLocks noGrp="1"/>
          </p:cNvSpPr>
          <p:nvPr>
            <p:ph idx="1"/>
          </p:nvPr>
        </p:nvSpPr>
        <p:spPr>
          <a:xfrm>
            <a:off x="393700" y="788142"/>
            <a:ext cx="9632380" cy="3928246"/>
          </a:xfrm>
        </p:spPr>
        <p:txBody>
          <a:bodyPr>
            <a:noAutofit/>
          </a:bodyPr>
          <a:lstStyle/>
          <a:p>
            <a:pPr marL="0" indent="0">
              <a:spcBef>
                <a:spcPts val="0"/>
              </a:spcBef>
              <a:buNone/>
            </a:pPr>
            <a:r>
              <a:rPr lang="en-US" sz="1800" dirty="0"/>
              <a:t>1.     How are onion prices set?</a:t>
            </a:r>
          </a:p>
          <a:p>
            <a:pPr marL="0" indent="0">
              <a:spcBef>
                <a:spcPts val="0"/>
              </a:spcBef>
              <a:buNone/>
            </a:pPr>
            <a:r>
              <a:rPr lang="en-US" sz="1800" dirty="0"/>
              <a:t>2.    What are futures? Apply to an </a:t>
            </a:r>
            <a:r>
              <a:rPr lang="en-US" sz="1800" dirty="0" err="1"/>
              <a:t>agriculatural</a:t>
            </a:r>
            <a:r>
              <a:rPr lang="en-US" sz="1800" dirty="0"/>
              <a:t> market e.g. wheat</a:t>
            </a:r>
          </a:p>
          <a:p>
            <a:pPr marL="0" indent="0">
              <a:spcBef>
                <a:spcPts val="0"/>
              </a:spcBef>
              <a:buNone/>
            </a:pPr>
            <a:r>
              <a:rPr lang="en-US" sz="1800" dirty="0"/>
              <a:t>3.    What does Cornering the market mean? Apply to Vincent W. </a:t>
            </a:r>
            <a:r>
              <a:rPr lang="en-US" sz="1800" dirty="0" err="1"/>
              <a:t>Kosuga</a:t>
            </a:r>
            <a:r>
              <a:rPr lang="en-US" sz="1800" dirty="0"/>
              <a:t>, the onion king, and what he did.</a:t>
            </a:r>
            <a:br>
              <a:rPr lang="en-US" sz="1800" dirty="0"/>
            </a:br>
            <a:r>
              <a:rPr lang="en-US" sz="1800" dirty="0"/>
              <a:t>4.    How did he corner the market?</a:t>
            </a:r>
          </a:p>
          <a:p>
            <a:pPr marL="0" indent="0">
              <a:spcBef>
                <a:spcPts val="0"/>
              </a:spcBef>
              <a:buNone/>
            </a:pPr>
            <a:r>
              <a:rPr lang="en-US" sz="1800" dirty="0"/>
              <a:t>5.    Why did he do this in secret?</a:t>
            </a:r>
            <a:br>
              <a:rPr lang="en-US" sz="1800" dirty="0"/>
            </a:br>
            <a:r>
              <a:rPr lang="en-US" sz="1800" dirty="0"/>
              <a:t>6.    How did he create an onion shortage?</a:t>
            </a:r>
            <a:br>
              <a:rPr lang="en-US" sz="1800" dirty="0"/>
            </a:br>
            <a:r>
              <a:rPr lang="en-US" sz="1800" dirty="0"/>
              <a:t>7.    How did he make a million?</a:t>
            </a:r>
            <a:br>
              <a:rPr lang="en-US" sz="1800" dirty="0"/>
            </a:br>
            <a:r>
              <a:rPr lang="en-US" sz="1800" dirty="0"/>
              <a:t>8.    How did he make his second million?</a:t>
            </a:r>
            <a:br>
              <a:rPr lang="en-US" sz="1800" dirty="0"/>
            </a:br>
            <a:r>
              <a:rPr lang="en-US" sz="1800" dirty="0"/>
              <a:t>9.    Affect on other onion farmers?</a:t>
            </a:r>
            <a:br>
              <a:rPr lang="en-US" sz="1800" dirty="0"/>
            </a:br>
            <a:r>
              <a:rPr lang="en-US" sz="1800" dirty="0"/>
              <a:t>10. Overall results on onion market (include new laws)</a:t>
            </a:r>
            <a:br>
              <a:rPr lang="en-US" sz="1800" dirty="0"/>
            </a:br>
            <a:r>
              <a:rPr lang="en-US" sz="1800" dirty="0"/>
              <a:t>11.  Why would this never happen now?</a:t>
            </a:r>
            <a:br>
              <a:rPr lang="en-US" sz="4000" dirty="0"/>
            </a:br>
            <a:endParaRPr lang="en-US" sz="4000" dirty="0"/>
          </a:p>
          <a:p>
            <a:pPr marL="0" indent="0">
              <a:spcBef>
                <a:spcPts val="0"/>
              </a:spcBef>
              <a:buNone/>
            </a:pPr>
            <a:r>
              <a:rPr lang="en-US" sz="4000" dirty="0">
                <a:solidFill>
                  <a:srgbClr val="7030A0"/>
                </a:solidFill>
              </a:rPr>
              <a:t>’</a:t>
            </a:r>
            <a:endParaRPr lang="en-GB" sz="4000" dirty="0">
              <a:solidFill>
                <a:srgbClr val="7030A0"/>
              </a:solidFill>
            </a:endParaRPr>
          </a:p>
        </p:txBody>
      </p:sp>
      <p:pic>
        <p:nvPicPr>
          <p:cNvPr id="5" name="Picture 4"/>
          <p:cNvPicPr>
            <a:picLocks noChangeAspect="1"/>
          </p:cNvPicPr>
          <p:nvPr/>
        </p:nvPicPr>
        <p:blipFill>
          <a:blip r:embed="rId3"/>
          <a:stretch>
            <a:fillRect/>
          </a:stretch>
        </p:blipFill>
        <p:spPr>
          <a:xfrm>
            <a:off x="10185890" y="130301"/>
            <a:ext cx="1808690" cy="2371600"/>
          </a:xfrm>
          <a:prstGeom prst="rect">
            <a:avLst/>
          </a:prstGeom>
        </p:spPr>
      </p:pic>
    </p:spTree>
    <p:extLst>
      <p:ext uri="{BB962C8B-B14F-4D97-AF65-F5344CB8AC3E}">
        <p14:creationId xmlns:p14="http://schemas.microsoft.com/office/powerpoint/2010/main" val="3714949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liss 2 Regular" panose="02000506030000020004" pitchFamily="50" charset="0"/>
                <a:hlinkClick r:id="rId2"/>
              </a:rPr>
              <a:t> Young Economist of the Year Essay writing Competition </a:t>
            </a:r>
            <a:r>
              <a:rPr lang="en-GB" dirty="0">
                <a:solidFill>
                  <a:srgbClr val="FF0000"/>
                </a:solidFill>
                <a:latin typeface="Bliss 2 Regular" panose="02000506030000020004" pitchFamily="50" charset="0"/>
              </a:rPr>
              <a:t>(3)</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sz="4800" dirty="0"/>
              <a:t>Upload your essay onto your application as a word document and save it as ‘Young Economist of the Year Essay’</a:t>
            </a:r>
          </a:p>
        </p:txBody>
      </p:sp>
    </p:spTree>
    <p:extLst>
      <p:ext uri="{BB962C8B-B14F-4D97-AF65-F5344CB8AC3E}">
        <p14:creationId xmlns:p14="http://schemas.microsoft.com/office/powerpoint/2010/main" val="3782696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latin typeface="Bliss 2 Regular" panose="02000506030000020004" pitchFamily="50" charset="0"/>
              </a:rPr>
              <a:t>(4) </a:t>
            </a:r>
            <a:r>
              <a:rPr lang="en-GB" dirty="0">
                <a:latin typeface="Bliss 2 Regular" panose="02000506030000020004" pitchFamily="50" charset="0"/>
              </a:rPr>
              <a:t>Research presentation comparing and contrasting two developing countries </a:t>
            </a:r>
            <a:endParaRPr lang="en-GB" dirty="0"/>
          </a:p>
        </p:txBody>
      </p:sp>
      <p:sp>
        <p:nvSpPr>
          <p:cNvPr id="3" name="Content Placeholder 2"/>
          <p:cNvSpPr>
            <a:spLocks noGrp="1"/>
          </p:cNvSpPr>
          <p:nvPr>
            <p:ph idx="1"/>
          </p:nvPr>
        </p:nvSpPr>
        <p:spPr>
          <a:xfrm>
            <a:off x="393700" y="2032002"/>
            <a:ext cx="10972800" cy="4525963"/>
          </a:xfrm>
        </p:spPr>
        <p:txBody>
          <a:bodyPr>
            <a:normAutofit/>
          </a:bodyPr>
          <a:lstStyle/>
          <a:p>
            <a:r>
              <a:rPr lang="en-GB" dirty="0"/>
              <a:t>Do this as a </a:t>
            </a:r>
            <a:r>
              <a:rPr lang="en-GB" dirty="0" err="1"/>
              <a:t>powerpoint</a:t>
            </a:r>
            <a:r>
              <a:rPr lang="en-GB" dirty="0"/>
              <a:t> presentation </a:t>
            </a:r>
          </a:p>
          <a:p>
            <a:r>
              <a:rPr lang="en-GB" dirty="0"/>
              <a:t>Include a slide on each bullet point for each country</a:t>
            </a:r>
          </a:p>
          <a:p>
            <a:r>
              <a:rPr lang="en-GB" dirty="0"/>
              <a:t>Add the notes you would say in the notes section beneath each slide so that each slide just shows the key concise points</a:t>
            </a:r>
          </a:p>
        </p:txBody>
      </p:sp>
    </p:spTree>
    <p:extLst>
      <p:ext uri="{BB962C8B-B14F-4D97-AF65-F5344CB8AC3E}">
        <p14:creationId xmlns:p14="http://schemas.microsoft.com/office/powerpoint/2010/main" val="3979615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MOOCs </a:t>
            </a:r>
            <a:r>
              <a:rPr lang="en-GB" dirty="0">
                <a:solidFill>
                  <a:srgbClr val="FF0000"/>
                </a:solidFill>
              </a:rPr>
              <a:t>(5)</a:t>
            </a:r>
          </a:p>
        </p:txBody>
      </p:sp>
      <p:sp>
        <p:nvSpPr>
          <p:cNvPr id="3" name="Content Placeholder 2"/>
          <p:cNvSpPr>
            <a:spLocks noGrp="1"/>
          </p:cNvSpPr>
          <p:nvPr>
            <p:ph idx="1"/>
          </p:nvPr>
        </p:nvSpPr>
        <p:spPr/>
        <p:txBody>
          <a:bodyPr/>
          <a:lstStyle/>
          <a:p>
            <a:pPr marL="0" indent="0">
              <a:buNone/>
            </a:pPr>
            <a:r>
              <a:rPr lang="en-GB" dirty="0"/>
              <a:t>To evidence this you can </a:t>
            </a:r>
          </a:p>
          <a:p>
            <a:r>
              <a:rPr lang="en-GB" dirty="0"/>
              <a:t>Save any notes you take </a:t>
            </a:r>
          </a:p>
          <a:p>
            <a:r>
              <a:rPr lang="en-GB" dirty="0"/>
              <a:t>Take and save a screenshot of completed modules or the completed course</a:t>
            </a:r>
          </a:p>
          <a:p>
            <a:r>
              <a:rPr lang="en-GB" dirty="0">
                <a:solidFill>
                  <a:srgbClr val="7030A0"/>
                </a:solidFill>
              </a:rPr>
              <a:t>Save it as part of this </a:t>
            </a:r>
            <a:r>
              <a:rPr lang="en-GB" dirty="0" err="1">
                <a:solidFill>
                  <a:srgbClr val="7030A0"/>
                </a:solidFill>
              </a:rPr>
              <a:t>powerpoint</a:t>
            </a:r>
            <a:r>
              <a:rPr lang="en-GB" dirty="0">
                <a:solidFill>
                  <a:srgbClr val="7030A0"/>
                </a:solidFill>
              </a:rPr>
              <a:t> or if there is a downloadable certificate save as ‘Economics MOOC’ on your application </a:t>
            </a:r>
          </a:p>
        </p:txBody>
      </p:sp>
    </p:spTree>
    <p:extLst>
      <p:ext uri="{BB962C8B-B14F-4D97-AF65-F5344CB8AC3E}">
        <p14:creationId xmlns:p14="http://schemas.microsoft.com/office/powerpoint/2010/main" val="243020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2181" t="29687" r="23352" b="7552"/>
          <a:stretch/>
        </p:blipFill>
        <p:spPr>
          <a:xfrm>
            <a:off x="1419225" y="274638"/>
            <a:ext cx="9353550" cy="6059691"/>
          </a:xfrm>
          <a:prstGeom prst="rect">
            <a:avLst/>
          </a:prstGeom>
        </p:spPr>
      </p:pic>
    </p:spTree>
    <p:extLst>
      <p:ext uri="{BB962C8B-B14F-4D97-AF65-F5344CB8AC3E}">
        <p14:creationId xmlns:p14="http://schemas.microsoft.com/office/powerpoint/2010/main" val="3532060838"/>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Bliss 2 Regular" panose="02000506030000020004" pitchFamily="50" charset="0"/>
                <a:hlinkClick r:id="rId2"/>
              </a:rPr>
              <a:t>LSE Economics Department Open Day</a:t>
            </a:r>
            <a:r>
              <a:rPr lang="en-GB" dirty="0">
                <a:latin typeface="Bliss 2 Regular" panose="02000506030000020004" pitchFamily="50" charset="0"/>
              </a:rPr>
              <a:t> </a:t>
            </a:r>
            <a:r>
              <a:rPr lang="en-GB" dirty="0">
                <a:solidFill>
                  <a:srgbClr val="FF0000"/>
                </a:solidFill>
                <a:latin typeface="Bliss 2 Regular" panose="02000506030000020004" pitchFamily="50" charset="0"/>
              </a:rPr>
              <a:t>(6)</a:t>
            </a:r>
            <a:endParaRPr lang="en-GB"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400" dirty="0"/>
              <a:t>What is the first year like on the BSc Economics Programme?</a:t>
            </a:r>
          </a:p>
          <a:p>
            <a:pPr marL="514350" indent="-514350">
              <a:buFont typeface="+mj-lt"/>
              <a:buAutoNum type="arabicPeriod"/>
            </a:pPr>
            <a:r>
              <a:rPr lang="en-GB" sz="2400" dirty="0"/>
              <a:t>What can I expect over the three years?</a:t>
            </a:r>
          </a:p>
          <a:p>
            <a:pPr marL="514350" indent="-514350">
              <a:buFont typeface="+mj-lt"/>
              <a:buAutoNum type="arabicPeriod"/>
            </a:pPr>
            <a:r>
              <a:rPr lang="en-GB" sz="2400" dirty="0"/>
              <a:t>How important is Maths for an Economics Degree?</a:t>
            </a:r>
          </a:p>
          <a:p>
            <a:pPr marL="514350" indent="-514350">
              <a:buFont typeface="+mj-lt"/>
              <a:buAutoNum type="arabicPeriod"/>
            </a:pPr>
            <a:r>
              <a:rPr lang="en-GB" sz="2400" dirty="0"/>
              <a:t>Why study Economics and what does LSE have to offer?</a:t>
            </a:r>
          </a:p>
          <a:p>
            <a:pPr marL="514350" indent="-514350">
              <a:buFont typeface="+mj-lt"/>
              <a:buAutoNum type="arabicPeriod"/>
            </a:pPr>
            <a:r>
              <a:rPr lang="en-GB" sz="2400" dirty="0"/>
              <a:t>What do LSE look for in applicants?</a:t>
            </a:r>
          </a:p>
          <a:p>
            <a:pPr marL="514350" indent="-514350">
              <a:buFont typeface="+mj-lt"/>
              <a:buAutoNum type="arabicPeriod"/>
            </a:pPr>
            <a:endParaRPr lang="en-GB" sz="2400" dirty="0"/>
          </a:p>
          <a:p>
            <a:pPr marL="0" indent="0">
              <a:buNone/>
            </a:pPr>
            <a:r>
              <a:rPr lang="en-GB" sz="2400" dirty="0">
                <a:solidFill>
                  <a:srgbClr val="7030A0"/>
                </a:solidFill>
              </a:rPr>
              <a:t>Save your answers on your application as part of this </a:t>
            </a:r>
            <a:r>
              <a:rPr lang="en-GB" sz="2400" dirty="0" err="1">
                <a:solidFill>
                  <a:srgbClr val="7030A0"/>
                </a:solidFill>
              </a:rPr>
              <a:t>powerpoint</a:t>
            </a:r>
            <a:endParaRPr lang="en-GB" sz="2400" dirty="0">
              <a:solidFill>
                <a:srgbClr val="7030A0"/>
              </a:solidFill>
            </a:endParaRPr>
          </a:p>
          <a:p>
            <a:endParaRPr lang="en-GB" sz="4800" dirty="0"/>
          </a:p>
        </p:txBody>
      </p:sp>
    </p:spTree>
    <p:extLst>
      <p:ext uri="{BB962C8B-B14F-4D97-AF65-F5344CB8AC3E}">
        <p14:creationId xmlns:p14="http://schemas.microsoft.com/office/powerpoint/2010/main" val="1780445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(7) </a:t>
            </a:r>
            <a:r>
              <a:rPr lang="en-GB" dirty="0"/>
              <a:t>Visit the BoE</a:t>
            </a:r>
          </a:p>
        </p:txBody>
      </p:sp>
      <p:sp>
        <p:nvSpPr>
          <p:cNvPr id="3" name="Content Placeholder 2"/>
          <p:cNvSpPr>
            <a:spLocks noGrp="1"/>
          </p:cNvSpPr>
          <p:nvPr>
            <p:ph idx="1"/>
          </p:nvPr>
        </p:nvSpPr>
        <p:spPr/>
        <p:txBody>
          <a:bodyPr>
            <a:normAutofit/>
          </a:bodyPr>
          <a:lstStyle/>
          <a:p>
            <a:pPr marL="0" indent="0">
              <a:buNone/>
            </a:pPr>
            <a:r>
              <a:rPr lang="en-GB" dirty="0"/>
              <a:t>Choose whether you would like to make a </a:t>
            </a:r>
          </a:p>
          <a:p>
            <a:r>
              <a:rPr lang="en-GB" dirty="0"/>
              <a:t>Podcast</a:t>
            </a:r>
          </a:p>
          <a:p>
            <a:r>
              <a:rPr lang="en-GB" dirty="0"/>
              <a:t>Informative flyer</a:t>
            </a:r>
          </a:p>
          <a:p>
            <a:r>
              <a:rPr lang="en-GB" dirty="0"/>
              <a:t>Mini film</a:t>
            </a:r>
          </a:p>
          <a:p>
            <a:r>
              <a:rPr lang="en-GB" dirty="0"/>
              <a:t>Report </a:t>
            </a:r>
          </a:p>
          <a:p>
            <a:r>
              <a:rPr lang="en-GB" dirty="0"/>
              <a:t>Newspaper article </a:t>
            </a:r>
          </a:p>
          <a:p>
            <a:endParaRPr lang="en-GB" dirty="0"/>
          </a:p>
        </p:txBody>
      </p:sp>
    </p:spTree>
    <p:extLst>
      <p:ext uri="{BB962C8B-B14F-4D97-AF65-F5344CB8AC3E}">
        <p14:creationId xmlns:p14="http://schemas.microsoft.com/office/powerpoint/2010/main" val="59868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Skills</a:t>
            </a:r>
          </a:p>
        </p:txBody>
      </p:sp>
      <p:sp>
        <p:nvSpPr>
          <p:cNvPr id="3" name="Content Placeholder 2"/>
          <p:cNvSpPr>
            <a:spLocks noGrp="1"/>
          </p:cNvSpPr>
          <p:nvPr>
            <p:ph idx="1"/>
          </p:nvPr>
        </p:nvSpPr>
        <p:spPr/>
        <p:txBody>
          <a:bodyPr>
            <a:normAutofit fontScale="92500" lnSpcReduction="20000"/>
          </a:bodyPr>
          <a:lstStyle/>
          <a:p>
            <a:r>
              <a:rPr lang="en-GB" dirty="0"/>
              <a:t>Knowledge and Understanding</a:t>
            </a:r>
          </a:p>
          <a:p>
            <a:r>
              <a:rPr lang="en-GB" dirty="0"/>
              <a:t>Application </a:t>
            </a:r>
          </a:p>
          <a:p>
            <a:r>
              <a:rPr lang="en-GB" dirty="0"/>
              <a:t>Analysis </a:t>
            </a:r>
          </a:p>
          <a:p>
            <a:r>
              <a:rPr lang="en-GB" dirty="0"/>
              <a:t>Evaluation</a:t>
            </a:r>
          </a:p>
          <a:p>
            <a:r>
              <a:rPr lang="en-GB" dirty="0"/>
              <a:t>Quantitative </a:t>
            </a:r>
          </a:p>
          <a:p>
            <a:r>
              <a:rPr lang="en-GB" dirty="0"/>
              <a:t>Data Interpretation</a:t>
            </a:r>
          </a:p>
          <a:p>
            <a:r>
              <a:rPr lang="en-GB" dirty="0"/>
              <a:t>Constructing diagrams</a:t>
            </a:r>
          </a:p>
          <a:p>
            <a:r>
              <a:rPr lang="en-GB" dirty="0"/>
              <a:t>Critical Thinking </a:t>
            </a:r>
          </a:p>
          <a:p>
            <a:r>
              <a:rPr lang="en-GB" dirty="0"/>
              <a:t>Problem Solving</a:t>
            </a:r>
          </a:p>
        </p:txBody>
      </p:sp>
      <p:pic>
        <p:nvPicPr>
          <p:cNvPr id="4" name="Picture 3"/>
          <p:cNvPicPr>
            <a:picLocks noChangeAspect="1"/>
          </p:cNvPicPr>
          <p:nvPr/>
        </p:nvPicPr>
        <p:blipFill>
          <a:blip r:embed="rId2"/>
          <a:stretch>
            <a:fillRect/>
          </a:stretch>
        </p:blipFill>
        <p:spPr>
          <a:xfrm>
            <a:off x="6388100" y="2452689"/>
            <a:ext cx="4636330" cy="2653792"/>
          </a:xfrm>
          <a:prstGeom prst="rect">
            <a:avLst/>
          </a:prstGeom>
        </p:spPr>
      </p:pic>
    </p:spTree>
    <p:extLst>
      <p:ext uri="{BB962C8B-B14F-4D97-AF65-F5344CB8AC3E}">
        <p14:creationId xmlns:p14="http://schemas.microsoft.com/office/powerpoint/2010/main" val="252584236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4688"/>
            <a:ext cx="10972800" cy="1143000"/>
          </a:xfrm>
        </p:spPr>
        <p:txBody>
          <a:bodyPr/>
          <a:lstStyle/>
          <a:p>
            <a:r>
              <a:rPr lang="en-US" dirty="0"/>
              <a:t>Activity 1</a:t>
            </a:r>
          </a:p>
        </p:txBody>
      </p:sp>
      <p:pic>
        <p:nvPicPr>
          <p:cNvPr id="5" name="Picture 4"/>
          <p:cNvPicPr>
            <a:picLocks noChangeAspect="1"/>
          </p:cNvPicPr>
          <p:nvPr/>
        </p:nvPicPr>
        <p:blipFill>
          <a:blip r:embed="rId2"/>
          <a:stretch>
            <a:fillRect/>
          </a:stretch>
        </p:blipFill>
        <p:spPr>
          <a:xfrm>
            <a:off x="9573649" y="1677559"/>
            <a:ext cx="2184400" cy="3721100"/>
          </a:xfrm>
          <a:prstGeom prst="rect">
            <a:avLst/>
          </a:prstGeom>
        </p:spPr>
      </p:pic>
      <p:sp>
        <p:nvSpPr>
          <p:cNvPr id="6" name="Rectangle 5"/>
          <p:cNvSpPr/>
          <p:nvPr/>
        </p:nvSpPr>
        <p:spPr>
          <a:xfrm>
            <a:off x="1428750" y="2076449"/>
            <a:ext cx="7969250" cy="3322209"/>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Bliss 2 Regular" panose="02000506030000020004" pitchFamily="50" charset="0"/>
              </a:rPr>
              <a:t>What is a dialysis machine?</a:t>
            </a:r>
          </a:p>
        </p:txBody>
      </p:sp>
    </p:spTree>
    <p:extLst>
      <p:ext uri="{BB962C8B-B14F-4D97-AF65-F5344CB8AC3E}">
        <p14:creationId xmlns:p14="http://schemas.microsoft.com/office/powerpoint/2010/main" val="243268889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a:t>
            </a:r>
          </a:p>
        </p:txBody>
      </p:sp>
      <p:sp>
        <p:nvSpPr>
          <p:cNvPr id="6" name="Content Placeholder 2"/>
          <p:cNvSpPr txBox="1">
            <a:spLocks/>
          </p:cNvSpPr>
          <p:nvPr/>
        </p:nvSpPr>
        <p:spPr>
          <a:xfrm>
            <a:off x="609600" y="1318924"/>
            <a:ext cx="10801350" cy="5040312"/>
          </a:xfrm>
          <a:prstGeom prst="rect">
            <a:avLst/>
          </a:prstGeom>
          <a:solidFill>
            <a:schemeClr val="accent6">
              <a:lumMod val="20000"/>
              <a:lumOff val="80000"/>
            </a:schemeClr>
          </a:solidFill>
          <a:ln w="76200">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r>
              <a:rPr lang="en-GB" sz="3600" dirty="0">
                <a:solidFill>
                  <a:prstClr val="black">
                    <a:lumMod val="75000"/>
                    <a:lumOff val="25000"/>
                  </a:prstClr>
                </a:solidFill>
                <a:latin typeface="Bliss 2 Regular" panose="02000506030000020004" pitchFamily="50" charset="0"/>
              </a:rPr>
              <a:t>These machines are used for patients who have kidneys that do not work properly – without dialysis the patients would quickly die.</a:t>
            </a:r>
          </a:p>
          <a:p>
            <a:pPr marL="0" indent="0">
              <a:buClr>
                <a:srgbClr val="90C226"/>
              </a:buClr>
              <a:buFont typeface="Wingdings 3" charset="2"/>
              <a:buNone/>
            </a:pPr>
            <a:endParaRPr lang="en-GB" sz="3600" dirty="0">
              <a:solidFill>
                <a:prstClr val="black">
                  <a:lumMod val="75000"/>
                  <a:lumOff val="25000"/>
                </a:prstClr>
              </a:solidFill>
              <a:latin typeface="Bliss 2 Regular" panose="02000506030000020004" pitchFamily="50" charset="0"/>
            </a:endParaRPr>
          </a:p>
          <a:p>
            <a:pPr marL="0" indent="0">
              <a:buClr>
                <a:srgbClr val="90C226"/>
              </a:buClr>
              <a:buFont typeface="Wingdings 3" charset="2"/>
              <a:buNone/>
            </a:pPr>
            <a:r>
              <a:rPr lang="en-GB" sz="3600" dirty="0">
                <a:solidFill>
                  <a:prstClr val="black">
                    <a:lumMod val="75000"/>
                    <a:lumOff val="25000"/>
                  </a:prstClr>
                </a:solidFill>
                <a:latin typeface="Bliss 2 Regular" panose="02000506030000020004" pitchFamily="50" charset="0"/>
              </a:rPr>
              <a:t>Dialysis machines are very expensive to purchase.</a:t>
            </a:r>
          </a:p>
          <a:p>
            <a:pPr marL="0" indent="0">
              <a:buClr>
                <a:srgbClr val="90C226"/>
              </a:buClr>
              <a:buFont typeface="Wingdings 3" charset="2"/>
              <a:buNone/>
            </a:pPr>
            <a:endParaRPr lang="en-GB" sz="3600" dirty="0">
              <a:solidFill>
                <a:prstClr val="black">
                  <a:lumMod val="75000"/>
                  <a:lumOff val="25000"/>
                </a:prstClr>
              </a:solidFill>
              <a:latin typeface="Bliss 2 Regular" panose="02000506030000020004" pitchFamily="50" charset="0"/>
            </a:endParaRPr>
          </a:p>
          <a:p>
            <a:pPr marL="0" indent="0">
              <a:buClr>
                <a:srgbClr val="90C226"/>
              </a:buClr>
              <a:buFont typeface="Wingdings 3" charset="2"/>
              <a:buNone/>
            </a:pPr>
            <a:r>
              <a:rPr lang="en-GB" sz="3600" dirty="0">
                <a:solidFill>
                  <a:prstClr val="black">
                    <a:lumMod val="75000"/>
                    <a:lumOff val="25000"/>
                  </a:prstClr>
                </a:solidFill>
                <a:latin typeface="Bliss 2 Regular" panose="02000506030000020004" pitchFamily="50" charset="0"/>
              </a:rPr>
              <a:t>Some kidneys can get a kidney transplant which means they wont need dialysis any longer.</a:t>
            </a:r>
          </a:p>
        </p:txBody>
      </p:sp>
    </p:spTree>
    <p:extLst>
      <p:ext uri="{BB962C8B-B14F-4D97-AF65-F5344CB8AC3E}">
        <p14:creationId xmlns:p14="http://schemas.microsoft.com/office/powerpoint/2010/main" val="87103343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335299"/>
            <a:ext cx="11137237" cy="2304256"/>
          </a:xfrm>
          <a:solidFill>
            <a:srgbClr val="FF0066"/>
          </a:solidFill>
          <a:ln w="76200">
            <a:solidFill>
              <a:schemeClr val="tx1"/>
            </a:solidFill>
          </a:ln>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latin typeface="Bliss 2 Regular" panose="02000506030000020004" pitchFamily="50" charset="0"/>
              </a:rPr>
              <a:t>Activity: In pairs, decide how you will allocate the 30 hours, </a:t>
            </a:r>
            <a:r>
              <a:rPr lang="en-GB" b="1" dirty="0">
                <a:latin typeface="Bliss 2 Regular" panose="02000506030000020004" pitchFamily="50" charset="0"/>
              </a:rPr>
              <a:t>in order of preference. </a:t>
            </a:r>
            <a:r>
              <a:rPr lang="en-GB" dirty="0">
                <a:latin typeface="Bliss 2 Regular" panose="02000506030000020004" pitchFamily="50" charset="0"/>
              </a:rPr>
              <a:t>Justify in the blank box next to it why you have made this choice</a:t>
            </a:r>
          </a:p>
        </p:txBody>
      </p:sp>
      <p:sp>
        <p:nvSpPr>
          <p:cNvPr id="3" name="Content Placeholder 2"/>
          <p:cNvSpPr>
            <a:spLocks noGrp="1"/>
          </p:cNvSpPr>
          <p:nvPr>
            <p:ph idx="1"/>
          </p:nvPr>
        </p:nvSpPr>
        <p:spPr>
          <a:xfrm>
            <a:off x="719403" y="260649"/>
            <a:ext cx="10972800" cy="3888432"/>
          </a:xfrm>
          <a:solidFill>
            <a:schemeClr val="accent2">
              <a:lumMod val="20000"/>
              <a:lumOff val="80000"/>
            </a:schemeClr>
          </a:solidFill>
          <a:ln w="76200">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3600" dirty="0">
                <a:latin typeface="Bliss 2 Regular" panose="02000506030000020004" pitchFamily="50" charset="0"/>
              </a:rPr>
              <a:t>A hospital in town has one dialysis machine that can run for 30 hours per week. As the lead doctor of the hospital, you must decide who gets the treatment. </a:t>
            </a:r>
            <a:br>
              <a:rPr lang="en-GB" sz="3600" dirty="0">
                <a:latin typeface="Bliss 2 Regular" panose="02000506030000020004" pitchFamily="50" charset="0"/>
              </a:rPr>
            </a:b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There are a number of patients who require treatment and their needs are given on the sheets on your table.</a:t>
            </a:r>
          </a:p>
        </p:txBody>
      </p:sp>
      <p:pic>
        <p:nvPicPr>
          <p:cNvPr id="3076" name="Picture 4" descr="C:\Users\GBA-CC\AppData\Local\Microsoft\Windows\Temporary Internet Files\Content.IE5\N3Y49M9P\10-minute-tuesday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748"/>
          <a:stretch/>
        </p:blipFill>
        <p:spPr bwMode="auto">
          <a:xfrm>
            <a:off x="96534" y="5945876"/>
            <a:ext cx="1245737" cy="795491"/>
          </a:xfrm>
          <a:prstGeom prst="rect">
            <a:avLst/>
          </a:prstGeom>
          <a:noFill/>
          <a:ln w="762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723809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BA-CC\AppData\Local\Microsoft\Windows\Temporary Internet Files\Content.IE5\AAG2C6F9\smiling_doctor[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09218" y="2504902"/>
            <a:ext cx="2784309" cy="2745772"/>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GBA-CC\AppData\Local\Microsoft\Windows\Temporary Internet Files\Content.IE5\N7B64VZX\time-mone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5" y="2386831"/>
            <a:ext cx="2844895" cy="2205191"/>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GBA-CC\AppData\Local\Microsoft\Windows\Temporary Internet Files\Content.IE5\FLMC0L8J\money-clipart7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7641" y="3159029"/>
            <a:ext cx="256032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US" dirty="0"/>
              <a:t>What have we learnt from this activity?</a:t>
            </a:r>
          </a:p>
        </p:txBody>
      </p:sp>
    </p:spTree>
    <p:extLst>
      <p:ext uri="{BB962C8B-B14F-4D97-AF65-F5344CB8AC3E}">
        <p14:creationId xmlns:p14="http://schemas.microsoft.com/office/powerpoint/2010/main" val="359113089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7381" y="331788"/>
            <a:ext cx="7008779" cy="1066130"/>
          </a:xfr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r>
              <a:rPr lang="en-GB" sz="4800" dirty="0">
                <a:latin typeface="Bliss 2 Bold" panose="02000506030000020004" pitchFamily="50" charset="0"/>
              </a:rPr>
              <a:t>Scarce Resources</a:t>
            </a:r>
          </a:p>
        </p:txBody>
      </p:sp>
      <p:sp>
        <p:nvSpPr>
          <p:cNvPr id="2051" name="Rectangle 3"/>
          <p:cNvSpPr>
            <a:spLocks noGrp="1" noChangeArrowheads="1"/>
          </p:cNvSpPr>
          <p:nvPr>
            <p:ph type="body" idx="1"/>
          </p:nvPr>
        </p:nvSpPr>
        <p:spPr>
          <a:xfrm>
            <a:off x="431371" y="1600201"/>
            <a:ext cx="11329259" cy="4686299"/>
          </a:xfrm>
          <a:noFill/>
          <a:ln w="76200">
            <a:solidFill>
              <a:schemeClr val="tx1"/>
            </a:solidFill>
          </a:ln>
        </p:spPr>
        <p:style>
          <a:lnRef idx="1">
            <a:schemeClr val="accent4"/>
          </a:lnRef>
          <a:fillRef idx="2">
            <a:schemeClr val="accent4"/>
          </a:fillRef>
          <a:effectRef idx="1">
            <a:schemeClr val="accent4"/>
          </a:effectRef>
          <a:fontRef idx="minor">
            <a:schemeClr val="dk1"/>
          </a:fontRef>
        </p:style>
        <p:txBody>
          <a:bodyPr>
            <a:noAutofit/>
          </a:bodyPr>
          <a:lstStyle/>
          <a:p>
            <a:pPr eaLnBrk="1" hangingPunct="1">
              <a:buFont typeface="Wingdings" charset="2"/>
              <a:buChar char="Ø"/>
            </a:pPr>
            <a:r>
              <a:rPr lang="en-GB" dirty="0">
                <a:latin typeface="Bliss 2 Regular" panose="02000506030000020004" pitchFamily="50" charset="0"/>
              </a:rPr>
              <a:t>The Earth has </a:t>
            </a:r>
            <a:r>
              <a:rPr lang="en-GB" b="1" dirty="0">
                <a:solidFill>
                  <a:srgbClr val="CC0000"/>
                </a:solidFill>
                <a:latin typeface="Bliss 2 Regular" panose="02000506030000020004" pitchFamily="50" charset="0"/>
              </a:rPr>
              <a:t>finite</a:t>
            </a:r>
            <a:r>
              <a:rPr lang="en-GB" dirty="0">
                <a:latin typeface="Bliss 2 Regular" panose="02000506030000020004" pitchFamily="50" charset="0"/>
              </a:rPr>
              <a:t> resources</a:t>
            </a:r>
          </a:p>
          <a:p>
            <a:pPr eaLnBrk="1" hangingPunct="1">
              <a:buFont typeface="Wingdings" charset="2"/>
              <a:buChar char="Ø"/>
            </a:pPr>
            <a:r>
              <a:rPr lang="en-GB" dirty="0">
                <a:latin typeface="Bliss 2 Regular" panose="02000506030000020004" pitchFamily="50" charset="0"/>
              </a:rPr>
              <a:t>Humans have </a:t>
            </a:r>
            <a:r>
              <a:rPr lang="en-GB" b="1" dirty="0">
                <a:solidFill>
                  <a:srgbClr val="CC0000"/>
                </a:solidFill>
                <a:latin typeface="Bliss 2 Regular" panose="02000506030000020004" pitchFamily="50" charset="0"/>
              </a:rPr>
              <a:t>infinite</a:t>
            </a:r>
            <a:r>
              <a:rPr lang="en-GB" dirty="0">
                <a:solidFill>
                  <a:srgbClr val="CC0000"/>
                </a:solidFill>
                <a:latin typeface="Bliss 2 Regular" panose="02000506030000020004" pitchFamily="50" charset="0"/>
              </a:rPr>
              <a:t> </a:t>
            </a:r>
            <a:r>
              <a:rPr lang="en-GB" dirty="0">
                <a:latin typeface="Bliss 2 Regular" panose="02000506030000020004" pitchFamily="50" charset="0"/>
              </a:rPr>
              <a:t>wants</a:t>
            </a:r>
          </a:p>
          <a:p>
            <a:pPr marL="0" indent="0" eaLnBrk="1" hangingPunct="1">
              <a:buNone/>
            </a:pPr>
            <a:r>
              <a:rPr lang="en-GB" dirty="0">
                <a:latin typeface="Bliss 2 Regular" panose="02000506030000020004" pitchFamily="50" charset="0"/>
              </a:rPr>
              <a:t>So…</a:t>
            </a:r>
          </a:p>
          <a:p>
            <a:pPr eaLnBrk="1" hangingPunct="1">
              <a:buFont typeface="Wingdings" charset="2"/>
              <a:buChar char="Ø"/>
            </a:pPr>
            <a:r>
              <a:rPr lang="en-GB" dirty="0">
                <a:latin typeface="Bliss 2 Regular" panose="02000506030000020004" pitchFamily="50" charset="0"/>
              </a:rPr>
              <a:t>We can’t have everything we want </a:t>
            </a:r>
          </a:p>
          <a:p>
            <a:pPr marL="0" indent="0" eaLnBrk="1" hangingPunct="1">
              <a:buNone/>
            </a:pPr>
            <a:r>
              <a:rPr lang="en-GB" i="1" dirty="0">
                <a:latin typeface="Bliss 2 Regular" panose="02000506030000020004" pitchFamily="50" charset="0"/>
              </a:rPr>
              <a:t>and so…</a:t>
            </a:r>
          </a:p>
          <a:p>
            <a:pPr eaLnBrk="1" hangingPunct="1">
              <a:buFont typeface="Wingdings" charset="2"/>
              <a:buChar char="Ø"/>
            </a:pPr>
            <a:r>
              <a:rPr lang="en-GB" dirty="0">
                <a:latin typeface="Bliss 2 Regular" panose="02000506030000020004" pitchFamily="50" charset="0"/>
              </a:rPr>
              <a:t>We must make choices</a:t>
            </a:r>
          </a:p>
          <a:p>
            <a:pPr eaLnBrk="1" hangingPunct="1">
              <a:buFont typeface="Wingdings" charset="2"/>
              <a:buChar char="Ø"/>
            </a:pPr>
            <a:r>
              <a:rPr lang="en-GB" dirty="0">
                <a:latin typeface="Bliss 2 Regular" panose="02000506030000020004" pitchFamily="50" charset="0"/>
              </a:rPr>
              <a:t>We must give up one opportunity to take another</a:t>
            </a:r>
          </a:p>
          <a:p>
            <a:pPr eaLnBrk="1" hangingPunct="1">
              <a:buFont typeface="Wingdings" charset="2"/>
              <a:buChar char="Ø"/>
            </a:pPr>
            <a:r>
              <a:rPr lang="en-GB" dirty="0">
                <a:latin typeface="Bliss 2 Regular" panose="02000506030000020004" pitchFamily="50" charset="0"/>
              </a:rPr>
              <a:t>In Economics we call this the </a:t>
            </a:r>
            <a:r>
              <a:rPr lang="en-GB" b="1" dirty="0">
                <a:solidFill>
                  <a:srgbClr val="CC0000"/>
                </a:solidFill>
                <a:latin typeface="Bliss 2 Regular" panose="02000506030000020004" pitchFamily="50" charset="0"/>
              </a:rPr>
              <a:t>Opportunity Cost</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150" y="555574"/>
            <a:ext cx="4563269" cy="3412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650" y="971151"/>
            <a:ext cx="5031265" cy="24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244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wipe(left)">
                                      <p:cBhvr>
                                        <p:cTn id="7" dur="500"/>
                                        <p:tgtEl>
                                          <p:spTgt spid="205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wipe(left)">
                                      <p:cBhvr>
                                        <p:cTn id="17" dur="500"/>
                                        <p:tgtEl>
                                          <p:spTgt spid="2051">
                                            <p:txEl>
                                              <p:pRg st="1" end="1"/>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25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51">
                                            <p:txEl>
                                              <p:pRg st="2" end="2"/>
                                            </p:txEl>
                                          </p:spTgt>
                                        </p:tgtEl>
                                        <p:attrNameLst>
                                          <p:attrName>style.visibility</p:attrName>
                                        </p:attrNameLst>
                                      </p:cBhvr>
                                      <p:to>
                                        <p:strVal val="visible"/>
                                      </p:to>
                                    </p:set>
                                    <p:animEffect transition="in" filter="wipe(left)">
                                      <p:cBhvr>
                                        <p:cTn id="25" dur="500"/>
                                        <p:tgtEl>
                                          <p:spTgt spid="205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51">
                                            <p:txEl>
                                              <p:pRg st="3" end="3"/>
                                            </p:txEl>
                                          </p:spTgt>
                                        </p:tgtEl>
                                        <p:attrNameLst>
                                          <p:attrName>style.visibility</p:attrName>
                                        </p:attrNameLst>
                                      </p:cBhvr>
                                      <p:to>
                                        <p:strVal val="visible"/>
                                      </p:to>
                                    </p:set>
                                    <p:animEffect transition="in" filter="wipe(left)">
                                      <p:cBhvr>
                                        <p:cTn id="30" dur="500"/>
                                        <p:tgtEl>
                                          <p:spTgt spid="205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51">
                                            <p:txEl>
                                              <p:pRg st="4" end="4"/>
                                            </p:txEl>
                                          </p:spTgt>
                                        </p:tgtEl>
                                        <p:attrNameLst>
                                          <p:attrName>style.visibility</p:attrName>
                                        </p:attrNameLst>
                                      </p:cBhvr>
                                      <p:to>
                                        <p:strVal val="visible"/>
                                      </p:to>
                                    </p:set>
                                    <p:animEffect transition="in" filter="wipe(left)">
                                      <p:cBhvr>
                                        <p:cTn id="35" dur="500"/>
                                        <p:tgtEl>
                                          <p:spTgt spid="205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51">
                                            <p:txEl>
                                              <p:pRg st="5" end="5"/>
                                            </p:txEl>
                                          </p:spTgt>
                                        </p:tgtEl>
                                        <p:attrNameLst>
                                          <p:attrName>style.visibility</p:attrName>
                                        </p:attrNameLst>
                                      </p:cBhvr>
                                      <p:to>
                                        <p:strVal val="visible"/>
                                      </p:to>
                                    </p:set>
                                    <p:animEffect transition="in" filter="wipe(left)">
                                      <p:cBhvr>
                                        <p:cTn id="40" dur="500"/>
                                        <p:tgtEl>
                                          <p:spTgt spid="205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51">
                                            <p:txEl>
                                              <p:pRg st="6" end="6"/>
                                            </p:txEl>
                                          </p:spTgt>
                                        </p:tgtEl>
                                        <p:attrNameLst>
                                          <p:attrName>style.visibility</p:attrName>
                                        </p:attrNameLst>
                                      </p:cBhvr>
                                      <p:to>
                                        <p:strVal val="visible"/>
                                      </p:to>
                                    </p:set>
                                    <p:animEffect transition="in" filter="wipe(left)">
                                      <p:cBhvr>
                                        <p:cTn id="45" dur="500"/>
                                        <p:tgtEl>
                                          <p:spTgt spid="205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51">
                                            <p:txEl>
                                              <p:pRg st="7" end="7"/>
                                            </p:txEl>
                                          </p:spTgt>
                                        </p:tgtEl>
                                        <p:attrNameLst>
                                          <p:attrName>style.visibility</p:attrName>
                                        </p:attrNameLst>
                                      </p:cBhvr>
                                      <p:to>
                                        <p:strVal val="visible"/>
                                      </p:to>
                                    </p:set>
                                    <p:animEffect transition="in" filter="wipe(left)">
                                      <p:cBhvr>
                                        <p:cTn id="50" dur="500"/>
                                        <p:tgtEl>
                                          <p:spTgt spid="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 V4.potx" id="{F566D9D0-2539-4176-99DB-6E3156355D67}" vid="{ACC8D6F0-7D36-4DE0-920B-C71664124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2224</Words>
  <Application>Microsoft Office PowerPoint</Application>
  <PresentationFormat>Widescreen</PresentationFormat>
  <Paragraphs>245</Paragraphs>
  <Slides>31</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Bliss 2 Bold</vt:lpstr>
      <vt:lpstr>Bliss 2 ExtraBold</vt:lpstr>
      <vt:lpstr>Bliss 2 Regular</vt:lpstr>
      <vt:lpstr>Calibri</vt:lpstr>
      <vt:lpstr>Century Gothic</vt:lpstr>
      <vt:lpstr>Wingdings</vt:lpstr>
      <vt:lpstr>Wingdings 3</vt:lpstr>
      <vt:lpstr>1_Office Theme</vt:lpstr>
      <vt:lpstr>Office Theme</vt:lpstr>
      <vt:lpstr>Economics Taster Session </vt:lpstr>
      <vt:lpstr>A Level Economics Content</vt:lpstr>
      <vt:lpstr>PowerPoint Presentation</vt:lpstr>
      <vt:lpstr>Key Skills</vt:lpstr>
      <vt:lpstr>Activity 1</vt:lpstr>
      <vt:lpstr>Scenario</vt:lpstr>
      <vt:lpstr>Activity: In pairs, decide how you will allocate the 30 hours, in order of preference. Justify in the blank box next to it why you have made this choice</vt:lpstr>
      <vt:lpstr>What have we learnt from this activity?</vt:lpstr>
      <vt:lpstr>Scarce Resources</vt:lpstr>
      <vt:lpstr>Making Choices</vt:lpstr>
      <vt:lpstr>Opportunity Cost</vt:lpstr>
      <vt:lpstr>Opportunity Cost</vt:lpstr>
      <vt:lpstr>Activity 2 - Experiment </vt:lpstr>
      <vt:lpstr>Rational economic decision making</vt:lpstr>
      <vt:lpstr>Economic Man (Homo Economicus) </vt:lpstr>
      <vt:lpstr>Behavioural Economics </vt:lpstr>
      <vt:lpstr>Richard Thaler - Nudge</vt:lpstr>
      <vt:lpstr>Nudge</vt:lpstr>
      <vt:lpstr>Activity 2 - Experiment </vt:lpstr>
      <vt:lpstr>Inequity Aversion</vt:lpstr>
      <vt:lpstr>Economics</vt:lpstr>
      <vt:lpstr>Expectations</vt:lpstr>
      <vt:lpstr>PowerPoint Presentation</vt:lpstr>
      <vt:lpstr>PowerPoint Presentation</vt:lpstr>
      <vt:lpstr>PowerPoint Presentation</vt:lpstr>
      <vt:lpstr>(2) Planet Money Podcast: The Tale of the Onion King</vt:lpstr>
      <vt:lpstr> Young Economist of the Year Essay writing Competition (3)</vt:lpstr>
      <vt:lpstr>(4) Research presentation comparing and contrasting two developing countries </vt:lpstr>
      <vt:lpstr>MOOCs (5)</vt:lpstr>
      <vt:lpstr>LSE Economics Department Open Day (6)</vt:lpstr>
      <vt:lpstr>(7) Visit the BoE</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Taster Session</dc:title>
  <dc:creator>Ms G Bhajwa</dc:creator>
  <cp:lastModifiedBy>Mrs S Ilyas</cp:lastModifiedBy>
  <cp:revision>30</cp:revision>
  <dcterms:created xsi:type="dcterms:W3CDTF">2021-06-28T10:58:10Z</dcterms:created>
  <dcterms:modified xsi:type="dcterms:W3CDTF">2025-06-12T11:18:08Z</dcterms:modified>
</cp:coreProperties>
</file>