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59" r:id="rId3"/>
    <p:sldId id="273" r:id="rId4"/>
    <p:sldId id="268" r:id="rId5"/>
    <p:sldId id="261" r:id="rId6"/>
    <p:sldId id="270" r:id="rId7"/>
    <p:sldId id="267" r:id="rId8"/>
    <p:sldId id="262" r:id="rId9"/>
    <p:sldId id="263" r:id="rId10"/>
    <p:sldId id="264" r:id="rId11"/>
    <p:sldId id="265" r:id="rId12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9B63DF-9442-45B0-8693-961D47D8A36D}">
          <p14:sldIdLst>
            <p14:sldId id="266"/>
            <p14:sldId id="259"/>
            <p14:sldId id="273"/>
            <p14:sldId id="268"/>
            <p14:sldId id="261"/>
            <p14:sldId id="270"/>
            <p14:sldId id="267"/>
            <p14:sldId id="262"/>
            <p14:sldId id="263"/>
            <p14:sldId id="264"/>
            <p14:sldId id="265"/>
          </p14:sldIdLst>
        </p14:section>
        <p14:section name="Untitled Section" id="{BBE96AA5-A314-4063-AB85-CF33C7BF710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7AAD14-3CFE-961B-02C9-19D6697F7DE1}" v="1" dt="2024-06-10T11:06:03.3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1232" y="-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fd152c7d66824c1029abf1b913a03503a3fecb21f16629cdb55c22841586b053::" providerId="AD" clId="Web-{E77AAD14-3CFE-961B-02C9-19D6697F7DE1}"/>
    <pc:docChg chg="modSld">
      <pc:chgData name="Guest User" userId="S::urn:spo:anon#fd152c7d66824c1029abf1b913a03503a3fecb21f16629cdb55c22841586b053::" providerId="AD" clId="Web-{E77AAD14-3CFE-961B-02C9-19D6697F7DE1}" dt="2024-06-10T11:06:03.345" v="0" actId="1076"/>
      <pc:docMkLst>
        <pc:docMk/>
      </pc:docMkLst>
      <pc:sldChg chg="modSp">
        <pc:chgData name="Guest User" userId="S::urn:spo:anon#fd152c7d66824c1029abf1b913a03503a3fecb21f16629cdb55c22841586b053::" providerId="AD" clId="Web-{E77AAD14-3CFE-961B-02C9-19D6697F7DE1}" dt="2024-06-10T11:06:03.345" v="0" actId="1076"/>
        <pc:sldMkLst>
          <pc:docMk/>
          <pc:sldMk cId="3494697089" sldId="259"/>
        </pc:sldMkLst>
        <pc:picChg chg="mod">
          <ac:chgData name="Guest User" userId="S::urn:spo:anon#fd152c7d66824c1029abf1b913a03503a3fecb21f16629cdb55c22841586b053::" providerId="AD" clId="Web-{E77AAD14-3CFE-961B-02C9-19D6697F7DE1}" dt="2024-06-10T11:06:03.345" v="0" actId="1076"/>
          <ac:picMkLst>
            <pc:docMk/>
            <pc:sldMk cId="3494697089" sldId="259"/>
            <ac:picMk id="8" creationId="{DEA6012F-B426-3E41-B93B-BAC7FC0D4A2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69DFADF-E47B-4680-A55D-77D9BA1C008D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862FEC9-FA88-4356-BAD4-9CA698613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049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62FEC9-FA88-4356-BAD4-9CA698613C7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79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5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46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403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21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05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1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76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3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62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13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483D-48F1-4002-887B-66D539C21F93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C462-4299-42D6-8F8F-B3A5DE6C3B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83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mmaclit.com/2017/05/09/repartition-des-taches-hommes-femmes/" TargetMode="External"/><Relationship Id="rId2" Type="http://schemas.openxmlformats.org/officeDocument/2006/relationships/hyperlink" Target="https://html1-f.scribdassets.com/92a3hy37b4597f9x/images/4-ef2723a07e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drive.google.com/file/d/0BwnlRHVsKWRaNjZvQy1HcHUweW8/view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ts.ch/play/tv/19h30/video/la-dessinatrice-emma-met-en-images-la-charge-mentale-des-femmes-?id=1087038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20minutes.fr/podcast/2761267-20200416-podcast-coronavirus-parents-ados-confines-cohabitation-calvaire" TargetMode="External"/><Relationship Id="rId18" Type="http://schemas.openxmlformats.org/officeDocument/2006/relationships/hyperlink" Target="http://clicnet.swarthmore.edu/litterature/classique/maupassant/parure.html" TargetMode="External"/><Relationship Id="rId26" Type="http://schemas.openxmlformats.org/officeDocument/2006/relationships/hyperlink" Target="https://artsandculture.google.com/search/streetview?project=loire-castles" TargetMode="External"/><Relationship Id="rId39" Type="http://schemas.openxmlformats.org/officeDocument/2006/relationships/image" Target="../media/image5.png"/><Relationship Id="rId21" Type="http://schemas.openxmlformats.org/officeDocument/2006/relationships/hyperlink" Target="https://www.ebooksgratuits.com/html/camus_la_peste.html" TargetMode="External"/><Relationship Id="rId34" Type="http://schemas.openxmlformats.org/officeDocument/2006/relationships/hyperlink" Target="https://www.youtube.com/watch?v=3sYX3V8VY5c" TargetMode="External"/><Relationship Id="rId42" Type="http://schemas.openxmlformats.org/officeDocument/2006/relationships/image" Target="../media/image2.png"/><Relationship Id="rId7" Type="http://schemas.openxmlformats.org/officeDocument/2006/relationships/hyperlink" Target="https://www.laits.utexas.edu/tex/gr/tapr1.html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ebooksgratuits.com/pdf/st_exupery_le_petit_prince.pdf" TargetMode="External"/><Relationship Id="rId20" Type="http://schemas.openxmlformats.org/officeDocument/2006/relationships/hyperlink" Target="https://www.newsinslowfrench.com/" TargetMode="External"/><Relationship Id="rId29" Type="http://schemas.openxmlformats.org/officeDocument/2006/relationships/hyperlink" Target="https://archeologie.culture.fr/lascaux/fr/visiter-grotte-lascaux/salle-taureaux-0" TargetMode="External"/><Relationship Id="rId41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artsandculture.google.com/streetview/mus%C3%A9e-du-quai-branly/IQG3-i2R6-QTDQ?sv_lng=2.297979&amp;sv_lat=48.8609018&amp;sv_h=226.8&amp;sv_p=-13.299999999999997&amp;sv_pid=M7p9EEWGWxW-eIUXPHzA2w&amp;sv_z=1" TargetMode="External"/><Relationship Id="rId11" Type="http://schemas.openxmlformats.org/officeDocument/2006/relationships/hyperlink" Target="https://www.laits.utexas.edu/tex/gr/tap8.html" TargetMode="External"/><Relationship Id="rId24" Type="http://schemas.openxmlformats.org/officeDocument/2006/relationships/hyperlink" Target="https://artsandculture.google.com/partner/tour-eiffel" TargetMode="External"/><Relationship Id="rId32" Type="http://schemas.openxmlformats.org/officeDocument/2006/relationships/hyperlink" Target="https://bastille-grenoble.fr/visite-virtuelle-et-plan/" TargetMode="External"/><Relationship Id="rId37" Type="http://schemas.openxmlformats.org/officeDocument/2006/relationships/image" Target="../media/image3.jpeg"/><Relationship Id="rId40" Type="http://schemas.openxmlformats.org/officeDocument/2006/relationships/image" Target="../media/image6.png"/><Relationship Id="rId5" Type="http://schemas.openxmlformats.org/officeDocument/2006/relationships/hyperlink" Target="https://www.musee-orangerie.fr/fr/article/visite-virtuelle-des-nympheas" TargetMode="External"/><Relationship Id="rId15" Type="http://schemas.openxmlformats.org/officeDocument/2006/relationships/hyperlink" Target="https://www.youtube.com/playlist?list=PLnAm9o_Xn_3CzSZhVkM6dG2adkfyp8QZ_" TargetMode="External"/><Relationship Id="rId23" Type="http://schemas.openxmlformats.org/officeDocument/2006/relationships/hyperlink" Target="https://artsandculture.google.com/partner/op%C3%A9ra-national-de-paris?hl=fr" TargetMode="External"/><Relationship Id="rId28" Type="http://schemas.openxmlformats.org/officeDocument/2006/relationships/hyperlink" Target="https://artsandculture.google.com/partner/domaine-national-de-chambord" TargetMode="External"/><Relationship Id="rId36" Type="http://schemas.openxmlformats.org/officeDocument/2006/relationships/hyperlink" Target="https://www.youtube.com/watch?v=LjQM8PzCEY0&amp;feature=emb_logo" TargetMode="External"/><Relationship Id="rId10" Type="http://schemas.openxmlformats.org/officeDocument/2006/relationships/hyperlink" Target="https://www.laits.utexas.edu/tex/gr/tap6.html" TargetMode="External"/><Relationship Id="rId19" Type="http://schemas.openxmlformats.org/officeDocument/2006/relationships/hyperlink" Target="https://www.youtube.com/watch?v=PTJLmBfG8yc" TargetMode="External"/><Relationship Id="rId31" Type="http://schemas.openxmlformats.org/officeDocument/2006/relationships/hyperlink" Target="http://www.abbaye-mont-saint-michel.fr/Explorer/visite-virtuelle" TargetMode="External"/><Relationship Id="rId4" Type="http://schemas.openxmlformats.org/officeDocument/2006/relationships/hyperlink" Target="https://artsandculture.google.com/streetview/mus%C3%A9e-d%E2%80%99orsay-paris/KQEnDge3UJkVmw?sv_lng=2.327089926444344&amp;sv_lat=48.85968476784497&amp;sv_h=252&amp;sv_p=0&amp;sv_pid=FjndSjvl55w81vbNYu5DfA&amp;sv_z=1" TargetMode="External"/><Relationship Id="rId9" Type="http://schemas.openxmlformats.org/officeDocument/2006/relationships/hyperlink" Target="https://www.laits.utexas.edu/tex/gr/tap3.html" TargetMode="External"/><Relationship Id="rId14" Type="http://schemas.openxmlformats.org/officeDocument/2006/relationships/hyperlink" Target="https://www.rts.ch/play/tv/19h30/video/la-dessinatrice-emma-met-en-images-la-charge-mentale-des-femmes-?id=10870389" TargetMode="External"/><Relationship Id="rId22" Type="http://schemas.openxmlformats.org/officeDocument/2006/relationships/hyperlink" Target="https://lyricstraining.com/fr/play/bigflo-et-oli/bienvenue-chez-moi/HaJ3ymUQHa#ibc" TargetMode="External"/><Relationship Id="rId27" Type="http://schemas.openxmlformats.org/officeDocument/2006/relationships/hyperlink" Target="https://artsandculture.google.com/streetview/ch%C3%A2teau-d-angers-jardins/ogGB7uMN2UvXvg?hl=fr&amp;sv_lng=-0.5594207451703426&amp;sv_lat=47.46987012965295&amp;sv_h=318.72&amp;sv_p=0&amp;sv_pid=xr8xnGj10gPZvyWyvwDfhg&amp;sv_z=1" TargetMode="External"/><Relationship Id="rId30" Type="http://schemas.openxmlformats.org/officeDocument/2006/relationships/hyperlink" Target="https://www.google.com/maps/place/Mont+Saint-Michel/@48.6359359,-1.5119677,294m/data=!3m1!1e3!4m5!3m4!1s0x0:0x3b3b252279d89f96!8m2!3d48.6360166!4d-1.5111145?hl=fr" TargetMode="External"/><Relationship Id="rId35" Type="http://schemas.openxmlformats.org/officeDocument/2006/relationships/hyperlink" Target="https://www.youtube.com/watch?time_continue=4&amp;v=G2XBIkHW954&amp;feature=emb_logo" TargetMode="External"/><Relationship Id="rId8" Type="http://schemas.openxmlformats.org/officeDocument/2006/relationships/hyperlink" Target="https://www.laits.utexas.edu/tex/gr/tap2.html" TargetMode="External"/><Relationship Id="rId3" Type="http://schemas.openxmlformats.org/officeDocument/2006/relationships/hyperlink" Target="https://www.louvre.fr/visites-en-ligne#tabs" TargetMode="External"/><Relationship Id="rId12" Type="http://schemas.openxmlformats.org/officeDocument/2006/relationships/hyperlink" Target="https://www.1jour1actu.com/info-animee/qui-a-invente-la-bande-dessinee" TargetMode="External"/><Relationship Id="rId17" Type="http://schemas.openxmlformats.org/officeDocument/2006/relationships/hyperlink" Target="https://www.youtube.com/watch?v=INyc2nnzB4E" TargetMode="External"/><Relationship Id="rId25" Type="http://schemas.openxmlformats.org/officeDocument/2006/relationships/hyperlink" Target="https://www.alsace-360.fr/2015/Fondation-Oeuvre-Notre-Dame/visite-virtuelle-insolite-cathedrale-strasbourg/" TargetMode="External"/><Relationship Id="rId33" Type="http://schemas.openxmlformats.org/officeDocument/2006/relationships/hyperlink" Target="https://www.frenchtoday.com/french-poetry-reading/poem-demain-des-l-aube-hugo/" TargetMode="External"/><Relationship Id="rId38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actu.playbacpresse.fr/" TargetMode="External"/><Relationship Id="rId2" Type="http://schemas.openxmlformats.org/officeDocument/2006/relationships/hyperlink" Target="https://www.1jour1actu.com/les-actus-a-la-un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eparisien.fr/" TargetMode="External"/><Relationship Id="rId4" Type="http://schemas.openxmlformats.org/officeDocument/2006/relationships/hyperlink" Target="https://www.20minutes.f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pfaza-Mw4I" TargetMode="External"/><Relationship Id="rId7" Type="http://schemas.openxmlformats.org/officeDocument/2006/relationships/hyperlink" Target="https://www.youtube.com/watch?v=RCRCzXJYDoU&amp;list=PL-_HxFSjLJvphtM13o9oaUoRDQgUQfPR4&amp;index=10&amp;t=0s" TargetMode="External"/><Relationship Id="rId2" Type="http://schemas.openxmlformats.org/officeDocument/2006/relationships/hyperlink" Target="https://languagelearningwithnetflix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nculture.com/2012/11/jean_cocteaus_avante-garde_film_from_1930_ithe_blood_of_a_poeti.html" TargetMode="External"/><Relationship Id="rId5" Type="http://schemas.openxmlformats.org/officeDocument/2006/relationships/hyperlink" Target="https://vimeo.com/309034119" TargetMode="External"/><Relationship Id="rId4" Type="http://schemas.openxmlformats.org/officeDocument/2006/relationships/hyperlink" Target="https://www.youtube.com/watch?v=n5RmEWp-Ls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1jour1actu.com/wp-content/uploads/1jour1actu-JACN0264.pdf" TargetMode="External"/><Relationship Id="rId2" Type="http://schemas.openxmlformats.org/officeDocument/2006/relationships/hyperlink" Target="https://www.1jour1actu.com/wp-content/uploads/1jour1actu_coronaviru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20minutes.fr/podcast/2761267-20200416-podcast-coronavirus-parents-ados-confines-cohabitation-calvair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.spotify.com/show/6YqgG1UezfW9khCvLh8rvw" TargetMode="External"/><Relationship Id="rId2" Type="http://schemas.openxmlformats.org/officeDocument/2006/relationships/hyperlink" Target="https://radiolingua.com/2019/09/cbf-mag-1-08-le-festival-de-canne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jour1actu.com/info-animee/qui-a-invente-la-bande-dessine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53000" y="347548"/>
            <a:ext cx="5349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latin typeface="Bliss 2 ExtraBold" panose="02000506030000020004" pitchFamily="50" charset="0"/>
              </a:rPr>
              <a:t>French Bridging Menu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7350" y="1139751"/>
            <a:ext cx="8364003" cy="424731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dirty="0">
                <a:latin typeface="Bliss 2 Regular"/>
              </a:rPr>
              <a:t>You are about to start an exciting journey into the world of French A level </a:t>
            </a:r>
            <a:br>
              <a:rPr lang="en-GB" dirty="0">
                <a:latin typeface="Bliss 2 Regular"/>
              </a:rPr>
            </a:br>
            <a:r>
              <a:rPr lang="en-GB" dirty="0">
                <a:latin typeface="Bliss 2 Regular"/>
              </a:rPr>
              <a:t>– well done!</a:t>
            </a:r>
            <a:endParaRPr lang="en-US" dirty="0">
              <a:latin typeface="Bliss 2 Regular"/>
            </a:endParaRPr>
          </a:p>
          <a:p>
            <a:r>
              <a:rPr lang="en-GB" dirty="0">
                <a:latin typeface="Bliss 2 Regular" panose="02000506030000020004" pitchFamily="50" charset="0"/>
              </a:rPr>
              <a:t>Remember: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liss 2 Regular"/>
              </a:rPr>
              <a:t>Choose what modules you do and when, but work through them consistently.  Different tasks will take you varying amounts of time  </a:t>
            </a:r>
            <a:br>
              <a:rPr lang="en-GB" dirty="0">
                <a:latin typeface="Bliss 2 Regular"/>
              </a:rPr>
            </a:br>
            <a:r>
              <a:rPr lang="en-GB" dirty="0">
                <a:latin typeface="Bliss 2 Regular"/>
              </a:rPr>
              <a:t> - on average you should aim to do one or two per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liss 2 Regular"/>
              </a:rPr>
              <a:t> All green tasks are core modules -  they are compulsory and </a:t>
            </a:r>
            <a:br>
              <a:rPr lang="en-GB" dirty="0">
                <a:latin typeface="Bliss 2 Regular"/>
              </a:rPr>
            </a:br>
            <a:r>
              <a:rPr lang="en-GB" dirty="0">
                <a:latin typeface="Bliss 2 Regular"/>
              </a:rPr>
              <a:t>they must be completed and brought to your first lesson in September     </a:t>
            </a:r>
            <a:endParaRPr lang="en-GB" dirty="0">
              <a:latin typeface="Bliss 2 Regular" panose="02000506030000020004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liss 2 Regular"/>
              </a:rPr>
              <a:t>The red chilli indicates that the task is more challenging than the others</a:t>
            </a:r>
            <a:endParaRPr lang="en-GB">
              <a:latin typeface="Bliss 2 Regular" panose="02000506030000020004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liss 2 Regular"/>
              </a:rPr>
              <a:t>Numbers </a:t>
            </a:r>
            <a:r>
              <a:rPr lang="en-GB" dirty="0" err="1">
                <a:latin typeface="Bliss 2 Regular"/>
              </a:rPr>
              <a:t>eg</a:t>
            </a:r>
            <a:r>
              <a:rPr lang="en-GB" dirty="0">
                <a:latin typeface="Bliss 2 Regular"/>
              </a:rPr>
              <a:t> </a:t>
            </a:r>
            <a:r>
              <a:rPr lang="en-GB" dirty="0">
                <a:solidFill>
                  <a:srgbClr val="FF0000"/>
                </a:solidFill>
                <a:latin typeface="Bliss 2 Regular"/>
              </a:rPr>
              <a:t>(1) </a:t>
            </a:r>
            <a:r>
              <a:rPr lang="en-GB" dirty="0">
                <a:latin typeface="Bliss 2 Regular"/>
              </a:rPr>
              <a:t>correspond to how you should evidence the module </a:t>
            </a:r>
            <a:br>
              <a:rPr lang="en-GB" dirty="0">
                <a:latin typeface="Bliss 2 Regular"/>
              </a:rPr>
            </a:br>
            <a:r>
              <a:rPr lang="en-GB" dirty="0">
                <a:latin typeface="Bliss 2 Regular"/>
              </a:rPr>
              <a:t>which can be found in the slides following the menu.  </a:t>
            </a:r>
            <a:endParaRPr lang="en-GB" dirty="0">
              <a:latin typeface="Bliss 2 Regular" panose="02000506030000020004" pitchFamily="50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Bliss 2 Regular"/>
              </a:rPr>
              <a:t>You can </a:t>
            </a:r>
            <a:r>
              <a:rPr lang="en-GB" b="1" dirty="0">
                <a:latin typeface="Bliss 2 Regular"/>
              </a:rPr>
              <a:t>download a copy</a:t>
            </a:r>
            <a:r>
              <a:rPr lang="en-GB" dirty="0">
                <a:latin typeface="Bliss 2 Regular"/>
              </a:rPr>
              <a:t> of this PowerPoint and add in your answers.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Bliss 2 Regular"/>
            </a:endParaRPr>
          </a:p>
          <a:p>
            <a:r>
              <a:rPr lang="en-GB" b="1" i="1" dirty="0">
                <a:latin typeface="Bliss 2 Regular" panose="02000506030000020004" pitchFamily="50" charset="0"/>
              </a:rPr>
              <a:t>Bon travail et bon courage!</a:t>
            </a:r>
          </a:p>
          <a:p>
            <a:endParaRPr lang="en-GB" b="1" i="1" dirty="0">
              <a:latin typeface="Bliss 2 Regular" panose="02000506030000020004" pitchFamily="5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25008" t="17288" r="25008" b="24559"/>
          <a:stretch/>
        </p:blipFill>
        <p:spPr>
          <a:xfrm>
            <a:off x="8346842" y="3403447"/>
            <a:ext cx="247260" cy="24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71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1D4D-FF79-4E47-908D-B4C9AB9C7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374345"/>
          </a:xfrm>
        </p:spPr>
        <p:txBody>
          <a:bodyPr>
            <a:normAutofit/>
          </a:bodyPr>
          <a:lstStyle/>
          <a:p>
            <a:r>
              <a:rPr lang="en-US" sz="1600" b="1">
                <a:solidFill>
                  <a:srgbClr val="FF0000"/>
                </a:solidFill>
                <a:cs typeface="Calibri"/>
              </a:rPr>
              <a:t>(8) </a:t>
            </a:r>
            <a:r>
              <a:rPr lang="en-US" sz="1600" b="1">
                <a:cs typeface="Calibri"/>
              </a:rPr>
              <a:t>Read – les </a:t>
            </a:r>
            <a:r>
              <a:rPr lang="en-US" sz="1600" b="1" err="1">
                <a:cs typeface="Calibri"/>
              </a:rPr>
              <a:t>bandes</a:t>
            </a:r>
            <a:r>
              <a:rPr lang="en-US" sz="1600" b="1">
                <a:cs typeface="Calibri"/>
              </a:rPr>
              <a:t> </a:t>
            </a:r>
            <a:r>
              <a:rPr lang="en-US" sz="1600" b="1" err="1">
                <a:cs typeface="Calibri"/>
              </a:rPr>
              <a:t>dessinées</a:t>
            </a:r>
            <a:endParaRPr lang="en-US" sz="16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84EBC-CE33-489D-A523-B29BE9700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315" y="741704"/>
            <a:ext cx="8925385" cy="546432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400" b="1">
                <a:cs typeface="Calibri"/>
              </a:rPr>
              <a:t>Choose at least one comic</a:t>
            </a:r>
            <a:r>
              <a:rPr lang="en-US" sz="1400">
                <a:cs typeface="Calibri"/>
              </a:rPr>
              <a:t> from the list, and answer the corresponding questions:</a:t>
            </a:r>
          </a:p>
          <a:p>
            <a:pPr marL="0" indent="0">
              <a:buNone/>
            </a:pPr>
            <a:endParaRPr lang="en-US" sz="1200">
              <a:cs typeface="Calibri"/>
            </a:endParaRPr>
          </a:p>
          <a:p>
            <a:pPr marL="0" indent="0">
              <a:buNone/>
            </a:pPr>
            <a:r>
              <a:rPr lang="en-GB" sz="1400" b="1">
                <a:cs typeface="Calibri"/>
                <a:hlinkClick r:id="rId2"/>
              </a:rPr>
              <a:t>Boule et Bill</a:t>
            </a:r>
            <a:r>
              <a:rPr lang="en-GB" sz="1400" b="1">
                <a:cs typeface="Calibri"/>
              </a:rPr>
              <a:t>, Jean </a:t>
            </a:r>
            <a:r>
              <a:rPr lang="en-GB" sz="1400" b="1" err="1">
                <a:cs typeface="Calibri"/>
              </a:rPr>
              <a:t>Roba</a:t>
            </a:r>
            <a:endParaRPr lang="en-US" sz="1400" b="1">
              <a:cs typeface="Calibri"/>
            </a:endParaRPr>
          </a:p>
          <a:p>
            <a:r>
              <a:rPr lang="en-US" sz="1400" err="1">
                <a:cs typeface="Calibri"/>
              </a:rPr>
              <a:t>Qu'est-ce</a:t>
            </a:r>
            <a:r>
              <a:rPr lang="en-US" sz="1400">
                <a:cs typeface="Calibri"/>
              </a:rPr>
              <a:t> qui se </a:t>
            </a:r>
            <a:r>
              <a:rPr lang="en-US" sz="1400" err="1">
                <a:cs typeface="Calibri"/>
              </a:rPr>
              <a:t>passe</a:t>
            </a:r>
            <a:r>
              <a:rPr lang="en-US" sz="1400">
                <a:cs typeface="Calibri"/>
              </a:rPr>
              <a:t> dans </a:t>
            </a:r>
            <a:r>
              <a:rPr lang="en-US" sz="1400" err="1">
                <a:cs typeface="Calibri"/>
              </a:rPr>
              <a:t>cette</a:t>
            </a:r>
            <a:r>
              <a:rPr lang="en-US" sz="1400">
                <a:cs typeface="Calibri"/>
              </a:rPr>
              <a:t> BD ?</a:t>
            </a:r>
          </a:p>
          <a:p>
            <a:r>
              <a:rPr lang="en-US" sz="1400" err="1">
                <a:cs typeface="Calibri"/>
              </a:rPr>
              <a:t>Pourquoi</a:t>
            </a:r>
            <a:r>
              <a:rPr lang="en-US" sz="1400">
                <a:cs typeface="Calibri"/>
              </a:rPr>
              <a:t> la </a:t>
            </a:r>
            <a:r>
              <a:rPr lang="en-US" sz="1400" err="1">
                <a:cs typeface="Calibri"/>
              </a:rPr>
              <a:t>maman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est-elle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agacée</a:t>
            </a:r>
            <a:r>
              <a:rPr lang="en-US" sz="1400">
                <a:cs typeface="Calibri"/>
              </a:rPr>
              <a:t> ? </a:t>
            </a:r>
            <a:r>
              <a:rPr lang="en-US" sz="1400" err="1">
                <a:cs typeface="Calibri"/>
              </a:rPr>
              <a:t>Penses-tu</a:t>
            </a:r>
            <a:r>
              <a:rPr lang="en-US" sz="1400">
                <a:cs typeface="Calibri"/>
              </a:rPr>
              <a:t> que </a:t>
            </a:r>
            <a:r>
              <a:rPr lang="en-US" sz="1400" err="1">
                <a:cs typeface="Calibri"/>
              </a:rPr>
              <a:t>sa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colère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est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justifiée</a:t>
            </a:r>
            <a:r>
              <a:rPr lang="en-US" sz="1400">
                <a:cs typeface="Calibri"/>
              </a:rPr>
              <a:t> ?</a:t>
            </a:r>
          </a:p>
          <a:p>
            <a:r>
              <a:rPr lang="en-US" sz="1400">
                <a:cs typeface="Calibri"/>
              </a:rPr>
              <a:t>Que </a:t>
            </a:r>
            <a:r>
              <a:rPr lang="en-US" sz="1400" err="1">
                <a:cs typeface="Calibri"/>
              </a:rPr>
              <a:t>dit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cette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courte</a:t>
            </a:r>
            <a:r>
              <a:rPr lang="en-US" sz="1400">
                <a:cs typeface="Calibri"/>
              </a:rPr>
              <a:t> BD de </a:t>
            </a:r>
            <a:r>
              <a:rPr lang="en-US" sz="1400" err="1">
                <a:cs typeface="Calibri"/>
              </a:rPr>
              <a:t>l'organisation</a:t>
            </a:r>
            <a:r>
              <a:rPr lang="en-US" sz="1400">
                <a:cs typeface="Calibri"/>
              </a:rPr>
              <a:t> dans les </a:t>
            </a:r>
            <a:r>
              <a:rPr lang="en-US" sz="1400" err="1">
                <a:cs typeface="Calibri"/>
              </a:rPr>
              <a:t>familles</a:t>
            </a:r>
            <a:r>
              <a:rPr lang="en-US" sz="1400">
                <a:cs typeface="Calibri"/>
              </a:rPr>
              <a:t> ?</a:t>
            </a:r>
          </a:p>
          <a:p>
            <a:r>
              <a:rPr lang="en-US" sz="1400" err="1">
                <a:cs typeface="Calibri"/>
              </a:rPr>
              <a:t>Cette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planche</a:t>
            </a:r>
            <a:r>
              <a:rPr lang="en-US" sz="1400">
                <a:cs typeface="Calibri"/>
              </a:rPr>
              <a:t> date de 2008. </a:t>
            </a:r>
            <a:r>
              <a:rPr lang="en-US" sz="1400" err="1">
                <a:cs typeface="Calibri"/>
              </a:rPr>
              <a:t>Penses-tu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qu'elle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est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toujours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d'actualité</a:t>
            </a:r>
            <a:r>
              <a:rPr lang="en-US" sz="1400">
                <a:cs typeface="Calibri"/>
              </a:rPr>
              <a:t> ?</a:t>
            </a:r>
          </a:p>
          <a:p>
            <a:pPr marL="0" indent="0">
              <a:buNone/>
            </a:pPr>
            <a:endParaRPr lang="en-US" sz="1400">
              <a:cs typeface="Calibri"/>
            </a:endParaRPr>
          </a:p>
          <a:p>
            <a:pPr marL="0" indent="0">
              <a:buNone/>
            </a:pPr>
            <a:r>
              <a:rPr lang="en-GB" sz="1400" b="1">
                <a:cs typeface="Calibri"/>
                <a:hlinkClick r:id="rId3"/>
              </a:rPr>
              <a:t>Fallait demander</a:t>
            </a:r>
            <a:r>
              <a:rPr lang="en-GB" sz="1400" b="1">
                <a:cs typeface="Calibri"/>
              </a:rPr>
              <a:t>, Emma</a:t>
            </a:r>
            <a:endParaRPr lang="en-GB" sz="1400" b="1">
              <a:ea typeface="+mn-lt"/>
              <a:cs typeface="+mn-lt"/>
            </a:endParaRPr>
          </a:p>
          <a:p>
            <a:r>
              <a:rPr lang="en-GB" sz="1400" err="1">
                <a:cs typeface="Calibri"/>
              </a:rPr>
              <a:t>Quel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est</a:t>
            </a:r>
            <a:r>
              <a:rPr lang="en-GB" sz="1400">
                <a:cs typeface="Calibri"/>
              </a:rPr>
              <a:t> le concept </a:t>
            </a:r>
            <a:r>
              <a:rPr lang="en-GB" sz="1400" err="1">
                <a:cs typeface="Calibri"/>
              </a:rPr>
              <a:t>clé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expliqué</a:t>
            </a:r>
            <a:r>
              <a:rPr lang="en-GB" sz="1400">
                <a:cs typeface="Calibri"/>
              </a:rPr>
              <a:t> par la BD </a:t>
            </a:r>
            <a:r>
              <a:rPr lang="en-GB" sz="1400" err="1">
                <a:cs typeface="Calibri"/>
              </a:rPr>
              <a:t>d'Emma</a:t>
            </a:r>
            <a:r>
              <a:rPr lang="en-GB" sz="1400">
                <a:cs typeface="Calibri"/>
              </a:rPr>
              <a:t> ?</a:t>
            </a:r>
          </a:p>
          <a:p>
            <a:r>
              <a:rPr lang="en-GB" sz="1400" err="1">
                <a:cs typeface="Calibri"/>
              </a:rPr>
              <a:t>Explique</a:t>
            </a:r>
            <a:r>
              <a:rPr lang="en-GB" sz="1400">
                <a:cs typeface="Calibri"/>
              </a:rPr>
              <a:t> avec </a:t>
            </a:r>
            <a:r>
              <a:rPr lang="en-GB" sz="1400" err="1">
                <a:cs typeface="Calibri"/>
              </a:rPr>
              <a:t>tes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propres</a:t>
            </a:r>
            <a:r>
              <a:rPr lang="en-GB" sz="1400">
                <a:cs typeface="Calibri"/>
              </a:rPr>
              <a:t> mots </a:t>
            </a:r>
            <a:r>
              <a:rPr lang="en-GB" sz="1400" err="1">
                <a:cs typeface="Calibri"/>
              </a:rPr>
              <a:t>ce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qu'est</a:t>
            </a:r>
            <a:r>
              <a:rPr lang="en-GB" sz="1400">
                <a:cs typeface="Calibri"/>
              </a:rPr>
              <a:t> 'la charge </a:t>
            </a:r>
            <a:r>
              <a:rPr lang="en-GB" sz="1400" err="1">
                <a:cs typeface="Calibri"/>
              </a:rPr>
              <a:t>mentale</a:t>
            </a:r>
            <a:r>
              <a:rPr lang="en-GB" sz="1400">
                <a:cs typeface="Calibri"/>
              </a:rPr>
              <a:t>'.</a:t>
            </a:r>
          </a:p>
          <a:p>
            <a:r>
              <a:rPr lang="en-GB" sz="1400" err="1">
                <a:cs typeface="Calibri"/>
              </a:rPr>
              <a:t>Pourquoi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est-ce</a:t>
            </a:r>
            <a:r>
              <a:rPr lang="en-GB" sz="1400">
                <a:cs typeface="Calibri"/>
              </a:rPr>
              <a:t> plus encore difficile </a:t>
            </a:r>
            <a:r>
              <a:rPr lang="en-GB" sz="1400" err="1">
                <a:cs typeface="Calibri"/>
              </a:rPr>
              <a:t>à</a:t>
            </a:r>
            <a:r>
              <a:rPr lang="en-GB" sz="1400">
                <a:cs typeface="Calibri"/>
              </a:rPr>
              <a:t> changer que le partage des </a:t>
            </a:r>
            <a:r>
              <a:rPr lang="en-GB" sz="1400" err="1">
                <a:cs typeface="Calibri"/>
              </a:rPr>
              <a:t>tâches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ménagères</a:t>
            </a:r>
            <a:r>
              <a:rPr lang="en-GB" sz="1400">
                <a:cs typeface="Calibri"/>
              </a:rPr>
              <a:t> ?</a:t>
            </a:r>
          </a:p>
          <a:p>
            <a:r>
              <a:rPr lang="en-GB" sz="1400" err="1">
                <a:cs typeface="Calibri"/>
              </a:rPr>
              <a:t>D'après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ce</a:t>
            </a:r>
            <a:r>
              <a:rPr lang="en-GB" sz="1400">
                <a:cs typeface="Calibri"/>
              </a:rPr>
              <a:t> que </a:t>
            </a:r>
            <a:r>
              <a:rPr lang="en-GB" sz="1400" err="1">
                <a:cs typeface="Calibri"/>
              </a:rPr>
              <a:t>tu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sais</a:t>
            </a:r>
            <a:r>
              <a:rPr lang="en-GB" sz="1400">
                <a:cs typeface="Calibri"/>
              </a:rPr>
              <a:t>, la situation a-t-</a:t>
            </a:r>
            <a:r>
              <a:rPr lang="en-GB" sz="1400" err="1">
                <a:cs typeface="Calibri"/>
              </a:rPr>
              <a:t>elle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évolué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ces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dernières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années</a:t>
            </a:r>
            <a:r>
              <a:rPr lang="en-GB" sz="1400">
                <a:cs typeface="Calibri"/>
              </a:rPr>
              <a:t> ? </a:t>
            </a:r>
            <a:r>
              <a:rPr lang="en-GB" sz="1400" err="1">
                <a:cs typeface="Calibri"/>
              </a:rPr>
              <a:t>Pourquoi</a:t>
            </a:r>
            <a:r>
              <a:rPr lang="en-GB" sz="1400">
                <a:cs typeface="Calibri"/>
              </a:rPr>
              <a:t> ?</a:t>
            </a:r>
          </a:p>
          <a:p>
            <a:r>
              <a:rPr lang="en-GB" sz="1400">
                <a:cs typeface="Calibri"/>
              </a:rPr>
              <a:t>Propose </a:t>
            </a:r>
            <a:r>
              <a:rPr lang="en-GB" sz="1400" err="1">
                <a:cs typeface="Calibri"/>
              </a:rPr>
              <a:t>quelques</a:t>
            </a:r>
            <a:r>
              <a:rPr lang="en-GB" sz="1400">
                <a:cs typeface="Calibri"/>
              </a:rPr>
              <a:t> solutions </a:t>
            </a:r>
            <a:r>
              <a:rPr lang="en-GB" sz="1400" err="1">
                <a:cs typeface="Calibri"/>
              </a:rPr>
              <a:t>dont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tu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penses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qu'elles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pourraient</a:t>
            </a:r>
            <a:r>
              <a:rPr lang="en-GB" sz="1400">
                <a:cs typeface="Calibri"/>
              </a:rPr>
              <a:t> aider </a:t>
            </a:r>
            <a:r>
              <a:rPr lang="en-GB" sz="1400" err="1">
                <a:cs typeface="Calibri"/>
              </a:rPr>
              <a:t>à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compenser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cette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inégalité</a:t>
            </a:r>
            <a:r>
              <a:rPr lang="en-GB" sz="1400">
                <a:cs typeface="Calibri"/>
              </a:rPr>
              <a:t>.</a:t>
            </a:r>
          </a:p>
          <a:p>
            <a:pPr marL="0" indent="0">
              <a:buNone/>
            </a:pPr>
            <a:endParaRPr lang="en-GB" sz="1400">
              <a:cs typeface="Calibri"/>
            </a:endParaRPr>
          </a:p>
          <a:p>
            <a:pPr marL="0" indent="0">
              <a:buNone/>
            </a:pPr>
            <a:r>
              <a:rPr lang="en-GB" sz="1400" b="1">
                <a:cs typeface="Calibri"/>
                <a:hlinkClick r:id="rId4"/>
              </a:rPr>
              <a:t>La queue du Marsupilami</a:t>
            </a:r>
            <a:r>
              <a:rPr lang="en-GB" sz="1400" b="1">
                <a:cs typeface="Calibri"/>
              </a:rPr>
              <a:t>, </a:t>
            </a:r>
            <a:r>
              <a:rPr lang="en-GB" sz="1400" b="1" err="1">
                <a:cs typeface="Calibri"/>
              </a:rPr>
              <a:t>Batem</a:t>
            </a:r>
            <a:r>
              <a:rPr lang="en-GB" sz="1400" b="1">
                <a:cs typeface="Calibri"/>
              </a:rPr>
              <a:t>, Greg et André </a:t>
            </a:r>
            <a:r>
              <a:rPr lang="en-GB" sz="1400" b="1" err="1">
                <a:cs typeface="Calibri"/>
              </a:rPr>
              <a:t>Franquin</a:t>
            </a:r>
            <a:r>
              <a:rPr lang="en-GB" sz="1400" b="1">
                <a:cs typeface="Calibri"/>
              </a:rPr>
              <a:t> </a:t>
            </a:r>
          </a:p>
          <a:p>
            <a:pPr algn="just"/>
            <a:r>
              <a:rPr lang="en-GB" sz="1400" err="1">
                <a:cs typeface="Calibri"/>
              </a:rPr>
              <a:t>Pense</a:t>
            </a:r>
            <a:r>
              <a:rPr lang="en-GB" sz="1400">
                <a:cs typeface="Calibri"/>
              </a:rPr>
              <a:t> aux </a:t>
            </a:r>
            <a:r>
              <a:rPr lang="en-GB" sz="1400" err="1">
                <a:cs typeface="Calibri"/>
              </a:rPr>
              <a:t>dynamiques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raciales</a:t>
            </a:r>
            <a:r>
              <a:rPr lang="en-GB" sz="1400">
                <a:cs typeface="Calibri"/>
              </a:rPr>
              <a:t>/</a:t>
            </a:r>
            <a:r>
              <a:rPr lang="en-GB" sz="1400" err="1">
                <a:cs typeface="Calibri"/>
              </a:rPr>
              <a:t>coloniales</a:t>
            </a:r>
            <a:r>
              <a:rPr lang="en-GB" sz="1400">
                <a:cs typeface="Calibri"/>
              </a:rPr>
              <a:t> de </a:t>
            </a:r>
            <a:r>
              <a:rPr lang="en-GB" sz="1400" err="1">
                <a:cs typeface="Calibri"/>
              </a:rPr>
              <a:t>cette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bande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dessinée</a:t>
            </a:r>
            <a:r>
              <a:rPr lang="en-GB" sz="1400">
                <a:cs typeface="Calibri"/>
              </a:rPr>
              <a:t> : </a:t>
            </a:r>
            <a:r>
              <a:rPr lang="en-GB" sz="1400" err="1">
                <a:cs typeface="Calibri"/>
              </a:rPr>
              <a:t>d'où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vient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chaque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personnage</a:t>
            </a:r>
            <a:r>
              <a:rPr lang="en-GB" sz="1400">
                <a:cs typeface="Calibri"/>
              </a:rPr>
              <a:t> (Bring M. </a:t>
            </a:r>
            <a:r>
              <a:rPr lang="en-GB" sz="1400" err="1">
                <a:cs typeface="Calibri"/>
              </a:rPr>
              <a:t>Backalive</a:t>
            </a:r>
            <a:r>
              <a:rPr lang="en-GB" sz="1400">
                <a:cs typeface="Calibri"/>
              </a:rPr>
              <a:t>, le "capitano", </a:t>
            </a:r>
            <a:r>
              <a:rPr lang="en-GB" sz="1400" err="1">
                <a:cs typeface="Calibri"/>
              </a:rPr>
              <a:t>Sacristano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Tezhébété</a:t>
            </a:r>
            <a:r>
              <a:rPr lang="en-GB" sz="1400">
                <a:cs typeface="Calibri"/>
              </a:rPr>
              <a:t>, </a:t>
            </a:r>
            <a:r>
              <a:rPr lang="en-GB" sz="1400" err="1">
                <a:cs typeface="Calibri"/>
              </a:rPr>
              <a:t>Tapamilastiko</a:t>
            </a:r>
            <a:r>
              <a:rPr lang="en-GB" sz="1400">
                <a:cs typeface="Calibri"/>
              </a:rPr>
              <a:t>) ? Quelle </a:t>
            </a:r>
            <a:r>
              <a:rPr lang="en-GB" sz="1400" err="1">
                <a:cs typeface="Calibri"/>
              </a:rPr>
              <a:t>est</a:t>
            </a:r>
            <a:r>
              <a:rPr lang="en-GB" sz="1400">
                <a:cs typeface="Calibri"/>
              </a:rPr>
              <a:t> son </a:t>
            </a:r>
            <a:r>
              <a:rPr lang="en-GB" sz="1400" err="1">
                <a:cs typeface="Calibri"/>
              </a:rPr>
              <a:t>statut</a:t>
            </a:r>
            <a:r>
              <a:rPr lang="en-GB" sz="1400">
                <a:cs typeface="Calibri"/>
              </a:rPr>
              <a:t>, et </a:t>
            </a:r>
            <a:r>
              <a:rPr lang="en-GB" sz="1400" err="1">
                <a:cs typeface="Calibri"/>
              </a:rPr>
              <a:t>sa</a:t>
            </a:r>
            <a:r>
              <a:rPr lang="en-GB" sz="1400">
                <a:cs typeface="Calibri"/>
              </a:rPr>
              <a:t> relation aux </a:t>
            </a:r>
            <a:r>
              <a:rPr lang="en-GB" sz="1400" err="1">
                <a:cs typeface="Calibri"/>
              </a:rPr>
              <a:t>autres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personnages</a:t>
            </a:r>
            <a:r>
              <a:rPr lang="en-GB" sz="1400">
                <a:cs typeface="Calibri"/>
              </a:rPr>
              <a:t> ? Observes-</a:t>
            </a:r>
            <a:r>
              <a:rPr lang="en-GB" sz="1400" err="1">
                <a:cs typeface="Calibri"/>
              </a:rPr>
              <a:t>tu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une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hiérarchie</a:t>
            </a:r>
            <a:r>
              <a:rPr lang="en-GB" sz="1400">
                <a:cs typeface="Calibri"/>
              </a:rPr>
              <a:t> ?</a:t>
            </a:r>
          </a:p>
          <a:p>
            <a:pPr algn="just"/>
            <a:r>
              <a:rPr lang="en-GB" sz="1400">
                <a:cs typeface="Calibri"/>
              </a:rPr>
              <a:t>Page 19, le chasseur </a:t>
            </a:r>
            <a:r>
              <a:rPr lang="en-GB" sz="1400" err="1">
                <a:cs typeface="Calibri"/>
              </a:rPr>
              <a:t>dit</a:t>
            </a:r>
            <a:r>
              <a:rPr lang="en-GB" sz="1400">
                <a:cs typeface="Calibri"/>
              </a:rPr>
              <a:t> "</a:t>
            </a:r>
            <a:r>
              <a:rPr lang="en-GB" sz="1400" err="1">
                <a:cs typeface="Calibri"/>
              </a:rPr>
              <a:t>Aah</a:t>
            </a:r>
            <a:r>
              <a:rPr lang="en-GB" sz="1400">
                <a:cs typeface="Calibri"/>
              </a:rPr>
              <a:t>, je </a:t>
            </a:r>
            <a:r>
              <a:rPr lang="en-GB" sz="1400" err="1">
                <a:cs typeface="Calibri"/>
              </a:rPr>
              <a:t>vois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jeune</a:t>
            </a:r>
            <a:r>
              <a:rPr lang="en-GB" sz="1400">
                <a:cs typeface="Calibri"/>
              </a:rPr>
              <a:t> homme que nous </a:t>
            </a:r>
            <a:r>
              <a:rPr lang="en-GB" sz="1400" err="1">
                <a:cs typeface="Calibri"/>
              </a:rPr>
              <a:t>sommes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éblouis</a:t>
            </a:r>
            <a:r>
              <a:rPr lang="en-GB" sz="1400">
                <a:cs typeface="Calibri"/>
              </a:rPr>
              <a:t> par les </a:t>
            </a:r>
            <a:r>
              <a:rPr lang="en-GB" sz="1400" err="1">
                <a:cs typeface="Calibri"/>
              </a:rPr>
              <a:t>merveilles</a:t>
            </a:r>
            <a:r>
              <a:rPr lang="en-GB" sz="1400">
                <a:cs typeface="Calibri"/>
              </a:rPr>
              <a:t> de la civilisation...", et </a:t>
            </a:r>
            <a:r>
              <a:rPr lang="en-GB" sz="1400" err="1">
                <a:cs typeface="Calibri"/>
              </a:rPr>
              <a:t>appelle</a:t>
            </a:r>
            <a:r>
              <a:rPr lang="en-GB" sz="1400">
                <a:cs typeface="Calibri"/>
              </a:rPr>
              <a:t> les </a:t>
            </a:r>
            <a:r>
              <a:rPr lang="en-GB" sz="1400" err="1">
                <a:cs typeface="Calibri"/>
              </a:rPr>
              <a:t>natifs</a:t>
            </a:r>
            <a:r>
              <a:rPr lang="en-GB" sz="1400">
                <a:cs typeface="Calibri"/>
              </a:rPr>
              <a:t> des "</a:t>
            </a:r>
            <a:r>
              <a:rPr lang="en-GB" sz="1400" err="1">
                <a:cs typeface="Calibri"/>
              </a:rPr>
              <a:t>sauvages</a:t>
            </a:r>
            <a:r>
              <a:rPr lang="en-GB" sz="1400">
                <a:cs typeface="Calibri"/>
              </a:rPr>
              <a:t>". </a:t>
            </a:r>
            <a:r>
              <a:rPr lang="en-GB" sz="1400" err="1">
                <a:cs typeface="Calibri"/>
              </a:rPr>
              <a:t>Qu'est-ce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qu'il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insinue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à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propos</a:t>
            </a:r>
            <a:r>
              <a:rPr lang="en-GB" sz="1400">
                <a:cs typeface="Calibri"/>
              </a:rPr>
              <a:t> des populations </a:t>
            </a:r>
            <a:r>
              <a:rPr lang="en-GB" sz="1400" err="1">
                <a:cs typeface="Calibri"/>
              </a:rPr>
              <a:t>indigènes</a:t>
            </a:r>
            <a:r>
              <a:rPr lang="en-GB" sz="1400">
                <a:cs typeface="Calibri"/>
              </a:rPr>
              <a:t> ? La BD </a:t>
            </a:r>
            <a:r>
              <a:rPr lang="en-GB" sz="1400" err="1">
                <a:cs typeface="Calibri"/>
              </a:rPr>
              <a:t>semble-elle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montrer</a:t>
            </a:r>
            <a:r>
              <a:rPr lang="en-GB" sz="1400">
                <a:cs typeface="Calibri"/>
              </a:rPr>
              <a:t> son attitude supérieure et </a:t>
            </a:r>
            <a:r>
              <a:rPr lang="en-GB" sz="1400" err="1">
                <a:cs typeface="Calibri"/>
              </a:rPr>
              <a:t>paternaliste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comme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justifiée</a:t>
            </a:r>
            <a:r>
              <a:rPr lang="en-GB" sz="1400">
                <a:cs typeface="Calibri"/>
              </a:rPr>
              <a:t> ?</a:t>
            </a:r>
          </a:p>
          <a:p>
            <a:pPr algn="just"/>
            <a:r>
              <a:rPr lang="en-GB" sz="1400">
                <a:cs typeface="Calibri"/>
              </a:rPr>
              <a:t>La fin, page 48, nous </a:t>
            </a:r>
            <a:r>
              <a:rPr lang="en-GB" sz="1400" err="1">
                <a:cs typeface="Calibri"/>
              </a:rPr>
              <a:t>offre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une</a:t>
            </a:r>
            <a:r>
              <a:rPr lang="en-GB" sz="1400">
                <a:cs typeface="Calibri"/>
              </a:rPr>
              <a:t> morale : "</a:t>
            </a:r>
            <a:r>
              <a:rPr lang="en-GB" sz="1400" err="1">
                <a:cs typeface="Calibri"/>
              </a:rPr>
              <a:t>Alors</a:t>
            </a:r>
            <a:r>
              <a:rPr lang="en-GB" sz="1400">
                <a:cs typeface="Calibri"/>
              </a:rPr>
              <a:t> que le </a:t>
            </a:r>
            <a:r>
              <a:rPr lang="en-GB" sz="1400" err="1">
                <a:cs typeface="Calibri"/>
              </a:rPr>
              <a:t>Marsupilami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est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parfaitement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adapté</a:t>
            </a:r>
            <a:r>
              <a:rPr lang="en-GB" sz="1400">
                <a:cs typeface="Calibri"/>
              </a:rPr>
              <a:t> au terrible </a:t>
            </a:r>
            <a:r>
              <a:rPr lang="en-GB" sz="1400" err="1">
                <a:cs typeface="Calibri"/>
              </a:rPr>
              <a:t>climat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humide</a:t>
            </a:r>
            <a:r>
              <a:rPr lang="en-GB" sz="1400">
                <a:cs typeface="Calibri"/>
              </a:rPr>
              <a:t> de la </a:t>
            </a:r>
            <a:r>
              <a:rPr lang="en-GB" sz="1400" err="1">
                <a:cs typeface="Calibri"/>
              </a:rPr>
              <a:t>forêt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palombienne</a:t>
            </a:r>
            <a:r>
              <a:rPr lang="en-GB" sz="1400">
                <a:cs typeface="Calibri"/>
              </a:rPr>
              <a:t>, </a:t>
            </a:r>
            <a:r>
              <a:rPr lang="en-GB" sz="1400" err="1">
                <a:cs typeface="Calibri"/>
              </a:rPr>
              <a:t>rares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sont</a:t>
            </a:r>
            <a:r>
              <a:rPr lang="en-GB" sz="1400">
                <a:cs typeface="Calibri"/>
              </a:rPr>
              <a:t> les </a:t>
            </a:r>
            <a:r>
              <a:rPr lang="en-GB" sz="1400" err="1">
                <a:cs typeface="Calibri"/>
              </a:rPr>
              <a:t>prédateurs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venus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d'ailleurs</a:t>
            </a:r>
            <a:r>
              <a:rPr lang="en-GB" sz="1400">
                <a:cs typeface="Calibri"/>
              </a:rPr>
              <a:t> qui y </a:t>
            </a:r>
            <a:r>
              <a:rPr lang="en-GB" sz="1400" err="1">
                <a:cs typeface="Calibri"/>
              </a:rPr>
              <a:t>résistent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longtemps</a:t>
            </a:r>
            <a:r>
              <a:rPr lang="en-GB" sz="1400">
                <a:cs typeface="Calibri"/>
              </a:rPr>
              <a:t> sans </a:t>
            </a:r>
            <a:r>
              <a:rPr lang="en-GB" sz="1400" err="1">
                <a:cs typeface="Calibri"/>
              </a:rPr>
              <a:t>dommage</a:t>
            </a:r>
            <a:r>
              <a:rPr lang="en-GB" sz="1400">
                <a:cs typeface="Calibri"/>
              </a:rPr>
              <a:t>... </a:t>
            </a:r>
            <a:r>
              <a:rPr lang="en-GB" sz="1400" b="1">
                <a:cs typeface="Calibri"/>
              </a:rPr>
              <a:t>Et voilà </a:t>
            </a:r>
            <a:r>
              <a:rPr lang="en-GB" sz="1400" b="1" err="1">
                <a:cs typeface="Calibri"/>
              </a:rPr>
              <a:t>pourquoi</a:t>
            </a:r>
            <a:r>
              <a:rPr lang="en-GB" sz="1400" b="1">
                <a:cs typeface="Calibri"/>
              </a:rPr>
              <a:t> </a:t>
            </a:r>
            <a:r>
              <a:rPr lang="en-GB" sz="1400" b="1" err="1">
                <a:cs typeface="Calibri"/>
              </a:rPr>
              <a:t>cette</a:t>
            </a:r>
            <a:r>
              <a:rPr lang="en-GB" sz="1400" b="1">
                <a:cs typeface="Calibri"/>
              </a:rPr>
              <a:t> </a:t>
            </a:r>
            <a:r>
              <a:rPr lang="en-GB" sz="1400" b="1" err="1">
                <a:cs typeface="Calibri"/>
              </a:rPr>
              <a:t>région</a:t>
            </a:r>
            <a:r>
              <a:rPr lang="en-GB" sz="1400" b="1">
                <a:cs typeface="Calibri"/>
              </a:rPr>
              <a:t> </a:t>
            </a:r>
            <a:r>
              <a:rPr lang="en-GB" sz="1400" b="1" err="1">
                <a:cs typeface="Calibri"/>
              </a:rPr>
              <a:t>fascinante</a:t>
            </a:r>
            <a:r>
              <a:rPr lang="en-GB" sz="1400" b="1">
                <a:cs typeface="Calibri"/>
              </a:rPr>
              <a:t> </a:t>
            </a:r>
            <a:r>
              <a:rPr lang="en-GB" sz="1400" b="1" err="1">
                <a:cs typeface="Calibri"/>
              </a:rPr>
              <a:t>restera</a:t>
            </a:r>
            <a:r>
              <a:rPr lang="en-GB" sz="1400" b="1">
                <a:cs typeface="Calibri"/>
              </a:rPr>
              <a:t> </a:t>
            </a:r>
            <a:r>
              <a:rPr lang="en-GB" sz="1400" b="1" err="1">
                <a:cs typeface="Calibri"/>
              </a:rPr>
              <a:t>longtemps</a:t>
            </a:r>
            <a:r>
              <a:rPr lang="en-GB" sz="1400" b="1">
                <a:cs typeface="Calibri"/>
              </a:rPr>
              <a:t> inaccessible aux </a:t>
            </a:r>
            <a:r>
              <a:rPr lang="en-GB" sz="1400" b="1" err="1">
                <a:cs typeface="Calibri"/>
              </a:rPr>
              <a:t>méfaits</a:t>
            </a:r>
            <a:r>
              <a:rPr lang="en-GB" sz="1400" b="1">
                <a:cs typeface="Calibri"/>
              </a:rPr>
              <a:t> de la civilisation !"</a:t>
            </a:r>
          </a:p>
          <a:p>
            <a:pPr lvl="1" algn="just"/>
            <a:r>
              <a:rPr lang="en-GB" sz="1400" err="1">
                <a:cs typeface="Calibri"/>
              </a:rPr>
              <a:t>Quel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est</a:t>
            </a:r>
            <a:r>
              <a:rPr lang="en-GB" sz="1400">
                <a:cs typeface="Calibri"/>
              </a:rPr>
              <a:t> le point de </a:t>
            </a:r>
            <a:r>
              <a:rPr lang="en-GB" sz="1400" err="1">
                <a:cs typeface="Calibri"/>
              </a:rPr>
              <a:t>vue</a:t>
            </a:r>
            <a:r>
              <a:rPr lang="en-GB" sz="1400">
                <a:cs typeface="Calibri"/>
              </a:rPr>
              <a:t> de la BD sur "la civilisation" </a:t>
            </a:r>
            <a:r>
              <a:rPr lang="en-GB" sz="1400" err="1">
                <a:cs typeface="Calibri"/>
              </a:rPr>
              <a:t>cherchant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à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s'imposer</a:t>
            </a:r>
            <a:r>
              <a:rPr lang="en-GB" sz="1400">
                <a:cs typeface="Calibri"/>
              </a:rPr>
              <a:t> dans </a:t>
            </a:r>
            <a:r>
              <a:rPr lang="en-GB" sz="1400" err="1">
                <a:cs typeface="Calibri"/>
              </a:rPr>
              <a:t>cette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forêt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primaire</a:t>
            </a:r>
            <a:r>
              <a:rPr lang="en-GB" sz="1400">
                <a:cs typeface="Calibri"/>
              </a:rPr>
              <a:t> riche ?</a:t>
            </a:r>
          </a:p>
          <a:p>
            <a:pPr lvl="1" algn="just"/>
            <a:r>
              <a:rPr lang="en-GB" sz="1400" err="1">
                <a:ea typeface="+mn-lt"/>
                <a:cs typeface="+mn-lt"/>
              </a:rPr>
              <a:t>Cette</a:t>
            </a:r>
            <a:r>
              <a:rPr lang="en-GB" sz="1400">
                <a:ea typeface="+mn-lt"/>
                <a:cs typeface="+mn-lt"/>
              </a:rPr>
              <a:t> BD date de 1987. </a:t>
            </a:r>
            <a:r>
              <a:rPr lang="en-GB" sz="1400">
                <a:cs typeface="Calibri"/>
              </a:rPr>
              <a:t>Sa </a:t>
            </a:r>
            <a:r>
              <a:rPr lang="en-GB" sz="1400" err="1">
                <a:cs typeface="Calibri"/>
              </a:rPr>
              <a:t>prédiction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est-elle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toujours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valable</a:t>
            </a:r>
            <a:r>
              <a:rPr lang="en-GB" sz="1400">
                <a:cs typeface="Calibri"/>
              </a:rPr>
              <a:t> </a:t>
            </a:r>
            <a:r>
              <a:rPr lang="en-GB" sz="1400" err="1">
                <a:cs typeface="Calibri"/>
              </a:rPr>
              <a:t>aujourd'hui</a:t>
            </a:r>
            <a:r>
              <a:rPr lang="en-GB" sz="1400">
                <a:cs typeface="Calibri"/>
              </a:rPr>
              <a:t> 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3BAE1E-EFAE-F243-982E-2085245A244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008" t="17288" r="25008" b="24559"/>
          <a:stretch/>
        </p:blipFill>
        <p:spPr>
          <a:xfrm>
            <a:off x="129813" y="2314440"/>
            <a:ext cx="352543" cy="3525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2F9605-6FCB-6C45-ACDE-4CF1754EF90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5008" t="17288" r="25008" b="24559"/>
          <a:stretch/>
        </p:blipFill>
        <p:spPr>
          <a:xfrm>
            <a:off x="117938" y="3719300"/>
            <a:ext cx="352542" cy="35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59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B7A2A-2ECC-44CC-A72E-EA12DFE0E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5304" y="332535"/>
            <a:ext cx="4535391" cy="424257"/>
          </a:xfrm>
        </p:spPr>
        <p:txBody>
          <a:bodyPr>
            <a:noAutofit/>
          </a:bodyPr>
          <a:lstStyle/>
          <a:p>
            <a:r>
              <a:rPr lang="en-US" sz="2000" b="1">
                <a:solidFill>
                  <a:srgbClr val="FF0000"/>
                </a:solidFill>
                <a:cs typeface="Calibri"/>
              </a:rPr>
              <a:t>(9) </a:t>
            </a:r>
            <a:r>
              <a:rPr lang="en-US" sz="2000" b="1">
                <a:cs typeface="Calibri"/>
              </a:rPr>
              <a:t>Interview with Emma, comics artist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5CD72-80F5-4D5C-A098-CB80B245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891442"/>
            <a:ext cx="8915400" cy="563402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sz="1400">
              <a:cs typeface="Calibri"/>
            </a:endParaRPr>
          </a:p>
          <a:p>
            <a:pPr marL="0" indent="0">
              <a:buNone/>
            </a:pPr>
            <a:r>
              <a:rPr lang="en-GB" sz="1400" b="1">
                <a:solidFill>
                  <a:schemeClr val="dk1"/>
                </a:solidFill>
                <a:cs typeface="Calibri"/>
                <a:hlinkClick r:id="rId2"/>
              </a:rPr>
              <a:t>Interview with Emma</a:t>
            </a:r>
            <a:r>
              <a:rPr lang="en-GB" sz="1400">
                <a:solidFill>
                  <a:schemeClr val="dk1"/>
                </a:solidFill>
                <a:cs typeface="Calibri"/>
              </a:rPr>
              <a:t> (comics writer and illustrator) </a:t>
            </a:r>
            <a:r>
              <a:rPr lang="en-GB" sz="1400" b="1">
                <a:solidFill>
                  <a:schemeClr val="dk1"/>
                </a:solidFill>
                <a:cs typeface="Calibri"/>
              </a:rPr>
              <a:t>about mental labour</a:t>
            </a:r>
            <a:r>
              <a:rPr lang="en-GB" sz="1400">
                <a:solidFill>
                  <a:schemeClr val="dk1"/>
                </a:solidFill>
                <a:cs typeface="Calibri"/>
              </a:rPr>
              <a:t> on the RTS. (</a:t>
            </a:r>
            <a:r>
              <a:rPr lang="en-GB" sz="1400">
                <a:solidFill>
                  <a:schemeClr val="dk1"/>
                </a:solidFill>
                <a:ea typeface="+mn-lt"/>
                <a:cs typeface="+mn-lt"/>
              </a:rPr>
              <a:t>French subtitles available: click on the little gear on the bottom right of the video and turn the "sous-titres" on). </a:t>
            </a:r>
            <a:r>
              <a:rPr lang="en-GB" sz="1400">
                <a:solidFill>
                  <a:schemeClr val="dk1"/>
                </a:solidFill>
                <a:cs typeface="Calibri"/>
              </a:rPr>
              <a:t>Watch </a:t>
            </a:r>
            <a:r>
              <a:rPr lang="en-GB" sz="1400" b="1">
                <a:solidFill>
                  <a:schemeClr val="dk1"/>
                </a:solidFill>
                <a:cs typeface="Calibri"/>
              </a:rPr>
              <a:t>up to 4:49</a:t>
            </a:r>
            <a:r>
              <a:rPr lang="en-GB" sz="1400">
                <a:solidFill>
                  <a:schemeClr val="dk1"/>
                </a:solidFill>
                <a:cs typeface="Calibri"/>
              </a:rPr>
              <a:t>, taking notes of the important ideas she conveys. Watch it again if you need to, and answer the following questions:</a:t>
            </a:r>
            <a:endParaRPr lang="en-US" sz="1400">
              <a:solidFill>
                <a:schemeClr val="dk1"/>
              </a:solidFill>
              <a:cs typeface="Calibri"/>
            </a:endParaRPr>
          </a:p>
          <a:p>
            <a:pPr marL="285750" indent="-285750"/>
            <a:r>
              <a:rPr lang="en-GB" sz="1400" err="1">
                <a:solidFill>
                  <a:schemeClr val="dk1"/>
                </a:solidFill>
                <a:cs typeface="Calibri"/>
              </a:rPr>
              <a:t>Pourquoi</a:t>
            </a:r>
            <a:r>
              <a:rPr lang="en-GB" sz="1400">
                <a:solidFill>
                  <a:schemeClr val="dk1"/>
                </a:solidFill>
                <a:cs typeface="Calibri"/>
              </a:rPr>
              <a:t> le mot "aider" pour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décrire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le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rôle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de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l'homme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à</a:t>
            </a:r>
            <a:r>
              <a:rPr lang="en-GB" sz="1400">
                <a:solidFill>
                  <a:schemeClr val="dk1"/>
                </a:solidFill>
                <a:cs typeface="Calibri"/>
              </a:rPr>
              <a:t> la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maison</a:t>
            </a:r>
            <a:r>
              <a:rPr lang="en-GB" sz="1400">
                <a:solidFill>
                  <a:schemeClr val="dk1"/>
                </a:solidFill>
                <a:cs typeface="Calibri"/>
              </a:rPr>
              <a:t> pose-t-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il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problème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?</a:t>
            </a:r>
          </a:p>
          <a:p>
            <a:pPr marL="285750" indent="-285750"/>
            <a:r>
              <a:rPr lang="en-GB" sz="1400" err="1">
                <a:solidFill>
                  <a:schemeClr val="dk1"/>
                </a:solidFill>
                <a:cs typeface="Calibri"/>
              </a:rPr>
              <a:t>Quel</a:t>
            </a:r>
            <a:r>
              <a:rPr lang="en-GB" sz="1400">
                <a:solidFill>
                  <a:schemeClr val="dk1"/>
                </a:solidFill>
                <a:cs typeface="Calibri"/>
              </a:rPr>
              <a:t> concept a-t-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elle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aidé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à</a:t>
            </a:r>
            <a:r>
              <a:rPr lang="en-GB" sz="1400">
                <a:solidFill>
                  <a:schemeClr val="dk1"/>
                </a:solidFill>
                <a:cs typeface="Calibri"/>
              </a:rPr>
              <a:t> populariser ? Donne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une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définition</a:t>
            </a:r>
            <a:r>
              <a:rPr lang="en-GB" sz="1400">
                <a:solidFill>
                  <a:schemeClr val="dk1"/>
                </a:solidFill>
                <a:cs typeface="Calibri"/>
              </a:rPr>
              <a:t> avec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tes</a:t>
            </a:r>
            <a:r>
              <a:rPr lang="en-GB" sz="1400">
                <a:solidFill>
                  <a:schemeClr val="dk1"/>
                </a:solidFill>
                <a:cs typeface="Calibri"/>
              </a:rPr>
              <a:t> mots.</a:t>
            </a:r>
          </a:p>
          <a:p>
            <a:pPr marL="285750" indent="-285750"/>
            <a:r>
              <a:rPr lang="en-GB" sz="1400" err="1">
                <a:solidFill>
                  <a:schemeClr val="dk1"/>
                </a:solidFill>
                <a:cs typeface="Calibri"/>
              </a:rPr>
              <a:t>D'après</a:t>
            </a:r>
            <a:r>
              <a:rPr lang="en-GB" sz="1400">
                <a:solidFill>
                  <a:schemeClr val="dk1"/>
                </a:solidFill>
                <a:cs typeface="Calibri"/>
              </a:rPr>
              <a:t> Emma,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quelles</a:t>
            </a:r>
            <a:r>
              <a:rPr lang="en-GB" sz="1400">
                <a:solidFill>
                  <a:schemeClr val="dk1"/>
                </a:solidFill>
                <a:cs typeface="Calibri"/>
              </a:rPr>
              <a:t> raisons font que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c'est</a:t>
            </a:r>
            <a:r>
              <a:rPr lang="en-GB" sz="1400">
                <a:solidFill>
                  <a:schemeClr val="dk1"/>
                </a:solidFill>
                <a:cs typeface="Calibri"/>
              </a:rPr>
              <a:t> la femme, dans un couple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hétérosexuel</a:t>
            </a:r>
            <a:r>
              <a:rPr lang="en-GB" sz="1400">
                <a:solidFill>
                  <a:schemeClr val="dk1"/>
                </a:solidFill>
                <a:cs typeface="Calibri"/>
              </a:rPr>
              <a:t>, qui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porte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généralement</a:t>
            </a:r>
            <a:r>
              <a:rPr lang="en-GB" sz="1400">
                <a:solidFill>
                  <a:schemeClr val="dk1"/>
                </a:solidFill>
                <a:cs typeface="Calibri"/>
              </a:rPr>
              <a:t> la charge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mentale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?</a:t>
            </a:r>
          </a:p>
          <a:p>
            <a:pPr marL="285750" indent="-285750"/>
            <a:r>
              <a:rPr lang="en-GB" sz="1400" err="1">
                <a:solidFill>
                  <a:schemeClr val="dk1"/>
                </a:solidFill>
                <a:cs typeface="Calibri"/>
              </a:rPr>
              <a:t>Quelles</a:t>
            </a:r>
            <a:r>
              <a:rPr lang="en-GB" sz="1400">
                <a:solidFill>
                  <a:schemeClr val="dk1"/>
                </a:solidFill>
                <a:cs typeface="Calibri"/>
              </a:rPr>
              <a:t> solutions propose-t-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elle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pour changer les choses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concernant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l'égalité</a:t>
            </a:r>
            <a:r>
              <a:rPr lang="en-GB" sz="1400">
                <a:solidFill>
                  <a:schemeClr val="dk1"/>
                </a:solidFill>
                <a:cs typeface="Calibri"/>
              </a:rPr>
              <a:t> homme-femme, le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climat</a:t>
            </a:r>
            <a:r>
              <a:rPr lang="en-GB" sz="1400">
                <a:solidFill>
                  <a:schemeClr val="dk1"/>
                </a:solidFill>
                <a:cs typeface="Calibri"/>
              </a:rPr>
              <a:t>, etc. ?</a:t>
            </a:r>
          </a:p>
          <a:p>
            <a:pPr marL="285750" indent="-285750"/>
            <a:r>
              <a:rPr lang="en-GB" sz="1400">
                <a:solidFill>
                  <a:schemeClr val="dk1"/>
                </a:solidFill>
                <a:cs typeface="Calibri"/>
              </a:rPr>
              <a:t>Que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dit-elle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sur la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différence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entre la politesse et la </a:t>
            </a:r>
            <a:r>
              <a:rPr lang="en-GB" sz="1400" err="1">
                <a:solidFill>
                  <a:schemeClr val="dk1"/>
                </a:solidFill>
                <a:cs typeface="Calibri"/>
              </a:rPr>
              <a:t>galanterie</a:t>
            </a:r>
            <a:r>
              <a:rPr lang="en-GB" sz="1400">
                <a:solidFill>
                  <a:schemeClr val="dk1"/>
                </a:solidFill>
                <a:cs typeface="Calibri"/>
              </a:rPr>
              <a:t> ?</a:t>
            </a:r>
          </a:p>
          <a:p>
            <a:pPr marL="0" indent="0">
              <a:buNone/>
            </a:pPr>
            <a:endParaRPr lang="en-GB" sz="1400">
              <a:solidFill>
                <a:schemeClr val="dk1"/>
              </a:solidFill>
              <a:cs typeface="Calibri"/>
            </a:endParaRPr>
          </a:p>
          <a:p>
            <a:pPr marL="0" indent="0">
              <a:buNone/>
            </a:pPr>
            <a:endParaRPr lang="en-GB" sz="1400">
              <a:solidFill>
                <a:schemeClr val="dk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753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178097"/>
              </p:ext>
            </p:extLst>
          </p:nvPr>
        </p:nvGraphicFramePr>
        <p:xfrm>
          <a:off x="81952" y="64394"/>
          <a:ext cx="9742096" cy="72074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3372372521"/>
                    </a:ext>
                  </a:extLst>
                </a:gridCol>
                <a:gridCol w="2231337">
                  <a:extLst>
                    <a:ext uri="{9D8B030D-6E8A-4147-A177-3AD203B41FA5}">
                      <a16:colId xmlns:a16="http://schemas.microsoft.com/office/drawing/2014/main" val="2077392922"/>
                    </a:ext>
                  </a:extLst>
                </a:gridCol>
                <a:gridCol w="2208261">
                  <a:extLst>
                    <a:ext uri="{9D8B030D-6E8A-4147-A177-3AD203B41FA5}">
                      <a16:colId xmlns:a16="http://schemas.microsoft.com/office/drawing/2014/main" val="3932849750"/>
                    </a:ext>
                  </a:extLst>
                </a:gridCol>
                <a:gridCol w="1801310">
                  <a:extLst>
                    <a:ext uri="{9D8B030D-6E8A-4147-A177-3AD203B41FA5}">
                      <a16:colId xmlns:a16="http://schemas.microsoft.com/office/drawing/2014/main" val="3835909388"/>
                    </a:ext>
                  </a:extLst>
                </a:gridCol>
                <a:gridCol w="1648672">
                  <a:extLst>
                    <a:ext uri="{9D8B030D-6E8A-4147-A177-3AD203B41FA5}">
                      <a16:colId xmlns:a16="http://schemas.microsoft.com/office/drawing/2014/main" val="3201027453"/>
                    </a:ext>
                  </a:extLst>
                </a:gridCol>
                <a:gridCol w="1644236">
                  <a:extLst>
                    <a:ext uri="{9D8B030D-6E8A-4147-A177-3AD203B41FA5}">
                      <a16:colId xmlns:a16="http://schemas.microsoft.com/office/drawing/2014/main" val="303662165"/>
                    </a:ext>
                  </a:extLst>
                </a:gridCol>
              </a:tblGrid>
              <a:tr h="622531">
                <a:tc gridSpan="6">
                  <a:txBody>
                    <a:bodyPr/>
                    <a:lstStyle/>
                    <a:p>
                      <a:pPr algn="ctr"/>
                      <a:r>
                        <a:rPr lang="en-GB">
                          <a:solidFill>
                            <a:schemeClr val="bg1"/>
                          </a:solidFill>
                        </a:rPr>
                        <a:t>French </a:t>
                      </a:r>
                      <a:r>
                        <a:rPr lang="en-GB" baseline="0">
                          <a:solidFill>
                            <a:schemeClr val="bg1"/>
                          </a:solidFill>
                        </a:rPr>
                        <a:t>Bridging Portfolio </a:t>
                      </a:r>
                    </a:p>
                    <a:p>
                      <a:pPr algn="ctr"/>
                      <a:r>
                        <a:rPr lang="en-GB" baseline="0">
                          <a:solidFill>
                            <a:schemeClr val="bg1"/>
                          </a:solidFill>
                        </a:rPr>
                        <a:t>(All green tasks are those which are compulsory elements of your portfolio)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horzOverflow="overflow"/>
                </a:tc>
                <a:tc hMerge="1"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horzOverflow="overflow"/>
                </a:tc>
                <a:extLst>
                  <a:ext uri="{0D108BD9-81ED-4DB2-BD59-A6C34878D82A}">
                    <a16:rowId xmlns:a16="http://schemas.microsoft.com/office/drawing/2014/main" val="1374762000"/>
                  </a:ext>
                </a:extLst>
              </a:tr>
              <a:tr h="270056">
                <a:tc rowSpan="14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Read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Watch 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Listen 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Visit </a:t>
                      </a:r>
                    </a:p>
                    <a:p>
                      <a:pPr algn="l"/>
                      <a:r>
                        <a:rPr lang="en-GB" sz="1000"/>
                        <a:t>(virtually</a:t>
                      </a:r>
                      <a:r>
                        <a:rPr lang="en-GB" sz="1000" baseline="0"/>
                        <a:t> or </a:t>
                      </a:r>
                      <a:br>
                        <a:rPr lang="en-GB" sz="1000" baseline="0"/>
                      </a:br>
                      <a:r>
                        <a:rPr lang="en-GB" sz="1000" baseline="0"/>
                        <a:t>physically at a later date</a:t>
                      </a:r>
                      <a:r>
                        <a:rPr lang="en-GB" sz="100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254683"/>
                  </a:ext>
                </a:extLst>
              </a:tr>
              <a:tr h="237154">
                <a:tc vMerge="1">
                  <a:txBody>
                    <a:bodyPr/>
                    <a:lstStyle/>
                    <a:p>
                      <a:pPr lvl="0" algn="l">
                        <a:buNone/>
                      </a:pPr>
                      <a:endParaRPr lang="en-GB" sz="1000" b="1" u="none" strike="noStrike" kern="1200" noProof="0" dirty="0">
                        <a:effectLst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000" b="1" u="none" strike="noStrike" kern="1200" noProof="0" dirty="0">
                          <a:effectLst/>
                        </a:rPr>
                        <a:t>News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000" b="1" i="0" u="none" strike="noStrike" kern="1200" noProof="0">
                          <a:effectLst/>
                          <a:latin typeface="Calibri"/>
                        </a:rPr>
                        <a:t>Film/TV review </a:t>
                      </a:r>
                      <a:r>
                        <a:rPr lang="en-GB" sz="1000" b="1" i="0" u="none" strike="noStrike" kern="1200" noProof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(3)</a:t>
                      </a:r>
                      <a:br>
                        <a:rPr lang="en-GB" sz="1000" b="0" i="0" u="none" strike="noStrike" kern="1200" noProof="0">
                          <a:effectLst/>
                          <a:latin typeface="Calibri"/>
                        </a:rPr>
                      </a:br>
                      <a:r>
                        <a:rPr lang="en-GB" sz="1000" b="0" i="0" u="none" strike="noStrike" kern="1200" noProof="0">
                          <a:effectLst/>
                          <a:latin typeface="Calibri"/>
                        </a:rPr>
                        <a:t>Watch and review a French film, short film, or TV episode.</a:t>
                      </a:r>
                      <a:endParaRPr lang="en-US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GB" sz="1000" b="1" u="none" strike="noStrike" kern="1200" noProof="0">
                          <a:effectLst/>
                        </a:rPr>
                        <a:t>Podcasts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lvl="0" algn="l"/>
                      <a:r>
                        <a:rPr lang="en-GB" sz="1000" b="1" kern="1200">
                          <a:effectLst/>
                        </a:rPr>
                        <a:t>Museums </a:t>
                      </a:r>
                      <a:r>
                        <a:rPr lang="en-GB" sz="1000" b="1" kern="1200">
                          <a:solidFill>
                            <a:srgbClr val="FF0000"/>
                          </a:solidFill>
                          <a:effectLst/>
                        </a:rPr>
                        <a:t>(4)</a:t>
                      </a:r>
                    </a:p>
                    <a:p>
                      <a:pPr lvl="0" algn="l">
                        <a:buNone/>
                      </a:pPr>
                      <a:r>
                        <a:rPr lang="en-GB" sz="1000" kern="1200">
                          <a:effectLst/>
                        </a:rPr>
                        <a:t>Go on a virtual museum tour of </a:t>
                      </a:r>
                      <a:r>
                        <a:rPr lang="en-GB" sz="1000" b="1" kern="1200">
                          <a:effectLst/>
                        </a:rPr>
                        <a:t>one</a:t>
                      </a:r>
                      <a:r>
                        <a:rPr lang="en-GB" sz="1000" kern="1200">
                          <a:effectLst/>
                        </a:rPr>
                        <a:t> of the museums and complete the task.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ea typeface="+mn-lt"/>
                          <a:cs typeface="+mn-lt"/>
                          <a:hlinkClick r:id="rId3"/>
                        </a:rPr>
                        <a:t>Musée du Louvre</a:t>
                      </a:r>
                      <a:endParaRPr lang="en-GB" sz="1000">
                        <a:ea typeface="+mn-lt"/>
                        <a:cs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ea typeface="+mn-lt"/>
                          <a:cs typeface="+mn-lt"/>
                          <a:hlinkClick r:id="rId4"/>
                        </a:rPr>
                        <a:t>Musée d'Orsay</a:t>
                      </a:r>
                      <a:endParaRPr lang="en-GB" sz="1000">
                        <a:ea typeface="+mn-lt"/>
                        <a:cs typeface="+mn-lt"/>
                      </a:endParaRP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>
                          <a:ea typeface="+mn-lt"/>
                          <a:cs typeface="+mn-lt"/>
                          <a:hlinkClick r:id="rId5"/>
                        </a:rPr>
                        <a:t>Musée de l'orangerie </a:t>
                      </a:r>
                      <a:endParaRPr lang="en-GB" sz="1000">
                        <a:ea typeface="+mn-lt"/>
                        <a:cs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>
                          <a:ea typeface="+mn-lt"/>
                          <a:cs typeface="+mn-lt"/>
                          <a:hlinkClick r:id="rId6"/>
                        </a:rPr>
                        <a:t>Musée du quai Branly</a:t>
                      </a:r>
                      <a:endParaRPr lang="en-GB" sz="1000" kern="1200">
                        <a:effectLst/>
                      </a:endParaRPr>
                    </a:p>
                    <a:p>
                      <a:pPr lvl="0" algn="l">
                        <a:buNone/>
                      </a:pPr>
                      <a:endParaRPr lang="en-GB" sz="1000" kern="1200">
                        <a:effectLst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noProof="0">
                          <a:latin typeface="Calibri"/>
                        </a:rPr>
                        <a:t>Grammar</a:t>
                      </a:r>
                      <a:br>
                        <a:rPr lang="en-GB" sz="1000" b="1" i="0" u="none" strike="noStrike" noProof="0">
                          <a:latin typeface="Calibri"/>
                        </a:rPr>
                      </a:br>
                      <a:r>
                        <a:rPr lang="en-GB" sz="1000" b="0" i="0" u="none" strike="noStrike" noProof="0">
                          <a:latin typeface="Calibri"/>
                        </a:rPr>
                        <a:t>Practise the following: </a:t>
                      </a: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00" b="0" i="0" u="none" strike="noStrike" noProof="0">
                          <a:latin typeface="Calibri"/>
                          <a:hlinkClick r:id="rId7"/>
                        </a:rPr>
                        <a:t>Present tense</a:t>
                      </a:r>
                      <a:endParaRPr lang="en-GB" sz="1000" b="0" i="0" u="none" strike="noStrike" noProof="0">
                        <a:latin typeface="Calibri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00" b="0" i="0" u="none" strike="noStrike" noProof="0">
                          <a:latin typeface="Calibri"/>
                          <a:hlinkClick r:id="rId8"/>
                        </a:rPr>
                        <a:t>Perfect tense with avoir</a:t>
                      </a:r>
                      <a:endParaRPr lang="en-GB" sz="1000" b="0" i="0" u="none" strike="noStrike" noProof="0">
                        <a:latin typeface="Calibri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00" b="0" i="0" u="none" strike="noStrike" noProof="0">
                          <a:latin typeface="Calibri"/>
                          <a:hlinkClick r:id="rId9"/>
                        </a:rPr>
                        <a:t>Perfect tense with être</a:t>
                      </a:r>
                      <a:endParaRPr lang="en-GB" sz="1000" b="0" i="0" u="none" strike="noStrike" noProof="0">
                        <a:latin typeface="Calibri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00" b="0" i="0" u="none" strike="noStrike" noProof="0">
                          <a:latin typeface="Calibri"/>
                          <a:hlinkClick r:id="rId10"/>
                        </a:rPr>
                        <a:t>Imperfect – states of being, habitual actions</a:t>
                      </a:r>
                      <a:endParaRPr lang="en-GB" sz="1000" b="0" i="0" u="none" strike="noStrike" noProof="0">
                        <a:latin typeface="Calibri"/>
                      </a:endParaRPr>
                    </a:p>
                    <a:p>
                      <a:pPr marL="171450" marR="0" lvl="0" indent="-1714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000" b="0" i="0" u="none" strike="noStrike" noProof="0">
                          <a:latin typeface="Calibri"/>
                          <a:hlinkClick r:id="rId11"/>
                        </a:rPr>
                        <a:t>Perfect vs. imperfect</a:t>
                      </a:r>
                      <a:endParaRPr lang="en-GB" sz="1000" b="0" i="0" u="none" strike="noStrike" noProof="0">
                        <a:latin typeface="Calibri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br>
                        <a:rPr lang="en-GB" sz="1000" b="0" i="0" u="none" strike="noStrike" noProof="0">
                          <a:latin typeface="Calibri"/>
                        </a:rPr>
                      </a:br>
                      <a:r>
                        <a:rPr lang="en-GB" sz="1000" b="0" i="0" u="none" strike="noStrike" noProof="0">
                          <a:solidFill>
                            <a:srgbClr val="7030A0"/>
                          </a:solidFill>
                          <a:latin typeface="Calibri"/>
                        </a:rPr>
                        <a:t>Upload a photo of your work to the your locker on </a:t>
                      </a:r>
                      <a:r>
                        <a:rPr lang="en-GB" sz="1000" b="0" i="0" u="none" strike="noStrike" noProof="0" err="1">
                          <a:solidFill>
                            <a:srgbClr val="7030A0"/>
                          </a:solidFill>
                          <a:latin typeface="Calibri"/>
                        </a:rPr>
                        <a:t>Unifrog</a:t>
                      </a:r>
                      <a:r>
                        <a:rPr lang="en-GB" sz="1000" b="0" i="0" u="none" strike="noStrike" noProof="0">
                          <a:solidFill>
                            <a:srgbClr val="7030A0"/>
                          </a:solidFill>
                          <a:latin typeface="Calibri"/>
                        </a:rPr>
                        <a:t>.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366339"/>
                  </a:ext>
                </a:extLst>
              </a:tr>
              <a:tr h="2964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000" b="1" u="none" strike="noStrike" kern="1200" noProof="0" dirty="0">
                          <a:effectLst/>
                        </a:rPr>
                        <a:t>News log </a:t>
                      </a:r>
                      <a:r>
                        <a:rPr lang="en-GB" sz="1000" b="1" u="none" strike="noStrike" kern="1200" noProof="0" dirty="0">
                          <a:solidFill>
                            <a:srgbClr val="FF0000"/>
                          </a:solidFill>
                          <a:effectLst/>
                        </a:rPr>
                        <a:t>(2)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buNone/>
                      </a:pPr>
                      <a:r>
                        <a:rPr lang="en-GB" sz="1000" u="none" strike="noStrike" kern="1200" noProof="0" dirty="0">
                          <a:effectLst/>
                        </a:rPr>
                        <a:t>Explore a topic/topics from the news in different French media and keep a log of what you find.</a:t>
                      </a:r>
                      <a:endParaRPr lang="en-GB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noProof="0">
                          <a:latin typeface="+mn-lt"/>
                        </a:rPr>
                        <a:t>Le festival de Cannes</a:t>
                      </a:r>
                      <a:r>
                        <a:rPr lang="en-GB" sz="1000" b="1" i="0" u="none" strike="noStrike" noProof="0">
                          <a:solidFill>
                            <a:srgbClr val="FF0000"/>
                          </a:solidFill>
                          <a:latin typeface="+mn-lt"/>
                        </a:rPr>
                        <a:t> (6)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Listen to the podcast episode and complete the tasks. </a:t>
                      </a: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53829"/>
                  </a:ext>
                </a:extLst>
              </a:tr>
              <a:tr h="318387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>
                          <a:effectLst/>
                          <a:latin typeface="+mn-lt"/>
                        </a:rPr>
                        <a:t>Les </a:t>
                      </a:r>
                      <a:r>
                        <a:rPr lang="en-GB" sz="1000" b="1" kern="1200" err="1">
                          <a:effectLst/>
                          <a:latin typeface="+mn-lt"/>
                        </a:rPr>
                        <a:t>bandes</a:t>
                      </a:r>
                      <a:r>
                        <a:rPr lang="en-GB" sz="1000" b="1" kern="1200"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1" kern="1200" err="1">
                          <a:effectLst/>
                          <a:latin typeface="+mn-lt"/>
                        </a:rPr>
                        <a:t>dessinées</a:t>
                      </a:r>
                      <a:endParaRPr lang="en-GB" sz="1000" b="1" kern="1200">
                        <a:effectLst/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u="none" strike="noStrike" noProof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655583"/>
                  </a:ext>
                </a:extLst>
              </a:tr>
              <a:tr h="17825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>
                          <a:effectLst/>
                          <a:latin typeface="+mn-lt"/>
                        </a:rPr>
                        <a:t>Watch </a:t>
                      </a:r>
                      <a:r>
                        <a:rPr lang="en-GB" sz="1000" b="1" kern="1200">
                          <a:effectLst/>
                          <a:latin typeface="+mn-lt"/>
                          <a:hlinkClick r:id="rId12"/>
                        </a:rPr>
                        <a:t>this video</a:t>
                      </a:r>
                      <a:r>
                        <a:rPr lang="en-GB" sz="1000" kern="1200">
                          <a:effectLst/>
                          <a:latin typeface="+mn-lt"/>
                        </a:rPr>
                        <a:t> about the history of comics in French and answer the questions </a:t>
                      </a:r>
                      <a:r>
                        <a:rPr lang="en-GB" sz="1000" b="1" kern="120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(6)</a:t>
                      </a:r>
                      <a:r>
                        <a:rPr lang="en-GB" sz="1000" kern="1200">
                          <a:effectLst/>
                          <a:latin typeface="+mn-lt"/>
                        </a:rPr>
                        <a:t>.</a:t>
                      </a:r>
                      <a:endParaRPr lang="en-GB" sz="10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famille en confinement </a:t>
                      </a:r>
                      <a:r>
                        <a:rPr lang="en-GB" sz="1000" b="1" i="0" u="none" strike="noStrike" kern="1200" noProof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(5)</a:t>
                      </a:r>
                      <a:br>
                        <a:rPr lang="en-GB" sz="10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GB" sz="10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13"/>
                        </a:rPr>
                        <a:t>Episode</a:t>
                      </a:r>
                      <a:r>
                        <a:rPr lang="en-GB" sz="10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  ‘parents et confinés ensemble’ (middle of webpage).</a:t>
                      </a:r>
                      <a:endParaRPr lang="en-GB" sz="1000" b="0" i="0" u="none" strike="noStrike" noProof="0"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7578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000" b="1" u="none" strike="noStrike" kern="1200" noProof="0">
                          <a:effectLst/>
                        </a:rPr>
                        <a:t>Le confinement </a:t>
                      </a:r>
                      <a:r>
                        <a:rPr lang="en-GB" sz="1000" b="1" u="none" strike="noStrike" kern="1200" noProof="0" err="1">
                          <a:effectLst/>
                        </a:rPr>
                        <a:t>en</a:t>
                      </a:r>
                      <a:r>
                        <a:rPr lang="en-GB" sz="1000" b="1" u="none" strike="noStrike" kern="1200" noProof="0">
                          <a:effectLst/>
                        </a:rPr>
                        <a:t> France </a:t>
                      </a:r>
                      <a:r>
                        <a:rPr lang="en-GB" sz="1000" b="1" u="none" strike="noStrike" kern="1200" noProof="0">
                          <a:solidFill>
                            <a:srgbClr val="FF0000"/>
                          </a:solidFill>
                          <a:effectLst/>
                        </a:rPr>
                        <a:t>(5)</a:t>
                      </a:r>
                      <a:endParaRPr lang="en-US" sz="1000" b="1">
                        <a:solidFill>
                          <a:srgbClr val="FF0000"/>
                        </a:solidFill>
                      </a:endParaRPr>
                    </a:p>
                    <a:p>
                      <a:pPr marL="0" lvl="0" indent="0" algn="l">
                        <a:buNone/>
                      </a:pPr>
                      <a:r>
                        <a:rPr lang="en-GB" sz="1000" u="none" strike="noStrike" kern="1200" noProof="0">
                          <a:effectLst/>
                        </a:rPr>
                        <a:t>Article about lockdown in France during the coronavirus pandemic.</a:t>
                      </a:r>
                      <a:endParaRPr lang="en-GB" sz="100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</a:t>
                      </a:r>
                      <a:r>
                        <a:rPr lang="en-GB" sz="1000" b="1" i="0" u="none" strike="noStrike" kern="1200" noProof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famille</a:t>
                      </a:r>
                      <a:r>
                        <a:rPr lang="en-GB" sz="10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1" i="0" u="none" strike="noStrike" kern="1200" noProof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</a:t>
                      </a:r>
                      <a:r>
                        <a:rPr lang="en-GB" sz="10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confinement (5)</a:t>
                      </a:r>
                      <a:endParaRPr lang="en-GB" sz="1000"/>
                    </a:p>
                  </a:txBody>
                  <a:tcPr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733344"/>
                  </a:ext>
                </a:extLst>
              </a:tr>
              <a:tr h="28596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000" b="1" dirty="0"/>
                        <a:t>Literature in French or in translation</a:t>
                      </a:r>
                      <a:endParaRPr lang="en-GB" sz="1000" u="none" strike="noStrike" kern="1200" noProof="0" dirty="0"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u="none" strike="noStrike" kern="1200" noProof="0">
                          <a:effectLst/>
                        </a:rPr>
                        <a:t>Interview </a:t>
                      </a:r>
                      <a:r>
                        <a:rPr lang="en-GB" sz="1000" u="none" strike="noStrike" kern="1200" noProof="0">
                          <a:effectLst/>
                          <a:hlinkClick r:id="rId14"/>
                        </a:rPr>
                        <a:t>with Emma</a:t>
                      </a:r>
                      <a:r>
                        <a:rPr lang="en-GB" sz="1000" u="none" strike="noStrike" kern="1200" noProof="0">
                          <a:effectLst/>
                        </a:rPr>
                        <a:t> </a:t>
                      </a:r>
                      <a:br>
                        <a:rPr lang="en-GB" sz="1000" u="none" strike="noStrike" kern="1200" noProof="0">
                          <a:effectLst/>
                        </a:rPr>
                      </a:br>
                      <a:r>
                        <a:rPr lang="en-GB" sz="1000" u="none" strike="noStrike" kern="1200" noProof="0">
                          <a:effectLst/>
                        </a:rPr>
                        <a:t>(comics writer and illustrator) </a:t>
                      </a:r>
                      <a:br>
                        <a:rPr lang="en-GB" sz="1000" u="none" strike="noStrike" kern="1200" noProof="0">
                          <a:effectLst/>
                        </a:rPr>
                      </a:br>
                      <a:r>
                        <a:rPr lang="en-GB" sz="1000" u="none" strike="noStrike" kern="1200" noProof="0">
                          <a:effectLst/>
                        </a:rPr>
                        <a:t> about emotional labour on the </a:t>
                      </a:r>
                      <a:r>
                        <a:rPr lang="en-GB" sz="1000" i="1" u="none" strike="noStrike" kern="1200" noProof="0">
                          <a:effectLst/>
                        </a:rPr>
                        <a:t>Radio </a:t>
                      </a:r>
                      <a:r>
                        <a:rPr lang="en-GB" sz="1000" i="1" u="none" strike="noStrike" kern="1200" noProof="0" err="1">
                          <a:effectLst/>
                        </a:rPr>
                        <a:t>Télévision</a:t>
                      </a:r>
                      <a:r>
                        <a:rPr lang="en-GB" sz="1000" i="1" u="none" strike="noStrike" kern="1200" noProof="0">
                          <a:effectLst/>
                        </a:rPr>
                        <a:t> Suisse </a:t>
                      </a:r>
                      <a:r>
                        <a:rPr lang="en-GB" sz="1000" b="1" u="none" strike="noStrike" kern="1200" noProof="0">
                          <a:solidFill>
                            <a:srgbClr val="FF0000"/>
                          </a:solidFill>
                          <a:effectLst/>
                        </a:rPr>
                        <a:t>(9)</a:t>
                      </a:r>
                      <a:r>
                        <a:rPr lang="en-GB" sz="1000" u="none" strike="noStrike" kern="1200" noProof="0">
                          <a:effectLst/>
                        </a:rPr>
                        <a:t>.</a:t>
                      </a:r>
                      <a:endParaRPr lang="en-US" sz="1000"/>
                    </a:p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La revue de la </a:t>
                      </a:r>
                      <a:r>
                        <a:rPr lang="en-GB" sz="1000" b="1" i="0" u="none" strike="noStrike" kern="1200" noProof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semaine</a:t>
                      </a:r>
                      <a:r>
                        <a:rPr lang="en-GB" sz="1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GB" sz="1000" b="1" i="0" u="none" strike="noStrike" kern="1200" noProof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(2)</a:t>
                      </a:r>
                      <a:br>
                        <a:rPr lang="en-GB" sz="10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GB" sz="10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15"/>
                        </a:rPr>
                        <a:t>Weekly look </a:t>
                      </a:r>
                      <a:r>
                        <a:rPr lang="en-GB" sz="10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 French politics by politician Jean-Luc </a:t>
                      </a:r>
                      <a:r>
                        <a:rPr lang="en-GB" sz="1000" b="0" i="0" u="none" strike="noStrike" kern="1200" noProof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Mélenchon</a:t>
                      </a:r>
                      <a:r>
                        <a:rPr lang="en-GB" sz="1000" b="0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n-GB" sz="1000" b="1" i="0" u="none" strike="noStrike" kern="1200" noProof="0">
                        <a:solidFill>
                          <a:schemeClr val="dk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French at university </a:t>
                      </a:r>
                      <a:r>
                        <a:rPr lang="en-GB" sz="1000" b="1" i="0" u="none" strike="noStrike" kern="1200" noProof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(1)</a:t>
                      </a:r>
                    </a:p>
                    <a:p>
                      <a:pPr marL="0" lvl="0" indent="0" algn="l">
                        <a:buNone/>
                      </a:pPr>
                      <a:r>
                        <a:rPr lang="en-GB" sz="1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Explore the section for French and other associated degrees in the 'Geek Out' section on </a:t>
                      </a:r>
                      <a:r>
                        <a:rPr lang="en-GB" sz="1000" b="0" i="0" u="none" strike="noStrike" kern="1200" noProof="0" err="1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Unifrog</a:t>
                      </a:r>
                      <a:r>
                        <a:rPr lang="en-GB" sz="1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n-GB" sz="1000" kern="1200">
                        <a:effectLst/>
                      </a:endParaRPr>
                    </a:p>
                    <a:p>
                      <a:pPr marL="171450" indent="-171450">
                        <a:buFont typeface="Arial,Sans-Serif" panose="020B0604020202020204" pitchFamily="34" charset="0"/>
                      </a:pPr>
                      <a:endParaRPr lang="en-GB" sz="1000">
                        <a:ea typeface="+mn-lt"/>
                        <a:cs typeface="+mn-lt"/>
                      </a:endParaRPr>
                    </a:p>
                  </a:txBody>
                  <a:tcPr anchor="ctr"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174158"/>
                  </a:ext>
                </a:extLst>
              </a:tr>
              <a:tr h="17645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Short stories: </a:t>
                      </a:r>
                      <a:br>
                        <a:rPr lang="en-GB" sz="1000" b="1" dirty="0"/>
                      </a:br>
                      <a:r>
                        <a:rPr lang="en-GB" sz="1000" b="1" i="1" dirty="0"/>
                        <a:t>Le petit prince</a:t>
                      </a:r>
                      <a:r>
                        <a:rPr lang="en-GB" sz="1000" b="1" dirty="0"/>
                        <a:t> </a:t>
                      </a:r>
                      <a:br>
                        <a:rPr lang="en-GB" sz="1000" b="1" dirty="0"/>
                      </a:br>
                      <a:r>
                        <a:rPr lang="en-GB" sz="1000" b="1" dirty="0"/>
                        <a:t>(Antoine de Saint-</a:t>
                      </a:r>
                      <a:r>
                        <a:rPr lang="en-GB" sz="1000" b="1" dirty="0" err="1"/>
                        <a:t>Exupéry</a:t>
                      </a:r>
                      <a:r>
                        <a:rPr lang="en-GB" sz="1000" b="1" dirty="0"/>
                        <a:t>)</a:t>
                      </a:r>
                      <a:br>
                        <a:rPr lang="en-GB" sz="1000" b="1" dirty="0"/>
                      </a:br>
                      <a:r>
                        <a:rPr lang="en-GB" sz="1000" b="0" dirty="0"/>
                        <a:t>Famous French </a:t>
                      </a:r>
                      <a:r>
                        <a:rPr lang="en-GB" sz="1000" b="0" dirty="0">
                          <a:hlinkClick r:id="rId16"/>
                        </a:rPr>
                        <a:t>story</a:t>
                      </a:r>
                      <a:r>
                        <a:rPr lang="en-GB" sz="1000" b="0" dirty="0"/>
                        <a:t>, also available as </a:t>
                      </a:r>
                      <a:r>
                        <a:rPr lang="en-GB" sz="1000" b="0" dirty="0">
                          <a:hlinkClick r:id="rId17"/>
                        </a:rPr>
                        <a:t>audiobook</a:t>
                      </a:r>
                      <a:r>
                        <a:rPr lang="en-GB" sz="1000" b="0" dirty="0"/>
                        <a:t>.</a:t>
                      </a:r>
                      <a:r>
                        <a:rPr lang="en-GB" sz="10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(1)</a:t>
                      </a:r>
                      <a:br>
                        <a:rPr lang="en-GB" sz="1000" b="0" dirty="0"/>
                      </a:br>
                      <a:r>
                        <a:rPr lang="en-GB" sz="1000" b="1" i="0" dirty="0"/>
                        <a:t>La parure (Guy de </a:t>
                      </a:r>
                      <a:r>
                        <a:rPr lang="en-GB" sz="1000" b="1" i="0" dirty="0" err="1"/>
                        <a:t>Maupsassant</a:t>
                      </a:r>
                      <a:r>
                        <a:rPr lang="en-GB" sz="1000" b="1" i="0" dirty="0"/>
                        <a:t>)</a:t>
                      </a:r>
                      <a:br>
                        <a:rPr lang="en-GB" sz="1000" b="1" i="0" dirty="0"/>
                      </a:br>
                      <a:r>
                        <a:rPr lang="en-GB" sz="1000" b="0" i="0" dirty="0"/>
                        <a:t>Famous short </a:t>
                      </a:r>
                      <a:r>
                        <a:rPr lang="en-GB" sz="1000" b="0" i="0" dirty="0">
                          <a:hlinkClick r:id="rId18"/>
                        </a:rPr>
                        <a:t>story</a:t>
                      </a:r>
                      <a:r>
                        <a:rPr lang="en-GB" sz="1000" b="0" i="0" dirty="0"/>
                        <a:t>. </a:t>
                      </a:r>
                      <a:r>
                        <a:rPr lang="en-GB" sz="1000" b="1" i="0" dirty="0">
                          <a:solidFill>
                            <a:srgbClr val="FF0000"/>
                          </a:solidFill>
                        </a:rPr>
                        <a:t>(1)</a:t>
                      </a:r>
                      <a:endParaRPr lang="en-GB" sz="1000" b="1" i="0" u="none" strike="noStrike" kern="1200" noProof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138836"/>
                  </a:ext>
                </a:extLst>
              </a:tr>
              <a:tr h="177218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1" i="0" u="none" strike="noStrike" kern="1200" noProof="0">
                        <a:solidFill>
                          <a:schemeClr val="dk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000" b="1"/>
                        <a:t>French regional stereotypes</a:t>
                      </a:r>
                      <a:br>
                        <a:rPr lang="en-GB" sz="1000" b="1"/>
                      </a:br>
                      <a:r>
                        <a:rPr lang="en-GB" sz="1000" b="0"/>
                        <a:t>Watch the video for</a:t>
                      </a:r>
                      <a:br>
                        <a:rPr lang="en-GB" sz="1000" b="0"/>
                      </a:br>
                      <a:r>
                        <a:rPr lang="en-GB" sz="1000" b="0"/>
                        <a:t> </a:t>
                      </a:r>
                      <a:r>
                        <a:rPr lang="en-GB" sz="1000" b="1" i="0" u="none" strike="noStrike" noProof="0">
                          <a:solidFill>
                            <a:schemeClr val="dk1"/>
                          </a:solidFill>
                          <a:latin typeface="+mn-lt"/>
                        </a:rPr>
                        <a:t>'</a:t>
                      </a:r>
                      <a:r>
                        <a:rPr lang="en-GB" sz="1000" b="1" i="0" u="none" strike="noStrike" noProof="0">
                          <a:solidFill>
                            <a:schemeClr val="dk1"/>
                          </a:solidFill>
                          <a:latin typeface="+mn-lt"/>
                          <a:hlinkClick r:id="rId19"/>
                        </a:rPr>
                        <a:t>Chez moi’</a:t>
                      </a:r>
                      <a:r>
                        <a:rPr lang="en-GB" sz="1000" b="0" i="0" u="none" strike="noStrike" noProof="0">
                          <a:latin typeface="+mn-lt"/>
                        </a:rPr>
                        <a:t> (Big Flo &amp; Oli). Click CC in the bottom right for French subtitles.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Research and explain the regional stereotypes :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Bordeaux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Normandie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Lyon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Marseille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Saint-Etienne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la Bretagne (Brest/Rennes)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Paris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Montpellier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Nantes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Toulouse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>
                          <a:solidFill>
                            <a:srgbClr val="7030A0"/>
                          </a:solidFill>
                        </a:rPr>
                        <a:t>Upload your answers to your locker on </a:t>
                      </a:r>
                      <a:r>
                        <a:rPr lang="en-GB" sz="1000" err="1">
                          <a:solidFill>
                            <a:srgbClr val="7030A0"/>
                          </a:solidFill>
                        </a:rPr>
                        <a:t>UniFrog</a:t>
                      </a:r>
                      <a:r>
                        <a:rPr lang="en-GB" sz="1000">
                          <a:solidFill>
                            <a:srgbClr val="7030A0"/>
                          </a:solidFill>
                        </a:rPr>
                        <a:t> and use title ’Regional stereotypes’.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640963"/>
                  </a:ext>
                </a:extLst>
              </a:tr>
              <a:tr h="46069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News in slow French </a:t>
                      </a:r>
                      <a:r>
                        <a:rPr lang="en-GB" sz="1000" b="1" i="0" u="none" strike="noStrike" kern="1200" noProof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(2)</a:t>
                      </a:r>
                      <a:br>
                        <a:rPr lang="en-GB" sz="1000" b="1" i="0" u="none" strike="noStrike" kern="1200" noProof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GB" sz="1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hlinkClick r:id="rId20"/>
                        </a:rPr>
                        <a:t>Updated</a:t>
                      </a:r>
                      <a:r>
                        <a:rPr lang="en-GB" sz="1000" b="0" i="0" u="none" strike="noStrike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several times a week with news stories and reflections on lockdown.</a:t>
                      </a:r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="1"/>
                        <a:t>French regional stereotypes</a:t>
                      </a:r>
                      <a:br>
                        <a:rPr lang="en-GB" sz="1000" b="1"/>
                      </a:br>
                      <a:r>
                        <a:rPr lang="en-GB" sz="1000" b="0"/>
                        <a:t>Watch the video for </a:t>
                      </a:r>
                      <a:r>
                        <a:rPr lang="en-GB" sz="1000" b="1" i="0" u="none" strike="noStrike" noProof="0">
                          <a:solidFill>
                            <a:schemeClr val="dk1"/>
                          </a:solidFill>
                          <a:latin typeface="+mn-lt"/>
                        </a:rPr>
                        <a:t>'</a:t>
                      </a:r>
                      <a:r>
                        <a:rPr lang="en-GB" sz="1000" b="1" i="0" u="none" strike="noStrike" noProof="0">
                          <a:solidFill>
                            <a:schemeClr val="dk1"/>
                          </a:solidFill>
                          <a:latin typeface="+mn-lt"/>
                          <a:hlinkClick r:id="rId19"/>
                        </a:rPr>
                        <a:t>Chez moi’</a:t>
                      </a:r>
                      <a:r>
                        <a:rPr lang="en-GB" sz="1000" b="0" i="0" u="none" strike="noStrike" noProof="0">
                          <a:latin typeface="+mn-lt"/>
                        </a:rPr>
                        <a:t> (Big Flo &amp; Oli). Click CC in the bottom right for French subtitles.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Research and explain he regional stereotypes :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Bordeaux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Normandie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Lyon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Marseille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Saint-Etienne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la Bretagne (Brest/Rennes)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Paris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Montpellier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Nantes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r>
                        <a:rPr lang="en-GB" sz="1000" b="0" i="0" u="none" strike="noStrike" noProof="0">
                          <a:latin typeface="+mn-lt"/>
                        </a:rPr>
                        <a:t>Toulouse</a:t>
                      </a:r>
                      <a:br>
                        <a:rPr lang="en-GB" sz="1000" b="0" i="0" u="none" strike="noStrike" noProof="0">
                          <a:latin typeface="+mn-lt"/>
                        </a:rPr>
                      </a:br>
                      <a:endParaRPr lang="en-GB" sz="1000" b="0" i="0" u="none" strike="noStrike" noProof="0">
                        <a:latin typeface="Calibri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364551"/>
                  </a:ext>
                </a:extLst>
              </a:tr>
              <a:tr h="54177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Novel: </a:t>
                      </a:r>
                      <a:r>
                        <a:rPr lang="en-GB" sz="1000" b="1" i="1" dirty="0"/>
                        <a:t>La </a:t>
                      </a:r>
                      <a:r>
                        <a:rPr lang="en-GB" sz="1000" b="1" i="1" dirty="0" err="1"/>
                        <a:t>peste</a:t>
                      </a:r>
                      <a:r>
                        <a:rPr lang="en-GB" sz="1000" b="1" dirty="0"/>
                        <a:t> (Albert Camus)</a:t>
                      </a:r>
                      <a:br>
                        <a:rPr lang="en-GB" sz="1000" b="1" dirty="0"/>
                      </a:br>
                      <a:r>
                        <a:rPr lang="en-GB" sz="1000" b="0" dirty="0">
                          <a:hlinkClick r:id="rId21"/>
                        </a:rPr>
                        <a:t>Novel</a:t>
                      </a:r>
                      <a:r>
                        <a:rPr lang="en-GB" sz="1000" b="0" dirty="0"/>
                        <a:t> about a plague outbreak in Algeria.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 (1)</a:t>
                      </a:r>
                      <a:endParaRPr lang="en-GB" sz="1000" b="1" i="0" u="none" strike="noStrike" kern="1200" noProof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i="0" u="none" strike="noStrike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Music </a:t>
                      </a:r>
                      <a:r>
                        <a:rPr lang="en-GB" sz="1000" b="1" i="0" u="none" strike="noStrike" kern="1200" noProof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(3)</a:t>
                      </a:r>
                      <a:endParaRPr lang="en-GB" sz="100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Calibri"/>
                        </a:rPr>
                        <a:t>Explore one or more artists on 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  <a:hlinkClick r:id="rId22"/>
                        </a:rPr>
                        <a:t>LyricsTraining</a:t>
                      </a: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. Watch their videos, read the lyrics closely and practise with the gap fill tasks. Write a response in French.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000" b="0" kern="1200" dirty="0">
                          <a:solidFill>
                            <a:srgbClr val="000000"/>
                          </a:solidFill>
                          <a:effectLst/>
                          <a:latin typeface="Bliss 2 Regular"/>
                          <a:ea typeface="+mn-ea"/>
                          <a:cs typeface="+mn-cs"/>
                        </a:rPr>
                      </a:br>
                      <a:r>
                        <a:rPr lang="en-GB" sz="1000" b="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Suggestions:</a:t>
                      </a:r>
                      <a:endParaRPr lang="en-US" sz="1000" dirty="0">
                        <a:latin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Angèle</a:t>
                      </a:r>
                      <a:br>
                        <a:rPr lang="en-US" sz="1000" dirty="0"/>
                      </a:br>
                      <a:r>
                        <a:rPr lang="en-US" sz="1000" dirty="0" err="1"/>
                        <a:t>Stromae</a:t>
                      </a:r>
                      <a:br>
                        <a:rPr lang="en-US" sz="1000" dirty="0"/>
                      </a:br>
                      <a:r>
                        <a:rPr lang="en-US" sz="1000" dirty="0" err="1"/>
                        <a:t>Zaz</a:t>
                      </a:r>
                      <a:br>
                        <a:rPr lang="en-US" sz="1000" dirty="0"/>
                      </a:br>
                      <a:r>
                        <a:rPr lang="en-US" sz="1000" dirty="0" err="1"/>
                        <a:t>Indila</a:t>
                      </a:r>
                      <a:endParaRPr lang="en-US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err="1"/>
                        <a:t>Cœur</a:t>
                      </a:r>
                      <a:r>
                        <a:rPr lang="en-US" sz="1000" dirty="0"/>
                        <a:t> de pirate</a:t>
                      </a:r>
                      <a:br>
                        <a:rPr lang="en-US" sz="1000" dirty="0"/>
                      </a:br>
                      <a:r>
                        <a:rPr lang="en-US" sz="1000" dirty="0"/>
                        <a:t>MC </a:t>
                      </a:r>
                      <a:r>
                        <a:rPr lang="en-US" sz="1000" dirty="0" err="1"/>
                        <a:t>Solaar</a:t>
                      </a:r>
                      <a:br>
                        <a:rPr lang="en-US" sz="1000" dirty="0"/>
                      </a:br>
                      <a:r>
                        <a:rPr lang="en-US" sz="1000" dirty="0" err="1"/>
                        <a:t>Kyo</a:t>
                      </a:r>
                      <a:br>
                        <a:rPr lang="en-US" sz="1000" dirty="0"/>
                      </a:br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kern="1200" dirty="0">
                          <a:effectLst/>
                        </a:rPr>
                        <a:t>French monuments </a:t>
                      </a:r>
                      <a:r>
                        <a:rPr lang="en-GB" sz="1000" b="1" kern="1200" dirty="0">
                          <a:solidFill>
                            <a:srgbClr val="FF0000"/>
                          </a:solidFill>
                          <a:effectLst/>
                        </a:rPr>
                        <a:t>(4)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GB" sz="1000" b="0" dirty="0">
                          <a:ea typeface="+mn-lt"/>
                          <a:cs typeface="+mn-lt"/>
                        </a:rPr>
                        <a:t>Go on a virtual tour of one or more of these and complete the task:</a:t>
                      </a:r>
                      <a:br>
                        <a:rPr lang="en-GB" sz="1000" b="0" dirty="0">
                          <a:ea typeface="+mn-lt"/>
                          <a:cs typeface="+mn-lt"/>
                        </a:rPr>
                      </a:br>
                      <a:endParaRPr lang="en-GB" sz="1000" b="0" dirty="0">
                        <a:ea typeface="+mn-lt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23"/>
                        </a:rPr>
                        <a:t>Palais Garnier</a:t>
                      </a:r>
                      <a:endParaRPr lang="en-US" sz="1000" dirty="0">
                        <a:ea typeface="+mn-lt"/>
                        <a:cs typeface="+mn-lt"/>
                      </a:endParaRPr>
                    </a:p>
                    <a:p>
                      <a:pPr marL="171450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24"/>
                        </a:rPr>
                        <a:t>Eiffel Tower</a:t>
                      </a:r>
                      <a:endParaRPr lang="en-GB" sz="1000" dirty="0">
                        <a:ea typeface="+mn-lt"/>
                        <a:cs typeface="+mn-lt"/>
                      </a:endParaRPr>
                    </a:p>
                    <a:p>
                      <a:pPr marL="171450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25"/>
                        </a:rPr>
                        <a:t>Cathédrale de Strasbourg</a:t>
                      </a:r>
                      <a:endParaRPr lang="en-US" sz="1000" dirty="0">
                        <a:ea typeface="+mn-lt"/>
                        <a:cs typeface="+mn-lt"/>
                      </a:endParaRPr>
                    </a:p>
                    <a:p>
                      <a:pPr marL="171450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26"/>
                        </a:rPr>
                        <a:t>Châteaux de la Loire</a:t>
                      </a:r>
                      <a:r>
                        <a:rPr lang="en-US" sz="1000" dirty="0">
                          <a:ea typeface="+mn-lt"/>
                          <a:cs typeface="+mn-lt"/>
                        </a:rPr>
                        <a:t>:</a:t>
                      </a:r>
                    </a:p>
                    <a:p>
                      <a:pPr marL="628650" lvl="1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27"/>
                        </a:rPr>
                        <a:t>Angers</a:t>
                      </a:r>
                      <a:endParaRPr lang="en-US" sz="1000" dirty="0">
                        <a:ea typeface="+mn-lt"/>
                        <a:cs typeface="+mn-lt"/>
                      </a:endParaRPr>
                    </a:p>
                    <a:p>
                      <a:pPr marL="628650" lvl="1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28"/>
                        </a:rPr>
                        <a:t>Chambord</a:t>
                      </a:r>
                      <a:endParaRPr lang="en-US" sz="1000" dirty="0">
                        <a:ea typeface="+mn-lt"/>
                        <a:cs typeface="+mn-lt"/>
                      </a:endParaRPr>
                    </a:p>
                    <a:p>
                      <a:pPr marL="171450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29"/>
                        </a:rPr>
                        <a:t>Grotte de Lascaux</a:t>
                      </a:r>
                      <a:endParaRPr lang="en-US" sz="1000" dirty="0">
                        <a:ea typeface="+mn-lt"/>
                        <a:cs typeface="+mn-lt"/>
                      </a:endParaRPr>
                    </a:p>
                    <a:p>
                      <a:pPr marL="171450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</a:rPr>
                        <a:t>Le Mont St Michel</a:t>
                      </a:r>
                      <a:br>
                        <a:rPr lang="en-GB" sz="1000" dirty="0">
                          <a:solidFill>
                            <a:srgbClr val="000000"/>
                          </a:solidFill>
                          <a:ea typeface="+mn-lt"/>
                          <a:cs typeface="+mn-lt"/>
                        </a:rPr>
                      </a:b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</a:rPr>
                        <a:t> (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30"/>
                        </a:rPr>
                        <a:t>here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</a:rPr>
                        <a:t> and 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31"/>
                        </a:rPr>
                        <a:t>here</a:t>
                      </a: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</a:rPr>
                        <a:t>)</a:t>
                      </a:r>
                      <a:endParaRPr lang="en-US" sz="1000" dirty="0">
                        <a:solidFill>
                          <a:schemeClr val="dk1"/>
                        </a:solidFill>
                        <a:ea typeface="+mn-lt"/>
                        <a:cs typeface="+mn-lt"/>
                      </a:endParaRPr>
                    </a:p>
                    <a:p>
                      <a:pPr marL="171450" indent="-171450" algn="l">
                        <a:buFont typeface="Arial,Sans-Serif" panose="020B0604020202020204" pitchFamily="34" charset="0"/>
                      </a:pPr>
                      <a:r>
                        <a:rPr lang="en-GB" sz="1000" dirty="0">
                          <a:solidFill>
                            <a:schemeClr val="dk1"/>
                          </a:solidFill>
                          <a:ea typeface="+mn-lt"/>
                          <a:cs typeface="+mn-lt"/>
                          <a:hlinkClick r:id="rId32"/>
                        </a:rPr>
                        <a:t>Bastille fort</a:t>
                      </a:r>
                      <a:r>
                        <a:rPr lang="en-GB" sz="1000" dirty="0">
                          <a:ea typeface="+mn-lt"/>
                          <a:cs typeface="+mn-lt"/>
                        </a:rPr>
                        <a:t> in Grenoble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87667"/>
                  </a:ext>
                </a:extLst>
              </a:tr>
              <a:tr h="307976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000" b="1" u="none" strike="noStrike" kern="1200" noProof="0" dirty="0">
                          <a:effectLst/>
                        </a:rPr>
                        <a:t>Poems: </a:t>
                      </a:r>
                      <a:br>
                        <a:rPr lang="en-GB" sz="1000" b="1" u="none" strike="noStrike" kern="1200" noProof="0" dirty="0">
                          <a:effectLst/>
                        </a:rPr>
                      </a:br>
                      <a:r>
                        <a:rPr lang="en-GB" sz="1000" b="1" i="1" u="none" strike="noStrike" kern="1200" noProof="0" dirty="0" err="1">
                          <a:effectLst/>
                        </a:rPr>
                        <a:t>Demain</a:t>
                      </a:r>
                      <a:r>
                        <a:rPr lang="en-GB" sz="1000" b="1" i="1" u="none" strike="noStrike" kern="1200" noProof="0" dirty="0">
                          <a:effectLst/>
                        </a:rPr>
                        <a:t> </a:t>
                      </a:r>
                      <a:r>
                        <a:rPr lang="en-GB" sz="1000" b="1" i="1" u="none" strike="noStrike" kern="1200" noProof="0" dirty="0" err="1">
                          <a:effectLst/>
                        </a:rPr>
                        <a:t>dès</a:t>
                      </a:r>
                      <a:r>
                        <a:rPr lang="en-GB" sz="1000" b="1" i="1" u="none" strike="noStrike" kern="1200" noProof="0" dirty="0">
                          <a:effectLst/>
                        </a:rPr>
                        <a:t> </a:t>
                      </a:r>
                      <a:r>
                        <a:rPr lang="en-GB" sz="1000" b="1" i="1" u="none" strike="noStrike" kern="1200" noProof="0" dirty="0" err="1">
                          <a:effectLst/>
                        </a:rPr>
                        <a:t>l’aube</a:t>
                      </a:r>
                      <a:r>
                        <a:rPr lang="en-GB" sz="1000" b="1" i="1" u="none" strike="noStrike" kern="1200" noProof="0" dirty="0">
                          <a:effectLst/>
                        </a:rPr>
                        <a:t>  </a:t>
                      </a:r>
                      <a:r>
                        <a:rPr lang="en-GB" sz="1000" b="1" u="none" strike="noStrike" kern="1200" noProof="0" dirty="0">
                          <a:effectLst/>
                        </a:rPr>
                        <a:t>(Victor Hugo)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u="none" strike="noStrike" kern="1200" noProof="0" dirty="0">
                          <a:effectLst/>
                        </a:rPr>
                        <a:t>A classic 19</a:t>
                      </a:r>
                      <a:r>
                        <a:rPr lang="en-GB" sz="1000" b="0" u="none" strike="noStrike" kern="1200" baseline="30000" noProof="0" dirty="0">
                          <a:effectLst/>
                        </a:rPr>
                        <a:t>th</a:t>
                      </a:r>
                      <a:r>
                        <a:rPr lang="en-GB" sz="1000" b="0" u="none" strike="noStrike" kern="1200" noProof="0" dirty="0">
                          <a:effectLst/>
                        </a:rPr>
                        <a:t>-century poem frequently taught in French schools. </a:t>
                      </a:r>
                      <a:r>
                        <a:rPr lang="en-GB" sz="1000" b="0" u="none" strike="noStrike" kern="1200" noProof="0" dirty="0">
                          <a:effectLst/>
                          <a:hlinkClick r:id="rId33"/>
                        </a:rPr>
                        <a:t>Text and English translation.</a:t>
                      </a:r>
                      <a:r>
                        <a:rPr lang="en-GB" sz="1000" b="0" u="none" strike="noStrike" kern="1200" noProof="0" dirty="0">
                          <a:effectLst/>
                        </a:rPr>
                        <a:t> </a:t>
                      </a:r>
                      <a:r>
                        <a:rPr lang="en-GB" sz="1000" b="1" u="none" strike="noStrike" kern="1200" noProof="0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br>
                        <a:rPr lang="en-GB" sz="1000" b="0" u="none" strike="noStrike" kern="1200" noProof="0" dirty="0">
                          <a:effectLst/>
                        </a:rPr>
                      </a:br>
                      <a:r>
                        <a:rPr lang="en-GB" sz="1000" b="0" i="1" u="none" strike="noStrike" kern="1200" noProof="0" dirty="0">
                          <a:effectLst/>
                        </a:rPr>
                        <a:t>Les </a:t>
                      </a:r>
                      <a:r>
                        <a:rPr lang="en-GB" sz="1000" b="0" i="1" u="none" strike="noStrike" kern="1200" noProof="0" dirty="0" err="1">
                          <a:effectLst/>
                        </a:rPr>
                        <a:t>Hiboux</a:t>
                      </a:r>
                      <a:r>
                        <a:rPr lang="en-GB" sz="1000" b="0" i="1" u="none" strike="noStrike" kern="1200" noProof="0" dirty="0">
                          <a:effectLst/>
                        </a:rPr>
                        <a:t> </a:t>
                      </a:r>
                      <a:r>
                        <a:rPr lang="en-GB" sz="1000" b="0" i="0" u="none" strike="noStrike" kern="1200" noProof="0" dirty="0">
                          <a:effectLst/>
                        </a:rPr>
                        <a:t>(Robert </a:t>
                      </a:r>
                      <a:r>
                        <a:rPr lang="en-GB" sz="1000" b="0" i="0" u="none" strike="noStrike" kern="1200" noProof="0" dirty="0" err="1">
                          <a:effectLst/>
                        </a:rPr>
                        <a:t>Densnos</a:t>
                      </a:r>
                      <a:r>
                        <a:rPr lang="en-GB" sz="1000" b="0" i="0" u="none" strike="noStrike" kern="1200" noProof="0" dirty="0">
                          <a:effectLst/>
                        </a:rPr>
                        <a:t>)</a:t>
                      </a:r>
                      <a:br>
                        <a:rPr lang="en-GB" sz="1000" b="0" i="0" u="none" strike="noStrike" kern="1200" noProof="0" dirty="0">
                          <a:effectLst/>
                        </a:rPr>
                      </a:br>
                      <a:r>
                        <a:rPr lang="en-GB" sz="1000" b="0" i="0" u="none" strike="noStrike" kern="1200" noProof="0" dirty="0">
                          <a:effectLst/>
                        </a:rPr>
                        <a:t>Often taught in French schools.</a:t>
                      </a:r>
                      <a:br>
                        <a:rPr lang="en-GB" sz="1000" b="0" i="0" u="none" strike="noStrike" kern="1200" noProof="0" dirty="0">
                          <a:effectLst/>
                        </a:rPr>
                      </a:br>
                      <a:r>
                        <a:rPr lang="en-GB" sz="1000" b="0" i="0" u="none" strike="noStrike" kern="1200" noProof="0" dirty="0">
                          <a:effectLst/>
                          <a:hlinkClick r:id="rId34"/>
                        </a:rPr>
                        <a:t>Reading and video.</a:t>
                      </a:r>
                      <a:r>
                        <a:rPr lang="en-GB" sz="1000" b="0" i="0" u="none" strike="noStrike" kern="1200" noProof="0" dirty="0">
                          <a:effectLst/>
                        </a:rPr>
                        <a:t> </a:t>
                      </a:r>
                      <a:r>
                        <a:rPr lang="en-GB" sz="1000" b="1" i="0" u="none" strike="noStrike" kern="1200" noProof="0" dirty="0">
                          <a:solidFill>
                            <a:srgbClr val="FF0000"/>
                          </a:solidFill>
                          <a:effectLst/>
                        </a:rPr>
                        <a:t>(1)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/>
                        <a:t>Languages and linguistics</a:t>
                      </a:r>
                      <a:endParaRPr lang="en-GB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GB" sz="100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965799"/>
                  </a:ext>
                </a:extLst>
              </a:tr>
              <a:tr h="83004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r>
                        <a:rPr lang="en-GB" sz="1000" b="1" u="none" strike="noStrike" kern="1200" noProof="0">
                          <a:effectLst/>
                        </a:rPr>
                        <a:t>News: le confinement </a:t>
                      </a:r>
                      <a:r>
                        <a:rPr lang="en-GB" sz="1000" b="1" u="none" strike="noStrike" kern="1200" noProof="0" err="1">
                          <a:effectLst/>
                        </a:rPr>
                        <a:t>en</a:t>
                      </a:r>
                      <a:r>
                        <a:rPr lang="en-GB" sz="1000" b="1" u="none" strike="noStrike" kern="1200" noProof="0">
                          <a:effectLst/>
                        </a:rPr>
                        <a:t> France (10)</a:t>
                      </a:r>
                      <a:endParaRPr lang="en-US" b="1"/>
                    </a:p>
                    <a:p>
                      <a:pPr marL="0" lvl="0" indent="0" algn="l">
                        <a:buNone/>
                      </a:pPr>
                      <a:r>
                        <a:rPr lang="en-GB" sz="1000" u="none" strike="noStrike" kern="1200" noProof="0">
                          <a:effectLst/>
                        </a:rPr>
                        <a:t>Article about lockdown in France during the coronavirus pandemic.</a:t>
                      </a:r>
                      <a:endParaRPr lang="en-GB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/>
                        <a:t>The linguistic genius of babies </a:t>
                      </a:r>
                      <a:r>
                        <a:rPr lang="en-GB" sz="1000" b="1">
                          <a:solidFill>
                            <a:srgbClr val="FF0000"/>
                          </a:solidFill>
                        </a:rPr>
                        <a:t>(1)</a:t>
                      </a:r>
                      <a:br>
                        <a:rPr lang="en-GB" sz="1000" b="1"/>
                      </a:br>
                      <a:r>
                        <a:rPr lang="en-GB" sz="1000" b="0">
                          <a:hlinkClick r:id="rId35"/>
                        </a:rPr>
                        <a:t>Lecture</a:t>
                      </a:r>
                      <a:r>
                        <a:rPr lang="en-GB" sz="1000" b="0"/>
                        <a:t> on how babies collect ‘data’ from the world around them to learn how to talk.</a:t>
                      </a:r>
                      <a:endParaRPr lang="en-GB" sz="1000" b="1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lvl="0" indent="0" algn="l">
                        <a:buNone/>
                      </a:pPr>
                      <a:endParaRPr lang="en-GB" sz="1000" b="0" i="0" u="none" strike="noStrike" kern="1200" noProof="0">
                        <a:solidFill>
                          <a:schemeClr val="dk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511293"/>
                  </a:ext>
                </a:extLst>
              </a:tr>
              <a:tr h="36566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000" b="1" dirty="0"/>
                        <a:t>Les </a:t>
                      </a:r>
                      <a:r>
                        <a:rPr lang="en-GB" sz="1000" b="1" dirty="0" err="1"/>
                        <a:t>bandes</a:t>
                      </a:r>
                      <a:r>
                        <a:rPr lang="en-GB" sz="1000" b="1" dirty="0"/>
                        <a:t> </a:t>
                      </a:r>
                      <a:r>
                        <a:rPr lang="en-GB" sz="1000" b="1" dirty="0" err="1"/>
                        <a:t>dessinées</a:t>
                      </a:r>
                      <a:r>
                        <a:rPr lang="en-GB" sz="1000" b="1" dirty="0"/>
                        <a:t> 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(7)</a:t>
                      </a:r>
                      <a:endParaRPr lang="en-US" sz="1000" b="1" dirty="0">
                        <a:solidFill>
                          <a:srgbClr val="FF0000"/>
                        </a:solidFill>
                      </a:endParaRPr>
                    </a:p>
                    <a:p>
                      <a:pPr lvl="0" algn="l">
                        <a:buNone/>
                      </a:pPr>
                      <a:r>
                        <a:rPr lang="en-GB" sz="1000" dirty="0"/>
                        <a:t>Choose one of the comics and respond to the question prompts.</a:t>
                      </a:r>
                      <a:endParaRPr lang="en-GB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What our language habits reveal 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</a:rPr>
                        <a:t>(1)</a:t>
                      </a:r>
                      <a:br>
                        <a:rPr lang="en-GB" sz="1000" b="1" dirty="0"/>
                      </a:br>
                      <a:r>
                        <a:rPr lang="en-GB" sz="1000" b="1" dirty="0">
                          <a:hlinkClick r:id="rId36"/>
                        </a:rPr>
                        <a:t>L</a:t>
                      </a:r>
                      <a:r>
                        <a:rPr lang="en-GB" sz="1000" b="0" dirty="0">
                          <a:hlinkClick r:id="rId36"/>
                        </a:rPr>
                        <a:t>ecture</a:t>
                      </a:r>
                      <a:r>
                        <a:rPr lang="en-GB" sz="1000" b="0" dirty="0"/>
                        <a:t> by famous linguist Steven Pinker.</a:t>
                      </a:r>
                      <a:endParaRPr lang="en-GB" sz="10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422703"/>
                  </a:ext>
                </a:extLst>
              </a:tr>
            </a:tbl>
          </a:graphicData>
        </a:graphic>
      </p:graphicFrame>
      <p:pic>
        <p:nvPicPr>
          <p:cNvPr id="3" name="Picture 2" descr="Image result for book clipart"/>
          <p:cNvPicPr/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936" y="723045"/>
            <a:ext cx="627843" cy="441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White TV by liftarn"/>
          <p:cNvPicPr/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763" y="723045"/>
            <a:ext cx="565329" cy="49094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075" y="725581"/>
            <a:ext cx="404767" cy="488412"/>
          </a:xfrm>
          <a:prstGeom prst="rect">
            <a:avLst/>
          </a:prstGeom>
        </p:spPr>
      </p:pic>
      <p:pic>
        <p:nvPicPr>
          <p:cNvPr id="6" name="Picture 5" descr="Image result for museum clipart"/>
          <p:cNvPicPr/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294" y="662735"/>
            <a:ext cx="530419" cy="502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SIS Quantitative Market Research"/>
          <p:cNvPicPr/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044" y="725649"/>
            <a:ext cx="560963" cy="49288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EA6012F-B426-3E41-B93B-BAC7FC0D4A25}"/>
              </a:ext>
            </a:extLst>
          </p:cNvPr>
          <p:cNvPicPr>
            <a:picLocks noChangeAspect="1"/>
          </p:cNvPicPr>
          <p:nvPr/>
        </p:nvPicPr>
        <p:blipFill rotWithShape="1">
          <a:blip r:embed="rId42"/>
          <a:srcRect l="25008" t="17288" r="25008" b="24559"/>
          <a:stretch/>
        </p:blipFill>
        <p:spPr>
          <a:xfrm>
            <a:off x="6124815" y="3300741"/>
            <a:ext cx="247260" cy="2472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73AAC85-D6DF-C748-B30B-A283B3618196}"/>
              </a:ext>
            </a:extLst>
          </p:cNvPr>
          <p:cNvPicPr>
            <a:picLocks noChangeAspect="1"/>
          </p:cNvPicPr>
          <p:nvPr/>
        </p:nvPicPr>
        <p:blipFill rotWithShape="1">
          <a:blip r:embed="rId42"/>
          <a:srcRect l="25008" t="17288" r="25008" b="24559"/>
          <a:stretch/>
        </p:blipFill>
        <p:spPr>
          <a:xfrm>
            <a:off x="6326842" y="2076841"/>
            <a:ext cx="247260" cy="2472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635CAEF-10DA-D94D-AE65-282BF4DB9502}"/>
              </a:ext>
            </a:extLst>
          </p:cNvPr>
          <p:cNvPicPr>
            <a:picLocks noChangeAspect="1"/>
          </p:cNvPicPr>
          <p:nvPr/>
        </p:nvPicPr>
        <p:blipFill rotWithShape="1">
          <a:blip r:embed="rId42"/>
          <a:srcRect l="25008" t="17288" r="25008" b="24559"/>
          <a:stretch/>
        </p:blipFill>
        <p:spPr>
          <a:xfrm>
            <a:off x="4228146" y="2667221"/>
            <a:ext cx="247260" cy="2472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5AFF5F4-C4C5-8A42-8C19-47E2E5C56B4E}"/>
              </a:ext>
            </a:extLst>
          </p:cNvPr>
          <p:cNvPicPr>
            <a:picLocks noChangeAspect="1"/>
          </p:cNvPicPr>
          <p:nvPr/>
        </p:nvPicPr>
        <p:blipFill rotWithShape="1">
          <a:blip r:embed="rId42"/>
          <a:srcRect l="25008" t="17288" r="25008" b="24559"/>
          <a:stretch/>
        </p:blipFill>
        <p:spPr>
          <a:xfrm>
            <a:off x="2120096" y="3873820"/>
            <a:ext cx="247260" cy="24726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75300C-BA40-9D4F-B945-44470C7BACB1}"/>
              </a:ext>
            </a:extLst>
          </p:cNvPr>
          <p:cNvPicPr>
            <a:picLocks noChangeAspect="1"/>
          </p:cNvPicPr>
          <p:nvPr/>
        </p:nvPicPr>
        <p:blipFill rotWithShape="1">
          <a:blip r:embed="rId42"/>
          <a:srcRect l="25008" t="17288" r="25008" b="24559"/>
          <a:stretch/>
        </p:blipFill>
        <p:spPr>
          <a:xfrm>
            <a:off x="2142519" y="4463198"/>
            <a:ext cx="247260" cy="24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69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5164586" y="447676"/>
            <a:ext cx="4612950" cy="1855576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Would you/would you not recommend it? Why?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Rating: 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" name="AutoShape 18"/>
          <p:cNvSpPr>
            <a:spLocks noChangeArrowheads="1"/>
          </p:cNvSpPr>
          <p:nvPr/>
        </p:nvSpPr>
        <p:spPr bwMode="auto">
          <a:xfrm>
            <a:off x="184598" y="4491038"/>
            <a:ext cx="4914900" cy="2054064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>
                <a:latin typeface="Century Gothic" panose="020B0502020202020204" pitchFamily="34" charset="0"/>
              </a:rPr>
              <a:t>How does it link to this subject and why is it important?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84598" y="1829966"/>
            <a:ext cx="4914900" cy="25146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What </a:t>
            </a:r>
            <a:r>
              <a:rPr lang="en-US" altLang="en-US" sz="1200">
                <a:latin typeface="Century Gothic" panose="020B0502020202020204" pitchFamily="34" charset="0"/>
                <a:ea typeface="Times New Roman" panose="02020603050405020304" pitchFamily="18" charset="0"/>
              </a:rPr>
              <a:t>was it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about?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5099498" y="2303252"/>
            <a:ext cx="4667050" cy="424185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sz="1200"/>
              <a:t>What did you find particularly interesting/inspiring/shocking? Has this changed your opinion?</a:t>
            </a:r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endParaRPr lang="en-GB" sz="1200"/>
          </a:p>
          <a:p>
            <a:r>
              <a:rPr lang="en-GB" sz="1200"/>
              <a:t>What would you like to learn more about?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89983" y="33574"/>
            <a:ext cx="5619030" cy="36787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>
                <a:solidFill>
                  <a:srgbClr val="FF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(1)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– Literature/Podcast/Lecture </a:t>
            </a:r>
            <a:r>
              <a:rPr lang="en-US" altLang="en-US" sz="2000">
                <a:latin typeface="Century Gothic" panose="020B0502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n-US" alt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eview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98898" y="604838"/>
            <a:ext cx="4800600" cy="9445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>
                <a:latin typeface="Century Gothic" panose="020B0502020202020204" pitchFamily="34" charset="0"/>
                <a:ea typeface="Times New Roman" panose="02020603050405020304" pitchFamily="18" charset="0"/>
              </a:rPr>
              <a:t>R</a:t>
            </a: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eview by: ___________________________________________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Title: _______________________________________________________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Author: ____________________________________________________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>
                <a:latin typeface="Century Gothic" panose="020B0502020202020204" pitchFamily="34" charset="0"/>
              </a:rPr>
              <a:t>Review of (please circle)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Book      Journal      Podcast</a:t>
            </a:r>
            <a:r>
              <a:rPr kumimoji="0" lang="en-US" altLang="en-US" sz="12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         Film         Documentary</a:t>
            </a:r>
            <a:endParaRPr kumimoji="0" lang="en-US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241748" y="460326"/>
            <a:ext cx="4914900" cy="1312490"/>
          </a:xfrm>
          <a:prstGeom prst="flowChartAlternateProcess">
            <a:avLst/>
          </a:prstGeom>
          <a:solidFill>
            <a:srgbClr val="FFFFFF">
              <a:alpha val="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54422" y="0"/>
            <a:ext cx="506090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3" name="AutoShape 14"/>
          <p:cNvSpPr>
            <a:spLocks noChangeArrowheads="1"/>
          </p:cNvSpPr>
          <p:nvPr/>
        </p:nvSpPr>
        <p:spPr bwMode="auto">
          <a:xfrm>
            <a:off x="5364753" y="988802"/>
            <a:ext cx="377190" cy="342900"/>
          </a:xfrm>
          <a:prstGeom prst="star5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5820048" y="988802"/>
            <a:ext cx="342900" cy="342900"/>
          </a:xfrm>
          <a:prstGeom prst="star5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6277248" y="988802"/>
            <a:ext cx="342900" cy="342900"/>
          </a:xfrm>
          <a:prstGeom prst="star5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AutoShape 11"/>
          <p:cNvSpPr>
            <a:spLocks noChangeArrowheads="1"/>
          </p:cNvSpPr>
          <p:nvPr/>
        </p:nvSpPr>
        <p:spPr bwMode="auto">
          <a:xfrm>
            <a:off x="6734448" y="988802"/>
            <a:ext cx="342900" cy="342900"/>
          </a:xfrm>
          <a:prstGeom prst="star5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AutoShape 10"/>
          <p:cNvSpPr>
            <a:spLocks noChangeArrowheads="1"/>
          </p:cNvSpPr>
          <p:nvPr/>
        </p:nvSpPr>
        <p:spPr bwMode="auto">
          <a:xfrm>
            <a:off x="7207235" y="988802"/>
            <a:ext cx="311727" cy="342900"/>
          </a:xfrm>
          <a:prstGeom prst="star5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298898" y="6498670"/>
            <a:ext cx="990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7030A0"/>
                </a:solidFill>
              </a:rPr>
              <a:t>Save your answers as part of this PowerPoint in your locker and copy the template as many times as you need. </a:t>
            </a:r>
          </a:p>
        </p:txBody>
      </p:sp>
    </p:spTree>
    <p:extLst>
      <p:ext uri="{BB962C8B-B14F-4D97-AF65-F5344CB8AC3E}">
        <p14:creationId xmlns:p14="http://schemas.microsoft.com/office/powerpoint/2010/main" val="955726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C7488-3009-4CE6-AE1F-189F259D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>
                <a:solidFill>
                  <a:srgbClr val="FF0000"/>
                </a:solidFill>
                <a:cs typeface="Calibri"/>
              </a:rPr>
              <a:t>(2)</a:t>
            </a:r>
            <a:r>
              <a:rPr lang="en-GB" sz="4000">
                <a:cs typeface="Calibri"/>
              </a:rPr>
              <a:t> News log</a:t>
            </a:r>
            <a:endParaRPr lang="en-GB" sz="4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5480BA-58D3-184B-8710-B53365C9405C}"/>
              </a:ext>
            </a:extLst>
          </p:cNvPr>
          <p:cNvSpPr txBox="1"/>
          <p:nvPr/>
        </p:nvSpPr>
        <p:spPr>
          <a:xfrm>
            <a:off x="495300" y="1232972"/>
            <a:ext cx="86605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Use these French websites to explore the news (in increasing order of difficulty):</a:t>
            </a:r>
          </a:p>
          <a:p>
            <a:pPr algn="just"/>
            <a:r>
              <a:rPr lang="en-GB">
                <a:ea typeface="+mn-lt"/>
                <a:cs typeface="+mn-lt"/>
                <a:hlinkClick r:id="rId2"/>
              </a:rPr>
              <a:t>1 jour 1 actu</a:t>
            </a:r>
            <a:r>
              <a:rPr lang="en-GB">
                <a:ea typeface="+mn-lt"/>
                <a:cs typeface="+mn-lt"/>
              </a:rPr>
              <a:t>, </a:t>
            </a:r>
            <a:r>
              <a:rPr lang="en-GB">
                <a:ea typeface="+mn-lt"/>
                <a:cs typeface="+mn-lt"/>
                <a:hlinkClick r:id="rId3"/>
              </a:rPr>
              <a:t>L'Actu</a:t>
            </a:r>
            <a:r>
              <a:rPr lang="en-GB">
                <a:ea typeface="+mn-lt"/>
                <a:cs typeface="+mn-lt"/>
              </a:rPr>
              <a:t>, </a:t>
            </a:r>
            <a:r>
              <a:rPr lang="en-GB">
                <a:ea typeface="+mn-lt"/>
                <a:cs typeface="+mn-lt"/>
                <a:hlinkClick r:id="rId4"/>
              </a:rPr>
              <a:t>20 minutes</a:t>
            </a:r>
            <a:r>
              <a:rPr lang="en-GB">
                <a:ea typeface="+mn-lt"/>
                <a:cs typeface="+mn-lt"/>
              </a:rPr>
              <a:t>, </a:t>
            </a:r>
            <a:r>
              <a:rPr lang="en-GB">
                <a:ea typeface="+mn-lt"/>
                <a:cs typeface="+mn-lt"/>
                <a:hlinkClick r:id="rId5"/>
              </a:rPr>
              <a:t>Le Parisien</a:t>
            </a:r>
            <a:endParaRPr lang="en-GB">
              <a:ea typeface="+mn-lt"/>
              <a:cs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>
                <a:ea typeface="+mn-lt"/>
                <a:cs typeface="+mn-lt"/>
              </a:rPr>
              <a:t>You can explore how a topic is discussed on different websites, or you can explore different topics on the same website.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>
                <a:ea typeface="+mn-lt"/>
                <a:cs typeface="+mn-lt"/>
              </a:rPr>
              <a:t>Log your findings in the table below.</a:t>
            </a:r>
            <a:endParaRPr lang="en-GB"/>
          </a:p>
          <a:p>
            <a:endParaRPr lang="en-GB"/>
          </a:p>
          <a:p>
            <a:r>
              <a:rPr lang="en-GB"/>
              <a:t>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4901494-9E45-BD4C-9BD6-2FBFB205B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725530"/>
              </p:ext>
            </p:extLst>
          </p:nvPr>
        </p:nvGraphicFramePr>
        <p:xfrm>
          <a:off x="495299" y="3058158"/>
          <a:ext cx="9010404" cy="2431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2601">
                  <a:extLst>
                    <a:ext uri="{9D8B030D-6E8A-4147-A177-3AD203B41FA5}">
                      <a16:colId xmlns:a16="http://schemas.microsoft.com/office/drawing/2014/main" val="3499570512"/>
                    </a:ext>
                  </a:extLst>
                </a:gridCol>
                <a:gridCol w="2252601">
                  <a:extLst>
                    <a:ext uri="{9D8B030D-6E8A-4147-A177-3AD203B41FA5}">
                      <a16:colId xmlns:a16="http://schemas.microsoft.com/office/drawing/2014/main" val="8069327"/>
                    </a:ext>
                  </a:extLst>
                </a:gridCol>
                <a:gridCol w="2252601">
                  <a:extLst>
                    <a:ext uri="{9D8B030D-6E8A-4147-A177-3AD203B41FA5}">
                      <a16:colId xmlns:a16="http://schemas.microsoft.com/office/drawing/2014/main" val="2470405410"/>
                    </a:ext>
                  </a:extLst>
                </a:gridCol>
                <a:gridCol w="2252601">
                  <a:extLst>
                    <a:ext uri="{9D8B030D-6E8A-4147-A177-3AD203B41FA5}">
                      <a16:colId xmlns:a16="http://schemas.microsoft.com/office/drawing/2014/main" val="2056910166"/>
                    </a:ext>
                  </a:extLst>
                </a:gridCol>
              </a:tblGrid>
              <a:tr h="439933">
                <a:tc>
                  <a:txBody>
                    <a:bodyPr/>
                    <a:lstStyle/>
                    <a:p>
                      <a:r>
                        <a:rPr lang="en-GB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Website/link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Summary in 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Vocab learned (English and French)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511605"/>
                  </a:ext>
                </a:extLst>
              </a:tr>
              <a:tr h="89577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516675"/>
                  </a:ext>
                </a:extLst>
              </a:tr>
              <a:tr h="895778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529745"/>
                  </a:ext>
                </a:extLst>
              </a:tr>
            </a:tbl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3AC7600-96E5-1E61-4CAE-1B1CEA492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5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694B7-BD9C-40C7-BBAE-45E691418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384328"/>
          </a:xfrm>
        </p:spPr>
        <p:txBody>
          <a:bodyPr>
            <a:noAutofit/>
          </a:bodyPr>
          <a:lstStyle/>
          <a:p>
            <a:r>
              <a:rPr lang="en-US" sz="2000" b="1">
                <a:solidFill>
                  <a:srgbClr val="FF0000"/>
                </a:solidFill>
                <a:cs typeface="Calibri"/>
              </a:rPr>
              <a:t>(3)</a:t>
            </a:r>
            <a:r>
              <a:rPr lang="en-US" sz="2000" b="1">
                <a:cs typeface="Calibri"/>
              </a:rPr>
              <a:t> Review of French film/short film/TV series/song/musician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CFAA6-4487-4BBF-A448-252228475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371" y="4335415"/>
            <a:ext cx="8915400" cy="219004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GB" sz="1300" b="1">
                <a:solidFill>
                  <a:schemeClr val="dk1"/>
                </a:solidFill>
                <a:cs typeface="Calibri"/>
              </a:rPr>
              <a:t>Give your opinion, in French, of the film/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épisode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you watched, answering these questions:</a:t>
            </a:r>
            <a:endParaRPr lang="en-GB" sz="1300" b="1">
              <a:solidFill>
                <a:schemeClr val="dk1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300" b="1" err="1">
                <a:solidFill>
                  <a:schemeClr val="dk1"/>
                </a:solidFill>
                <a:cs typeface="Calibri"/>
              </a:rPr>
              <a:t>Quels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sont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les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thèmes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principaux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du film/de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l’épisode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/de la chanson?</a:t>
            </a:r>
            <a:endParaRPr lang="en-GB" sz="1300" b="1">
              <a:solidFill>
                <a:schemeClr val="dk1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300" b="1">
                <a:solidFill>
                  <a:schemeClr val="dk1"/>
                </a:solidFill>
                <a:cs typeface="Calibri"/>
              </a:rPr>
              <a:t>Quelle impression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t'a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-t-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il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laissé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?</a:t>
            </a:r>
            <a:endParaRPr lang="en-GB" sz="1300" b="1">
              <a:solidFill>
                <a:schemeClr val="dk1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300" b="1">
                <a:solidFill>
                  <a:schemeClr val="dk1"/>
                </a:solidFill>
                <a:cs typeface="Calibri"/>
              </a:rPr>
              <a:t>As-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tu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aimé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la fin?</a:t>
            </a:r>
            <a:endParaRPr lang="en-GB" sz="1300" b="1">
              <a:solidFill>
                <a:schemeClr val="dk1"/>
              </a:solidFill>
              <a:ea typeface="+mn-lt"/>
              <a:cs typeface="+mn-lt"/>
            </a:endParaRPr>
          </a:p>
          <a:p>
            <a:pPr>
              <a:buFont typeface="Arial"/>
              <a:buChar char="•"/>
            </a:pPr>
            <a:r>
              <a:rPr lang="en-GB" sz="1300" b="1">
                <a:solidFill>
                  <a:schemeClr val="dk1"/>
                </a:solidFill>
                <a:cs typeface="Calibri"/>
              </a:rPr>
              <a:t>Est-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ce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que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tu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recommenderais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ce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film/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cet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episode/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cette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chanson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à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un(e)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ami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(e) ? </a:t>
            </a:r>
            <a:r>
              <a:rPr lang="en-GB" sz="1300" b="1" err="1">
                <a:solidFill>
                  <a:schemeClr val="dk1"/>
                </a:solidFill>
                <a:cs typeface="Calibri"/>
              </a:rPr>
              <a:t>Pourquoi</a:t>
            </a:r>
            <a:r>
              <a:rPr lang="en-GB" sz="1300" b="1">
                <a:solidFill>
                  <a:schemeClr val="dk1"/>
                </a:solidFill>
                <a:cs typeface="Calibri"/>
              </a:rPr>
              <a:t> ?</a:t>
            </a:r>
            <a:endParaRPr lang="en-GB" sz="1300" b="1">
              <a:solidFill>
                <a:schemeClr val="dk1"/>
              </a:solidFill>
              <a:ea typeface="+mn-lt"/>
              <a:cs typeface="+mn-lt"/>
            </a:endParaRPr>
          </a:p>
          <a:p>
            <a:pPr marL="0" indent="0">
              <a:buNone/>
            </a:pPr>
            <a:endParaRPr lang="en-GB" sz="1300">
              <a:solidFill>
                <a:schemeClr val="dk1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1300">
                <a:solidFill>
                  <a:schemeClr val="dk1"/>
                </a:solidFill>
                <a:ea typeface="+mn-lt"/>
                <a:cs typeface="+mn-lt"/>
              </a:rPr>
              <a:t>(If you install the </a:t>
            </a:r>
            <a:r>
              <a:rPr lang="en-GB" sz="1300">
                <a:solidFill>
                  <a:schemeClr val="dk1"/>
                </a:solidFill>
                <a:ea typeface="+mn-lt"/>
                <a:cs typeface="+mn-lt"/>
                <a:hlinkClick r:id="rId2"/>
              </a:rPr>
              <a:t>Language Learning with Netflix</a:t>
            </a:r>
            <a:r>
              <a:rPr lang="en-GB" sz="1300">
                <a:solidFill>
                  <a:schemeClr val="dk1"/>
                </a:solidFill>
                <a:ea typeface="+mn-lt"/>
                <a:cs typeface="+mn-lt"/>
              </a:rPr>
              <a:t> extension on your browser you can have French and English subtitles simultaneously!)</a:t>
            </a:r>
          </a:p>
          <a:p>
            <a:pPr>
              <a:buNone/>
            </a:pPr>
            <a:endParaRPr lang="en-GB" sz="1300">
              <a:solidFill>
                <a:schemeClr val="dk1"/>
              </a:solidFill>
              <a:cs typeface="Calibri"/>
            </a:endParaRPr>
          </a:p>
          <a:p>
            <a:pPr>
              <a:buNone/>
            </a:pPr>
            <a:endParaRPr lang="en-GB" sz="1300">
              <a:solidFill>
                <a:schemeClr val="dk1"/>
              </a:solidFill>
              <a:cs typeface="Calibri"/>
            </a:endParaRPr>
          </a:p>
          <a:p>
            <a:pPr>
              <a:buNone/>
            </a:pPr>
            <a:endParaRPr lang="en-GB" sz="1400">
              <a:solidFill>
                <a:schemeClr val="dk1"/>
              </a:solidFill>
              <a:cs typeface="Calibri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584B902-9BBF-4352-B6F6-A6896C64B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087464"/>
              </p:ext>
            </p:extLst>
          </p:nvPr>
        </p:nvGraphicFramePr>
        <p:xfrm>
          <a:off x="439378" y="698777"/>
          <a:ext cx="9077863" cy="34686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2281">
                  <a:extLst>
                    <a:ext uri="{9D8B030D-6E8A-4147-A177-3AD203B41FA5}">
                      <a16:colId xmlns:a16="http://schemas.microsoft.com/office/drawing/2014/main" val="3908544078"/>
                    </a:ext>
                  </a:extLst>
                </a:gridCol>
                <a:gridCol w="3025954">
                  <a:extLst>
                    <a:ext uri="{9D8B030D-6E8A-4147-A177-3AD203B41FA5}">
                      <a16:colId xmlns:a16="http://schemas.microsoft.com/office/drawing/2014/main" val="2132455785"/>
                    </a:ext>
                  </a:extLst>
                </a:gridCol>
                <a:gridCol w="3069628">
                  <a:extLst>
                    <a:ext uri="{9D8B030D-6E8A-4147-A177-3AD203B41FA5}">
                      <a16:colId xmlns:a16="http://schemas.microsoft.com/office/drawing/2014/main" val="3066372696"/>
                    </a:ext>
                  </a:extLst>
                </a:gridCol>
              </a:tblGrid>
              <a:tr h="284462">
                <a:tc gridSpan="2">
                  <a:txBody>
                    <a:bodyPr/>
                    <a:lstStyle/>
                    <a:p>
                      <a:pPr marL="1143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 i="0" u="none" strike="noStrike" noProof="0"/>
                        <a:t>Films</a:t>
                      </a:r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lnSpc>
                          <a:spcPct val="100000"/>
                        </a:lnSpc>
                        <a:buNone/>
                      </a:pPr>
                      <a:r>
                        <a:rPr lang="en-US" sz="1400" b="1"/>
                        <a:t>Short films</a:t>
                      </a:r>
                      <a:endParaRPr lang="en-US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88248"/>
                  </a:ext>
                </a:extLst>
              </a:tr>
              <a:tr h="1611954">
                <a:tc rowSpan="3"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L'Auberge espagnole</a:t>
                      </a: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 err="1"/>
                        <a:t>Intouchables</a:t>
                      </a:r>
                      <a:endParaRPr lang="en-GB" sz="1300" i="1" u="none" strike="noStrike" noProof="0"/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La Vie </a:t>
                      </a:r>
                      <a:r>
                        <a:rPr lang="en-GB" sz="1300" i="1" u="none" strike="noStrike" noProof="0" err="1"/>
                        <a:t>est</a:t>
                      </a:r>
                      <a:r>
                        <a:rPr lang="en-GB" sz="1300" i="1" u="none" strike="noStrike" noProof="0"/>
                        <a:t> un long </a:t>
                      </a:r>
                      <a:r>
                        <a:rPr lang="en-GB" sz="1300" i="1" u="none" strike="noStrike" noProof="0" err="1"/>
                        <a:t>fleuve</a:t>
                      </a:r>
                      <a:r>
                        <a:rPr lang="en-GB" sz="1300" i="1" u="none" strike="noStrike" noProof="0"/>
                        <a:t> </a:t>
                      </a:r>
                      <a:r>
                        <a:rPr lang="en-GB" sz="1300" i="1" u="none" strike="noStrike" noProof="0" err="1"/>
                        <a:t>tranquille</a:t>
                      </a:r>
                      <a:endParaRPr lang="en-GB" sz="1300" i="1"/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Les Demoiselles de Rochefort</a:t>
                      </a: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OSS 177 Le Caire </a:t>
                      </a:r>
                      <a:r>
                        <a:rPr lang="en-GB" sz="1300" i="1" u="none" strike="noStrike" noProof="0" err="1"/>
                        <a:t>nid</a:t>
                      </a:r>
                      <a:r>
                        <a:rPr lang="en-GB" sz="1300" i="1" u="none" strike="noStrike" noProof="0"/>
                        <a:t> </a:t>
                      </a:r>
                      <a:r>
                        <a:rPr lang="en-GB" sz="1300" i="1" u="none" strike="noStrike" noProof="0" err="1"/>
                        <a:t>d'espions</a:t>
                      </a:r>
                      <a:endParaRPr lang="en-GB" sz="1300" i="1" u="none" strike="noStrike" noProof="0"/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OSS 117 Rio ne </a:t>
                      </a:r>
                      <a:r>
                        <a:rPr lang="en-GB" sz="1300" i="1" u="none" strike="noStrike" noProof="0" err="1"/>
                        <a:t>répond</a:t>
                      </a:r>
                      <a:r>
                        <a:rPr lang="en-GB" sz="1300" i="1" u="none" strike="noStrike" noProof="0"/>
                        <a:t> plus</a:t>
                      </a:r>
                    </a:p>
                    <a:p>
                      <a:pPr marL="342900" marR="0" lvl="0" indent="-3429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La Grande </a:t>
                      </a:r>
                      <a:r>
                        <a:rPr lang="en-GB" sz="1300" i="1" u="none" strike="noStrike" noProof="0" err="1"/>
                        <a:t>vadrouille</a:t>
                      </a:r>
                      <a:endParaRPr lang="en-GB" sz="1300" i="1" u="none" strike="noStrike" noProof="0"/>
                    </a:p>
                    <a:p>
                      <a:pPr marL="29718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Les Vacances de Monsieur </a:t>
                      </a:r>
                      <a:r>
                        <a:rPr lang="en-GB" sz="1300" i="1" u="none" strike="noStrike" noProof="0" err="1"/>
                        <a:t>Hulot</a:t>
                      </a:r>
                      <a:endParaRPr lang="en-GB" sz="1300" i="1" u="none" strike="noStrike" noProof="0"/>
                    </a:p>
                    <a:p>
                      <a:pPr marL="29718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i="1" u="none" strike="noStrike" noProof="0"/>
                        <a:t>La Haine</a:t>
                      </a:r>
                      <a:r>
                        <a:rPr lang="en-GB" sz="1300" i="0" u="none" strike="noStrike" noProof="0"/>
                        <a:t> (you will study this film next year)</a:t>
                      </a:r>
                      <a:endParaRPr lang="en-GB" sz="1300" i="1" u="none" strike="noStrike" noProof="0"/>
                    </a:p>
                    <a:p>
                      <a:pPr marL="1143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300" i="1" u="none" strike="noStrike" noProof="0"/>
                    </a:p>
                    <a:p>
                      <a:pPr marL="1143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300" b="1" i="0" u="none" strike="noStrike" noProof="0"/>
                        <a:t>On Netflix:</a:t>
                      </a:r>
                      <a:endParaRPr lang="en-GB" sz="1300" i="1" u="none" strike="noStrike" noProof="0"/>
                    </a:p>
                    <a:p>
                      <a:pPr marL="29718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La famille Bélier </a:t>
                      </a:r>
                      <a:endParaRPr lang="en-GB" sz="1300" b="0" i="0" u="none" strike="noStrike" noProof="0">
                        <a:solidFill>
                          <a:schemeClr val="dk1"/>
                        </a:solidFill>
                        <a:latin typeface="Calibri"/>
                      </a:endParaRPr>
                    </a:p>
                    <a:p>
                      <a:pPr marL="29718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Albert Camus</a:t>
                      </a:r>
                      <a:endParaRPr lang="en-GB" sz="1300" b="0" i="0" u="none" strike="noStrike" noProof="0">
                        <a:solidFill>
                          <a:schemeClr val="dk1"/>
                        </a:solidFill>
                        <a:latin typeface="Calibri"/>
                      </a:endParaRPr>
                    </a:p>
                    <a:p>
                      <a:pPr marL="29718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Madame Bovary</a:t>
                      </a:r>
                      <a:endParaRPr lang="en-GB" sz="1300" b="0" i="0" u="none" strike="noStrike" noProof="0">
                        <a:solidFill>
                          <a:schemeClr val="dk1"/>
                        </a:solidFill>
                        <a:latin typeface="Calibri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300" b="1" i="0"/>
                        <a:t>On Amazon Prime:</a:t>
                      </a:r>
                      <a:endParaRPr lang="en-US" sz="1300" b="1" i="1"/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300" i="1"/>
                        <a:t>Back to Burgundy</a:t>
                      </a:r>
                      <a:endParaRPr lang="en-US"/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300" i="1"/>
                        <a:t>Once in a Lifetime</a:t>
                      </a:r>
                      <a:endParaRPr lang="en-US" sz="1300" i="0"/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300" i="1"/>
                        <a:t>Franz</a:t>
                      </a:r>
                      <a:endParaRPr lang="en-US" sz="1300" i="0"/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300" i="1"/>
                        <a:t>What's in a Name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latin typeface="Calibri"/>
                        </a:rPr>
                        <a:t>Amélie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latin typeface="Calibri"/>
                        </a:rPr>
                        <a:t>Dinner Game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latin typeface="Calibri"/>
                        </a:rPr>
                        <a:t>120 BPM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latin typeface="Calibri"/>
                        </a:rPr>
                        <a:t>Little White Lies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Divines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Faces Places</a:t>
                      </a:r>
                      <a:endParaRPr lang="en-US" sz="1300" b="0" i="0" u="none" strike="noStrike" noProof="0">
                        <a:latin typeface="Calibri"/>
                      </a:endParaRPr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School of life</a:t>
                      </a:r>
                      <a:endParaRPr lang="en-US" sz="1300" i="0"/>
                    </a:p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r>
                        <a:rPr lang="en-US" sz="1300" i="1"/>
                        <a:t>Délicatessen</a:t>
                      </a:r>
                      <a:endParaRPr lang="en-US" sz="13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US" sz="1300" b="0" i="1" u="none" strike="noStrike" noProof="0" err="1">
                          <a:latin typeface="Calibri"/>
                        </a:rPr>
                        <a:t>Majorité</a:t>
                      </a:r>
                      <a:r>
                        <a:rPr lang="en-US" sz="1300" b="0" i="1" u="none" strike="noStrike" noProof="0">
                          <a:latin typeface="Calibri"/>
                        </a:rPr>
                        <a:t> </a:t>
                      </a:r>
                      <a:r>
                        <a:rPr lang="en-US" sz="1300" b="0" i="1" u="none" strike="noStrike" noProof="0" err="1">
                          <a:latin typeface="Calibri"/>
                        </a:rPr>
                        <a:t>opprimée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, </a:t>
                      </a:r>
                      <a:r>
                        <a:rPr lang="en-US" sz="1300" b="0" i="0" u="none" strike="noStrike" noProof="0" err="1">
                          <a:latin typeface="Calibri"/>
                        </a:rPr>
                        <a:t>Elénore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 </a:t>
                      </a:r>
                      <a:r>
                        <a:rPr lang="en-US" sz="1300" b="0" i="0" u="none" strike="noStrike" noProof="0" err="1">
                          <a:latin typeface="Calibri"/>
                        </a:rPr>
                        <a:t>Pourriat</a:t>
                      </a:r>
                      <a:br>
                        <a:rPr lang="en-US" sz="1300" b="0" i="0" u="none" strike="noStrike" noProof="0">
                          <a:latin typeface="Calibri"/>
                        </a:rPr>
                      </a:br>
                      <a:r>
                        <a:rPr lang="en-US" sz="1300" b="0" i="0" u="none" strike="noStrike" noProof="0">
                          <a:latin typeface="Calibri"/>
                        </a:rPr>
                        <a:t> (</a:t>
                      </a:r>
                      <a:r>
                        <a:rPr lang="en-US" sz="1300" b="0" i="0" u="none" strike="noStrike" noProof="0">
                          <a:latin typeface="Calibri"/>
                          <a:hlinkClick r:id="rId3"/>
                        </a:rPr>
                        <a:t>Youtube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)</a:t>
                      </a:r>
                      <a:endParaRPr lang="en-GB" sz="1300" b="0" i="0" u="none" strike="noStrike" noProof="0"/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US" sz="1300" b="0" i="1" u="none" strike="noStrike" noProof="0" err="1">
                          <a:latin typeface="Calibri"/>
                        </a:rPr>
                        <a:t>L'Homme</a:t>
                      </a:r>
                      <a:r>
                        <a:rPr lang="en-US" sz="1300" b="0" i="1" u="none" strike="noStrike" noProof="0">
                          <a:latin typeface="Calibri"/>
                        </a:rPr>
                        <a:t> qui </a:t>
                      </a:r>
                      <a:r>
                        <a:rPr lang="en-US" sz="1300" b="0" i="1" u="none" strike="noStrike" noProof="0" err="1">
                          <a:latin typeface="Calibri"/>
                        </a:rPr>
                        <a:t>plantait</a:t>
                      </a:r>
                      <a:r>
                        <a:rPr lang="en-US" sz="1300" b="0" i="1" u="none" strike="noStrike" noProof="0">
                          <a:latin typeface="Calibri"/>
                        </a:rPr>
                        <a:t> des </a:t>
                      </a:r>
                      <a:r>
                        <a:rPr lang="en-US" sz="1300" b="0" i="1" u="none" strike="noStrike" noProof="0" err="1">
                          <a:latin typeface="Calibri"/>
                        </a:rPr>
                        <a:t>arbres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, Frédéric Back  (</a:t>
                      </a:r>
                      <a:r>
                        <a:rPr lang="en-US" sz="1300" b="0" i="0" u="none" strike="noStrike" noProof="0">
                          <a:latin typeface="Calibri"/>
                          <a:hlinkClick r:id="rId4"/>
                        </a:rPr>
                        <a:t>YouTube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) (winner of the </a:t>
                      </a:r>
                      <a:r>
                        <a:rPr lang="en-US" sz="1300" b="0" i="0" u="none" strike="noStrike" noProof="0" err="1">
                          <a:latin typeface="Calibri"/>
                        </a:rPr>
                        <a:t>oscar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 for best short in 1988)</a:t>
                      </a:r>
                      <a:endParaRPr lang="en-GB" sz="1300" b="0" i="0" u="none" strike="noStrike" noProof="0"/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US" sz="1300" b="0" i="1" u="none" strike="noStrike" noProof="0">
                          <a:latin typeface="Calibri"/>
                        </a:rPr>
                        <a:t>La </a:t>
                      </a:r>
                      <a:r>
                        <a:rPr lang="en-US" sz="1300" b="0" i="1" u="none" strike="noStrike" noProof="0" err="1">
                          <a:latin typeface="Calibri"/>
                        </a:rPr>
                        <a:t>Jetée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, Chris Marker (</a:t>
                      </a:r>
                      <a:r>
                        <a:rPr lang="en-US" sz="1300" b="0" i="0" u="none" strike="noStrike" noProof="0">
                          <a:latin typeface="Calibri"/>
                          <a:hlinkClick r:id="rId5"/>
                        </a:rPr>
                        <a:t>Vimeo</a:t>
                      </a:r>
                      <a:r>
                        <a:rPr lang="en-US" sz="1300" b="0" i="0" u="none" strike="noStrike" noProof="0">
                          <a:latin typeface="Calibri"/>
                        </a:rPr>
                        <a:t>) (winner of the Palme d'Or 1962)</a:t>
                      </a:r>
                      <a:endParaRPr lang="en-GB" sz="1300" b="0" i="0" u="none" strike="noStrike" noProof="0"/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  <a:hlinkClick r:id="rId6"/>
                        </a:rPr>
                        <a:t>Le sang d'un poète</a:t>
                      </a:r>
                      <a:r>
                        <a:rPr lang="en-GB" sz="1300" b="0" i="0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, Jean Cocteau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016078"/>
                  </a:ext>
                </a:extLst>
              </a:tr>
              <a:tr h="286997">
                <a:tc vMerge="1">
                  <a:txBody>
                    <a:bodyPr/>
                    <a:lstStyle/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US" sz="1300" b="0" i="0" u="none" strike="noStrike" noProof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buNone/>
                      </a:pPr>
                      <a:r>
                        <a:rPr lang="en-GB" sz="1300" b="1" i="0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TV Series</a:t>
                      </a:r>
                      <a:endParaRPr lang="en-GB" sz="1300" b="0" i="0" u="none" strike="noStrike" noProof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611454"/>
                  </a:ext>
                </a:extLst>
              </a:tr>
              <a:tr h="1197903">
                <a:tc vMerge="1">
                  <a:txBody>
                    <a:bodyPr/>
                    <a:lstStyle/>
                    <a:p>
                      <a:pPr marL="297180" marR="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endParaRPr lang="en-US" sz="1300" i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285750" lvl="0" indent="-285750">
                        <a:lnSpc>
                          <a:spcPct val="100000"/>
                        </a:lnSpc>
                        <a:buFont typeface="Arial"/>
                        <a:buChar char="•"/>
                      </a:pPr>
                      <a:endParaRPr lang="en-US" sz="1300" i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Call My Agent</a:t>
                      </a:r>
                      <a:r>
                        <a:rPr lang="en-GB" sz="1300" b="0" i="0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 (Netflix)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A very Secret Service</a:t>
                      </a:r>
                      <a:r>
                        <a:rPr lang="en-GB" sz="1300" b="0" i="0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 (Netflix)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GB" sz="1300" b="0" i="1" u="none" strike="noStrike" noProof="0" err="1">
                          <a:solidFill>
                            <a:schemeClr val="dk1"/>
                          </a:solidFill>
                          <a:latin typeface="Calibri"/>
                        </a:rPr>
                        <a:t>Fais</a:t>
                      </a: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 pas ci, </a:t>
                      </a:r>
                      <a:r>
                        <a:rPr lang="en-GB" sz="1300" b="0" i="1" u="none" strike="noStrike" noProof="0" err="1">
                          <a:solidFill>
                            <a:schemeClr val="dk1"/>
                          </a:solidFill>
                          <a:latin typeface="Calibri"/>
                        </a:rPr>
                        <a:t>Fais</a:t>
                      </a: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 pas </a:t>
                      </a:r>
                      <a:r>
                        <a:rPr lang="en-GB" sz="1300" b="0" i="1" u="none" strike="noStrike" noProof="0" err="1">
                          <a:solidFill>
                            <a:schemeClr val="dk1"/>
                          </a:solidFill>
                          <a:latin typeface="Calibri"/>
                        </a:rPr>
                        <a:t>ça</a:t>
                      </a: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  </a:t>
                      </a:r>
                      <a:b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</a:b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 </a:t>
                      </a:r>
                      <a:r>
                        <a:rPr lang="en-GB" sz="1300" b="0" i="0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(YouTube, </a:t>
                      </a:r>
                      <a:r>
                        <a:rPr lang="en-GB" sz="1300" b="0" i="0" u="none" strike="noStrike" noProof="0">
                          <a:solidFill>
                            <a:schemeClr val="dk1"/>
                          </a:solidFill>
                          <a:latin typeface="Calibri"/>
                          <a:hlinkClick r:id="rId7"/>
                        </a:rPr>
                        <a:t>S01E01 here</a:t>
                      </a:r>
                      <a:r>
                        <a:rPr lang="en-GB" sz="1300" b="0" i="0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)</a:t>
                      </a:r>
                      <a:endParaRPr lang="en-GB" sz="1300" b="0" i="0" u="none" strike="noStrike" noProof="0">
                        <a:latin typeface="Calibri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buFont typeface="Arial,Sans-Serif"/>
                        <a:buChar char="•"/>
                      </a:pPr>
                      <a:r>
                        <a:rPr lang="en-GB" sz="1300" b="0" i="1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Marseille </a:t>
                      </a:r>
                      <a:r>
                        <a:rPr lang="en-GB" sz="1300" b="0" i="0" u="none" strike="noStrike" noProof="0">
                          <a:solidFill>
                            <a:schemeClr val="dk1"/>
                          </a:solidFill>
                          <a:latin typeface="Calibri"/>
                        </a:rPr>
                        <a:t>(Amazon Prime)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89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809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36B25-A57A-4986-B60F-C06EA92BB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0000"/>
                </a:solidFill>
                <a:cs typeface="Calibri"/>
              </a:rPr>
              <a:t>(4)</a:t>
            </a:r>
            <a:r>
              <a:rPr lang="en-GB">
                <a:cs typeface="Calibri"/>
              </a:rPr>
              <a:t> Virtual museum tour</a:t>
            </a:r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2F2D4BF-47A3-3E4C-894B-CA6AFB9D2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513269"/>
            <a:ext cx="89154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/>
              <a:t>Choose whether you would like to write:</a:t>
            </a:r>
          </a:p>
          <a:p>
            <a:r>
              <a:rPr lang="en-GB"/>
              <a:t>an informative flyer the museum/monument</a:t>
            </a:r>
          </a:p>
          <a:p>
            <a:r>
              <a:rPr lang="en-GB"/>
              <a:t>a blog post about visiting the museum/monument</a:t>
            </a:r>
          </a:p>
          <a:p>
            <a:r>
              <a:rPr lang="en-GB"/>
              <a:t>a description of a work of art/monument, why you chose it and your opinion.</a:t>
            </a:r>
          </a:p>
          <a:p>
            <a:endParaRPr lang="en-GB"/>
          </a:p>
          <a:p>
            <a:pPr marL="0" indent="0">
              <a:buNone/>
            </a:pPr>
            <a:r>
              <a:rPr lang="en-GB"/>
              <a:t>Guidelines:</a:t>
            </a:r>
          </a:p>
          <a:p>
            <a:r>
              <a:rPr lang="en-GB"/>
              <a:t>Write in French.</a:t>
            </a:r>
          </a:p>
          <a:p>
            <a:r>
              <a:rPr lang="en-GB"/>
              <a:t>Include information and opinions.</a:t>
            </a:r>
          </a:p>
          <a:p>
            <a:r>
              <a:rPr lang="en-GB"/>
              <a:t>Try to include a range of GCSE Grade 8/9 structures (conditional, subjunctive, imperfect etc.)</a:t>
            </a:r>
          </a:p>
        </p:txBody>
      </p:sp>
    </p:spTree>
    <p:extLst>
      <p:ext uri="{BB962C8B-B14F-4D97-AF65-F5344CB8AC3E}">
        <p14:creationId xmlns:p14="http://schemas.microsoft.com/office/powerpoint/2010/main" val="107542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8E50-F1A5-48D2-BDC9-91E84694B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4952"/>
            <a:ext cx="8915400" cy="334415"/>
          </a:xfrm>
        </p:spPr>
        <p:txBody>
          <a:bodyPr>
            <a:normAutofit fontScale="90000"/>
          </a:bodyPr>
          <a:lstStyle/>
          <a:p>
            <a:r>
              <a:rPr lang="en-US" sz="2000" b="1">
                <a:solidFill>
                  <a:srgbClr val="FF0000"/>
                </a:solidFill>
                <a:cs typeface="Calibri"/>
              </a:rPr>
              <a:t>(5) </a:t>
            </a:r>
            <a:r>
              <a:rPr lang="en-US" sz="2000" b="1">
                <a:cs typeface="Calibri"/>
              </a:rPr>
              <a:t>Le confinement </a:t>
            </a:r>
            <a:r>
              <a:rPr lang="en-US" sz="2000" b="1" err="1">
                <a:cs typeface="Calibri"/>
              </a:rPr>
              <a:t>en</a:t>
            </a:r>
            <a:r>
              <a:rPr lang="en-US" sz="2000" b="1">
                <a:cs typeface="Calibri"/>
              </a:rPr>
              <a:t> France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95B06-0FE6-43B8-8482-131A6C15F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422262"/>
            <a:ext cx="8915400" cy="57637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GB" sz="1400" b="1">
                <a:solidFill>
                  <a:schemeClr val="dk1"/>
                </a:solidFill>
                <a:cs typeface="Calibri"/>
              </a:rPr>
              <a:t>1.</a:t>
            </a:r>
            <a:r>
              <a:rPr lang="en-GB" sz="1400">
                <a:solidFill>
                  <a:schemeClr val="dk1"/>
                </a:solidFill>
                <a:cs typeface="Calibri"/>
              </a:rPr>
              <a:t> </a:t>
            </a:r>
            <a:r>
              <a:rPr lang="en-GB" sz="1400" b="1">
                <a:solidFill>
                  <a:schemeClr val="dk1"/>
                </a:solidFill>
                <a:cs typeface="Calibri"/>
              </a:rPr>
              <a:t>Read </a:t>
            </a:r>
            <a:r>
              <a:rPr lang="en-GB" sz="1400" b="1">
                <a:solidFill>
                  <a:schemeClr val="dk1"/>
                </a:solidFill>
                <a:cs typeface="Calibri"/>
                <a:hlinkClick r:id="rId2"/>
              </a:rPr>
              <a:t>this document</a:t>
            </a:r>
            <a:r>
              <a:rPr lang="en-GB" sz="1400" b="1">
                <a:solidFill>
                  <a:schemeClr val="dk1"/>
                </a:solidFill>
                <a:cs typeface="Calibri"/>
              </a:rPr>
              <a:t> and answer the questions:</a:t>
            </a:r>
            <a:endParaRPr lang="en-US" sz="1400">
              <a:solidFill>
                <a:schemeClr val="dk1"/>
              </a:solidFill>
              <a:cs typeface="Calibri"/>
            </a:endParaRP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solidFill>
                  <a:schemeClr val="dk1"/>
                </a:solidFill>
                <a:cs typeface="Calibri"/>
              </a:rPr>
              <a:t>Find the following words and expressions: the entire world – contagious – a cold – diseases – flu - (it) worries – a bat – a human being – to spread out – coughs (v) - sneezes (v) - to forbid.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solidFill>
                  <a:schemeClr val="dk1"/>
                </a:solidFill>
                <a:cs typeface="Calibri"/>
              </a:rPr>
              <a:t>How did the coronavirus appear?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solidFill>
                  <a:schemeClr val="dk1"/>
                </a:solidFill>
                <a:cs typeface="Calibri"/>
              </a:rPr>
              <a:t>When was the first patient oustide China discovered?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solidFill>
                  <a:schemeClr val="dk1"/>
                </a:solidFill>
                <a:cs typeface="Calibri"/>
              </a:rPr>
              <a:t>What are we doing around the world to avoid contamination?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GB" sz="1400">
              <a:solidFill>
                <a:schemeClr val="dk1"/>
              </a:solidFill>
              <a:cs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1400" b="1">
                <a:solidFill>
                  <a:schemeClr val="dk1"/>
                </a:solidFill>
                <a:cs typeface="Calibri"/>
              </a:rPr>
              <a:t>2. Now read </a:t>
            </a:r>
            <a:r>
              <a:rPr lang="en-GB" sz="1400" b="1">
                <a:solidFill>
                  <a:schemeClr val="dk1"/>
                </a:solidFill>
                <a:cs typeface="Calibri"/>
                <a:hlinkClick r:id="rId3"/>
              </a:rPr>
              <a:t>this second document</a:t>
            </a:r>
            <a:r>
              <a:rPr lang="en-GB" sz="1400" b="1">
                <a:solidFill>
                  <a:schemeClr val="dk1"/>
                </a:solidFill>
                <a:cs typeface="Calibri"/>
              </a:rPr>
              <a:t> and answer the questions:</a:t>
            </a:r>
          </a:p>
          <a:p>
            <a:pPr algn="just">
              <a:spcBef>
                <a:spcPts val="0"/>
              </a:spcBef>
            </a:pPr>
            <a:r>
              <a:rPr lang="en-GB" sz="1400">
                <a:solidFill>
                  <a:schemeClr val="dk1"/>
                </a:solidFill>
                <a:cs typeface="Calibri"/>
              </a:rPr>
              <a:t>Translate the expressions in bold in the top section titled "L'Etat prend des décisions importantes" (in orange): "</a:t>
            </a:r>
            <a:r>
              <a:rPr lang="en-GB" sz="1400">
                <a:ea typeface="+mn-lt"/>
                <a:cs typeface="+mn-lt"/>
              </a:rPr>
              <a:t>environ 140 hôpitaux" - "des chambres spéciales" - "prendre en charge très vite les personnes malades" - "plusieurs million de masques" - "l’obligation de fermer" - "plusieurs événements".</a:t>
            </a:r>
            <a:endParaRPr lang="en-GB" sz="1400">
              <a:cs typeface="Calibri"/>
            </a:endParaRP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Summarise in English the four steps taken by the French government when dealing with the spread of coronavirus.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After reading the section "Et toi, tu peux faire quoi ?" (in yellow),  complete the sentences in English: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GB" sz="1400">
                <a:ea typeface="+mn-lt"/>
                <a:cs typeface="+mn-lt"/>
              </a:rPr>
              <a:t>1. If you touch an infected ______ and you bring your ____ to your ____, you risk contamination.</a:t>
            </a: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GB" sz="1400">
                <a:ea typeface="+mn-lt"/>
                <a:cs typeface="+mn-lt"/>
              </a:rPr>
              <a:t>2. In order to protect them, you must ____________ to your personal hygiene.</a:t>
            </a:r>
            <a:endParaRPr lang="en-GB" sz="1400">
              <a:cs typeface="Calibri"/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GB" sz="1400">
                <a:ea typeface="+mn-lt"/>
                <a:cs typeface="+mn-lt"/>
              </a:rPr>
              <a:t>3. Wash your hands every _________ with soap or use hydroalcoholic gel (hand sanitiser)</a:t>
            </a:r>
            <a:endParaRPr lang="en-GB" sz="1400">
              <a:cs typeface="Calibri"/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GB" sz="1400">
                <a:ea typeface="+mn-lt"/>
                <a:cs typeface="+mn-lt"/>
              </a:rPr>
              <a:t>4. Use throw away ______.</a:t>
            </a:r>
            <a:endParaRPr lang="en-GB" sz="1400">
              <a:cs typeface="Calibri"/>
            </a:endParaRPr>
          </a:p>
          <a:p>
            <a:pPr marL="400050" lvl="1" indent="0" algn="just">
              <a:spcBef>
                <a:spcPts val="0"/>
              </a:spcBef>
              <a:buNone/>
            </a:pPr>
            <a:r>
              <a:rPr lang="en-GB" sz="1400">
                <a:ea typeface="+mn-lt"/>
                <a:cs typeface="+mn-lt"/>
              </a:rPr>
              <a:t>5. Cough or sneeze inside your _____ in order to avoid to sputter.</a:t>
            </a:r>
            <a:endParaRPr lang="en-GB" sz="1400">
              <a:cs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en-GB" sz="1400">
              <a:ea typeface="+mn-lt"/>
              <a:cs typeface="+mn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GB" sz="1400" b="1">
                <a:ea typeface="+mn-lt"/>
                <a:cs typeface="+mn-lt"/>
              </a:rPr>
              <a:t>3. Listen to </a:t>
            </a:r>
            <a:r>
              <a:rPr lang="en-GB" sz="1400" b="1">
                <a:ea typeface="+mn-lt"/>
                <a:cs typeface="+mn-lt"/>
                <a:hlinkClick r:id="rId4"/>
              </a:rPr>
              <a:t>this podcast</a:t>
            </a:r>
            <a:r>
              <a:rPr lang="en-GB" sz="1400" b="1">
                <a:ea typeface="+mn-lt"/>
                <a:cs typeface="+mn-lt"/>
              </a:rPr>
              <a:t> about parents and teenagers being confined together and answer the questions: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Qu'est-ce qui a changé pour l'organisation de la famille ?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Quelle est la nouveauté par rapport aux repas ?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Comment se passe la cohabitation pour cette famille ? Quels sont les côtés positifs et les côtés négatifs du confinement ?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Quelles importantes discussions le père a-t-il eues avec ses filles ?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Qu'est-ce qui manque le plus à la famille ?</a:t>
            </a:r>
          </a:p>
          <a:p>
            <a:pPr marL="171450" indent="-171450" algn="just">
              <a:spcBef>
                <a:spcPts val="0"/>
              </a:spcBef>
            </a:pPr>
            <a:r>
              <a:rPr lang="en-GB" sz="1400">
                <a:ea typeface="+mn-lt"/>
                <a:cs typeface="+mn-lt"/>
              </a:rPr>
              <a:t>Comment imaginent-ils et elles l'après-confinement ?</a:t>
            </a:r>
          </a:p>
        </p:txBody>
      </p:sp>
    </p:spTree>
    <p:extLst>
      <p:ext uri="{BB962C8B-B14F-4D97-AF65-F5344CB8AC3E}">
        <p14:creationId xmlns:p14="http://schemas.microsoft.com/office/powerpoint/2010/main" val="429188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B53CF-7C64-4592-AC81-9E08ECD77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94952"/>
            <a:ext cx="8915400" cy="344398"/>
          </a:xfrm>
        </p:spPr>
        <p:txBody>
          <a:bodyPr>
            <a:normAutofit fontScale="90000"/>
          </a:bodyPr>
          <a:lstStyle/>
          <a:p>
            <a:r>
              <a:rPr lang="en-US" sz="2000" b="1">
                <a:solidFill>
                  <a:srgbClr val="FF0000"/>
                </a:solidFill>
                <a:cs typeface="Calibri"/>
              </a:rPr>
              <a:t>(6)</a:t>
            </a:r>
            <a:r>
              <a:rPr lang="en-US" sz="2000" b="1">
                <a:cs typeface="Calibri"/>
              </a:rPr>
              <a:t> Le festival de Cannes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53A5C-2653-4F8A-8A59-2825639D7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552035"/>
            <a:ext cx="8915400" cy="572386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400" b="1">
                <a:cs typeface="Calibri"/>
              </a:rPr>
              <a:t>1. Listen to </a:t>
            </a:r>
            <a:r>
              <a:rPr lang="en-US" sz="1400" b="1">
                <a:cs typeface="Calibri"/>
                <a:hlinkClick r:id="rId2"/>
              </a:rPr>
              <a:t>this episode</a:t>
            </a:r>
            <a:r>
              <a:rPr lang="en-US" sz="1400" b="1">
                <a:cs typeface="Calibri"/>
              </a:rPr>
              <a:t> of the Coffee Break French podcast</a:t>
            </a:r>
            <a:r>
              <a:rPr lang="en-US" sz="1400">
                <a:cs typeface="Calibri"/>
              </a:rPr>
              <a:t> on the Cannes Film Festival, a world-renowned event which happens every year in the South of France.</a:t>
            </a:r>
            <a:endParaRPr lang="en-US"/>
          </a:p>
          <a:p>
            <a:pPr marL="0" indent="0">
              <a:spcBef>
                <a:spcPts val="0"/>
              </a:spcBef>
              <a:buNone/>
            </a:pPr>
            <a:endParaRPr lang="en-US" sz="1400"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>
                <a:cs typeface="Calibri"/>
              </a:rPr>
              <a:t>Listen to the first 3:46 minutes</a:t>
            </a:r>
            <a:r>
              <a:rPr lang="en-US" sz="1400">
                <a:cs typeface="Calibri"/>
              </a:rPr>
              <a:t> and then pause the podcast. While listening, </a:t>
            </a:r>
            <a:r>
              <a:rPr lang="en-US" sz="1400" b="1">
                <a:cs typeface="Calibri"/>
              </a:rPr>
              <a:t>take notes</a:t>
            </a:r>
            <a:r>
              <a:rPr lang="en-US" sz="1400">
                <a:cs typeface="Calibri"/>
              </a:rPr>
              <a:t> of what you understand. Listen to it once more if you need to. Once you have paused the podcast, </a:t>
            </a:r>
            <a:r>
              <a:rPr lang="en-US" sz="1400" b="1" err="1">
                <a:cs typeface="Calibri"/>
              </a:rPr>
              <a:t>summarise</a:t>
            </a:r>
            <a:r>
              <a:rPr lang="en-US" sz="1400" b="1">
                <a:cs typeface="Calibri"/>
              </a:rPr>
              <a:t> </a:t>
            </a:r>
            <a:r>
              <a:rPr lang="en-US" sz="1400">
                <a:cs typeface="Calibri"/>
              </a:rPr>
              <a:t>what you have understood from the text Susie read.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cs typeface="Calibri"/>
              </a:rPr>
              <a:t>These questions should help you know what to listen for (you don't have to answer all of them, work with what you understand):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When does the festival happen?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How long does it last?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Who goes to the festival?</a:t>
            </a:r>
          </a:p>
          <a:p>
            <a:pPr>
              <a:spcBef>
                <a:spcPts val="0"/>
              </a:spcBef>
            </a:pPr>
            <a:r>
              <a:rPr lang="en-US" sz="1400">
                <a:ea typeface="+mn-lt"/>
                <a:cs typeface="+mn-lt"/>
              </a:rPr>
              <a:t>Where does it take place?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What do they celebrate?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When was the festival created?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What happens in this festival?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What is the most prestigious prize called?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When was the first edition supposed to happen and who was supposed to preside over it?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Why was it cancelled?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Where do the projections happen?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Why do tourists, spectators and journalists come to the festival?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cs typeface="Calibri"/>
              </a:rPr>
              <a:t>Then listen to the rest of the podcast, and make notes of the </a:t>
            </a:r>
            <a:r>
              <a:rPr lang="en-US" sz="1400" b="1">
                <a:cs typeface="Calibri"/>
              </a:rPr>
              <a:t>vocabulary or grammar</a:t>
            </a:r>
            <a:r>
              <a:rPr lang="en-US" sz="1400">
                <a:cs typeface="Calibri"/>
              </a:rPr>
              <a:t> points they explain and you didn't know.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b="1">
                <a:cs typeface="Calibri"/>
              </a:rPr>
              <a:t>2. Research</a:t>
            </a:r>
            <a:r>
              <a:rPr lang="en-US" sz="1400">
                <a:cs typeface="Calibri"/>
              </a:rPr>
              <a:t> the following :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Le </a:t>
            </a:r>
            <a:r>
              <a:rPr lang="en-US" sz="1400" err="1">
                <a:cs typeface="Calibri"/>
              </a:rPr>
              <a:t>septième</a:t>
            </a:r>
            <a:r>
              <a:rPr lang="en-US" sz="1400">
                <a:cs typeface="Calibri"/>
              </a:rPr>
              <a:t> art (what it means)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La Palme d'or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Louis Lumière</a:t>
            </a:r>
          </a:p>
          <a:p>
            <a:pPr>
              <a:spcBef>
                <a:spcPts val="0"/>
              </a:spcBef>
            </a:pPr>
            <a:r>
              <a:rPr lang="en-US" sz="1400">
                <a:cs typeface="Calibri"/>
              </a:rPr>
              <a:t>La montée des marches</a:t>
            </a:r>
          </a:p>
          <a:p>
            <a:pPr>
              <a:spcBef>
                <a:spcPts val="0"/>
              </a:spcBef>
            </a:pPr>
            <a:endParaRPr lang="en-US" sz="1400">
              <a:cs typeface="Calibri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cs typeface="Calibri"/>
              </a:rPr>
              <a:t>If you are interested in other episodes, the podcast is available on </a:t>
            </a:r>
            <a:r>
              <a:rPr lang="en-US" sz="1400">
                <a:cs typeface="Calibri"/>
                <a:hlinkClick r:id="rId3"/>
              </a:rPr>
              <a:t>Spotify</a:t>
            </a:r>
            <a:r>
              <a:rPr lang="en-US" sz="1400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0641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B4A89-D1CB-408A-A2AB-2AC4ED0E0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544048"/>
          </a:xfrm>
        </p:spPr>
        <p:txBody>
          <a:bodyPr>
            <a:normAutofit/>
          </a:bodyPr>
          <a:lstStyle/>
          <a:p>
            <a:r>
              <a:rPr lang="en-US" sz="2000" b="1">
                <a:solidFill>
                  <a:srgbClr val="FF0000"/>
                </a:solidFill>
                <a:cs typeface="Calibri"/>
              </a:rPr>
              <a:t>(7)</a:t>
            </a:r>
            <a:r>
              <a:rPr lang="en-US" sz="2000" b="1">
                <a:cs typeface="Calibri"/>
              </a:rPr>
              <a:t> Watch – la </a:t>
            </a:r>
            <a:r>
              <a:rPr lang="en-US" sz="2000" b="1" err="1">
                <a:cs typeface="Calibri"/>
              </a:rPr>
              <a:t>bande</a:t>
            </a:r>
            <a:r>
              <a:rPr lang="en-US" sz="2000" b="1">
                <a:cs typeface="Calibri"/>
              </a:rPr>
              <a:t> </a:t>
            </a:r>
            <a:r>
              <a:rPr lang="en-US" sz="2000" b="1" err="1">
                <a:cs typeface="Calibri"/>
              </a:rPr>
              <a:t>dessinée</a:t>
            </a:r>
            <a:endParaRPr lang="en-US" sz="2000" b="1"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B5444-A16C-451F-B16B-AC30D85B4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051162"/>
            <a:ext cx="8915400" cy="50750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1400" b="1">
                <a:cs typeface="Calibri"/>
              </a:rPr>
              <a:t>1. First, read these facts about comics:</a:t>
            </a:r>
            <a:endParaRPr lang="en-US"/>
          </a:p>
          <a:p>
            <a:pPr marL="171450" indent="-171450" algn="just"/>
            <a:r>
              <a:rPr lang="en-US" sz="1400">
                <a:cs typeface="Calibri"/>
              </a:rPr>
              <a:t>La "BD" </a:t>
            </a:r>
            <a:r>
              <a:rPr lang="en-US" sz="1400" err="1">
                <a:cs typeface="Calibri"/>
              </a:rPr>
              <a:t>veut</a:t>
            </a:r>
            <a:r>
              <a:rPr lang="en-US" sz="1400">
                <a:cs typeface="Calibri"/>
              </a:rPr>
              <a:t> dire "</a:t>
            </a:r>
            <a:r>
              <a:rPr lang="en-US" sz="1400" err="1">
                <a:cs typeface="Calibri"/>
              </a:rPr>
              <a:t>bande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dessinée</a:t>
            </a:r>
            <a:r>
              <a:rPr lang="en-US" sz="1400">
                <a:cs typeface="Calibri"/>
              </a:rPr>
              <a:t>" - </a:t>
            </a:r>
            <a:r>
              <a:rPr lang="en-US" sz="1400" err="1">
                <a:cs typeface="Calibri"/>
              </a:rPr>
              <a:t>une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série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d'images</a:t>
            </a:r>
            <a:r>
              <a:rPr lang="en-US" sz="1400">
                <a:cs typeface="Calibri"/>
              </a:rPr>
              <a:t> avec de courts </a:t>
            </a:r>
            <a:r>
              <a:rPr lang="en-US" sz="1400" err="1">
                <a:cs typeface="Calibri"/>
              </a:rPr>
              <a:t>textes</a:t>
            </a:r>
            <a:r>
              <a:rPr lang="en-US" sz="1400">
                <a:cs typeface="Calibri"/>
              </a:rPr>
              <a:t>.</a:t>
            </a:r>
          </a:p>
          <a:p>
            <a:pPr marL="171450" indent="-171450" algn="just"/>
            <a:r>
              <a:rPr lang="en-US" sz="1400">
                <a:cs typeface="Calibri"/>
              </a:rPr>
              <a:t>Il y a </a:t>
            </a:r>
            <a:r>
              <a:rPr lang="en-US" sz="1400" err="1">
                <a:cs typeface="Calibri"/>
              </a:rPr>
              <a:t>une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grande</a:t>
            </a:r>
            <a:r>
              <a:rPr lang="en-US" sz="1400">
                <a:cs typeface="Calibri"/>
              </a:rPr>
              <a:t> tradition de la BD </a:t>
            </a:r>
            <a:r>
              <a:rPr lang="en-US" sz="1400" err="1">
                <a:cs typeface="Calibri"/>
              </a:rPr>
              <a:t>en</a:t>
            </a:r>
            <a:r>
              <a:rPr lang="en-US" sz="1400">
                <a:cs typeface="Calibri"/>
              </a:rPr>
              <a:t> France et </a:t>
            </a:r>
            <a:r>
              <a:rPr lang="en-US" sz="1400" err="1">
                <a:cs typeface="Calibri"/>
              </a:rPr>
              <a:t>en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Belgique</a:t>
            </a:r>
            <a:r>
              <a:rPr lang="en-US" sz="1400">
                <a:cs typeface="Calibri"/>
              </a:rPr>
              <a:t>.</a:t>
            </a:r>
          </a:p>
          <a:p>
            <a:pPr marL="171450" indent="-171450" algn="just"/>
            <a:r>
              <a:rPr lang="en-US" sz="1400">
                <a:cs typeface="Calibri"/>
              </a:rPr>
              <a:t>Environ 5000 </a:t>
            </a:r>
            <a:r>
              <a:rPr lang="en-US" sz="1400" err="1">
                <a:cs typeface="Calibri"/>
              </a:rPr>
              <a:t>bandes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dessinées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sont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publiées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chaque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année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en</a:t>
            </a:r>
            <a:r>
              <a:rPr lang="en-US" sz="1400">
                <a:cs typeface="Calibri"/>
              </a:rPr>
              <a:t> France.</a:t>
            </a:r>
          </a:p>
          <a:p>
            <a:pPr marL="171450" indent="-171450" algn="just"/>
            <a:r>
              <a:rPr lang="en-US" sz="1400">
                <a:cs typeface="Calibri"/>
              </a:rPr>
              <a:t>Il y a beaucoup de festivals de la BD </a:t>
            </a:r>
            <a:r>
              <a:rPr lang="en-US" sz="1400" err="1">
                <a:cs typeface="Calibri"/>
              </a:rPr>
              <a:t>en</a:t>
            </a:r>
            <a:r>
              <a:rPr lang="en-US" sz="1400">
                <a:cs typeface="Calibri"/>
              </a:rPr>
              <a:t> France et </a:t>
            </a:r>
            <a:r>
              <a:rPr lang="en-US" sz="1400" err="1">
                <a:cs typeface="Calibri"/>
              </a:rPr>
              <a:t>en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Belgique</a:t>
            </a:r>
            <a:r>
              <a:rPr lang="en-US" sz="1400">
                <a:cs typeface="Calibri"/>
              </a:rPr>
              <a:t>. Le plus célèbre </a:t>
            </a:r>
            <a:r>
              <a:rPr lang="en-US" sz="1400" err="1">
                <a:cs typeface="Calibri"/>
              </a:rPr>
              <a:t>est</a:t>
            </a:r>
            <a:r>
              <a:rPr lang="en-US" sz="1400">
                <a:cs typeface="Calibri"/>
              </a:rPr>
              <a:t> le Festival de </a:t>
            </a:r>
            <a:r>
              <a:rPr lang="en-US" sz="1400" err="1">
                <a:cs typeface="Calibri"/>
              </a:rPr>
              <a:t>bande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dessinée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d'Angoulême</a:t>
            </a:r>
            <a:r>
              <a:rPr lang="en-US" sz="1400">
                <a:cs typeface="Calibri"/>
              </a:rPr>
              <a:t>, qui a lieu </a:t>
            </a:r>
            <a:r>
              <a:rPr lang="en-US" sz="1400" err="1">
                <a:cs typeface="Calibri"/>
              </a:rPr>
              <a:t>tous</a:t>
            </a:r>
            <a:r>
              <a:rPr lang="en-US" sz="1400">
                <a:cs typeface="Calibri"/>
              </a:rPr>
              <a:t> les </a:t>
            </a:r>
            <a:r>
              <a:rPr lang="en-US" sz="1400" err="1">
                <a:cs typeface="Calibri"/>
              </a:rPr>
              <a:t>ans</a:t>
            </a:r>
            <a:r>
              <a:rPr lang="en-US" sz="1400">
                <a:cs typeface="Calibri"/>
              </a:rPr>
              <a:t> dans le Sud Ouest de la France. </a:t>
            </a:r>
            <a:r>
              <a:rPr lang="en-US" sz="1400" err="1">
                <a:cs typeface="Calibri"/>
              </a:rPr>
              <a:t>C'est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l'un</a:t>
            </a:r>
            <a:r>
              <a:rPr lang="en-US" sz="1400">
                <a:cs typeface="Calibri"/>
              </a:rPr>
              <a:t> des plus </a:t>
            </a:r>
            <a:r>
              <a:rPr lang="en-US" sz="1400" err="1">
                <a:cs typeface="Calibri"/>
              </a:rPr>
              <a:t>importants</a:t>
            </a:r>
            <a:r>
              <a:rPr lang="en-US" sz="1400">
                <a:cs typeface="Calibri"/>
              </a:rPr>
              <a:t> au monde : </a:t>
            </a:r>
            <a:r>
              <a:rPr lang="en-US" sz="1400" err="1">
                <a:cs typeface="Calibri"/>
              </a:rPr>
              <a:t>chaque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année</a:t>
            </a:r>
            <a:r>
              <a:rPr lang="en-US" sz="1400">
                <a:cs typeface="Calibri"/>
              </a:rPr>
              <a:t>, </a:t>
            </a:r>
            <a:r>
              <a:rPr lang="en-US" sz="1400" err="1">
                <a:cs typeface="Calibri"/>
              </a:rPr>
              <a:t>il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reçoit</a:t>
            </a:r>
            <a:r>
              <a:rPr lang="en-US" sz="1400">
                <a:cs typeface="Calibri"/>
              </a:rPr>
              <a:t> 6000 </a:t>
            </a:r>
            <a:r>
              <a:rPr lang="en-US" sz="1400" err="1">
                <a:cs typeface="Calibri"/>
              </a:rPr>
              <a:t>professionnels</a:t>
            </a:r>
            <a:r>
              <a:rPr lang="en-US" sz="1400">
                <a:cs typeface="Calibri"/>
              </a:rPr>
              <a:t> de la BD et 220 000 </a:t>
            </a:r>
            <a:r>
              <a:rPr lang="en-US" sz="1400" err="1">
                <a:cs typeface="Calibri"/>
              </a:rPr>
              <a:t>visiteurs</a:t>
            </a:r>
            <a:r>
              <a:rPr lang="en-US" sz="1400">
                <a:cs typeface="Calibri"/>
              </a:rPr>
              <a:t>.</a:t>
            </a:r>
          </a:p>
          <a:p>
            <a:pPr marL="171450" indent="-171450"/>
            <a:endParaRPr lang="en-US" sz="1400">
              <a:cs typeface="Calibri"/>
            </a:endParaRPr>
          </a:p>
          <a:p>
            <a:pPr marL="0" indent="0" algn="just">
              <a:buNone/>
            </a:pPr>
            <a:r>
              <a:rPr lang="en-US" sz="1400" b="1">
                <a:cs typeface="Calibri"/>
              </a:rPr>
              <a:t>2. Now watch </a:t>
            </a:r>
            <a:r>
              <a:rPr lang="en-US" sz="1400" b="1">
                <a:cs typeface="Calibri"/>
                <a:hlinkClick r:id="rId2"/>
              </a:rPr>
              <a:t>this video</a:t>
            </a:r>
            <a:r>
              <a:rPr lang="en-US" sz="1400" b="1">
                <a:cs typeface="Calibri"/>
              </a:rPr>
              <a:t> about the history of "la </a:t>
            </a:r>
            <a:r>
              <a:rPr lang="en-US" sz="1400" b="1" err="1">
                <a:cs typeface="Calibri"/>
              </a:rPr>
              <a:t>bande</a:t>
            </a:r>
            <a:r>
              <a:rPr lang="en-US" sz="1400" b="1">
                <a:cs typeface="Calibri"/>
              </a:rPr>
              <a:t> </a:t>
            </a:r>
            <a:r>
              <a:rPr lang="en-US" sz="1400" b="1" err="1">
                <a:cs typeface="Calibri"/>
              </a:rPr>
              <a:t>dessinée</a:t>
            </a:r>
            <a:r>
              <a:rPr lang="en-US" sz="1400" b="1">
                <a:cs typeface="Calibri"/>
              </a:rPr>
              <a:t>".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>
                <a:ea typeface="+mn-lt"/>
                <a:cs typeface="+mn-lt"/>
              </a:rPr>
              <a:t>(The text is transcribed below which you can use to help you understand, but try as much as possible to not use it in order to work on your listening.)</a:t>
            </a:r>
          </a:p>
          <a:p>
            <a:pPr marL="0" indent="0" algn="just">
              <a:spcBef>
                <a:spcPts val="0"/>
              </a:spcBef>
              <a:buNone/>
            </a:pPr>
            <a:endParaRPr lang="en-US" sz="1400">
              <a:cs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1400" b="1">
                <a:cs typeface="Calibri"/>
              </a:rPr>
              <a:t>3.</a:t>
            </a:r>
            <a:r>
              <a:rPr lang="en-US" sz="1400">
                <a:cs typeface="Calibri"/>
              </a:rPr>
              <a:t> </a:t>
            </a:r>
            <a:r>
              <a:rPr lang="en-US" sz="1400" b="1">
                <a:cs typeface="Calibri"/>
              </a:rPr>
              <a:t>Answer the following questions on comics – do some research if you need to.</a:t>
            </a:r>
          </a:p>
          <a:p>
            <a:pPr algn="just">
              <a:spcBef>
                <a:spcPts val="0"/>
              </a:spcBef>
            </a:pPr>
            <a:r>
              <a:rPr lang="en-US" sz="1400" err="1">
                <a:cs typeface="Calibri"/>
              </a:rPr>
              <a:t>Où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sont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apparues</a:t>
            </a:r>
            <a:r>
              <a:rPr lang="en-US" sz="1400">
                <a:cs typeface="Calibri"/>
              </a:rPr>
              <a:t> les premières BD </a:t>
            </a:r>
            <a:r>
              <a:rPr lang="en-US" sz="1400" err="1">
                <a:cs typeface="Calibri"/>
              </a:rPr>
              <a:t>en</a:t>
            </a:r>
            <a:r>
              <a:rPr lang="en-US" sz="1400">
                <a:cs typeface="Calibri"/>
              </a:rPr>
              <a:t> France ? Est-</a:t>
            </a:r>
            <a:r>
              <a:rPr lang="en-US" sz="1400" err="1">
                <a:cs typeface="Calibri"/>
              </a:rPr>
              <a:t>ce</a:t>
            </a:r>
            <a:r>
              <a:rPr lang="en-US" sz="1400">
                <a:cs typeface="Calibri"/>
              </a:rPr>
              <a:t> le </a:t>
            </a:r>
            <a:r>
              <a:rPr lang="en-US" sz="1400" err="1">
                <a:cs typeface="Calibri"/>
              </a:rPr>
              <a:t>seul</a:t>
            </a:r>
            <a:r>
              <a:rPr lang="en-US" sz="1400">
                <a:cs typeface="Calibri"/>
              </a:rPr>
              <a:t> public pour </a:t>
            </a:r>
            <a:r>
              <a:rPr lang="en-US" sz="1400" err="1">
                <a:cs typeface="Calibri"/>
              </a:rPr>
              <a:t>cette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forme</a:t>
            </a:r>
            <a:r>
              <a:rPr lang="en-US" sz="1400">
                <a:cs typeface="Calibri"/>
              </a:rPr>
              <a:t> ?</a:t>
            </a:r>
          </a:p>
          <a:p>
            <a:pPr algn="just">
              <a:spcBef>
                <a:spcPts val="0"/>
              </a:spcBef>
            </a:pPr>
            <a:r>
              <a:rPr lang="en-US" sz="1400">
                <a:cs typeface="Calibri"/>
              </a:rPr>
              <a:t>Qui </a:t>
            </a:r>
            <a:r>
              <a:rPr lang="en-US" sz="1400" err="1">
                <a:cs typeface="Calibri"/>
              </a:rPr>
              <a:t>est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Tintin</a:t>
            </a:r>
            <a:r>
              <a:rPr lang="en-US" sz="1400">
                <a:cs typeface="Calibri"/>
              </a:rPr>
              <a:t>, et que </a:t>
            </a:r>
            <a:r>
              <a:rPr lang="en-US" sz="1400" err="1">
                <a:cs typeface="Calibri"/>
              </a:rPr>
              <a:t>racontent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ses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aventures</a:t>
            </a:r>
            <a:r>
              <a:rPr lang="en-US" sz="1400">
                <a:cs typeface="Calibri"/>
              </a:rPr>
              <a:t> ?</a:t>
            </a:r>
          </a:p>
          <a:p>
            <a:pPr algn="just">
              <a:spcBef>
                <a:spcPts val="0"/>
              </a:spcBef>
            </a:pPr>
            <a:r>
              <a:rPr lang="en-US" sz="1400" err="1">
                <a:cs typeface="Calibri"/>
              </a:rPr>
              <a:t>Qu'est-ce</a:t>
            </a:r>
            <a:r>
              <a:rPr lang="en-US" sz="1400">
                <a:cs typeface="Calibri"/>
              </a:rPr>
              <a:t> la BD </a:t>
            </a:r>
            <a:r>
              <a:rPr lang="en-US" sz="1400" err="1">
                <a:cs typeface="Calibri"/>
              </a:rPr>
              <a:t>est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nommée</a:t>
            </a:r>
            <a:r>
              <a:rPr lang="en-US" sz="1400">
                <a:cs typeface="Calibri"/>
              </a:rPr>
              <a:t> "le </a:t>
            </a:r>
            <a:r>
              <a:rPr lang="en-US" sz="1400" err="1">
                <a:cs typeface="Calibri"/>
              </a:rPr>
              <a:t>neuvième</a:t>
            </a:r>
            <a:r>
              <a:rPr lang="en-US" sz="1400">
                <a:cs typeface="Calibri"/>
              </a:rPr>
              <a:t> art" ? </a:t>
            </a:r>
            <a:r>
              <a:rPr lang="en-US" sz="1400" err="1">
                <a:cs typeface="Calibri"/>
              </a:rPr>
              <a:t>Pourquoi</a:t>
            </a:r>
            <a:r>
              <a:rPr lang="en-US" sz="1400">
                <a:cs typeface="Calibri"/>
              </a:rPr>
              <a:t> a-t-on </a:t>
            </a:r>
            <a:r>
              <a:rPr lang="en-US" sz="1400" err="1">
                <a:cs typeface="Calibri"/>
              </a:rPr>
              <a:t>donné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ce</a:t>
            </a:r>
            <a:r>
              <a:rPr lang="en-US" sz="1400">
                <a:cs typeface="Calibri"/>
              </a:rPr>
              <a:t> nom </a:t>
            </a:r>
            <a:r>
              <a:rPr lang="en-US" sz="1400" err="1">
                <a:cs typeface="Calibri"/>
              </a:rPr>
              <a:t>à</a:t>
            </a:r>
            <a:r>
              <a:rPr lang="en-US" sz="1400">
                <a:cs typeface="Calibri"/>
              </a:rPr>
              <a:t> la BD ?</a:t>
            </a:r>
            <a:endParaRPr lang="en-US"/>
          </a:p>
          <a:p>
            <a:pPr algn="just">
              <a:spcBef>
                <a:spcPts val="0"/>
              </a:spcBef>
            </a:pPr>
            <a:r>
              <a:rPr lang="en-US" sz="1400" err="1">
                <a:cs typeface="Calibri"/>
              </a:rPr>
              <a:t>Qu'est-il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arrivé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en</a:t>
            </a:r>
            <a:r>
              <a:rPr lang="en-US" sz="1400">
                <a:cs typeface="Calibri"/>
              </a:rPr>
              <a:t> 2016 au festival </a:t>
            </a:r>
            <a:r>
              <a:rPr lang="en-US" sz="1400" err="1">
                <a:cs typeface="Calibri"/>
              </a:rPr>
              <a:t>d'Angoulême</a:t>
            </a:r>
            <a:r>
              <a:rPr lang="en-US" sz="1400">
                <a:cs typeface="Calibri"/>
              </a:rPr>
              <a:t> ? </a:t>
            </a:r>
            <a:r>
              <a:rPr lang="en-US" sz="1400" err="1">
                <a:cs typeface="Calibri"/>
              </a:rPr>
              <a:t>Pourquoi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penses-tu</a:t>
            </a:r>
            <a:r>
              <a:rPr lang="en-US" sz="1400">
                <a:cs typeface="Calibri"/>
              </a:rPr>
              <a:t> que </a:t>
            </a:r>
            <a:r>
              <a:rPr lang="en-US" sz="1400" err="1">
                <a:cs typeface="Calibri"/>
              </a:rPr>
              <a:t>ça</a:t>
            </a:r>
            <a:r>
              <a:rPr lang="en-US" sz="1400">
                <a:cs typeface="Calibri"/>
              </a:rPr>
              <a:t> a </a:t>
            </a:r>
            <a:r>
              <a:rPr lang="en-US" sz="1400" err="1">
                <a:cs typeface="Calibri"/>
              </a:rPr>
              <a:t>créé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une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controverse</a:t>
            </a:r>
            <a:r>
              <a:rPr lang="en-US" sz="1400">
                <a:cs typeface="Calibri"/>
              </a:rPr>
              <a:t> ? </a:t>
            </a:r>
            <a:r>
              <a:rPr lang="en-US" sz="1400" err="1">
                <a:cs typeface="Calibri"/>
              </a:rPr>
              <a:t>Qu'en</a:t>
            </a:r>
            <a:r>
              <a:rPr lang="en-US" sz="1400">
                <a:cs typeface="Calibri"/>
              </a:rPr>
              <a:t> </a:t>
            </a:r>
            <a:r>
              <a:rPr lang="en-US" sz="1400" err="1">
                <a:cs typeface="Calibri"/>
              </a:rPr>
              <a:t>penses-tu</a:t>
            </a:r>
            <a:r>
              <a:rPr lang="en-US" sz="1400">
                <a:cs typeface="Calibri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1946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2957</Words>
  <Application>Microsoft Office PowerPoint</Application>
  <PresentationFormat>A4 Paper (210x297 mm)</PresentationFormat>
  <Paragraphs>270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(2) News log</vt:lpstr>
      <vt:lpstr>(3) Review of French film/short film/TV series/song/musician</vt:lpstr>
      <vt:lpstr>(4) Virtual museum tour</vt:lpstr>
      <vt:lpstr>(5) Le confinement en France</vt:lpstr>
      <vt:lpstr>(6) Le festival de Cannes</vt:lpstr>
      <vt:lpstr>(7) Watch – la bande dessinée</vt:lpstr>
      <vt:lpstr>(8) Read – les bandes dessinées</vt:lpstr>
      <vt:lpstr>(9) Interview with Emma, comics artist</vt:lpstr>
    </vt:vector>
  </TitlesOfParts>
  <Company>Drayton Manor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Owen</dc:creator>
  <cp:lastModifiedBy>Ianthe Greenwood</cp:lastModifiedBy>
  <cp:revision>41</cp:revision>
  <cp:lastPrinted>2020-03-25T08:24:44Z</cp:lastPrinted>
  <dcterms:created xsi:type="dcterms:W3CDTF">2014-07-07T10:35:27Z</dcterms:created>
  <dcterms:modified xsi:type="dcterms:W3CDTF">2024-06-10T11:06:03Z</dcterms:modified>
</cp:coreProperties>
</file>