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7675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47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47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FFE2952-8012-402B-96D6-6D5EFF973199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8787"/>
            <a:ext cx="5438140" cy="44428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574"/>
            <a:ext cx="2945659" cy="49347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574"/>
            <a:ext cx="2945659" cy="49347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64D0CC6-59F6-43B5-A72F-3B0DCDF4790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D8B9AC-E93B-4025-9E1E-F4106BD3FBF7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2018CF2-6EF1-44CD-B7F3-AA505F121032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7FF755-5F41-45AC-9A80-1B1ED1905271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5BA34-5992-4C97-9653-9273560602D8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94787-E0BF-4AEE-8282-8A9539FA40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140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4C1D8-494B-4BE3-A675-DF6963AC1E72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DB52-D120-46DA-9490-2833805AFA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054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EEC4-CDFE-408F-9997-ED8EBC7D1268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BDFE7-AED1-4634-9F51-B267D9064C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496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833AE-E457-467D-8F85-6029428E7046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6728B-4B6F-4297-BE0F-3304ED2765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081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C440-6153-4A3E-BA7D-DA77C585F683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9EBC-AEB7-465D-BDC4-ECF859E50E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0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048F-6CBD-4BA4-8FAC-1B0B006A4E86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FB9DC-CBE7-4D0B-803E-3F3CCF7C81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115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5A8A-DD0A-4DA8-905F-39CC557F207C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5B7F0-5E80-48BF-AD50-907451BC23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886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B36AF-2DBE-41EE-A232-F9AC55F582DB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54CA9-505A-46E5-AB56-A10E0D93F5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946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1B9B9-C108-4A7F-89D7-84FEB9491D4B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0BF05-A46A-4EA8-8CAE-43707DBB0E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638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8D3DD-5BEB-44F4-B96B-BBC31D72F9F2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1DC2A-A5CC-47F1-B384-567607BB67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692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F6CE-9040-4FC7-A8D0-1D4B75CFF64F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040F9-DEF5-4191-A297-1884664028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240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58C23DD-014C-42CA-BCE9-6220365A5C9A}" type="datetimeFigureOut">
              <a:rPr lang="en-US"/>
              <a:pPr>
                <a:defRPr/>
              </a:pPr>
              <a:t>9/7/2023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234E1D8-9A33-4AA5-891D-F92566B02C7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14313" y="285750"/>
            <a:ext cx="3500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u="sng">
                <a:latin typeface="Calibri" panose="020F0502020204030204" pitchFamily="34" charset="0"/>
              </a:rPr>
              <a:t>Present Tense (I play/I am playing)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50" y="714375"/>
          <a:ext cx="2643188" cy="200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r>
                        <a:rPr lang="en-GB" sz="1000" dirty="0" smtClean="0"/>
                        <a:t>-</a:t>
                      </a:r>
                      <a:r>
                        <a:rPr lang="en-GB" sz="1000" dirty="0" err="1" smtClean="0"/>
                        <a:t>er</a:t>
                      </a:r>
                      <a:r>
                        <a:rPr lang="en-GB" sz="1000" baseline="0" dirty="0" smtClean="0"/>
                        <a:t> verbs (</a:t>
                      </a:r>
                      <a:r>
                        <a:rPr lang="en-GB" sz="1000" b="0" baseline="0" dirty="0" err="1" smtClean="0"/>
                        <a:t>jou</a:t>
                      </a:r>
                      <a:r>
                        <a:rPr lang="en-GB" sz="1000" baseline="0" dirty="0" err="1" smtClean="0"/>
                        <a:t>er</a:t>
                      </a:r>
                      <a:r>
                        <a:rPr lang="en-GB" sz="1000" baseline="0" dirty="0" smtClean="0"/>
                        <a:t>) *</a:t>
                      </a:r>
                      <a:endParaRPr lang="en-GB" sz="1000" dirty="0"/>
                    </a:p>
                  </a:txBody>
                  <a:tcPr marL="91439" marR="91439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Je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__e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Tu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es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Il/</a:t>
                      </a:r>
                      <a:r>
                        <a:rPr lang="en-GB" sz="1000" dirty="0" err="1" smtClean="0"/>
                        <a:t>elle</a:t>
                      </a:r>
                      <a:r>
                        <a:rPr lang="en-GB" sz="1000" dirty="0" smtClean="0"/>
                        <a:t>/on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__e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Nous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ons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Vous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ez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Ils/elles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ent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50" y="2786063"/>
          <a:ext cx="2643188" cy="200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r>
                        <a:rPr lang="en-GB" sz="1000" dirty="0" smtClean="0"/>
                        <a:t>-re</a:t>
                      </a:r>
                      <a:r>
                        <a:rPr lang="en-GB" sz="1000" baseline="0" dirty="0" smtClean="0"/>
                        <a:t> verbs (</a:t>
                      </a:r>
                      <a:r>
                        <a:rPr lang="en-GB" sz="1000" b="0" baseline="0" dirty="0" err="1" smtClean="0"/>
                        <a:t>vend</a:t>
                      </a:r>
                      <a:r>
                        <a:rPr lang="en-GB" sz="1000" baseline="0" dirty="0" err="1" smtClean="0"/>
                        <a:t>re</a:t>
                      </a:r>
                      <a:r>
                        <a:rPr lang="en-GB" sz="1000" baseline="0" dirty="0" smtClean="0"/>
                        <a:t>) *</a:t>
                      </a:r>
                      <a:endParaRPr lang="en-GB" sz="1000" dirty="0"/>
                    </a:p>
                  </a:txBody>
                  <a:tcPr marL="91439" marR="91439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Je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Tu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Il/</a:t>
                      </a:r>
                      <a:r>
                        <a:rPr lang="en-GB" sz="1000" dirty="0" err="1" smtClean="0"/>
                        <a:t>elle</a:t>
                      </a:r>
                      <a:r>
                        <a:rPr lang="en-GB" sz="1000" dirty="0" smtClean="0"/>
                        <a:t>/on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Nous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ons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Vous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ez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Ils/elles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ent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5750" y="4857750"/>
          <a:ext cx="2643188" cy="20002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-ir verbs (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in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ir) *</a:t>
                      </a:r>
                      <a:endParaRPr kumimoji="0" lang="en-GB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__is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__is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__it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__issons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__issez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__issent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26" name="TextBox 7"/>
          <p:cNvSpPr txBox="1">
            <a:spLocks noChangeArrowheads="1"/>
          </p:cNvSpPr>
          <p:nvPr/>
        </p:nvSpPr>
        <p:spPr bwMode="auto">
          <a:xfrm>
            <a:off x="2928938" y="285750"/>
            <a:ext cx="3500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u="sng">
                <a:latin typeface="Calibri" panose="020F0502020204030204" pitchFamily="34" charset="0"/>
              </a:rPr>
              <a:t>Past (perfect)Tense (I played/have played)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214688" y="714375"/>
          <a:ext cx="2643187" cy="2022992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6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Verbs which form their past tense with avoir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J’ai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joué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vendu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as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a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avons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avez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ont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214688" y="2857500"/>
          <a:ext cx="2643187" cy="2022992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6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Verbs which form their past tense with être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Je suis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allé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allée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allés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allées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es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est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sommes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êtes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sont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67" name="TextBox 10"/>
          <p:cNvSpPr txBox="1">
            <a:spLocks noChangeArrowheads="1"/>
          </p:cNvSpPr>
          <p:nvPr/>
        </p:nvSpPr>
        <p:spPr bwMode="auto">
          <a:xfrm>
            <a:off x="6215063" y="285750"/>
            <a:ext cx="3500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u="sng">
                <a:latin typeface="Calibri" panose="020F0502020204030204" pitchFamily="34" charset="0"/>
              </a:rPr>
              <a:t>Future Tense (I am going to play)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215063" y="714375"/>
          <a:ext cx="2643187" cy="20002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All verbs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Je vais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jouer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vendre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finir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vas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allons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allez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vont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88" name="TextBox 12"/>
          <p:cNvSpPr txBox="1">
            <a:spLocks noChangeArrowheads="1"/>
          </p:cNvSpPr>
          <p:nvPr/>
        </p:nvSpPr>
        <p:spPr bwMode="auto">
          <a:xfrm>
            <a:off x="6215063" y="2916238"/>
            <a:ext cx="3500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u="sng">
                <a:latin typeface="Calibri" panose="020F0502020204030204" pitchFamily="34" charset="0"/>
              </a:rPr>
              <a:t>Future (simple) Tense (I will play)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215063" y="3286125"/>
          <a:ext cx="2643187" cy="200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r>
                        <a:rPr lang="en-GB" sz="1000" dirty="0" smtClean="0"/>
                        <a:t>Most verbs *</a:t>
                      </a:r>
                      <a:endParaRPr lang="en-GB" sz="1000" dirty="0"/>
                    </a:p>
                  </a:txBody>
                  <a:tcPr marL="91439" marR="91439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Je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</a:t>
                      </a:r>
                      <a:r>
                        <a:rPr lang="en-GB" sz="1000" baseline="0" dirty="0" smtClean="0"/>
                        <a:t> + </a:t>
                      </a:r>
                      <a:r>
                        <a:rPr lang="en-GB" sz="1000" dirty="0" err="1" smtClean="0"/>
                        <a:t>ai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Tu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 + as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Il/</a:t>
                      </a:r>
                      <a:r>
                        <a:rPr lang="en-GB" sz="1000" dirty="0" err="1" smtClean="0"/>
                        <a:t>elle</a:t>
                      </a:r>
                      <a:r>
                        <a:rPr lang="en-GB" sz="1000" dirty="0" smtClean="0"/>
                        <a:t>/on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 +</a:t>
                      </a:r>
                      <a:r>
                        <a:rPr lang="en-GB" sz="1000" baseline="0" dirty="0" smtClean="0"/>
                        <a:t> a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Nous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 + </a:t>
                      </a:r>
                      <a:r>
                        <a:rPr lang="en-GB" sz="1000" dirty="0" err="1" smtClean="0"/>
                        <a:t>ons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Vous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 +</a:t>
                      </a:r>
                      <a:r>
                        <a:rPr lang="en-GB" sz="1000" dirty="0" err="1" smtClean="0"/>
                        <a:t>ez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Ils/elles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jINF</a:t>
                      </a:r>
                      <a:r>
                        <a:rPr lang="en-GB" sz="1000" dirty="0" smtClean="0"/>
                        <a:t> + </a:t>
                      </a:r>
                      <a:r>
                        <a:rPr lang="en-GB" sz="1000" dirty="0" err="1" smtClean="0"/>
                        <a:t>ont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14" name="TextBox 14"/>
          <p:cNvSpPr txBox="1">
            <a:spLocks noChangeArrowheads="1"/>
          </p:cNvSpPr>
          <p:nvPr/>
        </p:nvSpPr>
        <p:spPr bwMode="auto">
          <a:xfrm>
            <a:off x="3071813" y="5357813"/>
            <a:ext cx="5857875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latin typeface="Calibri" panose="020F0502020204030204" pitchFamily="34" charset="0"/>
              </a:rPr>
              <a:t>*</a:t>
            </a:r>
            <a:r>
              <a:rPr lang="en-GB" altLang="en-US" sz="1000">
                <a:latin typeface="Calibri" panose="020F0502020204030204" pitchFamily="34" charset="0"/>
              </a:rPr>
              <a:t>Remember there are some irregular verbs that need to be learnt. Here are some common ones (although they are only irregular in the tenses indicated in the brackets:</a:t>
            </a:r>
          </a:p>
          <a:p>
            <a:pPr eaLnBrk="1" hangingPunct="1"/>
            <a:r>
              <a:rPr lang="en-GB" altLang="en-US" sz="1000" b="1">
                <a:latin typeface="Calibri" panose="020F0502020204030204" pitchFamily="34" charset="0"/>
              </a:rPr>
              <a:t>aller</a:t>
            </a:r>
            <a:r>
              <a:rPr lang="en-GB" altLang="en-US" sz="1000">
                <a:latin typeface="Calibri" panose="020F0502020204030204" pitchFamily="34" charset="0"/>
              </a:rPr>
              <a:t> (pres;fut simp) </a:t>
            </a:r>
            <a:r>
              <a:rPr lang="en-GB" altLang="en-US" sz="1000" b="1">
                <a:latin typeface="Calibri" panose="020F0502020204030204" pitchFamily="34" charset="0"/>
              </a:rPr>
              <a:t>faire</a:t>
            </a:r>
            <a:r>
              <a:rPr lang="en-GB" altLang="en-US" sz="1000">
                <a:latin typeface="Calibri" panose="020F0502020204030204" pitchFamily="34" charset="0"/>
              </a:rPr>
              <a:t> (pres; perf;fut simp) </a:t>
            </a:r>
            <a:r>
              <a:rPr lang="en-GB" altLang="en-US" sz="1000" b="1">
                <a:latin typeface="Calibri" panose="020F0502020204030204" pitchFamily="34" charset="0"/>
              </a:rPr>
              <a:t>être</a:t>
            </a:r>
            <a:r>
              <a:rPr lang="en-GB" altLang="en-US" sz="1000">
                <a:latin typeface="Calibri" panose="020F0502020204030204" pitchFamily="34" charset="0"/>
              </a:rPr>
              <a:t> (pres; perf;fut simp) </a:t>
            </a:r>
            <a:r>
              <a:rPr lang="en-GB" altLang="en-US" sz="1000" b="1">
                <a:latin typeface="Calibri" panose="020F0502020204030204" pitchFamily="34" charset="0"/>
              </a:rPr>
              <a:t>avoir</a:t>
            </a:r>
            <a:r>
              <a:rPr lang="en-GB" altLang="en-US" sz="1000">
                <a:latin typeface="Calibri" panose="020F0502020204030204" pitchFamily="34" charset="0"/>
              </a:rPr>
              <a:t> (pres; perf; fut simp) </a:t>
            </a:r>
            <a:r>
              <a:rPr lang="en-GB" altLang="en-US" sz="1000" b="1">
                <a:latin typeface="Calibri" panose="020F0502020204030204" pitchFamily="34" charset="0"/>
              </a:rPr>
              <a:t>vouloir</a:t>
            </a:r>
            <a:r>
              <a:rPr lang="en-GB" altLang="en-US" sz="1000">
                <a:latin typeface="Calibri" panose="020F0502020204030204" pitchFamily="34" charset="0"/>
              </a:rPr>
              <a:t> (pres; perf; fut simp) </a:t>
            </a:r>
            <a:r>
              <a:rPr lang="en-GB" altLang="en-US" sz="1000" b="1">
                <a:latin typeface="Calibri" panose="020F0502020204030204" pitchFamily="34" charset="0"/>
              </a:rPr>
              <a:t>devoir</a:t>
            </a:r>
            <a:r>
              <a:rPr lang="en-GB" altLang="en-US" sz="1000">
                <a:latin typeface="Calibri" panose="020F0502020204030204" pitchFamily="34" charset="0"/>
              </a:rPr>
              <a:t> (pres;perf; fut simp) </a:t>
            </a:r>
            <a:r>
              <a:rPr lang="en-GB" altLang="en-US" sz="1000" b="1">
                <a:latin typeface="Calibri" panose="020F0502020204030204" pitchFamily="34" charset="0"/>
              </a:rPr>
              <a:t>pouvoir</a:t>
            </a:r>
            <a:r>
              <a:rPr lang="en-GB" altLang="en-US" sz="1000">
                <a:latin typeface="Calibri" panose="020F0502020204030204" pitchFamily="34" charset="0"/>
              </a:rPr>
              <a:t> (pres; perf;fut simp) </a:t>
            </a:r>
            <a:r>
              <a:rPr lang="en-GB" altLang="en-US" sz="1000" b="1">
                <a:latin typeface="Calibri" panose="020F0502020204030204" pitchFamily="34" charset="0"/>
              </a:rPr>
              <a:t>voir</a:t>
            </a:r>
            <a:r>
              <a:rPr lang="en-GB" altLang="en-US" sz="1000">
                <a:latin typeface="Calibri" panose="020F0502020204030204" pitchFamily="34" charset="0"/>
              </a:rPr>
              <a:t> (perf; fut simp) </a:t>
            </a:r>
          </a:p>
          <a:p>
            <a:pPr eaLnBrk="1" hangingPunct="1"/>
            <a:endParaRPr lang="en-GB" altLang="en-US" sz="1000">
              <a:latin typeface="Calibri" panose="020F0502020204030204" pitchFamily="34" charset="0"/>
            </a:endParaRPr>
          </a:p>
          <a:p>
            <a:pPr eaLnBrk="1" hangingPunct="1"/>
            <a:r>
              <a:rPr lang="en-GB" altLang="en-US" sz="1000">
                <a:latin typeface="Calibri" panose="020F0502020204030204" pitchFamily="34" charset="0"/>
              </a:rPr>
              <a:t>See your individual sheets for each of the tenses for further irregaulr verbs.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-71438" y="0"/>
            <a:ext cx="35004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u="sng">
                <a:latin typeface="Calibri" panose="020F0502020204030204" pitchFamily="34" charset="0"/>
              </a:rPr>
              <a:t> Past (imperfect) Tense (I was playing/used to play)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5" y="285750"/>
          <a:ext cx="2643188" cy="2111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57">
                <a:tc gridSpan="2">
                  <a:txBody>
                    <a:bodyPr/>
                    <a:lstStyle/>
                    <a:p>
                      <a:r>
                        <a:rPr lang="en-GB" sz="1000" dirty="0" smtClean="0"/>
                        <a:t>All verbs except </a:t>
                      </a:r>
                      <a:r>
                        <a:rPr lang="en-GB" sz="1000" dirty="0" err="1" smtClean="0"/>
                        <a:t>être</a:t>
                      </a:r>
                      <a:r>
                        <a:rPr lang="en-GB" sz="1000" dirty="0" smtClean="0"/>
                        <a:t> .</a:t>
                      </a:r>
                      <a:r>
                        <a:rPr lang="en-GB" sz="1000" baseline="0" dirty="0" smtClean="0"/>
                        <a:t>  Take the ‘nous ‘ form of present tense, remove –</a:t>
                      </a:r>
                      <a:r>
                        <a:rPr lang="en-GB" sz="1000" baseline="0" dirty="0" err="1" smtClean="0"/>
                        <a:t>ons</a:t>
                      </a:r>
                      <a:r>
                        <a:rPr lang="en-GB" sz="1000" baseline="0" smtClean="0"/>
                        <a:t> and </a:t>
                      </a:r>
                      <a:r>
                        <a:rPr lang="en-GB" sz="1000" baseline="0" dirty="0" smtClean="0"/>
                        <a:t>add endings</a:t>
                      </a:r>
                      <a:endParaRPr lang="en-GB" sz="1000" dirty="0"/>
                    </a:p>
                  </a:txBody>
                  <a:tcPr marL="91439" marR="91439" marT="45733" marB="45733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Je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ais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Tu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ais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Il/</a:t>
                      </a:r>
                      <a:r>
                        <a:rPr lang="en-GB" sz="1000" dirty="0" err="1" smtClean="0"/>
                        <a:t>elle</a:t>
                      </a:r>
                      <a:r>
                        <a:rPr lang="en-GB" sz="1000" dirty="0" smtClean="0"/>
                        <a:t>/on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__ait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Nous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__ions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Vous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iez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Ils/elles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__</a:t>
                      </a:r>
                      <a:r>
                        <a:rPr lang="en-GB" sz="1000" dirty="0" err="1" smtClean="0"/>
                        <a:t>aient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875" y="2428875"/>
          <a:ext cx="2643188" cy="200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r>
                        <a:rPr lang="en-GB" sz="1000" dirty="0" err="1" smtClean="0"/>
                        <a:t>être</a:t>
                      </a:r>
                      <a:r>
                        <a:rPr lang="en-GB" sz="1000" dirty="0" smtClean="0"/>
                        <a:t> </a:t>
                      </a:r>
                      <a:endParaRPr lang="en-GB" sz="1000" dirty="0"/>
                    </a:p>
                  </a:txBody>
                  <a:tcPr marL="91439" marR="91439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J’étais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 was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Tu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dirty="0" err="1" smtClean="0"/>
                        <a:t>étais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You were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Il/</a:t>
                      </a:r>
                      <a:r>
                        <a:rPr lang="en-GB" sz="1000" dirty="0" err="1" smtClean="0"/>
                        <a:t>elle</a:t>
                      </a:r>
                      <a:r>
                        <a:rPr lang="en-GB" sz="1000" dirty="0" smtClean="0"/>
                        <a:t>/on </a:t>
                      </a:r>
                      <a:r>
                        <a:rPr lang="en-GB" sz="1000" dirty="0" err="1" smtClean="0"/>
                        <a:t>était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He/she/it</a:t>
                      </a:r>
                      <a:r>
                        <a:rPr lang="en-GB" sz="1000" baseline="0" dirty="0" smtClean="0"/>
                        <a:t> was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Nous </a:t>
                      </a:r>
                      <a:r>
                        <a:rPr lang="en-GB" sz="1000" dirty="0" err="1" smtClean="0"/>
                        <a:t>étions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We were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Vous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dirty="0" err="1" smtClean="0"/>
                        <a:t>étiez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You were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Ils/elles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dirty="0" err="1" smtClean="0"/>
                        <a:t>étaient</a:t>
                      </a:r>
                      <a:endParaRPr lang="en-GB" sz="10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They were</a:t>
                      </a:r>
                      <a:endParaRPr lang="en-GB" sz="10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25" name="TextBox 7"/>
          <p:cNvSpPr txBox="1">
            <a:spLocks noChangeArrowheads="1"/>
          </p:cNvSpPr>
          <p:nvPr/>
        </p:nvSpPr>
        <p:spPr bwMode="auto">
          <a:xfrm>
            <a:off x="0" y="4416425"/>
            <a:ext cx="3500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 u="sng">
                <a:latin typeface="Calibri" panose="020F0502020204030204" pitchFamily="34" charset="0"/>
              </a:rPr>
              <a:t>Conditional Tense(I would play)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126" name="TextBox 10"/>
          <p:cNvSpPr txBox="1">
            <a:spLocks noChangeArrowheads="1"/>
          </p:cNvSpPr>
          <p:nvPr/>
        </p:nvSpPr>
        <p:spPr bwMode="auto">
          <a:xfrm>
            <a:off x="3357563" y="0"/>
            <a:ext cx="35004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u="sng">
                <a:latin typeface="Calibri" panose="020F0502020204030204" pitchFamily="34" charset="0"/>
              </a:rPr>
              <a:t>Pluperfect Tense (I had played)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429000" y="214313"/>
          <a:ext cx="2643188" cy="20002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All verbs that take avoir in the past perfect tense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J’avais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joué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vendu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avais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avait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avions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aviez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avaient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1438" y="4714875"/>
          <a:ext cx="2643187" cy="2111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57">
                <a:tc gridSpan="2">
                  <a:txBody>
                    <a:bodyPr/>
                    <a:lstStyle/>
                    <a:p>
                      <a:r>
                        <a:rPr lang="en-GB" sz="1000" dirty="0" smtClean="0"/>
                        <a:t>Most</a:t>
                      </a:r>
                      <a:r>
                        <a:rPr lang="en-GB" sz="1000" baseline="0" dirty="0" smtClean="0"/>
                        <a:t> verbs (but some irregulars to learn – the same ones as for the  simple future tense)</a:t>
                      </a:r>
                      <a:endParaRPr lang="en-GB" sz="1000" dirty="0"/>
                    </a:p>
                  </a:txBody>
                  <a:tcPr marL="91439" marR="91439" marT="45733" marB="45733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Je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</a:t>
                      </a:r>
                      <a:r>
                        <a:rPr lang="en-GB" sz="1000" baseline="0" dirty="0" smtClean="0"/>
                        <a:t> + </a:t>
                      </a:r>
                      <a:r>
                        <a:rPr lang="en-GB" sz="1000" dirty="0" err="1" smtClean="0"/>
                        <a:t>ais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Tu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</a:t>
                      </a:r>
                      <a:r>
                        <a:rPr lang="en-GB" sz="1000" baseline="0" dirty="0" smtClean="0"/>
                        <a:t> + </a:t>
                      </a:r>
                      <a:r>
                        <a:rPr lang="en-GB" sz="1000" dirty="0" err="1" smtClean="0"/>
                        <a:t>ais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Il/</a:t>
                      </a:r>
                      <a:r>
                        <a:rPr lang="en-GB" sz="1000" dirty="0" err="1" smtClean="0"/>
                        <a:t>elle</a:t>
                      </a:r>
                      <a:r>
                        <a:rPr lang="en-GB" sz="1000" dirty="0" smtClean="0"/>
                        <a:t>/on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</a:t>
                      </a:r>
                      <a:r>
                        <a:rPr lang="en-GB" sz="1000" baseline="0" dirty="0" smtClean="0"/>
                        <a:t> + </a:t>
                      </a:r>
                      <a:r>
                        <a:rPr lang="en-GB" sz="1000" dirty="0" smtClean="0"/>
                        <a:t>ait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Nous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</a:t>
                      </a:r>
                      <a:r>
                        <a:rPr lang="en-GB" sz="1000" baseline="0" dirty="0" smtClean="0"/>
                        <a:t> + </a:t>
                      </a:r>
                      <a:r>
                        <a:rPr lang="en-GB" sz="1000" dirty="0" smtClean="0"/>
                        <a:t>ions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Vous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</a:t>
                      </a:r>
                      <a:r>
                        <a:rPr lang="en-GB" sz="1000" baseline="0" dirty="0" smtClean="0"/>
                        <a:t> + </a:t>
                      </a:r>
                      <a:r>
                        <a:rPr lang="en-GB" sz="1000" dirty="0" err="1" smtClean="0"/>
                        <a:t>iez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836"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Ils/elles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INF</a:t>
                      </a:r>
                      <a:r>
                        <a:rPr lang="en-GB" sz="1000" baseline="0" dirty="0" smtClean="0"/>
                        <a:t> + </a:t>
                      </a:r>
                      <a:r>
                        <a:rPr lang="en-GB" sz="1000" dirty="0" err="1" smtClean="0"/>
                        <a:t>aient</a:t>
                      </a:r>
                      <a:endParaRPr lang="en-GB" sz="1000" dirty="0"/>
                    </a:p>
                  </a:txBody>
                  <a:tcPr marL="91439" marR="91439" marT="45733" marB="4573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rot="5400000">
            <a:off x="-71437" y="3430588"/>
            <a:ext cx="6858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286500" y="214313"/>
          <a:ext cx="2643188" cy="20002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All verbs that take être in the past perfect tense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J’étais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allé(e)(s)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descendu (e)(s)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parti(e)(s)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étais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étais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étions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étiez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étaient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429000" y="2357438"/>
          <a:ext cx="2643188" cy="20002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All verbs that take avoir in the past perfect tense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J’aurai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joué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vendu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auras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aura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aurons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aurez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auront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286500" y="2357438"/>
          <a:ext cx="2643188" cy="20002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All verbs that take être in the past perfect tense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Je serai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allé(e)(s)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descendu (e)(s)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parti(e)(s)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seras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sera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serons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serez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seront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33" name="TextBox 18"/>
          <p:cNvSpPr txBox="1">
            <a:spLocks noChangeArrowheads="1"/>
          </p:cNvSpPr>
          <p:nvPr/>
        </p:nvSpPr>
        <p:spPr bwMode="auto">
          <a:xfrm>
            <a:off x="3357563" y="2143125"/>
            <a:ext cx="35004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u="sng">
                <a:latin typeface="Calibri" panose="020F0502020204030204" pitchFamily="34" charset="0"/>
              </a:rPr>
              <a:t> Future Perfect Tense (I will have played 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429000" y="4746625"/>
          <a:ext cx="2643188" cy="20002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All verbs that take avoir in the past perfect tense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J’aurais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joué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vendu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aurais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aurait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aurions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auriez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auraient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286500" y="4746625"/>
          <a:ext cx="2643188" cy="200025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All verbs that take être in the past perfect tense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Je serais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allé(e)(s)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descendu (e)(s)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parti(e)(s)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Tu serais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Il/elle/on serait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Nous serions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Vous seriez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Ils/elles seraient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74" name="TextBox 21"/>
          <p:cNvSpPr txBox="1">
            <a:spLocks noChangeArrowheads="1"/>
          </p:cNvSpPr>
          <p:nvPr/>
        </p:nvSpPr>
        <p:spPr bwMode="auto">
          <a:xfrm>
            <a:off x="3357563" y="4518025"/>
            <a:ext cx="35004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u="sng">
                <a:latin typeface="Calibri" panose="020F0502020204030204" pitchFamily="34" charset="0"/>
              </a:rPr>
              <a:t> Conditional Perfect Tense (I would have played )</a:t>
            </a:r>
          </a:p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214313" y="260350"/>
            <a:ext cx="28575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u="sng">
                <a:latin typeface="Calibri" panose="020F0502020204030204" pitchFamily="34" charset="0"/>
              </a:rPr>
              <a:t>Part 1 (1</a:t>
            </a:r>
            <a:r>
              <a:rPr lang="en-GB" altLang="en-US" u="sng" baseline="30000">
                <a:latin typeface="Calibri" panose="020F0502020204030204" pitchFamily="34" charset="0"/>
              </a:rPr>
              <a:t>st</a:t>
            </a:r>
            <a:r>
              <a:rPr lang="en-GB" altLang="en-US" u="sng">
                <a:latin typeface="Calibri" panose="020F0502020204030204" pitchFamily="34" charset="0"/>
              </a:rPr>
              <a:t> side)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take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We love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hire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see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She stays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lost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He lost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You finished (x2 ways)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gave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left 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We returned (males)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He is going to play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are going to eat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am going to find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She is going to read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will drink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You will sleep (x2 ways)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We will leave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will watch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will celebrate</a:t>
            </a:r>
          </a:p>
          <a:p>
            <a:pPr eaLnBrk="1" hangingPunct="1">
              <a:buFontTx/>
              <a:buAutoNum type="arabicPeriod"/>
            </a:pPr>
            <a:endParaRPr lang="en-GB" altLang="en-US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en-GB" altLang="en-US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4714875" y="260350"/>
            <a:ext cx="3429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u="sng">
                <a:latin typeface="Calibri" panose="020F0502020204030204" pitchFamily="34" charset="0"/>
              </a:rPr>
              <a:t>Part 2 (2</a:t>
            </a:r>
            <a:r>
              <a:rPr lang="en-GB" altLang="en-US" u="sng" baseline="30000">
                <a:latin typeface="Calibri" panose="020F0502020204030204" pitchFamily="34" charset="0"/>
              </a:rPr>
              <a:t>nd</a:t>
            </a:r>
            <a:r>
              <a:rPr lang="en-GB" altLang="en-US" u="sng">
                <a:latin typeface="Calibri" panose="020F0502020204030204" pitchFamily="34" charset="0"/>
              </a:rPr>
              <a:t> side)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was eating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She used to go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were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was sleeping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used to sleep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would sleep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He would give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would read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would leave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You would love (x2 ways)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had eaten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had listened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had left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will have slept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She will have given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You will have gone (x2 ways)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You would have liked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 He would have given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They would have watched</a:t>
            </a:r>
          </a:p>
          <a:p>
            <a:pPr eaLnBrk="1" hangingPunct="1">
              <a:buFontTx/>
              <a:buAutoNum type="arabicPeriod"/>
            </a:pPr>
            <a:r>
              <a:rPr lang="en-GB" altLang="en-US">
                <a:latin typeface="Calibri" panose="020F0502020204030204" pitchFamily="34" charset="0"/>
              </a:rPr>
              <a:t>I will have celebrated</a:t>
            </a:r>
          </a:p>
          <a:p>
            <a:pPr eaLnBrk="1" hangingPunct="1">
              <a:buFontTx/>
              <a:buAutoNum type="arabicPeriod"/>
            </a:pPr>
            <a:endParaRPr lang="en-GB" altLang="en-US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en-GB" altLang="en-US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214313" y="6000750"/>
            <a:ext cx="8929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>
                <a:latin typeface="Calibri" panose="020F0502020204030204" pitchFamily="34" charset="0"/>
              </a:rPr>
              <a:t>to take: prendre	to love: aimer		to hire: louer		to see: regarder	to stay: rester</a:t>
            </a:r>
          </a:p>
          <a:p>
            <a:pPr eaLnBrk="1" hangingPunct="1"/>
            <a:r>
              <a:rPr lang="en-GB" altLang="en-US" sz="1200">
                <a:latin typeface="Calibri" panose="020F0502020204030204" pitchFamily="34" charset="0"/>
              </a:rPr>
              <a:t>to lose: perdre		to finish: finir		to give: donner	to leave: partir		to return:retourner</a:t>
            </a:r>
          </a:p>
          <a:p>
            <a:pPr eaLnBrk="1" hangingPunct="1"/>
            <a:r>
              <a:rPr lang="en-GB" altLang="en-US" sz="1200">
                <a:latin typeface="Calibri" panose="020F0502020204030204" pitchFamily="34" charset="0"/>
              </a:rPr>
              <a:t>to play: jouer		to eat: manger		to find: trouver	to read: lire		to drink: boire</a:t>
            </a:r>
          </a:p>
          <a:p>
            <a:pPr eaLnBrk="1" hangingPunct="1"/>
            <a:r>
              <a:rPr lang="en-GB" altLang="en-US" sz="1200">
                <a:latin typeface="Calibri" panose="020F0502020204030204" pitchFamily="34" charset="0"/>
              </a:rPr>
              <a:t>to sleep: dormir	to celebrate: célébrer	to go: aller		to be: être		to listen: écouter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928926" y="-24"/>
            <a:ext cx="153073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Verbs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5C3BAFFA365429082D88728BAFD5B" ma:contentTypeVersion="14" ma:contentTypeDescription="Create a new document." ma:contentTypeScope="" ma:versionID="6de23f1f2279ef8ae4df44d612f3c596">
  <xsd:schema xmlns:xsd="http://www.w3.org/2001/XMLSchema" xmlns:xs="http://www.w3.org/2001/XMLSchema" xmlns:p="http://schemas.microsoft.com/office/2006/metadata/properties" xmlns:ns2="f30ffa31-18f3-449a-9cf6-fd8924bb0962" xmlns:ns3="2e372b89-70ec-45cd-a2f7-81a7a1ee60eb" targetNamespace="http://schemas.microsoft.com/office/2006/metadata/properties" ma:root="true" ma:fieldsID="39dfdfa07a2bd52b894ae9804f479b63" ns2:_="" ns3:_="">
    <xsd:import namespace="f30ffa31-18f3-449a-9cf6-fd8924bb0962"/>
    <xsd:import namespace="2e372b89-70ec-45cd-a2f7-81a7a1ee60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ffa31-18f3-449a-9cf6-fd8924bb0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df95d742-89c9-4673-9f91-ecf2b7993d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72b89-70ec-45cd-a2f7-81a7a1ee60e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b052c33-67c1-43fa-9a43-bc2d8666be53}" ma:internalName="TaxCatchAll" ma:showField="CatchAllData" ma:web="2e372b89-70ec-45cd-a2f7-81a7a1ee60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372b89-70ec-45cd-a2f7-81a7a1ee60eb" xsi:nil="true"/>
    <lcf76f155ced4ddcb4097134ff3c332f xmlns="f30ffa31-18f3-449a-9cf6-fd8924bb096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E04D4A-D87F-472C-A0BE-91E9AAAEFAEE}"/>
</file>

<file path=customXml/itemProps2.xml><?xml version="1.0" encoding="utf-8"?>
<ds:datastoreItem xmlns:ds="http://schemas.openxmlformats.org/officeDocument/2006/customXml" ds:itemID="{31A0AAE9-E3A1-4849-976D-0DB4E32D7088}"/>
</file>

<file path=customXml/itemProps3.xml><?xml version="1.0" encoding="utf-8"?>
<ds:datastoreItem xmlns:ds="http://schemas.openxmlformats.org/officeDocument/2006/customXml" ds:itemID="{955C2503-635D-49A4-8294-7A308E060397}"/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801</Words>
  <Application>Microsoft Office PowerPoint</Application>
  <PresentationFormat>On-screen Show (4:3)</PresentationFormat>
  <Paragraphs>274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mwalker</dc:creator>
  <cp:lastModifiedBy>Ms K Gifford</cp:lastModifiedBy>
  <cp:revision>83</cp:revision>
  <cp:lastPrinted>2023-09-07T15:59:18Z</cp:lastPrinted>
  <dcterms:created xsi:type="dcterms:W3CDTF">2008-11-13T10:26:40Z</dcterms:created>
  <dcterms:modified xsi:type="dcterms:W3CDTF">2023-09-07T15:59:36Z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0x0101002F95C3BAFFA365429082D88728BAFD5B</vt:lpwstr>
  </property>
</Properties>
</file>