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24" userDrawn="1">
          <p15:clr>
            <a:srgbClr val="A4A3A4"/>
          </p15:clr>
        </p15:guide>
        <p15:guide id="2" pos="403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D67EC30-3C9F-5D63-D5EC-67A6B925D338}" v="1" dt="2024-03-14T20:47:35.9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302" y="72"/>
      </p:cViewPr>
      <p:guideLst>
        <p:guide orient="horz" pos="3024"/>
        <p:guide pos="40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. Walker" userId="S::gwalker@rooksheath.harrow.sch.uk::7f04b81f-19ff-41f0-b6c7-9248439333dd" providerId="AD" clId="Web-{FD67EC30-3C9F-5D63-D5EC-67A6B925D338}"/>
    <pc:docChg chg="modSld">
      <pc:chgData name="G. Walker" userId="S::gwalker@rooksheath.harrow.sch.uk::7f04b81f-19ff-41f0-b6c7-9248439333dd" providerId="AD" clId="Web-{FD67EC30-3C9F-5D63-D5EC-67A6B925D338}" dt="2024-03-14T20:47:35.974" v="0"/>
      <pc:docMkLst>
        <pc:docMk/>
      </pc:docMkLst>
      <pc:sldChg chg="delSp">
        <pc:chgData name="G. Walker" userId="S::gwalker@rooksheath.harrow.sch.uk::7f04b81f-19ff-41f0-b6c7-9248439333dd" providerId="AD" clId="Web-{FD67EC30-3C9F-5D63-D5EC-67A6B925D338}" dt="2024-03-14T20:47:35.974" v="0"/>
        <pc:sldMkLst>
          <pc:docMk/>
          <pc:sldMk cId="2846588280" sldId="256"/>
        </pc:sldMkLst>
        <pc:picChg chg="del">
          <ac:chgData name="G. Walker" userId="S::gwalker@rooksheath.harrow.sch.uk::7f04b81f-19ff-41f0-b6c7-9248439333dd" providerId="AD" clId="Web-{FD67EC30-3C9F-5D63-D5EC-67A6B925D338}" dt="2024-03-14T20:47:35.974" v="0"/>
          <ac:picMkLst>
            <pc:docMk/>
            <pc:sldMk cId="2846588280" sldId="256"/>
            <ac:picMk id="10" creationId="{00000000-0000-0000-0000-000000000000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0407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666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8882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8464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659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588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734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8541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62734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8177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341274-8FCE-49CA-8390-C11848E05DE4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6470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341274-8FCE-49CA-8390-C11848E05DE4}" type="datetimeFigureOut">
              <a:rPr lang="en-GB" smtClean="0"/>
              <a:t>14/03/2024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4B63D-2B1A-41B2-9F2A-1738CCFE744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901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gif"/><Relationship Id="rId7" Type="http://schemas.openxmlformats.org/officeDocument/2006/relationships/image" Target="../media/image5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hyperlink" Target="https://www.google.co.uk/url?sa=i&amp;rct=j&amp;q=&amp;esrc=s&amp;source=images&amp;cd=&amp;cad=rja&amp;uact=8&amp;ved=2ahUKEwjqsZiwzNbgAhXcSRUIHYhkDRQQjRx6BAgBEAU&amp;url=http://www.paintdrawpaint.com/2010/09/drawing-basics-two-point-perspective.html&amp;psig=AOvVaw1MxnoPzU_1Dz812Apdt2Ig&amp;ust=1551174210075760" TargetMode="Externa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72768" y="274320"/>
            <a:ext cx="96560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dirty="0">
                <a:solidFill>
                  <a:srgbClr val="FFC000"/>
                </a:solidFill>
                <a:latin typeface="Chalk Dash" panose="03000600000000000000" pitchFamily="66" charset="0"/>
              </a:rPr>
              <a:t>Briefs, Specifications, ideas and development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D2E9EDDC-AAF3-EE4A-A703-475E6F1579B8}"/>
              </a:ext>
            </a:extLst>
          </p:cNvPr>
          <p:cNvSpPr txBox="1">
            <a:spLocks/>
          </p:cNvSpPr>
          <p:nvPr/>
        </p:nvSpPr>
        <p:spPr>
          <a:xfrm>
            <a:off x="256032" y="1472946"/>
            <a:ext cx="5833872" cy="2305049"/>
          </a:xfrm>
          <a:prstGeom prst="rect">
            <a:avLst/>
          </a:prstGeom>
          <a:ln>
            <a:solidFill>
              <a:schemeClr val="accent4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Briefs</a:t>
            </a:r>
          </a:p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Design Brief is the statement of how you will solve the Design Problem</a:t>
            </a:r>
            <a:b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will often include: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Constraints/ limitations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What the product is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Materials/processes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Any key information you know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B2ECFB98-6E0A-494F-83FF-AA7C7B1F007B}"/>
              </a:ext>
            </a:extLst>
          </p:cNvPr>
          <p:cNvSpPr txBox="1">
            <a:spLocks/>
          </p:cNvSpPr>
          <p:nvPr/>
        </p:nvSpPr>
        <p:spPr>
          <a:xfrm>
            <a:off x="274320" y="4018082"/>
            <a:ext cx="5850636" cy="983685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Design Specifications</a:t>
            </a:r>
            <a:endParaRPr lang="en-US" sz="13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 Design Specification is a list of requirements your product has to meet in order to be successful</a:t>
            </a:r>
          </a:p>
          <a:p>
            <a:r>
              <a:rPr lang="en-US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It is also useful for evaluation. If your product hasn’t met the Spec then it gives you a starting point for improvements. </a:t>
            </a: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US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3636211E-9814-C84B-9827-B63FF82D8B3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7495839"/>
              </p:ext>
            </p:extLst>
          </p:nvPr>
        </p:nvGraphicFramePr>
        <p:xfrm>
          <a:off x="334377" y="5236298"/>
          <a:ext cx="5856873" cy="3596640"/>
        </p:xfrm>
        <a:graphic>
          <a:graphicData uri="http://schemas.openxmlformats.org/drawingml/2006/table">
            <a:tbl>
              <a:tblPr firstRow="1" bandRow="1">
                <a:tableStyleId>{C4B1156A-380E-4F78-BDF5-A606A8083BF9}</a:tableStyleId>
              </a:tblPr>
              <a:tblGrid>
                <a:gridCol w="1227723">
                  <a:extLst>
                    <a:ext uri="{9D8B030D-6E8A-4147-A177-3AD203B41FA5}">
                      <a16:colId xmlns:a16="http://schemas.microsoft.com/office/drawing/2014/main" val="4028504120"/>
                    </a:ext>
                  </a:extLst>
                </a:gridCol>
                <a:gridCol w="4629150">
                  <a:extLst>
                    <a:ext uri="{9D8B030D-6E8A-4147-A177-3AD203B41FA5}">
                      <a16:colId xmlns:a16="http://schemas.microsoft.com/office/drawing/2014/main" val="74565562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Aesthetics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the product looks like? Style? </a:t>
                      </a:r>
                      <a:r>
                        <a:rPr lang="en-US" sz="1200" b="0" i="0" dirty="0" err="1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Colour</a:t>
                      </a:r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Scheme? Design Movement?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1386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Customer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Who would buy it? (Age, gender, socio-economic, personality) How does the design appeal to them?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444980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Cost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much will it cost? (min-max) Why?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57630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Environment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Where will it be used? Why? How will you make it suitable?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49270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Safety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is it safe? How will it be checked? Why must it be safe?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641179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Size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is th</a:t>
                      </a:r>
                      <a:r>
                        <a:rPr lang="en-US" sz="1200" b="0" i="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 maximum or minimum size? Why?</a:t>
                      </a:r>
                      <a:endParaRPr lang="en-US" sz="1200" b="0" i="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10126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Function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does the product do? What features make it do that function well? How is it unique from similar products?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28840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Materials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What is it made from? Why?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32758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200" b="1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Manufacture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i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How might it be made? Why? What scale of production? Why?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4754392"/>
                  </a:ext>
                </a:extLst>
              </a:tr>
            </a:tbl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796689"/>
              </p:ext>
            </p:extLst>
          </p:nvPr>
        </p:nvGraphicFramePr>
        <p:xfrm>
          <a:off x="6400800" y="914399"/>
          <a:ext cx="6232357" cy="676077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40042">
                  <a:extLst>
                    <a:ext uri="{9D8B030D-6E8A-4147-A177-3AD203B41FA5}">
                      <a16:colId xmlns:a16="http://schemas.microsoft.com/office/drawing/2014/main" val="737468479"/>
                    </a:ext>
                  </a:extLst>
                </a:gridCol>
                <a:gridCol w="2935705">
                  <a:extLst>
                    <a:ext uri="{9D8B030D-6E8A-4147-A177-3AD203B41FA5}">
                      <a16:colId xmlns:a16="http://schemas.microsoft.com/office/drawing/2014/main" val="2874664319"/>
                    </a:ext>
                  </a:extLst>
                </a:gridCol>
                <a:gridCol w="1756610">
                  <a:extLst>
                    <a:ext uri="{9D8B030D-6E8A-4147-A177-3AD203B41FA5}">
                      <a16:colId xmlns:a16="http://schemas.microsoft.com/office/drawing/2014/main" val="2693724648"/>
                    </a:ext>
                  </a:extLst>
                </a:gridCol>
              </a:tblGrid>
              <a:tr h="49954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Technique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Description/ notes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Diagram</a:t>
                      </a: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3955526"/>
                  </a:ext>
                </a:extLst>
              </a:tr>
              <a:tr h="968309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Orthographic</a:t>
                      </a:r>
                      <a:r>
                        <a:rPr lang="en-GB" sz="1200" b="1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Projection/ Working Drawings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Includes “Front”, “Plan” and “End” 2D Views, and often an Isometric 3D View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Standardised method for scale, dimensions and line types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</a:t>
                      </a:r>
                      <a:r>
                        <a:rPr lang="en-GB" sz="12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manufacturing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8869082"/>
                  </a:ext>
                </a:extLst>
              </a:tr>
              <a:tr h="842211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Isometric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Common 3D sketching method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be drawn free-hand or using isometric paper and ruler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Angles are at 30 degrees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</a:t>
                      </a:r>
                      <a:r>
                        <a:rPr lang="en-GB" sz="12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for seeing most of the products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189409449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1-Point</a:t>
                      </a:r>
                      <a:r>
                        <a:rPr lang="en-GB" sz="1200" b="1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Perspective</a:t>
                      </a:r>
                      <a:endParaRPr lang="en-GB" sz="1200" b="1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 3D drawing method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Often used by interior designers and architects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Gives drawings depth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Only uses 1 vanishing point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77318446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2-Point Perspective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Used for 3D designs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Exaggerates the 3D effect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Objects can be drawn above of below the horizon line but must go to the 2 vanishing points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0735267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Annotated Drawings/ Free and Sketches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Quick and easy way of getting ideas down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Range of ideas can be seen 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Annotation helps explain designs</a:t>
                      </a:r>
                      <a:r>
                        <a:rPr lang="en-GB" sz="12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further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41766323"/>
                  </a:ext>
                </a:extLst>
              </a:tr>
              <a:tr h="866273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Exploded View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Helps see a final</a:t>
                      </a:r>
                      <a:r>
                        <a:rPr lang="en-GB" sz="12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design of a product and all it’s parts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Can see where all the parts fit</a:t>
                      </a:r>
                    </a:p>
                    <a:p>
                      <a:pPr marL="171450" indent="-171450" algn="ctr">
                        <a:buFont typeface="Arial" panose="020B0604020202020204" pitchFamily="34" charset="0"/>
                        <a:buChar char="•"/>
                      </a:pPr>
                      <a:r>
                        <a:rPr lang="en-GB" sz="1200" baseline="0" dirty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Great for manufacturers</a:t>
                      </a:r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200" dirty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75100488"/>
                  </a:ext>
                </a:extLst>
              </a:tr>
            </a:tbl>
          </a:graphicData>
        </a:graphic>
      </p:graphicFrame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939" b="18674"/>
          <a:stretch/>
        </p:blipFill>
        <p:spPr>
          <a:xfrm>
            <a:off x="11068415" y="1480163"/>
            <a:ext cx="1425989" cy="1190848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3698" y="2863516"/>
            <a:ext cx="613334" cy="697831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425" b="13731"/>
          <a:stretch/>
        </p:blipFill>
        <p:spPr>
          <a:xfrm>
            <a:off x="11044989" y="3829209"/>
            <a:ext cx="1466338" cy="899202"/>
          </a:xfrm>
          <a:prstGeom prst="rect">
            <a:avLst/>
          </a:prstGeom>
        </p:spPr>
      </p:pic>
      <p:pic>
        <p:nvPicPr>
          <p:cNvPr id="15" name="Picture 2" descr="Image result for 2 point perspective cubes">
            <a:hlinkClick r:id="rId5"/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799" b="23415"/>
          <a:stretch/>
        </p:blipFill>
        <p:spPr bwMode="auto">
          <a:xfrm>
            <a:off x="10948736" y="4896852"/>
            <a:ext cx="1512898" cy="689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Image result for free hand sketching products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85622" y="5904681"/>
            <a:ext cx="1015958" cy="784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exploded view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781" t="5754" r="10861" b="7521"/>
          <a:stretch/>
        </p:blipFill>
        <p:spPr bwMode="auto">
          <a:xfrm>
            <a:off x="11141242" y="6882063"/>
            <a:ext cx="1179095" cy="713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6400800" y="7808976"/>
            <a:ext cx="6181344" cy="1569660"/>
          </a:xfrm>
          <a:prstGeom prst="rect">
            <a:avLst/>
          </a:prstGeom>
          <a:noFill/>
          <a:ln>
            <a:solidFill>
              <a:schemeClr val="accent4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>
                <a:solidFill>
                  <a:srgbClr val="FFC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Modelling and Development</a:t>
            </a:r>
          </a:p>
          <a:p>
            <a:pPr algn="ctr"/>
            <a:endParaRPr lang="en-GB" sz="1200" b="1" dirty="0">
              <a:solidFill>
                <a:srgbClr val="FFC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Modelling and development are key to testing and improving products</a:t>
            </a:r>
          </a:p>
          <a:p>
            <a:pPr algn="ct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This can be done physically using materials like; card, foam, clay, man-made boards or virtually in </a:t>
            </a:r>
            <a:r>
              <a:rPr lang="en-GB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CAD </a:t>
            </a:r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Modelling helps the designer get feedback from the customer, check aesthetics, function, sizes and even materials and production methods and change them if needed</a:t>
            </a:r>
          </a:p>
          <a:p>
            <a:pPr algn="ctr"/>
            <a:endParaRPr lang="en-GB" sz="12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465882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e88a227307041d1acf7c1fa1ed55694 xmlns="e701effd-2b37-459b-bcc8-c52484c32432">
      <Terms xmlns="http://schemas.microsoft.com/office/infopath/2007/PartnerControls"/>
    </ae88a227307041d1acf7c1fa1ed55694>
    <CurriculumSubject xmlns="e701effd-2b37-459b-bcc8-c52484c32432">Design Technology</CurriculumSubject>
    <TaxCatchAll xmlns="e701effd-2b37-459b-bcc8-c52484c32432" xsi:nil="true"/>
    <d53377a9edef49f69bc84a5c0e946513 xmlns="e701effd-2b37-459b-bcc8-c52484c32432">
      <Terms xmlns="http://schemas.microsoft.com/office/infopath/2007/PartnerControls"/>
    </d53377a9edef49f69bc84a5c0e946513>
    <Year xmlns="e701effd-2b37-459b-bcc8-c52484c32432">Year 11</Year>
    <KeyStage xmlns="e701effd-2b37-459b-bcc8-c52484c32432">KS4</KeyStage>
    <Lesson xmlns="e701effd-2b37-459b-bcc8-c52484c32432" xsi:nil="true"/>
    <ie3cf5aa8f394407b48df93154792bc3 xmlns="e701effd-2b37-459b-bcc8-c52484c32432">
      <Terms xmlns="http://schemas.microsoft.com/office/infopath/2007/PartnerControls"/>
    </ie3cf5aa8f394407b48df93154792bc3>
    <c497cbb4844140aca2ca654b9b85c831 xmlns="e701effd-2b37-459b-bcc8-c52484c32432">
      <Terms xmlns="http://schemas.microsoft.com/office/infopath/2007/PartnerControls"/>
    </c497cbb4844140aca2ca654b9b85c831>
    <PersonalIdentificationData xmlns="e701effd-2b37-459b-bcc8-c52484c32432" xsi:nil="true"/>
    <CustomTags xmlns="e701effd-2b37-459b-bcc8-c52484c32432" xsi:nil="true"/>
    <lcf76f155ced4ddcb4097134ff3c332f xmlns="9b313c76-d8cf-4c35-bcc8-88f901e76746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9B7FC02FAF3764B9D62267CCC725C6C" ma:contentTypeVersion="29" ma:contentTypeDescription="Create a new document." ma:contentTypeScope="" ma:versionID="deaf4d8ba4a677babe68aea37c8324a6">
  <xsd:schema xmlns:xsd="http://www.w3.org/2001/XMLSchema" xmlns:xs="http://www.w3.org/2001/XMLSchema" xmlns:p="http://schemas.microsoft.com/office/2006/metadata/properties" xmlns:ns2="e701effd-2b37-459b-bcc8-c52484c32432" xmlns:ns3="9b313c76-d8cf-4c35-bcc8-88f901e76746" targetNamespace="http://schemas.microsoft.com/office/2006/metadata/properties" ma:root="true" ma:fieldsID="8ccb84000695cefa3397f2b6b548ccd9" ns2:_="" ns3:_="">
    <xsd:import namespace="e701effd-2b37-459b-bcc8-c52484c32432"/>
    <xsd:import namespace="9b313c76-d8cf-4c35-bcc8-88f901e76746"/>
    <xsd:element name="properties">
      <xsd:complexType>
        <xsd:sequence>
          <xsd:element name="documentManagement">
            <xsd:complexType>
              <xsd:all>
                <xsd:element ref="ns2:ae88a227307041d1acf7c1fa1ed55694" minOccurs="0"/>
                <xsd:element ref="ns2:TaxCatchAll" minOccurs="0"/>
                <xsd:element ref="ns2:d53377a9edef49f69bc84a5c0e946513" minOccurs="0"/>
                <xsd:element ref="ns2:ie3cf5aa8f394407b48df93154792bc3" minOccurs="0"/>
                <xsd:element ref="ns2:c497cbb4844140aca2ca654b9b85c831" minOccurs="0"/>
                <xsd:element ref="ns2:PersonalIdentificationData" minOccurs="0"/>
                <xsd:element ref="ns2:KeyStage" minOccurs="0"/>
                <xsd:element ref="ns2:Year" minOccurs="0"/>
                <xsd:element ref="ns2:Lesson" minOccurs="0"/>
                <xsd:element ref="ns2:CustomTags" minOccurs="0"/>
                <xsd:element ref="ns2:CurriculumSubject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earchProperties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701effd-2b37-459b-bcc8-c52484c32432" elementFormDefault="qualified">
    <xsd:import namespace="http://schemas.microsoft.com/office/2006/documentManagement/types"/>
    <xsd:import namespace="http://schemas.microsoft.com/office/infopath/2007/PartnerControls"/>
    <xsd:element name="ae88a227307041d1acf7c1fa1ed55694" ma:index="9" nillable="true" ma:taxonomy="true" ma:internalName="ae88a227307041d1acf7c1fa1ed55694" ma:taxonomyFieldName="Topic" ma:displayName="Topic" ma:fieldId="{ae88a227-3070-41d1-acf7-c1fa1ed55694}" ma:sspId="c022160d-8cc3-41fd-88f4-0e6a59a1a79f" ma:termSetId="a5975490-b005-4860-b3b1-afb9fa414e6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CatchAll" ma:index="10" nillable="true" ma:displayName="Taxonomy Catch All Column" ma:hidden="true" ma:list="{b41a7824-1562-4f7e-84a9-6b28bfb7e255}" ma:internalName="TaxCatchAll" ma:showField="CatchAllData" ma:web="e701effd-2b37-459b-bcc8-c52484c3243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d53377a9edef49f69bc84a5c0e946513" ma:index="12" nillable="true" ma:taxonomy="true" ma:internalName="d53377a9edef49f69bc84a5c0e946513" ma:taxonomyFieldName="Exam_x0020_Board" ma:displayName="Exam Board" ma:fieldId="{d53377a9-edef-49f6-9bc8-4a5c0e946513}" ma:sspId="c022160d-8cc3-41fd-88f4-0e6a59a1a79f" ma:termSetId="3787a118-db64-4cf2-b0c5-7cb09b5930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ie3cf5aa8f394407b48df93154792bc3" ma:index="14" nillable="true" ma:taxonomy="true" ma:internalName="ie3cf5aa8f394407b48df93154792bc3" ma:taxonomyFieldName="Week" ma:displayName="Week" ma:fieldId="{2e3cf5aa-8f39-4407-b48d-f93154792bc3}" ma:sspId="c022160d-8cc3-41fd-88f4-0e6a59a1a79f" ma:termSetId="65c63b05-71ce-4be3-b490-62d611659da3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497cbb4844140aca2ca654b9b85c831" ma:index="16" nillable="true" ma:taxonomy="true" ma:internalName="c497cbb4844140aca2ca654b9b85c831" ma:taxonomyFieldName="Term" ma:displayName="Term" ma:fieldId="{c497cbb4-8441-40ac-a2ca-654b9b85c831}" ma:sspId="c022160d-8cc3-41fd-88f4-0e6a59a1a79f" ma:termSetId="c6542a95-9c68-4949-90f6-f04c3b106165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PersonalIdentificationData" ma:index="17" nillable="true" ma:displayName="Personal Identification Data" ma:internalName="Personal_x0020_Identification_x0020_Data">
      <xsd:simpleType>
        <xsd:restriction base="dms:Choice">
          <xsd:enumeration value="No"/>
          <xsd:enumeration value="Yes"/>
        </xsd:restriction>
      </xsd:simpleType>
    </xsd:element>
    <xsd:element name="KeyStage" ma:index="18" nillable="true" ma:displayName="Key Stage" ma:default="KS4" ma:internalName="Key_x0020_Stage">
      <xsd:simpleType>
        <xsd:restriction base="dms:Text"/>
      </xsd:simpleType>
    </xsd:element>
    <xsd:element name="Year" ma:index="19" nillable="true" ma:displayName="Year" ma:default="Year 11" ma:internalName="Year">
      <xsd:simpleType>
        <xsd:restriction base="dms:Text"/>
      </xsd:simpleType>
    </xsd:element>
    <xsd:element name="Lesson" ma:index="20" nillable="true" ma:displayName="Lesson" ma:internalName="Lesson">
      <xsd:simpleType>
        <xsd:restriction base="dms:Text"/>
      </xsd:simpleType>
    </xsd:element>
    <xsd:element name="CustomTags" ma:index="21" nillable="true" ma:displayName="Custom Tags" ma:internalName="Custom_x0020_Tags">
      <xsd:simpleType>
        <xsd:restriction base="dms:Text"/>
      </xsd:simpleType>
    </xsd:element>
    <xsd:element name="CurriculumSubject" ma:index="22" nillable="true" ma:displayName="Curriculum Subject" ma:default="Design Technology" ma:internalName="Curriculum_x0020_Subject">
      <xsd:simpleType>
        <xsd:restriction base="dms:Text"/>
      </xsd:simpleType>
    </xsd:element>
    <xsd:element name="SharedWithUsers" ma:index="3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313c76-d8cf-4c35-bcc8-88f901e76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3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4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2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8" nillable="true" ma:taxonomy="true" ma:internalName="lcf76f155ced4ddcb4097134ff3c332f" ma:taxonomyFieldName="MediaServiceImageTags" ma:displayName="Image Tags" ma:readOnly="false" ma:fieldId="{5cf76f15-5ced-4ddc-b409-7134ff3c332f}" ma:taxonomyMulti="true" ma:sspId="c022160d-8cc3-41fd-88f4-0e6a59a1a79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2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3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EABED5-B461-4AB0-BACF-4A090B7743B7}">
  <ds:schemaRefs>
    <ds:schemaRef ds:uri="http://schemas.microsoft.com/office/2006/metadata/properties"/>
    <ds:schemaRef ds:uri="http://schemas.microsoft.com/office/infopath/2007/PartnerControls"/>
    <ds:schemaRef ds:uri="e701effd-2b37-459b-bcc8-c52484c32432"/>
    <ds:schemaRef ds:uri="9b313c76-d8cf-4c35-bcc8-88f901e76746"/>
  </ds:schemaRefs>
</ds:datastoreItem>
</file>

<file path=customXml/itemProps2.xml><?xml version="1.0" encoding="utf-8"?>
<ds:datastoreItem xmlns:ds="http://schemas.openxmlformats.org/officeDocument/2006/customXml" ds:itemID="{7584D801-0654-41DF-B60D-430852C7D90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938047-E422-49D4-8630-AD5FF086109A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439</Words>
  <Application>Microsoft Office PowerPoint</Application>
  <PresentationFormat>A3 Paper (297x420 mm)</PresentationFormat>
  <Paragraphs>64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N. Hill</dc:creator>
  <cp:lastModifiedBy>N. Hill</cp:lastModifiedBy>
  <cp:revision>7</cp:revision>
  <dcterms:created xsi:type="dcterms:W3CDTF">2019-06-27T12:58:19Z</dcterms:created>
  <dcterms:modified xsi:type="dcterms:W3CDTF">2024-03-14T20:47:36Z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0x01010069B7FC02FAF3764B9D62267CCC725C6C</vt:lpwstr>
  </property>
  <property fmtid="{D5CDD505-2E9C-101B-9397-08002B2CF9AE}" pid="3" name="Topic">
    <vt:lpwstr/>
  </property>
  <property fmtid="{D5CDD505-2E9C-101B-9397-08002B2CF9AE}" pid="4" name="Term">
    <vt:lpwstr/>
  </property>
  <property fmtid="{D5CDD505-2E9C-101B-9397-08002B2CF9AE}" pid="5" name="MediaServiceImageTags">
    <vt:lpwstr/>
  </property>
  <property fmtid="{D5CDD505-2E9C-101B-9397-08002B2CF9AE}" pid="6" name="Week">
    <vt:lpwstr/>
  </property>
  <property fmtid="{D5CDD505-2E9C-101B-9397-08002B2CF9AE}" pid="7" name="Exam Board">
    <vt:lpwstr/>
  </property>
</Properties>
</file>