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320" y="72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88876-3597-4B53-A9C5-9EB8783F875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4644-79CD-4A8A-8188-607CB0CAAE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7791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88876-3597-4B53-A9C5-9EB8783F875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4644-79CD-4A8A-8188-607CB0CAAE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5190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88876-3597-4B53-A9C5-9EB8783F875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4644-79CD-4A8A-8188-607CB0CAAE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3133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88876-3597-4B53-A9C5-9EB8783F875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4644-79CD-4A8A-8188-607CB0CAAE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395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88876-3597-4B53-A9C5-9EB8783F875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4644-79CD-4A8A-8188-607CB0CAAE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3857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88876-3597-4B53-A9C5-9EB8783F875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4644-79CD-4A8A-8188-607CB0CAAE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2119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88876-3597-4B53-A9C5-9EB8783F875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4644-79CD-4A8A-8188-607CB0CAAE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910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88876-3597-4B53-A9C5-9EB8783F875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4644-79CD-4A8A-8188-607CB0CAAE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051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88876-3597-4B53-A9C5-9EB8783F875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4644-79CD-4A8A-8188-607CB0CAAE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692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88876-3597-4B53-A9C5-9EB8783F875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4644-79CD-4A8A-8188-607CB0CAAE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8011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88876-3597-4B53-A9C5-9EB8783F875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4644-79CD-4A8A-8188-607CB0CAAE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6454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888876-3597-4B53-A9C5-9EB8783F875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E4644-79CD-4A8A-8188-607CB0CAAE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7715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31720" y="329184"/>
            <a:ext cx="81381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chemeClr val="accent1">
                    <a:lumMod val="50000"/>
                  </a:schemeClr>
                </a:solidFill>
                <a:latin typeface="Chalk Dash" panose="03000600000000000000" pitchFamily="66" charset="0"/>
              </a:rPr>
              <a:t>Energy Generation and Storage</a:t>
            </a:r>
            <a:endParaRPr lang="en-GB" sz="1400" dirty="0">
              <a:solidFill>
                <a:schemeClr val="accent1">
                  <a:lumMod val="50000"/>
                </a:schemeClr>
              </a:solidFill>
              <a:latin typeface="Chalk Dash" panose="03000600000000000000" pitchFamily="66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1506522"/>
              </p:ext>
            </p:extLst>
          </p:nvPr>
        </p:nvGraphicFramePr>
        <p:xfrm>
          <a:off x="414528" y="1096264"/>
          <a:ext cx="5766816" cy="48290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54318">
                  <a:extLst>
                    <a:ext uri="{9D8B030D-6E8A-4147-A177-3AD203B41FA5}">
                      <a16:colId xmlns:a16="http://schemas.microsoft.com/office/drawing/2014/main" val="1964215478"/>
                    </a:ext>
                  </a:extLst>
                </a:gridCol>
                <a:gridCol w="3612498">
                  <a:extLst>
                    <a:ext uri="{9D8B030D-6E8A-4147-A177-3AD203B41FA5}">
                      <a16:colId xmlns:a16="http://schemas.microsoft.com/office/drawing/2014/main" val="3262686226"/>
                    </a:ext>
                  </a:extLst>
                </a:gridCol>
              </a:tblGrid>
              <a:tr h="628995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Non-Renewable</a:t>
                      </a:r>
                      <a:r>
                        <a:rPr lang="en-GB" sz="14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Energy Sources</a:t>
                      </a:r>
                      <a:endParaRPr lang="en-GB" sz="14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This is when certain sources of energy will run out eventually</a:t>
                      </a:r>
                      <a:endParaRPr lang="en-GB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3448664"/>
                  </a:ext>
                </a:extLst>
              </a:tr>
              <a:tr h="156658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Fossil Fuels </a:t>
                      </a:r>
                      <a:endParaRPr lang="en-GB" sz="14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Coal,</a:t>
                      </a:r>
                      <a:r>
                        <a:rPr lang="en-GB" sz="14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Oil and Gas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Burned to create steam, turned in turbines to create electricity. 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Burning creates C02 which adds to </a:t>
                      </a:r>
                      <a:r>
                        <a:rPr lang="en-GB" sz="14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Global Warming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14616221"/>
                  </a:ext>
                </a:extLst>
              </a:tr>
              <a:tr h="2633472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Nuclear Power</a:t>
                      </a:r>
                      <a:endParaRPr lang="en-GB" sz="14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Nuclear Fission controls the reactor (that creates</a:t>
                      </a: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the electricity). This requires </a:t>
                      </a:r>
                      <a:r>
                        <a:rPr lang="en-GB" sz="14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Uranium</a:t>
                      </a: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which is non-renewable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Accidents and waste can severely damage the environment and cause radiation poisoning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Radiation poisoning </a:t>
                      </a: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can be fatal and cause physical deformations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Nuclear waste has to be disposed of properly and is hazardous for thousands of years.</a:t>
                      </a:r>
                      <a:endParaRPr lang="en-GB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3237272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6266370"/>
              </p:ext>
            </p:extLst>
          </p:nvPr>
        </p:nvGraphicFramePr>
        <p:xfrm>
          <a:off x="6784848" y="1907032"/>
          <a:ext cx="5602224" cy="68163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92831">
                  <a:extLst>
                    <a:ext uri="{9D8B030D-6E8A-4147-A177-3AD203B41FA5}">
                      <a16:colId xmlns:a16="http://schemas.microsoft.com/office/drawing/2014/main" val="1964215478"/>
                    </a:ext>
                  </a:extLst>
                </a:gridCol>
                <a:gridCol w="3509393">
                  <a:extLst>
                    <a:ext uri="{9D8B030D-6E8A-4147-A177-3AD203B41FA5}">
                      <a16:colId xmlns:a16="http://schemas.microsoft.com/office/drawing/2014/main" val="3262686226"/>
                    </a:ext>
                  </a:extLst>
                </a:gridCol>
              </a:tblGrid>
              <a:tr h="63242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Renewable</a:t>
                      </a:r>
                      <a:r>
                        <a:rPr lang="en-GB" sz="14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Energy Sources</a:t>
                      </a:r>
                      <a:endParaRPr lang="en-GB" sz="14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This is when certain sources of energy will not run</a:t>
                      </a: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out. </a:t>
                      </a:r>
                      <a:endParaRPr lang="en-GB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3448664"/>
                  </a:ext>
                </a:extLst>
              </a:tr>
              <a:tr h="1764896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Solar</a:t>
                      </a:r>
                      <a:endParaRPr lang="en-GB" sz="14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Solar</a:t>
                      </a:r>
                      <a:r>
                        <a:rPr lang="en-GB" sz="14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panels </a:t>
                      </a:r>
                      <a:r>
                        <a:rPr lang="en-GB" sz="14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are used to collect light and convert it into electricity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There is no waste and a consistent supply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However, the panels are not effective at night or in countries where there isn’t a lot of sunlight</a:t>
                      </a:r>
                      <a:endParaRPr lang="en-GB" sz="14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14616221"/>
                  </a:ext>
                </a:extLst>
              </a:tr>
              <a:tr h="1445857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Wind</a:t>
                      </a:r>
                      <a:endParaRPr lang="en-GB" sz="14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Turbines</a:t>
                      </a:r>
                      <a:r>
                        <a:rPr lang="en-GB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harness wind energy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Not effective on non-windy days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Some people don’t like turbines</a:t>
                      </a: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as they are noisy, and not attractive to look at</a:t>
                      </a:r>
                      <a:endParaRPr lang="en-GB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32372721"/>
                  </a:ext>
                </a:extLst>
              </a:tr>
              <a:tr h="1527313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Hydro-Electrical</a:t>
                      </a:r>
                      <a:endParaRPr lang="en-GB" sz="14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This harnesses energy from water held behind a </a:t>
                      </a:r>
                      <a:r>
                        <a:rPr lang="en-GB" sz="14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dam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Has</a:t>
                      </a: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to be created by flooding land – damaging wildlife habitats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Tidal </a:t>
                      </a:r>
                      <a:r>
                        <a:rPr lang="en-GB" sz="14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energy comes from using energy from waves</a:t>
                      </a:r>
                      <a:endParaRPr lang="en-GB" sz="14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28144354"/>
                  </a:ext>
                </a:extLst>
              </a:tr>
              <a:tr h="1445857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Biomass</a:t>
                      </a:r>
                      <a:endParaRPr lang="en-GB" sz="14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This is fuel from</a:t>
                      </a: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natural sources e.g. crops, scrap woods and animal waste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Growing biomass crops produces oxygen and uses up C02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However, is a very expensive method</a:t>
                      </a:r>
                      <a:endParaRPr lang="en-GB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00935836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10896" y="6181344"/>
            <a:ext cx="6089904" cy="3200876"/>
          </a:xfrm>
          <a:prstGeom prst="round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Storing Energy</a:t>
            </a:r>
          </a:p>
          <a:p>
            <a:pPr algn="ctr"/>
            <a:endParaRPr lang="en-GB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GB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Pneumatics: </a:t>
            </a:r>
            <a:r>
              <a:rPr lang="en-GB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 is the production of energy using compressed gas or air. E.g. Pistons in an engine</a:t>
            </a:r>
            <a:endParaRPr lang="en-GB" sz="14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GB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GB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Hydraulics: </a:t>
            </a:r>
            <a:r>
              <a:rPr lang="en-GB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Like a Pneumatic system, but uses water or oil under pressure. E.g. Wheelchair lifts</a:t>
            </a:r>
            <a:endParaRPr lang="en-GB" sz="14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GB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GB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Kinetic: </a:t>
            </a:r>
            <a:r>
              <a:rPr lang="en-GB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Energy that is generated by movement. This is stored by items like springs in a “clickable” pen or balloons,</a:t>
            </a:r>
            <a:endParaRPr lang="en-GB" sz="14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GB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GB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Batteries: </a:t>
            </a:r>
            <a:r>
              <a:rPr lang="en-GB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Electrical power can be stored in batteries. Rechargeable batteries are becoming increasingly popular.</a:t>
            </a:r>
            <a:endParaRPr lang="en-GB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8224" y="155448"/>
            <a:ext cx="883920" cy="883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219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B7FC02FAF3764B9D62267CCC725C6C" ma:contentTypeVersion="29" ma:contentTypeDescription="Create a new document." ma:contentTypeScope="" ma:versionID="deaf4d8ba4a677babe68aea37c8324a6">
  <xsd:schema xmlns:xsd="http://www.w3.org/2001/XMLSchema" xmlns:xs="http://www.w3.org/2001/XMLSchema" xmlns:p="http://schemas.microsoft.com/office/2006/metadata/properties" xmlns:ns2="e701effd-2b37-459b-bcc8-c52484c32432" xmlns:ns3="9b313c76-d8cf-4c35-bcc8-88f901e76746" targetNamespace="http://schemas.microsoft.com/office/2006/metadata/properties" ma:root="true" ma:fieldsID="8ccb84000695cefa3397f2b6b548ccd9" ns2:_="" ns3:_="">
    <xsd:import namespace="e701effd-2b37-459b-bcc8-c52484c32432"/>
    <xsd:import namespace="9b313c76-d8cf-4c35-bcc8-88f901e76746"/>
    <xsd:element name="properties">
      <xsd:complexType>
        <xsd:sequence>
          <xsd:element name="documentManagement">
            <xsd:complexType>
              <xsd:all>
                <xsd:element ref="ns2:ae88a227307041d1acf7c1fa1ed55694" minOccurs="0"/>
                <xsd:element ref="ns2:TaxCatchAll" minOccurs="0"/>
                <xsd:element ref="ns2:d53377a9edef49f69bc84a5c0e946513" minOccurs="0"/>
                <xsd:element ref="ns2:ie3cf5aa8f394407b48df93154792bc3" minOccurs="0"/>
                <xsd:element ref="ns2:c497cbb4844140aca2ca654b9b85c831" minOccurs="0"/>
                <xsd:element ref="ns2:PersonalIdentificationData" minOccurs="0"/>
                <xsd:element ref="ns2:KeyStage" minOccurs="0"/>
                <xsd:element ref="ns2:Year" minOccurs="0"/>
                <xsd:element ref="ns2:Lesson" minOccurs="0"/>
                <xsd:element ref="ns2:CustomTags" minOccurs="0"/>
                <xsd:element ref="ns2:CurriculumSubject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ObjectDetectorVersions" minOccurs="0"/>
                <xsd:element ref="ns3:MediaServiceSearchProperties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01effd-2b37-459b-bcc8-c52484c32432" elementFormDefault="qualified">
    <xsd:import namespace="http://schemas.microsoft.com/office/2006/documentManagement/types"/>
    <xsd:import namespace="http://schemas.microsoft.com/office/infopath/2007/PartnerControls"/>
    <xsd:element name="ae88a227307041d1acf7c1fa1ed55694" ma:index="9" nillable="true" ma:taxonomy="true" ma:internalName="ae88a227307041d1acf7c1fa1ed55694" ma:taxonomyFieldName="Topic" ma:displayName="Topic" ma:fieldId="{ae88a227-3070-41d1-acf7-c1fa1ed55694}" ma:sspId="c022160d-8cc3-41fd-88f4-0e6a59a1a79f" ma:termSetId="a5975490-b005-4860-b3b1-afb9fa414e6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b41a7824-1562-4f7e-84a9-6b28bfb7e255}" ma:internalName="TaxCatchAll" ma:showField="CatchAllData" ma:web="e701effd-2b37-459b-bcc8-c52484c3243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d53377a9edef49f69bc84a5c0e946513" ma:index="12" nillable="true" ma:taxonomy="true" ma:internalName="d53377a9edef49f69bc84a5c0e946513" ma:taxonomyFieldName="Exam_x0020_Board" ma:displayName="Exam Board" ma:fieldId="{d53377a9-edef-49f6-9bc8-4a5c0e946513}" ma:sspId="c022160d-8cc3-41fd-88f4-0e6a59a1a79f" ma:termSetId="3787a118-db64-4cf2-b0c5-7cb09b5930a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e3cf5aa8f394407b48df93154792bc3" ma:index="14" nillable="true" ma:taxonomy="true" ma:internalName="ie3cf5aa8f394407b48df93154792bc3" ma:taxonomyFieldName="Week" ma:displayName="Week" ma:fieldId="{2e3cf5aa-8f39-4407-b48d-f93154792bc3}" ma:sspId="c022160d-8cc3-41fd-88f4-0e6a59a1a79f" ma:termSetId="65c63b05-71ce-4be3-b490-62d611659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497cbb4844140aca2ca654b9b85c831" ma:index="16" nillable="true" ma:taxonomy="true" ma:internalName="c497cbb4844140aca2ca654b9b85c831" ma:taxonomyFieldName="Term" ma:displayName="Term" ma:fieldId="{c497cbb4-8441-40ac-a2ca-654b9b85c831}" ma:sspId="c022160d-8cc3-41fd-88f4-0e6a59a1a79f" ma:termSetId="c6542a95-9c68-4949-90f6-f04c3b1061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ersonalIdentificationData" ma:index="17" nillable="true" ma:displayName="Personal Identification Data" ma:internalName="Personal_x0020_Identification_x0020_Data">
      <xsd:simpleType>
        <xsd:restriction base="dms:Choice">
          <xsd:enumeration value="No"/>
          <xsd:enumeration value="Yes"/>
        </xsd:restriction>
      </xsd:simpleType>
    </xsd:element>
    <xsd:element name="KeyStage" ma:index="18" nillable="true" ma:displayName="Key Stage" ma:default="KS4" ma:internalName="Key_x0020_Stage">
      <xsd:simpleType>
        <xsd:restriction base="dms:Text"/>
      </xsd:simpleType>
    </xsd:element>
    <xsd:element name="Year" ma:index="19" nillable="true" ma:displayName="Year" ma:default="Year 11" ma:internalName="Year">
      <xsd:simpleType>
        <xsd:restriction base="dms:Text"/>
      </xsd:simpleType>
    </xsd:element>
    <xsd:element name="Lesson" ma:index="20" nillable="true" ma:displayName="Lesson" ma:internalName="Lesson">
      <xsd:simpleType>
        <xsd:restriction base="dms:Text"/>
      </xsd:simpleType>
    </xsd:element>
    <xsd:element name="CustomTags" ma:index="21" nillable="true" ma:displayName="Custom Tags" ma:internalName="Custom_x0020_Tags">
      <xsd:simpleType>
        <xsd:restriction base="dms:Text"/>
      </xsd:simpleType>
    </xsd:element>
    <xsd:element name="CurriculumSubject" ma:index="22" nillable="true" ma:displayName="Curriculum Subject" ma:default="Design Technology" ma:internalName="Curriculum_x0020_Subject">
      <xsd:simpleType>
        <xsd:restriction base="dms:Text"/>
      </xsd:simpleType>
    </xsd:element>
    <xsd:element name="SharedWithUsers" ma:index="3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313c76-d8cf-4c35-bcc8-88f901e767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2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8" nillable="true" ma:taxonomy="true" ma:internalName="lcf76f155ced4ddcb4097134ff3c332f" ma:taxonomyFieldName="MediaServiceImageTags" ma:displayName="Image Tags" ma:readOnly="false" ma:fieldId="{5cf76f15-5ced-4ddc-b409-7134ff3c332f}" ma:taxonomyMulti="true" ma:sspId="c022160d-8cc3-41fd-88f4-0e6a59a1a7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3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3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e88a227307041d1acf7c1fa1ed55694 xmlns="e701effd-2b37-459b-bcc8-c52484c32432">
      <Terms xmlns="http://schemas.microsoft.com/office/infopath/2007/PartnerControls"/>
    </ae88a227307041d1acf7c1fa1ed55694>
    <CurriculumSubject xmlns="e701effd-2b37-459b-bcc8-c52484c32432">Design Technology</CurriculumSubject>
    <TaxCatchAll xmlns="e701effd-2b37-459b-bcc8-c52484c32432" xsi:nil="true"/>
    <d53377a9edef49f69bc84a5c0e946513 xmlns="e701effd-2b37-459b-bcc8-c52484c32432">
      <Terms xmlns="http://schemas.microsoft.com/office/infopath/2007/PartnerControls"/>
    </d53377a9edef49f69bc84a5c0e946513>
    <Year xmlns="e701effd-2b37-459b-bcc8-c52484c32432">Year 11</Year>
    <KeyStage xmlns="e701effd-2b37-459b-bcc8-c52484c32432">KS4</KeyStage>
    <Lesson xmlns="e701effd-2b37-459b-bcc8-c52484c32432" xsi:nil="true"/>
    <ie3cf5aa8f394407b48df93154792bc3 xmlns="e701effd-2b37-459b-bcc8-c52484c32432">
      <Terms xmlns="http://schemas.microsoft.com/office/infopath/2007/PartnerControls"/>
    </ie3cf5aa8f394407b48df93154792bc3>
    <c497cbb4844140aca2ca654b9b85c831 xmlns="e701effd-2b37-459b-bcc8-c52484c32432">
      <Terms xmlns="http://schemas.microsoft.com/office/infopath/2007/PartnerControls"/>
    </c497cbb4844140aca2ca654b9b85c831>
    <PersonalIdentificationData xmlns="e701effd-2b37-459b-bcc8-c52484c32432" xsi:nil="true"/>
    <CustomTags xmlns="e701effd-2b37-459b-bcc8-c52484c32432" xsi:nil="true"/>
    <lcf76f155ced4ddcb4097134ff3c332f xmlns="9b313c76-d8cf-4c35-bcc8-88f901e7674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41DAB49-D8FC-43E5-9BEB-C3222E31788A}"/>
</file>

<file path=customXml/itemProps2.xml><?xml version="1.0" encoding="utf-8"?>
<ds:datastoreItem xmlns:ds="http://schemas.openxmlformats.org/officeDocument/2006/customXml" ds:itemID="{642139F5-D38D-4BA4-BF5D-7517A92B3CB3}"/>
</file>

<file path=customXml/itemProps3.xml><?xml version="1.0" encoding="utf-8"?>
<ds:datastoreItem xmlns:ds="http://schemas.openxmlformats.org/officeDocument/2006/customXml" ds:itemID="{565C78CF-E937-4EB4-B1A0-5F785479872C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326</Words>
  <Application>Microsoft Office PowerPoint</Application>
  <PresentationFormat>A3 Paper (297x420 mm)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Chalk Dash</vt:lpstr>
      <vt:lpstr>Tahoma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N. Hill</dc:creator>
  <cp:lastModifiedBy>N. Hill</cp:lastModifiedBy>
  <cp:revision>7</cp:revision>
  <dcterms:created xsi:type="dcterms:W3CDTF">2019-06-26T11:09:05Z</dcterms:created>
  <dcterms:modified xsi:type="dcterms:W3CDTF">2019-06-26T14:57:17Z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0x01010069B7FC02FAF3764B9D62267CCC725C6C</vt:lpwstr>
  </property>
</Properties>
</file>