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2801600" cy="9601200" type="A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047" userDrawn="1">
          <p15:clr>
            <a:srgbClr val="A4A3A4"/>
          </p15:clr>
        </p15:guide>
        <p15:guide id="2" pos="4009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3EBF9"/>
    <a:srgbClr val="D3B5E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3" autoAdjust="0"/>
    <p:restoredTop sz="94660"/>
  </p:normalViewPr>
  <p:slideViewPr>
    <p:cSldViewPr snapToGrid="0" showGuides="1">
      <p:cViewPr varScale="1">
        <p:scale>
          <a:sx n="53" d="100"/>
          <a:sy n="53" d="100"/>
        </p:scale>
        <p:origin x="1320" y="72"/>
      </p:cViewPr>
      <p:guideLst>
        <p:guide orient="horz" pos="3047"/>
        <p:guide pos="4009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2.xml"/><Relationship Id="rId3" Type="http://schemas.openxmlformats.org/officeDocument/2006/relationships/presProps" Target="presProps.xml"/><Relationship Id="rId7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Relationship Id="rId9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60120" y="1571308"/>
            <a:ext cx="10881360" cy="3342640"/>
          </a:xfrm>
        </p:spPr>
        <p:txBody>
          <a:bodyPr anchor="b"/>
          <a:lstStyle>
            <a:lvl1pPr algn="ctr">
              <a:defRPr sz="8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0200" y="5042853"/>
            <a:ext cx="9601200" cy="2318067"/>
          </a:xfrm>
        </p:spPr>
        <p:txBody>
          <a:bodyPr/>
          <a:lstStyle>
            <a:lvl1pPr marL="0" indent="0" algn="ctr">
              <a:buNone/>
              <a:defRPr sz="3360"/>
            </a:lvl1pPr>
            <a:lvl2pPr marL="640080" indent="0" algn="ctr">
              <a:buNone/>
              <a:defRPr sz="2800"/>
            </a:lvl2pPr>
            <a:lvl3pPr marL="1280160" indent="0" algn="ctr">
              <a:buNone/>
              <a:defRPr sz="2520"/>
            </a:lvl3pPr>
            <a:lvl4pPr marL="1920240" indent="0" algn="ctr">
              <a:buNone/>
              <a:defRPr sz="2240"/>
            </a:lvl4pPr>
            <a:lvl5pPr marL="2560320" indent="0" algn="ctr">
              <a:buNone/>
              <a:defRPr sz="2240"/>
            </a:lvl5pPr>
            <a:lvl6pPr marL="3200400" indent="0" algn="ctr">
              <a:buNone/>
              <a:defRPr sz="2240"/>
            </a:lvl6pPr>
            <a:lvl7pPr marL="3840480" indent="0" algn="ctr">
              <a:buNone/>
              <a:defRPr sz="2240"/>
            </a:lvl7pPr>
            <a:lvl8pPr marL="4480560" indent="0" algn="ctr">
              <a:buNone/>
              <a:defRPr sz="2240"/>
            </a:lvl8pPr>
            <a:lvl9pPr marL="5120640" indent="0" algn="ctr">
              <a:buNone/>
              <a:defRPr sz="224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39798C-0930-4696-AA76-5CD17F99B189}" type="datetimeFigureOut">
              <a:rPr lang="en-GB" smtClean="0"/>
              <a:t>26/06/2019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C4C3C-A412-4808-8AFD-D0105F1517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822961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39798C-0930-4696-AA76-5CD17F99B189}" type="datetimeFigureOut">
              <a:rPr lang="en-GB" smtClean="0"/>
              <a:t>26/06/2019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C4C3C-A412-4808-8AFD-D0105F1517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308617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1146" y="511175"/>
            <a:ext cx="2760345" cy="813657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80111" y="511175"/>
            <a:ext cx="8121015" cy="8136573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39798C-0930-4696-AA76-5CD17F99B189}" type="datetimeFigureOut">
              <a:rPr lang="en-GB" smtClean="0"/>
              <a:t>26/06/2019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C4C3C-A412-4808-8AFD-D0105F1517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545403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39798C-0930-4696-AA76-5CD17F99B189}" type="datetimeFigureOut">
              <a:rPr lang="en-GB" smtClean="0"/>
              <a:t>26/06/2019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C4C3C-A412-4808-8AFD-D0105F1517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21958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3443" y="2393635"/>
            <a:ext cx="11041380" cy="3993832"/>
          </a:xfrm>
        </p:spPr>
        <p:txBody>
          <a:bodyPr anchor="b"/>
          <a:lstStyle>
            <a:lvl1pPr>
              <a:defRPr sz="8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3443" y="6425250"/>
            <a:ext cx="11041380" cy="2100262"/>
          </a:xfrm>
        </p:spPr>
        <p:txBody>
          <a:bodyPr/>
          <a:lstStyle>
            <a:lvl1pPr marL="0" indent="0">
              <a:buNone/>
              <a:defRPr sz="3360">
                <a:solidFill>
                  <a:schemeClr val="tx1"/>
                </a:solidFill>
              </a:defRPr>
            </a:lvl1pPr>
            <a:lvl2pPr marL="64008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2pPr>
            <a:lvl3pPr marL="1280160" indent="0">
              <a:buNone/>
              <a:defRPr sz="2520">
                <a:solidFill>
                  <a:schemeClr val="tx1">
                    <a:tint val="75000"/>
                  </a:schemeClr>
                </a:solidFill>
              </a:defRPr>
            </a:lvl3pPr>
            <a:lvl4pPr marL="19202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4pPr>
            <a:lvl5pPr marL="256032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5pPr>
            <a:lvl6pPr marL="320040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6pPr>
            <a:lvl7pPr marL="384048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7pPr>
            <a:lvl8pPr marL="448056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8pPr>
            <a:lvl9pPr marL="51206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39798C-0930-4696-AA76-5CD17F99B189}" type="datetimeFigureOut">
              <a:rPr lang="en-GB" smtClean="0"/>
              <a:t>26/06/2019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C4C3C-A412-4808-8AFD-D0105F1517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635540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80110" y="2555875"/>
            <a:ext cx="5440680" cy="609187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80810" y="2555875"/>
            <a:ext cx="5440680" cy="609187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39798C-0930-4696-AA76-5CD17F99B189}" type="datetimeFigureOut">
              <a:rPr lang="en-GB" smtClean="0"/>
              <a:t>26/06/2019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C4C3C-A412-4808-8AFD-D0105F1517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05868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7" y="511177"/>
            <a:ext cx="11041380" cy="185578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1779" y="2353628"/>
            <a:ext cx="5415676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81779" y="3507105"/>
            <a:ext cx="5415676" cy="515842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80811" y="2353628"/>
            <a:ext cx="5442347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80811" y="3507105"/>
            <a:ext cx="5442347" cy="515842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39798C-0930-4696-AA76-5CD17F99B189}" type="datetimeFigureOut">
              <a:rPr lang="en-GB" smtClean="0"/>
              <a:t>26/06/2019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C4C3C-A412-4808-8AFD-D0105F1517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664465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39798C-0930-4696-AA76-5CD17F99B189}" type="datetimeFigureOut">
              <a:rPr lang="en-GB" smtClean="0"/>
              <a:t>26/06/2019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C4C3C-A412-4808-8AFD-D0105F1517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948472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39798C-0930-4696-AA76-5CD17F99B189}" type="datetimeFigureOut">
              <a:rPr lang="en-GB" smtClean="0"/>
              <a:t>26/06/2019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C4C3C-A412-4808-8AFD-D0105F1517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364226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42347" y="1382397"/>
            <a:ext cx="6480810" cy="6823075"/>
          </a:xfrm>
        </p:spPr>
        <p:txBody>
          <a:bodyPr/>
          <a:lstStyle>
            <a:lvl1pPr>
              <a:defRPr sz="4480"/>
            </a:lvl1pPr>
            <a:lvl2pPr>
              <a:defRPr sz="3920"/>
            </a:lvl2pPr>
            <a:lvl3pPr>
              <a:defRPr sz="336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39798C-0930-4696-AA76-5CD17F99B189}" type="datetimeFigureOut">
              <a:rPr lang="en-GB" smtClean="0"/>
              <a:t>26/06/2019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C4C3C-A412-4808-8AFD-D0105F1517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518875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42347" y="1382397"/>
            <a:ext cx="6480810" cy="6823075"/>
          </a:xfrm>
        </p:spPr>
        <p:txBody>
          <a:bodyPr anchor="t"/>
          <a:lstStyle>
            <a:lvl1pPr marL="0" indent="0">
              <a:buNone/>
              <a:defRPr sz="4480"/>
            </a:lvl1pPr>
            <a:lvl2pPr marL="640080" indent="0">
              <a:buNone/>
              <a:defRPr sz="3920"/>
            </a:lvl2pPr>
            <a:lvl3pPr marL="1280160" indent="0">
              <a:buNone/>
              <a:defRPr sz="3360"/>
            </a:lvl3pPr>
            <a:lvl4pPr marL="1920240" indent="0">
              <a:buNone/>
              <a:defRPr sz="2800"/>
            </a:lvl4pPr>
            <a:lvl5pPr marL="2560320" indent="0">
              <a:buNone/>
              <a:defRPr sz="2800"/>
            </a:lvl5pPr>
            <a:lvl6pPr marL="3200400" indent="0">
              <a:buNone/>
              <a:defRPr sz="2800"/>
            </a:lvl6pPr>
            <a:lvl7pPr marL="3840480" indent="0">
              <a:buNone/>
              <a:defRPr sz="2800"/>
            </a:lvl7pPr>
            <a:lvl8pPr marL="4480560" indent="0">
              <a:buNone/>
              <a:defRPr sz="2800"/>
            </a:lvl8pPr>
            <a:lvl9pPr marL="5120640" indent="0">
              <a:buNone/>
              <a:defRPr sz="28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39798C-0930-4696-AA76-5CD17F99B189}" type="datetimeFigureOut">
              <a:rPr lang="en-GB" smtClean="0"/>
              <a:t>26/06/2019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C4C3C-A412-4808-8AFD-D0105F1517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608520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80110" y="511177"/>
            <a:ext cx="11041380" cy="18557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0110" y="2555875"/>
            <a:ext cx="11041380" cy="60918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8011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39798C-0930-4696-AA76-5CD17F99B189}" type="datetimeFigureOut">
              <a:rPr lang="en-GB" smtClean="0"/>
              <a:t>26/06/2019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240530" y="8898892"/>
            <a:ext cx="432054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04113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DC4C3C-A412-4808-8AFD-D0105F1517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042657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280160" rtl="0" eaLnBrk="1" latinLnBrk="0" hangingPunct="1">
        <a:lnSpc>
          <a:spcPct val="90000"/>
        </a:lnSpc>
        <a:spcBef>
          <a:spcPct val="0"/>
        </a:spcBef>
        <a:buNone/>
        <a:defRPr sz="61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20040" indent="-320040" algn="l" defTabSz="1280160" rtl="0" eaLnBrk="1" latinLnBrk="0" hangingPunct="1">
        <a:lnSpc>
          <a:spcPct val="90000"/>
        </a:lnSpc>
        <a:spcBef>
          <a:spcPts val="1400"/>
        </a:spcBef>
        <a:buFont typeface="Arial" panose="020B0604020202020204" pitchFamily="34" charset="0"/>
        <a:buChar char="•"/>
        <a:defRPr sz="3920" kern="1200">
          <a:solidFill>
            <a:schemeClr val="tx1"/>
          </a:solidFill>
          <a:latin typeface="+mn-lt"/>
          <a:ea typeface="+mn-ea"/>
          <a:cs typeface="+mn-cs"/>
        </a:defRPr>
      </a:lvl1pPr>
      <a:lvl2pPr marL="9601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3360" kern="1200">
          <a:solidFill>
            <a:schemeClr val="tx1"/>
          </a:solidFill>
          <a:latin typeface="+mn-lt"/>
          <a:ea typeface="+mn-ea"/>
          <a:cs typeface="+mn-cs"/>
        </a:defRPr>
      </a:lvl2pPr>
      <a:lvl3pPr marL="16002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22402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88036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52044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41605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4406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8016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56032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20040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384048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48056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12064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553712" y="310896"/>
            <a:ext cx="369417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 smtClean="0">
                <a:solidFill>
                  <a:srgbClr val="7030A0"/>
                </a:solidFill>
                <a:latin typeface="Chalk Dash" panose="03000600000000000000" pitchFamily="66" charset="0"/>
              </a:rPr>
              <a:t>Environment</a:t>
            </a:r>
            <a:endParaRPr lang="en-GB" sz="1400" dirty="0">
              <a:solidFill>
                <a:srgbClr val="7030A0"/>
              </a:solidFill>
              <a:latin typeface="Chalk Dash" panose="03000600000000000000" pitchFamily="66" charset="0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45237095"/>
              </p:ext>
            </p:extLst>
          </p:nvPr>
        </p:nvGraphicFramePr>
        <p:xfrm>
          <a:off x="323088" y="803656"/>
          <a:ext cx="5876544" cy="408893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61975">
                  <a:extLst>
                    <a:ext uri="{9D8B030D-6E8A-4147-A177-3AD203B41FA5}">
                      <a16:colId xmlns:a16="http://schemas.microsoft.com/office/drawing/2014/main" val="4053896986"/>
                    </a:ext>
                  </a:extLst>
                </a:gridCol>
                <a:gridCol w="4814569">
                  <a:extLst>
                    <a:ext uri="{9D8B030D-6E8A-4147-A177-3AD203B41FA5}">
                      <a16:colId xmlns:a16="http://schemas.microsoft.com/office/drawing/2014/main" val="2687723683"/>
                    </a:ext>
                  </a:extLst>
                </a:gridCol>
              </a:tblGrid>
              <a:tr h="392026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The 6Rs</a:t>
                      </a:r>
                      <a:endParaRPr lang="en-GB" sz="12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solidFill>
                      <a:srgbClr val="D3B5E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Meaning</a:t>
                      </a:r>
                      <a:endParaRPr lang="en-GB" sz="12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solidFill>
                      <a:srgbClr val="D3B5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17795933"/>
                  </a:ext>
                </a:extLst>
              </a:tr>
              <a:tr h="483320"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Reuse</a:t>
                      </a:r>
                      <a:endParaRPr lang="en-GB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To use</a:t>
                      </a:r>
                      <a:r>
                        <a:rPr lang="en-GB" sz="1200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a product again either for the same purpose or a different one</a:t>
                      </a:r>
                      <a:endParaRPr lang="en-GB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185962943"/>
                  </a:ext>
                </a:extLst>
              </a:tr>
              <a:tr h="483320"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Reduce</a:t>
                      </a:r>
                      <a:endParaRPr lang="en-GB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To have less of material/packaging/pollution when</a:t>
                      </a:r>
                      <a:r>
                        <a:rPr lang="en-GB" sz="1200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making products by making them more efficient </a:t>
                      </a:r>
                      <a:endParaRPr lang="en-GB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24216170"/>
                  </a:ext>
                </a:extLst>
              </a:tr>
              <a:tr h="392026"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Recycle</a:t>
                      </a:r>
                      <a:endParaRPr lang="en-GB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Breaking down and forming</a:t>
                      </a:r>
                      <a:r>
                        <a:rPr lang="en-GB" sz="1200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the material into another product</a:t>
                      </a:r>
                      <a:endParaRPr lang="en-GB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931819278"/>
                  </a:ext>
                </a:extLst>
              </a:tr>
              <a:tr h="483320"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Refuse</a:t>
                      </a:r>
                      <a:endParaRPr lang="en-GB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Customers not buying or supporting products that</a:t>
                      </a:r>
                      <a:r>
                        <a:rPr lang="en-GB" sz="1200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make an environmental impact</a:t>
                      </a:r>
                      <a:endParaRPr lang="en-GB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64601702"/>
                  </a:ext>
                </a:extLst>
              </a:tr>
              <a:tr h="483320"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Rethink</a:t>
                      </a:r>
                      <a:endParaRPr lang="en-GB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Designers and</a:t>
                      </a:r>
                      <a:r>
                        <a:rPr lang="en-GB" sz="1200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customer rethinking their decisions when making and buying products. </a:t>
                      </a:r>
                      <a:endParaRPr lang="en-GB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81728753"/>
                  </a:ext>
                </a:extLst>
              </a:tr>
              <a:tr h="483320"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Repair</a:t>
                      </a:r>
                      <a:endParaRPr lang="en-GB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Fixin</a:t>
                      </a:r>
                      <a:r>
                        <a:rPr lang="en-GB" sz="1200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g a product rather than throwing it away. Extending its life rather than using more resources to make another</a:t>
                      </a:r>
                    </a:p>
                    <a:p>
                      <a:pPr algn="ctr"/>
                      <a:endParaRPr lang="en-GB" sz="1200" baseline="0" dirty="0" smtClean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  <a:p>
                      <a:pPr algn="ctr"/>
                      <a:r>
                        <a:rPr lang="en-GB" sz="1200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Often products are </a:t>
                      </a:r>
                      <a:r>
                        <a:rPr lang="en-GB" sz="1200" b="1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Designed for Maintenance </a:t>
                      </a:r>
                      <a:r>
                        <a:rPr lang="en-GB" sz="1200" b="0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so can easily be repaired. E.g. Using screws so even non-specialists can take a product apart, or using components that can easily be replaced like fuses or batteries</a:t>
                      </a:r>
                      <a:endParaRPr lang="en-GB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657162031"/>
                  </a:ext>
                </a:extLst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7181300"/>
              </p:ext>
            </p:extLst>
          </p:nvPr>
        </p:nvGraphicFramePr>
        <p:xfrm>
          <a:off x="6588813" y="5038344"/>
          <a:ext cx="5876544" cy="315335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999232">
                  <a:extLst>
                    <a:ext uri="{9D8B030D-6E8A-4147-A177-3AD203B41FA5}">
                      <a16:colId xmlns:a16="http://schemas.microsoft.com/office/drawing/2014/main" val="4053896986"/>
                    </a:ext>
                  </a:extLst>
                </a:gridCol>
                <a:gridCol w="2877312">
                  <a:extLst>
                    <a:ext uri="{9D8B030D-6E8A-4147-A177-3AD203B41FA5}">
                      <a16:colId xmlns:a16="http://schemas.microsoft.com/office/drawing/2014/main" val="2687723683"/>
                    </a:ext>
                  </a:extLst>
                </a:gridCol>
              </a:tblGrid>
              <a:tr h="659076">
                <a:tc gridSpan="2"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Sustainability</a:t>
                      </a:r>
                      <a:r>
                        <a:rPr lang="en-GB" sz="1200" b="1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is </a:t>
                      </a:r>
                      <a:r>
                        <a:rPr lang="en-GB" sz="1200" b="0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maintaining our planet and its resources and making a minimal negative impact</a:t>
                      </a:r>
                      <a:endParaRPr lang="en-GB" sz="12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solidFill>
                      <a:srgbClr val="F3EBF9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00" b="1" dirty="0"/>
                    </a:p>
                  </a:txBody>
                  <a:tcPr anchor="ctr">
                    <a:solidFill>
                      <a:srgbClr val="D3B5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1779593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Finite Resources </a:t>
                      </a:r>
                      <a:br>
                        <a:rPr lang="en-GB" sz="1200" b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</a:br>
                      <a:r>
                        <a:rPr lang="en-GB" sz="1200" b="0" i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Will run out of eventually</a:t>
                      </a:r>
                      <a:endParaRPr lang="en-GB" sz="12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solidFill>
                      <a:srgbClr val="F3EBF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Infinite Resources </a:t>
                      </a:r>
                      <a:br>
                        <a:rPr lang="en-GB" sz="1200" b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</a:br>
                      <a:r>
                        <a:rPr lang="en-GB" sz="1200" b="0" i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Can be re-grown and re-bread. Will not run out of</a:t>
                      </a:r>
                      <a:endParaRPr lang="en-GB" sz="12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solidFill>
                      <a:srgbClr val="F3EB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8596294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Plastics</a:t>
                      </a:r>
                      <a:endParaRPr lang="en-GB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Paper</a:t>
                      </a:r>
                      <a:endParaRPr lang="en-GB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2421617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Metals</a:t>
                      </a:r>
                      <a:endParaRPr lang="en-GB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Boards</a:t>
                      </a:r>
                      <a:endParaRPr lang="en-GB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93181927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Polymers</a:t>
                      </a:r>
                      <a:r>
                        <a:rPr lang="en-GB" sz="1200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(Textiles)</a:t>
                      </a:r>
                      <a:endParaRPr lang="en-GB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Natural Timbers</a:t>
                      </a:r>
                      <a:endParaRPr lang="en-GB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646017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GB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Cotton</a:t>
                      </a:r>
                      <a:endParaRPr lang="en-GB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8172875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GB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Leather</a:t>
                      </a:r>
                      <a:endParaRPr lang="en-GB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657162031"/>
                  </a:ext>
                </a:extLst>
              </a:tr>
            </a:tbl>
          </a:graphicData>
        </a:graphic>
      </p:graphicFrame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0" b="100000" l="0" r="100000">
                        <a14:foregroundMark x1="38231" y1="20616" x2="38231" y2="20616"/>
                        <a14:foregroundMark x1="38073" y1="15877" x2="38073" y2="15877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0354" t="9891" r="22175" b="7496"/>
          <a:stretch/>
        </p:blipFill>
        <p:spPr>
          <a:xfrm>
            <a:off x="302514" y="6002196"/>
            <a:ext cx="3061901" cy="2934324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391749" y="5207445"/>
            <a:ext cx="5807884" cy="4027995"/>
          </a:xfrm>
          <a:prstGeom prst="rect">
            <a:avLst/>
          </a:prstGeom>
          <a:noFill/>
          <a:ln w="3810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TextBox 10"/>
          <p:cNvSpPr txBox="1"/>
          <p:nvPr/>
        </p:nvSpPr>
        <p:spPr>
          <a:xfrm>
            <a:off x="8081210" y="2167690"/>
            <a:ext cx="2796339" cy="1341656"/>
          </a:xfrm>
          <a:prstGeom prst="ellipse">
            <a:avLst/>
          </a:prstGeom>
          <a:solidFill>
            <a:srgbClr val="F3EBF9"/>
          </a:solidFill>
          <a:ln w="38100">
            <a:solidFill>
              <a:srgbClr val="7030A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What can we do to reduce environmental impact or products and manufacture?</a:t>
            </a:r>
            <a:endParaRPr lang="en-GB" sz="1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493264" y="5336784"/>
            <a:ext cx="2317953" cy="3091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Life Cycle Assessment</a:t>
            </a:r>
            <a:endParaRPr lang="en-GB" sz="14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3331464" y="5896022"/>
            <a:ext cx="2716945" cy="30608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This is </a:t>
            </a:r>
            <a:r>
              <a:rPr lang="en-GB" sz="1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when a designer looks at the </a:t>
            </a:r>
            <a:r>
              <a:rPr lang="en-GB" sz="1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environmental impact a product makes over its life </a:t>
            </a:r>
            <a:r>
              <a:rPr lang="en-GB" sz="1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time and how it could be reduced. </a:t>
            </a:r>
            <a:r>
              <a:rPr lang="en-GB" sz="1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Including:</a:t>
            </a:r>
          </a:p>
          <a:p>
            <a:endParaRPr lang="en-GB" sz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Impact of materials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Impact of processes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Product Miles (how far a product has to travel to get from factory to consumer)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Impact while in use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Impact when disposed of (6Rs) 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896350" y="666750"/>
            <a:ext cx="2209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 smtClean="0"/>
              <a:t>Repairing products rather than throwing them away</a:t>
            </a:r>
            <a:endParaRPr lang="en-GB" sz="1200" dirty="0"/>
          </a:p>
        </p:txBody>
      </p:sp>
      <p:sp>
        <p:nvSpPr>
          <p:cNvPr id="15" name="TextBox 14"/>
          <p:cNvSpPr txBox="1"/>
          <p:nvPr/>
        </p:nvSpPr>
        <p:spPr>
          <a:xfrm>
            <a:off x="10629900" y="3695700"/>
            <a:ext cx="16383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 smtClean="0"/>
              <a:t>Recycling products and materials</a:t>
            </a:r>
            <a:endParaRPr lang="en-GB" sz="1200" dirty="0"/>
          </a:p>
        </p:txBody>
      </p:sp>
      <p:sp>
        <p:nvSpPr>
          <p:cNvPr id="16" name="TextBox 15"/>
          <p:cNvSpPr txBox="1"/>
          <p:nvPr/>
        </p:nvSpPr>
        <p:spPr>
          <a:xfrm>
            <a:off x="6591300" y="1314450"/>
            <a:ext cx="2095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 smtClean="0"/>
              <a:t>Reducing </a:t>
            </a:r>
            <a:r>
              <a:rPr lang="en-GB" sz="1200" b="1" dirty="0" smtClean="0"/>
              <a:t>Product Miles</a:t>
            </a:r>
            <a:r>
              <a:rPr lang="en-GB" sz="1200" dirty="0" smtClean="0"/>
              <a:t> buy making the product in the country it is sold in</a:t>
            </a:r>
            <a:endParaRPr lang="en-GB" sz="1200" dirty="0"/>
          </a:p>
        </p:txBody>
      </p:sp>
      <p:sp>
        <p:nvSpPr>
          <p:cNvPr id="17" name="TextBox 16"/>
          <p:cNvSpPr txBox="1"/>
          <p:nvPr/>
        </p:nvSpPr>
        <p:spPr>
          <a:xfrm>
            <a:off x="6560058" y="3821450"/>
            <a:ext cx="215265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 smtClean="0"/>
              <a:t>Reducing </a:t>
            </a:r>
            <a:r>
              <a:rPr lang="en-GB" sz="1200" b="1" dirty="0" smtClean="0"/>
              <a:t>Pollution</a:t>
            </a:r>
            <a:r>
              <a:rPr lang="en-GB" sz="1200" dirty="0" smtClean="0"/>
              <a:t> by using less plastics, efficient manufacture, less waste and using </a:t>
            </a:r>
            <a:r>
              <a:rPr lang="en-GB" sz="1200" b="1" dirty="0" smtClean="0"/>
              <a:t>renewable energy</a:t>
            </a:r>
            <a:r>
              <a:rPr lang="en-GB" sz="1200" dirty="0" smtClean="0"/>
              <a:t> (like solar and wind)</a:t>
            </a:r>
            <a:endParaRPr lang="en-GB" sz="1200" dirty="0"/>
          </a:p>
        </p:txBody>
      </p:sp>
      <p:sp>
        <p:nvSpPr>
          <p:cNvPr id="18" name="TextBox 17"/>
          <p:cNvSpPr txBox="1"/>
          <p:nvPr/>
        </p:nvSpPr>
        <p:spPr>
          <a:xfrm>
            <a:off x="9220200" y="4375448"/>
            <a:ext cx="14287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 smtClean="0"/>
              <a:t>Using less finite resources</a:t>
            </a:r>
            <a:endParaRPr lang="en-GB" sz="1200" dirty="0"/>
          </a:p>
        </p:txBody>
      </p:sp>
      <p:sp>
        <p:nvSpPr>
          <p:cNvPr id="19" name="TextBox 18"/>
          <p:cNvSpPr txBox="1"/>
          <p:nvPr/>
        </p:nvSpPr>
        <p:spPr>
          <a:xfrm>
            <a:off x="11372850" y="1714500"/>
            <a:ext cx="112395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 smtClean="0"/>
              <a:t>Planting more trees to reduce </a:t>
            </a:r>
            <a:r>
              <a:rPr lang="en-GB" sz="1200" b="1" dirty="0" smtClean="0"/>
              <a:t>deforestation</a:t>
            </a:r>
            <a:endParaRPr lang="en-GB" sz="1200" dirty="0"/>
          </a:p>
        </p:txBody>
      </p:sp>
      <p:cxnSp>
        <p:nvCxnSpPr>
          <p:cNvPr id="21" name="Straight Connector 20"/>
          <p:cNvCxnSpPr>
            <a:endCxn id="19" idx="1"/>
          </p:cNvCxnSpPr>
          <p:nvPr/>
        </p:nvCxnSpPr>
        <p:spPr>
          <a:xfrm flipV="1">
            <a:off x="10725150" y="2129999"/>
            <a:ext cx="647700" cy="422701"/>
          </a:xfrm>
          <a:prstGeom prst="line">
            <a:avLst/>
          </a:prstGeom>
          <a:ln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V="1">
            <a:off x="9886950" y="1238250"/>
            <a:ext cx="38100" cy="952500"/>
          </a:xfrm>
          <a:prstGeom prst="line">
            <a:avLst/>
          </a:prstGeom>
          <a:ln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>
            <a:stCxn id="11" idx="1"/>
          </p:cNvCxnSpPr>
          <p:nvPr/>
        </p:nvCxnSpPr>
        <p:spPr>
          <a:xfrm flipH="1" flipV="1">
            <a:off x="8305800" y="1943100"/>
            <a:ext cx="184924" cy="421071"/>
          </a:xfrm>
          <a:prstGeom prst="line">
            <a:avLst/>
          </a:prstGeom>
          <a:ln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>
            <a:stCxn id="11" idx="3"/>
          </p:cNvCxnSpPr>
          <p:nvPr/>
        </p:nvCxnSpPr>
        <p:spPr>
          <a:xfrm flipH="1">
            <a:off x="8229600" y="3312865"/>
            <a:ext cx="261124" cy="271583"/>
          </a:xfrm>
          <a:prstGeom prst="line">
            <a:avLst/>
          </a:prstGeom>
          <a:ln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>
            <a:off x="9707980" y="3509346"/>
            <a:ext cx="121820" cy="815004"/>
          </a:xfrm>
          <a:prstGeom prst="line">
            <a:avLst/>
          </a:prstGeom>
          <a:ln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10648950" y="3219450"/>
            <a:ext cx="228600" cy="361950"/>
          </a:xfrm>
          <a:prstGeom prst="line">
            <a:avLst/>
          </a:prstGeom>
          <a:ln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74661984"/>
              </p:ext>
            </p:extLst>
          </p:nvPr>
        </p:nvGraphicFramePr>
        <p:xfrm>
          <a:off x="6614160" y="8374888"/>
          <a:ext cx="5876544" cy="10058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616050">
                  <a:extLst>
                    <a:ext uri="{9D8B030D-6E8A-4147-A177-3AD203B41FA5}">
                      <a16:colId xmlns:a16="http://schemas.microsoft.com/office/drawing/2014/main" val="3447142776"/>
                    </a:ext>
                  </a:extLst>
                </a:gridCol>
                <a:gridCol w="4260494">
                  <a:extLst>
                    <a:ext uri="{9D8B030D-6E8A-4147-A177-3AD203B41FA5}">
                      <a16:colId xmlns:a16="http://schemas.microsoft.com/office/drawing/2014/main" val="151856163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/>
                        <a:t>Planned Obsolescence</a:t>
                      </a:r>
                      <a:endParaRPr lang="en-GB" sz="1200" b="1" dirty="0"/>
                    </a:p>
                  </a:txBody>
                  <a:tcPr anchor="ctr">
                    <a:solidFill>
                      <a:srgbClr val="F3EBF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/>
                        <a:t>This is where products</a:t>
                      </a:r>
                      <a:r>
                        <a:rPr lang="en-GB" sz="1200" baseline="0" dirty="0" smtClean="0"/>
                        <a:t> “die” after a certain amount of time. E.g. Disposable cups, Phones, Lightbulbs, Printer Ink, </a:t>
                      </a:r>
                      <a:r>
                        <a:rPr lang="en-GB" sz="1200" baseline="0" dirty="0" err="1" smtClean="0"/>
                        <a:t>etc</a:t>
                      </a:r>
                      <a:endParaRPr lang="en-GB" sz="1200" baseline="0" dirty="0" smtClean="0"/>
                    </a:p>
                    <a:p>
                      <a:pPr algn="ctr"/>
                      <a:r>
                        <a:rPr lang="en-GB" sz="1200" baseline="0" dirty="0" smtClean="0"/>
                        <a:t>This can have a big environmental impact as customers are throwing away lots of products, and resources are being used to create new ones.</a:t>
                      </a:r>
                      <a:endParaRPr lang="en-GB" sz="12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473602527"/>
                  </a:ext>
                </a:extLst>
              </a:tr>
            </a:tbl>
          </a:graphicData>
        </a:graphic>
      </p:graphicFrame>
      <p:pic>
        <p:nvPicPr>
          <p:cNvPr id="24" name="Picture 2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98224" y="155448"/>
            <a:ext cx="883920" cy="8839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42117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9B7FC02FAF3764B9D62267CCC725C6C" ma:contentTypeVersion="29" ma:contentTypeDescription="Create a new document." ma:contentTypeScope="" ma:versionID="deaf4d8ba4a677babe68aea37c8324a6">
  <xsd:schema xmlns:xsd="http://www.w3.org/2001/XMLSchema" xmlns:xs="http://www.w3.org/2001/XMLSchema" xmlns:p="http://schemas.microsoft.com/office/2006/metadata/properties" xmlns:ns2="e701effd-2b37-459b-bcc8-c52484c32432" xmlns:ns3="9b313c76-d8cf-4c35-bcc8-88f901e76746" targetNamespace="http://schemas.microsoft.com/office/2006/metadata/properties" ma:root="true" ma:fieldsID="8ccb84000695cefa3397f2b6b548ccd9" ns2:_="" ns3:_="">
    <xsd:import namespace="e701effd-2b37-459b-bcc8-c52484c32432"/>
    <xsd:import namespace="9b313c76-d8cf-4c35-bcc8-88f901e76746"/>
    <xsd:element name="properties">
      <xsd:complexType>
        <xsd:sequence>
          <xsd:element name="documentManagement">
            <xsd:complexType>
              <xsd:all>
                <xsd:element ref="ns2:ae88a227307041d1acf7c1fa1ed55694" minOccurs="0"/>
                <xsd:element ref="ns2:TaxCatchAll" minOccurs="0"/>
                <xsd:element ref="ns2:d53377a9edef49f69bc84a5c0e946513" minOccurs="0"/>
                <xsd:element ref="ns2:ie3cf5aa8f394407b48df93154792bc3" minOccurs="0"/>
                <xsd:element ref="ns2:c497cbb4844140aca2ca654b9b85c831" minOccurs="0"/>
                <xsd:element ref="ns2:PersonalIdentificationData" minOccurs="0"/>
                <xsd:element ref="ns2:KeyStage" minOccurs="0"/>
                <xsd:element ref="ns2:Year" minOccurs="0"/>
                <xsd:element ref="ns2:Lesson" minOccurs="0"/>
                <xsd:element ref="ns2:CustomTags" minOccurs="0"/>
                <xsd:element ref="ns2:CurriculumSubject" minOccurs="0"/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lcf76f155ced4ddcb4097134ff3c332f" minOccurs="0"/>
                <xsd:element ref="ns3:MediaServiceDateTaken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ObjectDetectorVersions" minOccurs="0"/>
                <xsd:element ref="ns3:MediaServiceSearchProperties" minOccurs="0"/>
                <xsd:element ref="ns2:SharedWithUsers" minOccurs="0"/>
                <xsd:element ref="ns2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701effd-2b37-459b-bcc8-c52484c32432" elementFormDefault="qualified">
    <xsd:import namespace="http://schemas.microsoft.com/office/2006/documentManagement/types"/>
    <xsd:import namespace="http://schemas.microsoft.com/office/infopath/2007/PartnerControls"/>
    <xsd:element name="ae88a227307041d1acf7c1fa1ed55694" ma:index="9" nillable="true" ma:taxonomy="true" ma:internalName="ae88a227307041d1acf7c1fa1ed55694" ma:taxonomyFieldName="Topic" ma:displayName="Topic" ma:fieldId="{ae88a227-3070-41d1-acf7-c1fa1ed55694}" ma:sspId="c022160d-8cc3-41fd-88f4-0e6a59a1a79f" ma:termSetId="a5975490-b005-4860-b3b1-afb9fa414e6d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axCatchAll" ma:index="10" nillable="true" ma:displayName="Taxonomy Catch All Column" ma:hidden="true" ma:list="{b41a7824-1562-4f7e-84a9-6b28bfb7e255}" ma:internalName="TaxCatchAll" ma:showField="CatchAllData" ma:web="e701effd-2b37-459b-bcc8-c52484c3243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d53377a9edef49f69bc84a5c0e946513" ma:index="12" nillable="true" ma:taxonomy="true" ma:internalName="d53377a9edef49f69bc84a5c0e946513" ma:taxonomyFieldName="Exam_x0020_Board" ma:displayName="Exam Board" ma:fieldId="{d53377a9-edef-49f6-9bc8-4a5c0e946513}" ma:sspId="c022160d-8cc3-41fd-88f4-0e6a59a1a79f" ma:termSetId="3787a118-db64-4cf2-b0c5-7cb09b5930a0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ie3cf5aa8f394407b48df93154792bc3" ma:index="14" nillable="true" ma:taxonomy="true" ma:internalName="ie3cf5aa8f394407b48df93154792bc3" ma:taxonomyFieldName="Week" ma:displayName="Week" ma:fieldId="{2e3cf5aa-8f39-4407-b48d-f93154792bc3}" ma:sspId="c022160d-8cc3-41fd-88f4-0e6a59a1a79f" ma:termSetId="65c63b05-71ce-4be3-b490-62d611659da3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c497cbb4844140aca2ca654b9b85c831" ma:index="16" nillable="true" ma:taxonomy="true" ma:internalName="c497cbb4844140aca2ca654b9b85c831" ma:taxonomyFieldName="Term" ma:displayName="Term" ma:fieldId="{c497cbb4-8441-40ac-a2ca-654b9b85c831}" ma:sspId="c022160d-8cc3-41fd-88f4-0e6a59a1a79f" ma:termSetId="c6542a95-9c68-4949-90f6-f04c3b106165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PersonalIdentificationData" ma:index="17" nillable="true" ma:displayName="Personal Identification Data" ma:internalName="Personal_x0020_Identification_x0020_Data">
      <xsd:simpleType>
        <xsd:restriction base="dms:Choice">
          <xsd:enumeration value="No"/>
          <xsd:enumeration value="Yes"/>
        </xsd:restriction>
      </xsd:simpleType>
    </xsd:element>
    <xsd:element name="KeyStage" ma:index="18" nillable="true" ma:displayName="Key Stage" ma:default="KS4" ma:internalName="Key_x0020_Stage">
      <xsd:simpleType>
        <xsd:restriction base="dms:Text"/>
      </xsd:simpleType>
    </xsd:element>
    <xsd:element name="Year" ma:index="19" nillable="true" ma:displayName="Year" ma:default="Year 11" ma:internalName="Year">
      <xsd:simpleType>
        <xsd:restriction base="dms:Text"/>
      </xsd:simpleType>
    </xsd:element>
    <xsd:element name="Lesson" ma:index="20" nillable="true" ma:displayName="Lesson" ma:internalName="Lesson">
      <xsd:simpleType>
        <xsd:restriction base="dms:Text"/>
      </xsd:simpleType>
    </xsd:element>
    <xsd:element name="CustomTags" ma:index="21" nillable="true" ma:displayName="Custom Tags" ma:internalName="Custom_x0020_Tags">
      <xsd:simpleType>
        <xsd:restriction base="dms:Text"/>
      </xsd:simpleType>
    </xsd:element>
    <xsd:element name="CurriculumSubject" ma:index="22" nillable="true" ma:displayName="Curriculum Subject" ma:default="Design Technology" ma:internalName="Curriculum_x0020_Subject">
      <xsd:simpleType>
        <xsd:restriction base="dms:Text"/>
      </xsd:simpleType>
    </xsd:element>
    <xsd:element name="SharedWithUsers" ma:index="35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36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b313c76-d8cf-4c35-bcc8-88f901e7674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23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24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2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28" nillable="true" ma:taxonomy="true" ma:internalName="lcf76f155ced4ddcb4097134ff3c332f" ma:taxonomyFieldName="MediaServiceImageTags" ma:displayName="Image Tags" ma:readOnly="false" ma:fieldId="{5cf76f15-5ced-4ddc-b409-7134ff3c332f}" ma:taxonomyMulti="true" ma:sspId="c022160d-8cc3-41fd-88f4-0e6a59a1a79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29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3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3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3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bjectDetectorVersions" ma:index="3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34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ae88a227307041d1acf7c1fa1ed55694 xmlns="e701effd-2b37-459b-bcc8-c52484c32432">
      <Terms xmlns="http://schemas.microsoft.com/office/infopath/2007/PartnerControls"/>
    </ae88a227307041d1acf7c1fa1ed55694>
    <CurriculumSubject xmlns="e701effd-2b37-459b-bcc8-c52484c32432">Design Technology</CurriculumSubject>
    <TaxCatchAll xmlns="e701effd-2b37-459b-bcc8-c52484c32432" xsi:nil="true"/>
    <d53377a9edef49f69bc84a5c0e946513 xmlns="e701effd-2b37-459b-bcc8-c52484c32432">
      <Terms xmlns="http://schemas.microsoft.com/office/infopath/2007/PartnerControls"/>
    </d53377a9edef49f69bc84a5c0e946513>
    <Year xmlns="e701effd-2b37-459b-bcc8-c52484c32432">Year 11</Year>
    <KeyStage xmlns="e701effd-2b37-459b-bcc8-c52484c32432">KS4</KeyStage>
    <Lesson xmlns="e701effd-2b37-459b-bcc8-c52484c32432" xsi:nil="true"/>
    <ie3cf5aa8f394407b48df93154792bc3 xmlns="e701effd-2b37-459b-bcc8-c52484c32432">
      <Terms xmlns="http://schemas.microsoft.com/office/infopath/2007/PartnerControls"/>
    </ie3cf5aa8f394407b48df93154792bc3>
    <c497cbb4844140aca2ca654b9b85c831 xmlns="e701effd-2b37-459b-bcc8-c52484c32432">
      <Terms xmlns="http://schemas.microsoft.com/office/infopath/2007/PartnerControls"/>
    </c497cbb4844140aca2ca654b9b85c831>
    <PersonalIdentificationData xmlns="e701effd-2b37-459b-bcc8-c52484c32432" xsi:nil="true"/>
    <CustomTags xmlns="e701effd-2b37-459b-bcc8-c52484c32432" xsi:nil="true"/>
    <lcf76f155ced4ddcb4097134ff3c332f xmlns="9b313c76-d8cf-4c35-bcc8-88f901e76746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E6A35AB0-7A8B-4E01-83D7-8DC643F87B8D}"/>
</file>

<file path=customXml/itemProps2.xml><?xml version="1.0" encoding="utf-8"?>
<ds:datastoreItem xmlns:ds="http://schemas.openxmlformats.org/officeDocument/2006/customXml" ds:itemID="{1F525559-9388-45CF-B9B9-B905D2294EEF}"/>
</file>

<file path=customXml/itemProps3.xml><?xml version="1.0" encoding="utf-8"?>
<ds:datastoreItem xmlns:ds="http://schemas.openxmlformats.org/officeDocument/2006/customXml" ds:itemID="{F5F9A08C-639E-4A1E-8B7F-4F376BA3B248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41</TotalTime>
  <Words>344</Words>
  <Application>Microsoft Office PowerPoint</Application>
  <PresentationFormat>A3 Paper (297x420 mm)</PresentationFormat>
  <Paragraphs>50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Chalk Dash</vt:lpstr>
      <vt:lpstr>Tahoma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N. Hill</dc:creator>
  <cp:lastModifiedBy>N. Hill</cp:lastModifiedBy>
  <cp:revision>7</cp:revision>
  <dcterms:created xsi:type="dcterms:W3CDTF">2019-06-26T09:22:59Z</dcterms:created>
  <dcterms:modified xsi:type="dcterms:W3CDTF">2019-06-26T14:57:29Z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0x01010069B7FC02FAF3764B9D62267CCC725C6C</vt:lpwstr>
  </property>
</Properties>
</file>