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320" y="7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5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096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407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136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91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879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659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889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560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050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153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320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224" y="155448"/>
            <a:ext cx="883920" cy="883920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168443" y="2659486"/>
          <a:ext cx="6232357" cy="36498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6483">
                  <a:extLst>
                    <a:ext uri="{9D8B030D-6E8A-4147-A177-3AD203B41FA5}">
                      <a16:colId xmlns:a16="http://schemas.microsoft.com/office/drawing/2014/main" val="2868898196"/>
                    </a:ext>
                  </a:extLst>
                </a:gridCol>
                <a:gridCol w="3397678">
                  <a:extLst>
                    <a:ext uri="{9D8B030D-6E8A-4147-A177-3AD203B41FA5}">
                      <a16:colId xmlns:a16="http://schemas.microsoft.com/office/drawing/2014/main" val="3187111543"/>
                    </a:ext>
                  </a:extLst>
                </a:gridCol>
                <a:gridCol w="1598196">
                  <a:extLst>
                    <a:ext uri="{9D8B030D-6E8A-4147-A177-3AD203B41FA5}">
                      <a16:colId xmlns:a16="http://schemas.microsoft.com/office/drawing/2014/main" val="3776042511"/>
                    </a:ext>
                  </a:extLst>
                </a:gridCol>
              </a:tblGrid>
              <a:tr h="45821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Hardwoods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come from 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Deciduous Trees.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These trees loose leaves in winter and grow fruit and flowers in spring 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08560"/>
                  </a:ext>
                </a:extLst>
              </a:tr>
              <a:tr h="45821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22152"/>
                  </a:ext>
                </a:extLst>
              </a:tr>
              <a:tr h="5764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Ash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Flexible,</a:t>
                      </a:r>
                      <a:r>
                        <a:rPr lang="en-GB" sz="1200" baseline="0" dirty="0" smtClean="0"/>
                        <a:t> t</a:t>
                      </a:r>
                      <a:r>
                        <a:rPr lang="en-GB" sz="1200" dirty="0" smtClean="0"/>
                        <a:t>ough</a:t>
                      </a:r>
                      <a:r>
                        <a:rPr lang="en-GB" sz="1200" baseline="0" dirty="0" smtClean="0"/>
                        <a:t> and s</a:t>
                      </a:r>
                      <a:r>
                        <a:rPr lang="en-GB" sz="1200" dirty="0" smtClean="0"/>
                        <a:t>hock resistant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Sports equipment</a:t>
                      </a:r>
                    </a:p>
                    <a:p>
                      <a:pPr algn="ctr"/>
                      <a:r>
                        <a:rPr lang="en-GB" sz="1200" dirty="0" smtClean="0"/>
                        <a:t>Tool Handles</a:t>
                      </a:r>
                    </a:p>
                    <a:p>
                      <a:pPr algn="ctr"/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39736390"/>
                  </a:ext>
                </a:extLst>
              </a:tr>
              <a:tr h="59476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Beech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Fine finish, tough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durable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Toys,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furniture and veneers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781206839"/>
                  </a:ext>
                </a:extLst>
              </a:tr>
              <a:tr h="46674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Mahogany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Easily worked, durable,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high quality finish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High-end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furniture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935869641"/>
                  </a:ext>
                </a:extLst>
              </a:tr>
              <a:tr h="44845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Balsa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Very soft and spongy. Light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Modelling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911556245"/>
                  </a:ext>
                </a:extLst>
              </a:tr>
              <a:tr h="51126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Oak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Tough, durable and hard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Flooring, furniture and veneers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35554057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192505" y="6473952"/>
          <a:ext cx="6208295" cy="29809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1709">
                  <a:extLst>
                    <a:ext uri="{9D8B030D-6E8A-4147-A177-3AD203B41FA5}">
                      <a16:colId xmlns:a16="http://schemas.microsoft.com/office/drawing/2014/main" val="2868898196"/>
                    </a:ext>
                  </a:extLst>
                </a:gridCol>
                <a:gridCol w="3384560">
                  <a:extLst>
                    <a:ext uri="{9D8B030D-6E8A-4147-A177-3AD203B41FA5}">
                      <a16:colId xmlns:a16="http://schemas.microsoft.com/office/drawing/2014/main" val="3187111543"/>
                    </a:ext>
                  </a:extLst>
                </a:gridCol>
                <a:gridCol w="1592026">
                  <a:extLst>
                    <a:ext uri="{9D8B030D-6E8A-4147-A177-3AD203B41FA5}">
                      <a16:colId xmlns:a16="http://schemas.microsoft.com/office/drawing/2014/main" val="3776042511"/>
                    </a:ext>
                  </a:extLst>
                </a:gridCol>
              </a:tblGrid>
              <a:tr h="45821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Softwoods </a:t>
                      </a:r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come from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Coniferous Trees.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These have thin, needle-like leaves and grow all year round. Often have pine cones and sometimes nuts and seeds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08560"/>
                  </a:ext>
                </a:extLst>
              </a:tr>
              <a:tr h="45821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22152"/>
                  </a:ext>
                </a:extLst>
              </a:tr>
              <a:tr h="65735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Larch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Durable, tough, good water resistance and finishes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well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Furniture,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flooring and used outdoors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39736390"/>
                  </a:ext>
                </a:extLst>
              </a:tr>
              <a:tr h="69494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Pine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Light, easy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to work with but can split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Cheap furniture,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construction and decking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781206839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Spruce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Easy to work with,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high stiffness but can decay quickly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Furniture, musical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instruments and construction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935869641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40631" y="1036761"/>
            <a:ext cx="61601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Softwoods are generally cheaper than hardwoods as they are more available, since they grow quicker.</a:t>
            </a:r>
          </a:p>
          <a:p>
            <a:pPr algn="ctr"/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 because man-made boards are manufactured they are cheaper than timbers. </a:t>
            </a:r>
            <a:b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Man-made boards also come in a better variety of sizes since they don’t depend on tree growth. </a:t>
            </a:r>
          </a:p>
          <a:p>
            <a:pPr algn="ctr"/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Stock forms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for both include; sheets, dowel, planks, </a:t>
            </a:r>
            <a:r>
              <a:rPr lang="en-GB" sz="1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etc</a:t>
            </a:r>
            <a:endParaRPr lang="en-GB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6678008" y="1522101"/>
          <a:ext cx="5871410" cy="28183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4872">
                  <a:extLst>
                    <a:ext uri="{9D8B030D-6E8A-4147-A177-3AD203B41FA5}">
                      <a16:colId xmlns:a16="http://schemas.microsoft.com/office/drawing/2014/main" val="2868898196"/>
                    </a:ext>
                  </a:extLst>
                </a:gridCol>
                <a:gridCol w="3200902">
                  <a:extLst>
                    <a:ext uri="{9D8B030D-6E8A-4147-A177-3AD203B41FA5}">
                      <a16:colId xmlns:a16="http://schemas.microsoft.com/office/drawing/2014/main" val="3187111543"/>
                    </a:ext>
                  </a:extLst>
                </a:gridCol>
                <a:gridCol w="1505636">
                  <a:extLst>
                    <a:ext uri="{9D8B030D-6E8A-4147-A177-3AD203B41FA5}">
                      <a16:colId xmlns:a16="http://schemas.microsoft.com/office/drawing/2014/main" val="3776042511"/>
                    </a:ext>
                  </a:extLst>
                </a:gridCol>
              </a:tblGrid>
              <a:tr h="45821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Manufactured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boards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are made from wood chips/dust/ layers and glue.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08560"/>
                  </a:ext>
                </a:extLst>
              </a:tr>
              <a:tr h="45821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22152"/>
                  </a:ext>
                </a:extLst>
              </a:tr>
              <a:tr h="65735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Chipboard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Prone to chipping but good compressive strength.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Not-water resistant</a:t>
                      </a:r>
                      <a:endParaRPr lang="en-GB" sz="12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Flooring, low-end furniture, flat-pack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39736390"/>
                  </a:ext>
                </a:extLst>
              </a:tr>
              <a:tr h="69494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MDF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Rigid and stable. Easy to finish. Absorbs liquid easily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Flat-pack furniture and kitchen unites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781206839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Plywood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Very stable. Exterior veneer can be used from more expensive woods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Shelving, furniture, toys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935869641"/>
                  </a:ext>
                </a:extLst>
              </a:tr>
            </a:tbl>
          </a:graphicData>
        </a:graphic>
      </p:graphicFrame>
      <p:pic>
        <p:nvPicPr>
          <p:cNvPr id="13" name="Picture 4" descr="Image result for kiln-drying season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8063" y="5287733"/>
            <a:ext cx="2103537" cy="1640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6593305" y="5276088"/>
            <a:ext cx="40185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Trees are cut then converted into planks by cut using saws</a:t>
            </a:r>
          </a:p>
          <a:p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is then seasoned to reduce the moisture in the wood. This is done by either:</a:t>
            </a:r>
          </a:p>
          <a:p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Air-drying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Planks are stacked and air allowed to circulate; causing evaporation</a:t>
            </a:r>
          </a:p>
          <a:p>
            <a:r>
              <a:rPr lang="en-GB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Kiln-drying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Where planks are put into a kiln and dried rapidly. This process is more costly than air-drying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27122" y="7707934"/>
            <a:ext cx="397042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Manufactured boards can be either be made by lamination or compression</a:t>
            </a:r>
          </a:p>
          <a:p>
            <a:pPr algn="r"/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Lamination – Layers of woods and adhesive are layered and compressed together. Usually with a more expensive wooden veneer on the top</a:t>
            </a:r>
          </a:p>
          <a:p>
            <a:pPr algn="r"/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Compression – Wood is shredded, heated and compressed with adhesive under extreme pressure</a:t>
            </a:r>
          </a:p>
        </p:txBody>
      </p:sp>
      <p:pic>
        <p:nvPicPr>
          <p:cNvPr id="16" name="Picture 2" descr="Image result for lamination man made board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256"/>
          <a:stretch/>
        </p:blipFill>
        <p:spPr bwMode="auto">
          <a:xfrm>
            <a:off x="6936023" y="7273320"/>
            <a:ext cx="1750705" cy="2199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717517" y="316154"/>
            <a:ext cx="53665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2"/>
                </a:solidFill>
                <a:latin typeface="Chalk Dash" panose="03000600000000000000" pitchFamily="66" charset="0"/>
              </a:rPr>
              <a:t>Woods and Boards</a:t>
            </a:r>
            <a:endParaRPr lang="en-GB" sz="1200" dirty="0">
              <a:solidFill>
                <a:schemeClr val="accent2"/>
              </a:solidFill>
              <a:latin typeface="Chalk Dash" panose="03000600000000000000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84832" y="658368"/>
            <a:ext cx="24140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Natural Timbers</a:t>
            </a:r>
            <a:endParaRPr lang="en-GB" sz="1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436864" y="1085088"/>
            <a:ext cx="24140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Man-Made Boards</a:t>
            </a:r>
            <a:endParaRPr lang="en-GB" sz="1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510016" y="4523601"/>
            <a:ext cx="2414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Primary Processing of Papers and Boards</a:t>
            </a:r>
            <a:endParaRPr lang="en-GB" sz="1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093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B7FC02FAF3764B9D62267CCC725C6C" ma:contentTypeVersion="29" ma:contentTypeDescription="Create a new document." ma:contentTypeScope="" ma:versionID="deaf4d8ba4a677babe68aea37c8324a6">
  <xsd:schema xmlns:xsd="http://www.w3.org/2001/XMLSchema" xmlns:xs="http://www.w3.org/2001/XMLSchema" xmlns:p="http://schemas.microsoft.com/office/2006/metadata/properties" xmlns:ns2="e701effd-2b37-459b-bcc8-c52484c32432" xmlns:ns3="9b313c76-d8cf-4c35-bcc8-88f901e76746" targetNamespace="http://schemas.microsoft.com/office/2006/metadata/properties" ma:root="true" ma:fieldsID="8ccb84000695cefa3397f2b6b548ccd9" ns2:_="" ns3:_="">
    <xsd:import namespace="e701effd-2b37-459b-bcc8-c52484c32432"/>
    <xsd:import namespace="9b313c76-d8cf-4c35-bcc8-88f901e76746"/>
    <xsd:element name="properties">
      <xsd:complexType>
        <xsd:sequence>
          <xsd:element name="documentManagement">
            <xsd:complexType>
              <xsd:all>
                <xsd:element ref="ns2:ae88a227307041d1acf7c1fa1ed55694" minOccurs="0"/>
                <xsd:element ref="ns2:TaxCatchAll" minOccurs="0"/>
                <xsd:element ref="ns2:d53377a9edef49f69bc84a5c0e946513" minOccurs="0"/>
                <xsd:element ref="ns2:ie3cf5aa8f394407b48df93154792bc3" minOccurs="0"/>
                <xsd:element ref="ns2:c497cbb4844140aca2ca654b9b85c831" minOccurs="0"/>
                <xsd:element ref="ns2:PersonalIdentificationData" minOccurs="0"/>
                <xsd:element ref="ns2:KeyStage" minOccurs="0"/>
                <xsd:element ref="ns2:Year" minOccurs="0"/>
                <xsd:element ref="ns2:Lesson" minOccurs="0"/>
                <xsd:element ref="ns2:CustomTags" minOccurs="0"/>
                <xsd:element ref="ns2:CurriculumSubject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01effd-2b37-459b-bcc8-c52484c32432" elementFormDefault="qualified">
    <xsd:import namespace="http://schemas.microsoft.com/office/2006/documentManagement/types"/>
    <xsd:import namespace="http://schemas.microsoft.com/office/infopath/2007/PartnerControls"/>
    <xsd:element name="ae88a227307041d1acf7c1fa1ed55694" ma:index="9" nillable="true" ma:taxonomy="true" ma:internalName="ae88a227307041d1acf7c1fa1ed55694" ma:taxonomyFieldName="Topic" ma:displayName="Topic" ma:fieldId="{ae88a227-3070-41d1-acf7-c1fa1ed55694}" ma:sspId="c022160d-8cc3-41fd-88f4-0e6a59a1a79f" ma:termSetId="a5975490-b005-4860-b3b1-afb9fa414e6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b41a7824-1562-4f7e-84a9-6b28bfb7e255}" ma:internalName="TaxCatchAll" ma:showField="CatchAllData" ma:web="e701effd-2b37-459b-bcc8-c52484c324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53377a9edef49f69bc84a5c0e946513" ma:index="12" nillable="true" ma:taxonomy="true" ma:internalName="d53377a9edef49f69bc84a5c0e946513" ma:taxonomyFieldName="Exam_x0020_Board" ma:displayName="Exam Board" ma:fieldId="{d53377a9-edef-49f6-9bc8-4a5c0e946513}" ma:sspId="c022160d-8cc3-41fd-88f4-0e6a59a1a79f" ma:termSetId="3787a118-db64-4cf2-b0c5-7cb09b5930a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3cf5aa8f394407b48df93154792bc3" ma:index="14" nillable="true" ma:taxonomy="true" ma:internalName="ie3cf5aa8f394407b48df93154792bc3" ma:taxonomyFieldName="Week" ma:displayName="Week" ma:fieldId="{2e3cf5aa-8f39-4407-b48d-f93154792bc3}" ma:sspId="c022160d-8cc3-41fd-88f4-0e6a59a1a79f" ma:termSetId="65c63b05-71ce-4be3-b490-62d611659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497cbb4844140aca2ca654b9b85c831" ma:index="16" nillable="true" ma:taxonomy="true" ma:internalName="c497cbb4844140aca2ca654b9b85c831" ma:taxonomyFieldName="Term" ma:displayName="Term" ma:fieldId="{c497cbb4-8441-40ac-a2ca-654b9b85c831}" ma:sspId="c022160d-8cc3-41fd-88f4-0e6a59a1a79f" ma:termSetId="c6542a95-9c68-4949-90f6-f04c3b1061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ersonalIdentificationData" ma:index="17" nillable="true" ma:displayName="Personal Identification Data" ma:internalName="Personal_x0020_Identification_x0020_Data">
      <xsd:simpleType>
        <xsd:restriction base="dms:Choice">
          <xsd:enumeration value="No"/>
          <xsd:enumeration value="Yes"/>
        </xsd:restriction>
      </xsd:simpleType>
    </xsd:element>
    <xsd:element name="KeyStage" ma:index="18" nillable="true" ma:displayName="Key Stage" ma:default="KS4" ma:internalName="Key_x0020_Stage">
      <xsd:simpleType>
        <xsd:restriction base="dms:Text"/>
      </xsd:simpleType>
    </xsd:element>
    <xsd:element name="Year" ma:index="19" nillable="true" ma:displayName="Year" ma:default="Year 11" ma:internalName="Year">
      <xsd:simpleType>
        <xsd:restriction base="dms:Text"/>
      </xsd:simpleType>
    </xsd:element>
    <xsd:element name="Lesson" ma:index="20" nillable="true" ma:displayName="Lesson" ma:internalName="Lesson">
      <xsd:simpleType>
        <xsd:restriction base="dms:Text"/>
      </xsd:simpleType>
    </xsd:element>
    <xsd:element name="CustomTags" ma:index="21" nillable="true" ma:displayName="Custom Tags" ma:internalName="Custom_x0020_Tags">
      <xsd:simpleType>
        <xsd:restriction base="dms:Text"/>
      </xsd:simpleType>
    </xsd:element>
    <xsd:element name="CurriculumSubject" ma:index="22" nillable="true" ma:displayName="Curriculum Subject" ma:default="Design Technology" ma:internalName="Curriculum_x0020_Subject">
      <xsd:simpleType>
        <xsd:restriction base="dms:Text"/>
      </xsd:simpleType>
    </xsd:element>
    <xsd:element name="SharedWithUsers" ma:index="3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313c76-d8cf-4c35-bcc8-88f901e767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8" nillable="true" ma:taxonomy="true" ma:internalName="lcf76f155ced4ddcb4097134ff3c332f" ma:taxonomyFieldName="MediaServiceImageTags" ma:displayName="Image Tags" ma:readOnly="false" ma:fieldId="{5cf76f15-5ced-4ddc-b409-7134ff3c332f}" ma:taxonomyMulti="true" ma:sspId="c022160d-8cc3-41fd-88f4-0e6a59a1a7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3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3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e88a227307041d1acf7c1fa1ed55694 xmlns="e701effd-2b37-459b-bcc8-c52484c32432">
      <Terms xmlns="http://schemas.microsoft.com/office/infopath/2007/PartnerControls"/>
    </ae88a227307041d1acf7c1fa1ed55694>
    <CurriculumSubject xmlns="e701effd-2b37-459b-bcc8-c52484c32432">Design Technology</CurriculumSubject>
    <TaxCatchAll xmlns="e701effd-2b37-459b-bcc8-c52484c32432" xsi:nil="true"/>
    <d53377a9edef49f69bc84a5c0e946513 xmlns="e701effd-2b37-459b-bcc8-c52484c32432">
      <Terms xmlns="http://schemas.microsoft.com/office/infopath/2007/PartnerControls"/>
    </d53377a9edef49f69bc84a5c0e946513>
    <Year xmlns="e701effd-2b37-459b-bcc8-c52484c32432">Year 11</Year>
    <KeyStage xmlns="e701effd-2b37-459b-bcc8-c52484c32432">KS4</KeyStage>
    <Lesson xmlns="e701effd-2b37-459b-bcc8-c52484c32432" xsi:nil="true"/>
    <ie3cf5aa8f394407b48df93154792bc3 xmlns="e701effd-2b37-459b-bcc8-c52484c32432">
      <Terms xmlns="http://schemas.microsoft.com/office/infopath/2007/PartnerControls"/>
    </ie3cf5aa8f394407b48df93154792bc3>
    <c497cbb4844140aca2ca654b9b85c831 xmlns="e701effd-2b37-459b-bcc8-c52484c32432">
      <Terms xmlns="http://schemas.microsoft.com/office/infopath/2007/PartnerControls"/>
    </c497cbb4844140aca2ca654b9b85c831>
    <PersonalIdentificationData xmlns="e701effd-2b37-459b-bcc8-c52484c32432" xsi:nil="true"/>
    <CustomTags xmlns="e701effd-2b37-459b-bcc8-c52484c32432" xsi:nil="true"/>
    <lcf76f155ced4ddcb4097134ff3c332f xmlns="9b313c76-d8cf-4c35-bcc8-88f901e7674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63DE405-7D0F-47A9-B142-331128D79965}"/>
</file>

<file path=customXml/itemProps2.xml><?xml version="1.0" encoding="utf-8"?>
<ds:datastoreItem xmlns:ds="http://schemas.openxmlformats.org/officeDocument/2006/customXml" ds:itemID="{E832EFEC-BD65-4E35-8C11-2C96FE3C7B18}"/>
</file>

<file path=customXml/itemProps3.xml><?xml version="1.0" encoding="utf-8"?>
<ds:datastoreItem xmlns:ds="http://schemas.openxmlformats.org/officeDocument/2006/customXml" ds:itemID="{E32301F4-CE30-4A68-9C9A-02D7F2D3CB0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378</Words>
  <Application>Microsoft Office PowerPoint</Application>
  <PresentationFormat>A3 Paper (297x420 mm)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 Dash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N. Hill</cp:lastModifiedBy>
  <cp:revision>1</cp:revision>
  <dcterms:created xsi:type="dcterms:W3CDTF">2019-06-26T15:31:59Z</dcterms:created>
  <dcterms:modified xsi:type="dcterms:W3CDTF">2019-06-26T15:35:13Z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0x01010069B7FC02FAF3764B9D62267CCC725C6C</vt:lpwstr>
  </property>
</Properties>
</file>