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6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1E1"/>
    <a:srgbClr val="FFA7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20" y="72"/>
      </p:cViewPr>
      <p:guideLst>
        <p:guide orient="horz" pos="3056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365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771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692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360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87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9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490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695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60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530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A76DA-48B5-4847-9B4B-58B7B99887E9}" type="datetimeFigureOut">
              <a:rPr lang="en-GB" smtClean="0"/>
              <a:t>26/06/2019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435B7-F2C4-45E7-933B-EC3D6FAD64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898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73451" y="354720"/>
            <a:ext cx="78546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accent6">
                    <a:lumMod val="50000"/>
                  </a:schemeClr>
                </a:solidFill>
                <a:latin typeface="Chalk Dash" panose="03000600000000000000" pitchFamily="66" charset="0"/>
                <a:ea typeface="Tahoma" panose="020B0604030504040204" pitchFamily="34" charset="0"/>
                <a:cs typeface="Tahoma" panose="020B0604030504040204" pitchFamily="34" charset="0"/>
              </a:rPr>
              <a:t>Scales of Production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03641"/>
              </p:ext>
            </p:extLst>
          </p:nvPr>
        </p:nvGraphicFramePr>
        <p:xfrm>
          <a:off x="233776" y="913385"/>
          <a:ext cx="12334047" cy="44449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88308">
                  <a:extLst>
                    <a:ext uri="{9D8B030D-6E8A-4147-A177-3AD203B41FA5}">
                      <a16:colId xmlns:a16="http://schemas.microsoft.com/office/drawing/2014/main" val="650560872"/>
                    </a:ext>
                  </a:extLst>
                </a:gridCol>
                <a:gridCol w="2481623">
                  <a:extLst>
                    <a:ext uri="{9D8B030D-6E8A-4147-A177-3AD203B41FA5}">
                      <a16:colId xmlns:a16="http://schemas.microsoft.com/office/drawing/2014/main" val="1137440549"/>
                    </a:ext>
                  </a:extLst>
                </a:gridCol>
                <a:gridCol w="5969489">
                  <a:extLst>
                    <a:ext uri="{9D8B030D-6E8A-4147-A177-3AD203B41FA5}">
                      <a16:colId xmlns:a16="http://schemas.microsoft.com/office/drawing/2014/main" val="1068028841"/>
                    </a:ext>
                  </a:extLst>
                </a:gridCol>
                <a:gridCol w="2294627">
                  <a:extLst>
                    <a:ext uri="{9D8B030D-6E8A-4147-A177-3AD203B41FA5}">
                      <a16:colId xmlns:a16="http://schemas.microsoft.com/office/drawing/2014/main" val="2710481227"/>
                    </a:ext>
                  </a:extLst>
                </a:gridCol>
              </a:tblGrid>
              <a:tr h="38506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Name/ Type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How many it makes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Ke</a:t>
                      </a:r>
                      <a:r>
                        <a:rPr lang="en-GB" sz="1200" b="1" baseline="0" dirty="0" smtClean="0"/>
                        <a:t>y Info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Examples of Products</a:t>
                      </a:r>
                      <a:endParaRPr lang="en-GB" sz="1200" b="1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2580308"/>
                  </a:ext>
                </a:extLst>
              </a:tr>
              <a:tr h="1146047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One-off</a:t>
                      </a:r>
                      <a:r>
                        <a:rPr lang="en-GB" sz="1200" baseline="0" dirty="0" smtClean="0"/>
                        <a:t> Production 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Also known as Bespoke or Prototype</a:t>
                      </a:r>
                      <a:r>
                        <a:rPr lang="en-GB" sz="1200" baseline="0" dirty="0" smtClean="0"/>
                        <a:t> manufacture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Custom-made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Specialist workers/ skills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Specialist machines and materials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High Quality but expensive</a:t>
                      </a:r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Towers</a:t>
                      </a:r>
                      <a:r>
                        <a:rPr lang="en-GB" sz="1200" baseline="0" dirty="0" smtClean="0"/>
                        <a:t> / Bridges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One-off Houses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Custom made clothes</a:t>
                      </a:r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2135399536"/>
                  </a:ext>
                </a:extLst>
              </a:tr>
              <a:tr h="1066801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Batch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10s-1000s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Uses a mix of workers and machinery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Uses jigs, moulds and templates to help make identical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Stations of workers</a:t>
                      </a:r>
                      <a:r>
                        <a:rPr lang="en-GB" sz="1200" baseline="0" dirty="0" smtClean="0"/>
                        <a:t> e.g. cutting station, painting station, </a:t>
                      </a:r>
                      <a:r>
                        <a:rPr lang="en-GB" sz="1200" baseline="0" dirty="0" err="1" smtClean="0"/>
                        <a:t>etc</a:t>
                      </a:r>
                      <a:endParaRPr lang="en-GB" sz="1200" dirty="0" smtClean="0"/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Can have some variation e.g. colour, finish, flavour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Baked foods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Limited edition car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Socks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Chairs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2340679672"/>
                  </a:ext>
                </a:extLst>
              </a:tr>
              <a:tr h="932688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Mass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10,000s - 100,000s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Big assembly lines (and sub-assembly lines)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Heavily automated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Standard and identical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Little worker input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Cars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Bottles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Microchips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Plain</a:t>
                      </a:r>
                      <a:r>
                        <a:rPr lang="en-GB" sz="1200" baseline="0" dirty="0" smtClean="0"/>
                        <a:t> shirts</a:t>
                      </a:r>
                      <a:endParaRPr lang="en-GB" sz="1200" dirty="0" smtClean="0"/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407211039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Continuous</a:t>
                      </a:r>
                      <a:endParaRPr lang="en-GB" sz="1200" dirty="0"/>
                    </a:p>
                  </a:txBody>
                  <a:tcPr marL="128016" marR="128016" marT="64008" marB="64008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 smtClean="0"/>
                        <a:t>100,00s</a:t>
                      </a:r>
                      <a:r>
                        <a:rPr lang="en-GB" sz="1200" baseline="0" dirty="0" smtClean="0"/>
                        <a:t> +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24/7 production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Heavily automated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Standard and identical products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Little</a:t>
                      </a:r>
                      <a:r>
                        <a:rPr lang="en-GB" sz="1200" baseline="0" dirty="0" smtClean="0"/>
                        <a:t> worker input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Energy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Water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Paper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Plastic</a:t>
                      </a:r>
                      <a:endParaRPr lang="en-GB" sz="1200" dirty="0"/>
                    </a:p>
                  </a:txBody>
                  <a:tcPr marL="128016" marR="128016" marT="64008" marB="64008" anchor="ctr"/>
                </a:tc>
                <a:extLst>
                  <a:ext uri="{0D108BD9-81ED-4DB2-BD59-A6C34878D82A}">
                    <a16:rowId xmlns:a16="http://schemas.microsoft.com/office/drawing/2014/main" val="258651688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648846"/>
              </p:ext>
            </p:extLst>
          </p:nvPr>
        </p:nvGraphicFramePr>
        <p:xfrm>
          <a:off x="282662" y="5591262"/>
          <a:ext cx="5916970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8485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58485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One-off</a:t>
                      </a:r>
                      <a:r>
                        <a:rPr lang="en-GB" sz="1200" b="1" baseline="0" dirty="0" smtClean="0"/>
                        <a:t> 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Custom made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High Quality Materials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High Quality Craftsmanship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Time consuming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Specialist training for workers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Expensive to buy</a:t>
                      </a: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815086"/>
              </p:ext>
            </p:extLst>
          </p:nvPr>
        </p:nvGraphicFramePr>
        <p:xfrm>
          <a:off x="6620256" y="5560782"/>
          <a:ext cx="5967984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3992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83992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baseline="0" dirty="0" smtClean="0"/>
                        <a:t>Batch 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Lower cost than one-off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Jigs, moulds and templates help products look identical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Can</a:t>
                      </a:r>
                      <a:r>
                        <a:rPr lang="en-GB" sz="1200" baseline="0" dirty="0" smtClean="0"/>
                        <a:t> have some variety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High</a:t>
                      </a:r>
                      <a:r>
                        <a:rPr lang="en-GB" sz="1200" baseline="0" dirty="0" smtClean="0"/>
                        <a:t> storage costs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Jugs, moulds and templates have to be checked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Workers can become bored on their station</a:t>
                      </a: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420737"/>
              </p:ext>
            </p:extLst>
          </p:nvPr>
        </p:nvGraphicFramePr>
        <p:xfrm>
          <a:off x="288758" y="7572462"/>
          <a:ext cx="5892586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46293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46293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Mass </a:t>
                      </a:r>
                      <a:r>
                        <a:rPr lang="en-GB" sz="1200" b="1" baseline="0" dirty="0" smtClean="0"/>
                        <a:t>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Large amounts</a:t>
                      </a:r>
                      <a:r>
                        <a:rPr lang="en-GB" sz="1200" baseline="0" dirty="0" smtClean="0"/>
                        <a:t> made at once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All products are identical and to same standard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Using automation reduced human error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Initial starting costs are high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If production line stops, the product can’t be made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Workers become bored monitoring machines and repetitive tasks</a:t>
                      </a: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974725"/>
              </p:ext>
            </p:extLst>
          </p:nvPr>
        </p:nvGraphicFramePr>
        <p:xfrm>
          <a:off x="6608064" y="7560270"/>
          <a:ext cx="5967984" cy="18336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3992">
                  <a:extLst>
                    <a:ext uri="{9D8B030D-6E8A-4147-A177-3AD203B41FA5}">
                      <a16:colId xmlns:a16="http://schemas.microsoft.com/office/drawing/2014/main" val="1891181684"/>
                    </a:ext>
                  </a:extLst>
                </a:gridCol>
                <a:gridCol w="2983992">
                  <a:extLst>
                    <a:ext uri="{9D8B030D-6E8A-4147-A177-3AD203B41FA5}">
                      <a16:colId xmlns:a16="http://schemas.microsoft.com/office/drawing/2014/main" val="3078086963"/>
                    </a:ext>
                  </a:extLst>
                </a:gridCol>
              </a:tblGrid>
              <a:tr h="29747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/>
                        <a:t>Continuous</a:t>
                      </a:r>
                      <a:r>
                        <a:rPr lang="en-GB" sz="1200" b="1" baseline="0" dirty="0" smtClean="0"/>
                        <a:t> Production</a:t>
                      </a:r>
                      <a:endParaRPr lang="en-GB" sz="1200" b="1" dirty="0"/>
                    </a:p>
                  </a:txBody>
                  <a:tcPr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6860000"/>
                  </a:ext>
                </a:extLst>
              </a:tr>
              <a:tr h="329184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Advantages</a:t>
                      </a:r>
                      <a:endParaRPr lang="en-GB" sz="1200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4587761"/>
                  </a:ext>
                </a:extLst>
              </a:tr>
              <a:tr h="1207008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Large amounts</a:t>
                      </a:r>
                      <a:r>
                        <a:rPr lang="en-GB" sz="1200" baseline="0" dirty="0" smtClean="0"/>
                        <a:t> made at once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All products are identical and to same standard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/>
                        <a:t>Using automation reduced human error</a:t>
                      </a:r>
                      <a:endParaRPr lang="en-GB" sz="1200" dirty="0" smtClean="0"/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Initial starting costs are high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If production line stops, the product can’t be made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/>
                        <a:t>Workers become bored monitoring machines and repetitive tasks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969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289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B7FC02FAF3764B9D62267CCC725C6C" ma:contentTypeVersion="29" ma:contentTypeDescription="Create a new document." ma:contentTypeScope="" ma:versionID="deaf4d8ba4a677babe68aea37c8324a6">
  <xsd:schema xmlns:xsd="http://www.w3.org/2001/XMLSchema" xmlns:xs="http://www.w3.org/2001/XMLSchema" xmlns:p="http://schemas.microsoft.com/office/2006/metadata/properties" xmlns:ns2="e701effd-2b37-459b-bcc8-c52484c32432" xmlns:ns3="9b313c76-d8cf-4c35-bcc8-88f901e76746" targetNamespace="http://schemas.microsoft.com/office/2006/metadata/properties" ma:root="true" ma:fieldsID="8ccb84000695cefa3397f2b6b548ccd9" ns2:_="" ns3:_="">
    <xsd:import namespace="e701effd-2b37-459b-bcc8-c52484c32432"/>
    <xsd:import namespace="9b313c76-d8cf-4c35-bcc8-88f901e76746"/>
    <xsd:element name="properties">
      <xsd:complexType>
        <xsd:sequence>
          <xsd:element name="documentManagement">
            <xsd:complexType>
              <xsd:all>
                <xsd:element ref="ns2:ae88a227307041d1acf7c1fa1ed55694" minOccurs="0"/>
                <xsd:element ref="ns2:TaxCatchAll" minOccurs="0"/>
                <xsd:element ref="ns2:d53377a9edef49f69bc84a5c0e946513" minOccurs="0"/>
                <xsd:element ref="ns2:ie3cf5aa8f394407b48df93154792bc3" minOccurs="0"/>
                <xsd:element ref="ns2:c497cbb4844140aca2ca654b9b85c831" minOccurs="0"/>
                <xsd:element ref="ns2:PersonalIdentificationData" minOccurs="0"/>
                <xsd:element ref="ns2:KeyStage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effd-2b37-459b-bcc8-c52484c32432" elementFormDefault="qualified">
    <xsd:import namespace="http://schemas.microsoft.com/office/2006/documentManagement/types"/>
    <xsd:import namespace="http://schemas.microsoft.com/office/infopath/2007/PartnerControls"/>
    <xsd:element name="ae88a227307041d1acf7c1fa1ed55694" ma:index="9" nillable="true" ma:taxonomy="true" ma:internalName="ae88a227307041d1acf7c1fa1ed55694" ma:taxonomyFieldName="Topic" ma:displayName="Topic" ma:fieldId="{ae88a227-3070-41d1-acf7-c1fa1ed55694}" ma:sspId="c022160d-8cc3-41fd-88f4-0e6a59a1a79f" ma:termSetId="a5975490-b005-4860-b3b1-afb9fa414e6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41a7824-1562-4f7e-84a9-6b28bfb7e255}" ma:internalName="TaxCatchAll" ma:showField="CatchAllData" ma:web="e701effd-2b37-459b-bcc8-c52484c32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53377a9edef49f69bc84a5c0e946513" ma:index="12" nillable="true" ma:taxonomy="true" ma:internalName="d53377a9edef49f69bc84a5c0e946513" ma:taxonomyFieldName="Exam_x0020_Board" ma:displayName="Exam Board" ma:fieldId="{d53377a9-edef-49f6-9bc8-4a5c0e946513}" ma:sspId="c022160d-8cc3-41fd-88f4-0e6a59a1a79f" ma:termSetId="3787a118-db64-4cf2-b0c5-7cb09b5930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3cf5aa8f394407b48df93154792bc3" ma:index="14" nillable="true" ma:taxonomy="true" ma:internalName="ie3cf5aa8f394407b48df93154792bc3" ma:taxonomyFieldName="Week" ma:displayName="Week" ma:fieldId="{2e3cf5aa-8f39-4407-b48d-f93154792bc3}" ma:sspId="c022160d-8cc3-41fd-88f4-0e6a59a1a79f" ma:termSetId="65c63b05-71ce-4be3-b490-62d611659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497cbb4844140aca2ca654b9b85c831" ma:index="16" nillable="true" ma:taxonomy="true" ma:internalName="c497cbb4844140aca2ca654b9b85c831" ma:taxonomyFieldName="Term" ma:displayName="Term" ma:fieldId="{c497cbb4-8441-40ac-a2ca-654b9b85c831}" ma:sspId="c022160d-8cc3-41fd-88f4-0e6a59a1a79f" ma:termSetId="c6542a95-9c68-4949-90f6-f04c3b1061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ersonalIdentificationData" ma:index="17" nillable="true" ma:displayName="Personal Identification Data" ma:internalName="Personal_x0020_Identification_x0020_Data">
      <xsd:simpleType>
        <xsd:restriction base="dms:Choice">
          <xsd:enumeration value="No"/>
          <xsd:enumeration value="Yes"/>
        </xsd:restriction>
      </xsd:simpleType>
    </xsd:element>
    <xsd:element name="KeyStage" ma:index="18" nillable="true" ma:displayName="Key Stage" ma:default="KS4" ma:internalName="Key_x0020_Stage">
      <xsd:simpleType>
        <xsd:restriction base="dms:Text"/>
      </xsd:simpleType>
    </xsd:element>
    <xsd:element name="Year" ma:index="19" nillable="true" ma:displayName="Year" ma:default="Year 11" ma:internalName="Year">
      <xsd:simpleType>
        <xsd:restriction base="dms:Text"/>
      </xsd:simpleType>
    </xsd:element>
    <xsd:element name="Lesson" ma:index="20" nillable="true" ma:displayName="Lesson" ma:internalName="Lesson">
      <xsd:simpleType>
        <xsd:restriction base="dms:Text"/>
      </xsd:simpleType>
    </xsd:element>
    <xsd:element name="CustomTags" ma:index="21" nillable="true" ma:displayName="Custom Tags" ma:internalName="Custom_x0020_Tags">
      <xsd:simpleType>
        <xsd:restriction base="dms:Text"/>
      </xsd:simpleType>
    </xsd:element>
    <xsd:element name="CurriculumSubject" ma:index="22" nillable="true" ma:displayName="Curriculum Subject" ma:default="Design Technology" ma:internalName="Curriculum_x0020_Subject">
      <xsd:simpleType>
        <xsd:restriction base="dms:Text"/>
      </xsd:simpleType>
    </xsd:element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13c76-d8cf-4c35-bcc8-88f901e76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c022160d-8cc3-41fd-88f4-0e6a59a1a7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88a227307041d1acf7c1fa1ed55694 xmlns="e701effd-2b37-459b-bcc8-c52484c32432">
      <Terms xmlns="http://schemas.microsoft.com/office/infopath/2007/PartnerControls"/>
    </ae88a227307041d1acf7c1fa1ed55694>
    <CurriculumSubject xmlns="e701effd-2b37-459b-bcc8-c52484c32432">Design Technology</CurriculumSubject>
    <TaxCatchAll xmlns="e701effd-2b37-459b-bcc8-c52484c32432" xsi:nil="true"/>
    <d53377a9edef49f69bc84a5c0e946513 xmlns="e701effd-2b37-459b-bcc8-c52484c32432">
      <Terms xmlns="http://schemas.microsoft.com/office/infopath/2007/PartnerControls"/>
    </d53377a9edef49f69bc84a5c0e946513>
    <Year xmlns="e701effd-2b37-459b-bcc8-c52484c32432">Year 11</Year>
    <KeyStage xmlns="e701effd-2b37-459b-bcc8-c52484c32432">KS4</KeyStage>
    <Lesson xmlns="e701effd-2b37-459b-bcc8-c52484c32432" xsi:nil="true"/>
    <ie3cf5aa8f394407b48df93154792bc3 xmlns="e701effd-2b37-459b-bcc8-c52484c32432">
      <Terms xmlns="http://schemas.microsoft.com/office/infopath/2007/PartnerControls"/>
    </ie3cf5aa8f394407b48df93154792bc3>
    <c497cbb4844140aca2ca654b9b85c831 xmlns="e701effd-2b37-459b-bcc8-c52484c32432">
      <Terms xmlns="http://schemas.microsoft.com/office/infopath/2007/PartnerControls"/>
    </c497cbb4844140aca2ca654b9b85c831>
    <PersonalIdentificationData xmlns="e701effd-2b37-459b-bcc8-c52484c32432" xsi:nil="true"/>
    <CustomTags xmlns="e701effd-2b37-459b-bcc8-c52484c32432" xsi:nil="true"/>
    <lcf76f155ced4ddcb4097134ff3c332f xmlns="9b313c76-d8cf-4c35-bcc8-88f901e7674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E67C0E5-D052-4817-8A32-120FCCE9EAD2}"/>
</file>

<file path=customXml/itemProps2.xml><?xml version="1.0" encoding="utf-8"?>
<ds:datastoreItem xmlns:ds="http://schemas.openxmlformats.org/officeDocument/2006/customXml" ds:itemID="{4DFB52F1-967E-49D3-9876-8067009722FC}"/>
</file>

<file path=customXml/itemProps3.xml><?xml version="1.0" encoding="utf-8"?>
<ds:datastoreItem xmlns:ds="http://schemas.openxmlformats.org/officeDocument/2006/customXml" ds:itemID="{D58BA1FB-BBA6-4DBA-BB0B-53CB596C5F6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292</Words>
  <Application>Microsoft Office PowerPoint</Application>
  <PresentationFormat>A3 Paper (297x420 mm)</PresentationFormat>
  <Paragraphs>81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7</cp:revision>
  <dcterms:created xsi:type="dcterms:W3CDTF">2019-06-26T08:00:55Z</dcterms:created>
  <dcterms:modified xsi:type="dcterms:W3CDTF">2019-06-26T15:01:21Z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0x01010069B7FC02FAF3764B9D62267CCC725C6C</vt:lpwstr>
  </property>
</Properties>
</file>