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7" r:id="rId5"/>
    <p:sldId id="256" r:id="rId6"/>
    <p:sldId id="257" r:id="rId7"/>
    <p:sldId id="258" r:id="rId8"/>
    <p:sldId id="259" r:id="rId9"/>
    <p:sldId id="260" r:id="rId10"/>
    <p:sldId id="261" r:id="rId11"/>
    <p:sldId id="262" r:id="rId12"/>
    <p:sldId id="263" r:id="rId13"/>
    <p:sldId id="264" r:id="rId14"/>
    <p:sldId id="265" r:id="rId15"/>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070D6-C99C-5B21-EC47-EC7EA0B24720}" v="151" dt="2022-03-23T16:00:14.104"/>
    <p1510:client id="{6BE9FA7E-7654-27E1-44F4-366CCAA8B089}" v="2" dt="2023-05-14T14:59:37.197"/>
    <p1510:client id="{BBCC9D8B-5E00-4A96-83A4-FA04AD9D3037}" v="1" dt="2022-03-08T13:24:41.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9" d="100"/>
          <a:sy n="79" d="100"/>
        </p:scale>
        <p:origin x="1068" y="10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Subra" userId="039f7a06-2c94-46ec-93a4-7097a1375ff5" providerId="ADAL" clId="{BBCC9D8B-5E00-4A96-83A4-FA04AD9D3037}"/>
    <pc:docChg chg="addSld modSld">
      <pc:chgData name="S. Subra" userId="039f7a06-2c94-46ec-93a4-7097a1375ff5" providerId="ADAL" clId="{BBCC9D8B-5E00-4A96-83A4-FA04AD9D3037}" dt="2022-03-08T13:32:26.620" v="77" actId="20577"/>
      <pc:docMkLst>
        <pc:docMk/>
      </pc:docMkLst>
      <pc:sldChg chg="modSp new mod">
        <pc:chgData name="S. Subra" userId="039f7a06-2c94-46ec-93a4-7097a1375ff5" providerId="ADAL" clId="{BBCC9D8B-5E00-4A96-83A4-FA04AD9D3037}" dt="2022-03-08T13:24:27.190" v="46" actId="20577"/>
        <pc:sldMkLst>
          <pc:docMk/>
          <pc:sldMk cId="2638259782" sldId="266"/>
        </pc:sldMkLst>
        <pc:spChg chg="mod">
          <ac:chgData name="S. Subra" userId="039f7a06-2c94-46ec-93a4-7097a1375ff5" providerId="ADAL" clId="{BBCC9D8B-5E00-4A96-83A4-FA04AD9D3037}" dt="2022-03-08T13:24:16.950" v="26" actId="20577"/>
          <ac:spMkLst>
            <pc:docMk/>
            <pc:sldMk cId="2638259782" sldId="266"/>
            <ac:spMk id="2" creationId="{E40DA80F-584C-4E71-BF07-9C35FBD597C0}"/>
          </ac:spMkLst>
        </pc:spChg>
        <pc:spChg chg="mod">
          <ac:chgData name="S. Subra" userId="039f7a06-2c94-46ec-93a4-7097a1375ff5" providerId="ADAL" clId="{BBCC9D8B-5E00-4A96-83A4-FA04AD9D3037}" dt="2022-03-08T13:24:27.190" v="46" actId="20577"/>
          <ac:spMkLst>
            <pc:docMk/>
            <pc:sldMk cId="2638259782" sldId="266"/>
            <ac:spMk id="3" creationId="{1E670566-DE30-4D74-819F-920C6B190057}"/>
          </ac:spMkLst>
        </pc:spChg>
      </pc:sldChg>
      <pc:sldChg chg="modSp new mod">
        <pc:chgData name="S. Subra" userId="039f7a06-2c94-46ec-93a4-7097a1375ff5" providerId="ADAL" clId="{BBCC9D8B-5E00-4A96-83A4-FA04AD9D3037}" dt="2022-03-08T13:32:14.135" v="56" actId="20577"/>
        <pc:sldMkLst>
          <pc:docMk/>
          <pc:sldMk cId="1787314154" sldId="268"/>
        </pc:sldMkLst>
        <pc:spChg chg="mod">
          <ac:chgData name="S. Subra" userId="039f7a06-2c94-46ec-93a4-7097a1375ff5" providerId="ADAL" clId="{BBCC9D8B-5E00-4A96-83A4-FA04AD9D3037}" dt="2022-03-08T13:32:14.135" v="56" actId="20577"/>
          <ac:spMkLst>
            <pc:docMk/>
            <pc:sldMk cId="1787314154" sldId="268"/>
            <ac:spMk id="2" creationId="{2EF4288B-731D-4C97-B7ED-A55EC50B0FCC}"/>
          </ac:spMkLst>
        </pc:spChg>
      </pc:sldChg>
      <pc:sldChg chg="modSp new mod">
        <pc:chgData name="S. Subra" userId="039f7a06-2c94-46ec-93a4-7097a1375ff5" providerId="ADAL" clId="{BBCC9D8B-5E00-4A96-83A4-FA04AD9D3037}" dt="2022-03-08T13:32:26.620" v="77" actId="20577"/>
        <pc:sldMkLst>
          <pc:docMk/>
          <pc:sldMk cId="2536629675" sldId="269"/>
        </pc:sldMkLst>
        <pc:spChg chg="mod">
          <ac:chgData name="S. Subra" userId="039f7a06-2c94-46ec-93a4-7097a1375ff5" providerId="ADAL" clId="{BBCC9D8B-5E00-4A96-83A4-FA04AD9D3037}" dt="2022-03-08T13:32:26.620" v="77" actId="20577"/>
          <ac:spMkLst>
            <pc:docMk/>
            <pc:sldMk cId="2536629675" sldId="269"/>
            <ac:spMk id="2" creationId="{6FC46232-F92B-4471-9D97-AA1942AC8DD6}"/>
          </ac:spMkLst>
        </pc:spChg>
      </pc:sldChg>
    </pc:docChg>
  </pc:docChgLst>
  <pc:docChgLst>
    <pc:chgData name="G. Walker" userId="S::gwalker@rooksheath.harrow.sch.uk::7f04b81f-19ff-41f0-b6c7-9248439333dd" providerId="AD" clId="Web-{6BE9FA7E-7654-27E1-44F4-366CCAA8B089}"/>
    <pc:docChg chg="delSld">
      <pc:chgData name="G. Walker" userId="S::gwalker@rooksheath.harrow.sch.uk::7f04b81f-19ff-41f0-b6c7-9248439333dd" providerId="AD" clId="Web-{6BE9FA7E-7654-27E1-44F4-366CCAA8B089}" dt="2023-05-14T14:59:37.197" v="1"/>
      <pc:docMkLst>
        <pc:docMk/>
      </pc:docMkLst>
      <pc:sldChg chg="del">
        <pc:chgData name="G. Walker" userId="S::gwalker@rooksheath.harrow.sch.uk::7f04b81f-19ff-41f0-b6c7-9248439333dd" providerId="AD" clId="Web-{6BE9FA7E-7654-27E1-44F4-366CCAA8B089}" dt="2023-05-14T14:59:37.197" v="1"/>
        <pc:sldMkLst>
          <pc:docMk/>
          <pc:sldMk cId="2638259782" sldId="266"/>
        </pc:sldMkLst>
      </pc:sldChg>
      <pc:sldChg chg="del">
        <pc:chgData name="G. Walker" userId="S::gwalker@rooksheath.harrow.sch.uk::7f04b81f-19ff-41f0-b6c7-9248439333dd" providerId="AD" clId="Web-{6BE9FA7E-7654-27E1-44F4-366CCAA8B089}" dt="2023-05-14T14:59:35.900" v="0"/>
        <pc:sldMkLst>
          <pc:docMk/>
          <pc:sldMk cId="1141916477" sldId="268"/>
        </pc:sldMkLst>
      </pc:sldChg>
    </pc:docChg>
  </pc:docChgLst>
  <pc:docChgLst>
    <pc:chgData name="G. Walker" userId="S::gwalker@rooksheath.harrow.sch.uk::7f04b81f-19ff-41f0-b6c7-9248439333dd" providerId="AD" clId="Web-{466070D6-C99C-5B21-EC47-EC7EA0B24720}"/>
    <pc:docChg chg="addSld delSld modSld">
      <pc:chgData name="G. Walker" userId="S::gwalker@rooksheath.harrow.sch.uk::7f04b81f-19ff-41f0-b6c7-9248439333dd" providerId="AD" clId="Web-{466070D6-C99C-5B21-EC47-EC7EA0B24720}" dt="2022-03-23T16:00:14.104" v="154" actId="14100"/>
      <pc:docMkLst>
        <pc:docMk/>
      </pc:docMkLst>
      <pc:sldChg chg="modSp new">
        <pc:chgData name="G. Walker" userId="S::gwalker@rooksheath.harrow.sch.uk::7f04b81f-19ff-41f0-b6c7-9248439333dd" providerId="AD" clId="Web-{466070D6-C99C-5B21-EC47-EC7EA0B24720}" dt="2022-03-23T16:00:14.104" v="154" actId="14100"/>
        <pc:sldMkLst>
          <pc:docMk/>
          <pc:sldMk cId="1141916477" sldId="268"/>
        </pc:sldMkLst>
        <pc:spChg chg="mod">
          <ac:chgData name="G. Walker" userId="S::gwalker@rooksheath.harrow.sch.uk::7f04b81f-19ff-41f0-b6c7-9248439333dd" providerId="AD" clId="Web-{466070D6-C99C-5B21-EC47-EC7EA0B24720}" dt="2022-03-23T15:24:33.696" v="11" actId="20577"/>
          <ac:spMkLst>
            <pc:docMk/>
            <pc:sldMk cId="1141916477" sldId="268"/>
            <ac:spMk id="2" creationId="{9CD0AFA7-F629-F7B4-8873-4CB339D617A9}"/>
          </ac:spMkLst>
        </pc:spChg>
        <pc:spChg chg="mod">
          <ac:chgData name="G. Walker" userId="S::gwalker@rooksheath.harrow.sch.uk::7f04b81f-19ff-41f0-b6c7-9248439333dd" providerId="AD" clId="Web-{466070D6-C99C-5B21-EC47-EC7EA0B24720}" dt="2022-03-23T16:00:14.104" v="154" actId="14100"/>
          <ac:spMkLst>
            <pc:docMk/>
            <pc:sldMk cId="1141916477" sldId="268"/>
            <ac:spMk id="3" creationId="{4BBB8274-3E7F-8BA7-E0E8-143085311B7F}"/>
          </ac:spMkLst>
        </pc:spChg>
      </pc:sldChg>
      <pc:sldChg chg="del">
        <pc:chgData name="G. Walker" userId="S::gwalker@rooksheath.harrow.sch.uk::7f04b81f-19ff-41f0-b6c7-9248439333dd" providerId="AD" clId="Web-{466070D6-C99C-5B21-EC47-EC7EA0B24720}" dt="2022-03-23T15:23:03.256" v="0"/>
        <pc:sldMkLst>
          <pc:docMk/>
          <pc:sldMk cId="1787314154" sldId="268"/>
        </pc:sldMkLst>
      </pc:sldChg>
      <pc:sldChg chg="del">
        <pc:chgData name="G. Walker" userId="S::gwalker@rooksheath.harrow.sch.uk::7f04b81f-19ff-41f0-b6c7-9248439333dd" providerId="AD" clId="Web-{466070D6-C99C-5B21-EC47-EC7EA0B24720}" dt="2022-03-23T15:23:07.709" v="1"/>
        <pc:sldMkLst>
          <pc:docMk/>
          <pc:sldMk cId="2536629675"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341274-8FCE-49CA-8390-C11848E05DE4}"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109040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341274-8FCE-49CA-8390-C11848E05DE4}"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321166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341274-8FCE-49CA-8390-C11848E05DE4}"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56888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341274-8FCE-49CA-8390-C11848E05DE4}"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412846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341274-8FCE-49CA-8390-C11848E05DE4}" type="datetimeFigureOut">
              <a:rPr lang="en-GB" smtClean="0"/>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415565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341274-8FCE-49CA-8390-C11848E05DE4}" type="datetimeFigureOut">
              <a:rPr lang="en-GB" smtClean="0"/>
              <a:t>14/05/2023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188658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341274-8FCE-49CA-8390-C11848E05DE4}" type="datetimeFigureOut">
              <a:rPr lang="en-GB" smtClean="0"/>
              <a:t>14/05/2023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318973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341274-8FCE-49CA-8390-C11848E05DE4}" type="datetimeFigureOut">
              <a:rPr lang="en-GB" smtClean="0"/>
              <a:t>14/05/2023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421854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41274-8FCE-49CA-8390-C11848E05DE4}" type="datetimeFigureOut">
              <a:rPr lang="en-GB" smtClean="0"/>
              <a:t>14/05/2023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173627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13341274-8FCE-49CA-8390-C11848E05DE4}" type="datetimeFigureOut">
              <a:rPr lang="en-GB" smtClean="0"/>
              <a:t>14/05/2023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190817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13341274-8FCE-49CA-8390-C11848E05DE4}" type="datetimeFigureOut">
              <a:rPr lang="en-GB" smtClean="0"/>
              <a:t>14/05/2023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D4B63D-2B1A-41B2-9F2A-1738CCFE7443}" type="slidenum">
              <a:rPr lang="en-GB" smtClean="0"/>
              <a:t>‹#›</a:t>
            </a:fld>
            <a:endParaRPr lang="en-GB"/>
          </a:p>
        </p:txBody>
      </p:sp>
    </p:spTree>
    <p:extLst>
      <p:ext uri="{BB962C8B-B14F-4D97-AF65-F5344CB8AC3E}">
        <p14:creationId xmlns:p14="http://schemas.microsoft.com/office/powerpoint/2010/main" val="340647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13341274-8FCE-49CA-8390-C11848E05DE4}" type="datetimeFigureOut">
              <a:rPr lang="en-GB" smtClean="0"/>
              <a:t>14/05/2023</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8CD4B63D-2B1A-41B2-9F2A-1738CCFE7443}" type="slidenum">
              <a:rPr lang="en-GB" smtClean="0"/>
              <a:t>‹#›</a:t>
            </a:fld>
            <a:endParaRPr lang="en-GB"/>
          </a:p>
        </p:txBody>
      </p:sp>
    </p:spTree>
    <p:extLst>
      <p:ext uri="{BB962C8B-B14F-4D97-AF65-F5344CB8AC3E}">
        <p14:creationId xmlns:p14="http://schemas.microsoft.com/office/powerpoint/2010/main" val="551901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microsoft.com/office/2007/relationships/hdphoto" Target="../media/hdphoto1.wdp"/><Relationship Id="rId12"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jpeg"/><Relationship Id="rId10" Type="http://schemas.openxmlformats.org/officeDocument/2006/relationships/image" Target="../media/image7.png"/><Relationship Id="rId4" Type="http://schemas.openxmlformats.org/officeDocument/2006/relationships/image" Target="../media/image3.jpe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microsoft.com/office/2007/relationships/hdphoto" Target="../media/hdphoto1.wdp"/><Relationship Id="rId12"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jpeg"/><Relationship Id="rId10" Type="http://schemas.openxmlformats.org/officeDocument/2006/relationships/image" Target="../media/image7.png"/><Relationship Id="rId4" Type="http://schemas.openxmlformats.org/officeDocument/2006/relationships/image" Target="../media/image3.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google.co.uk/url?sa=i&amp;rct=j&amp;q=&amp;esrc=s&amp;source=images&amp;cd=&amp;cad=rja&amp;uact=8&amp;ved=2ahUKEwjqsZiwzNbgAhXcSRUIHYhkDRQQjRx6BAgBEAU&amp;url=http://www.paintdrawpaint.com/2010/09/drawing-basics-two-point-perspective.html&amp;psig=AOvVaw1MxnoPzU_1Dz812Apdt2Ig&amp;ust=1551174210075760" TargetMode="External"/><Relationship Id="rId5" Type="http://schemas.openxmlformats.org/officeDocument/2006/relationships/image" Target="../media/image11.jpeg"/><Relationship Id="rId4" Type="http://schemas.openxmlformats.org/officeDocument/2006/relationships/image" Target="../media/image10.gif"/><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
        <p:nvSpPr>
          <p:cNvPr id="5" name="TextBox 4"/>
          <p:cNvSpPr txBox="1"/>
          <p:nvPr/>
        </p:nvSpPr>
        <p:spPr>
          <a:xfrm>
            <a:off x="2377821" y="233934"/>
            <a:ext cx="8045958" cy="276999"/>
          </a:xfrm>
          <a:prstGeom prst="rect">
            <a:avLst/>
          </a:prstGeom>
          <a:noFill/>
        </p:spPr>
        <p:txBody>
          <a:bodyPr wrap="square" rtlCol="0">
            <a:spAutoFit/>
          </a:bodyPr>
          <a:lstStyle/>
          <a:p>
            <a:pPr algn="ctr"/>
            <a:r>
              <a:rPr lang="en-GB" sz="1200" dirty="0">
                <a:solidFill>
                  <a:srgbClr val="7030A0"/>
                </a:solidFill>
                <a:latin typeface="Chalk Dash" panose="03000600000000000000" pitchFamily="66" charset="0"/>
              </a:rPr>
              <a:t>Work of others and </a:t>
            </a:r>
            <a:r>
              <a:rPr lang="en-GB" sz="1200" dirty="0">
                <a:solidFill>
                  <a:schemeClr val="accent4"/>
                </a:solidFill>
                <a:latin typeface="Chalk Dash" panose="03000600000000000000" pitchFamily="66" charset="0"/>
              </a:rPr>
              <a:t>Customer Research</a:t>
            </a:r>
          </a:p>
        </p:txBody>
      </p:sp>
      <p:graphicFrame>
        <p:nvGraphicFramePr>
          <p:cNvPr id="6" name="Table 5"/>
          <p:cNvGraphicFramePr>
            <a:graphicFrameLocks noGrp="1"/>
          </p:cNvGraphicFramePr>
          <p:nvPr/>
        </p:nvGraphicFramePr>
        <p:xfrm>
          <a:off x="176784" y="840232"/>
          <a:ext cx="6132576" cy="4499864"/>
        </p:xfrm>
        <a:graphic>
          <a:graphicData uri="http://schemas.openxmlformats.org/drawingml/2006/table">
            <a:tbl>
              <a:tblPr firstRow="1" bandRow="1">
                <a:tableStyleId>{5940675A-B579-460E-94D1-54222C63F5DA}</a:tableStyleId>
              </a:tblPr>
              <a:tblGrid>
                <a:gridCol w="1459992">
                  <a:extLst>
                    <a:ext uri="{9D8B030D-6E8A-4147-A177-3AD203B41FA5}">
                      <a16:colId xmlns:a16="http://schemas.microsoft.com/office/drawing/2014/main" val="413063094"/>
                    </a:ext>
                  </a:extLst>
                </a:gridCol>
                <a:gridCol w="1459992">
                  <a:extLst>
                    <a:ext uri="{9D8B030D-6E8A-4147-A177-3AD203B41FA5}">
                      <a16:colId xmlns:a16="http://schemas.microsoft.com/office/drawing/2014/main" val="133229424"/>
                    </a:ext>
                  </a:extLst>
                </a:gridCol>
                <a:gridCol w="1054608">
                  <a:extLst>
                    <a:ext uri="{9D8B030D-6E8A-4147-A177-3AD203B41FA5}">
                      <a16:colId xmlns:a16="http://schemas.microsoft.com/office/drawing/2014/main" val="690248881"/>
                    </a:ext>
                  </a:extLst>
                </a:gridCol>
                <a:gridCol w="2157984">
                  <a:extLst>
                    <a:ext uri="{9D8B030D-6E8A-4147-A177-3AD203B41FA5}">
                      <a16:colId xmlns:a16="http://schemas.microsoft.com/office/drawing/2014/main" val="1868871303"/>
                    </a:ext>
                  </a:extLst>
                </a:gridCol>
              </a:tblGrid>
              <a:tr h="42164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Image/ Example</a:t>
                      </a: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Designer</a:t>
                      </a:r>
                      <a:r>
                        <a:rPr lang="en-GB" sz="1200" b="1" baseline="0" dirty="0">
                          <a:latin typeface="Tahoma" panose="020B0604030504040204" pitchFamily="34" charset="0"/>
                          <a:ea typeface="Tahoma" panose="020B0604030504040204" pitchFamily="34" charset="0"/>
                          <a:cs typeface="Tahoma" panose="020B0604030504040204" pitchFamily="34" charset="0"/>
                        </a:rPr>
                        <a:t> </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Design Movement</a:t>
                      </a: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a:solidFill>
                      <a:srgbClr val="CCCCFF"/>
                    </a:solidFill>
                  </a:tcPr>
                </a:tc>
                <a:extLst>
                  <a:ext uri="{0D108BD9-81ED-4DB2-BD59-A6C34878D82A}">
                    <a16:rowId xmlns:a16="http://schemas.microsoft.com/office/drawing/2014/main" val="2469196526"/>
                  </a:ext>
                </a:extLst>
              </a:tr>
              <a:tr h="1134872">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William Morris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Arts and Crafts</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British designer</a:t>
                      </a:r>
                      <a:r>
                        <a:rPr lang="en-GB" sz="1200" baseline="0" dirty="0">
                          <a:latin typeface="Tahoma" panose="020B0604030504040204" pitchFamily="34" charset="0"/>
                          <a:ea typeface="Tahoma" panose="020B0604030504040204" pitchFamily="34" charset="0"/>
                          <a:cs typeface="Tahoma" panose="020B0604030504040204" pitchFamily="34" charset="0"/>
                        </a:rPr>
                        <a:t> in 1880s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Simple natural crafts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Useful and beautiful products (wallpapers, cushions,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r>
                        <a:rPr lang="en-GB" sz="1200" baseline="0" dirty="0">
                          <a:latin typeface="Tahoma" panose="020B0604030504040204" pitchFamily="34" charset="0"/>
                          <a:ea typeface="Tahoma" panose="020B0604030504040204" pitchFamily="34" charset="0"/>
                          <a:cs typeface="Tahoma" panose="020B0604030504040204" pitchFamily="34" charset="0"/>
                        </a:rPr>
                        <a: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67129160"/>
                  </a:ext>
                </a:extLst>
              </a:tr>
              <a:tr h="1232196">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Charles Rennie Mackintosh</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Art Nouveau</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Scottish designer in 1860s</a:t>
                      </a:r>
                      <a:r>
                        <a:rPr lang="en-GB" sz="1200" baseline="0" dirty="0">
                          <a:latin typeface="Tahoma" panose="020B0604030504040204" pitchFamily="34" charset="0"/>
                          <a:ea typeface="Tahoma" panose="020B0604030504040204" pitchFamily="34" charset="0"/>
                          <a:cs typeface="Tahoma" panose="020B0604030504040204" pitchFamily="34" charset="0"/>
                        </a:rPr>
                        <a:t> – 1920s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Known for light and shadow</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Created stained glass and furniture</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Inspired by nature and geometric lines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58496096"/>
                  </a:ext>
                </a:extLst>
              </a:tr>
              <a:tr h="1353312">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Ettore</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baseline="0" dirty="0" err="1">
                          <a:latin typeface="Tahoma" panose="020B0604030504040204" pitchFamily="34" charset="0"/>
                          <a:ea typeface="Tahoma" panose="020B0604030504040204" pitchFamily="34" charset="0"/>
                          <a:cs typeface="Tahoma" panose="020B0604030504040204" pitchFamily="34" charset="0"/>
                        </a:rPr>
                        <a:t>Stottas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Memphis</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Italian designer</a:t>
                      </a:r>
                      <a:r>
                        <a:rPr lang="en-GB" sz="1200" baseline="0" dirty="0">
                          <a:latin typeface="Tahoma" panose="020B0604030504040204" pitchFamily="34" charset="0"/>
                          <a:ea typeface="Tahoma" panose="020B0604030504040204" pitchFamily="34" charset="0"/>
                          <a:cs typeface="Tahoma" panose="020B0604030504040204" pitchFamily="34" charset="0"/>
                        </a:rPr>
                        <a:t> in the 1950s/60s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Enjoyed making everyday objects wacky and bold</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Used lots of bold colours and black lines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98621545"/>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88" y="1416718"/>
            <a:ext cx="1209416" cy="9661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32" y="2527495"/>
            <a:ext cx="1338778" cy="140442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292" y="4019511"/>
            <a:ext cx="1179036" cy="1280812"/>
          </a:xfrm>
          <a:prstGeom prst="rect">
            <a:avLst/>
          </a:prstGeom>
        </p:spPr>
      </p:pic>
      <p:graphicFrame>
        <p:nvGraphicFramePr>
          <p:cNvPr id="10" name="Table 9"/>
          <p:cNvGraphicFramePr>
            <a:graphicFrameLocks noGrp="1"/>
          </p:cNvGraphicFramePr>
          <p:nvPr/>
        </p:nvGraphicFramePr>
        <p:xfrm>
          <a:off x="158496" y="5423620"/>
          <a:ext cx="6146770" cy="3994700"/>
        </p:xfrm>
        <a:graphic>
          <a:graphicData uri="http://schemas.openxmlformats.org/drawingml/2006/table">
            <a:tbl>
              <a:tblPr firstRow="1" bandRow="1">
                <a:tableStyleId>{5940675A-B579-460E-94D1-54222C63F5DA}</a:tableStyleId>
              </a:tblPr>
              <a:tblGrid>
                <a:gridCol w="1767288">
                  <a:extLst>
                    <a:ext uri="{9D8B030D-6E8A-4147-A177-3AD203B41FA5}">
                      <a16:colId xmlns:a16="http://schemas.microsoft.com/office/drawing/2014/main" val="413063094"/>
                    </a:ext>
                  </a:extLst>
                </a:gridCol>
                <a:gridCol w="1198850">
                  <a:extLst>
                    <a:ext uri="{9D8B030D-6E8A-4147-A177-3AD203B41FA5}">
                      <a16:colId xmlns:a16="http://schemas.microsoft.com/office/drawing/2014/main" val="133229424"/>
                    </a:ext>
                  </a:extLst>
                </a:gridCol>
                <a:gridCol w="3180632">
                  <a:extLst>
                    <a:ext uri="{9D8B030D-6E8A-4147-A177-3AD203B41FA5}">
                      <a16:colId xmlns:a16="http://schemas.microsoft.com/office/drawing/2014/main" val="1868871303"/>
                    </a:ext>
                  </a:extLst>
                </a:gridCol>
              </a:tblGrid>
              <a:tr h="42164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Image/ Example</a:t>
                      </a: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Brand</a:t>
                      </a:r>
                      <a:r>
                        <a:rPr lang="en-GB" sz="1200" b="1" baseline="0" dirty="0">
                          <a:latin typeface="Tahoma" panose="020B0604030504040204" pitchFamily="34" charset="0"/>
                          <a:ea typeface="Tahoma" panose="020B0604030504040204" pitchFamily="34" charset="0"/>
                          <a:cs typeface="Tahoma" panose="020B0604030504040204" pitchFamily="34" charset="0"/>
                        </a:rPr>
                        <a:t> </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a:solidFill>
                      <a:srgbClr val="CCCCFF"/>
                    </a:solidFill>
                  </a:tcPr>
                </a:tc>
                <a:extLst>
                  <a:ext uri="{0D108BD9-81ED-4DB2-BD59-A6C34878D82A}">
                    <a16:rowId xmlns:a16="http://schemas.microsoft.com/office/drawing/2014/main" val="2469196526"/>
                  </a:ext>
                </a:extLst>
              </a:tr>
              <a:tr h="1134872">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err="1">
                          <a:latin typeface="Tahoma" panose="020B0604030504040204" pitchFamily="34" charset="0"/>
                          <a:ea typeface="Tahoma" panose="020B0604030504040204" pitchFamily="34" charset="0"/>
                          <a:cs typeface="Tahoma" panose="020B0604030504040204" pitchFamily="34" charset="0"/>
                        </a:rPr>
                        <a:t>Alessi</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Italian Design Company</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Homeware and kitchen utensils</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“Post-modern” style</a:t>
                      </a:r>
                    </a:p>
                    <a:p>
                      <a:pPr marL="171450" indent="-171450" algn="ctr">
                        <a:buFont typeface="Arial" panose="020B0604020202020204" pitchFamily="34" charset="0"/>
                        <a:buChar char="•"/>
                      </a:pPr>
                      <a:r>
                        <a:rPr lang="en-GB" sz="1200" dirty="0" err="1">
                          <a:latin typeface="Tahoma" panose="020B0604030504040204" pitchFamily="34" charset="0"/>
                          <a:ea typeface="Tahoma" panose="020B0604030504040204" pitchFamily="34" charset="0"/>
                          <a:cs typeface="Tahoma" panose="020B0604030504040204" pitchFamily="34" charset="0"/>
                        </a:rPr>
                        <a:t>Phillipe</a:t>
                      </a:r>
                      <a:r>
                        <a:rPr lang="en-GB" sz="1200" dirty="0">
                          <a:latin typeface="Tahoma" panose="020B0604030504040204" pitchFamily="34" charset="0"/>
                          <a:ea typeface="Tahoma" panose="020B0604030504040204" pitchFamily="34" charset="0"/>
                          <a:cs typeface="Tahoma" panose="020B0604030504040204" pitchFamily="34" charset="0"/>
                        </a:rPr>
                        <a:t> Starke is a major designer</a:t>
                      </a:r>
                    </a:p>
                  </a:txBody>
                  <a:tcPr anchor="ctr"/>
                </a:tc>
                <a:extLst>
                  <a:ext uri="{0D108BD9-81ED-4DB2-BD59-A6C34878D82A}">
                    <a16:rowId xmlns:a16="http://schemas.microsoft.com/office/drawing/2014/main" val="1967129160"/>
                  </a:ext>
                </a:extLst>
              </a:tr>
              <a:tr h="1232196">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Apple</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USA</a:t>
                      </a:r>
                      <a:r>
                        <a:rPr lang="en-GB" sz="1200" baseline="0" dirty="0">
                          <a:latin typeface="Tahoma" panose="020B0604030504040204" pitchFamily="34" charset="0"/>
                          <a:ea typeface="Tahoma" panose="020B0604030504040204" pitchFamily="34" charset="0"/>
                          <a:cs typeface="Tahoma" panose="020B0604030504040204" pitchFamily="34" charset="0"/>
                        </a:rPr>
                        <a:t>-based tech company</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Famous for </a:t>
                      </a:r>
                      <a:r>
                        <a:rPr lang="en-GB" sz="1200" b="1" baseline="0" dirty="0">
                          <a:latin typeface="Tahoma" panose="020B0604030504040204" pitchFamily="34" charset="0"/>
                          <a:ea typeface="Tahoma" panose="020B0604030504040204" pitchFamily="34" charset="0"/>
                          <a:cs typeface="Tahoma" panose="020B0604030504040204" pitchFamily="34" charset="0"/>
                        </a:rPr>
                        <a:t>iconic designs </a:t>
                      </a:r>
                      <a:r>
                        <a:rPr lang="en-GB" sz="1200" b="0" baseline="0" dirty="0">
                          <a:latin typeface="Tahoma" panose="020B0604030504040204" pitchFamily="34" charset="0"/>
                          <a:ea typeface="Tahoma" panose="020B0604030504040204" pitchFamily="34" charset="0"/>
                          <a:cs typeface="Tahoma" panose="020B0604030504040204" pitchFamily="34" charset="0"/>
                        </a:rPr>
                        <a:t>of iPod and iPhone</a:t>
                      </a:r>
                    </a:p>
                    <a:p>
                      <a:pPr marL="171450" indent="-171450" algn="ctr">
                        <a:buFont typeface="Arial" panose="020B0604020202020204" pitchFamily="34" charset="0"/>
                        <a:buChar char="•"/>
                      </a:pPr>
                      <a:r>
                        <a:rPr lang="en-GB" sz="1200" b="0" baseline="0" dirty="0">
                          <a:latin typeface="Tahoma" panose="020B0604030504040204" pitchFamily="34" charset="0"/>
                          <a:ea typeface="Tahoma" panose="020B0604030504040204" pitchFamily="34" charset="0"/>
                          <a:cs typeface="Tahoma" panose="020B0604030504040204" pitchFamily="34" charset="0"/>
                        </a:rPr>
                        <a:t>Steve Jobs and Johnathon </a:t>
                      </a:r>
                      <a:r>
                        <a:rPr lang="en-GB" sz="1200" b="0" baseline="0" dirty="0" err="1">
                          <a:latin typeface="Tahoma" panose="020B0604030504040204" pitchFamily="34" charset="0"/>
                          <a:ea typeface="Tahoma" panose="020B0604030504040204" pitchFamily="34" charset="0"/>
                          <a:cs typeface="Tahoma" panose="020B0604030504040204" pitchFamily="34" charset="0"/>
                        </a:rPr>
                        <a:t>Ive</a:t>
                      </a:r>
                      <a:r>
                        <a:rPr lang="en-GB" sz="1200" b="0" baseline="0" dirty="0">
                          <a:latin typeface="Tahoma" panose="020B0604030504040204" pitchFamily="34" charset="0"/>
                          <a:ea typeface="Tahoma" panose="020B0604030504040204" pitchFamily="34" charset="0"/>
                          <a:cs typeface="Tahoma" panose="020B0604030504040204" pitchFamily="34" charset="0"/>
                        </a:rPr>
                        <a:t> are major designers</a:t>
                      </a:r>
                    </a:p>
                    <a:p>
                      <a:pPr marL="171450" indent="-171450" algn="ctr">
                        <a:buFont typeface="Arial" panose="020B0604020202020204" pitchFamily="34" charset="0"/>
                        <a:buChar char="•"/>
                      </a:pPr>
                      <a:r>
                        <a:rPr lang="en-GB" sz="1200" b="0" baseline="0" dirty="0">
                          <a:latin typeface="Tahoma" panose="020B0604030504040204" pitchFamily="34" charset="0"/>
                          <a:ea typeface="Tahoma" panose="020B0604030504040204" pitchFamily="34" charset="0"/>
                          <a:cs typeface="Tahoma" panose="020B0604030504040204" pitchFamily="34" charset="0"/>
                        </a:rPr>
                        <a:t>Known for innovative and modern design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58496096"/>
                  </a:ext>
                </a:extLst>
              </a:tr>
              <a:tr h="1205992">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Dyson</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British engineering company</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Famous for vacuum</a:t>
                      </a:r>
                      <a:r>
                        <a:rPr lang="en-GB" sz="1200" baseline="0" dirty="0">
                          <a:latin typeface="Tahoma" panose="020B0604030504040204" pitchFamily="34" charset="0"/>
                          <a:ea typeface="Tahoma" panose="020B0604030504040204" pitchFamily="34" charset="0"/>
                          <a:cs typeface="Tahoma" panose="020B0604030504040204" pitchFamily="34" charset="0"/>
                        </a:rPr>
                        <a:t> cleaners and innovative technology </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James Dyson is a major designer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98621545"/>
                  </a:ext>
                </a:extLst>
              </a:tr>
            </a:tbl>
          </a:graphicData>
        </a:graphic>
      </p:graphicFrame>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823" y="5713577"/>
            <a:ext cx="1353974" cy="1353974"/>
          </a:xfrm>
          <a:prstGeom prst="rect">
            <a:avLst/>
          </a:prstGeom>
        </p:spPr>
      </p:pic>
      <p:pic>
        <p:nvPicPr>
          <p:cNvPr id="12" name="Picture 11"/>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410" b="99566" l="10521" r="90456">
                        <a14:foregroundMark x1="34273" y1="72451" x2="34273" y2="72451"/>
                        <a14:foregroundMark x1="31562" y1="50542" x2="31562" y2="50542"/>
                        <a14:foregroundMark x1="33297" y1="34924" x2="33297" y2="34924"/>
                        <a14:foregroundMark x1="33297" y1="26790" x2="33297" y2="26790"/>
                        <a14:foregroundMark x1="34273" y1="15510" x2="34273" y2="15510"/>
                        <a14:foregroundMark x1="73210" y1="18221" x2="73210" y2="18221"/>
                        <a14:foregroundMark x1="69089" y1="5531" x2="69089" y2="5531"/>
                        <a14:foregroundMark x1="56725" y1="15835" x2="56725" y2="15835"/>
                        <a14:foregroundMark x1="81779" y1="16486" x2="81779" y2="16486"/>
                        <a14:foregroundMark x1="74620" y1="16703" x2="74620" y2="16703"/>
                        <a14:foregroundMark x1="67896" y1="16703" x2="67896" y2="16703"/>
                        <a14:foregroundMark x1="72451" y1="19848" x2="72451" y2="19848"/>
                        <a14:foregroundMark x1="74620" y1="14534" x2="74620" y2="14534"/>
                        <a14:foregroundMark x1="76030" y1="14100" x2="76030" y2="14100"/>
                        <a14:foregroundMark x1="75163" y1="10738" x2="75163" y2="10738"/>
                        <a14:foregroundMark x1="72017" y1="6182" x2="72017" y2="6182"/>
                        <a14:foregroundMark x1="64859" y1="5748" x2="64859" y2="5748"/>
                        <a14:foregroundMark x1="37744" y1="9544" x2="37744" y2="9544"/>
                        <a14:foregroundMark x1="33189" y1="8677" x2="33189" y2="8677"/>
                        <a14:foregroundMark x1="26030" y1="7592" x2="26790" y2="7592"/>
                        <a14:foregroundMark x1="33948" y1="47831" x2="33948" y2="47831"/>
                        <a14:foregroundMark x1="33514" y1="57918" x2="33514" y2="57918"/>
                        <a14:foregroundMark x1="32321" y1="67028" x2="32321" y2="67028"/>
                        <a14:foregroundMark x1="30803" y1="75380" x2="30803" y2="75380"/>
                        <a14:foregroundMark x1="32972" y1="85900" x2="32972" y2="85900"/>
                        <a14:foregroundMark x1="38720" y1="87310" x2="38720" y2="87310"/>
                        <a14:foregroundMark x1="41432" y1="87852" x2="41432" y2="87852"/>
                        <a14:foregroundMark x1="41323" y1="91323" x2="33189" y2="73644"/>
                        <a14:foregroundMark x1="33297" y1="96204" x2="21258" y2="92842"/>
                        <a14:foregroundMark x1="30369" y1="59544" x2="32104" y2="22668"/>
                        <a14:foregroundMark x1="36117" y1="39479" x2="35683" y2="10521"/>
                        <a14:foregroundMark x1="24620" y1="9544" x2="40456" y2="8134"/>
                        <a14:foregroundMark x1="29610" y1="4989" x2="31996" y2="22777"/>
                        <a14:foregroundMark x1="28742" y1="17679" x2="31779" y2="22017"/>
                        <a14:foregroundMark x1="36117" y1="46421" x2="44035" y2="90239"/>
                        <a14:foregroundMark x1="44469" y1="50434" x2="43492" y2="69631"/>
                        <a14:foregroundMark x1="24620" y1="55531" x2="23644" y2="76139"/>
                        <a14:foregroundMark x1="22668" y1="78742" x2="19631" y2="85358"/>
                        <a14:foregroundMark x1="43818" y1="72668" x2="48807" y2="85683"/>
                        <a14:foregroundMark x1="43492" y1="70390" x2="40456" y2="53145"/>
                        <a14:foregroundMark x1="25597" y1="59544" x2="26573" y2="51735"/>
                        <a14:foregroundMark x1="42408" y1="13666" x2="43601" y2="13666"/>
                        <a14:foregroundMark x1="33948" y1="26030" x2="35141" y2="36876"/>
                      </a14:backgroundRemoval>
                    </a14:imgEffect>
                  </a14:imgLayer>
                </a14:imgProps>
              </a:ext>
              <a:ext uri="{28A0092B-C50C-407E-A947-70E740481C1C}">
                <a14:useLocalDpi xmlns:a14="http://schemas.microsoft.com/office/drawing/2010/main" val="0"/>
              </a:ext>
            </a:extLst>
          </a:blip>
          <a:srcRect l="15278" r="48016"/>
          <a:stretch/>
        </p:blipFill>
        <p:spPr>
          <a:xfrm flipH="1">
            <a:off x="1268941" y="5905500"/>
            <a:ext cx="370605" cy="1009650"/>
          </a:xfrm>
          <a:prstGeom prst="rect">
            <a:avLst/>
          </a:prstGeom>
        </p:spPr>
      </p:pic>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9830" b="89887" l="227" r="98073">
                        <a14:foregroundMark x1="7823" y1="28544" x2="58844" y2="32325"/>
                        <a14:foregroundMark x1="19728" y1="63894" x2="55215" y2="66446"/>
                        <a14:foregroundMark x1="41723" y1="32703" x2="43311" y2="63138"/>
                        <a14:foregroundMark x1="36168" y1="34877" x2="33333" y2="79206"/>
                        <a14:foregroundMark x1="11905" y1="32703" x2="12925" y2="69282"/>
                        <a14:foregroundMark x1="21882" y1="70416" x2="45011" y2="70227"/>
                        <a14:foregroundMark x1="35714" y1="26749" x2="44331" y2="27977"/>
                      </a14:backgroundRemoval>
                    </a14:imgEffect>
                  </a14:imgLayer>
                </a14:imgProps>
              </a:ext>
              <a:ext uri="{28A0092B-C50C-407E-A947-70E740481C1C}">
                <a14:useLocalDpi xmlns:a14="http://schemas.microsoft.com/office/drawing/2010/main" val="0"/>
              </a:ext>
            </a:extLst>
          </a:blip>
          <a:stretch>
            <a:fillRect/>
          </a:stretch>
        </p:blipFill>
        <p:spPr>
          <a:xfrm>
            <a:off x="175483" y="6534150"/>
            <a:ext cx="1731029" cy="2076450"/>
          </a:xfrm>
          <a:prstGeom prst="rect">
            <a:avLst/>
          </a:prstGeom>
        </p:spPr>
      </p:pic>
      <p:pic>
        <p:nvPicPr>
          <p:cNvPr id="14" name="Picture 13"/>
          <p:cNvPicPr>
            <a:picLocks noChangeAspect="1"/>
          </p:cNvPicPr>
          <p:nvPr/>
        </p:nvPicPr>
        <p:blipFill rotWithShape="1">
          <a:blip r:embed="rId12" cstate="print">
            <a:extLst>
              <a:ext uri="{28A0092B-C50C-407E-A947-70E740481C1C}">
                <a14:useLocalDpi xmlns:a14="http://schemas.microsoft.com/office/drawing/2010/main" val="0"/>
              </a:ext>
            </a:extLst>
          </a:blip>
          <a:srcRect l="11621" t="18637" r="18359"/>
          <a:stretch/>
        </p:blipFill>
        <p:spPr>
          <a:xfrm>
            <a:off x="342900" y="8286750"/>
            <a:ext cx="1398951" cy="1066800"/>
          </a:xfrm>
          <a:prstGeom prst="rect">
            <a:avLst/>
          </a:prstGeom>
        </p:spPr>
      </p:pic>
      <p:sp>
        <p:nvSpPr>
          <p:cNvPr id="15" name="TextBox 14"/>
          <p:cNvSpPr txBox="1"/>
          <p:nvPr/>
        </p:nvSpPr>
        <p:spPr>
          <a:xfrm>
            <a:off x="8267700" y="952500"/>
            <a:ext cx="2400300" cy="276999"/>
          </a:xfrm>
          <a:prstGeom prst="rect">
            <a:avLst/>
          </a:prstGeom>
          <a:noFill/>
        </p:spPr>
        <p:txBody>
          <a:bodyPr wrap="square" rtlCol="0">
            <a:spAutoFit/>
          </a:bodyPr>
          <a:lstStyle/>
          <a:p>
            <a:pPr algn="ctr"/>
            <a:r>
              <a:rPr lang="en-GB" sz="1200" b="1" dirty="0">
                <a:solidFill>
                  <a:schemeClr val="accent4"/>
                </a:solidFill>
                <a:latin typeface="Tahoma" panose="020B0604030504040204" pitchFamily="34" charset="0"/>
                <a:ea typeface="Tahoma" panose="020B0604030504040204" pitchFamily="34" charset="0"/>
                <a:cs typeface="Tahoma" panose="020B0604030504040204" pitchFamily="34" charset="0"/>
              </a:rPr>
              <a:t>Research</a:t>
            </a:r>
          </a:p>
        </p:txBody>
      </p:sp>
      <p:sp>
        <p:nvSpPr>
          <p:cNvPr id="16" name="TextBox 15"/>
          <p:cNvSpPr txBox="1"/>
          <p:nvPr/>
        </p:nvSpPr>
        <p:spPr>
          <a:xfrm>
            <a:off x="-323850" y="495300"/>
            <a:ext cx="2400300" cy="276999"/>
          </a:xfrm>
          <a:prstGeom prst="rect">
            <a:avLst/>
          </a:prstGeom>
          <a:noFill/>
        </p:spPr>
        <p:txBody>
          <a:bodyPr wrap="square" rtlCol="0">
            <a:spAutoFit/>
          </a:bodyPr>
          <a:lstStyle/>
          <a:p>
            <a:pPr algn="ctr"/>
            <a:r>
              <a:rPr lang="en-GB" sz="1200" b="1" dirty="0">
                <a:solidFill>
                  <a:srgbClr val="7030A0"/>
                </a:solidFill>
                <a:latin typeface="Tahoma" panose="020B0604030504040204" pitchFamily="34" charset="0"/>
                <a:ea typeface="Tahoma" panose="020B0604030504040204" pitchFamily="34" charset="0"/>
                <a:cs typeface="Tahoma" panose="020B0604030504040204" pitchFamily="34" charset="0"/>
              </a:rPr>
              <a:t>Work or Others</a:t>
            </a:r>
          </a:p>
        </p:txBody>
      </p:sp>
      <p:sp>
        <p:nvSpPr>
          <p:cNvPr id="18" name="TextBox 17"/>
          <p:cNvSpPr txBox="1"/>
          <p:nvPr/>
        </p:nvSpPr>
        <p:spPr>
          <a:xfrm>
            <a:off x="8081210" y="2358190"/>
            <a:ext cx="2796339" cy="1038701"/>
          </a:xfrm>
          <a:prstGeom prst="ellipse">
            <a:avLst/>
          </a:prstGeom>
          <a:solidFill>
            <a:schemeClr val="accent4">
              <a:lumMod val="20000"/>
              <a:lumOff val="80000"/>
            </a:schemeClr>
          </a:solidFill>
          <a:ln w="38100">
            <a:solidFill>
              <a:schemeClr val="accent4"/>
            </a:solidFill>
          </a:ln>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What methods of research can be used to find information?</a:t>
            </a:r>
          </a:p>
        </p:txBody>
      </p:sp>
      <p:sp>
        <p:nvSpPr>
          <p:cNvPr id="19" name="TextBox 18"/>
          <p:cNvSpPr txBox="1"/>
          <p:nvPr/>
        </p:nvSpPr>
        <p:spPr>
          <a:xfrm>
            <a:off x="8953500" y="1581150"/>
            <a:ext cx="2209800" cy="276999"/>
          </a:xfrm>
          <a:prstGeom prst="rect">
            <a:avLst/>
          </a:prstGeom>
          <a:noFill/>
        </p:spPr>
        <p:txBody>
          <a:bodyPr wrap="square" rtlCol="0">
            <a:spAutoFit/>
          </a:bodyPr>
          <a:lstStyle/>
          <a:p>
            <a:pPr algn="ctr"/>
            <a:r>
              <a:rPr lang="en-GB" sz="1200" dirty="0"/>
              <a:t>Case studies</a:t>
            </a:r>
          </a:p>
        </p:txBody>
      </p:sp>
      <p:sp>
        <p:nvSpPr>
          <p:cNvPr id="20" name="TextBox 19"/>
          <p:cNvSpPr txBox="1"/>
          <p:nvPr/>
        </p:nvSpPr>
        <p:spPr>
          <a:xfrm>
            <a:off x="10763250" y="3448050"/>
            <a:ext cx="1638300" cy="461665"/>
          </a:xfrm>
          <a:prstGeom prst="rect">
            <a:avLst/>
          </a:prstGeom>
          <a:noFill/>
        </p:spPr>
        <p:txBody>
          <a:bodyPr wrap="square" rtlCol="0">
            <a:spAutoFit/>
          </a:bodyPr>
          <a:lstStyle/>
          <a:p>
            <a:pPr algn="ctr"/>
            <a:r>
              <a:rPr lang="en-GB" sz="1200" dirty="0"/>
              <a:t>Questionnaires and surveys</a:t>
            </a:r>
          </a:p>
        </p:txBody>
      </p:sp>
      <p:sp>
        <p:nvSpPr>
          <p:cNvPr id="21" name="TextBox 20"/>
          <p:cNvSpPr txBox="1"/>
          <p:nvPr/>
        </p:nvSpPr>
        <p:spPr>
          <a:xfrm>
            <a:off x="6896100" y="1752600"/>
            <a:ext cx="2095500" cy="276999"/>
          </a:xfrm>
          <a:prstGeom prst="rect">
            <a:avLst/>
          </a:prstGeom>
          <a:noFill/>
        </p:spPr>
        <p:txBody>
          <a:bodyPr wrap="square" rtlCol="0">
            <a:spAutoFit/>
          </a:bodyPr>
          <a:lstStyle/>
          <a:p>
            <a:pPr algn="ctr"/>
            <a:r>
              <a:rPr lang="en-GB" sz="1200" dirty="0"/>
              <a:t>Product Analysis</a:t>
            </a:r>
          </a:p>
        </p:txBody>
      </p:sp>
      <p:sp>
        <p:nvSpPr>
          <p:cNvPr id="22" name="TextBox 21"/>
          <p:cNvSpPr txBox="1"/>
          <p:nvPr/>
        </p:nvSpPr>
        <p:spPr>
          <a:xfrm>
            <a:off x="6617208" y="3783350"/>
            <a:ext cx="2152650" cy="276999"/>
          </a:xfrm>
          <a:prstGeom prst="rect">
            <a:avLst/>
          </a:prstGeom>
          <a:noFill/>
        </p:spPr>
        <p:txBody>
          <a:bodyPr wrap="square" rtlCol="0">
            <a:spAutoFit/>
          </a:bodyPr>
          <a:lstStyle/>
          <a:p>
            <a:pPr algn="ctr"/>
            <a:r>
              <a:rPr lang="en-GB" sz="1200" dirty="0"/>
              <a:t>Materials testing</a:t>
            </a:r>
          </a:p>
        </p:txBody>
      </p:sp>
      <p:sp>
        <p:nvSpPr>
          <p:cNvPr id="23" name="TextBox 22"/>
          <p:cNvSpPr txBox="1"/>
          <p:nvPr/>
        </p:nvSpPr>
        <p:spPr>
          <a:xfrm>
            <a:off x="8724900" y="4064814"/>
            <a:ext cx="1866900" cy="276999"/>
          </a:xfrm>
          <a:prstGeom prst="rect">
            <a:avLst/>
          </a:prstGeom>
          <a:noFill/>
        </p:spPr>
        <p:txBody>
          <a:bodyPr wrap="square" rtlCol="0">
            <a:spAutoFit/>
          </a:bodyPr>
          <a:lstStyle/>
          <a:p>
            <a:pPr algn="ctr"/>
            <a:r>
              <a:rPr lang="en-GB" sz="1200" dirty="0"/>
              <a:t>Social media and email </a:t>
            </a:r>
          </a:p>
        </p:txBody>
      </p:sp>
      <p:sp>
        <p:nvSpPr>
          <p:cNvPr id="24" name="TextBox 23"/>
          <p:cNvSpPr txBox="1"/>
          <p:nvPr/>
        </p:nvSpPr>
        <p:spPr>
          <a:xfrm>
            <a:off x="11182350" y="2019300"/>
            <a:ext cx="1123950" cy="276999"/>
          </a:xfrm>
          <a:prstGeom prst="rect">
            <a:avLst/>
          </a:prstGeom>
          <a:noFill/>
        </p:spPr>
        <p:txBody>
          <a:bodyPr wrap="square" rtlCol="0">
            <a:spAutoFit/>
          </a:bodyPr>
          <a:lstStyle/>
          <a:p>
            <a:pPr algn="ctr"/>
            <a:r>
              <a:rPr lang="en-GB" sz="1200" dirty="0"/>
              <a:t>Interviews</a:t>
            </a:r>
          </a:p>
        </p:txBody>
      </p:sp>
      <p:cxnSp>
        <p:nvCxnSpPr>
          <p:cNvPr id="25" name="Straight Connector 24"/>
          <p:cNvCxnSpPr/>
          <p:nvPr/>
        </p:nvCxnSpPr>
        <p:spPr>
          <a:xfrm flipV="1">
            <a:off x="10801350" y="2343150"/>
            <a:ext cx="419100" cy="34290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886950" y="1943100"/>
            <a:ext cx="114300" cy="43815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flipH="1" flipV="1">
            <a:off x="8305800" y="2133604"/>
            <a:ext cx="184924" cy="3767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7200" y="3187627"/>
            <a:ext cx="261124" cy="53017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46080" y="3337896"/>
            <a:ext cx="102770" cy="51020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591800" y="3200400"/>
            <a:ext cx="381000" cy="17145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572250" y="4646613"/>
            <a:ext cx="6000750" cy="1569660"/>
          </a:xfrm>
          <a:prstGeom prst="rect">
            <a:avLst/>
          </a:prstGeom>
          <a:noFill/>
          <a:ln w="28575">
            <a:solidFill>
              <a:schemeClr val="accent4"/>
            </a:solidFill>
          </a:ln>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Research can be divided into 2 categories; </a:t>
            </a:r>
            <a:r>
              <a:rPr lang="en-GB" sz="1200" b="1" dirty="0">
                <a:latin typeface="Tahoma" panose="020B0604030504040204" pitchFamily="34" charset="0"/>
                <a:ea typeface="Tahoma" panose="020B0604030504040204" pitchFamily="34" charset="0"/>
                <a:cs typeface="Tahoma" panose="020B0604030504040204" pitchFamily="34" charset="0"/>
              </a:rPr>
              <a:t>Primary Research </a:t>
            </a:r>
            <a:r>
              <a:rPr lang="en-GB" sz="1200" dirty="0">
                <a:latin typeface="Tahoma" panose="020B0604030504040204" pitchFamily="34" charset="0"/>
                <a:ea typeface="Tahoma" panose="020B0604030504040204" pitchFamily="34" charset="0"/>
                <a:cs typeface="Tahoma" panose="020B0604030504040204" pitchFamily="34" charset="0"/>
              </a:rPr>
              <a:t>and </a:t>
            </a:r>
            <a:r>
              <a:rPr lang="en-GB" sz="1200" b="1" dirty="0">
                <a:latin typeface="Tahoma" panose="020B0604030504040204" pitchFamily="34" charset="0"/>
                <a:ea typeface="Tahoma" panose="020B0604030504040204" pitchFamily="34" charset="0"/>
                <a:cs typeface="Tahoma" panose="020B0604030504040204" pitchFamily="34" charset="0"/>
              </a:rPr>
              <a:t>Secondary Research</a:t>
            </a:r>
            <a:r>
              <a:rPr lang="en-GB" sz="1200" dirty="0">
                <a:latin typeface="Tahoma" panose="020B0604030504040204" pitchFamily="34" charset="0"/>
                <a:ea typeface="Tahoma" panose="020B0604030504040204" pitchFamily="34" charset="0"/>
                <a:cs typeface="Tahoma" panose="020B0604030504040204" pitchFamily="34" charset="0"/>
              </a:rPr>
              <a:t>.</a:t>
            </a:r>
          </a:p>
          <a:p>
            <a:pPr algn="ctr"/>
            <a:r>
              <a:rPr lang="en-GB" sz="1200" dirty="0">
                <a:latin typeface="Tahoma" panose="020B0604030504040204" pitchFamily="34" charset="0"/>
                <a:ea typeface="Tahoma" panose="020B0604030504040204" pitchFamily="34" charset="0"/>
                <a:cs typeface="Tahoma" panose="020B0604030504040204" pitchFamily="34" charset="0"/>
              </a:rPr>
              <a:t>Primary is research you complete yourself. </a:t>
            </a:r>
          </a:p>
          <a:p>
            <a:pPr algn="ctr"/>
            <a:r>
              <a:rPr lang="en-GB" sz="1200" dirty="0">
                <a:latin typeface="Tahoma" panose="020B0604030504040204" pitchFamily="34" charset="0"/>
                <a:ea typeface="Tahoma" panose="020B0604030504040204" pitchFamily="34" charset="0"/>
                <a:cs typeface="Tahoma" panose="020B0604030504040204" pitchFamily="34" charset="0"/>
              </a:rPr>
              <a:t>Secondary is research from resources others can gathered e.g. books, magazines and internet</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Primary research is generally more reliable as it is done by the person using it and can double-check the data</a:t>
            </a:r>
          </a:p>
        </p:txBody>
      </p:sp>
      <p:graphicFrame>
        <p:nvGraphicFramePr>
          <p:cNvPr id="36" name="Table 35"/>
          <p:cNvGraphicFramePr>
            <a:graphicFrameLocks noGrp="1"/>
          </p:cNvGraphicFramePr>
          <p:nvPr/>
        </p:nvGraphicFramePr>
        <p:xfrm>
          <a:off x="6553200" y="6376120"/>
          <a:ext cx="5924550" cy="2988860"/>
        </p:xfrm>
        <a:graphic>
          <a:graphicData uri="http://schemas.openxmlformats.org/drawingml/2006/table">
            <a:tbl>
              <a:tblPr firstRow="1" bandRow="1">
                <a:tableStyleId>{5940675A-B579-460E-94D1-54222C63F5DA}</a:tableStyleId>
              </a:tblPr>
              <a:tblGrid>
                <a:gridCol w="1943100">
                  <a:extLst>
                    <a:ext uri="{9D8B030D-6E8A-4147-A177-3AD203B41FA5}">
                      <a16:colId xmlns:a16="http://schemas.microsoft.com/office/drawing/2014/main" val="413063094"/>
                    </a:ext>
                  </a:extLst>
                </a:gridCol>
                <a:gridCol w="3981450">
                  <a:extLst>
                    <a:ext uri="{9D8B030D-6E8A-4147-A177-3AD203B41FA5}">
                      <a16:colId xmlns:a16="http://schemas.microsoft.com/office/drawing/2014/main" val="133229424"/>
                    </a:ext>
                  </a:extLst>
                </a:gridCol>
              </a:tblGrid>
              <a:tr h="304214">
                <a:tc gridSpan="2">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Another key piece of research, is </a:t>
                      </a:r>
                      <a:r>
                        <a:rPr lang="en-GB" sz="1200" b="1" dirty="0">
                          <a:latin typeface="Tahoma" panose="020B0604030504040204" pitchFamily="34" charset="0"/>
                          <a:ea typeface="Tahoma" panose="020B0604030504040204" pitchFamily="34" charset="0"/>
                          <a:cs typeface="Tahoma" panose="020B0604030504040204" pitchFamily="34" charset="0"/>
                        </a:rPr>
                        <a:t>Anthropometrics</a:t>
                      </a:r>
                      <a:r>
                        <a:rPr lang="en-GB" sz="1200" b="1" baseline="0" dirty="0">
                          <a:latin typeface="Tahoma" panose="020B0604030504040204" pitchFamily="34" charset="0"/>
                          <a:ea typeface="Tahoma" panose="020B0604030504040204" pitchFamily="34" charset="0"/>
                          <a:cs typeface="Tahoma" panose="020B0604030504040204" pitchFamily="34" charset="0"/>
                        </a:rPr>
                        <a:t> and Ergonomics. </a:t>
                      </a:r>
                      <a:r>
                        <a:rPr lang="en-GB" sz="1200" b="0" baseline="0" dirty="0">
                          <a:latin typeface="Tahoma" panose="020B0604030504040204" pitchFamily="34" charset="0"/>
                          <a:ea typeface="Tahoma" panose="020B0604030504040204" pitchFamily="34" charset="0"/>
                          <a:cs typeface="Tahoma" panose="020B0604030504040204" pitchFamily="34" charset="0"/>
                        </a:rPr>
                        <a:t>This helps develop the sizes of products, </a:t>
                      </a:r>
                      <a:r>
                        <a:rPr lang="en-GB" sz="1200" b="0" baseline="0" dirty="0" err="1">
                          <a:latin typeface="Tahoma" panose="020B0604030504040204" pitchFamily="34" charset="0"/>
                          <a:ea typeface="Tahoma" panose="020B0604030504040204" pitchFamily="34" charset="0"/>
                          <a:cs typeface="Tahoma" panose="020B0604030504040204" pitchFamily="34" charset="0"/>
                        </a:rPr>
                        <a:t>etc</a:t>
                      </a:r>
                      <a:r>
                        <a:rPr lang="en-GB" sz="1200" b="0" baseline="0" dirty="0">
                          <a:latin typeface="Tahoma" panose="020B0604030504040204" pitchFamily="34" charset="0"/>
                          <a:ea typeface="Tahoma" panose="020B0604030504040204" pitchFamily="34" charset="0"/>
                          <a:cs typeface="Tahoma" panose="020B0604030504040204" pitchFamily="34" charset="0"/>
                        </a:rPr>
                        <a:t> to make sure it fits the User</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CCCCFF"/>
                    </a:solidFill>
                  </a:tcPr>
                </a:tc>
                <a:extLst>
                  <a:ext uri="{0D108BD9-81ED-4DB2-BD59-A6C34878D82A}">
                    <a16:rowId xmlns:a16="http://schemas.microsoft.com/office/drawing/2014/main" val="2469196526"/>
                  </a:ext>
                </a:extLst>
              </a:tr>
              <a:tr h="97718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Anthropometrics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The study of measurements of the human body. </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E.g. Knowing</a:t>
                      </a:r>
                      <a:r>
                        <a:rPr lang="en-GB" sz="1200" baseline="0" dirty="0">
                          <a:latin typeface="Tahoma" panose="020B0604030504040204" pitchFamily="34" charset="0"/>
                          <a:ea typeface="Tahoma" panose="020B0604030504040204" pitchFamily="34" charset="0"/>
                          <a:cs typeface="Tahoma" panose="020B0604030504040204" pitchFamily="34" charset="0"/>
                        </a:rPr>
                        <a:t> the grip width of a palm, if designing a new travel coffee cup</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67129160"/>
                  </a:ext>
                </a:extLst>
              </a:tr>
              <a:tr h="88903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Ergonomics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The application of anthropometrics</a:t>
                      </a:r>
                      <a:r>
                        <a:rPr lang="en-GB" sz="1200" baseline="0" dirty="0">
                          <a:latin typeface="Tahoma" panose="020B0604030504040204" pitchFamily="34" charset="0"/>
                          <a:ea typeface="Tahoma" panose="020B0604030504040204" pitchFamily="34" charset="0"/>
                          <a:cs typeface="Tahoma" panose="020B0604030504040204" pitchFamily="34" charset="0"/>
                        </a:rPr>
                        <a:t> to ensure products are safe and comfortable to use. This can also include; size, material, appearance, brightness, sound and texture.</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E.g. making sure the travel cup is the correct</a:t>
                      </a:r>
                      <a:r>
                        <a:rPr lang="en-GB" sz="1200" baseline="0" dirty="0">
                          <a:latin typeface="Tahoma" panose="020B0604030504040204" pitchFamily="34" charset="0"/>
                          <a:ea typeface="Tahoma" panose="020B0604030504040204" pitchFamily="34" charset="0"/>
                          <a:cs typeface="Tahoma" panose="020B0604030504040204" pitchFamily="34" charset="0"/>
                        </a:rPr>
                        <a:t> size, and an insulating smooth material to make it comfortable to hold for long periods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58496096"/>
                  </a:ext>
                </a:extLst>
              </a:tr>
            </a:tbl>
          </a:graphicData>
        </a:graphic>
      </p:graphicFrame>
    </p:spTree>
    <p:extLst>
      <p:ext uri="{BB962C8B-B14F-4D97-AF65-F5344CB8AC3E}">
        <p14:creationId xmlns:p14="http://schemas.microsoft.com/office/powerpoint/2010/main" val="655585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
        <p:nvSpPr>
          <p:cNvPr id="4" name="TextBox 3"/>
          <p:cNvSpPr txBox="1"/>
          <p:nvPr/>
        </p:nvSpPr>
        <p:spPr>
          <a:xfrm>
            <a:off x="2473451" y="354720"/>
            <a:ext cx="7854697" cy="307777"/>
          </a:xfrm>
          <a:prstGeom prst="rect">
            <a:avLst/>
          </a:prstGeom>
          <a:noFill/>
        </p:spPr>
        <p:txBody>
          <a:bodyPr wrap="square" rtlCol="0">
            <a:spAutoFit/>
          </a:bodyPr>
          <a:lstStyle/>
          <a:p>
            <a:pPr algn="ctr"/>
            <a:r>
              <a:rPr lang="en-GB" sz="1400" dirty="0">
                <a:solidFill>
                  <a:schemeClr val="accent6">
                    <a:lumMod val="50000"/>
                  </a:schemeClr>
                </a:solidFill>
                <a:latin typeface="Chalk Dash" panose="03000600000000000000" pitchFamily="66" charset="0"/>
                <a:ea typeface="Tahoma" panose="020B0604030504040204" pitchFamily="34" charset="0"/>
                <a:cs typeface="Tahoma" panose="020B0604030504040204" pitchFamily="34" charset="0"/>
              </a:rPr>
              <a:t>Scales of Production</a:t>
            </a:r>
          </a:p>
        </p:txBody>
      </p:sp>
      <p:graphicFrame>
        <p:nvGraphicFramePr>
          <p:cNvPr id="6" name="Table 5"/>
          <p:cNvGraphicFramePr>
            <a:graphicFrameLocks noGrp="1"/>
          </p:cNvGraphicFramePr>
          <p:nvPr/>
        </p:nvGraphicFramePr>
        <p:xfrm>
          <a:off x="233776" y="913385"/>
          <a:ext cx="12334047" cy="4444999"/>
        </p:xfrm>
        <a:graphic>
          <a:graphicData uri="http://schemas.openxmlformats.org/drawingml/2006/table">
            <a:tbl>
              <a:tblPr firstRow="1" bandRow="1">
                <a:tableStyleId>{5940675A-B579-460E-94D1-54222C63F5DA}</a:tableStyleId>
              </a:tblPr>
              <a:tblGrid>
                <a:gridCol w="1588308">
                  <a:extLst>
                    <a:ext uri="{9D8B030D-6E8A-4147-A177-3AD203B41FA5}">
                      <a16:colId xmlns:a16="http://schemas.microsoft.com/office/drawing/2014/main" val="650560872"/>
                    </a:ext>
                  </a:extLst>
                </a:gridCol>
                <a:gridCol w="2481623">
                  <a:extLst>
                    <a:ext uri="{9D8B030D-6E8A-4147-A177-3AD203B41FA5}">
                      <a16:colId xmlns:a16="http://schemas.microsoft.com/office/drawing/2014/main" val="1137440549"/>
                    </a:ext>
                  </a:extLst>
                </a:gridCol>
                <a:gridCol w="5969489">
                  <a:extLst>
                    <a:ext uri="{9D8B030D-6E8A-4147-A177-3AD203B41FA5}">
                      <a16:colId xmlns:a16="http://schemas.microsoft.com/office/drawing/2014/main" val="1068028841"/>
                    </a:ext>
                  </a:extLst>
                </a:gridCol>
                <a:gridCol w="2294627">
                  <a:extLst>
                    <a:ext uri="{9D8B030D-6E8A-4147-A177-3AD203B41FA5}">
                      <a16:colId xmlns:a16="http://schemas.microsoft.com/office/drawing/2014/main" val="2710481227"/>
                    </a:ext>
                  </a:extLst>
                </a:gridCol>
              </a:tblGrid>
              <a:tr h="385063">
                <a:tc>
                  <a:txBody>
                    <a:bodyPr/>
                    <a:lstStyle/>
                    <a:p>
                      <a:pPr algn="ctr"/>
                      <a:r>
                        <a:rPr lang="en-GB" sz="1200" b="1" dirty="0"/>
                        <a:t>Name/ Type</a:t>
                      </a:r>
                    </a:p>
                  </a:txBody>
                  <a:tcPr marL="128016" marR="128016" marT="64008" marB="64008" anchor="ctr">
                    <a:solidFill>
                      <a:schemeClr val="accent6">
                        <a:lumMod val="20000"/>
                        <a:lumOff val="80000"/>
                      </a:schemeClr>
                    </a:solidFill>
                  </a:tcPr>
                </a:tc>
                <a:tc>
                  <a:txBody>
                    <a:bodyPr/>
                    <a:lstStyle/>
                    <a:p>
                      <a:pPr algn="ctr"/>
                      <a:r>
                        <a:rPr lang="en-GB" sz="1200" b="1" dirty="0"/>
                        <a:t>How many it makes</a:t>
                      </a:r>
                    </a:p>
                  </a:txBody>
                  <a:tcPr marL="128016" marR="128016" marT="64008" marB="64008" anchor="ctr">
                    <a:solidFill>
                      <a:schemeClr val="accent6">
                        <a:lumMod val="20000"/>
                        <a:lumOff val="80000"/>
                      </a:schemeClr>
                    </a:solidFill>
                  </a:tcPr>
                </a:tc>
                <a:tc>
                  <a:txBody>
                    <a:bodyPr/>
                    <a:lstStyle/>
                    <a:p>
                      <a:pPr algn="ctr"/>
                      <a:r>
                        <a:rPr lang="en-GB" sz="1200" b="1" dirty="0"/>
                        <a:t>Ke</a:t>
                      </a:r>
                      <a:r>
                        <a:rPr lang="en-GB" sz="1200" b="1" baseline="0" dirty="0"/>
                        <a:t>y Info</a:t>
                      </a:r>
                      <a:endParaRPr lang="en-GB" sz="1200" b="1" dirty="0"/>
                    </a:p>
                  </a:txBody>
                  <a:tcPr marL="128016" marR="128016" marT="64008" marB="64008" anchor="ctr">
                    <a:solidFill>
                      <a:schemeClr val="accent6">
                        <a:lumMod val="20000"/>
                        <a:lumOff val="80000"/>
                      </a:schemeClr>
                    </a:solidFill>
                  </a:tcPr>
                </a:tc>
                <a:tc>
                  <a:txBody>
                    <a:bodyPr/>
                    <a:lstStyle/>
                    <a:p>
                      <a:pPr algn="ctr"/>
                      <a:r>
                        <a:rPr lang="en-GB" sz="1200" b="1" dirty="0"/>
                        <a:t>Examples of Products</a:t>
                      </a:r>
                    </a:p>
                  </a:txBody>
                  <a:tcPr marL="128016" marR="128016" marT="64008" marB="64008" anchor="ctr">
                    <a:solidFill>
                      <a:schemeClr val="accent6">
                        <a:lumMod val="20000"/>
                        <a:lumOff val="80000"/>
                      </a:schemeClr>
                    </a:solidFill>
                  </a:tcPr>
                </a:tc>
                <a:extLst>
                  <a:ext uri="{0D108BD9-81ED-4DB2-BD59-A6C34878D82A}">
                    <a16:rowId xmlns:a16="http://schemas.microsoft.com/office/drawing/2014/main" val="2992580308"/>
                  </a:ext>
                </a:extLst>
              </a:tr>
              <a:tr h="1146047">
                <a:tc>
                  <a:txBody>
                    <a:bodyPr/>
                    <a:lstStyle/>
                    <a:p>
                      <a:pPr algn="ctr"/>
                      <a:r>
                        <a:rPr lang="en-GB" sz="1200" dirty="0"/>
                        <a:t>One-off</a:t>
                      </a:r>
                      <a:r>
                        <a:rPr lang="en-GB" sz="1200" baseline="0" dirty="0"/>
                        <a:t> Production </a:t>
                      </a:r>
                      <a:endParaRPr lang="en-GB" sz="1200" dirty="0"/>
                    </a:p>
                  </a:txBody>
                  <a:tcPr marL="128016" marR="128016" marT="64008" marB="64008" anchor="ctr">
                    <a:solidFill>
                      <a:schemeClr val="accent6">
                        <a:lumMod val="20000"/>
                        <a:lumOff val="80000"/>
                      </a:schemeClr>
                    </a:solidFill>
                  </a:tcPr>
                </a:tc>
                <a:tc>
                  <a:txBody>
                    <a:bodyPr/>
                    <a:lstStyle/>
                    <a:p>
                      <a:pPr algn="ctr"/>
                      <a:r>
                        <a:rPr lang="en-GB" sz="1200" dirty="0"/>
                        <a:t>1</a:t>
                      </a:r>
                    </a:p>
                  </a:txBody>
                  <a:tcPr marL="128016" marR="128016" marT="64008" marB="64008" anchor="ctr"/>
                </a:tc>
                <a:tc>
                  <a:txBody>
                    <a:bodyPr/>
                    <a:lstStyle/>
                    <a:p>
                      <a:pPr marL="285750" indent="-285750" algn="ctr">
                        <a:buFont typeface="Arial" panose="020B0604020202020204" pitchFamily="34" charset="0"/>
                        <a:buChar char="•"/>
                      </a:pPr>
                      <a:r>
                        <a:rPr lang="en-GB" sz="1200" dirty="0"/>
                        <a:t>Also known as Bespoke or Prototype</a:t>
                      </a:r>
                      <a:r>
                        <a:rPr lang="en-GB" sz="1200" baseline="0" dirty="0"/>
                        <a:t> manufacture</a:t>
                      </a:r>
                    </a:p>
                    <a:p>
                      <a:pPr marL="285750" indent="-285750" algn="ctr">
                        <a:buFont typeface="Arial" panose="020B0604020202020204" pitchFamily="34" charset="0"/>
                        <a:buChar char="•"/>
                      </a:pPr>
                      <a:r>
                        <a:rPr lang="en-GB" sz="1200" baseline="0" dirty="0"/>
                        <a:t>Custom-made products</a:t>
                      </a:r>
                    </a:p>
                    <a:p>
                      <a:pPr marL="285750" indent="-285750" algn="ctr">
                        <a:buFont typeface="Arial" panose="020B0604020202020204" pitchFamily="34" charset="0"/>
                        <a:buChar char="•"/>
                      </a:pPr>
                      <a:r>
                        <a:rPr lang="en-GB" sz="1200" baseline="0" dirty="0"/>
                        <a:t>Specialist workers/ skills</a:t>
                      </a:r>
                    </a:p>
                    <a:p>
                      <a:pPr marL="285750" indent="-285750" algn="ctr">
                        <a:buFont typeface="Arial" panose="020B0604020202020204" pitchFamily="34" charset="0"/>
                        <a:buChar char="•"/>
                      </a:pPr>
                      <a:r>
                        <a:rPr lang="en-GB" sz="1200" baseline="0" dirty="0"/>
                        <a:t>Specialist machines and materials</a:t>
                      </a:r>
                    </a:p>
                    <a:p>
                      <a:pPr marL="285750" indent="-285750" algn="ctr">
                        <a:buFont typeface="Arial" panose="020B0604020202020204" pitchFamily="34" charset="0"/>
                        <a:buChar char="•"/>
                      </a:pPr>
                      <a:r>
                        <a:rPr lang="en-GB" sz="1200" baseline="0" dirty="0"/>
                        <a:t>High Quality but expensive</a:t>
                      </a:r>
                    </a:p>
                  </a:txBody>
                  <a:tcPr marL="128016" marR="128016" marT="64008" marB="64008" anchor="ctr"/>
                </a:tc>
                <a:tc>
                  <a:txBody>
                    <a:bodyPr/>
                    <a:lstStyle/>
                    <a:p>
                      <a:pPr marL="285750" indent="-285750" algn="ctr">
                        <a:buFont typeface="Arial" panose="020B0604020202020204" pitchFamily="34" charset="0"/>
                        <a:buChar char="•"/>
                      </a:pPr>
                      <a:r>
                        <a:rPr lang="en-GB" sz="1200" dirty="0"/>
                        <a:t>Towers</a:t>
                      </a:r>
                      <a:r>
                        <a:rPr lang="en-GB" sz="1200" baseline="0" dirty="0"/>
                        <a:t> / Bridges</a:t>
                      </a:r>
                    </a:p>
                    <a:p>
                      <a:pPr marL="285750" indent="-285750" algn="ctr">
                        <a:buFont typeface="Arial" panose="020B0604020202020204" pitchFamily="34" charset="0"/>
                        <a:buChar char="•"/>
                      </a:pPr>
                      <a:r>
                        <a:rPr lang="en-GB" sz="1200" baseline="0" dirty="0"/>
                        <a:t>One-off Houses</a:t>
                      </a:r>
                    </a:p>
                    <a:p>
                      <a:pPr marL="285750" indent="-285750" algn="ctr">
                        <a:buFont typeface="Arial" panose="020B0604020202020204" pitchFamily="34" charset="0"/>
                        <a:buChar char="•"/>
                      </a:pPr>
                      <a:r>
                        <a:rPr lang="en-GB" sz="1200" baseline="0" dirty="0"/>
                        <a:t>Custom made clothes</a:t>
                      </a:r>
                    </a:p>
                  </a:txBody>
                  <a:tcPr marL="128016" marR="128016" marT="64008" marB="64008" anchor="ctr"/>
                </a:tc>
                <a:extLst>
                  <a:ext uri="{0D108BD9-81ED-4DB2-BD59-A6C34878D82A}">
                    <a16:rowId xmlns:a16="http://schemas.microsoft.com/office/drawing/2014/main" val="2135399536"/>
                  </a:ext>
                </a:extLst>
              </a:tr>
              <a:tr h="1066801">
                <a:tc>
                  <a:txBody>
                    <a:bodyPr/>
                    <a:lstStyle/>
                    <a:p>
                      <a:pPr algn="ctr"/>
                      <a:r>
                        <a:rPr lang="en-GB" sz="1200" dirty="0"/>
                        <a:t>Batch</a:t>
                      </a:r>
                    </a:p>
                  </a:txBody>
                  <a:tcPr marL="128016" marR="128016" marT="64008" marB="64008" anchor="ctr">
                    <a:solidFill>
                      <a:schemeClr val="accent6">
                        <a:lumMod val="20000"/>
                        <a:lumOff val="80000"/>
                      </a:schemeClr>
                    </a:solidFill>
                  </a:tcPr>
                </a:tc>
                <a:tc>
                  <a:txBody>
                    <a:bodyPr/>
                    <a:lstStyle/>
                    <a:p>
                      <a:pPr algn="ctr"/>
                      <a:r>
                        <a:rPr lang="en-GB" sz="1200" dirty="0"/>
                        <a:t>10s-1000s</a:t>
                      </a:r>
                    </a:p>
                  </a:txBody>
                  <a:tcPr marL="128016" marR="128016" marT="64008" marB="64008" anchor="ctr"/>
                </a:tc>
                <a:tc>
                  <a:txBody>
                    <a:bodyPr/>
                    <a:lstStyle/>
                    <a:p>
                      <a:pPr marL="285750" indent="-285750" algn="ctr">
                        <a:buFont typeface="Arial" panose="020B0604020202020204" pitchFamily="34" charset="0"/>
                        <a:buChar char="•"/>
                      </a:pPr>
                      <a:r>
                        <a:rPr lang="en-GB" sz="1200" dirty="0"/>
                        <a:t>Uses a mix of workers and machinery</a:t>
                      </a:r>
                    </a:p>
                    <a:p>
                      <a:pPr marL="285750" indent="-285750" algn="ctr">
                        <a:buFont typeface="Arial" panose="020B0604020202020204" pitchFamily="34" charset="0"/>
                        <a:buChar char="•"/>
                      </a:pPr>
                      <a:r>
                        <a:rPr lang="en-GB" sz="1200" dirty="0"/>
                        <a:t>Uses jigs, moulds and templates to help make identical products</a:t>
                      </a:r>
                    </a:p>
                    <a:p>
                      <a:pPr marL="285750" indent="-285750" algn="ctr">
                        <a:buFont typeface="Arial" panose="020B0604020202020204" pitchFamily="34" charset="0"/>
                        <a:buChar char="•"/>
                      </a:pPr>
                      <a:r>
                        <a:rPr lang="en-GB" sz="1200" dirty="0"/>
                        <a:t>Stations of workers</a:t>
                      </a:r>
                      <a:r>
                        <a:rPr lang="en-GB" sz="1200" baseline="0" dirty="0"/>
                        <a:t> e.g. cutting station, painting station, </a:t>
                      </a:r>
                      <a:r>
                        <a:rPr lang="en-GB" sz="1200" baseline="0" dirty="0" err="1"/>
                        <a:t>etc</a:t>
                      </a:r>
                      <a:endParaRPr lang="en-GB" sz="1200" dirty="0"/>
                    </a:p>
                    <a:p>
                      <a:pPr marL="285750" indent="-285750" algn="ctr">
                        <a:buFont typeface="Arial" panose="020B0604020202020204" pitchFamily="34" charset="0"/>
                        <a:buChar char="•"/>
                      </a:pPr>
                      <a:r>
                        <a:rPr lang="en-GB" sz="1200" dirty="0"/>
                        <a:t>Can have some variation e.g. colour, finish, flavour</a:t>
                      </a:r>
                    </a:p>
                  </a:txBody>
                  <a:tcPr marL="128016" marR="128016" marT="64008" marB="64008" anchor="ctr"/>
                </a:tc>
                <a:tc>
                  <a:txBody>
                    <a:bodyPr/>
                    <a:lstStyle/>
                    <a:p>
                      <a:pPr marL="171450" indent="-171450" algn="ctr">
                        <a:buFont typeface="Arial" panose="020B0604020202020204" pitchFamily="34" charset="0"/>
                        <a:buChar char="•"/>
                      </a:pPr>
                      <a:r>
                        <a:rPr lang="en-GB" sz="1200" dirty="0"/>
                        <a:t>Baked foods</a:t>
                      </a:r>
                    </a:p>
                    <a:p>
                      <a:pPr marL="171450" indent="-171450" algn="ctr">
                        <a:buFont typeface="Arial" panose="020B0604020202020204" pitchFamily="34" charset="0"/>
                        <a:buChar char="•"/>
                      </a:pPr>
                      <a:r>
                        <a:rPr lang="en-GB" sz="1200" dirty="0"/>
                        <a:t>Limited edition car</a:t>
                      </a:r>
                    </a:p>
                    <a:p>
                      <a:pPr marL="171450" indent="-171450" algn="ctr">
                        <a:buFont typeface="Arial" panose="020B0604020202020204" pitchFamily="34" charset="0"/>
                        <a:buChar char="•"/>
                      </a:pPr>
                      <a:r>
                        <a:rPr lang="en-GB" sz="1200" dirty="0"/>
                        <a:t>Socks</a:t>
                      </a:r>
                    </a:p>
                    <a:p>
                      <a:pPr marL="171450" indent="-171450" algn="ctr">
                        <a:buFont typeface="Arial" panose="020B0604020202020204" pitchFamily="34" charset="0"/>
                        <a:buChar char="•"/>
                      </a:pPr>
                      <a:r>
                        <a:rPr lang="en-GB" sz="1200" dirty="0"/>
                        <a:t>Chairs</a:t>
                      </a:r>
                    </a:p>
                  </a:txBody>
                  <a:tcPr marL="128016" marR="128016" marT="64008" marB="64008" anchor="ctr"/>
                </a:tc>
                <a:extLst>
                  <a:ext uri="{0D108BD9-81ED-4DB2-BD59-A6C34878D82A}">
                    <a16:rowId xmlns:a16="http://schemas.microsoft.com/office/drawing/2014/main" val="2340679672"/>
                  </a:ext>
                </a:extLst>
              </a:tr>
              <a:tr h="932688">
                <a:tc>
                  <a:txBody>
                    <a:bodyPr/>
                    <a:lstStyle/>
                    <a:p>
                      <a:pPr algn="ctr"/>
                      <a:r>
                        <a:rPr lang="en-GB" sz="1200" dirty="0"/>
                        <a:t>Mass</a:t>
                      </a:r>
                    </a:p>
                  </a:txBody>
                  <a:tcPr marL="128016" marR="128016" marT="64008" marB="64008" anchor="ctr">
                    <a:solidFill>
                      <a:schemeClr val="accent6">
                        <a:lumMod val="20000"/>
                        <a:lumOff val="80000"/>
                      </a:schemeClr>
                    </a:solidFill>
                  </a:tcPr>
                </a:tc>
                <a:tc>
                  <a:txBody>
                    <a:bodyPr/>
                    <a:lstStyle/>
                    <a:p>
                      <a:pPr algn="ctr"/>
                      <a:r>
                        <a:rPr lang="en-GB" sz="1200" dirty="0"/>
                        <a:t>10,000s - 100,000s</a:t>
                      </a:r>
                    </a:p>
                  </a:txBody>
                  <a:tcPr marL="128016" marR="128016" marT="64008" marB="64008" anchor="ctr"/>
                </a:tc>
                <a:tc>
                  <a:txBody>
                    <a:bodyPr/>
                    <a:lstStyle/>
                    <a:p>
                      <a:pPr marL="285750" indent="-285750" algn="ctr">
                        <a:buFont typeface="Arial" panose="020B0604020202020204" pitchFamily="34" charset="0"/>
                        <a:buChar char="•"/>
                      </a:pPr>
                      <a:r>
                        <a:rPr lang="en-GB" sz="1200" dirty="0"/>
                        <a:t>Big assembly lines (and sub-assembly lines)</a:t>
                      </a:r>
                    </a:p>
                    <a:p>
                      <a:pPr marL="285750" indent="-285750" algn="ctr">
                        <a:buFont typeface="Arial" panose="020B0604020202020204" pitchFamily="34" charset="0"/>
                        <a:buChar char="•"/>
                      </a:pPr>
                      <a:r>
                        <a:rPr lang="en-GB" sz="1200" dirty="0"/>
                        <a:t>Heavily automated</a:t>
                      </a:r>
                    </a:p>
                    <a:p>
                      <a:pPr marL="285750" indent="-285750" algn="ctr">
                        <a:buFont typeface="Arial" panose="020B0604020202020204" pitchFamily="34" charset="0"/>
                        <a:buChar char="•"/>
                      </a:pPr>
                      <a:r>
                        <a:rPr lang="en-GB" sz="1200" dirty="0"/>
                        <a:t>Standard and identical products</a:t>
                      </a:r>
                    </a:p>
                    <a:p>
                      <a:pPr marL="285750" indent="-285750" algn="ctr">
                        <a:buFont typeface="Arial" panose="020B0604020202020204" pitchFamily="34" charset="0"/>
                        <a:buChar char="•"/>
                      </a:pPr>
                      <a:r>
                        <a:rPr lang="en-GB" sz="1200" dirty="0"/>
                        <a:t>Little worker input</a:t>
                      </a:r>
                    </a:p>
                  </a:txBody>
                  <a:tcPr marL="128016" marR="128016" marT="64008" marB="64008" anchor="ctr"/>
                </a:tc>
                <a:tc>
                  <a:txBody>
                    <a:bodyPr/>
                    <a:lstStyle/>
                    <a:p>
                      <a:pPr marL="171450" indent="-171450" algn="ctr">
                        <a:buFont typeface="Arial" panose="020B0604020202020204" pitchFamily="34" charset="0"/>
                        <a:buChar char="•"/>
                      </a:pPr>
                      <a:r>
                        <a:rPr lang="en-GB" sz="1200" dirty="0"/>
                        <a:t>Cars</a:t>
                      </a:r>
                    </a:p>
                    <a:p>
                      <a:pPr marL="171450" indent="-171450" algn="ctr">
                        <a:buFont typeface="Arial" panose="020B0604020202020204" pitchFamily="34" charset="0"/>
                        <a:buChar char="•"/>
                      </a:pPr>
                      <a:r>
                        <a:rPr lang="en-GB" sz="1200" dirty="0"/>
                        <a:t>Bottles</a:t>
                      </a:r>
                    </a:p>
                    <a:p>
                      <a:pPr marL="171450" indent="-171450" algn="ctr">
                        <a:buFont typeface="Arial" panose="020B0604020202020204" pitchFamily="34" charset="0"/>
                        <a:buChar char="•"/>
                      </a:pPr>
                      <a:r>
                        <a:rPr lang="en-GB" sz="1200" dirty="0"/>
                        <a:t>Microchips</a:t>
                      </a:r>
                    </a:p>
                    <a:p>
                      <a:pPr marL="171450" indent="-171450" algn="ctr">
                        <a:buFont typeface="Arial" panose="020B0604020202020204" pitchFamily="34" charset="0"/>
                        <a:buChar char="•"/>
                      </a:pPr>
                      <a:r>
                        <a:rPr lang="en-GB" sz="1200" dirty="0"/>
                        <a:t>Plain</a:t>
                      </a:r>
                      <a:r>
                        <a:rPr lang="en-GB" sz="1200" baseline="0" dirty="0"/>
                        <a:t> shirts</a:t>
                      </a:r>
                      <a:endParaRPr lang="en-GB" sz="1200" dirty="0"/>
                    </a:p>
                  </a:txBody>
                  <a:tcPr marL="128016" marR="128016" marT="64008" marB="64008" anchor="ctr"/>
                </a:tc>
                <a:extLst>
                  <a:ext uri="{0D108BD9-81ED-4DB2-BD59-A6C34878D82A}">
                    <a16:rowId xmlns:a16="http://schemas.microsoft.com/office/drawing/2014/main" val="4072110390"/>
                  </a:ext>
                </a:extLst>
              </a:tr>
              <a:tr h="914400">
                <a:tc>
                  <a:txBody>
                    <a:bodyPr/>
                    <a:lstStyle/>
                    <a:p>
                      <a:pPr algn="ctr"/>
                      <a:r>
                        <a:rPr lang="en-GB" sz="1200" dirty="0"/>
                        <a:t>Continuous</a:t>
                      </a:r>
                    </a:p>
                  </a:txBody>
                  <a:tcPr marL="128016" marR="128016" marT="64008" marB="64008" anchor="ctr">
                    <a:solidFill>
                      <a:schemeClr val="accent6">
                        <a:lumMod val="20000"/>
                        <a:lumOff val="80000"/>
                      </a:schemeClr>
                    </a:solidFill>
                  </a:tcPr>
                </a:tc>
                <a:tc>
                  <a:txBody>
                    <a:bodyPr/>
                    <a:lstStyle/>
                    <a:p>
                      <a:pPr algn="ctr"/>
                      <a:r>
                        <a:rPr lang="en-GB" sz="1200" dirty="0"/>
                        <a:t>100,00s</a:t>
                      </a:r>
                      <a:r>
                        <a:rPr lang="en-GB" sz="1200" baseline="0" dirty="0"/>
                        <a:t> +</a:t>
                      </a:r>
                      <a:endParaRPr lang="en-GB" sz="1200" dirty="0"/>
                    </a:p>
                  </a:txBody>
                  <a:tcPr marL="128016" marR="128016" marT="64008" marB="64008" anchor="ctr"/>
                </a:tc>
                <a:tc>
                  <a:txBody>
                    <a:bodyPr/>
                    <a:lstStyle/>
                    <a:p>
                      <a:pPr marL="285750" indent="-285750" algn="ctr">
                        <a:buFont typeface="Arial" panose="020B0604020202020204" pitchFamily="34" charset="0"/>
                        <a:buChar char="•"/>
                      </a:pPr>
                      <a:r>
                        <a:rPr lang="en-GB" sz="1200" dirty="0"/>
                        <a:t>24/7 production</a:t>
                      </a:r>
                    </a:p>
                    <a:p>
                      <a:pPr marL="285750" indent="-285750" algn="ctr">
                        <a:buFont typeface="Arial" panose="020B0604020202020204" pitchFamily="34" charset="0"/>
                        <a:buChar char="•"/>
                      </a:pPr>
                      <a:r>
                        <a:rPr lang="en-GB" sz="1200" dirty="0"/>
                        <a:t>Heavily automated</a:t>
                      </a:r>
                    </a:p>
                    <a:p>
                      <a:pPr marL="285750" indent="-285750" algn="ctr">
                        <a:buFont typeface="Arial" panose="020B0604020202020204" pitchFamily="34" charset="0"/>
                        <a:buChar char="•"/>
                      </a:pPr>
                      <a:r>
                        <a:rPr lang="en-GB" sz="1200" dirty="0"/>
                        <a:t>Standard and identical products</a:t>
                      </a:r>
                    </a:p>
                    <a:p>
                      <a:pPr marL="285750" indent="-285750" algn="ctr">
                        <a:buFont typeface="Arial" panose="020B0604020202020204" pitchFamily="34" charset="0"/>
                        <a:buChar char="•"/>
                      </a:pPr>
                      <a:r>
                        <a:rPr lang="en-GB" sz="1200" dirty="0"/>
                        <a:t>Little</a:t>
                      </a:r>
                      <a:r>
                        <a:rPr lang="en-GB" sz="1200" baseline="0" dirty="0"/>
                        <a:t> worker input</a:t>
                      </a:r>
                      <a:endParaRPr lang="en-GB" sz="1200" dirty="0"/>
                    </a:p>
                  </a:txBody>
                  <a:tcPr marL="128016" marR="128016" marT="64008" marB="64008" anchor="ctr"/>
                </a:tc>
                <a:tc>
                  <a:txBody>
                    <a:bodyPr/>
                    <a:lstStyle/>
                    <a:p>
                      <a:pPr marL="171450" indent="-171450" algn="ctr">
                        <a:buFont typeface="Arial" panose="020B0604020202020204" pitchFamily="34" charset="0"/>
                        <a:buChar char="•"/>
                      </a:pPr>
                      <a:r>
                        <a:rPr lang="en-GB" sz="1200" dirty="0"/>
                        <a:t>Energy</a:t>
                      </a:r>
                    </a:p>
                    <a:p>
                      <a:pPr marL="171450" indent="-171450" algn="ctr">
                        <a:buFont typeface="Arial" panose="020B0604020202020204" pitchFamily="34" charset="0"/>
                        <a:buChar char="•"/>
                      </a:pPr>
                      <a:r>
                        <a:rPr lang="en-GB" sz="1200" dirty="0"/>
                        <a:t>Water</a:t>
                      </a:r>
                    </a:p>
                    <a:p>
                      <a:pPr marL="171450" indent="-171450" algn="ctr">
                        <a:buFont typeface="Arial" panose="020B0604020202020204" pitchFamily="34" charset="0"/>
                        <a:buChar char="•"/>
                      </a:pPr>
                      <a:r>
                        <a:rPr lang="en-GB" sz="1200" dirty="0"/>
                        <a:t>Paper</a:t>
                      </a:r>
                    </a:p>
                    <a:p>
                      <a:pPr marL="171450" indent="-171450" algn="ctr">
                        <a:buFont typeface="Arial" panose="020B0604020202020204" pitchFamily="34" charset="0"/>
                        <a:buChar char="•"/>
                      </a:pPr>
                      <a:r>
                        <a:rPr lang="en-GB" sz="1200" dirty="0"/>
                        <a:t>Plastic</a:t>
                      </a:r>
                    </a:p>
                  </a:txBody>
                  <a:tcPr marL="128016" marR="128016" marT="64008" marB="64008" anchor="ctr"/>
                </a:tc>
                <a:extLst>
                  <a:ext uri="{0D108BD9-81ED-4DB2-BD59-A6C34878D82A}">
                    <a16:rowId xmlns:a16="http://schemas.microsoft.com/office/drawing/2014/main" val="258651688"/>
                  </a:ext>
                </a:extLst>
              </a:tr>
            </a:tbl>
          </a:graphicData>
        </a:graphic>
      </p:graphicFrame>
      <p:graphicFrame>
        <p:nvGraphicFramePr>
          <p:cNvPr id="8" name="Table 7"/>
          <p:cNvGraphicFramePr>
            <a:graphicFrameLocks noGrp="1"/>
          </p:cNvGraphicFramePr>
          <p:nvPr/>
        </p:nvGraphicFramePr>
        <p:xfrm>
          <a:off x="282662" y="5591262"/>
          <a:ext cx="5916970" cy="1833666"/>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297474">
                <a:tc gridSpan="2">
                  <a:txBody>
                    <a:bodyPr/>
                    <a:lstStyle/>
                    <a:p>
                      <a:pPr algn="ctr"/>
                      <a:r>
                        <a:rPr lang="en-GB" sz="1200" b="1" dirty="0"/>
                        <a:t>One-off</a:t>
                      </a:r>
                      <a:r>
                        <a:rPr lang="en-GB" sz="1200" b="1" baseline="0" dirty="0"/>
                        <a:t> 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Custom made </a:t>
                      </a:r>
                    </a:p>
                    <a:p>
                      <a:pPr marL="171450" indent="-171450" algn="ctr">
                        <a:buFont typeface="Arial" panose="020B0604020202020204" pitchFamily="34" charset="0"/>
                        <a:buChar char="•"/>
                      </a:pPr>
                      <a:r>
                        <a:rPr lang="en-GB" sz="1200" dirty="0"/>
                        <a:t>High Quality Materials</a:t>
                      </a:r>
                    </a:p>
                    <a:p>
                      <a:pPr marL="171450" indent="-171450" algn="ctr">
                        <a:buFont typeface="Arial" panose="020B0604020202020204" pitchFamily="34" charset="0"/>
                        <a:buChar char="•"/>
                      </a:pPr>
                      <a:r>
                        <a:rPr lang="en-GB" sz="1200" dirty="0"/>
                        <a:t>High Quality Craftsmanship</a:t>
                      </a:r>
                    </a:p>
                  </a:txBody>
                  <a:tcPr anchor="ctr"/>
                </a:tc>
                <a:tc>
                  <a:txBody>
                    <a:bodyPr/>
                    <a:lstStyle/>
                    <a:p>
                      <a:pPr marL="171450" indent="-171450" algn="ctr">
                        <a:buFont typeface="Arial" panose="020B0604020202020204" pitchFamily="34" charset="0"/>
                        <a:buChar char="•"/>
                      </a:pPr>
                      <a:r>
                        <a:rPr lang="en-GB" sz="1200" dirty="0"/>
                        <a:t>Time consuming</a:t>
                      </a:r>
                    </a:p>
                    <a:p>
                      <a:pPr marL="171450" indent="-171450" algn="ctr">
                        <a:buFont typeface="Arial" panose="020B0604020202020204" pitchFamily="34" charset="0"/>
                        <a:buChar char="•"/>
                      </a:pPr>
                      <a:r>
                        <a:rPr lang="en-GB" sz="1200" dirty="0"/>
                        <a:t>Specialist training for workers</a:t>
                      </a:r>
                    </a:p>
                    <a:p>
                      <a:pPr marL="171450" indent="-171450" algn="ctr">
                        <a:buFont typeface="Arial" panose="020B0604020202020204" pitchFamily="34" charset="0"/>
                        <a:buChar char="•"/>
                      </a:pPr>
                      <a:r>
                        <a:rPr lang="en-GB" sz="1200" dirty="0"/>
                        <a:t>Expensive to buy</a:t>
                      </a:r>
                    </a:p>
                  </a:txBody>
                  <a:tcPr anchor="ctr"/>
                </a:tc>
                <a:extLst>
                  <a:ext uri="{0D108BD9-81ED-4DB2-BD59-A6C34878D82A}">
                    <a16:rowId xmlns:a16="http://schemas.microsoft.com/office/drawing/2014/main" val="1167969636"/>
                  </a:ext>
                </a:extLst>
              </a:tr>
            </a:tbl>
          </a:graphicData>
        </a:graphic>
      </p:graphicFrame>
      <p:graphicFrame>
        <p:nvGraphicFramePr>
          <p:cNvPr id="9" name="Table 8"/>
          <p:cNvGraphicFramePr>
            <a:graphicFrameLocks noGrp="1"/>
          </p:cNvGraphicFramePr>
          <p:nvPr/>
        </p:nvGraphicFramePr>
        <p:xfrm>
          <a:off x="6620256" y="5560782"/>
          <a:ext cx="5967984" cy="1833666"/>
        </p:xfrm>
        <a:graphic>
          <a:graphicData uri="http://schemas.openxmlformats.org/drawingml/2006/table">
            <a:tbl>
              <a:tblPr firstRow="1" bandRow="1">
                <a:tableStyleId>{5940675A-B579-460E-94D1-54222C63F5DA}</a:tableStyleId>
              </a:tblPr>
              <a:tblGrid>
                <a:gridCol w="2983992">
                  <a:extLst>
                    <a:ext uri="{9D8B030D-6E8A-4147-A177-3AD203B41FA5}">
                      <a16:colId xmlns:a16="http://schemas.microsoft.com/office/drawing/2014/main" val="1891181684"/>
                    </a:ext>
                  </a:extLst>
                </a:gridCol>
                <a:gridCol w="2983992">
                  <a:extLst>
                    <a:ext uri="{9D8B030D-6E8A-4147-A177-3AD203B41FA5}">
                      <a16:colId xmlns:a16="http://schemas.microsoft.com/office/drawing/2014/main" val="3078086963"/>
                    </a:ext>
                  </a:extLst>
                </a:gridCol>
              </a:tblGrid>
              <a:tr h="297474">
                <a:tc gridSpan="2">
                  <a:txBody>
                    <a:bodyPr/>
                    <a:lstStyle/>
                    <a:p>
                      <a:pPr algn="ctr"/>
                      <a:r>
                        <a:rPr lang="en-GB" sz="1200" b="1" baseline="0" dirty="0"/>
                        <a:t>Batch 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Lower cost than one-off</a:t>
                      </a:r>
                    </a:p>
                    <a:p>
                      <a:pPr marL="171450" indent="-171450" algn="ctr">
                        <a:buFont typeface="Arial" panose="020B0604020202020204" pitchFamily="34" charset="0"/>
                        <a:buChar char="•"/>
                      </a:pPr>
                      <a:r>
                        <a:rPr lang="en-GB" sz="1200" dirty="0"/>
                        <a:t>Jigs, moulds and templates help products look identical</a:t>
                      </a:r>
                    </a:p>
                    <a:p>
                      <a:pPr marL="171450" indent="-171450" algn="ctr">
                        <a:buFont typeface="Arial" panose="020B0604020202020204" pitchFamily="34" charset="0"/>
                        <a:buChar char="•"/>
                      </a:pPr>
                      <a:r>
                        <a:rPr lang="en-GB" sz="1200" dirty="0"/>
                        <a:t>Can</a:t>
                      </a:r>
                      <a:r>
                        <a:rPr lang="en-GB" sz="1200" baseline="0" dirty="0"/>
                        <a:t> have some variety</a:t>
                      </a:r>
                      <a:endParaRPr lang="en-GB" sz="1200" dirty="0"/>
                    </a:p>
                  </a:txBody>
                  <a:tcPr anchor="ctr"/>
                </a:tc>
                <a:tc>
                  <a:txBody>
                    <a:bodyPr/>
                    <a:lstStyle/>
                    <a:p>
                      <a:pPr marL="171450" indent="-171450" algn="ctr">
                        <a:buFont typeface="Arial" panose="020B0604020202020204" pitchFamily="34" charset="0"/>
                        <a:buChar char="•"/>
                      </a:pPr>
                      <a:r>
                        <a:rPr lang="en-GB" sz="1200" dirty="0"/>
                        <a:t>High</a:t>
                      </a:r>
                      <a:r>
                        <a:rPr lang="en-GB" sz="1200" baseline="0" dirty="0"/>
                        <a:t> storage costs</a:t>
                      </a:r>
                    </a:p>
                    <a:p>
                      <a:pPr marL="171450" indent="-171450" algn="ctr">
                        <a:buFont typeface="Arial" panose="020B0604020202020204" pitchFamily="34" charset="0"/>
                        <a:buChar char="•"/>
                      </a:pPr>
                      <a:r>
                        <a:rPr lang="en-GB" sz="1200" baseline="0" dirty="0"/>
                        <a:t>Jugs, moulds and templates have to be checked</a:t>
                      </a:r>
                    </a:p>
                    <a:p>
                      <a:pPr marL="171450" indent="-171450" algn="ctr">
                        <a:buFont typeface="Arial" panose="020B0604020202020204" pitchFamily="34" charset="0"/>
                        <a:buChar char="•"/>
                      </a:pPr>
                      <a:r>
                        <a:rPr lang="en-GB" sz="1200" baseline="0" dirty="0"/>
                        <a:t>Workers can become bored on their station</a:t>
                      </a:r>
                      <a:endParaRPr lang="en-GB" sz="1200" dirty="0"/>
                    </a:p>
                  </a:txBody>
                  <a:tcPr anchor="ctr"/>
                </a:tc>
                <a:extLst>
                  <a:ext uri="{0D108BD9-81ED-4DB2-BD59-A6C34878D82A}">
                    <a16:rowId xmlns:a16="http://schemas.microsoft.com/office/drawing/2014/main" val="1167969636"/>
                  </a:ext>
                </a:extLst>
              </a:tr>
            </a:tbl>
          </a:graphicData>
        </a:graphic>
      </p:graphicFrame>
      <p:graphicFrame>
        <p:nvGraphicFramePr>
          <p:cNvPr id="10" name="Table 9"/>
          <p:cNvGraphicFramePr>
            <a:graphicFrameLocks noGrp="1"/>
          </p:cNvGraphicFramePr>
          <p:nvPr/>
        </p:nvGraphicFramePr>
        <p:xfrm>
          <a:off x="288758" y="7572462"/>
          <a:ext cx="5892586" cy="1833666"/>
        </p:xfrm>
        <a:graphic>
          <a:graphicData uri="http://schemas.openxmlformats.org/drawingml/2006/table">
            <a:tbl>
              <a:tblPr firstRow="1" bandRow="1">
                <a:tableStyleId>{5940675A-B579-460E-94D1-54222C63F5DA}</a:tableStyleId>
              </a:tblPr>
              <a:tblGrid>
                <a:gridCol w="2946293">
                  <a:extLst>
                    <a:ext uri="{9D8B030D-6E8A-4147-A177-3AD203B41FA5}">
                      <a16:colId xmlns:a16="http://schemas.microsoft.com/office/drawing/2014/main" val="1891181684"/>
                    </a:ext>
                  </a:extLst>
                </a:gridCol>
                <a:gridCol w="2946293">
                  <a:extLst>
                    <a:ext uri="{9D8B030D-6E8A-4147-A177-3AD203B41FA5}">
                      <a16:colId xmlns:a16="http://schemas.microsoft.com/office/drawing/2014/main" val="3078086963"/>
                    </a:ext>
                  </a:extLst>
                </a:gridCol>
              </a:tblGrid>
              <a:tr h="297474">
                <a:tc gridSpan="2">
                  <a:txBody>
                    <a:bodyPr/>
                    <a:lstStyle/>
                    <a:p>
                      <a:pPr algn="ctr"/>
                      <a:r>
                        <a:rPr lang="en-GB" sz="1200" b="1" dirty="0"/>
                        <a:t>Mass </a:t>
                      </a:r>
                      <a:r>
                        <a:rPr lang="en-GB" sz="1200" b="1" baseline="0" dirty="0"/>
                        <a:t>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Large amounts</a:t>
                      </a:r>
                      <a:r>
                        <a:rPr lang="en-GB" sz="1200" baseline="0" dirty="0"/>
                        <a:t> made at once</a:t>
                      </a:r>
                    </a:p>
                    <a:p>
                      <a:pPr marL="171450" indent="-171450" algn="ctr">
                        <a:buFont typeface="Arial" panose="020B0604020202020204" pitchFamily="34" charset="0"/>
                        <a:buChar char="•"/>
                      </a:pPr>
                      <a:r>
                        <a:rPr lang="en-GB" sz="1200" baseline="0" dirty="0"/>
                        <a:t>All products are identical and to same standard</a:t>
                      </a:r>
                    </a:p>
                    <a:p>
                      <a:pPr marL="171450" indent="-171450" algn="ctr">
                        <a:buFont typeface="Arial" panose="020B0604020202020204" pitchFamily="34" charset="0"/>
                        <a:buChar char="•"/>
                      </a:pPr>
                      <a:r>
                        <a:rPr lang="en-GB" sz="1200" baseline="0" dirty="0"/>
                        <a:t>Using automation reduced human error</a:t>
                      </a:r>
                      <a:endParaRPr lang="en-GB" sz="1200" dirty="0"/>
                    </a:p>
                  </a:txBody>
                  <a:tcPr anchor="ctr"/>
                </a:tc>
                <a:tc>
                  <a:txBody>
                    <a:bodyPr/>
                    <a:lstStyle/>
                    <a:p>
                      <a:pPr marL="171450" indent="-171450" algn="ctr">
                        <a:buFont typeface="Arial" panose="020B0604020202020204" pitchFamily="34" charset="0"/>
                        <a:buChar char="•"/>
                      </a:pPr>
                      <a:r>
                        <a:rPr lang="en-GB" sz="1200" dirty="0"/>
                        <a:t>Initial starting costs are high</a:t>
                      </a:r>
                    </a:p>
                    <a:p>
                      <a:pPr marL="171450" indent="-171450" algn="ctr">
                        <a:buFont typeface="Arial" panose="020B0604020202020204" pitchFamily="34" charset="0"/>
                        <a:buChar char="•"/>
                      </a:pPr>
                      <a:r>
                        <a:rPr lang="en-GB" sz="1200" dirty="0"/>
                        <a:t>If production line stops, the product can’t be made</a:t>
                      </a:r>
                    </a:p>
                    <a:p>
                      <a:pPr marL="171450" indent="-171450" algn="ctr">
                        <a:buFont typeface="Arial" panose="020B0604020202020204" pitchFamily="34" charset="0"/>
                        <a:buChar char="•"/>
                      </a:pPr>
                      <a:r>
                        <a:rPr lang="en-GB" sz="1200" dirty="0"/>
                        <a:t>Workers become bored monitoring machines and repetitive tasks</a:t>
                      </a:r>
                    </a:p>
                  </a:txBody>
                  <a:tcPr anchor="ctr"/>
                </a:tc>
                <a:extLst>
                  <a:ext uri="{0D108BD9-81ED-4DB2-BD59-A6C34878D82A}">
                    <a16:rowId xmlns:a16="http://schemas.microsoft.com/office/drawing/2014/main" val="1167969636"/>
                  </a:ext>
                </a:extLst>
              </a:tr>
            </a:tbl>
          </a:graphicData>
        </a:graphic>
      </p:graphicFrame>
      <p:graphicFrame>
        <p:nvGraphicFramePr>
          <p:cNvPr id="11" name="Table 10"/>
          <p:cNvGraphicFramePr>
            <a:graphicFrameLocks noGrp="1"/>
          </p:cNvGraphicFramePr>
          <p:nvPr/>
        </p:nvGraphicFramePr>
        <p:xfrm>
          <a:off x="6608064" y="7560270"/>
          <a:ext cx="5967984" cy="1833666"/>
        </p:xfrm>
        <a:graphic>
          <a:graphicData uri="http://schemas.openxmlformats.org/drawingml/2006/table">
            <a:tbl>
              <a:tblPr firstRow="1" bandRow="1">
                <a:tableStyleId>{5940675A-B579-460E-94D1-54222C63F5DA}</a:tableStyleId>
              </a:tblPr>
              <a:tblGrid>
                <a:gridCol w="2983992">
                  <a:extLst>
                    <a:ext uri="{9D8B030D-6E8A-4147-A177-3AD203B41FA5}">
                      <a16:colId xmlns:a16="http://schemas.microsoft.com/office/drawing/2014/main" val="1891181684"/>
                    </a:ext>
                  </a:extLst>
                </a:gridCol>
                <a:gridCol w="2983992">
                  <a:extLst>
                    <a:ext uri="{9D8B030D-6E8A-4147-A177-3AD203B41FA5}">
                      <a16:colId xmlns:a16="http://schemas.microsoft.com/office/drawing/2014/main" val="3078086963"/>
                    </a:ext>
                  </a:extLst>
                </a:gridCol>
              </a:tblGrid>
              <a:tr h="297474">
                <a:tc gridSpan="2">
                  <a:txBody>
                    <a:bodyPr/>
                    <a:lstStyle/>
                    <a:p>
                      <a:pPr algn="ctr"/>
                      <a:r>
                        <a:rPr lang="en-GB" sz="1200" b="1" dirty="0"/>
                        <a:t>Continuous</a:t>
                      </a:r>
                      <a:r>
                        <a:rPr lang="en-GB" sz="1200" b="1" baseline="0" dirty="0"/>
                        <a:t> 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Large amounts</a:t>
                      </a:r>
                      <a:r>
                        <a:rPr lang="en-GB" sz="1200" baseline="0" dirty="0"/>
                        <a:t> made at once</a:t>
                      </a:r>
                    </a:p>
                    <a:p>
                      <a:pPr marL="171450" indent="-171450" algn="ctr">
                        <a:buFont typeface="Arial" panose="020B0604020202020204" pitchFamily="34" charset="0"/>
                        <a:buChar char="•"/>
                      </a:pPr>
                      <a:r>
                        <a:rPr lang="en-GB" sz="1200" baseline="0" dirty="0"/>
                        <a:t>All products are identical and to same standard</a:t>
                      </a:r>
                    </a:p>
                    <a:p>
                      <a:pPr marL="171450" indent="-171450" algn="ctr">
                        <a:buFont typeface="Arial" panose="020B0604020202020204" pitchFamily="34" charset="0"/>
                        <a:buChar char="•"/>
                      </a:pPr>
                      <a:r>
                        <a:rPr lang="en-GB" sz="1200" baseline="0" dirty="0"/>
                        <a:t>Using automation reduced human error</a:t>
                      </a:r>
                      <a:endParaRPr lang="en-GB" sz="1200" dirty="0"/>
                    </a:p>
                    <a:p>
                      <a:pPr marL="171450" indent="-171450" algn="ctr">
                        <a:buFont typeface="Arial" panose="020B0604020202020204" pitchFamily="34" charset="0"/>
                        <a:buChar char="•"/>
                      </a:pPr>
                      <a:endParaRPr lang="en-GB" sz="1200" dirty="0"/>
                    </a:p>
                  </a:txBody>
                  <a:tcPr anchor="ctr"/>
                </a:tc>
                <a:tc>
                  <a:txBody>
                    <a:bodyPr/>
                    <a:lstStyle/>
                    <a:p>
                      <a:pPr marL="171450" indent="-171450" algn="ctr">
                        <a:buFont typeface="Arial" panose="020B0604020202020204" pitchFamily="34" charset="0"/>
                        <a:buChar char="•"/>
                      </a:pPr>
                      <a:r>
                        <a:rPr lang="en-GB" sz="1200" dirty="0"/>
                        <a:t>Initial starting costs are high</a:t>
                      </a:r>
                    </a:p>
                    <a:p>
                      <a:pPr marL="171450" indent="-171450" algn="ctr">
                        <a:buFont typeface="Arial" panose="020B0604020202020204" pitchFamily="34" charset="0"/>
                        <a:buChar char="•"/>
                      </a:pPr>
                      <a:r>
                        <a:rPr lang="en-GB" sz="1200" dirty="0"/>
                        <a:t>If production line stops, the product can’t be made</a:t>
                      </a:r>
                    </a:p>
                    <a:p>
                      <a:pPr marL="171450" indent="-171450" algn="ctr">
                        <a:buFont typeface="Arial" panose="020B0604020202020204" pitchFamily="34" charset="0"/>
                        <a:buChar char="•"/>
                      </a:pPr>
                      <a:r>
                        <a:rPr lang="en-GB" sz="1200" dirty="0"/>
                        <a:t>Workers become bored monitoring machines and repetitive tasks</a:t>
                      </a:r>
                    </a:p>
                    <a:p>
                      <a:pPr marL="171450" indent="-171450" algn="ctr">
                        <a:buFont typeface="Arial" panose="020B0604020202020204" pitchFamily="34" charset="0"/>
                        <a:buChar char="•"/>
                      </a:pPr>
                      <a:endParaRPr lang="en-GB" sz="1200" dirty="0"/>
                    </a:p>
                  </a:txBody>
                  <a:tcPr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83328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
        <p:nvSpPr>
          <p:cNvPr id="5" name="TextBox 4"/>
          <p:cNvSpPr txBox="1"/>
          <p:nvPr/>
        </p:nvSpPr>
        <p:spPr>
          <a:xfrm>
            <a:off x="2377821" y="233934"/>
            <a:ext cx="8045958" cy="276999"/>
          </a:xfrm>
          <a:prstGeom prst="rect">
            <a:avLst/>
          </a:prstGeom>
          <a:noFill/>
        </p:spPr>
        <p:txBody>
          <a:bodyPr wrap="square" rtlCol="0">
            <a:spAutoFit/>
          </a:bodyPr>
          <a:lstStyle/>
          <a:p>
            <a:pPr algn="ctr"/>
            <a:r>
              <a:rPr lang="en-GB" sz="1200" dirty="0">
                <a:solidFill>
                  <a:srgbClr val="7030A0"/>
                </a:solidFill>
                <a:latin typeface="Chalk Dash" panose="03000600000000000000" pitchFamily="66" charset="0"/>
              </a:rPr>
              <a:t>Work of others and </a:t>
            </a:r>
            <a:r>
              <a:rPr lang="en-GB" sz="1200" dirty="0">
                <a:solidFill>
                  <a:schemeClr val="accent4"/>
                </a:solidFill>
                <a:latin typeface="Chalk Dash" panose="03000600000000000000" pitchFamily="66" charset="0"/>
              </a:rPr>
              <a:t>Customer Research</a:t>
            </a:r>
          </a:p>
        </p:txBody>
      </p:sp>
      <p:graphicFrame>
        <p:nvGraphicFramePr>
          <p:cNvPr id="6" name="Table 5"/>
          <p:cNvGraphicFramePr>
            <a:graphicFrameLocks noGrp="1"/>
          </p:cNvGraphicFramePr>
          <p:nvPr/>
        </p:nvGraphicFramePr>
        <p:xfrm>
          <a:off x="176784" y="840232"/>
          <a:ext cx="6132576" cy="4499864"/>
        </p:xfrm>
        <a:graphic>
          <a:graphicData uri="http://schemas.openxmlformats.org/drawingml/2006/table">
            <a:tbl>
              <a:tblPr firstRow="1" bandRow="1">
                <a:tableStyleId>{5940675A-B579-460E-94D1-54222C63F5DA}</a:tableStyleId>
              </a:tblPr>
              <a:tblGrid>
                <a:gridCol w="1459992">
                  <a:extLst>
                    <a:ext uri="{9D8B030D-6E8A-4147-A177-3AD203B41FA5}">
                      <a16:colId xmlns:a16="http://schemas.microsoft.com/office/drawing/2014/main" val="413063094"/>
                    </a:ext>
                  </a:extLst>
                </a:gridCol>
                <a:gridCol w="1459992">
                  <a:extLst>
                    <a:ext uri="{9D8B030D-6E8A-4147-A177-3AD203B41FA5}">
                      <a16:colId xmlns:a16="http://schemas.microsoft.com/office/drawing/2014/main" val="133229424"/>
                    </a:ext>
                  </a:extLst>
                </a:gridCol>
                <a:gridCol w="1054608">
                  <a:extLst>
                    <a:ext uri="{9D8B030D-6E8A-4147-A177-3AD203B41FA5}">
                      <a16:colId xmlns:a16="http://schemas.microsoft.com/office/drawing/2014/main" val="690248881"/>
                    </a:ext>
                  </a:extLst>
                </a:gridCol>
                <a:gridCol w="2157984">
                  <a:extLst>
                    <a:ext uri="{9D8B030D-6E8A-4147-A177-3AD203B41FA5}">
                      <a16:colId xmlns:a16="http://schemas.microsoft.com/office/drawing/2014/main" val="1868871303"/>
                    </a:ext>
                  </a:extLst>
                </a:gridCol>
              </a:tblGrid>
              <a:tr h="42164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Image/ Example</a:t>
                      </a: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Designer</a:t>
                      </a:r>
                      <a:r>
                        <a:rPr lang="en-GB" sz="1200" b="1" baseline="0" dirty="0">
                          <a:latin typeface="Tahoma" panose="020B0604030504040204" pitchFamily="34" charset="0"/>
                          <a:ea typeface="Tahoma" panose="020B0604030504040204" pitchFamily="34" charset="0"/>
                          <a:cs typeface="Tahoma" panose="020B0604030504040204" pitchFamily="34" charset="0"/>
                        </a:rPr>
                        <a:t> </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Design Movement</a:t>
                      </a: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a:solidFill>
                      <a:srgbClr val="CCCCFF"/>
                    </a:solidFill>
                  </a:tcPr>
                </a:tc>
                <a:extLst>
                  <a:ext uri="{0D108BD9-81ED-4DB2-BD59-A6C34878D82A}">
                    <a16:rowId xmlns:a16="http://schemas.microsoft.com/office/drawing/2014/main" val="2469196526"/>
                  </a:ext>
                </a:extLst>
              </a:tr>
              <a:tr h="1134872">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William Morris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Arts and Crafts</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British designer</a:t>
                      </a:r>
                      <a:r>
                        <a:rPr lang="en-GB" sz="1200" baseline="0" dirty="0">
                          <a:latin typeface="Tahoma" panose="020B0604030504040204" pitchFamily="34" charset="0"/>
                          <a:ea typeface="Tahoma" panose="020B0604030504040204" pitchFamily="34" charset="0"/>
                          <a:cs typeface="Tahoma" panose="020B0604030504040204" pitchFamily="34" charset="0"/>
                        </a:rPr>
                        <a:t> in 1880s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Simple natural crafts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Useful and beautiful products (wallpapers, cushions,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r>
                        <a:rPr lang="en-GB" sz="1200" baseline="0" dirty="0">
                          <a:latin typeface="Tahoma" panose="020B0604030504040204" pitchFamily="34" charset="0"/>
                          <a:ea typeface="Tahoma" panose="020B0604030504040204" pitchFamily="34" charset="0"/>
                          <a:cs typeface="Tahoma" panose="020B0604030504040204" pitchFamily="34" charset="0"/>
                        </a:rPr>
                        <a: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67129160"/>
                  </a:ext>
                </a:extLst>
              </a:tr>
              <a:tr h="1232196">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Charles Rennie Mackintosh</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Art Nouveau</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Scottish designer in 1860s</a:t>
                      </a:r>
                      <a:r>
                        <a:rPr lang="en-GB" sz="1200" baseline="0" dirty="0">
                          <a:latin typeface="Tahoma" panose="020B0604030504040204" pitchFamily="34" charset="0"/>
                          <a:ea typeface="Tahoma" panose="020B0604030504040204" pitchFamily="34" charset="0"/>
                          <a:cs typeface="Tahoma" panose="020B0604030504040204" pitchFamily="34" charset="0"/>
                        </a:rPr>
                        <a:t> – 1920s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Known for light and shadow</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Created stained glass and furniture</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Inspired by nature and geometric lines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58496096"/>
                  </a:ext>
                </a:extLst>
              </a:tr>
              <a:tr h="1353312">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Ettore</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baseline="0" dirty="0" err="1">
                          <a:latin typeface="Tahoma" panose="020B0604030504040204" pitchFamily="34" charset="0"/>
                          <a:ea typeface="Tahoma" panose="020B0604030504040204" pitchFamily="34" charset="0"/>
                          <a:cs typeface="Tahoma" panose="020B0604030504040204" pitchFamily="34" charset="0"/>
                        </a:rPr>
                        <a:t>Stottas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Memphis</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Italian designer</a:t>
                      </a:r>
                      <a:r>
                        <a:rPr lang="en-GB" sz="1200" baseline="0" dirty="0">
                          <a:latin typeface="Tahoma" panose="020B0604030504040204" pitchFamily="34" charset="0"/>
                          <a:ea typeface="Tahoma" panose="020B0604030504040204" pitchFamily="34" charset="0"/>
                          <a:cs typeface="Tahoma" panose="020B0604030504040204" pitchFamily="34" charset="0"/>
                        </a:rPr>
                        <a:t> in the 1950s/60s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Enjoyed making everyday objects wacky and bold</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Used lots of bold colours and black lines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98621545"/>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88" y="1416718"/>
            <a:ext cx="1209416" cy="9661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32" y="2527495"/>
            <a:ext cx="1338778" cy="140442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292" y="4019511"/>
            <a:ext cx="1179036" cy="1280812"/>
          </a:xfrm>
          <a:prstGeom prst="rect">
            <a:avLst/>
          </a:prstGeom>
        </p:spPr>
      </p:pic>
      <p:graphicFrame>
        <p:nvGraphicFramePr>
          <p:cNvPr id="10" name="Table 9"/>
          <p:cNvGraphicFramePr>
            <a:graphicFrameLocks noGrp="1"/>
          </p:cNvGraphicFramePr>
          <p:nvPr/>
        </p:nvGraphicFramePr>
        <p:xfrm>
          <a:off x="158496" y="5423620"/>
          <a:ext cx="6146770" cy="3994700"/>
        </p:xfrm>
        <a:graphic>
          <a:graphicData uri="http://schemas.openxmlformats.org/drawingml/2006/table">
            <a:tbl>
              <a:tblPr firstRow="1" bandRow="1">
                <a:tableStyleId>{5940675A-B579-460E-94D1-54222C63F5DA}</a:tableStyleId>
              </a:tblPr>
              <a:tblGrid>
                <a:gridCol w="1767288">
                  <a:extLst>
                    <a:ext uri="{9D8B030D-6E8A-4147-A177-3AD203B41FA5}">
                      <a16:colId xmlns:a16="http://schemas.microsoft.com/office/drawing/2014/main" val="413063094"/>
                    </a:ext>
                  </a:extLst>
                </a:gridCol>
                <a:gridCol w="1198850">
                  <a:extLst>
                    <a:ext uri="{9D8B030D-6E8A-4147-A177-3AD203B41FA5}">
                      <a16:colId xmlns:a16="http://schemas.microsoft.com/office/drawing/2014/main" val="133229424"/>
                    </a:ext>
                  </a:extLst>
                </a:gridCol>
                <a:gridCol w="3180632">
                  <a:extLst>
                    <a:ext uri="{9D8B030D-6E8A-4147-A177-3AD203B41FA5}">
                      <a16:colId xmlns:a16="http://schemas.microsoft.com/office/drawing/2014/main" val="1868871303"/>
                    </a:ext>
                  </a:extLst>
                </a:gridCol>
              </a:tblGrid>
              <a:tr h="42164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Image/ Example</a:t>
                      </a: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Brand</a:t>
                      </a:r>
                      <a:r>
                        <a:rPr lang="en-GB" sz="1200" b="1" baseline="0" dirty="0">
                          <a:latin typeface="Tahoma" panose="020B0604030504040204" pitchFamily="34" charset="0"/>
                          <a:ea typeface="Tahoma" panose="020B0604030504040204" pitchFamily="34" charset="0"/>
                          <a:cs typeface="Tahoma" panose="020B0604030504040204" pitchFamily="34" charset="0"/>
                        </a:rPr>
                        <a:t> </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CCCCFF"/>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a:solidFill>
                      <a:srgbClr val="CCCCFF"/>
                    </a:solidFill>
                  </a:tcPr>
                </a:tc>
                <a:extLst>
                  <a:ext uri="{0D108BD9-81ED-4DB2-BD59-A6C34878D82A}">
                    <a16:rowId xmlns:a16="http://schemas.microsoft.com/office/drawing/2014/main" val="2469196526"/>
                  </a:ext>
                </a:extLst>
              </a:tr>
              <a:tr h="1134872">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err="1">
                          <a:latin typeface="Tahoma" panose="020B0604030504040204" pitchFamily="34" charset="0"/>
                          <a:ea typeface="Tahoma" panose="020B0604030504040204" pitchFamily="34" charset="0"/>
                          <a:cs typeface="Tahoma" panose="020B0604030504040204" pitchFamily="34" charset="0"/>
                        </a:rPr>
                        <a:t>Alessi</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Italian Design Company</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Homeware and kitchen utensils</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“Post-modern” style</a:t>
                      </a:r>
                    </a:p>
                    <a:p>
                      <a:pPr marL="171450" indent="-171450" algn="ctr">
                        <a:buFont typeface="Arial" panose="020B0604020202020204" pitchFamily="34" charset="0"/>
                        <a:buChar char="•"/>
                      </a:pPr>
                      <a:r>
                        <a:rPr lang="en-GB" sz="1200" dirty="0" err="1">
                          <a:latin typeface="Tahoma" panose="020B0604030504040204" pitchFamily="34" charset="0"/>
                          <a:ea typeface="Tahoma" panose="020B0604030504040204" pitchFamily="34" charset="0"/>
                          <a:cs typeface="Tahoma" panose="020B0604030504040204" pitchFamily="34" charset="0"/>
                        </a:rPr>
                        <a:t>Phillipe</a:t>
                      </a:r>
                      <a:r>
                        <a:rPr lang="en-GB" sz="1200" dirty="0">
                          <a:latin typeface="Tahoma" panose="020B0604030504040204" pitchFamily="34" charset="0"/>
                          <a:ea typeface="Tahoma" panose="020B0604030504040204" pitchFamily="34" charset="0"/>
                          <a:cs typeface="Tahoma" panose="020B0604030504040204" pitchFamily="34" charset="0"/>
                        </a:rPr>
                        <a:t> Starke is a major designer</a:t>
                      </a:r>
                    </a:p>
                  </a:txBody>
                  <a:tcPr anchor="ctr"/>
                </a:tc>
                <a:extLst>
                  <a:ext uri="{0D108BD9-81ED-4DB2-BD59-A6C34878D82A}">
                    <a16:rowId xmlns:a16="http://schemas.microsoft.com/office/drawing/2014/main" val="1967129160"/>
                  </a:ext>
                </a:extLst>
              </a:tr>
              <a:tr h="1232196">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Apple</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USA</a:t>
                      </a:r>
                      <a:r>
                        <a:rPr lang="en-GB" sz="1200" baseline="0" dirty="0">
                          <a:latin typeface="Tahoma" panose="020B0604030504040204" pitchFamily="34" charset="0"/>
                          <a:ea typeface="Tahoma" panose="020B0604030504040204" pitchFamily="34" charset="0"/>
                          <a:cs typeface="Tahoma" panose="020B0604030504040204" pitchFamily="34" charset="0"/>
                        </a:rPr>
                        <a:t>-based tech company</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Famous for </a:t>
                      </a:r>
                      <a:r>
                        <a:rPr lang="en-GB" sz="1200" b="1" baseline="0" dirty="0">
                          <a:latin typeface="Tahoma" panose="020B0604030504040204" pitchFamily="34" charset="0"/>
                          <a:ea typeface="Tahoma" panose="020B0604030504040204" pitchFamily="34" charset="0"/>
                          <a:cs typeface="Tahoma" panose="020B0604030504040204" pitchFamily="34" charset="0"/>
                        </a:rPr>
                        <a:t>iconic designs </a:t>
                      </a:r>
                      <a:r>
                        <a:rPr lang="en-GB" sz="1200" b="0" baseline="0" dirty="0">
                          <a:latin typeface="Tahoma" panose="020B0604030504040204" pitchFamily="34" charset="0"/>
                          <a:ea typeface="Tahoma" panose="020B0604030504040204" pitchFamily="34" charset="0"/>
                          <a:cs typeface="Tahoma" panose="020B0604030504040204" pitchFamily="34" charset="0"/>
                        </a:rPr>
                        <a:t>of iPod and iPhone</a:t>
                      </a:r>
                    </a:p>
                    <a:p>
                      <a:pPr marL="171450" indent="-171450" algn="ctr">
                        <a:buFont typeface="Arial" panose="020B0604020202020204" pitchFamily="34" charset="0"/>
                        <a:buChar char="•"/>
                      </a:pPr>
                      <a:r>
                        <a:rPr lang="en-GB" sz="1200" b="0" baseline="0" dirty="0">
                          <a:latin typeface="Tahoma" panose="020B0604030504040204" pitchFamily="34" charset="0"/>
                          <a:ea typeface="Tahoma" panose="020B0604030504040204" pitchFamily="34" charset="0"/>
                          <a:cs typeface="Tahoma" panose="020B0604030504040204" pitchFamily="34" charset="0"/>
                        </a:rPr>
                        <a:t>Steve Jobs and Johnathon </a:t>
                      </a:r>
                      <a:r>
                        <a:rPr lang="en-GB" sz="1200" b="0" baseline="0" dirty="0" err="1">
                          <a:latin typeface="Tahoma" panose="020B0604030504040204" pitchFamily="34" charset="0"/>
                          <a:ea typeface="Tahoma" panose="020B0604030504040204" pitchFamily="34" charset="0"/>
                          <a:cs typeface="Tahoma" panose="020B0604030504040204" pitchFamily="34" charset="0"/>
                        </a:rPr>
                        <a:t>Ive</a:t>
                      </a:r>
                      <a:r>
                        <a:rPr lang="en-GB" sz="1200" b="0" baseline="0" dirty="0">
                          <a:latin typeface="Tahoma" panose="020B0604030504040204" pitchFamily="34" charset="0"/>
                          <a:ea typeface="Tahoma" panose="020B0604030504040204" pitchFamily="34" charset="0"/>
                          <a:cs typeface="Tahoma" panose="020B0604030504040204" pitchFamily="34" charset="0"/>
                        </a:rPr>
                        <a:t> are major designers</a:t>
                      </a:r>
                    </a:p>
                    <a:p>
                      <a:pPr marL="171450" indent="-171450" algn="ctr">
                        <a:buFont typeface="Arial" panose="020B0604020202020204" pitchFamily="34" charset="0"/>
                        <a:buChar char="•"/>
                      </a:pPr>
                      <a:r>
                        <a:rPr lang="en-GB" sz="1200" b="0" baseline="0" dirty="0">
                          <a:latin typeface="Tahoma" panose="020B0604030504040204" pitchFamily="34" charset="0"/>
                          <a:ea typeface="Tahoma" panose="020B0604030504040204" pitchFamily="34" charset="0"/>
                          <a:cs typeface="Tahoma" panose="020B0604030504040204" pitchFamily="34" charset="0"/>
                        </a:rPr>
                        <a:t>Known for innovative and modern design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58496096"/>
                  </a:ext>
                </a:extLst>
              </a:tr>
              <a:tr h="1205992">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Dyson</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British engineering company</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Famous for vacuum</a:t>
                      </a:r>
                      <a:r>
                        <a:rPr lang="en-GB" sz="1200" baseline="0" dirty="0">
                          <a:latin typeface="Tahoma" panose="020B0604030504040204" pitchFamily="34" charset="0"/>
                          <a:ea typeface="Tahoma" panose="020B0604030504040204" pitchFamily="34" charset="0"/>
                          <a:cs typeface="Tahoma" panose="020B0604030504040204" pitchFamily="34" charset="0"/>
                        </a:rPr>
                        <a:t> cleaners and innovative technology </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James Dyson is a major designer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398621545"/>
                  </a:ext>
                </a:extLst>
              </a:tr>
            </a:tbl>
          </a:graphicData>
        </a:graphic>
      </p:graphicFrame>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3823" y="5713577"/>
            <a:ext cx="1353974" cy="1353974"/>
          </a:xfrm>
          <a:prstGeom prst="rect">
            <a:avLst/>
          </a:prstGeom>
        </p:spPr>
      </p:pic>
      <p:pic>
        <p:nvPicPr>
          <p:cNvPr id="12" name="Picture 11"/>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410" b="99566" l="10521" r="90456">
                        <a14:foregroundMark x1="34273" y1="72451" x2="34273" y2="72451"/>
                        <a14:foregroundMark x1="31562" y1="50542" x2="31562" y2="50542"/>
                        <a14:foregroundMark x1="33297" y1="34924" x2="33297" y2="34924"/>
                        <a14:foregroundMark x1="33297" y1="26790" x2="33297" y2="26790"/>
                        <a14:foregroundMark x1="34273" y1="15510" x2="34273" y2="15510"/>
                        <a14:foregroundMark x1="73210" y1="18221" x2="73210" y2="18221"/>
                        <a14:foregroundMark x1="69089" y1="5531" x2="69089" y2="5531"/>
                        <a14:foregroundMark x1="56725" y1="15835" x2="56725" y2="15835"/>
                        <a14:foregroundMark x1="81779" y1="16486" x2="81779" y2="16486"/>
                        <a14:foregroundMark x1="74620" y1="16703" x2="74620" y2="16703"/>
                        <a14:foregroundMark x1="67896" y1="16703" x2="67896" y2="16703"/>
                        <a14:foregroundMark x1="72451" y1="19848" x2="72451" y2="19848"/>
                        <a14:foregroundMark x1="74620" y1="14534" x2="74620" y2="14534"/>
                        <a14:foregroundMark x1="76030" y1="14100" x2="76030" y2="14100"/>
                        <a14:foregroundMark x1="75163" y1="10738" x2="75163" y2="10738"/>
                        <a14:foregroundMark x1="72017" y1="6182" x2="72017" y2="6182"/>
                        <a14:foregroundMark x1="64859" y1="5748" x2="64859" y2="5748"/>
                        <a14:foregroundMark x1="37744" y1="9544" x2="37744" y2="9544"/>
                        <a14:foregroundMark x1="33189" y1="8677" x2="33189" y2="8677"/>
                        <a14:foregroundMark x1="26030" y1="7592" x2="26790" y2="7592"/>
                        <a14:foregroundMark x1="33948" y1="47831" x2="33948" y2="47831"/>
                        <a14:foregroundMark x1="33514" y1="57918" x2="33514" y2="57918"/>
                        <a14:foregroundMark x1="32321" y1="67028" x2="32321" y2="67028"/>
                        <a14:foregroundMark x1="30803" y1="75380" x2="30803" y2="75380"/>
                        <a14:foregroundMark x1="32972" y1="85900" x2="32972" y2="85900"/>
                        <a14:foregroundMark x1="38720" y1="87310" x2="38720" y2="87310"/>
                        <a14:foregroundMark x1="41432" y1="87852" x2="41432" y2="87852"/>
                        <a14:foregroundMark x1="41323" y1="91323" x2="33189" y2="73644"/>
                        <a14:foregroundMark x1="33297" y1="96204" x2="21258" y2="92842"/>
                        <a14:foregroundMark x1="30369" y1="59544" x2="32104" y2="22668"/>
                        <a14:foregroundMark x1="36117" y1="39479" x2="35683" y2="10521"/>
                        <a14:foregroundMark x1="24620" y1="9544" x2="40456" y2="8134"/>
                        <a14:foregroundMark x1="29610" y1="4989" x2="31996" y2="22777"/>
                        <a14:foregroundMark x1="28742" y1="17679" x2="31779" y2="22017"/>
                        <a14:foregroundMark x1="36117" y1="46421" x2="44035" y2="90239"/>
                        <a14:foregroundMark x1="44469" y1="50434" x2="43492" y2="69631"/>
                        <a14:foregroundMark x1="24620" y1="55531" x2="23644" y2="76139"/>
                        <a14:foregroundMark x1="22668" y1="78742" x2="19631" y2="85358"/>
                        <a14:foregroundMark x1="43818" y1="72668" x2="48807" y2="85683"/>
                        <a14:foregroundMark x1="43492" y1="70390" x2="40456" y2="53145"/>
                        <a14:foregroundMark x1="25597" y1="59544" x2="26573" y2="51735"/>
                        <a14:foregroundMark x1="42408" y1="13666" x2="43601" y2="13666"/>
                        <a14:foregroundMark x1="33948" y1="26030" x2="35141" y2="36876"/>
                      </a14:backgroundRemoval>
                    </a14:imgEffect>
                  </a14:imgLayer>
                </a14:imgProps>
              </a:ext>
              <a:ext uri="{28A0092B-C50C-407E-A947-70E740481C1C}">
                <a14:useLocalDpi xmlns:a14="http://schemas.microsoft.com/office/drawing/2010/main" val="0"/>
              </a:ext>
            </a:extLst>
          </a:blip>
          <a:srcRect l="15278" r="48016"/>
          <a:stretch/>
        </p:blipFill>
        <p:spPr>
          <a:xfrm flipH="1">
            <a:off x="1268941" y="5905500"/>
            <a:ext cx="370605" cy="1009650"/>
          </a:xfrm>
          <a:prstGeom prst="rect">
            <a:avLst/>
          </a:prstGeom>
        </p:spPr>
      </p:pic>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9830" b="89887" l="227" r="98073">
                        <a14:foregroundMark x1="7823" y1="28544" x2="58844" y2="32325"/>
                        <a14:foregroundMark x1="19728" y1="63894" x2="55215" y2="66446"/>
                        <a14:foregroundMark x1="41723" y1="32703" x2="43311" y2="63138"/>
                        <a14:foregroundMark x1="36168" y1="34877" x2="33333" y2="79206"/>
                        <a14:foregroundMark x1="11905" y1="32703" x2="12925" y2="69282"/>
                        <a14:foregroundMark x1="21882" y1="70416" x2="45011" y2="70227"/>
                        <a14:foregroundMark x1="35714" y1="26749" x2="44331" y2="27977"/>
                      </a14:backgroundRemoval>
                    </a14:imgEffect>
                  </a14:imgLayer>
                </a14:imgProps>
              </a:ext>
              <a:ext uri="{28A0092B-C50C-407E-A947-70E740481C1C}">
                <a14:useLocalDpi xmlns:a14="http://schemas.microsoft.com/office/drawing/2010/main" val="0"/>
              </a:ext>
            </a:extLst>
          </a:blip>
          <a:stretch>
            <a:fillRect/>
          </a:stretch>
        </p:blipFill>
        <p:spPr>
          <a:xfrm>
            <a:off x="175483" y="6534150"/>
            <a:ext cx="1731029" cy="2076450"/>
          </a:xfrm>
          <a:prstGeom prst="rect">
            <a:avLst/>
          </a:prstGeom>
        </p:spPr>
      </p:pic>
      <p:pic>
        <p:nvPicPr>
          <p:cNvPr id="14" name="Picture 13"/>
          <p:cNvPicPr>
            <a:picLocks noChangeAspect="1"/>
          </p:cNvPicPr>
          <p:nvPr/>
        </p:nvPicPr>
        <p:blipFill rotWithShape="1">
          <a:blip r:embed="rId12" cstate="print">
            <a:extLst>
              <a:ext uri="{28A0092B-C50C-407E-A947-70E740481C1C}">
                <a14:useLocalDpi xmlns:a14="http://schemas.microsoft.com/office/drawing/2010/main" val="0"/>
              </a:ext>
            </a:extLst>
          </a:blip>
          <a:srcRect l="11621" t="18637" r="18359"/>
          <a:stretch/>
        </p:blipFill>
        <p:spPr>
          <a:xfrm>
            <a:off x="342900" y="8286750"/>
            <a:ext cx="1398951" cy="1066800"/>
          </a:xfrm>
          <a:prstGeom prst="rect">
            <a:avLst/>
          </a:prstGeom>
        </p:spPr>
      </p:pic>
      <p:sp>
        <p:nvSpPr>
          <p:cNvPr id="15" name="TextBox 14"/>
          <p:cNvSpPr txBox="1"/>
          <p:nvPr/>
        </p:nvSpPr>
        <p:spPr>
          <a:xfrm>
            <a:off x="8267700" y="952500"/>
            <a:ext cx="2400300" cy="276999"/>
          </a:xfrm>
          <a:prstGeom prst="rect">
            <a:avLst/>
          </a:prstGeom>
          <a:noFill/>
        </p:spPr>
        <p:txBody>
          <a:bodyPr wrap="square" rtlCol="0">
            <a:spAutoFit/>
          </a:bodyPr>
          <a:lstStyle/>
          <a:p>
            <a:pPr algn="ctr"/>
            <a:r>
              <a:rPr lang="en-GB" sz="1200" b="1" dirty="0">
                <a:solidFill>
                  <a:schemeClr val="accent4"/>
                </a:solidFill>
                <a:latin typeface="Tahoma" panose="020B0604030504040204" pitchFamily="34" charset="0"/>
                <a:ea typeface="Tahoma" panose="020B0604030504040204" pitchFamily="34" charset="0"/>
                <a:cs typeface="Tahoma" panose="020B0604030504040204" pitchFamily="34" charset="0"/>
              </a:rPr>
              <a:t>Research</a:t>
            </a:r>
          </a:p>
        </p:txBody>
      </p:sp>
      <p:sp>
        <p:nvSpPr>
          <p:cNvPr id="16" name="TextBox 15"/>
          <p:cNvSpPr txBox="1"/>
          <p:nvPr/>
        </p:nvSpPr>
        <p:spPr>
          <a:xfrm>
            <a:off x="-323850" y="495300"/>
            <a:ext cx="2400300" cy="276999"/>
          </a:xfrm>
          <a:prstGeom prst="rect">
            <a:avLst/>
          </a:prstGeom>
          <a:noFill/>
        </p:spPr>
        <p:txBody>
          <a:bodyPr wrap="square" rtlCol="0">
            <a:spAutoFit/>
          </a:bodyPr>
          <a:lstStyle/>
          <a:p>
            <a:pPr algn="ctr"/>
            <a:r>
              <a:rPr lang="en-GB" sz="1200" b="1" dirty="0">
                <a:solidFill>
                  <a:srgbClr val="7030A0"/>
                </a:solidFill>
                <a:latin typeface="Tahoma" panose="020B0604030504040204" pitchFamily="34" charset="0"/>
                <a:ea typeface="Tahoma" panose="020B0604030504040204" pitchFamily="34" charset="0"/>
                <a:cs typeface="Tahoma" panose="020B0604030504040204" pitchFamily="34" charset="0"/>
              </a:rPr>
              <a:t>Work or Others</a:t>
            </a:r>
          </a:p>
        </p:txBody>
      </p:sp>
      <p:sp>
        <p:nvSpPr>
          <p:cNvPr id="18" name="TextBox 17"/>
          <p:cNvSpPr txBox="1"/>
          <p:nvPr/>
        </p:nvSpPr>
        <p:spPr>
          <a:xfrm>
            <a:off x="8081210" y="2358190"/>
            <a:ext cx="2796339" cy="1038701"/>
          </a:xfrm>
          <a:prstGeom prst="ellipse">
            <a:avLst/>
          </a:prstGeom>
          <a:solidFill>
            <a:schemeClr val="accent4">
              <a:lumMod val="20000"/>
              <a:lumOff val="80000"/>
            </a:schemeClr>
          </a:solidFill>
          <a:ln w="38100">
            <a:solidFill>
              <a:schemeClr val="accent4"/>
            </a:solidFill>
          </a:ln>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What methods of research can be used to find information?</a:t>
            </a:r>
          </a:p>
        </p:txBody>
      </p:sp>
      <p:sp>
        <p:nvSpPr>
          <p:cNvPr id="19" name="TextBox 18"/>
          <p:cNvSpPr txBox="1"/>
          <p:nvPr/>
        </p:nvSpPr>
        <p:spPr>
          <a:xfrm>
            <a:off x="8953500" y="1581150"/>
            <a:ext cx="2209800" cy="276999"/>
          </a:xfrm>
          <a:prstGeom prst="rect">
            <a:avLst/>
          </a:prstGeom>
          <a:noFill/>
        </p:spPr>
        <p:txBody>
          <a:bodyPr wrap="square" rtlCol="0">
            <a:spAutoFit/>
          </a:bodyPr>
          <a:lstStyle/>
          <a:p>
            <a:pPr algn="ctr"/>
            <a:r>
              <a:rPr lang="en-GB" sz="1200" dirty="0"/>
              <a:t>Case studies</a:t>
            </a:r>
          </a:p>
        </p:txBody>
      </p:sp>
      <p:sp>
        <p:nvSpPr>
          <p:cNvPr id="20" name="TextBox 19"/>
          <p:cNvSpPr txBox="1"/>
          <p:nvPr/>
        </p:nvSpPr>
        <p:spPr>
          <a:xfrm>
            <a:off x="10763250" y="3448050"/>
            <a:ext cx="1638300" cy="461665"/>
          </a:xfrm>
          <a:prstGeom prst="rect">
            <a:avLst/>
          </a:prstGeom>
          <a:noFill/>
        </p:spPr>
        <p:txBody>
          <a:bodyPr wrap="square" rtlCol="0">
            <a:spAutoFit/>
          </a:bodyPr>
          <a:lstStyle/>
          <a:p>
            <a:pPr algn="ctr"/>
            <a:r>
              <a:rPr lang="en-GB" sz="1200" dirty="0"/>
              <a:t>Questionnaires and surveys</a:t>
            </a:r>
          </a:p>
        </p:txBody>
      </p:sp>
      <p:sp>
        <p:nvSpPr>
          <p:cNvPr id="21" name="TextBox 20"/>
          <p:cNvSpPr txBox="1"/>
          <p:nvPr/>
        </p:nvSpPr>
        <p:spPr>
          <a:xfrm>
            <a:off x="6896100" y="1752600"/>
            <a:ext cx="2095500" cy="276999"/>
          </a:xfrm>
          <a:prstGeom prst="rect">
            <a:avLst/>
          </a:prstGeom>
          <a:noFill/>
        </p:spPr>
        <p:txBody>
          <a:bodyPr wrap="square" rtlCol="0">
            <a:spAutoFit/>
          </a:bodyPr>
          <a:lstStyle/>
          <a:p>
            <a:pPr algn="ctr"/>
            <a:r>
              <a:rPr lang="en-GB" sz="1200" dirty="0"/>
              <a:t>Product Analysis</a:t>
            </a:r>
          </a:p>
        </p:txBody>
      </p:sp>
      <p:sp>
        <p:nvSpPr>
          <p:cNvPr id="22" name="TextBox 21"/>
          <p:cNvSpPr txBox="1"/>
          <p:nvPr/>
        </p:nvSpPr>
        <p:spPr>
          <a:xfrm>
            <a:off x="6617208" y="3783350"/>
            <a:ext cx="2152650" cy="276999"/>
          </a:xfrm>
          <a:prstGeom prst="rect">
            <a:avLst/>
          </a:prstGeom>
          <a:noFill/>
        </p:spPr>
        <p:txBody>
          <a:bodyPr wrap="square" rtlCol="0">
            <a:spAutoFit/>
          </a:bodyPr>
          <a:lstStyle/>
          <a:p>
            <a:pPr algn="ctr"/>
            <a:r>
              <a:rPr lang="en-GB" sz="1200" dirty="0"/>
              <a:t>Materials testing</a:t>
            </a:r>
          </a:p>
        </p:txBody>
      </p:sp>
      <p:sp>
        <p:nvSpPr>
          <p:cNvPr id="23" name="TextBox 22"/>
          <p:cNvSpPr txBox="1"/>
          <p:nvPr/>
        </p:nvSpPr>
        <p:spPr>
          <a:xfrm>
            <a:off x="8724900" y="4064814"/>
            <a:ext cx="1866900" cy="276999"/>
          </a:xfrm>
          <a:prstGeom prst="rect">
            <a:avLst/>
          </a:prstGeom>
          <a:noFill/>
        </p:spPr>
        <p:txBody>
          <a:bodyPr wrap="square" rtlCol="0">
            <a:spAutoFit/>
          </a:bodyPr>
          <a:lstStyle/>
          <a:p>
            <a:pPr algn="ctr"/>
            <a:r>
              <a:rPr lang="en-GB" sz="1200" dirty="0"/>
              <a:t>Social media and email </a:t>
            </a:r>
          </a:p>
        </p:txBody>
      </p:sp>
      <p:sp>
        <p:nvSpPr>
          <p:cNvPr id="24" name="TextBox 23"/>
          <p:cNvSpPr txBox="1"/>
          <p:nvPr/>
        </p:nvSpPr>
        <p:spPr>
          <a:xfrm>
            <a:off x="11182350" y="2019300"/>
            <a:ext cx="1123950" cy="276999"/>
          </a:xfrm>
          <a:prstGeom prst="rect">
            <a:avLst/>
          </a:prstGeom>
          <a:noFill/>
        </p:spPr>
        <p:txBody>
          <a:bodyPr wrap="square" rtlCol="0">
            <a:spAutoFit/>
          </a:bodyPr>
          <a:lstStyle/>
          <a:p>
            <a:pPr algn="ctr"/>
            <a:r>
              <a:rPr lang="en-GB" sz="1200" dirty="0"/>
              <a:t>Interviews</a:t>
            </a:r>
          </a:p>
        </p:txBody>
      </p:sp>
      <p:cxnSp>
        <p:nvCxnSpPr>
          <p:cNvPr id="25" name="Straight Connector 24"/>
          <p:cNvCxnSpPr/>
          <p:nvPr/>
        </p:nvCxnSpPr>
        <p:spPr>
          <a:xfrm flipV="1">
            <a:off x="10801350" y="2343150"/>
            <a:ext cx="419100" cy="34290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886950" y="1943100"/>
            <a:ext cx="114300" cy="43815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flipH="1" flipV="1">
            <a:off x="8305800" y="2133604"/>
            <a:ext cx="184924" cy="3767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077200" y="3187627"/>
            <a:ext cx="261124" cy="53017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46080" y="3337896"/>
            <a:ext cx="102770" cy="51020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591800" y="3200400"/>
            <a:ext cx="381000" cy="17145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572250" y="4646613"/>
            <a:ext cx="6000750" cy="1569660"/>
          </a:xfrm>
          <a:prstGeom prst="rect">
            <a:avLst/>
          </a:prstGeom>
          <a:noFill/>
          <a:ln w="28575">
            <a:solidFill>
              <a:schemeClr val="accent4"/>
            </a:solidFill>
          </a:ln>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Research can be divided into 2 categories; </a:t>
            </a:r>
            <a:r>
              <a:rPr lang="en-GB" sz="1200" b="1" dirty="0">
                <a:latin typeface="Tahoma" panose="020B0604030504040204" pitchFamily="34" charset="0"/>
                <a:ea typeface="Tahoma" panose="020B0604030504040204" pitchFamily="34" charset="0"/>
                <a:cs typeface="Tahoma" panose="020B0604030504040204" pitchFamily="34" charset="0"/>
              </a:rPr>
              <a:t>Primary Research </a:t>
            </a:r>
            <a:r>
              <a:rPr lang="en-GB" sz="1200" dirty="0">
                <a:latin typeface="Tahoma" panose="020B0604030504040204" pitchFamily="34" charset="0"/>
                <a:ea typeface="Tahoma" panose="020B0604030504040204" pitchFamily="34" charset="0"/>
                <a:cs typeface="Tahoma" panose="020B0604030504040204" pitchFamily="34" charset="0"/>
              </a:rPr>
              <a:t>and </a:t>
            </a:r>
            <a:r>
              <a:rPr lang="en-GB" sz="1200" b="1" dirty="0">
                <a:latin typeface="Tahoma" panose="020B0604030504040204" pitchFamily="34" charset="0"/>
                <a:ea typeface="Tahoma" panose="020B0604030504040204" pitchFamily="34" charset="0"/>
                <a:cs typeface="Tahoma" panose="020B0604030504040204" pitchFamily="34" charset="0"/>
              </a:rPr>
              <a:t>Secondary Research</a:t>
            </a:r>
            <a:r>
              <a:rPr lang="en-GB" sz="1200" dirty="0">
                <a:latin typeface="Tahoma" panose="020B0604030504040204" pitchFamily="34" charset="0"/>
                <a:ea typeface="Tahoma" panose="020B0604030504040204" pitchFamily="34" charset="0"/>
                <a:cs typeface="Tahoma" panose="020B0604030504040204" pitchFamily="34" charset="0"/>
              </a:rPr>
              <a:t>.</a:t>
            </a:r>
          </a:p>
          <a:p>
            <a:pPr algn="ctr"/>
            <a:r>
              <a:rPr lang="en-GB" sz="1200" dirty="0">
                <a:latin typeface="Tahoma" panose="020B0604030504040204" pitchFamily="34" charset="0"/>
                <a:ea typeface="Tahoma" panose="020B0604030504040204" pitchFamily="34" charset="0"/>
                <a:cs typeface="Tahoma" panose="020B0604030504040204" pitchFamily="34" charset="0"/>
              </a:rPr>
              <a:t>Primary is research you complete yourself. </a:t>
            </a:r>
          </a:p>
          <a:p>
            <a:pPr algn="ctr"/>
            <a:r>
              <a:rPr lang="en-GB" sz="1200" dirty="0">
                <a:latin typeface="Tahoma" panose="020B0604030504040204" pitchFamily="34" charset="0"/>
                <a:ea typeface="Tahoma" panose="020B0604030504040204" pitchFamily="34" charset="0"/>
                <a:cs typeface="Tahoma" panose="020B0604030504040204" pitchFamily="34" charset="0"/>
              </a:rPr>
              <a:t>Secondary is research from resources others can gathered e.g. books, magazines and internet</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Primary research is generally more reliable as it is done by the person using it and can double-check the data</a:t>
            </a:r>
          </a:p>
        </p:txBody>
      </p:sp>
      <p:graphicFrame>
        <p:nvGraphicFramePr>
          <p:cNvPr id="36" name="Table 35"/>
          <p:cNvGraphicFramePr>
            <a:graphicFrameLocks noGrp="1"/>
          </p:cNvGraphicFramePr>
          <p:nvPr/>
        </p:nvGraphicFramePr>
        <p:xfrm>
          <a:off x="6553200" y="6376120"/>
          <a:ext cx="5924550" cy="2988860"/>
        </p:xfrm>
        <a:graphic>
          <a:graphicData uri="http://schemas.openxmlformats.org/drawingml/2006/table">
            <a:tbl>
              <a:tblPr firstRow="1" bandRow="1">
                <a:tableStyleId>{5940675A-B579-460E-94D1-54222C63F5DA}</a:tableStyleId>
              </a:tblPr>
              <a:tblGrid>
                <a:gridCol w="1943100">
                  <a:extLst>
                    <a:ext uri="{9D8B030D-6E8A-4147-A177-3AD203B41FA5}">
                      <a16:colId xmlns:a16="http://schemas.microsoft.com/office/drawing/2014/main" val="413063094"/>
                    </a:ext>
                  </a:extLst>
                </a:gridCol>
                <a:gridCol w="3981450">
                  <a:extLst>
                    <a:ext uri="{9D8B030D-6E8A-4147-A177-3AD203B41FA5}">
                      <a16:colId xmlns:a16="http://schemas.microsoft.com/office/drawing/2014/main" val="133229424"/>
                    </a:ext>
                  </a:extLst>
                </a:gridCol>
              </a:tblGrid>
              <a:tr h="304214">
                <a:tc gridSpan="2">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Another key piece of research, is </a:t>
                      </a:r>
                      <a:r>
                        <a:rPr lang="en-GB" sz="1200" b="1" dirty="0">
                          <a:latin typeface="Tahoma" panose="020B0604030504040204" pitchFamily="34" charset="0"/>
                          <a:ea typeface="Tahoma" panose="020B0604030504040204" pitchFamily="34" charset="0"/>
                          <a:cs typeface="Tahoma" panose="020B0604030504040204" pitchFamily="34" charset="0"/>
                        </a:rPr>
                        <a:t>Anthropometrics</a:t>
                      </a:r>
                      <a:r>
                        <a:rPr lang="en-GB" sz="1200" b="1" baseline="0" dirty="0">
                          <a:latin typeface="Tahoma" panose="020B0604030504040204" pitchFamily="34" charset="0"/>
                          <a:ea typeface="Tahoma" panose="020B0604030504040204" pitchFamily="34" charset="0"/>
                          <a:cs typeface="Tahoma" panose="020B0604030504040204" pitchFamily="34" charset="0"/>
                        </a:rPr>
                        <a:t> and Ergonomics. </a:t>
                      </a:r>
                      <a:r>
                        <a:rPr lang="en-GB" sz="1200" b="0" baseline="0" dirty="0">
                          <a:latin typeface="Tahoma" panose="020B0604030504040204" pitchFamily="34" charset="0"/>
                          <a:ea typeface="Tahoma" panose="020B0604030504040204" pitchFamily="34" charset="0"/>
                          <a:cs typeface="Tahoma" panose="020B0604030504040204" pitchFamily="34" charset="0"/>
                        </a:rPr>
                        <a:t>This helps develop the sizes of products, </a:t>
                      </a:r>
                      <a:r>
                        <a:rPr lang="en-GB" sz="1200" b="0" baseline="0" dirty="0" err="1">
                          <a:latin typeface="Tahoma" panose="020B0604030504040204" pitchFamily="34" charset="0"/>
                          <a:ea typeface="Tahoma" panose="020B0604030504040204" pitchFamily="34" charset="0"/>
                          <a:cs typeface="Tahoma" panose="020B0604030504040204" pitchFamily="34" charset="0"/>
                        </a:rPr>
                        <a:t>etc</a:t>
                      </a:r>
                      <a:r>
                        <a:rPr lang="en-GB" sz="1200" b="0" baseline="0" dirty="0">
                          <a:latin typeface="Tahoma" panose="020B0604030504040204" pitchFamily="34" charset="0"/>
                          <a:ea typeface="Tahoma" panose="020B0604030504040204" pitchFamily="34" charset="0"/>
                          <a:cs typeface="Tahoma" panose="020B0604030504040204" pitchFamily="34" charset="0"/>
                        </a:rPr>
                        <a:t> to make sure it fits the User</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solidFill>
                      <a:srgbClr val="CCCCFF"/>
                    </a:solidFill>
                  </a:tcPr>
                </a:tc>
                <a:extLst>
                  <a:ext uri="{0D108BD9-81ED-4DB2-BD59-A6C34878D82A}">
                    <a16:rowId xmlns:a16="http://schemas.microsoft.com/office/drawing/2014/main" val="2469196526"/>
                  </a:ext>
                </a:extLst>
              </a:tr>
              <a:tr h="97718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Anthropometrics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The study of measurements of the human body. </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E.g. Knowing</a:t>
                      </a:r>
                      <a:r>
                        <a:rPr lang="en-GB" sz="1200" baseline="0" dirty="0">
                          <a:latin typeface="Tahoma" panose="020B0604030504040204" pitchFamily="34" charset="0"/>
                          <a:ea typeface="Tahoma" panose="020B0604030504040204" pitchFamily="34" charset="0"/>
                          <a:cs typeface="Tahoma" panose="020B0604030504040204" pitchFamily="34" charset="0"/>
                        </a:rPr>
                        <a:t> the grip width of a palm, if designing a new travel coffee cup</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67129160"/>
                  </a:ext>
                </a:extLst>
              </a:tr>
              <a:tr h="88903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Ergonomics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The application of anthropometrics</a:t>
                      </a:r>
                      <a:r>
                        <a:rPr lang="en-GB" sz="1200" baseline="0" dirty="0">
                          <a:latin typeface="Tahoma" panose="020B0604030504040204" pitchFamily="34" charset="0"/>
                          <a:ea typeface="Tahoma" panose="020B0604030504040204" pitchFamily="34" charset="0"/>
                          <a:cs typeface="Tahoma" panose="020B0604030504040204" pitchFamily="34" charset="0"/>
                        </a:rPr>
                        <a:t> to ensure products are safe and comfortable to use. This can also include; size, material, appearance, brightness, sound and texture.</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E.g. making sure the travel cup is the correct</a:t>
                      </a:r>
                      <a:r>
                        <a:rPr lang="en-GB" sz="1200" baseline="0" dirty="0">
                          <a:latin typeface="Tahoma" panose="020B0604030504040204" pitchFamily="34" charset="0"/>
                          <a:ea typeface="Tahoma" panose="020B0604030504040204" pitchFamily="34" charset="0"/>
                          <a:cs typeface="Tahoma" panose="020B0604030504040204" pitchFamily="34" charset="0"/>
                        </a:rPr>
                        <a:t> size, and an insulating smooth material to make it comfortable to hold for long periods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58496096"/>
                  </a:ext>
                </a:extLst>
              </a:tr>
            </a:tbl>
          </a:graphicData>
        </a:graphic>
      </p:graphicFrame>
    </p:spTree>
    <p:extLst>
      <p:ext uri="{BB962C8B-B14F-4D97-AF65-F5344CB8AC3E}">
        <p14:creationId xmlns:p14="http://schemas.microsoft.com/office/powerpoint/2010/main" val="297190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2768" y="274320"/>
            <a:ext cx="9656064" cy="276999"/>
          </a:xfrm>
          <a:prstGeom prst="rect">
            <a:avLst/>
          </a:prstGeom>
          <a:noFill/>
        </p:spPr>
        <p:txBody>
          <a:bodyPr wrap="square" rtlCol="0">
            <a:spAutoFit/>
          </a:bodyPr>
          <a:lstStyle/>
          <a:p>
            <a:pPr algn="ctr"/>
            <a:r>
              <a:rPr lang="en-GB" sz="1200" dirty="0">
                <a:solidFill>
                  <a:srgbClr val="FFC000"/>
                </a:solidFill>
                <a:latin typeface="Chalk Dash" panose="03000600000000000000" pitchFamily="66" charset="0"/>
              </a:rPr>
              <a:t>Briefs, Specifications, ideas and development</a:t>
            </a:r>
          </a:p>
        </p:txBody>
      </p:sp>
      <p:sp>
        <p:nvSpPr>
          <p:cNvPr id="5" name="Content Placeholder 2">
            <a:extLst>
              <a:ext uri="{FF2B5EF4-FFF2-40B4-BE49-F238E27FC236}">
                <a16:creationId xmlns:a16="http://schemas.microsoft.com/office/drawing/2014/main" id="{D2E9EDDC-AAF3-EE4A-A703-475E6F1579B8}"/>
              </a:ext>
            </a:extLst>
          </p:cNvPr>
          <p:cNvSpPr txBox="1">
            <a:spLocks/>
          </p:cNvSpPr>
          <p:nvPr/>
        </p:nvSpPr>
        <p:spPr>
          <a:xfrm>
            <a:off x="256032" y="1472946"/>
            <a:ext cx="5833872" cy="2305049"/>
          </a:xfrm>
          <a:prstGeom prst="rect">
            <a:avLst/>
          </a:prstGeom>
          <a:ln>
            <a:solidFill>
              <a:schemeClr val="accent4"/>
            </a:solidFill>
          </a:ln>
        </p:spPr>
        <p:txBody>
          <a:bodyPr vert="horz" lIns="91440" tIns="45720" rIns="91440" bIns="45720" rtlCol="0" anchor="ctr">
            <a:no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r>
              <a:rPr lang="en-US" sz="1200" b="1" dirty="0">
                <a:solidFill>
                  <a:srgbClr val="FFC000"/>
                </a:solidFill>
                <a:latin typeface="Tahoma" panose="020B0604030504040204" pitchFamily="34" charset="0"/>
                <a:ea typeface="Tahoma" panose="020B0604030504040204" pitchFamily="34" charset="0"/>
                <a:cs typeface="Tahoma" panose="020B0604030504040204" pitchFamily="34" charset="0"/>
              </a:rPr>
              <a:t>Design Briefs</a:t>
            </a:r>
          </a:p>
          <a:p>
            <a:r>
              <a:rPr lang="en-US" sz="1200" dirty="0">
                <a:latin typeface="Tahoma" panose="020B0604030504040204" pitchFamily="34" charset="0"/>
                <a:ea typeface="Tahoma" panose="020B0604030504040204" pitchFamily="34" charset="0"/>
                <a:cs typeface="Tahoma" panose="020B0604030504040204" pitchFamily="34" charset="0"/>
              </a:rPr>
              <a:t>A Design Brief is the statement of how you will solve the Design Problem</a:t>
            </a:r>
            <a:br>
              <a:rPr lang="en-US" sz="1200" dirty="0">
                <a:latin typeface="Tahoma" panose="020B0604030504040204" pitchFamily="34" charset="0"/>
                <a:ea typeface="Tahoma" panose="020B0604030504040204" pitchFamily="34" charset="0"/>
                <a:cs typeface="Tahoma" panose="020B0604030504040204" pitchFamily="34" charset="0"/>
              </a:rPr>
            </a:br>
            <a:r>
              <a:rPr lang="en-US" sz="1200" dirty="0">
                <a:latin typeface="Tahoma" panose="020B0604030504040204" pitchFamily="34" charset="0"/>
                <a:ea typeface="Tahoma" panose="020B0604030504040204" pitchFamily="34" charset="0"/>
                <a:cs typeface="Tahoma" panose="020B0604030504040204" pitchFamily="34" charset="0"/>
              </a:rPr>
              <a:t>It will often include:</a:t>
            </a:r>
          </a:p>
          <a:p>
            <a:pPr marL="171450" indent="-1714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Constraints/ limitations</a:t>
            </a:r>
          </a:p>
          <a:p>
            <a:pPr marL="171450" indent="-1714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What the product is</a:t>
            </a:r>
          </a:p>
          <a:p>
            <a:pPr marL="171450" indent="-1714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Materials/processes</a:t>
            </a:r>
          </a:p>
          <a:p>
            <a:pPr marL="171450" indent="-171450">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Any key information you know</a:t>
            </a:r>
          </a:p>
        </p:txBody>
      </p:sp>
      <p:sp>
        <p:nvSpPr>
          <p:cNvPr id="8" name="Content Placeholder 2">
            <a:extLst>
              <a:ext uri="{FF2B5EF4-FFF2-40B4-BE49-F238E27FC236}">
                <a16:creationId xmlns:a16="http://schemas.microsoft.com/office/drawing/2014/main" id="{B2ECFB98-6E0A-494F-83FF-AA7C7B1F007B}"/>
              </a:ext>
            </a:extLst>
          </p:cNvPr>
          <p:cNvSpPr txBox="1">
            <a:spLocks/>
          </p:cNvSpPr>
          <p:nvPr/>
        </p:nvSpPr>
        <p:spPr>
          <a:xfrm>
            <a:off x="274320" y="4018082"/>
            <a:ext cx="5850636" cy="983685"/>
          </a:xfrm>
          <a:prstGeom prst="rect">
            <a:avLst/>
          </a:prstGeom>
        </p:spPr>
        <p:txBody>
          <a:bodyPr vert="horz" lIns="91440" tIns="45720" rIns="91440" bIns="45720" rtlCol="0">
            <a:normAutofit fontScale="85000" lnSpcReduction="10000"/>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r>
              <a:rPr lang="en-US" sz="1400" b="1" dirty="0">
                <a:solidFill>
                  <a:srgbClr val="FFC000"/>
                </a:solidFill>
                <a:latin typeface="Tahoma" panose="020B0604030504040204" pitchFamily="34" charset="0"/>
                <a:ea typeface="Tahoma" panose="020B0604030504040204" pitchFamily="34" charset="0"/>
                <a:cs typeface="Tahoma" panose="020B0604030504040204" pitchFamily="34" charset="0"/>
              </a:rPr>
              <a:t>Design Specifications</a:t>
            </a:r>
            <a:endParaRPr lang="en-US" sz="13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r>
              <a:rPr lang="en-US" sz="1200" dirty="0">
                <a:latin typeface="Tahoma" panose="020B0604030504040204" pitchFamily="34" charset="0"/>
                <a:ea typeface="Tahoma" panose="020B0604030504040204" pitchFamily="34" charset="0"/>
                <a:cs typeface="Tahoma" panose="020B0604030504040204" pitchFamily="34" charset="0"/>
              </a:rPr>
              <a:t>A Design Specification is a list of requirements your product has to meet in order to be successful</a:t>
            </a:r>
          </a:p>
          <a:p>
            <a:r>
              <a:rPr lang="en-US" sz="1200" dirty="0">
                <a:latin typeface="Tahoma" panose="020B0604030504040204" pitchFamily="34" charset="0"/>
                <a:ea typeface="Tahoma" panose="020B0604030504040204" pitchFamily="34" charset="0"/>
                <a:cs typeface="Tahoma" panose="020B0604030504040204" pitchFamily="34" charset="0"/>
              </a:rPr>
              <a:t>It is also useful for evaluation. If your product hasn’t met the Spec then it gives you a starting point for improvements. </a:t>
            </a:r>
          </a:p>
          <a:p>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a:extLst>
              <a:ext uri="{FF2B5EF4-FFF2-40B4-BE49-F238E27FC236}">
                <a16:creationId xmlns:a16="http://schemas.microsoft.com/office/drawing/2014/main" id="{3636211E-9814-C84B-9827-B63FF82D8B38}"/>
              </a:ext>
            </a:extLst>
          </p:cNvPr>
          <p:cNvGraphicFramePr>
            <a:graphicFrameLocks noGrp="1"/>
          </p:cNvGraphicFramePr>
          <p:nvPr>
            <p:extLst>
              <p:ext uri="{D42A27DB-BD31-4B8C-83A1-F6EECF244321}">
                <p14:modId xmlns:p14="http://schemas.microsoft.com/office/powerpoint/2010/main" val="3327495839"/>
              </p:ext>
            </p:extLst>
          </p:nvPr>
        </p:nvGraphicFramePr>
        <p:xfrm>
          <a:off x="334377" y="5236298"/>
          <a:ext cx="5856873" cy="3596640"/>
        </p:xfrm>
        <a:graphic>
          <a:graphicData uri="http://schemas.openxmlformats.org/drawingml/2006/table">
            <a:tbl>
              <a:tblPr firstRow="1" bandRow="1">
                <a:tableStyleId>{C4B1156A-380E-4F78-BDF5-A606A8083BF9}</a:tableStyleId>
              </a:tblPr>
              <a:tblGrid>
                <a:gridCol w="1227723">
                  <a:extLst>
                    <a:ext uri="{9D8B030D-6E8A-4147-A177-3AD203B41FA5}">
                      <a16:colId xmlns:a16="http://schemas.microsoft.com/office/drawing/2014/main" val="4028504120"/>
                    </a:ext>
                  </a:extLst>
                </a:gridCol>
                <a:gridCol w="4629150">
                  <a:extLst>
                    <a:ext uri="{9D8B030D-6E8A-4147-A177-3AD203B41FA5}">
                      <a16:colId xmlns:a16="http://schemas.microsoft.com/office/drawing/2014/main" val="745655623"/>
                    </a:ext>
                  </a:extLst>
                </a:gridCol>
              </a:tblGrid>
              <a:tr h="370840">
                <a:tc>
                  <a:txBody>
                    <a:bodyPr/>
                    <a:lstStyle/>
                    <a:p>
                      <a:r>
                        <a:rPr lang="en-US" sz="1200" b="1" i="0" dirty="0">
                          <a:latin typeface="Tahoma" panose="020B0604030504040204" pitchFamily="34" charset="0"/>
                          <a:ea typeface="Tahoma" panose="020B0604030504040204" pitchFamily="34" charset="0"/>
                          <a:cs typeface="Tahoma" panose="020B0604030504040204" pitchFamily="34" charset="0"/>
                        </a:rPr>
                        <a:t>Aesthetics</a:t>
                      </a:r>
                    </a:p>
                  </a:txBody>
                  <a:tcPr anchor="ctr">
                    <a:solidFill>
                      <a:schemeClr val="bg1"/>
                    </a:solidFill>
                  </a:tcPr>
                </a:tc>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What the product looks like? Style? </a:t>
                      </a:r>
                      <a:r>
                        <a:rPr lang="en-US" sz="1200" b="0" i="0" dirty="0" err="1">
                          <a:latin typeface="Tahoma" panose="020B0604030504040204" pitchFamily="34" charset="0"/>
                          <a:ea typeface="Tahoma" panose="020B0604030504040204" pitchFamily="34" charset="0"/>
                          <a:cs typeface="Tahoma" panose="020B0604030504040204" pitchFamily="34" charset="0"/>
                        </a:rPr>
                        <a:t>Colour</a:t>
                      </a:r>
                      <a:r>
                        <a:rPr lang="en-US" sz="1200" b="0" i="0" dirty="0">
                          <a:latin typeface="Tahoma" panose="020B0604030504040204" pitchFamily="34" charset="0"/>
                          <a:ea typeface="Tahoma" panose="020B0604030504040204" pitchFamily="34" charset="0"/>
                          <a:cs typeface="Tahoma" panose="020B0604030504040204" pitchFamily="34" charset="0"/>
                        </a:rPr>
                        <a:t> Scheme? Design Movement?</a:t>
                      </a:r>
                    </a:p>
                  </a:txBody>
                  <a:tcPr anchor="ctr">
                    <a:solidFill>
                      <a:schemeClr val="bg1"/>
                    </a:solidFill>
                  </a:tcPr>
                </a:tc>
                <a:extLst>
                  <a:ext uri="{0D108BD9-81ED-4DB2-BD59-A6C34878D82A}">
                    <a16:rowId xmlns:a16="http://schemas.microsoft.com/office/drawing/2014/main" val="1511386520"/>
                  </a:ext>
                </a:extLst>
              </a:tr>
              <a:tr h="370840">
                <a:tc>
                  <a:txBody>
                    <a:bodyPr/>
                    <a:lstStyle/>
                    <a:p>
                      <a:r>
                        <a:rPr lang="en-US" sz="1200" b="1" i="0" dirty="0">
                          <a:latin typeface="Tahoma" panose="020B0604030504040204" pitchFamily="34" charset="0"/>
                          <a:ea typeface="Tahoma" panose="020B0604030504040204" pitchFamily="34" charset="0"/>
                          <a:cs typeface="Tahoma" panose="020B0604030504040204" pitchFamily="34" charset="0"/>
                        </a:rPr>
                        <a:t>Customer</a:t>
                      </a:r>
                    </a:p>
                  </a:txBody>
                  <a:tcPr anchor="ctr">
                    <a:solidFill>
                      <a:schemeClr val="bg1"/>
                    </a:solidFill>
                  </a:tcPr>
                </a:tc>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Who would buy it? (Age, gender, socio-economic, personality) How does the design appeal to them?</a:t>
                      </a:r>
                    </a:p>
                  </a:txBody>
                  <a:tcPr anchor="ctr">
                    <a:solidFill>
                      <a:schemeClr val="bg1"/>
                    </a:solidFill>
                  </a:tcPr>
                </a:tc>
                <a:extLst>
                  <a:ext uri="{0D108BD9-81ED-4DB2-BD59-A6C34878D82A}">
                    <a16:rowId xmlns:a16="http://schemas.microsoft.com/office/drawing/2014/main" val="3044498082"/>
                  </a:ext>
                </a:extLst>
              </a:tr>
              <a:tr h="370840">
                <a:tc>
                  <a:txBody>
                    <a:bodyPr/>
                    <a:lstStyle/>
                    <a:p>
                      <a:r>
                        <a:rPr lang="en-US" sz="1200" b="1" i="0" dirty="0">
                          <a:latin typeface="Tahoma" panose="020B0604030504040204" pitchFamily="34" charset="0"/>
                          <a:ea typeface="Tahoma" panose="020B0604030504040204" pitchFamily="34" charset="0"/>
                          <a:cs typeface="Tahoma" panose="020B0604030504040204" pitchFamily="34" charset="0"/>
                        </a:rPr>
                        <a:t>Cost </a:t>
                      </a:r>
                    </a:p>
                  </a:txBody>
                  <a:tcPr anchor="ctr">
                    <a:solidFill>
                      <a:schemeClr val="bg1"/>
                    </a:solidFill>
                  </a:tcPr>
                </a:tc>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How much will it cost? (min-max) Why? </a:t>
                      </a:r>
                    </a:p>
                  </a:txBody>
                  <a:tcPr anchor="ctr">
                    <a:solidFill>
                      <a:schemeClr val="bg1"/>
                    </a:solidFill>
                  </a:tcPr>
                </a:tc>
                <a:extLst>
                  <a:ext uri="{0D108BD9-81ED-4DB2-BD59-A6C34878D82A}">
                    <a16:rowId xmlns:a16="http://schemas.microsoft.com/office/drawing/2014/main" val="3115763081"/>
                  </a:ext>
                </a:extLst>
              </a:tr>
              <a:tr h="370840">
                <a:tc>
                  <a:txBody>
                    <a:bodyPr/>
                    <a:lstStyle/>
                    <a:p>
                      <a:r>
                        <a:rPr lang="en-US" sz="1200" b="1" i="0" dirty="0">
                          <a:latin typeface="Tahoma" panose="020B0604030504040204" pitchFamily="34" charset="0"/>
                          <a:ea typeface="Tahoma" panose="020B0604030504040204" pitchFamily="34" charset="0"/>
                          <a:cs typeface="Tahoma" panose="020B0604030504040204" pitchFamily="34" charset="0"/>
                        </a:rPr>
                        <a:t>Environment</a:t>
                      </a:r>
                    </a:p>
                  </a:txBody>
                  <a:tcPr anchor="ctr">
                    <a:solidFill>
                      <a:schemeClr val="bg1"/>
                    </a:solidFill>
                  </a:tcPr>
                </a:tc>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Where will it be used? Why? How will you make it suitable?</a:t>
                      </a:r>
                    </a:p>
                  </a:txBody>
                  <a:tcPr anchor="ctr">
                    <a:solidFill>
                      <a:schemeClr val="bg1"/>
                    </a:solidFill>
                  </a:tcPr>
                </a:tc>
                <a:extLst>
                  <a:ext uri="{0D108BD9-81ED-4DB2-BD59-A6C34878D82A}">
                    <a16:rowId xmlns:a16="http://schemas.microsoft.com/office/drawing/2014/main" val="1934927041"/>
                  </a:ext>
                </a:extLst>
              </a:tr>
              <a:tr h="370840">
                <a:tc>
                  <a:txBody>
                    <a:bodyPr/>
                    <a:lstStyle/>
                    <a:p>
                      <a:r>
                        <a:rPr lang="en-US" sz="1200" b="1" i="0" dirty="0">
                          <a:latin typeface="Tahoma" panose="020B0604030504040204" pitchFamily="34" charset="0"/>
                          <a:ea typeface="Tahoma" panose="020B0604030504040204" pitchFamily="34" charset="0"/>
                          <a:cs typeface="Tahoma" panose="020B0604030504040204" pitchFamily="34" charset="0"/>
                        </a:rPr>
                        <a:t>Safety</a:t>
                      </a:r>
                    </a:p>
                  </a:txBody>
                  <a:tcPr anchor="ctr">
                    <a:solidFill>
                      <a:schemeClr val="bg1"/>
                    </a:solidFill>
                  </a:tcPr>
                </a:tc>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How is it safe? How will it be checked? Why must it be safe?</a:t>
                      </a:r>
                    </a:p>
                  </a:txBody>
                  <a:tcPr anchor="ctr">
                    <a:solidFill>
                      <a:schemeClr val="bg1"/>
                    </a:solidFill>
                  </a:tcPr>
                </a:tc>
                <a:extLst>
                  <a:ext uri="{0D108BD9-81ED-4DB2-BD59-A6C34878D82A}">
                    <a16:rowId xmlns:a16="http://schemas.microsoft.com/office/drawing/2014/main" val="2264117931"/>
                  </a:ext>
                </a:extLst>
              </a:tr>
              <a:tr h="370840">
                <a:tc>
                  <a:txBody>
                    <a:bodyPr/>
                    <a:lstStyle/>
                    <a:p>
                      <a:r>
                        <a:rPr lang="en-US" sz="1200" b="1" i="0" dirty="0">
                          <a:latin typeface="Tahoma" panose="020B0604030504040204" pitchFamily="34" charset="0"/>
                          <a:ea typeface="Tahoma" panose="020B0604030504040204" pitchFamily="34" charset="0"/>
                          <a:cs typeface="Tahoma" panose="020B0604030504040204" pitchFamily="34" charset="0"/>
                        </a:rPr>
                        <a:t>Size </a:t>
                      </a:r>
                    </a:p>
                  </a:txBody>
                  <a:tcPr anchor="ctr">
                    <a:solidFill>
                      <a:schemeClr val="bg1"/>
                    </a:solidFill>
                  </a:tcPr>
                </a:tc>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What is th</a:t>
                      </a:r>
                      <a:r>
                        <a:rPr lang="en-US" sz="1200" b="0" i="0" baseline="0" dirty="0">
                          <a:latin typeface="Tahoma" panose="020B0604030504040204" pitchFamily="34" charset="0"/>
                          <a:ea typeface="Tahoma" panose="020B0604030504040204" pitchFamily="34" charset="0"/>
                          <a:cs typeface="Tahoma" panose="020B0604030504040204" pitchFamily="34" charset="0"/>
                        </a:rPr>
                        <a:t>e maximum or minimum size? Why?</a:t>
                      </a:r>
                      <a:endParaRPr lang="en-US" sz="1200" b="0" i="0"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extLst>
                  <a:ext uri="{0D108BD9-81ED-4DB2-BD59-A6C34878D82A}">
                    <a16:rowId xmlns:a16="http://schemas.microsoft.com/office/drawing/2014/main" val="1401012670"/>
                  </a:ext>
                </a:extLst>
              </a:tr>
              <a:tr h="370840">
                <a:tc>
                  <a:txBody>
                    <a:bodyPr/>
                    <a:lstStyle/>
                    <a:p>
                      <a:r>
                        <a:rPr lang="en-US" sz="1200" b="1" i="0" dirty="0">
                          <a:latin typeface="Tahoma" panose="020B0604030504040204" pitchFamily="34" charset="0"/>
                          <a:ea typeface="Tahoma" panose="020B0604030504040204" pitchFamily="34" charset="0"/>
                          <a:cs typeface="Tahoma" panose="020B0604030504040204" pitchFamily="34" charset="0"/>
                        </a:rPr>
                        <a:t>Function</a:t>
                      </a:r>
                    </a:p>
                  </a:txBody>
                  <a:tcPr anchor="ctr">
                    <a:solidFill>
                      <a:schemeClr val="bg1"/>
                    </a:solidFill>
                  </a:tcPr>
                </a:tc>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What does the product do? What features make it do that function well? How is it unique from similar products?</a:t>
                      </a:r>
                    </a:p>
                  </a:txBody>
                  <a:tcPr anchor="ctr">
                    <a:solidFill>
                      <a:schemeClr val="bg1"/>
                    </a:solidFill>
                  </a:tcPr>
                </a:tc>
                <a:extLst>
                  <a:ext uri="{0D108BD9-81ED-4DB2-BD59-A6C34878D82A}">
                    <a16:rowId xmlns:a16="http://schemas.microsoft.com/office/drawing/2014/main" val="1172884080"/>
                  </a:ext>
                </a:extLst>
              </a:tr>
              <a:tr h="370840">
                <a:tc>
                  <a:txBody>
                    <a:bodyPr/>
                    <a:lstStyle/>
                    <a:p>
                      <a:r>
                        <a:rPr lang="en-US" sz="1200" b="1" i="0" dirty="0">
                          <a:latin typeface="Tahoma" panose="020B0604030504040204" pitchFamily="34" charset="0"/>
                          <a:ea typeface="Tahoma" panose="020B0604030504040204" pitchFamily="34" charset="0"/>
                          <a:cs typeface="Tahoma" panose="020B0604030504040204" pitchFamily="34" charset="0"/>
                        </a:rPr>
                        <a:t>Materials</a:t>
                      </a:r>
                    </a:p>
                  </a:txBody>
                  <a:tcPr anchor="ctr">
                    <a:solidFill>
                      <a:schemeClr val="bg1"/>
                    </a:solidFill>
                  </a:tcPr>
                </a:tc>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What is it made from? Why?</a:t>
                      </a:r>
                    </a:p>
                  </a:txBody>
                  <a:tcPr anchor="ctr">
                    <a:solidFill>
                      <a:schemeClr val="bg1"/>
                    </a:solidFill>
                  </a:tcPr>
                </a:tc>
                <a:extLst>
                  <a:ext uri="{0D108BD9-81ED-4DB2-BD59-A6C34878D82A}">
                    <a16:rowId xmlns:a16="http://schemas.microsoft.com/office/drawing/2014/main" val="4123275862"/>
                  </a:ext>
                </a:extLst>
              </a:tr>
              <a:tr h="370840">
                <a:tc>
                  <a:txBody>
                    <a:bodyPr/>
                    <a:lstStyle/>
                    <a:p>
                      <a:r>
                        <a:rPr lang="en-US" sz="1200" b="1" i="0" dirty="0">
                          <a:latin typeface="Tahoma" panose="020B0604030504040204" pitchFamily="34" charset="0"/>
                          <a:ea typeface="Tahoma" panose="020B0604030504040204" pitchFamily="34" charset="0"/>
                          <a:cs typeface="Tahoma" panose="020B0604030504040204" pitchFamily="34" charset="0"/>
                        </a:rPr>
                        <a:t>Manufacture </a:t>
                      </a:r>
                    </a:p>
                  </a:txBody>
                  <a:tcPr anchor="ctr">
                    <a:solidFill>
                      <a:schemeClr val="bg1"/>
                    </a:solidFill>
                  </a:tcPr>
                </a:tc>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How might it be made? Why? What scale of production? Why?</a:t>
                      </a:r>
                    </a:p>
                  </a:txBody>
                  <a:tcPr anchor="ctr">
                    <a:solidFill>
                      <a:schemeClr val="bg1"/>
                    </a:solidFill>
                  </a:tcPr>
                </a:tc>
                <a:extLst>
                  <a:ext uri="{0D108BD9-81ED-4DB2-BD59-A6C34878D82A}">
                    <a16:rowId xmlns:a16="http://schemas.microsoft.com/office/drawing/2014/main" val="2254754392"/>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75796689"/>
              </p:ext>
            </p:extLst>
          </p:nvPr>
        </p:nvGraphicFramePr>
        <p:xfrm>
          <a:off x="6400800" y="914399"/>
          <a:ext cx="6232357" cy="6760778"/>
        </p:xfrm>
        <a:graphic>
          <a:graphicData uri="http://schemas.openxmlformats.org/drawingml/2006/table">
            <a:tbl>
              <a:tblPr firstRow="1" bandRow="1">
                <a:tableStyleId>{5940675A-B579-460E-94D1-54222C63F5DA}</a:tableStyleId>
              </a:tblPr>
              <a:tblGrid>
                <a:gridCol w="1540042">
                  <a:extLst>
                    <a:ext uri="{9D8B030D-6E8A-4147-A177-3AD203B41FA5}">
                      <a16:colId xmlns:a16="http://schemas.microsoft.com/office/drawing/2014/main" val="737468479"/>
                    </a:ext>
                  </a:extLst>
                </a:gridCol>
                <a:gridCol w="2935705">
                  <a:extLst>
                    <a:ext uri="{9D8B030D-6E8A-4147-A177-3AD203B41FA5}">
                      <a16:colId xmlns:a16="http://schemas.microsoft.com/office/drawing/2014/main" val="2874664319"/>
                    </a:ext>
                  </a:extLst>
                </a:gridCol>
                <a:gridCol w="1756610">
                  <a:extLst>
                    <a:ext uri="{9D8B030D-6E8A-4147-A177-3AD203B41FA5}">
                      <a16:colId xmlns:a16="http://schemas.microsoft.com/office/drawing/2014/main" val="2693724648"/>
                    </a:ext>
                  </a:extLst>
                </a:gridCol>
              </a:tblGrid>
              <a:tr h="4995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Technique</a:t>
                      </a:r>
                    </a:p>
                  </a:txBody>
                  <a:tcPr anchor="ctr">
                    <a:solidFill>
                      <a:schemeClr val="accent4">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Description/ notes</a:t>
                      </a:r>
                    </a:p>
                  </a:txBody>
                  <a:tcPr anchor="ctr">
                    <a:solidFill>
                      <a:schemeClr val="accent4">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Diagram</a:t>
                      </a:r>
                    </a:p>
                  </a:txBody>
                  <a:tcPr anchor="ctr">
                    <a:solidFill>
                      <a:schemeClr val="accent4">
                        <a:lumMod val="20000"/>
                        <a:lumOff val="80000"/>
                      </a:schemeClr>
                    </a:solidFill>
                  </a:tcPr>
                </a:tc>
                <a:extLst>
                  <a:ext uri="{0D108BD9-81ED-4DB2-BD59-A6C34878D82A}">
                    <a16:rowId xmlns:a16="http://schemas.microsoft.com/office/drawing/2014/main" val="2583955526"/>
                  </a:ext>
                </a:extLst>
              </a:tr>
              <a:tr h="96830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Orthographic</a:t>
                      </a:r>
                      <a:r>
                        <a:rPr lang="en-GB" sz="1200" b="1" baseline="0" dirty="0">
                          <a:latin typeface="Tahoma" panose="020B0604030504040204" pitchFamily="34" charset="0"/>
                          <a:ea typeface="Tahoma" panose="020B0604030504040204" pitchFamily="34" charset="0"/>
                          <a:cs typeface="Tahoma" panose="020B0604030504040204" pitchFamily="34" charset="0"/>
                        </a:rPr>
                        <a:t> Projection/ Working Drawings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Includes “Front”, “Plan” and “End” 2D Views, and often an Isometric 3D View</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Standardised method for scale, dimensions and line types</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Great</a:t>
                      </a:r>
                      <a:r>
                        <a:rPr lang="en-GB" sz="1200" baseline="0" dirty="0">
                          <a:latin typeface="Tahoma" panose="020B0604030504040204" pitchFamily="34" charset="0"/>
                          <a:ea typeface="Tahoma" panose="020B0604030504040204" pitchFamily="34" charset="0"/>
                          <a:cs typeface="Tahoma" panose="020B0604030504040204" pitchFamily="34" charset="0"/>
                        </a:rPr>
                        <a:t> for manufacturing</a:t>
                      </a: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58869082"/>
                  </a:ext>
                </a:extLst>
              </a:tr>
              <a:tr h="84221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Isometric</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Common 3D sketching method</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Can be drawn free-hand or using isometric paper and ruler</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Angles are at 30 degrees</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Great</a:t>
                      </a:r>
                      <a:r>
                        <a:rPr lang="en-GB" sz="1200" baseline="0" dirty="0">
                          <a:latin typeface="Tahoma" panose="020B0604030504040204" pitchFamily="34" charset="0"/>
                          <a:ea typeface="Tahoma" panose="020B0604030504040204" pitchFamily="34" charset="0"/>
                          <a:cs typeface="Tahoma" panose="020B0604030504040204" pitchFamily="34" charset="0"/>
                        </a:rPr>
                        <a:t> for seeing most of the products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89409449"/>
                  </a:ext>
                </a:extLst>
              </a:tr>
              <a:tr h="8662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1-Point</a:t>
                      </a:r>
                      <a:r>
                        <a:rPr lang="en-GB" sz="1200" b="1" baseline="0" dirty="0">
                          <a:latin typeface="Tahoma" panose="020B0604030504040204" pitchFamily="34" charset="0"/>
                          <a:ea typeface="Tahoma" panose="020B0604030504040204" pitchFamily="34" charset="0"/>
                          <a:cs typeface="Tahoma" panose="020B0604030504040204" pitchFamily="34" charset="0"/>
                        </a:rPr>
                        <a:t> Perspective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A 3D drawing method</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Often used by interior designers and architects</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Gives drawings depth</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Only uses 1 vanishing point</a:t>
                      </a:r>
                    </a:p>
                  </a:txBody>
                  <a:tcPr anchor="ct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277318446"/>
                  </a:ext>
                </a:extLst>
              </a:tr>
              <a:tr h="8662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2-Point Perspective</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Used for 3D designs</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Exaggerates the 3D effect</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Objects can be drawn above of below the horizon line but must go to the 2 vanishing points</a:t>
                      </a:r>
                    </a:p>
                  </a:txBody>
                  <a:tcPr anchor="ct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60735267"/>
                  </a:ext>
                </a:extLst>
              </a:tr>
              <a:tr h="8662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Annotated Drawings/ Free and Sketches</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Quick and easy way of getting ideas down</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Range of ideas can be seen </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Annotation helps explain designs</a:t>
                      </a:r>
                      <a:r>
                        <a:rPr lang="en-GB" sz="1200" baseline="0" dirty="0">
                          <a:latin typeface="Tahoma" panose="020B0604030504040204" pitchFamily="34" charset="0"/>
                          <a:ea typeface="Tahoma" panose="020B0604030504040204" pitchFamily="34" charset="0"/>
                          <a:cs typeface="Tahoma" panose="020B0604030504040204" pitchFamily="34" charset="0"/>
                        </a:rPr>
                        <a:t> further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241766323"/>
                  </a:ext>
                </a:extLst>
              </a:tr>
              <a:tr h="8662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Exploded View</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Helps see a final</a:t>
                      </a:r>
                      <a:r>
                        <a:rPr lang="en-GB" sz="1200" baseline="0" dirty="0">
                          <a:latin typeface="Tahoma" panose="020B0604030504040204" pitchFamily="34" charset="0"/>
                          <a:ea typeface="Tahoma" panose="020B0604030504040204" pitchFamily="34" charset="0"/>
                          <a:cs typeface="Tahoma" panose="020B0604030504040204" pitchFamily="34" charset="0"/>
                        </a:rPr>
                        <a:t> design of a product and all it’s parts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Can see where all the parts fit</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Great for manufacturers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75100488"/>
                  </a:ext>
                </a:extLst>
              </a:tr>
            </a:tbl>
          </a:graphicData>
        </a:graphic>
      </p:graphicFrame>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2939" b="18674"/>
          <a:stretch/>
        </p:blipFill>
        <p:spPr>
          <a:xfrm>
            <a:off x="11068415" y="1480163"/>
            <a:ext cx="1425989" cy="119084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3698" y="2863516"/>
            <a:ext cx="613334" cy="697831"/>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7425" b="13731"/>
          <a:stretch/>
        </p:blipFill>
        <p:spPr>
          <a:xfrm>
            <a:off x="11044989" y="3829209"/>
            <a:ext cx="1466338" cy="899202"/>
          </a:xfrm>
          <a:prstGeom prst="rect">
            <a:avLst/>
          </a:prstGeom>
        </p:spPr>
      </p:pic>
      <p:pic>
        <p:nvPicPr>
          <p:cNvPr id="15" name="Picture 2" descr="Image result for 2 point perspective cubes">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799" b="23415"/>
          <a:stretch/>
        </p:blipFill>
        <p:spPr bwMode="auto">
          <a:xfrm>
            <a:off x="10948736" y="4896852"/>
            <a:ext cx="1512898" cy="689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ree hand sketching produc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5622" y="5904681"/>
            <a:ext cx="1015958" cy="784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xploded view"/>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781" t="5754" r="10861" b="7521"/>
          <a:stretch/>
        </p:blipFill>
        <p:spPr bwMode="auto">
          <a:xfrm>
            <a:off x="11141242" y="6882063"/>
            <a:ext cx="1179095" cy="7136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00800" y="7808976"/>
            <a:ext cx="6181344" cy="1569660"/>
          </a:xfrm>
          <a:prstGeom prst="rect">
            <a:avLst/>
          </a:prstGeom>
          <a:noFill/>
          <a:ln>
            <a:solidFill>
              <a:schemeClr val="accent4"/>
            </a:solidFill>
          </a:ln>
        </p:spPr>
        <p:txBody>
          <a:bodyPr wrap="square" rtlCol="0">
            <a:spAutoFit/>
          </a:bodyPr>
          <a:lstStyle/>
          <a:p>
            <a:pPr algn="ctr"/>
            <a:r>
              <a:rPr lang="en-GB" sz="1200" b="1" dirty="0">
                <a:solidFill>
                  <a:srgbClr val="FFC000"/>
                </a:solidFill>
                <a:latin typeface="Tahoma" panose="020B0604030504040204" pitchFamily="34" charset="0"/>
                <a:ea typeface="Tahoma" panose="020B0604030504040204" pitchFamily="34" charset="0"/>
                <a:cs typeface="Tahoma" panose="020B0604030504040204" pitchFamily="34" charset="0"/>
              </a:rPr>
              <a:t>Modelling and Development</a:t>
            </a:r>
          </a:p>
          <a:p>
            <a:pPr algn="ctr"/>
            <a:endParaRPr lang="en-GB" sz="1200" b="1"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Modelling and development are key to testing and improving products</a:t>
            </a:r>
          </a:p>
          <a:p>
            <a:pPr algn="ctr"/>
            <a:r>
              <a:rPr lang="en-GB" sz="1200" dirty="0">
                <a:latin typeface="Tahoma" panose="020B0604030504040204" pitchFamily="34" charset="0"/>
                <a:ea typeface="Tahoma" panose="020B0604030504040204" pitchFamily="34" charset="0"/>
                <a:cs typeface="Tahoma" panose="020B0604030504040204" pitchFamily="34" charset="0"/>
              </a:rPr>
              <a:t>This can be done physically using materials like; card, foam, clay, man-made boards or virtually in </a:t>
            </a:r>
            <a:r>
              <a:rPr lang="en-GB" sz="1200" b="1" dirty="0">
                <a:latin typeface="Tahoma" panose="020B0604030504040204" pitchFamily="34" charset="0"/>
                <a:ea typeface="Tahoma" panose="020B0604030504040204" pitchFamily="34" charset="0"/>
                <a:cs typeface="Tahoma" panose="020B0604030504040204" pitchFamily="34" charset="0"/>
              </a:rPr>
              <a:t>CAD </a:t>
            </a: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Modelling helps the designer get feedback from the customer, check aesthetics, function, sizes and even materials and production methods and change them if needed</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65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7737" y="336883"/>
            <a:ext cx="6906126" cy="307777"/>
          </a:xfrm>
          <a:prstGeom prst="rect">
            <a:avLst/>
          </a:prstGeom>
          <a:noFill/>
        </p:spPr>
        <p:txBody>
          <a:bodyPr wrap="square" rtlCol="0">
            <a:spAutoFit/>
          </a:bodyPr>
          <a:lstStyle/>
          <a:p>
            <a:pPr algn="ctr"/>
            <a:r>
              <a:rPr lang="en-GB" sz="1400" dirty="0">
                <a:solidFill>
                  <a:srgbClr val="7030A0"/>
                </a:solidFill>
                <a:latin typeface="Chalk Dash" panose="03000600000000000000" pitchFamily="66" charset="0"/>
              </a:rPr>
              <a:t>Design Strategies</a:t>
            </a:r>
          </a:p>
        </p:txBody>
      </p:sp>
      <p:pic>
        <p:nvPicPr>
          <p:cNvPr id="5" name="Picture 4"/>
          <p:cNvPicPr>
            <a:picLocks noChangeAspect="1"/>
          </p:cNvPicPr>
          <p:nvPr/>
        </p:nvPicPr>
        <p:blipFill rotWithShape="1">
          <a:blip r:embed="rId2"/>
          <a:srcRect l="1245" t="18946" r="51856" b="35731"/>
          <a:stretch/>
        </p:blipFill>
        <p:spPr>
          <a:xfrm>
            <a:off x="442055" y="1681154"/>
            <a:ext cx="2695728" cy="1471120"/>
          </a:xfrm>
          <a:prstGeom prst="rect">
            <a:avLst/>
          </a:prstGeom>
        </p:spPr>
      </p:pic>
      <p:sp>
        <p:nvSpPr>
          <p:cNvPr id="14" name="Rectangle 13"/>
          <p:cNvSpPr/>
          <p:nvPr/>
        </p:nvSpPr>
        <p:spPr>
          <a:xfrm>
            <a:off x="240631" y="1467852"/>
            <a:ext cx="5991727" cy="2839453"/>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582277" y="1591177"/>
            <a:ext cx="5943600" cy="189497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40368" y="857251"/>
            <a:ext cx="6260432" cy="461665"/>
          </a:xfrm>
          <a:prstGeom prst="rect">
            <a:avLst/>
          </a:prstGeom>
          <a:noFill/>
        </p:spPr>
        <p:txBody>
          <a:bodyPr wrap="square" rtlCol="0">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Design Strategies are used to solve </a:t>
            </a:r>
            <a:r>
              <a:rPr lang="en-GB" sz="1200" b="1" dirty="0">
                <a:latin typeface="Tahoma" panose="020B0604030504040204" pitchFamily="34" charset="0"/>
                <a:ea typeface="Tahoma" panose="020B0604030504040204" pitchFamily="34" charset="0"/>
                <a:cs typeface="Tahoma" panose="020B0604030504040204" pitchFamily="34" charset="0"/>
              </a:rPr>
              <a:t>Design Fixation</a:t>
            </a:r>
            <a:r>
              <a:rPr lang="en-GB" sz="1200" dirty="0">
                <a:latin typeface="Tahoma" panose="020B0604030504040204" pitchFamily="34" charset="0"/>
                <a:ea typeface="Tahoma" panose="020B0604030504040204" pitchFamily="34" charset="0"/>
                <a:cs typeface="Tahoma" panose="020B0604030504040204" pitchFamily="34" charset="0"/>
              </a:rPr>
              <a:t>, and help develop creative design ideas. </a:t>
            </a:r>
          </a:p>
        </p:txBody>
      </p:sp>
      <p:sp>
        <p:nvSpPr>
          <p:cNvPr id="19" name="TextBox 18"/>
          <p:cNvSpPr txBox="1"/>
          <p:nvPr/>
        </p:nvSpPr>
        <p:spPr>
          <a:xfrm>
            <a:off x="2983832" y="1636295"/>
            <a:ext cx="3080084" cy="1384995"/>
          </a:xfrm>
          <a:prstGeom prst="rect">
            <a:avLst/>
          </a:prstGeom>
          <a:noFill/>
        </p:spPr>
        <p:txBody>
          <a:bodyPr wrap="square" rtlCol="0">
            <a:spAutoFit/>
          </a:bodyPr>
          <a:lstStyle/>
          <a:p>
            <a:pPr algn="ctr"/>
            <a:r>
              <a:rPr lang="en-GB" sz="1200" b="1" dirty="0">
                <a:solidFill>
                  <a:srgbClr val="7030A0"/>
                </a:solidFill>
                <a:latin typeface="Tahoma" panose="020B0604030504040204" pitchFamily="34" charset="0"/>
                <a:ea typeface="Tahoma" panose="020B0604030504040204" pitchFamily="34" charset="0"/>
                <a:cs typeface="Tahoma" panose="020B0604030504040204" pitchFamily="34" charset="0"/>
              </a:rPr>
              <a:t>Iterative Design</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A Proposal is made</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It is then planned and developed to meet the brief</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It is analysed and refined</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It is then tested and modelled</a:t>
            </a:r>
          </a:p>
        </p:txBody>
      </p:sp>
      <p:sp>
        <p:nvSpPr>
          <p:cNvPr id="20" name="Rectangle 19"/>
          <p:cNvSpPr/>
          <p:nvPr/>
        </p:nvSpPr>
        <p:spPr>
          <a:xfrm>
            <a:off x="360947" y="3200401"/>
            <a:ext cx="5630780" cy="830997"/>
          </a:xfrm>
          <a:prstGeom prst="rect">
            <a:avLst/>
          </a:prstGeom>
        </p:spPr>
        <p:txBody>
          <a:bodyPr wrap="square">
            <a:spAutoFit/>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Then evaluated against the brief – many versions fail but that then informs development to make the idea better</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The cycle then repeats and if the product is successful it is then made and sold on the market</a:t>
            </a:r>
          </a:p>
        </p:txBody>
      </p:sp>
      <p:grpSp>
        <p:nvGrpSpPr>
          <p:cNvPr id="33" name="Group 32"/>
          <p:cNvGrpSpPr/>
          <p:nvPr/>
        </p:nvGrpSpPr>
        <p:grpSpPr>
          <a:xfrm>
            <a:off x="267703" y="6172201"/>
            <a:ext cx="5961647" cy="1612232"/>
            <a:chOff x="6649453" y="3505201"/>
            <a:chExt cx="5919537" cy="1612232"/>
          </a:xfrm>
        </p:grpSpPr>
        <p:sp>
          <p:nvSpPr>
            <p:cNvPr id="15" name="Rectangle 14"/>
            <p:cNvSpPr/>
            <p:nvPr/>
          </p:nvSpPr>
          <p:spPr>
            <a:xfrm>
              <a:off x="6649453" y="3505201"/>
              <a:ext cx="5919537" cy="161223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753726" y="3617494"/>
              <a:ext cx="5743074" cy="830997"/>
            </a:xfrm>
            <a:prstGeom prst="rect">
              <a:avLst/>
            </a:prstGeom>
            <a:noFill/>
          </p:spPr>
          <p:txBody>
            <a:bodyPr wrap="square" rtlCol="0">
              <a:spAutoFit/>
            </a:bodyPr>
            <a:lstStyle/>
            <a:p>
              <a:pPr algn="ctr"/>
              <a:r>
                <a:rPr lang="en-GB" sz="1200" b="1" dirty="0">
                  <a:solidFill>
                    <a:srgbClr val="7030A0"/>
                  </a:solidFill>
                  <a:latin typeface="Tahoma" panose="020B0604030504040204" pitchFamily="34" charset="0"/>
                  <a:ea typeface="Tahoma" panose="020B0604030504040204" pitchFamily="34" charset="0"/>
                  <a:cs typeface="Tahoma" panose="020B0604030504040204" pitchFamily="34" charset="0"/>
                </a:rPr>
                <a:t>User-Centred Design</a:t>
              </a:r>
            </a:p>
            <a:p>
              <a:pPr algn="ctr"/>
              <a:endParaRPr lang="en-GB" sz="1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This is when designs are based on fulfilling the needs and wants of the Users/ Clients at every stage of the design process</a:t>
              </a:r>
            </a:p>
          </p:txBody>
        </p:sp>
        <p:sp>
          <p:nvSpPr>
            <p:cNvPr id="22" name="TextBox 21"/>
            <p:cNvSpPr txBox="1"/>
            <p:nvPr/>
          </p:nvSpPr>
          <p:spPr>
            <a:xfrm>
              <a:off x="6801852" y="4499811"/>
              <a:ext cx="5421230" cy="461665"/>
            </a:xfrm>
            <a:prstGeom prst="rect">
              <a:avLst/>
            </a:prstGeom>
            <a:noFill/>
          </p:spPr>
          <p:txBody>
            <a:bodyPr wrap="square" rtlCol="0">
              <a:spAutoFit/>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Questioning and testing is ongoing and is often found through interviews, questionnaires, surveys,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roup 31"/>
          <p:cNvGrpSpPr/>
          <p:nvPr/>
        </p:nvGrpSpPr>
        <p:grpSpPr>
          <a:xfrm>
            <a:off x="6552198" y="5467350"/>
            <a:ext cx="5943600" cy="2021306"/>
            <a:chOff x="208548" y="7756359"/>
            <a:chExt cx="5943600" cy="2021306"/>
          </a:xfrm>
        </p:grpSpPr>
        <p:sp>
          <p:nvSpPr>
            <p:cNvPr id="16" name="Rectangle 15"/>
            <p:cNvSpPr/>
            <p:nvPr/>
          </p:nvSpPr>
          <p:spPr>
            <a:xfrm>
              <a:off x="208548" y="7756359"/>
              <a:ext cx="5943600" cy="161223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tent Placeholder 2"/>
            <p:cNvSpPr txBox="1">
              <a:spLocks/>
            </p:cNvSpPr>
            <p:nvPr/>
          </p:nvSpPr>
          <p:spPr>
            <a:xfrm>
              <a:off x="304801" y="8760081"/>
              <a:ext cx="5727031" cy="1017584"/>
            </a:xfrm>
            <a:prstGeom prst="rect">
              <a:avLst/>
            </a:prstGeom>
          </p:spPr>
          <p:txBody>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algn="ctr"/>
              <a:r>
                <a:rPr lang="en-GB" sz="1200" dirty="0">
                  <a:latin typeface="Tahoma" panose="020B0604030504040204" pitchFamily="34" charset="0"/>
                  <a:ea typeface="Tahoma" panose="020B0604030504040204" pitchFamily="34" charset="0"/>
                  <a:cs typeface="Tahoma" panose="020B0604030504040204" pitchFamily="34" charset="0"/>
                </a:rPr>
                <a:t>Numerous companies work in teams, and has been shown to improve the range and quality of ideas produced</a:t>
              </a:r>
            </a:p>
          </p:txBody>
        </p:sp>
        <p:sp>
          <p:nvSpPr>
            <p:cNvPr id="24" name="Rectangle 23"/>
            <p:cNvSpPr/>
            <p:nvPr/>
          </p:nvSpPr>
          <p:spPr>
            <a:xfrm>
              <a:off x="336884" y="7836001"/>
              <a:ext cx="5791199" cy="830997"/>
            </a:xfrm>
            <a:prstGeom prst="rect">
              <a:avLst/>
            </a:prstGeom>
          </p:spPr>
          <p:txBody>
            <a:bodyPr wrap="square">
              <a:spAutoFit/>
            </a:bodyPr>
            <a:lstStyle/>
            <a:p>
              <a:pPr algn="ctr"/>
              <a:r>
                <a:rPr lang="en-GB" sz="1200" b="1" dirty="0">
                  <a:solidFill>
                    <a:srgbClr val="7030A0"/>
                  </a:solidFill>
                  <a:latin typeface="Tahoma" panose="020B0604030504040204" pitchFamily="34" charset="0"/>
                  <a:ea typeface="Tahoma" panose="020B0604030504040204" pitchFamily="34" charset="0"/>
                  <a:cs typeface="Tahoma" panose="020B0604030504040204" pitchFamily="34" charset="0"/>
                </a:rPr>
                <a:t>Collaborative Approach</a:t>
              </a:r>
            </a:p>
            <a:p>
              <a:pPr marL="171450" indent="-171450" algn="ctr">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Working with others to share data and solving problems and coming up with design proposals can help with creativity </a:t>
              </a:r>
            </a:p>
          </p:txBody>
        </p:sp>
      </p:grpSp>
      <p:sp>
        <p:nvSpPr>
          <p:cNvPr id="25" name="Rounded Rectangle 24"/>
          <p:cNvSpPr/>
          <p:nvPr/>
        </p:nvSpPr>
        <p:spPr>
          <a:xfrm>
            <a:off x="6604409" y="2626895"/>
            <a:ext cx="5798144" cy="306467"/>
          </a:xfrm>
          <a:prstGeom prst="roundRect">
            <a:avLst/>
          </a:prstGeom>
          <a:noFill/>
          <a:ln>
            <a:noFill/>
          </a:ln>
        </p:spPr>
        <p:txBody>
          <a:bodyPr wrap="square">
            <a:spAutoFit/>
          </a:bodyPr>
          <a:lstStyle/>
          <a:p>
            <a:pPr marL="171450" indent="-171450" algn="ctr">
              <a:buFont typeface="Arial" panose="020B0604020202020204" pitchFamily="34" charset="0"/>
              <a:buChar char="•"/>
            </a:pPr>
            <a:r>
              <a:rPr lang="en-GB" sz="1200" dirty="0">
                <a:solidFill>
                  <a:prstClr val="black"/>
                </a:solidFill>
                <a:latin typeface="Tahoma" panose="020B0604030504040204" pitchFamily="34" charset="0"/>
                <a:ea typeface="Tahoma" panose="020B0604030504040204" pitchFamily="34" charset="0"/>
                <a:cs typeface="Tahoma" panose="020B0604030504040204" pitchFamily="34" charset="0"/>
              </a:rPr>
              <a:t>Planning the layout for the correct sequences e.g. inputs, outputs, timings, </a:t>
            </a:r>
            <a:r>
              <a:rPr lang="en-GB" sz="1200" dirty="0" err="1">
                <a:solidFill>
                  <a:prstClr val="black"/>
                </a:solidFill>
                <a:latin typeface="Tahoma" panose="020B0604030504040204" pitchFamily="34" charset="0"/>
                <a:ea typeface="Tahoma" panose="020B0604030504040204" pitchFamily="34" charset="0"/>
                <a:cs typeface="Tahoma" panose="020B0604030504040204" pitchFamily="34" charset="0"/>
              </a:rPr>
              <a:t>etc</a:t>
            </a:r>
            <a:r>
              <a:rPr lang="en-GB"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6599489" y="2929689"/>
            <a:ext cx="5749924" cy="306467"/>
          </a:xfrm>
          <a:prstGeom prst="roundRect">
            <a:avLst/>
          </a:prstGeom>
          <a:noFill/>
          <a:ln>
            <a:noFill/>
          </a:ln>
        </p:spPr>
        <p:txBody>
          <a:bodyPr wrap="square">
            <a:spAutoFit/>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Electronics and mechanical systems need an ordered and logical approach</a:t>
            </a:r>
          </a:p>
        </p:txBody>
      </p:sp>
      <p:sp>
        <p:nvSpPr>
          <p:cNvPr id="27" name="Rounded Rectangle 26"/>
          <p:cNvSpPr/>
          <p:nvPr/>
        </p:nvSpPr>
        <p:spPr>
          <a:xfrm>
            <a:off x="6572250" y="2313071"/>
            <a:ext cx="5777163" cy="306467"/>
          </a:xfrm>
          <a:prstGeom prst="roundRect">
            <a:avLst/>
          </a:prstGeom>
          <a:noFill/>
          <a:ln>
            <a:noFill/>
          </a:ln>
        </p:spPr>
        <p:txBody>
          <a:bodyPr wrap="square">
            <a:spAutoFit/>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Often uses diagrams to show systems in a visual way</a:t>
            </a:r>
          </a:p>
        </p:txBody>
      </p:sp>
      <p:sp>
        <p:nvSpPr>
          <p:cNvPr id="28" name="Rounded Rectangle 27"/>
          <p:cNvSpPr/>
          <p:nvPr/>
        </p:nvSpPr>
        <p:spPr>
          <a:xfrm>
            <a:off x="6724650" y="1632517"/>
            <a:ext cx="5576637" cy="715089"/>
          </a:xfrm>
          <a:prstGeom prst="roundRect">
            <a:avLst/>
          </a:prstGeom>
          <a:noFill/>
          <a:ln>
            <a:solidFill>
              <a:schemeClr val="bg1"/>
            </a:solidFill>
          </a:ln>
        </p:spPr>
        <p:txBody>
          <a:bodyPr wrap="square">
            <a:spAutoFit/>
          </a:bodyPr>
          <a:lstStyle/>
          <a:p>
            <a:pPr algn="ctr"/>
            <a:r>
              <a:rPr lang="en-GB" sz="1200" b="1" dirty="0">
                <a:solidFill>
                  <a:srgbClr val="7030A0"/>
                </a:solidFill>
                <a:latin typeface="Tahoma" panose="020B0604030504040204" pitchFamily="34" charset="0"/>
                <a:ea typeface="Tahoma" panose="020B0604030504040204" pitchFamily="34" charset="0"/>
                <a:cs typeface="Tahoma" panose="020B0604030504040204" pitchFamily="34" charset="0"/>
              </a:rPr>
              <a:t>Systems Approach</a:t>
            </a:r>
          </a:p>
          <a:p>
            <a:pPr marL="171450" indent="-171450" algn="ctr">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Usually used for electronic products </a:t>
            </a:r>
          </a:p>
        </p:txBody>
      </p:sp>
      <p:graphicFrame>
        <p:nvGraphicFramePr>
          <p:cNvPr id="29" name="Table 28"/>
          <p:cNvGraphicFramePr>
            <a:graphicFrameLocks noGrp="1"/>
          </p:cNvGraphicFramePr>
          <p:nvPr/>
        </p:nvGraphicFramePr>
        <p:xfrm>
          <a:off x="256674" y="4458101"/>
          <a:ext cx="5991726" cy="1564640"/>
        </p:xfrm>
        <a:graphic>
          <a:graphicData uri="http://schemas.openxmlformats.org/drawingml/2006/table">
            <a:tbl>
              <a:tblPr firstRow="1" bandRow="1">
                <a:tableStyleId>{5940675A-B579-460E-94D1-54222C63F5DA}</a:tableStyleId>
              </a:tblPr>
              <a:tblGrid>
                <a:gridCol w="2995863">
                  <a:extLst>
                    <a:ext uri="{9D8B030D-6E8A-4147-A177-3AD203B41FA5}">
                      <a16:colId xmlns:a16="http://schemas.microsoft.com/office/drawing/2014/main" val="2540402863"/>
                    </a:ext>
                  </a:extLst>
                </a:gridCol>
                <a:gridCol w="2995863">
                  <a:extLst>
                    <a:ext uri="{9D8B030D-6E8A-4147-A177-3AD203B41FA5}">
                      <a16:colId xmlns:a16="http://schemas.microsoft.com/office/drawing/2014/main" val="3449429696"/>
                    </a:ext>
                  </a:extLst>
                </a:gridCol>
              </a:tblGrid>
              <a:tr h="370840">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Iterative Design</a:t>
                      </a:r>
                    </a:p>
                  </a:txBody>
                  <a:tcPr anchor="ctr">
                    <a:solidFill>
                      <a:srgbClr val="EAD5FF"/>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370840">
                <a:tc>
                  <a:txBody>
                    <a:bodyPr/>
                    <a:lstStyle/>
                    <a:p>
                      <a:pPr algn="ctr"/>
                      <a:r>
                        <a:rPr lang="en-GB" sz="1200" b="1" dirty="0">
                          <a:solidFill>
                            <a:srgbClr val="00B050"/>
                          </a:solidFill>
                          <a:latin typeface="Tahoma" panose="020B0604030504040204" pitchFamily="34" charset="0"/>
                          <a:ea typeface="Tahoma" panose="020B0604030504040204" pitchFamily="34" charset="0"/>
                          <a:cs typeface="Tahoma" panose="020B0604030504040204" pitchFamily="34" charset="0"/>
                        </a:rPr>
                        <a:t>Advantages </a:t>
                      </a:r>
                    </a:p>
                  </a:txBody>
                  <a:tcPr anchor="ctr"/>
                </a:tc>
                <a:tc>
                  <a:txBody>
                    <a:bodyPr/>
                    <a:lstStyle/>
                    <a:p>
                      <a:pPr algn="ctr"/>
                      <a:r>
                        <a:rPr lang="en-GB" sz="12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1406774850"/>
                  </a:ext>
                </a:extLst>
              </a:tr>
              <a:tr h="791945">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Consistent testing helps solve problems earlier</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Constant feedback</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Easy</a:t>
                      </a:r>
                      <a:r>
                        <a:rPr lang="en-GB" sz="1200" baseline="0" dirty="0">
                          <a:latin typeface="Tahoma" panose="020B0604030504040204" pitchFamily="34" charset="0"/>
                          <a:ea typeface="Tahoma" panose="020B0604030504040204" pitchFamily="34" charset="0"/>
                          <a:cs typeface="Tahoma" panose="020B0604030504040204" pitchFamily="34" charset="0"/>
                        </a:rPr>
                        <a:t> evidence of progress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Designers can loose</a:t>
                      </a:r>
                      <a:r>
                        <a:rPr lang="en-GB" sz="1200" baseline="0" dirty="0">
                          <a:latin typeface="Tahoma" panose="020B0604030504040204" pitchFamily="34" charset="0"/>
                          <a:ea typeface="Tahoma" panose="020B0604030504040204" pitchFamily="34" charset="0"/>
                          <a:cs typeface="Tahoma" panose="020B0604030504040204" pitchFamily="34" charset="0"/>
                        </a:rPr>
                        <a:t> sight of “the big picture”</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Time consuming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282071886"/>
                  </a:ext>
                </a:extLst>
              </a:tr>
            </a:tbl>
          </a:graphicData>
        </a:graphic>
      </p:graphicFrame>
      <p:graphicFrame>
        <p:nvGraphicFramePr>
          <p:cNvPr id="30" name="Table 29"/>
          <p:cNvGraphicFramePr>
            <a:graphicFrameLocks noGrp="1"/>
          </p:cNvGraphicFramePr>
          <p:nvPr/>
        </p:nvGraphicFramePr>
        <p:xfrm>
          <a:off x="278732" y="7922260"/>
          <a:ext cx="5927558" cy="1564640"/>
        </p:xfrm>
        <a:graphic>
          <a:graphicData uri="http://schemas.openxmlformats.org/drawingml/2006/table">
            <a:tbl>
              <a:tblPr firstRow="1" bandRow="1">
                <a:tableStyleId>{5940675A-B579-460E-94D1-54222C63F5DA}</a:tableStyleId>
              </a:tblPr>
              <a:tblGrid>
                <a:gridCol w="2963779">
                  <a:extLst>
                    <a:ext uri="{9D8B030D-6E8A-4147-A177-3AD203B41FA5}">
                      <a16:colId xmlns:a16="http://schemas.microsoft.com/office/drawing/2014/main" val="2540402863"/>
                    </a:ext>
                  </a:extLst>
                </a:gridCol>
                <a:gridCol w="2963779">
                  <a:extLst>
                    <a:ext uri="{9D8B030D-6E8A-4147-A177-3AD203B41FA5}">
                      <a16:colId xmlns:a16="http://schemas.microsoft.com/office/drawing/2014/main" val="3449429696"/>
                    </a:ext>
                  </a:extLst>
                </a:gridCol>
              </a:tblGrid>
              <a:tr h="370840">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User-Centred</a:t>
                      </a:r>
                    </a:p>
                  </a:txBody>
                  <a:tcPr anchor="ctr">
                    <a:solidFill>
                      <a:srgbClr val="EAD5FF"/>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370840">
                <a:tc>
                  <a:txBody>
                    <a:bodyPr/>
                    <a:lstStyle/>
                    <a:p>
                      <a:pPr algn="ctr"/>
                      <a:r>
                        <a:rPr lang="en-GB" sz="1200" b="1" dirty="0">
                          <a:solidFill>
                            <a:srgbClr val="00B050"/>
                          </a:solidFill>
                          <a:latin typeface="Tahoma" panose="020B0604030504040204" pitchFamily="34" charset="0"/>
                          <a:ea typeface="Tahoma" panose="020B0604030504040204" pitchFamily="34" charset="0"/>
                          <a:cs typeface="Tahoma" panose="020B0604030504040204" pitchFamily="34" charset="0"/>
                        </a:rPr>
                        <a:t>Advantages </a:t>
                      </a:r>
                    </a:p>
                  </a:txBody>
                  <a:tcPr anchor="ctr"/>
                </a:tc>
                <a:tc>
                  <a:txBody>
                    <a:bodyPr/>
                    <a:lstStyle/>
                    <a:p>
                      <a:pPr algn="ctr"/>
                      <a:r>
                        <a:rPr lang="en-GB" sz="12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1406774850"/>
                  </a:ext>
                </a:extLst>
              </a:tr>
              <a:tr h="791945">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User feels listened</a:t>
                      </a:r>
                      <a:r>
                        <a:rPr lang="en-GB" sz="1200" baseline="0" dirty="0">
                          <a:latin typeface="Tahoma" panose="020B0604030504040204" pitchFamily="34" charset="0"/>
                          <a:ea typeface="Tahoma" panose="020B0604030504040204" pitchFamily="34" charset="0"/>
                          <a:cs typeface="Tahoma" panose="020B0604030504040204" pitchFamily="34" charset="0"/>
                        </a:rPr>
                        <a:t> to</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Makes sure the product meets their needs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Requires extra time to get customer feedback</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If focused on just one person it can limit appeal to others</a:t>
                      </a:r>
                    </a:p>
                  </a:txBody>
                  <a:tcPr anchor="ctr"/>
                </a:tc>
                <a:extLst>
                  <a:ext uri="{0D108BD9-81ED-4DB2-BD59-A6C34878D82A}">
                    <a16:rowId xmlns:a16="http://schemas.microsoft.com/office/drawing/2014/main" val="2282071886"/>
                  </a:ext>
                </a:extLst>
              </a:tr>
            </a:tbl>
          </a:graphicData>
        </a:graphic>
      </p:graphicFrame>
      <p:graphicFrame>
        <p:nvGraphicFramePr>
          <p:cNvPr id="31" name="Table 30"/>
          <p:cNvGraphicFramePr>
            <a:graphicFrameLocks noGrp="1"/>
          </p:cNvGraphicFramePr>
          <p:nvPr/>
        </p:nvGraphicFramePr>
        <p:xfrm>
          <a:off x="6579269" y="3761272"/>
          <a:ext cx="5927558" cy="1533625"/>
        </p:xfrm>
        <a:graphic>
          <a:graphicData uri="http://schemas.openxmlformats.org/drawingml/2006/table">
            <a:tbl>
              <a:tblPr firstRow="1" bandRow="1">
                <a:tableStyleId>{5940675A-B579-460E-94D1-54222C63F5DA}</a:tableStyleId>
              </a:tblPr>
              <a:tblGrid>
                <a:gridCol w="2963779">
                  <a:extLst>
                    <a:ext uri="{9D8B030D-6E8A-4147-A177-3AD203B41FA5}">
                      <a16:colId xmlns:a16="http://schemas.microsoft.com/office/drawing/2014/main" val="2540402863"/>
                    </a:ext>
                  </a:extLst>
                </a:gridCol>
                <a:gridCol w="2963779">
                  <a:extLst>
                    <a:ext uri="{9D8B030D-6E8A-4147-A177-3AD203B41FA5}">
                      <a16:colId xmlns:a16="http://schemas.microsoft.com/office/drawing/2014/main" val="3449429696"/>
                    </a:ext>
                  </a:extLst>
                </a:gridCol>
              </a:tblGrid>
              <a:tr h="370840">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Systems Approach</a:t>
                      </a:r>
                    </a:p>
                  </a:txBody>
                  <a:tcPr anchor="ctr">
                    <a:solidFill>
                      <a:srgbClr val="EAD5FF"/>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370840">
                <a:tc>
                  <a:txBody>
                    <a:bodyPr/>
                    <a:lstStyle/>
                    <a:p>
                      <a:pPr algn="ctr"/>
                      <a:r>
                        <a:rPr lang="en-GB" sz="1200" b="1" dirty="0">
                          <a:solidFill>
                            <a:srgbClr val="00B050"/>
                          </a:solidFill>
                          <a:latin typeface="Tahoma" panose="020B0604030504040204" pitchFamily="34" charset="0"/>
                          <a:ea typeface="Tahoma" panose="020B0604030504040204" pitchFamily="34" charset="0"/>
                          <a:cs typeface="Tahoma" panose="020B0604030504040204" pitchFamily="34" charset="0"/>
                        </a:rPr>
                        <a:t>Advantages </a:t>
                      </a:r>
                    </a:p>
                  </a:txBody>
                  <a:tcPr anchor="ctr"/>
                </a:tc>
                <a:tc>
                  <a:txBody>
                    <a:bodyPr/>
                    <a:lstStyle/>
                    <a:p>
                      <a:pPr algn="ctr"/>
                      <a:r>
                        <a:rPr lang="en-GB" sz="12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1406774850"/>
                  </a:ext>
                </a:extLst>
              </a:tr>
              <a:tr h="791945">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Does not need specialist knowledge</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Easy to communicate stages</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Easy to find errors</a:t>
                      </a: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Sometimes over-simplifies</a:t>
                      </a:r>
                      <a:r>
                        <a:rPr lang="en-GB" sz="1200" baseline="0" dirty="0">
                          <a:latin typeface="Tahoma" panose="020B0604030504040204" pitchFamily="34" charset="0"/>
                          <a:ea typeface="Tahoma" panose="020B0604030504040204" pitchFamily="34" charset="0"/>
                          <a:cs typeface="Tahoma" panose="020B0604030504040204" pitchFamily="34" charset="0"/>
                        </a:rPr>
                        <a:t> stages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Can lead to unnecessary stages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282071886"/>
                  </a:ext>
                </a:extLst>
              </a:tr>
            </a:tbl>
          </a:graphicData>
        </a:graphic>
      </p:graphicFrame>
      <p:graphicFrame>
        <p:nvGraphicFramePr>
          <p:cNvPr id="34" name="Table 33"/>
          <p:cNvGraphicFramePr>
            <a:graphicFrameLocks noGrp="1"/>
          </p:cNvGraphicFramePr>
          <p:nvPr/>
        </p:nvGraphicFramePr>
        <p:xfrm>
          <a:off x="6579269" y="7304572"/>
          <a:ext cx="5927558" cy="1564640"/>
        </p:xfrm>
        <a:graphic>
          <a:graphicData uri="http://schemas.openxmlformats.org/drawingml/2006/table">
            <a:tbl>
              <a:tblPr firstRow="1" bandRow="1">
                <a:tableStyleId>{5940675A-B579-460E-94D1-54222C63F5DA}</a:tableStyleId>
              </a:tblPr>
              <a:tblGrid>
                <a:gridCol w="2963779">
                  <a:extLst>
                    <a:ext uri="{9D8B030D-6E8A-4147-A177-3AD203B41FA5}">
                      <a16:colId xmlns:a16="http://schemas.microsoft.com/office/drawing/2014/main" val="2540402863"/>
                    </a:ext>
                  </a:extLst>
                </a:gridCol>
                <a:gridCol w="2963779">
                  <a:extLst>
                    <a:ext uri="{9D8B030D-6E8A-4147-A177-3AD203B41FA5}">
                      <a16:colId xmlns:a16="http://schemas.microsoft.com/office/drawing/2014/main" val="3449429696"/>
                    </a:ext>
                  </a:extLst>
                </a:gridCol>
              </a:tblGrid>
              <a:tr h="370840">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Collaborative Approach</a:t>
                      </a:r>
                    </a:p>
                  </a:txBody>
                  <a:tcPr anchor="ctr">
                    <a:solidFill>
                      <a:srgbClr val="EAD5FF"/>
                    </a:solidFill>
                  </a:tcPr>
                </a:tc>
                <a:tc hMerge="1">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AD5FF"/>
                    </a:solidFill>
                  </a:tcPr>
                </a:tc>
                <a:extLst>
                  <a:ext uri="{0D108BD9-81ED-4DB2-BD59-A6C34878D82A}">
                    <a16:rowId xmlns:a16="http://schemas.microsoft.com/office/drawing/2014/main" val="1351099667"/>
                  </a:ext>
                </a:extLst>
              </a:tr>
              <a:tr h="370840">
                <a:tc>
                  <a:txBody>
                    <a:bodyPr/>
                    <a:lstStyle/>
                    <a:p>
                      <a:pPr algn="ctr"/>
                      <a:r>
                        <a:rPr lang="en-GB" sz="1200" b="1" dirty="0">
                          <a:solidFill>
                            <a:srgbClr val="00B050"/>
                          </a:solidFill>
                          <a:latin typeface="Tahoma" panose="020B0604030504040204" pitchFamily="34" charset="0"/>
                          <a:ea typeface="Tahoma" panose="020B0604030504040204" pitchFamily="34" charset="0"/>
                          <a:cs typeface="Tahoma" panose="020B0604030504040204" pitchFamily="34" charset="0"/>
                        </a:rPr>
                        <a:t>Advantages </a:t>
                      </a:r>
                    </a:p>
                  </a:txBody>
                  <a:tcPr anchor="ctr"/>
                </a:tc>
                <a:tc>
                  <a:txBody>
                    <a:bodyPr/>
                    <a:lstStyle/>
                    <a:p>
                      <a:pPr algn="ctr"/>
                      <a:r>
                        <a:rPr lang="en-GB" sz="12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1406774850"/>
                  </a:ext>
                </a:extLst>
              </a:tr>
              <a:tr h="791945">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Gets multiple opinions</a:t>
                      </a:r>
                      <a:r>
                        <a:rPr lang="en-GB" sz="1200" baseline="0" dirty="0">
                          <a:latin typeface="Tahoma" panose="020B0604030504040204" pitchFamily="34" charset="0"/>
                          <a:ea typeface="Tahoma" panose="020B0604030504040204" pitchFamily="34" charset="0"/>
                          <a:cs typeface="Tahoma" panose="020B0604030504040204" pitchFamily="34" charset="0"/>
                        </a:rPr>
                        <a:t> and a range of views</a:t>
                      </a:r>
                    </a:p>
                    <a:p>
                      <a:pPr marL="171450" indent="-171450" algn="ctr">
                        <a:buFont typeface="Arial" panose="020B0604020202020204" pitchFamily="34" charset="0"/>
                        <a:buChar char="•"/>
                      </a:pPr>
                      <a:r>
                        <a:rPr lang="en-GB" sz="1200" baseline="0" dirty="0">
                          <a:latin typeface="Tahoma" panose="020B0604030504040204" pitchFamily="34" charset="0"/>
                          <a:ea typeface="Tahoma" panose="020B0604030504040204" pitchFamily="34" charset="0"/>
                          <a:cs typeface="Tahoma" panose="020B0604030504040204" pitchFamily="34" charset="0"/>
                        </a:rPr>
                        <a:t>Working in groups can produce more ideas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Can be difficult to design ideas with opposing views</a:t>
                      </a:r>
                    </a:p>
                    <a:p>
                      <a:pPr marL="171450" indent="-171450" algn="ctr">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Can be difficult to find time to communicate with multiple people </a:t>
                      </a:r>
                    </a:p>
                  </a:txBody>
                  <a:tcPr anchor="ctr"/>
                </a:tc>
                <a:extLst>
                  <a:ext uri="{0D108BD9-81ED-4DB2-BD59-A6C34878D82A}">
                    <a16:rowId xmlns:a16="http://schemas.microsoft.com/office/drawing/2014/main" val="2282071886"/>
                  </a:ext>
                </a:extLst>
              </a:tr>
            </a:tbl>
          </a:graphicData>
        </a:graphic>
      </p:graphicFrame>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Tree>
    <p:extLst>
      <p:ext uri="{BB962C8B-B14F-4D97-AF65-F5344CB8AC3E}">
        <p14:creationId xmlns:p14="http://schemas.microsoft.com/office/powerpoint/2010/main" val="181578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712" y="310896"/>
            <a:ext cx="3694176" cy="307777"/>
          </a:xfrm>
          <a:prstGeom prst="rect">
            <a:avLst/>
          </a:prstGeom>
          <a:noFill/>
        </p:spPr>
        <p:txBody>
          <a:bodyPr wrap="square" rtlCol="0">
            <a:spAutoFit/>
          </a:bodyPr>
          <a:lstStyle/>
          <a:p>
            <a:pPr algn="ctr"/>
            <a:r>
              <a:rPr lang="en-GB" sz="1400" dirty="0">
                <a:solidFill>
                  <a:srgbClr val="7030A0"/>
                </a:solidFill>
                <a:latin typeface="Chalk Dash" panose="03000600000000000000" pitchFamily="66" charset="0"/>
              </a:rPr>
              <a:t>Environment</a:t>
            </a:r>
          </a:p>
        </p:txBody>
      </p:sp>
      <p:graphicFrame>
        <p:nvGraphicFramePr>
          <p:cNvPr id="5" name="Table 4"/>
          <p:cNvGraphicFramePr>
            <a:graphicFrameLocks noGrp="1"/>
          </p:cNvGraphicFramePr>
          <p:nvPr/>
        </p:nvGraphicFramePr>
        <p:xfrm>
          <a:off x="323088" y="803656"/>
          <a:ext cx="5876544" cy="4088932"/>
        </p:xfrm>
        <a:graphic>
          <a:graphicData uri="http://schemas.openxmlformats.org/drawingml/2006/table">
            <a:tbl>
              <a:tblPr firstRow="1" bandRow="1">
                <a:tableStyleId>{5940675A-B579-460E-94D1-54222C63F5DA}</a:tableStyleId>
              </a:tblPr>
              <a:tblGrid>
                <a:gridCol w="1061975">
                  <a:extLst>
                    <a:ext uri="{9D8B030D-6E8A-4147-A177-3AD203B41FA5}">
                      <a16:colId xmlns:a16="http://schemas.microsoft.com/office/drawing/2014/main" val="4053896986"/>
                    </a:ext>
                  </a:extLst>
                </a:gridCol>
                <a:gridCol w="4814569">
                  <a:extLst>
                    <a:ext uri="{9D8B030D-6E8A-4147-A177-3AD203B41FA5}">
                      <a16:colId xmlns:a16="http://schemas.microsoft.com/office/drawing/2014/main" val="2687723683"/>
                    </a:ext>
                  </a:extLst>
                </a:gridCol>
              </a:tblGrid>
              <a:tr h="392026">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 6Rs</a:t>
                      </a:r>
                    </a:p>
                  </a:txBody>
                  <a:tcPr anchor="ctr">
                    <a:solidFill>
                      <a:srgbClr val="D3B5E9"/>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Meaning</a:t>
                      </a:r>
                    </a:p>
                  </a:txBody>
                  <a:tcPr anchor="ctr">
                    <a:solidFill>
                      <a:srgbClr val="D3B5E9"/>
                    </a:solidFill>
                  </a:tcPr>
                </a:tc>
                <a:extLst>
                  <a:ext uri="{0D108BD9-81ED-4DB2-BD59-A6C34878D82A}">
                    <a16:rowId xmlns:a16="http://schemas.microsoft.com/office/drawing/2014/main" val="917795933"/>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Reuse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 use</a:t>
                      </a:r>
                      <a:r>
                        <a:rPr lang="en-GB" sz="1200" baseline="0" dirty="0">
                          <a:latin typeface="Tahoma" panose="020B0604030504040204" pitchFamily="34" charset="0"/>
                          <a:ea typeface="Tahoma" panose="020B0604030504040204" pitchFamily="34" charset="0"/>
                          <a:cs typeface="Tahoma" panose="020B0604030504040204" pitchFamily="34" charset="0"/>
                        </a:rPr>
                        <a:t> a product again either for the same purpose or a different one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185962943"/>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Reduce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 have less of material/packaging/pollution when</a:t>
                      </a:r>
                      <a:r>
                        <a:rPr lang="en-GB" sz="1200" baseline="0" dirty="0">
                          <a:latin typeface="Tahoma" panose="020B0604030504040204" pitchFamily="34" charset="0"/>
                          <a:ea typeface="Tahoma" panose="020B0604030504040204" pitchFamily="34" charset="0"/>
                          <a:cs typeface="Tahoma" panose="020B0604030504040204" pitchFamily="34" charset="0"/>
                        </a:rPr>
                        <a:t> making products by making them more efficient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524216170"/>
                  </a:ext>
                </a:extLst>
              </a:tr>
              <a:tr h="392026">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Recycle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Breaking down and forming</a:t>
                      </a:r>
                      <a:r>
                        <a:rPr lang="en-GB" sz="1200" baseline="0" dirty="0">
                          <a:latin typeface="Tahoma" panose="020B0604030504040204" pitchFamily="34" charset="0"/>
                          <a:ea typeface="Tahoma" panose="020B0604030504040204" pitchFamily="34" charset="0"/>
                          <a:cs typeface="Tahoma" panose="020B0604030504040204" pitchFamily="34" charset="0"/>
                        </a:rPr>
                        <a:t> the material into another product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31819278"/>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Refuse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Customers not buying or supporting products that</a:t>
                      </a:r>
                      <a:r>
                        <a:rPr lang="en-GB" sz="1200" baseline="0" dirty="0">
                          <a:latin typeface="Tahoma" panose="020B0604030504040204" pitchFamily="34" charset="0"/>
                          <a:ea typeface="Tahoma" panose="020B0604030504040204" pitchFamily="34" charset="0"/>
                          <a:cs typeface="Tahoma" panose="020B0604030504040204" pitchFamily="34" charset="0"/>
                        </a:rPr>
                        <a:t> make an environmental impact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964601702"/>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Rethink</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Designers and</a:t>
                      </a:r>
                      <a:r>
                        <a:rPr lang="en-GB" sz="1200" baseline="0" dirty="0">
                          <a:latin typeface="Tahoma" panose="020B0604030504040204" pitchFamily="34" charset="0"/>
                          <a:ea typeface="Tahoma" panose="020B0604030504040204" pitchFamily="34" charset="0"/>
                          <a:cs typeface="Tahoma" panose="020B0604030504040204" pitchFamily="34" charset="0"/>
                        </a:rPr>
                        <a:t> customer rethinking their decisions when making and buying products.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81728753"/>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Repair</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Fixin</a:t>
                      </a:r>
                      <a:r>
                        <a:rPr lang="en-GB" sz="1200" baseline="0" dirty="0">
                          <a:latin typeface="Tahoma" panose="020B0604030504040204" pitchFamily="34" charset="0"/>
                          <a:ea typeface="Tahoma" panose="020B0604030504040204" pitchFamily="34" charset="0"/>
                          <a:cs typeface="Tahoma" panose="020B0604030504040204" pitchFamily="34" charset="0"/>
                        </a:rPr>
                        <a:t>g a product rather than throwing it away. Extending its life rather than using more resources to make another</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Often products are </a:t>
                      </a:r>
                      <a:r>
                        <a:rPr lang="en-GB" sz="1200" b="1" baseline="0" dirty="0">
                          <a:latin typeface="Tahoma" panose="020B0604030504040204" pitchFamily="34" charset="0"/>
                          <a:ea typeface="Tahoma" panose="020B0604030504040204" pitchFamily="34" charset="0"/>
                          <a:cs typeface="Tahoma" panose="020B0604030504040204" pitchFamily="34" charset="0"/>
                        </a:rPr>
                        <a:t>Designed for Maintenance </a:t>
                      </a:r>
                      <a:r>
                        <a:rPr lang="en-GB" sz="1200" b="0" baseline="0" dirty="0">
                          <a:latin typeface="Tahoma" panose="020B0604030504040204" pitchFamily="34" charset="0"/>
                          <a:ea typeface="Tahoma" panose="020B0604030504040204" pitchFamily="34" charset="0"/>
                          <a:cs typeface="Tahoma" panose="020B0604030504040204" pitchFamily="34" charset="0"/>
                        </a:rPr>
                        <a:t>so can easily be repaired. E.g. Using screws so even non-specialists can take a product apart, or using components that can easily be replaced like fuses or batteries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657162031"/>
                  </a:ext>
                </a:extLst>
              </a:tr>
            </a:tbl>
          </a:graphicData>
        </a:graphic>
      </p:graphicFrame>
      <p:graphicFrame>
        <p:nvGraphicFramePr>
          <p:cNvPr id="7" name="Table 6"/>
          <p:cNvGraphicFramePr>
            <a:graphicFrameLocks noGrp="1"/>
          </p:cNvGraphicFramePr>
          <p:nvPr/>
        </p:nvGraphicFramePr>
        <p:xfrm>
          <a:off x="6588813" y="5038344"/>
          <a:ext cx="5876544" cy="3153356"/>
        </p:xfrm>
        <a:graphic>
          <a:graphicData uri="http://schemas.openxmlformats.org/drawingml/2006/table">
            <a:tbl>
              <a:tblPr firstRow="1" bandRow="1">
                <a:tableStyleId>{5940675A-B579-460E-94D1-54222C63F5DA}</a:tableStyleId>
              </a:tblPr>
              <a:tblGrid>
                <a:gridCol w="2999232">
                  <a:extLst>
                    <a:ext uri="{9D8B030D-6E8A-4147-A177-3AD203B41FA5}">
                      <a16:colId xmlns:a16="http://schemas.microsoft.com/office/drawing/2014/main" val="4053896986"/>
                    </a:ext>
                  </a:extLst>
                </a:gridCol>
                <a:gridCol w="2877312">
                  <a:extLst>
                    <a:ext uri="{9D8B030D-6E8A-4147-A177-3AD203B41FA5}">
                      <a16:colId xmlns:a16="http://schemas.microsoft.com/office/drawing/2014/main" val="2687723683"/>
                    </a:ext>
                  </a:extLst>
                </a:gridCol>
              </a:tblGrid>
              <a:tr h="659076">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Sustainability</a:t>
                      </a:r>
                      <a:r>
                        <a:rPr lang="en-GB" sz="1200" b="1" baseline="0" dirty="0">
                          <a:latin typeface="Tahoma" panose="020B0604030504040204" pitchFamily="34" charset="0"/>
                          <a:ea typeface="Tahoma" panose="020B0604030504040204" pitchFamily="34" charset="0"/>
                          <a:cs typeface="Tahoma" panose="020B0604030504040204" pitchFamily="34" charset="0"/>
                        </a:rPr>
                        <a:t> is </a:t>
                      </a:r>
                      <a:r>
                        <a:rPr lang="en-GB" sz="1200" b="0" baseline="0" dirty="0">
                          <a:latin typeface="Tahoma" panose="020B0604030504040204" pitchFamily="34" charset="0"/>
                          <a:ea typeface="Tahoma" panose="020B0604030504040204" pitchFamily="34" charset="0"/>
                          <a:cs typeface="Tahoma" panose="020B0604030504040204" pitchFamily="34" charset="0"/>
                        </a:rPr>
                        <a:t>maintaining our planet and its resources and making a minimal negative impact</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tc hMerge="1">
                  <a:txBody>
                    <a:bodyPr/>
                    <a:lstStyle/>
                    <a:p>
                      <a:pPr algn="ctr"/>
                      <a:endParaRPr lang="en-GB" sz="1200" b="1" dirty="0"/>
                    </a:p>
                  </a:txBody>
                  <a:tcPr anchor="ctr">
                    <a:solidFill>
                      <a:srgbClr val="D3B5E9"/>
                    </a:solidFill>
                  </a:tcPr>
                </a:tc>
                <a:extLst>
                  <a:ext uri="{0D108BD9-81ED-4DB2-BD59-A6C34878D82A}">
                    <a16:rowId xmlns:a16="http://schemas.microsoft.com/office/drawing/2014/main" val="917795933"/>
                  </a:ext>
                </a:extLst>
              </a:tr>
              <a:tr h="37084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Finite Resources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0" i="1" dirty="0">
                          <a:latin typeface="Tahoma" panose="020B0604030504040204" pitchFamily="34" charset="0"/>
                          <a:ea typeface="Tahoma" panose="020B0604030504040204" pitchFamily="34" charset="0"/>
                          <a:cs typeface="Tahoma" panose="020B0604030504040204" pitchFamily="34" charset="0"/>
                        </a:rPr>
                        <a:t>Will run out of eventually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Infinite Resources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0" i="1" dirty="0">
                          <a:latin typeface="Tahoma" panose="020B0604030504040204" pitchFamily="34" charset="0"/>
                          <a:ea typeface="Tahoma" panose="020B0604030504040204" pitchFamily="34" charset="0"/>
                          <a:cs typeface="Tahoma" panose="020B0604030504040204" pitchFamily="34" charset="0"/>
                        </a:rPr>
                        <a:t>Can be re-grown and re-bread. Will not run out of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extLst>
                  <a:ext uri="{0D108BD9-81ED-4DB2-BD59-A6C34878D82A}">
                    <a16:rowId xmlns:a16="http://schemas.microsoft.com/office/drawing/2014/main" val="2185962943"/>
                  </a:ext>
                </a:extLst>
              </a:tr>
              <a:tr h="37084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a:t>
                      </a:r>
                    </a:p>
                  </a:txBody>
                  <a:tcPr anchor="ctr"/>
                </a:tc>
                <a:extLst>
                  <a:ext uri="{0D108BD9-81ED-4DB2-BD59-A6C34878D82A}">
                    <a16:rowId xmlns:a16="http://schemas.microsoft.com/office/drawing/2014/main" val="3524216170"/>
                  </a:ext>
                </a:extLst>
              </a:tr>
              <a:tr h="37084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Boards</a:t>
                      </a:r>
                    </a:p>
                  </a:txBody>
                  <a:tcPr anchor="ctr"/>
                </a:tc>
                <a:extLst>
                  <a:ext uri="{0D108BD9-81ED-4DB2-BD59-A6C34878D82A}">
                    <a16:rowId xmlns:a16="http://schemas.microsoft.com/office/drawing/2014/main" val="3931819278"/>
                  </a:ext>
                </a:extLst>
              </a:tr>
              <a:tr h="37084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Polymers</a:t>
                      </a:r>
                      <a:r>
                        <a:rPr lang="en-GB" sz="1200" baseline="0" dirty="0">
                          <a:latin typeface="Tahoma" panose="020B0604030504040204" pitchFamily="34" charset="0"/>
                          <a:ea typeface="Tahoma" panose="020B0604030504040204" pitchFamily="34" charset="0"/>
                          <a:cs typeface="Tahoma" panose="020B0604030504040204" pitchFamily="34" charset="0"/>
                        </a:rPr>
                        <a:t> (Textiles)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Natural Timbers</a:t>
                      </a:r>
                    </a:p>
                  </a:txBody>
                  <a:tcPr anchor="ctr"/>
                </a:tc>
                <a:extLst>
                  <a:ext uri="{0D108BD9-81ED-4DB2-BD59-A6C34878D82A}">
                    <a16:rowId xmlns:a16="http://schemas.microsoft.com/office/drawing/2014/main" val="2964601702"/>
                  </a:ext>
                </a:extLst>
              </a:tr>
              <a:tr h="370840">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Cotton</a:t>
                      </a:r>
                    </a:p>
                  </a:txBody>
                  <a:tcPr anchor="ctr"/>
                </a:tc>
                <a:extLst>
                  <a:ext uri="{0D108BD9-81ED-4DB2-BD59-A6C34878D82A}">
                    <a16:rowId xmlns:a16="http://schemas.microsoft.com/office/drawing/2014/main" val="4181728753"/>
                  </a:ext>
                </a:extLst>
              </a:tr>
              <a:tr h="370840">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Leather</a:t>
                      </a:r>
                    </a:p>
                  </a:txBody>
                  <a:tcPr anchor="ctr"/>
                </a:tc>
                <a:extLst>
                  <a:ext uri="{0D108BD9-81ED-4DB2-BD59-A6C34878D82A}">
                    <a16:rowId xmlns:a16="http://schemas.microsoft.com/office/drawing/2014/main" val="3657162031"/>
                  </a:ext>
                </a:extLst>
              </a:tr>
            </a:tbl>
          </a:graphicData>
        </a:graphic>
      </p:graphicFrame>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38231" y1="20616" x2="38231" y2="20616"/>
                        <a14:foregroundMark x1="38073" y1="15877" x2="38073" y2="15877"/>
                      </a14:backgroundRemoval>
                    </a14:imgEffect>
                  </a14:imgLayer>
                </a14:imgProps>
              </a:ext>
              <a:ext uri="{28A0092B-C50C-407E-A947-70E740481C1C}">
                <a14:useLocalDpi xmlns:a14="http://schemas.microsoft.com/office/drawing/2010/main" val="0"/>
              </a:ext>
            </a:extLst>
          </a:blip>
          <a:srcRect l="20354" t="9891" r="22175" b="7496"/>
          <a:stretch/>
        </p:blipFill>
        <p:spPr>
          <a:xfrm>
            <a:off x="302514" y="6002196"/>
            <a:ext cx="3061901" cy="2934324"/>
          </a:xfrm>
          <a:prstGeom prst="rect">
            <a:avLst/>
          </a:prstGeom>
        </p:spPr>
      </p:pic>
      <p:sp>
        <p:nvSpPr>
          <p:cNvPr id="9" name="Rectangle 8"/>
          <p:cNvSpPr/>
          <p:nvPr/>
        </p:nvSpPr>
        <p:spPr>
          <a:xfrm>
            <a:off x="391749" y="5207445"/>
            <a:ext cx="5807884" cy="402799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081210" y="2167690"/>
            <a:ext cx="2796339" cy="1341656"/>
          </a:xfrm>
          <a:prstGeom prst="ellipse">
            <a:avLst/>
          </a:prstGeom>
          <a:solidFill>
            <a:srgbClr val="F3EBF9"/>
          </a:solidFill>
          <a:ln w="38100">
            <a:solidFill>
              <a:srgbClr val="7030A0"/>
            </a:solidFill>
          </a:ln>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What can we do to reduce environmental impact or products and manufacture?</a:t>
            </a:r>
          </a:p>
        </p:txBody>
      </p:sp>
      <p:sp>
        <p:nvSpPr>
          <p:cNvPr id="12" name="TextBox 11"/>
          <p:cNvSpPr txBox="1"/>
          <p:nvPr/>
        </p:nvSpPr>
        <p:spPr>
          <a:xfrm>
            <a:off x="2493264" y="5336784"/>
            <a:ext cx="2317953" cy="309181"/>
          </a:xfrm>
          <a:prstGeom prst="rect">
            <a:avLst/>
          </a:prstGeom>
          <a:noFill/>
        </p:spPr>
        <p:txBody>
          <a:bodyPr wrap="square" rtlCol="0">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Life Cycle Assessment</a:t>
            </a:r>
          </a:p>
        </p:txBody>
      </p:sp>
      <p:sp>
        <p:nvSpPr>
          <p:cNvPr id="13" name="Rectangle 12"/>
          <p:cNvSpPr/>
          <p:nvPr/>
        </p:nvSpPr>
        <p:spPr>
          <a:xfrm>
            <a:off x="3331464" y="5896022"/>
            <a:ext cx="2716945" cy="3060885"/>
          </a:xfrm>
          <a:prstGeom prst="rect">
            <a:avLst/>
          </a:prstGeom>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This is when a designer looks at the environmental impact a product makes over its life time and how it could be reduced. Including:</a:t>
            </a:r>
          </a:p>
          <a:p>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of materials</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of processes</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Product Miles (how far a product has to travel to get from factory to consumer)</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while in use</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when disposed of (6Rs) </a:t>
            </a:r>
          </a:p>
        </p:txBody>
      </p:sp>
      <p:sp>
        <p:nvSpPr>
          <p:cNvPr id="14" name="TextBox 13"/>
          <p:cNvSpPr txBox="1"/>
          <p:nvPr/>
        </p:nvSpPr>
        <p:spPr>
          <a:xfrm>
            <a:off x="8896350" y="666750"/>
            <a:ext cx="2209800" cy="461665"/>
          </a:xfrm>
          <a:prstGeom prst="rect">
            <a:avLst/>
          </a:prstGeom>
          <a:noFill/>
        </p:spPr>
        <p:txBody>
          <a:bodyPr wrap="square" rtlCol="0">
            <a:spAutoFit/>
          </a:bodyPr>
          <a:lstStyle/>
          <a:p>
            <a:pPr algn="ctr"/>
            <a:r>
              <a:rPr lang="en-GB" sz="1200" dirty="0"/>
              <a:t>Repairing products rather than throwing them away</a:t>
            </a:r>
          </a:p>
        </p:txBody>
      </p:sp>
      <p:sp>
        <p:nvSpPr>
          <p:cNvPr id="15" name="TextBox 14"/>
          <p:cNvSpPr txBox="1"/>
          <p:nvPr/>
        </p:nvSpPr>
        <p:spPr>
          <a:xfrm>
            <a:off x="10629900" y="3695700"/>
            <a:ext cx="1638300" cy="461665"/>
          </a:xfrm>
          <a:prstGeom prst="rect">
            <a:avLst/>
          </a:prstGeom>
          <a:noFill/>
        </p:spPr>
        <p:txBody>
          <a:bodyPr wrap="square" rtlCol="0">
            <a:spAutoFit/>
          </a:bodyPr>
          <a:lstStyle/>
          <a:p>
            <a:pPr algn="ctr"/>
            <a:r>
              <a:rPr lang="en-GB" sz="1200" dirty="0"/>
              <a:t>Recycling products and materials</a:t>
            </a:r>
          </a:p>
        </p:txBody>
      </p:sp>
      <p:sp>
        <p:nvSpPr>
          <p:cNvPr id="16" name="TextBox 15"/>
          <p:cNvSpPr txBox="1"/>
          <p:nvPr/>
        </p:nvSpPr>
        <p:spPr>
          <a:xfrm>
            <a:off x="6591300" y="1314450"/>
            <a:ext cx="2095500" cy="646331"/>
          </a:xfrm>
          <a:prstGeom prst="rect">
            <a:avLst/>
          </a:prstGeom>
          <a:noFill/>
        </p:spPr>
        <p:txBody>
          <a:bodyPr wrap="square" rtlCol="0">
            <a:spAutoFit/>
          </a:bodyPr>
          <a:lstStyle/>
          <a:p>
            <a:pPr algn="ctr"/>
            <a:r>
              <a:rPr lang="en-GB" sz="1200" dirty="0"/>
              <a:t>Reducing </a:t>
            </a:r>
            <a:r>
              <a:rPr lang="en-GB" sz="1200" b="1" dirty="0"/>
              <a:t>Product Miles</a:t>
            </a:r>
            <a:r>
              <a:rPr lang="en-GB" sz="1200" dirty="0"/>
              <a:t> buy making the product in the country it is sold in</a:t>
            </a:r>
          </a:p>
        </p:txBody>
      </p:sp>
      <p:sp>
        <p:nvSpPr>
          <p:cNvPr id="17" name="TextBox 16"/>
          <p:cNvSpPr txBox="1"/>
          <p:nvPr/>
        </p:nvSpPr>
        <p:spPr>
          <a:xfrm>
            <a:off x="6560058" y="3821450"/>
            <a:ext cx="2152650" cy="1015663"/>
          </a:xfrm>
          <a:prstGeom prst="rect">
            <a:avLst/>
          </a:prstGeom>
          <a:noFill/>
        </p:spPr>
        <p:txBody>
          <a:bodyPr wrap="square" rtlCol="0">
            <a:spAutoFit/>
          </a:bodyPr>
          <a:lstStyle/>
          <a:p>
            <a:pPr algn="ctr"/>
            <a:r>
              <a:rPr lang="en-GB" sz="1200" dirty="0"/>
              <a:t>Reducing </a:t>
            </a:r>
            <a:r>
              <a:rPr lang="en-GB" sz="1200" b="1" dirty="0"/>
              <a:t>Pollution</a:t>
            </a:r>
            <a:r>
              <a:rPr lang="en-GB" sz="1200" dirty="0"/>
              <a:t> by using less plastics, efficient manufacture, less waste and using </a:t>
            </a:r>
            <a:r>
              <a:rPr lang="en-GB" sz="1200" b="1" dirty="0"/>
              <a:t>renewable energy</a:t>
            </a:r>
            <a:r>
              <a:rPr lang="en-GB" sz="1200" dirty="0"/>
              <a:t> (like solar and wind)</a:t>
            </a:r>
          </a:p>
        </p:txBody>
      </p:sp>
      <p:sp>
        <p:nvSpPr>
          <p:cNvPr id="18" name="TextBox 17"/>
          <p:cNvSpPr txBox="1"/>
          <p:nvPr/>
        </p:nvSpPr>
        <p:spPr>
          <a:xfrm>
            <a:off x="9220200" y="4375448"/>
            <a:ext cx="1428750" cy="461665"/>
          </a:xfrm>
          <a:prstGeom prst="rect">
            <a:avLst/>
          </a:prstGeom>
          <a:noFill/>
        </p:spPr>
        <p:txBody>
          <a:bodyPr wrap="square" rtlCol="0">
            <a:spAutoFit/>
          </a:bodyPr>
          <a:lstStyle/>
          <a:p>
            <a:pPr algn="ctr"/>
            <a:r>
              <a:rPr lang="en-GB" sz="1200" dirty="0"/>
              <a:t>Using less finite resources</a:t>
            </a:r>
          </a:p>
        </p:txBody>
      </p:sp>
      <p:sp>
        <p:nvSpPr>
          <p:cNvPr id="19" name="TextBox 18"/>
          <p:cNvSpPr txBox="1"/>
          <p:nvPr/>
        </p:nvSpPr>
        <p:spPr>
          <a:xfrm>
            <a:off x="11372850" y="1714500"/>
            <a:ext cx="1123950" cy="830997"/>
          </a:xfrm>
          <a:prstGeom prst="rect">
            <a:avLst/>
          </a:prstGeom>
          <a:noFill/>
        </p:spPr>
        <p:txBody>
          <a:bodyPr wrap="square" rtlCol="0">
            <a:spAutoFit/>
          </a:bodyPr>
          <a:lstStyle/>
          <a:p>
            <a:pPr algn="ctr"/>
            <a:r>
              <a:rPr lang="en-GB" sz="1200" dirty="0"/>
              <a:t>Planting more trees to reduce </a:t>
            </a:r>
            <a:r>
              <a:rPr lang="en-GB" sz="1200" b="1" dirty="0"/>
              <a:t>deforestation</a:t>
            </a:r>
            <a:endParaRPr lang="en-GB" sz="1200" dirty="0"/>
          </a:p>
        </p:txBody>
      </p:sp>
      <p:cxnSp>
        <p:nvCxnSpPr>
          <p:cNvPr id="21" name="Straight Connector 20"/>
          <p:cNvCxnSpPr>
            <a:endCxn id="19" idx="1"/>
          </p:cNvCxnSpPr>
          <p:nvPr/>
        </p:nvCxnSpPr>
        <p:spPr>
          <a:xfrm flipV="1">
            <a:off x="10725150" y="2129999"/>
            <a:ext cx="647700" cy="4227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886950" y="1238250"/>
            <a:ext cx="38100" cy="9525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1"/>
          </p:cNvCxnSpPr>
          <p:nvPr/>
        </p:nvCxnSpPr>
        <p:spPr>
          <a:xfrm flipH="1" flipV="1">
            <a:off x="8305800" y="1943100"/>
            <a:ext cx="184924" cy="42107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3"/>
          </p:cNvCxnSpPr>
          <p:nvPr/>
        </p:nvCxnSpPr>
        <p:spPr>
          <a:xfrm flipH="1">
            <a:off x="8229600" y="3312865"/>
            <a:ext cx="261124" cy="27158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07980" y="3509346"/>
            <a:ext cx="121820" cy="81500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48950" y="3219450"/>
            <a:ext cx="228600" cy="3619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6614160" y="8374888"/>
          <a:ext cx="5876544" cy="1005840"/>
        </p:xfrm>
        <a:graphic>
          <a:graphicData uri="http://schemas.openxmlformats.org/drawingml/2006/table">
            <a:tbl>
              <a:tblPr firstRow="1" bandRow="1">
                <a:tableStyleId>{5940675A-B579-460E-94D1-54222C63F5DA}</a:tableStyleId>
              </a:tblPr>
              <a:tblGrid>
                <a:gridCol w="1616050">
                  <a:extLst>
                    <a:ext uri="{9D8B030D-6E8A-4147-A177-3AD203B41FA5}">
                      <a16:colId xmlns:a16="http://schemas.microsoft.com/office/drawing/2014/main" val="3447142776"/>
                    </a:ext>
                  </a:extLst>
                </a:gridCol>
                <a:gridCol w="4260494">
                  <a:extLst>
                    <a:ext uri="{9D8B030D-6E8A-4147-A177-3AD203B41FA5}">
                      <a16:colId xmlns:a16="http://schemas.microsoft.com/office/drawing/2014/main" val="1518561632"/>
                    </a:ext>
                  </a:extLst>
                </a:gridCol>
              </a:tblGrid>
              <a:tr h="370840">
                <a:tc>
                  <a:txBody>
                    <a:bodyPr/>
                    <a:lstStyle/>
                    <a:p>
                      <a:pPr algn="ctr"/>
                      <a:r>
                        <a:rPr lang="en-GB" sz="1200" b="1" dirty="0"/>
                        <a:t>Planned Obsolescence</a:t>
                      </a:r>
                    </a:p>
                  </a:txBody>
                  <a:tcPr anchor="ctr">
                    <a:solidFill>
                      <a:srgbClr val="F3EBF9"/>
                    </a:solidFill>
                  </a:tcPr>
                </a:tc>
                <a:tc>
                  <a:txBody>
                    <a:bodyPr/>
                    <a:lstStyle/>
                    <a:p>
                      <a:pPr algn="ctr"/>
                      <a:r>
                        <a:rPr lang="en-GB" sz="1200" dirty="0"/>
                        <a:t>This is where products</a:t>
                      </a:r>
                      <a:r>
                        <a:rPr lang="en-GB" sz="1200" baseline="0" dirty="0"/>
                        <a:t> “die” after a certain amount of time. E.g. Disposable cups, Phones, Lightbulbs, Printer Ink, </a:t>
                      </a:r>
                      <a:r>
                        <a:rPr lang="en-GB" sz="1200" baseline="0" dirty="0" err="1"/>
                        <a:t>etc</a:t>
                      </a:r>
                      <a:endParaRPr lang="en-GB" sz="1200" baseline="0" dirty="0"/>
                    </a:p>
                    <a:p>
                      <a:pPr algn="ctr"/>
                      <a:r>
                        <a:rPr lang="en-GB" sz="1200" baseline="0" dirty="0"/>
                        <a:t>This can have a big environmental impact as customers are throwing away lots of products, and resources are being used to create new ones.</a:t>
                      </a:r>
                      <a:endParaRPr lang="en-GB" sz="1200" dirty="0"/>
                    </a:p>
                  </a:txBody>
                  <a:tcPr anchor="ctr"/>
                </a:tc>
                <a:extLst>
                  <a:ext uri="{0D108BD9-81ED-4DB2-BD59-A6C34878D82A}">
                    <a16:rowId xmlns:a16="http://schemas.microsoft.com/office/drawing/2014/main" val="2473602527"/>
                  </a:ext>
                </a:extLst>
              </a:tr>
            </a:tbl>
          </a:graphicData>
        </a:graphic>
      </p:graphicFrame>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Tree>
    <p:extLst>
      <p:ext uri="{BB962C8B-B14F-4D97-AF65-F5344CB8AC3E}">
        <p14:creationId xmlns:p14="http://schemas.microsoft.com/office/powerpoint/2010/main" val="92421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
        <p:nvSpPr>
          <p:cNvPr id="4" name="TextBox 3"/>
          <p:cNvSpPr txBox="1"/>
          <p:nvPr/>
        </p:nvSpPr>
        <p:spPr>
          <a:xfrm>
            <a:off x="312340" y="120316"/>
            <a:ext cx="11911743" cy="276999"/>
          </a:xfrm>
          <a:prstGeom prst="rect">
            <a:avLst/>
          </a:prstGeom>
          <a:noFill/>
        </p:spPr>
        <p:txBody>
          <a:bodyPr wrap="square" rtlCol="0">
            <a:spAutoFit/>
          </a:bodyPr>
          <a:lstStyle/>
          <a:p>
            <a:pPr algn="ctr"/>
            <a:r>
              <a:rPr lang="en-GB" sz="1200" dirty="0">
                <a:solidFill>
                  <a:schemeClr val="accent2"/>
                </a:solidFill>
                <a:latin typeface="Chalk Dash" panose="03000600000000000000" pitchFamily="66" charset="0"/>
              </a:rPr>
              <a:t>Modern and Smart Materials</a:t>
            </a:r>
          </a:p>
        </p:txBody>
      </p:sp>
      <p:graphicFrame>
        <p:nvGraphicFramePr>
          <p:cNvPr id="5" name="Table 4"/>
          <p:cNvGraphicFramePr>
            <a:graphicFrameLocks noGrp="1"/>
          </p:cNvGraphicFramePr>
          <p:nvPr/>
        </p:nvGraphicFramePr>
        <p:xfrm>
          <a:off x="245285" y="876807"/>
          <a:ext cx="5313307" cy="4354578"/>
        </p:xfrm>
        <a:graphic>
          <a:graphicData uri="http://schemas.openxmlformats.org/drawingml/2006/table">
            <a:tbl>
              <a:tblPr firstRow="1" bandRow="1">
                <a:tableStyleId>{5940675A-B579-460E-94D1-54222C63F5DA}</a:tableStyleId>
              </a:tblPr>
              <a:tblGrid>
                <a:gridCol w="1054146">
                  <a:extLst>
                    <a:ext uri="{9D8B030D-6E8A-4147-A177-3AD203B41FA5}">
                      <a16:colId xmlns:a16="http://schemas.microsoft.com/office/drawing/2014/main" val="2868898196"/>
                    </a:ext>
                  </a:extLst>
                </a:gridCol>
                <a:gridCol w="2896642">
                  <a:extLst>
                    <a:ext uri="{9D8B030D-6E8A-4147-A177-3AD203B41FA5}">
                      <a16:colId xmlns:a16="http://schemas.microsoft.com/office/drawing/2014/main" val="3187111543"/>
                    </a:ext>
                  </a:extLst>
                </a:gridCol>
                <a:gridCol w="1362519">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Modern</a:t>
                      </a:r>
                      <a:r>
                        <a:rPr lang="en-GB" sz="1200" b="1" baseline="0" dirty="0">
                          <a:latin typeface="Tahoma" panose="020B0604030504040204" pitchFamily="34" charset="0"/>
                          <a:ea typeface="Tahoma" panose="020B0604030504040204" pitchFamily="34" charset="0"/>
                          <a:cs typeface="Tahoma" panose="020B0604030504040204" pitchFamily="34" charset="0"/>
                        </a:rPr>
                        <a:t> Materials are </a:t>
                      </a:r>
                      <a:r>
                        <a:rPr lang="en-GB" sz="1200" b="0" baseline="0" dirty="0">
                          <a:latin typeface="Tahoma" panose="020B0604030504040204" pitchFamily="34" charset="0"/>
                          <a:ea typeface="Tahoma" panose="020B0604030504040204" pitchFamily="34" charset="0"/>
                          <a:cs typeface="Tahoma" panose="020B0604030504040204" pitchFamily="34" charset="0"/>
                        </a:rPr>
                        <a:t>materials that have been developed recently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Corn-starch</a:t>
                      </a:r>
                      <a:r>
                        <a:rPr lang="en-GB" sz="1200" b="1" baseline="0" dirty="0">
                          <a:latin typeface="Tahoma" panose="020B0604030504040204" pitchFamily="34" charset="0"/>
                          <a:ea typeface="Tahoma" panose="020B0604030504040204" pitchFamily="34" charset="0"/>
                          <a:cs typeface="Tahoma" panose="020B0604030504040204" pitchFamily="34" charset="0"/>
                        </a:rPr>
                        <a:t> Polymers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These</a:t>
                      </a:r>
                      <a:r>
                        <a:rPr lang="en-GB" sz="1200" b="0" baseline="0" dirty="0">
                          <a:latin typeface="Tahoma" panose="020B0604030504040204" pitchFamily="34" charset="0"/>
                          <a:ea typeface="Tahoma" panose="020B0604030504040204" pitchFamily="34" charset="0"/>
                          <a:cs typeface="Tahoma" panose="020B0604030504040204" pitchFamily="34" charset="0"/>
                        </a:rPr>
                        <a:t> are plant-based polymers that are a</a:t>
                      </a:r>
                      <a:r>
                        <a:rPr lang="en-GB" sz="1200" b="0" dirty="0">
                          <a:latin typeface="Tahoma" panose="020B0604030504040204" pitchFamily="34" charset="0"/>
                          <a:ea typeface="Tahoma" panose="020B0604030504040204" pitchFamily="34" charset="0"/>
                          <a:cs typeface="Tahoma" panose="020B0604030504040204" pitchFamily="34" charset="0"/>
                        </a:rPr>
                        <a:t> replacement for plastics that are </a:t>
                      </a:r>
                      <a:r>
                        <a:rPr lang="en-GB" sz="1200" b="1" dirty="0">
                          <a:latin typeface="Tahoma" panose="020B0604030504040204" pitchFamily="34" charset="0"/>
                          <a:ea typeface="Tahoma" panose="020B0604030504040204" pitchFamily="34" charset="0"/>
                          <a:cs typeface="Tahoma" panose="020B0604030504040204" pitchFamily="34" charset="0"/>
                        </a:rPr>
                        <a:t>biodegradable </a:t>
                      </a:r>
                      <a:r>
                        <a:rPr lang="en-GB" sz="1200" b="0" dirty="0">
                          <a:latin typeface="Tahoma" panose="020B0604030504040204" pitchFamily="34" charset="0"/>
                          <a:ea typeface="Tahoma" panose="020B0604030504040204" pitchFamily="34" charset="0"/>
                          <a:cs typeface="Tahoma" panose="020B0604030504040204" pitchFamily="34" charset="0"/>
                        </a:rPr>
                        <a:t>but cannot</a:t>
                      </a:r>
                      <a:r>
                        <a:rPr lang="en-GB" sz="1200" b="0" baseline="0" dirty="0">
                          <a:latin typeface="Tahoma" panose="020B0604030504040204" pitchFamily="34" charset="0"/>
                          <a:ea typeface="Tahoma" panose="020B0604030504040204" pitchFamily="34" charset="0"/>
                          <a:cs typeface="Tahoma" panose="020B0604030504040204" pitchFamily="34" charset="0"/>
                        </a:rPr>
                        <a:t> be recycled.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Plastic bottles, tubs, food containers,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Flexible</a:t>
                      </a:r>
                      <a:r>
                        <a:rPr lang="en-GB" sz="1200" b="1" baseline="0" dirty="0">
                          <a:latin typeface="Tahoma" panose="020B0604030504040204" pitchFamily="34" charset="0"/>
                          <a:ea typeface="Tahoma" panose="020B0604030504040204" pitchFamily="34" charset="0"/>
                          <a:cs typeface="Tahoma" panose="020B0604030504040204" pitchFamily="34" charset="0"/>
                        </a:rPr>
                        <a:t> MDF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Made</a:t>
                      </a:r>
                      <a:r>
                        <a:rPr lang="en-GB" sz="1200" baseline="0" dirty="0">
                          <a:latin typeface="Tahoma" panose="020B0604030504040204" pitchFamily="34" charset="0"/>
                          <a:ea typeface="Tahoma" panose="020B0604030504040204" pitchFamily="34" charset="0"/>
                          <a:cs typeface="Tahoma" panose="020B0604030504040204" pitchFamily="34" charset="0"/>
                        </a:rPr>
                        <a:t> in the same way as normal MDF but with grooves cut into the surface so it is flexible. </a:t>
                      </a:r>
                      <a:r>
                        <a:rPr lang="en-GB" sz="1200" b="1" baseline="0" dirty="0" err="1">
                          <a:latin typeface="Tahoma" panose="020B0604030504040204" pitchFamily="34" charset="0"/>
                          <a:ea typeface="Tahoma" panose="020B0604030504040204" pitchFamily="34" charset="0"/>
                          <a:cs typeface="Tahoma" panose="020B0604030504040204" pitchFamily="34" charset="0"/>
                        </a:rPr>
                        <a:t>Flexiply</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is the same but for Plywood. These can easily be shaped into curves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Modern furniture, interior walls and room dividers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Titanium</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High strength to weight</a:t>
                      </a:r>
                      <a:r>
                        <a:rPr lang="en-GB" sz="1200" baseline="0" dirty="0">
                          <a:latin typeface="Tahoma" panose="020B0604030504040204" pitchFamily="34" charset="0"/>
                          <a:ea typeface="Tahoma" panose="020B0604030504040204" pitchFamily="34" charset="0"/>
                          <a:cs typeface="Tahoma" panose="020B0604030504040204" pitchFamily="34" charset="0"/>
                        </a:rPr>
                        <a:t> ratio. Doesn’t corrode or rust. Suitable for medical use as its hypo-</a:t>
                      </a:r>
                      <a:r>
                        <a:rPr lang="en-GB" sz="1200" baseline="0" dirty="0" err="1">
                          <a:latin typeface="Tahoma" panose="020B0604030504040204" pitchFamily="34" charset="0"/>
                          <a:ea typeface="Tahoma" panose="020B0604030504040204" pitchFamily="34" charset="0"/>
                          <a:cs typeface="Tahoma" panose="020B0604030504040204" pitchFamily="34" charset="0"/>
                        </a:rPr>
                        <a:t>allergneic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Prosthetics,</a:t>
                      </a:r>
                      <a:r>
                        <a:rPr lang="en-GB" sz="1200" baseline="0" dirty="0">
                          <a:latin typeface="Tahoma" panose="020B0604030504040204" pitchFamily="34" charset="0"/>
                          <a:ea typeface="Tahoma" panose="020B0604030504040204" pitchFamily="34" charset="0"/>
                          <a:cs typeface="Tahoma" panose="020B0604030504040204" pitchFamily="34" charset="0"/>
                        </a:rPr>
                        <a:t> medical applications, sports cars,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64008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Kevlar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 woven</a:t>
                      </a:r>
                      <a:r>
                        <a:rPr lang="en-GB" sz="1200" baseline="0" dirty="0">
                          <a:latin typeface="Tahoma" panose="020B0604030504040204" pitchFamily="34" charset="0"/>
                          <a:ea typeface="Tahoma" panose="020B0604030504040204" pitchFamily="34" charset="0"/>
                          <a:cs typeface="Tahoma" panose="020B0604030504040204" pitchFamily="34" charset="0"/>
                        </a:rPr>
                        <a:t> polymer with a high strength to weight ratio.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Bullet-proof vests, tyres, helmets,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355540579"/>
                  </a:ext>
                </a:extLst>
              </a:tr>
            </a:tbl>
          </a:graphicData>
        </a:graphic>
      </p:graphicFrame>
      <p:graphicFrame>
        <p:nvGraphicFramePr>
          <p:cNvPr id="6" name="Table 5"/>
          <p:cNvGraphicFramePr>
            <a:graphicFrameLocks noGrp="1"/>
          </p:cNvGraphicFramePr>
          <p:nvPr/>
        </p:nvGraphicFramePr>
        <p:xfrm>
          <a:off x="197158" y="5426242"/>
          <a:ext cx="5289242" cy="3995928"/>
        </p:xfrm>
        <a:graphic>
          <a:graphicData uri="http://schemas.openxmlformats.org/drawingml/2006/table">
            <a:tbl>
              <a:tblPr firstRow="1" bandRow="1">
                <a:tableStyleId>{5940675A-B579-460E-94D1-54222C63F5DA}</a:tableStyleId>
              </a:tblPr>
              <a:tblGrid>
                <a:gridCol w="1266438">
                  <a:extLst>
                    <a:ext uri="{9D8B030D-6E8A-4147-A177-3AD203B41FA5}">
                      <a16:colId xmlns:a16="http://schemas.microsoft.com/office/drawing/2014/main" val="2868898196"/>
                    </a:ext>
                  </a:extLst>
                </a:gridCol>
                <a:gridCol w="2435260">
                  <a:extLst>
                    <a:ext uri="{9D8B030D-6E8A-4147-A177-3AD203B41FA5}">
                      <a16:colId xmlns:a16="http://schemas.microsoft.com/office/drawing/2014/main" val="3187111543"/>
                    </a:ext>
                  </a:extLst>
                </a:gridCol>
                <a:gridCol w="158754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Smart</a:t>
                      </a:r>
                      <a:r>
                        <a:rPr lang="en-GB" sz="1200" b="1" baseline="0" dirty="0">
                          <a:latin typeface="Tahoma" panose="020B0604030504040204" pitchFamily="34" charset="0"/>
                          <a:ea typeface="Tahoma" panose="020B0604030504040204" pitchFamily="34" charset="0"/>
                          <a:cs typeface="Tahoma" panose="020B0604030504040204" pitchFamily="34" charset="0"/>
                        </a:rPr>
                        <a:t> Materials are </a:t>
                      </a:r>
                      <a:r>
                        <a:rPr lang="en-GB" sz="1200" b="0" baseline="0" dirty="0">
                          <a:latin typeface="Tahoma" panose="020B0604030504040204" pitchFamily="34" charset="0"/>
                          <a:ea typeface="Tahoma" panose="020B0604030504040204" pitchFamily="34" charset="0"/>
                          <a:cs typeface="Tahoma" panose="020B0604030504040204" pitchFamily="34" charset="0"/>
                        </a:rPr>
                        <a:t>materials that change and react to the stimuli</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738630">
                <a:tc>
                  <a:txBody>
                    <a:bodyPr/>
                    <a:lstStyle/>
                    <a:p>
                      <a:pPr algn="ctr"/>
                      <a:r>
                        <a:rPr lang="en-GB" sz="1200" b="1" dirty="0" err="1">
                          <a:latin typeface="Tahoma" panose="020B0604030504040204" pitchFamily="34" charset="0"/>
                          <a:ea typeface="Tahoma" panose="020B0604030504040204" pitchFamily="34" charset="0"/>
                          <a:cs typeface="Tahoma" panose="020B0604030504040204" pitchFamily="34" charset="0"/>
                        </a:rPr>
                        <a:t>Thermochromic</a:t>
                      </a:r>
                      <a:r>
                        <a:rPr lang="en-GB" sz="1200" b="1" dirty="0">
                          <a:latin typeface="Tahoma" panose="020B0604030504040204" pitchFamily="34" charset="0"/>
                          <a:ea typeface="Tahoma" panose="020B0604030504040204" pitchFamily="34" charset="0"/>
                          <a:cs typeface="Tahoma" panose="020B0604030504040204" pitchFamily="34" charset="0"/>
                        </a:rPr>
                        <a:t> Pigments</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Change colour in reaction to heat</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Kettles, baby bottles,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73152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Photochromic Pigments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Change colour</a:t>
                      </a:r>
                      <a:r>
                        <a:rPr lang="en-GB" sz="1200" baseline="0" dirty="0">
                          <a:latin typeface="Tahoma" panose="020B0604030504040204" pitchFamily="34" charset="0"/>
                          <a:ea typeface="Tahoma" panose="020B0604030504040204" pitchFamily="34" charset="0"/>
                          <a:cs typeface="Tahoma" panose="020B0604030504040204" pitchFamily="34" charset="0"/>
                        </a:rPr>
                        <a:t> in reaction to light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Colour</a:t>
                      </a:r>
                      <a:r>
                        <a:rPr lang="en-GB" sz="1200" baseline="0" dirty="0">
                          <a:latin typeface="Tahoma" panose="020B0604030504040204" pitchFamily="34" charset="0"/>
                          <a:ea typeface="Tahoma" panose="020B0604030504040204" pitchFamily="34" charset="0"/>
                          <a:cs typeface="Tahoma" panose="020B0604030504040204" pitchFamily="34" charset="0"/>
                        </a:rPr>
                        <a:t> changing glasses, windows,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749808">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Shape Memory Alloy</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Returns to</a:t>
                      </a:r>
                      <a:r>
                        <a:rPr lang="en-GB" sz="1200" baseline="0" dirty="0">
                          <a:latin typeface="Tahoma" panose="020B0604030504040204" pitchFamily="34" charset="0"/>
                          <a:ea typeface="Tahoma" panose="020B0604030504040204" pitchFamily="34" charset="0"/>
                          <a:cs typeface="Tahoma" panose="020B0604030504040204" pitchFamily="34" charset="0"/>
                        </a:rPr>
                        <a:t> its original shape, in reaction to heat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Braces and glasses</a:t>
                      </a:r>
                    </a:p>
                  </a:txBody>
                  <a:tcPr marL="128016" marR="128016" marT="64008" marB="64008" anchor="ctr"/>
                </a:tc>
                <a:extLst>
                  <a:ext uri="{0D108BD9-81ED-4DB2-BD59-A6C34878D82A}">
                    <a16:rowId xmlns:a16="http://schemas.microsoft.com/office/drawing/2014/main" val="1935869641"/>
                  </a:ext>
                </a:extLst>
              </a:tr>
              <a:tr h="621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Polymorph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Granules</a:t>
                      </a:r>
                      <a:r>
                        <a:rPr lang="en-GB" sz="1200" baseline="0" dirty="0">
                          <a:latin typeface="Tahoma" panose="020B0604030504040204" pitchFamily="34" charset="0"/>
                          <a:ea typeface="Tahoma" panose="020B0604030504040204" pitchFamily="34" charset="0"/>
                          <a:cs typeface="Tahoma" panose="020B0604030504040204" pitchFamily="34" charset="0"/>
                        </a:rPr>
                        <a:t> that once exposed to hot water, become a modelling material (like a dough or clay)</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Modelling and repairs</a:t>
                      </a:r>
                    </a:p>
                  </a:txBody>
                  <a:tcPr marL="128016" marR="128016" marT="64008" marB="64008" anchor="ctr"/>
                </a:tc>
                <a:extLst>
                  <a:ext uri="{0D108BD9-81ED-4DB2-BD59-A6C34878D82A}">
                    <a16:rowId xmlns:a16="http://schemas.microsoft.com/office/drawing/2014/main" val="2779172050"/>
                  </a:ext>
                </a:extLst>
              </a:tr>
            </a:tbl>
          </a:graphicData>
        </a:graphic>
      </p:graphicFrame>
      <p:sp>
        <p:nvSpPr>
          <p:cNvPr id="7" name="TextBox 6"/>
          <p:cNvSpPr txBox="1"/>
          <p:nvPr/>
        </p:nvSpPr>
        <p:spPr>
          <a:xfrm>
            <a:off x="2871376" y="479340"/>
            <a:ext cx="7403592" cy="276999"/>
          </a:xfrm>
          <a:prstGeom prst="rect">
            <a:avLst/>
          </a:prstGeom>
          <a:noFill/>
        </p:spPr>
        <p:txBody>
          <a:bodyPr wrap="square" rtlCol="0">
            <a:spAutoFit/>
          </a:bodyPr>
          <a:lstStyle/>
          <a:p>
            <a:pPr algn="ctr"/>
            <a:r>
              <a:rPr lang="en-GB" sz="1200" dirty="0">
                <a:solidFill>
                  <a:schemeClr val="accent2"/>
                </a:solidFill>
                <a:latin typeface="Chalk Dash" panose="03000600000000000000" pitchFamily="66" charset="0"/>
              </a:rPr>
              <a:t>Papers and Boards</a:t>
            </a:r>
          </a:p>
        </p:txBody>
      </p:sp>
      <p:graphicFrame>
        <p:nvGraphicFramePr>
          <p:cNvPr id="8" name="Table 7"/>
          <p:cNvGraphicFramePr>
            <a:graphicFrameLocks noGrp="1"/>
          </p:cNvGraphicFramePr>
          <p:nvPr/>
        </p:nvGraphicFramePr>
        <p:xfrm>
          <a:off x="5766495" y="882904"/>
          <a:ext cx="6866663" cy="4280093"/>
        </p:xfrm>
        <a:graphic>
          <a:graphicData uri="http://schemas.openxmlformats.org/drawingml/2006/table">
            <a:tbl>
              <a:tblPr firstRow="1" bandRow="1">
                <a:tableStyleId>{5940675A-B579-460E-94D1-54222C63F5DA}</a:tableStyleId>
              </a:tblPr>
              <a:tblGrid>
                <a:gridCol w="1362327">
                  <a:extLst>
                    <a:ext uri="{9D8B030D-6E8A-4147-A177-3AD203B41FA5}">
                      <a16:colId xmlns:a16="http://schemas.microsoft.com/office/drawing/2014/main" val="2868898196"/>
                    </a:ext>
                  </a:extLst>
                </a:gridCol>
                <a:gridCol w="3456506">
                  <a:extLst>
                    <a:ext uri="{9D8B030D-6E8A-4147-A177-3AD203B41FA5}">
                      <a16:colId xmlns:a16="http://schemas.microsoft.com/office/drawing/2014/main" val="3187111543"/>
                    </a:ext>
                  </a:extLst>
                </a:gridCol>
                <a:gridCol w="2047830">
                  <a:extLst>
                    <a:ext uri="{9D8B030D-6E8A-4147-A177-3AD203B41FA5}">
                      <a16:colId xmlns:a16="http://schemas.microsoft.com/office/drawing/2014/main" val="3776042511"/>
                    </a:ext>
                  </a:extLst>
                </a:gridCol>
              </a:tblGrid>
              <a:tr h="464788">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Papers and Boards </a:t>
                      </a:r>
                      <a:r>
                        <a:rPr lang="en-GB" sz="1200" b="0" dirty="0">
                          <a:latin typeface="Tahoma" panose="020B0604030504040204" pitchFamily="34" charset="0"/>
                          <a:ea typeface="Tahoma" panose="020B0604030504040204" pitchFamily="34" charset="0"/>
                          <a:cs typeface="Tahoma" panose="020B0604030504040204" pitchFamily="34" charset="0"/>
                        </a:rPr>
                        <a:t>come</a:t>
                      </a:r>
                      <a:r>
                        <a:rPr lang="en-GB" sz="1200" b="0" baseline="0" dirty="0">
                          <a:latin typeface="Tahoma" panose="020B0604030504040204" pitchFamily="34" charset="0"/>
                          <a:ea typeface="Tahoma" panose="020B0604030504040204" pitchFamily="34" charset="0"/>
                          <a:cs typeface="Tahoma" panose="020B0604030504040204" pitchFamily="34" charset="0"/>
                        </a:rPr>
                        <a:t> from trees</a:t>
                      </a:r>
                      <a:r>
                        <a:rPr lang="en-GB" sz="1200" b="1" baseline="0" dirty="0">
                          <a:latin typeface="Tahoma" panose="020B0604030504040204" pitchFamily="34" charset="0"/>
                          <a:ea typeface="Tahoma" panose="020B0604030504040204" pitchFamily="34" charset="0"/>
                          <a:cs typeface="Tahoma" panose="020B0604030504040204" pitchFamily="34" charset="0"/>
                        </a:rPr>
                        <a:t>. </a:t>
                      </a:r>
                      <a:br>
                        <a:rPr lang="en-GB" sz="1200" b="1" baseline="0" dirty="0">
                          <a:latin typeface="Tahoma" panose="020B0604030504040204" pitchFamily="34" charset="0"/>
                          <a:ea typeface="Tahoma" panose="020B0604030504040204" pitchFamily="34" charset="0"/>
                          <a:cs typeface="Tahoma" panose="020B0604030504040204" pitchFamily="34" charset="0"/>
                        </a:rPr>
                      </a:br>
                      <a:r>
                        <a:rPr lang="en-GB" sz="1200" b="1" baseline="0" dirty="0">
                          <a:latin typeface="Tahoma" panose="020B0604030504040204" pitchFamily="34" charset="0"/>
                          <a:ea typeface="Tahoma" panose="020B0604030504040204" pitchFamily="34" charset="0"/>
                          <a:cs typeface="Tahoma" panose="020B0604030504040204" pitchFamily="34" charset="0"/>
                        </a:rPr>
                        <a:t>The Stock forms </a:t>
                      </a:r>
                      <a:r>
                        <a:rPr lang="en-GB" sz="1200" b="0" baseline="0" dirty="0">
                          <a:latin typeface="Tahoma" panose="020B0604030504040204" pitchFamily="34" charset="0"/>
                          <a:ea typeface="Tahoma" panose="020B0604030504040204" pitchFamily="34" charset="0"/>
                          <a:cs typeface="Tahoma" panose="020B0604030504040204" pitchFamily="34" charset="0"/>
                        </a:rPr>
                        <a:t>for papers are: rolls, sheets, A4, A3, </a:t>
                      </a:r>
                      <a:r>
                        <a:rPr lang="en-GB" sz="1200" b="0" baseline="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87826">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a:latin typeface="Tahoma" panose="020B0604030504040204" pitchFamily="34" charset="0"/>
                          <a:ea typeface="Tahoma" panose="020B0604030504040204" pitchFamily="34" charset="0"/>
                          <a:cs typeface="Tahoma" panose="020B0604030504040204" pitchFamily="34" charset="0"/>
                        </a:rPr>
                        <a:t>Uses/ 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5636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Cartridge</a:t>
                      </a:r>
                      <a:r>
                        <a:rPr lang="en-GB" sz="1200" b="1" baseline="0" dirty="0">
                          <a:latin typeface="Tahoma" panose="020B0604030504040204" pitchFamily="34" charset="0"/>
                          <a:ea typeface="Tahoma" panose="020B0604030504040204" pitchFamily="34" charset="0"/>
                          <a:cs typeface="Tahoma" panose="020B0604030504040204" pitchFamily="34" charset="0"/>
                        </a:rPr>
                        <a:t> Paper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Thick white paper,</a:t>
                      </a:r>
                      <a:r>
                        <a:rPr lang="en-GB" sz="1200" b="0" baseline="0" dirty="0">
                          <a:latin typeface="Tahoma" panose="020B0604030504040204" pitchFamily="34" charset="0"/>
                          <a:ea typeface="Tahoma" panose="020B0604030504040204" pitchFamily="34" charset="0"/>
                          <a:cs typeface="Tahoma" panose="020B0604030504040204" pitchFamily="34" charset="0"/>
                        </a:rPr>
                        <a:t> completely opaque and more expensive than photocopy paper</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Sketching, ink drawings</a:t>
                      </a:r>
                    </a:p>
                  </a:txBody>
                  <a:tcPr marL="128016" marR="128016" marT="64008" marB="64008" anchor="ctr"/>
                </a:tc>
                <a:extLst>
                  <a:ext uri="{0D108BD9-81ED-4DB2-BD59-A6C34878D82A}">
                    <a16:rowId xmlns:a16="http://schemas.microsoft.com/office/drawing/2014/main" val="739736390"/>
                  </a:ext>
                </a:extLst>
              </a:tr>
              <a:tr h="588188">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Layout</a:t>
                      </a:r>
                      <a:r>
                        <a:rPr lang="en-GB" sz="1200" b="1" baseline="0" dirty="0">
                          <a:latin typeface="Tahoma" panose="020B0604030504040204" pitchFamily="34" charset="0"/>
                          <a:ea typeface="Tahoma" panose="020B0604030504040204" pitchFamily="34" charset="0"/>
                          <a:cs typeface="Tahoma" panose="020B0604030504040204" pitchFamily="34" charset="0"/>
                        </a:rPr>
                        <a:t> Paper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Light, semi-translucent,</a:t>
                      </a:r>
                      <a:r>
                        <a:rPr lang="en-GB" sz="1200" baseline="0" dirty="0">
                          <a:latin typeface="Tahoma" panose="020B0604030504040204" pitchFamily="34" charset="0"/>
                          <a:ea typeface="Tahoma" panose="020B0604030504040204" pitchFamily="34" charset="0"/>
                          <a:cs typeface="Tahoma" panose="020B0604030504040204" pitchFamily="34" charset="0"/>
                        </a:rPr>
                        <a:t> good for blending inks and artist markers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Sketching, drawing and some tracing</a:t>
                      </a:r>
                    </a:p>
                  </a:txBody>
                  <a:tcPr marL="128016" marR="128016" marT="64008" marB="64008" anchor="ctr"/>
                </a:tc>
                <a:extLst>
                  <a:ext uri="{0D108BD9-81ED-4DB2-BD59-A6C34878D82A}">
                    <a16:rowId xmlns:a16="http://schemas.microsoft.com/office/drawing/2014/main" val="3781206839"/>
                  </a:ext>
                </a:extLst>
              </a:tr>
              <a:tr h="464788">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Corrugated Cardboard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Strong but</a:t>
                      </a:r>
                      <a:r>
                        <a:rPr lang="en-GB" sz="1200" baseline="0" dirty="0">
                          <a:latin typeface="Tahoma" panose="020B0604030504040204" pitchFamily="34" charset="0"/>
                          <a:ea typeface="Tahoma" panose="020B0604030504040204" pitchFamily="34" charset="0"/>
                          <a:cs typeface="Tahoma" panose="020B0604030504040204" pitchFamily="34" charset="0"/>
                        </a:rPr>
                        <a:t> light. Rigid triangles of card sandwiched between a top and bottom layer.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Outer packaging,</a:t>
                      </a:r>
                      <a:r>
                        <a:rPr lang="en-GB" sz="1200" baseline="0" dirty="0">
                          <a:latin typeface="Tahoma" panose="020B0604030504040204" pitchFamily="34" charset="0"/>
                          <a:ea typeface="Tahoma" panose="020B0604030504040204" pitchFamily="34" charset="0"/>
                          <a:cs typeface="Tahoma" panose="020B0604030504040204" pitchFamily="34" charset="0"/>
                        </a:rPr>
                        <a:t> food packaging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63693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Duplex</a:t>
                      </a:r>
                      <a:r>
                        <a:rPr lang="en-GB" sz="1200" b="1" baseline="0" dirty="0">
                          <a:latin typeface="Tahoma" panose="020B0604030504040204" pitchFamily="34" charset="0"/>
                          <a:ea typeface="Tahoma" panose="020B0604030504040204" pitchFamily="34" charset="0"/>
                          <a:cs typeface="Tahoma" panose="020B0604030504040204" pitchFamily="34" charset="0"/>
                        </a:rPr>
                        <a:t> 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Light card with white</a:t>
                      </a:r>
                      <a:r>
                        <a:rPr lang="en-GB" sz="1200" baseline="0" dirty="0">
                          <a:latin typeface="Tahoma" panose="020B0604030504040204" pitchFamily="34" charset="0"/>
                          <a:ea typeface="Tahoma" panose="020B0604030504040204" pitchFamily="34" charset="0"/>
                          <a:cs typeface="Tahoma" panose="020B0604030504040204" pitchFamily="34" charset="0"/>
                        </a:rPr>
                        <a:t> outside layers. Waxy coating can be added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Cheap packaging. If waxy</a:t>
                      </a:r>
                      <a:r>
                        <a:rPr lang="en-GB" sz="1200" baseline="0" dirty="0">
                          <a:latin typeface="Tahoma" panose="020B0604030504040204" pitchFamily="34" charset="0"/>
                          <a:ea typeface="Tahoma" panose="020B0604030504040204" pitchFamily="34" charset="0"/>
                          <a:cs typeface="Tahoma" panose="020B0604030504040204" pitchFamily="34" charset="0"/>
                        </a:rPr>
                        <a:t> coating is applied, can be used for food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355540579"/>
                  </a:ext>
                </a:extLst>
              </a:tr>
              <a:tr h="5417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Foil-lined Board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White card coated with a thin</a:t>
                      </a:r>
                      <a:r>
                        <a:rPr lang="en-GB" sz="1200" baseline="0" dirty="0">
                          <a:latin typeface="Tahoma" panose="020B0604030504040204" pitchFamily="34" charset="0"/>
                          <a:ea typeface="Tahoma" panose="020B0604030504040204" pitchFamily="34" charset="0"/>
                          <a:cs typeface="Tahoma" panose="020B0604030504040204" pitchFamily="34" charset="0"/>
                        </a:rPr>
                        <a:t> aluminium layer. Foil is great for insulation and water resistance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Takeaway</a:t>
                      </a:r>
                      <a:r>
                        <a:rPr lang="en-GB" sz="1200" baseline="0" dirty="0">
                          <a:latin typeface="Tahoma" panose="020B0604030504040204" pitchFamily="34" charset="0"/>
                          <a:ea typeface="Tahoma" panose="020B0604030504040204" pitchFamily="34" charset="0"/>
                          <a:cs typeface="Tahoma" panose="020B0604030504040204" pitchFamily="34" charset="0"/>
                        </a:rPr>
                        <a:t> containers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835968907"/>
                  </a:ext>
                </a:extLst>
              </a:tr>
              <a:tr h="5417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Solid White</a:t>
                      </a:r>
                      <a:r>
                        <a:rPr lang="en-GB" sz="1200" b="1" baseline="0" dirty="0">
                          <a:latin typeface="Tahoma" panose="020B0604030504040204" pitchFamily="34" charset="0"/>
                          <a:ea typeface="Tahoma" panose="020B0604030504040204" pitchFamily="34" charset="0"/>
                          <a:cs typeface="Tahoma" panose="020B0604030504040204" pitchFamily="34" charset="0"/>
                        </a:rPr>
                        <a:t> 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High-quality white card</a:t>
                      </a:r>
                      <a:r>
                        <a:rPr lang="en-GB" sz="1200" baseline="0" dirty="0">
                          <a:latin typeface="Tahoma" panose="020B0604030504040204" pitchFamily="34" charset="0"/>
                          <a:ea typeface="Tahoma" panose="020B0604030504040204" pitchFamily="34" charset="0"/>
                          <a:cs typeface="Tahoma" panose="020B0604030504040204" pitchFamily="34" charset="0"/>
                        </a:rPr>
                        <a:t> with a smooth finish. Stiff and holds colours well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Greetings cards, packaging</a:t>
                      </a:r>
                      <a:r>
                        <a:rPr lang="en-GB" sz="1200" baseline="0" dirty="0">
                          <a:latin typeface="Tahoma" panose="020B0604030504040204" pitchFamily="34" charset="0"/>
                          <a:ea typeface="Tahoma" panose="020B0604030504040204" pitchFamily="34" charset="0"/>
                          <a:cs typeface="Tahoma" panose="020B0604030504040204" pitchFamily="34" charset="0"/>
                        </a:rPr>
                        <a:t> and advertising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108330058"/>
                  </a:ext>
                </a:extLst>
              </a:tr>
            </a:tbl>
          </a:graphicData>
        </a:graphic>
      </p:graphicFrame>
      <p:pic>
        <p:nvPicPr>
          <p:cNvPr id="10" name="Picture 2" descr="C:\Users\Rob\AppData\Roaming\PixelMetrics\CaptureWiz\Temp\1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01644" y="6136104"/>
            <a:ext cx="6035514" cy="2045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80484" y="8470231"/>
            <a:ext cx="5895474" cy="830997"/>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 is made by first making pulp. Pulp is a mix of tree fibres and water. This is cooked and bleached white, and adding any other additives.</a:t>
            </a:r>
          </a:p>
          <a:p>
            <a:pPr algn="ctr"/>
            <a:r>
              <a:rPr lang="en-GB" sz="1200" dirty="0">
                <a:latin typeface="Tahoma" panose="020B0604030504040204" pitchFamily="34" charset="0"/>
                <a:ea typeface="Tahoma" panose="020B0604030504040204" pitchFamily="34" charset="0"/>
                <a:cs typeface="Tahoma" panose="020B0604030504040204" pitchFamily="34" charset="0"/>
              </a:rPr>
              <a:t>The pulp is then drained and goes through </a:t>
            </a:r>
            <a:r>
              <a:rPr lang="en-GB" sz="1200" b="1" dirty="0" err="1">
                <a:latin typeface="Tahoma" panose="020B0604030504040204" pitchFamily="34" charset="0"/>
                <a:ea typeface="Tahoma" panose="020B0604030504040204" pitchFamily="34" charset="0"/>
                <a:cs typeface="Tahoma" panose="020B0604030504040204" pitchFamily="34" charset="0"/>
              </a:rPr>
              <a:t>Calendering</a:t>
            </a:r>
            <a:r>
              <a:rPr lang="en-GB" sz="1200" b="1" dirty="0">
                <a:latin typeface="Tahoma" panose="020B0604030504040204" pitchFamily="34" charset="0"/>
                <a:ea typeface="Tahoma" panose="020B0604030504040204" pitchFamily="34" charset="0"/>
                <a:cs typeface="Tahoma" panose="020B0604030504040204" pitchFamily="34" charset="0"/>
              </a:rPr>
              <a:t> </a:t>
            </a:r>
            <a:r>
              <a:rPr lang="en-GB" sz="1200" dirty="0">
                <a:latin typeface="Tahoma" panose="020B0604030504040204" pitchFamily="34" charset="0"/>
                <a:ea typeface="Tahoma" panose="020B0604030504040204" pitchFamily="34" charset="0"/>
                <a:cs typeface="Tahoma" panose="020B0604030504040204" pitchFamily="34" charset="0"/>
              </a:rPr>
              <a:t>where the pulp is drained and goes through rollers to convert it to its stock forms</a:t>
            </a:r>
          </a:p>
        </p:txBody>
      </p:sp>
      <p:sp>
        <p:nvSpPr>
          <p:cNvPr id="12" name="TextBox 11"/>
          <p:cNvSpPr txBox="1"/>
          <p:nvPr/>
        </p:nvSpPr>
        <p:spPr>
          <a:xfrm>
            <a:off x="7475300" y="5654842"/>
            <a:ext cx="36178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Papers and Boards</a:t>
            </a:r>
          </a:p>
        </p:txBody>
      </p:sp>
    </p:spTree>
    <p:extLst>
      <p:ext uri="{BB962C8B-B14F-4D97-AF65-F5344CB8AC3E}">
        <p14:creationId xmlns:p14="http://schemas.microsoft.com/office/powerpoint/2010/main" val="212895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graphicFrame>
        <p:nvGraphicFramePr>
          <p:cNvPr id="7" name="Table 6"/>
          <p:cNvGraphicFramePr>
            <a:graphicFrameLocks noGrp="1"/>
          </p:cNvGraphicFramePr>
          <p:nvPr/>
        </p:nvGraphicFramePr>
        <p:xfrm>
          <a:off x="168443" y="2659486"/>
          <a:ext cx="6232357" cy="3649874"/>
        </p:xfrm>
        <a:graphic>
          <a:graphicData uri="http://schemas.openxmlformats.org/drawingml/2006/table">
            <a:tbl>
              <a:tblPr firstRow="1" bandRow="1">
                <a:tableStyleId>{5940675A-B579-460E-94D1-54222C63F5DA}</a:tableStyleId>
              </a:tblPr>
              <a:tblGrid>
                <a:gridCol w="1236483">
                  <a:extLst>
                    <a:ext uri="{9D8B030D-6E8A-4147-A177-3AD203B41FA5}">
                      <a16:colId xmlns:a16="http://schemas.microsoft.com/office/drawing/2014/main" val="2868898196"/>
                    </a:ext>
                  </a:extLst>
                </a:gridCol>
                <a:gridCol w="3397678">
                  <a:extLst>
                    <a:ext uri="{9D8B030D-6E8A-4147-A177-3AD203B41FA5}">
                      <a16:colId xmlns:a16="http://schemas.microsoft.com/office/drawing/2014/main" val="3187111543"/>
                    </a:ext>
                  </a:extLst>
                </a:gridCol>
                <a:gridCol w="1598196">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Hardwoods</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come from </a:t>
                      </a:r>
                      <a:r>
                        <a:rPr lang="en-GB" sz="1200" b="1" baseline="0" dirty="0">
                          <a:latin typeface="Tahoma" panose="020B0604030504040204" pitchFamily="34" charset="0"/>
                          <a:ea typeface="Tahoma" panose="020B0604030504040204" pitchFamily="34" charset="0"/>
                          <a:cs typeface="Tahoma" panose="020B0604030504040204" pitchFamily="34" charset="0"/>
                        </a:rPr>
                        <a:t>Deciduous Trees.</a:t>
                      </a:r>
                      <a:r>
                        <a:rPr lang="en-GB" sz="1200" b="0" baseline="0" dirty="0">
                          <a:latin typeface="Tahoma" panose="020B0604030504040204" pitchFamily="34" charset="0"/>
                          <a:ea typeface="Tahoma" panose="020B0604030504040204" pitchFamily="34" charset="0"/>
                          <a:cs typeface="Tahoma" panose="020B0604030504040204" pitchFamily="34" charset="0"/>
                        </a:rPr>
                        <a:t> These trees loose leaves in winter and grow fruit and flowers in spring </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Ash</a:t>
                      </a:r>
                    </a:p>
                  </a:txBody>
                  <a:tcPr marL="128016" marR="128016" marT="64008" marB="64008" anchor="ctr"/>
                </a:tc>
                <a:tc>
                  <a:txBody>
                    <a:bodyPr/>
                    <a:lstStyle/>
                    <a:p>
                      <a:pPr algn="ctr"/>
                      <a:r>
                        <a:rPr lang="en-GB" sz="1200" dirty="0"/>
                        <a:t>Flexible,</a:t>
                      </a:r>
                      <a:r>
                        <a:rPr lang="en-GB" sz="1200" baseline="0" dirty="0"/>
                        <a:t> t</a:t>
                      </a:r>
                      <a:r>
                        <a:rPr lang="en-GB" sz="1200" dirty="0"/>
                        <a:t>ough</a:t>
                      </a:r>
                      <a:r>
                        <a:rPr lang="en-GB" sz="1200" baseline="0" dirty="0"/>
                        <a:t> and s</a:t>
                      </a:r>
                      <a:r>
                        <a:rPr lang="en-GB" sz="1200" dirty="0"/>
                        <a:t>hock resistant</a:t>
                      </a:r>
                    </a:p>
                  </a:txBody>
                  <a:tcPr marL="128016" marR="128016" marT="64008" marB="64008" anchor="ctr"/>
                </a:tc>
                <a:tc>
                  <a:txBody>
                    <a:bodyPr/>
                    <a:lstStyle/>
                    <a:p>
                      <a:pPr algn="ctr"/>
                      <a:r>
                        <a:rPr lang="en-GB" sz="1200" dirty="0"/>
                        <a:t>Sports equipment</a:t>
                      </a:r>
                    </a:p>
                    <a:p>
                      <a:pPr algn="ctr"/>
                      <a:r>
                        <a:rPr lang="en-GB" sz="1200" dirty="0"/>
                        <a:t>Tool Handles</a:t>
                      </a:r>
                    </a:p>
                    <a:p>
                      <a:pPr algn="ct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Beech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Fine finish, tough</a:t>
                      </a:r>
                      <a:r>
                        <a:rPr lang="en-GB" sz="1200" baseline="0" dirty="0">
                          <a:latin typeface="Tahoma" panose="020B0604030504040204" pitchFamily="34" charset="0"/>
                          <a:ea typeface="Tahoma" panose="020B0604030504040204" pitchFamily="34" charset="0"/>
                          <a:cs typeface="Tahoma" panose="020B0604030504040204" pitchFamily="34" charset="0"/>
                        </a:rPr>
                        <a:t> and durable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Toys,</a:t>
                      </a:r>
                      <a:r>
                        <a:rPr lang="en-GB" sz="1200" baseline="0" dirty="0">
                          <a:latin typeface="Tahoma" panose="020B0604030504040204" pitchFamily="34" charset="0"/>
                          <a:ea typeface="Tahoma" panose="020B0604030504040204" pitchFamily="34" charset="0"/>
                          <a:cs typeface="Tahoma" panose="020B0604030504040204" pitchFamily="34" charset="0"/>
                        </a:rPr>
                        <a:t> furniture and veneers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Mahogany</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Easily worked, durable,</a:t>
                      </a:r>
                      <a:r>
                        <a:rPr lang="en-GB" sz="1200" baseline="0" dirty="0">
                          <a:latin typeface="Tahoma" panose="020B0604030504040204" pitchFamily="34" charset="0"/>
                          <a:ea typeface="Tahoma" panose="020B0604030504040204" pitchFamily="34" charset="0"/>
                          <a:cs typeface="Tahoma" panose="020B0604030504040204" pitchFamily="34" charset="0"/>
                        </a:rPr>
                        <a:t> high quality finish</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High-end</a:t>
                      </a:r>
                      <a:r>
                        <a:rPr lang="en-GB" sz="1200" baseline="0" dirty="0">
                          <a:latin typeface="Tahoma" panose="020B0604030504040204" pitchFamily="34" charset="0"/>
                          <a:ea typeface="Tahoma" panose="020B0604030504040204" pitchFamily="34" charset="0"/>
                          <a:cs typeface="Tahoma" panose="020B0604030504040204" pitchFamily="34" charset="0"/>
                        </a:rPr>
                        <a:t> furniture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44845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Balsa</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Very soft and spongy. Light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Modelling</a:t>
                      </a:r>
                    </a:p>
                  </a:txBody>
                  <a:tcPr marL="128016" marR="128016" marT="64008" marB="64008" anchor="ctr"/>
                </a:tc>
                <a:extLst>
                  <a:ext uri="{0D108BD9-81ED-4DB2-BD59-A6C34878D82A}">
                    <a16:rowId xmlns:a16="http://schemas.microsoft.com/office/drawing/2014/main" val="911556245"/>
                  </a:ext>
                </a:extLst>
              </a:tr>
              <a:tr h="51126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Oak</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 durable and hard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Flooring, furniture and veneers</a:t>
                      </a:r>
                    </a:p>
                  </a:txBody>
                  <a:tcPr marL="128016" marR="128016" marT="64008" marB="64008" anchor="ctr"/>
                </a:tc>
                <a:extLst>
                  <a:ext uri="{0D108BD9-81ED-4DB2-BD59-A6C34878D82A}">
                    <a16:rowId xmlns:a16="http://schemas.microsoft.com/office/drawing/2014/main" val="3355540579"/>
                  </a:ext>
                </a:extLst>
              </a:tr>
            </a:tbl>
          </a:graphicData>
        </a:graphic>
      </p:graphicFrame>
      <p:graphicFrame>
        <p:nvGraphicFramePr>
          <p:cNvPr id="9" name="Table 8"/>
          <p:cNvGraphicFramePr>
            <a:graphicFrameLocks noGrp="1"/>
          </p:cNvGraphicFramePr>
          <p:nvPr/>
        </p:nvGraphicFramePr>
        <p:xfrm>
          <a:off x="192505" y="6473952"/>
          <a:ext cx="6208295" cy="2980944"/>
        </p:xfrm>
        <a:graphic>
          <a:graphicData uri="http://schemas.openxmlformats.org/drawingml/2006/table">
            <a:tbl>
              <a:tblPr firstRow="1" bandRow="1">
                <a:tableStyleId>{5940675A-B579-460E-94D1-54222C63F5DA}</a:tableStyleId>
              </a:tblPr>
              <a:tblGrid>
                <a:gridCol w="1231709">
                  <a:extLst>
                    <a:ext uri="{9D8B030D-6E8A-4147-A177-3AD203B41FA5}">
                      <a16:colId xmlns:a16="http://schemas.microsoft.com/office/drawing/2014/main" val="2868898196"/>
                    </a:ext>
                  </a:extLst>
                </a:gridCol>
                <a:gridCol w="3384560">
                  <a:extLst>
                    <a:ext uri="{9D8B030D-6E8A-4147-A177-3AD203B41FA5}">
                      <a16:colId xmlns:a16="http://schemas.microsoft.com/office/drawing/2014/main" val="3187111543"/>
                    </a:ext>
                  </a:extLst>
                </a:gridCol>
                <a:gridCol w="1592026">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Softwoods </a:t>
                      </a:r>
                      <a:r>
                        <a:rPr lang="en-GB" sz="1200" b="0" dirty="0">
                          <a:latin typeface="Tahoma" panose="020B0604030504040204" pitchFamily="34" charset="0"/>
                          <a:ea typeface="Tahoma" panose="020B0604030504040204" pitchFamily="34" charset="0"/>
                          <a:cs typeface="Tahoma" panose="020B0604030504040204" pitchFamily="34" charset="0"/>
                        </a:rPr>
                        <a:t>come from</a:t>
                      </a:r>
                      <a:r>
                        <a:rPr lang="en-GB" sz="1200" b="0" baseline="0" dirty="0">
                          <a:latin typeface="Tahoma" panose="020B0604030504040204" pitchFamily="34" charset="0"/>
                          <a:ea typeface="Tahoma" panose="020B0604030504040204" pitchFamily="34" charset="0"/>
                          <a:cs typeface="Tahoma" panose="020B0604030504040204" pitchFamily="34" charset="0"/>
                        </a:rPr>
                        <a:t> </a:t>
                      </a:r>
                      <a:r>
                        <a:rPr lang="en-GB" sz="1200" b="1" baseline="0" dirty="0">
                          <a:latin typeface="Tahoma" panose="020B0604030504040204" pitchFamily="34" charset="0"/>
                          <a:ea typeface="Tahoma" panose="020B0604030504040204" pitchFamily="34" charset="0"/>
                          <a:cs typeface="Tahoma" panose="020B0604030504040204" pitchFamily="34" charset="0"/>
                        </a:rPr>
                        <a:t>Coniferous Trees.</a:t>
                      </a:r>
                      <a:r>
                        <a:rPr lang="en-GB" sz="1200" b="0" baseline="0" dirty="0">
                          <a:latin typeface="Tahoma" panose="020B0604030504040204" pitchFamily="34" charset="0"/>
                          <a:ea typeface="Tahoma" panose="020B0604030504040204" pitchFamily="34" charset="0"/>
                          <a:cs typeface="Tahoma" panose="020B0604030504040204" pitchFamily="34" charset="0"/>
                        </a:rPr>
                        <a:t> These have thin, needle-like leaves and grow all year round. Often have pine cones and sometimes nuts and seeds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Larch</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Durable, tough, good water resistance and finishes</a:t>
                      </a:r>
                      <a:r>
                        <a:rPr lang="en-GB" sz="1200" b="0" baseline="0" dirty="0">
                          <a:latin typeface="Tahoma" panose="020B0604030504040204" pitchFamily="34" charset="0"/>
                          <a:ea typeface="Tahoma" panose="020B0604030504040204" pitchFamily="34" charset="0"/>
                          <a:cs typeface="Tahoma" panose="020B0604030504040204" pitchFamily="34" charset="0"/>
                        </a:rPr>
                        <a:t> well</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Furniture,</a:t>
                      </a:r>
                      <a:r>
                        <a:rPr lang="en-GB" sz="1200" b="0" baseline="0" dirty="0">
                          <a:latin typeface="Tahoma" panose="020B0604030504040204" pitchFamily="34" charset="0"/>
                          <a:ea typeface="Tahoma" panose="020B0604030504040204" pitchFamily="34" charset="0"/>
                          <a:cs typeface="Tahoma" panose="020B0604030504040204" pitchFamily="34" charset="0"/>
                        </a:rPr>
                        <a:t> flooring and used outdoors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Pine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Light, easy</a:t>
                      </a:r>
                      <a:r>
                        <a:rPr lang="en-GB" sz="1200" baseline="0" dirty="0">
                          <a:latin typeface="Tahoma" panose="020B0604030504040204" pitchFamily="34" charset="0"/>
                          <a:ea typeface="Tahoma" panose="020B0604030504040204" pitchFamily="34" charset="0"/>
                          <a:cs typeface="Tahoma" panose="020B0604030504040204" pitchFamily="34" charset="0"/>
                        </a:rPr>
                        <a:t> to work with but can split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Cheap furniture,</a:t>
                      </a:r>
                      <a:r>
                        <a:rPr lang="en-GB" sz="1200" baseline="0" dirty="0">
                          <a:latin typeface="Tahoma" panose="020B0604030504040204" pitchFamily="34" charset="0"/>
                          <a:ea typeface="Tahoma" panose="020B0604030504040204" pitchFamily="34" charset="0"/>
                          <a:cs typeface="Tahoma" panose="020B0604030504040204" pitchFamily="34" charset="0"/>
                        </a:rPr>
                        <a:t> construction and decking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Spruce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Easy to work with,</a:t>
                      </a:r>
                      <a:r>
                        <a:rPr lang="en-GB" sz="1200" baseline="0" dirty="0">
                          <a:latin typeface="Tahoma" panose="020B0604030504040204" pitchFamily="34" charset="0"/>
                          <a:ea typeface="Tahoma" panose="020B0604030504040204" pitchFamily="34" charset="0"/>
                          <a:cs typeface="Tahoma" panose="020B0604030504040204" pitchFamily="34" charset="0"/>
                        </a:rPr>
                        <a:t> high stiffness but can decay quickly</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Furniture, musical</a:t>
                      </a:r>
                      <a:r>
                        <a:rPr lang="en-GB" sz="1200" baseline="0" dirty="0">
                          <a:latin typeface="Tahoma" panose="020B0604030504040204" pitchFamily="34" charset="0"/>
                          <a:ea typeface="Tahoma" panose="020B0604030504040204" pitchFamily="34" charset="0"/>
                          <a:cs typeface="Tahoma" panose="020B0604030504040204" pitchFamily="34" charset="0"/>
                        </a:rPr>
                        <a:t> instruments and construction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1036761"/>
            <a:ext cx="6160169" cy="1384995"/>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Softwoods are generally cheaper than hardwoods as they are more available, since they grow quicker.</a:t>
            </a:r>
          </a:p>
          <a:p>
            <a:pPr algn="ctr"/>
            <a:r>
              <a:rPr lang="en-GB" sz="1200" dirty="0">
                <a:latin typeface="Tahoma" panose="020B0604030504040204" pitchFamily="34" charset="0"/>
                <a:ea typeface="Tahoma" panose="020B0604030504040204" pitchFamily="34" charset="0"/>
                <a:cs typeface="Tahoma" panose="020B0604030504040204" pitchFamily="34" charset="0"/>
              </a:rPr>
              <a:t>But because man-made boards are manufactured they are cheaper than timbers. </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Man-made boards also come in a better variety of sizes since they don’t depend on tree growth. </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 for both include; sheets, dowel, planks,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nvGraphicFramePr>
        <p:xfrm>
          <a:off x="6678008" y="1522101"/>
          <a:ext cx="5871410" cy="2818386"/>
        </p:xfrm>
        <a:graphic>
          <a:graphicData uri="http://schemas.openxmlformats.org/drawingml/2006/table">
            <a:tbl>
              <a:tblPr firstRow="1" bandRow="1">
                <a:tableStyleId>{5940675A-B579-460E-94D1-54222C63F5DA}</a:tableStyleId>
              </a:tblPr>
              <a:tblGrid>
                <a:gridCol w="1164872">
                  <a:extLst>
                    <a:ext uri="{9D8B030D-6E8A-4147-A177-3AD203B41FA5}">
                      <a16:colId xmlns:a16="http://schemas.microsoft.com/office/drawing/2014/main" val="2868898196"/>
                    </a:ext>
                  </a:extLst>
                </a:gridCol>
                <a:gridCol w="3200902">
                  <a:extLst>
                    <a:ext uri="{9D8B030D-6E8A-4147-A177-3AD203B41FA5}">
                      <a16:colId xmlns:a16="http://schemas.microsoft.com/office/drawing/2014/main" val="3187111543"/>
                    </a:ext>
                  </a:extLst>
                </a:gridCol>
                <a:gridCol w="1505636">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Manufactured</a:t>
                      </a:r>
                      <a:r>
                        <a:rPr lang="en-GB" sz="1200" b="1" baseline="0" dirty="0">
                          <a:latin typeface="Tahoma" panose="020B0604030504040204" pitchFamily="34" charset="0"/>
                          <a:ea typeface="Tahoma" panose="020B0604030504040204" pitchFamily="34" charset="0"/>
                          <a:cs typeface="Tahoma" panose="020B0604030504040204" pitchFamily="34" charset="0"/>
                        </a:rPr>
                        <a:t> boards </a:t>
                      </a:r>
                      <a:r>
                        <a:rPr lang="en-GB" sz="1200" b="0" baseline="0" dirty="0">
                          <a:latin typeface="Tahoma" panose="020B0604030504040204" pitchFamily="34" charset="0"/>
                          <a:ea typeface="Tahoma" panose="020B0604030504040204" pitchFamily="34" charset="0"/>
                          <a:cs typeface="Tahoma" panose="020B0604030504040204" pitchFamily="34" charset="0"/>
                        </a:rPr>
                        <a:t>are made from wood chips/dust/ layers and glue.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Chipboard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Prone to chipping but good compressive strength.</a:t>
                      </a:r>
                      <a:r>
                        <a:rPr lang="en-GB" sz="1200" baseline="0" dirty="0">
                          <a:latin typeface="Tahoma" panose="020B0604030504040204" pitchFamily="34" charset="0"/>
                          <a:ea typeface="Tahoma" panose="020B0604030504040204" pitchFamily="34" charset="0"/>
                          <a:cs typeface="Tahoma" panose="020B0604030504040204" pitchFamily="34" charset="0"/>
                        </a:rPr>
                        <a:t> Not-water resistant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Flooring, low-end furniture, flat-pack</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MDF</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Rigid and stable. Easy to finish. Absorbs liquid easily</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Flat-pack furniture and kitchen unites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Plywood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Very stable. Exterior veneer can be used from more expensive woods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Shelving, furniture, toys</a:t>
                      </a:r>
                    </a:p>
                  </a:txBody>
                  <a:tcPr marL="128016" marR="128016" marT="64008" marB="64008" anchor="ctr"/>
                </a:tc>
                <a:extLst>
                  <a:ext uri="{0D108BD9-81ED-4DB2-BD59-A6C34878D82A}">
                    <a16:rowId xmlns:a16="http://schemas.microsoft.com/office/drawing/2014/main" val="1935869641"/>
                  </a:ext>
                </a:extLst>
              </a:tr>
            </a:tbl>
          </a:graphicData>
        </a:graphic>
      </p:graphicFrame>
      <p:pic>
        <p:nvPicPr>
          <p:cNvPr id="13" name="Picture 4" descr="Image result for kiln-drying seaso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063" y="5287733"/>
            <a:ext cx="2103537" cy="16405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93305" y="5276088"/>
            <a:ext cx="4018548" cy="1754326"/>
          </a:xfrm>
          <a:prstGeom prst="rect">
            <a:avLst/>
          </a:prstGeom>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Trees are cut then converted into planks by cut using saws</a:t>
            </a:r>
          </a:p>
          <a:p>
            <a:r>
              <a:rPr lang="en-GB" sz="1200" dirty="0">
                <a:latin typeface="Tahoma" panose="020B0604030504040204" pitchFamily="34" charset="0"/>
                <a:ea typeface="Tahoma" panose="020B0604030504040204" pitchFamily="34" charset="0"/>
                <a:cs typeface="Tahoma" panose="020B0604030504040204" pitchFamily="34" charset="0"/>
              </a:rPr>
              <a:t>It is then seasoned to reduce the moisture in the wood. This is done by either:</a:t>
            </a: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b="1" dirty="0">
                <a:latin typeface="Tahoma" panose="020B0604030504040204" pitchFamily="34" charset="0"/>
                <a:ea typeface="Tahoma" panose="020B0604030504040204" pitchFamily="34" charset="0"/>
                <a:cs typeface="Tahoma" panose="020B0604030504040204" pitchFamily="34" charset="0"/>
              </a:rPr>
              <a:t>Air-drying</a:t>
            </a:r>
            <a:r>
              <a:rPr lang="en-GB" sz="1200" dirty="0">
                <a:latin typeface="Tahoma" panose="020B0604030504040204" pitchFamily="34" charset="0"/>
                <a:ea typeface="Tahoma" panose="020B0604030504040204" pitchFamily="34" charset="0"/>
                <a:cs typeface="Tahoma" panose="020B0604030504040204" pitchFamily="34" charset="0"/>
              </a:rPr>
              <a:t> – Planks are stacked and air allowed to circulate; causing evaporation</a:t>
            </a:r>
          </a:p>
          <a:p>
            <a:r>
              <a:rPr lang="en-GB" sz="1200" b="1" dirty="0">
                <a:latin typeface="Tahoma" panose="020B0604030504040204" pitchFamily="34" charset="0"/>
                <a:ea typeface="Tahoma" panose="020B0604030504040204" pitchFamily="34" charset="0"/>
                <a:cs typeface="Tahoma" panose="020B0604030504040204" pitchFamily="34" charset="0"/>
              </a:rPr>
              <a:t>Kiln-drying</a:t>
            </a:r>
            <a:r>
              <a:rPr lang="en-GB" sz="1200" dirty="0">
                <a:latin typeface="Tahoma" panose="020B0604030504040204" pitchFamily="34" charset="0"/>
                <a:ea typeface="Tahoma" panose="020B0604030504040204" pitchFamily="34" charset="0"/>
                <a:cs typeface="Tahoma" panose="020B0604030504040204" pitchFamily="34" charset="0"/>
              </a:rPr>
              <a:t> – Where planks are put into a kiln and dried rapidly. This process is more costly than air-drying</a:t>
            </a:r>
          </a:p>
        </p:txBody>
      </p:sp>
      <p:sp>
        <p:nvSpPr>
          <p:cNvPr id="15" name="Rectangle 14"/>
          <p:cNvSpPr/>
          <p:nvPr/>
        </p:nvSpPr>
        <p:spPr>
          <a:xfrm>
            <a:off x="8627122" y="7707934"/>
            <a:ext cx="3970421" cy="1754326"/>
          </a:xfrm>
          <a:prstGeom prst="rect">
            <a:avLst/>
          </a:prstGeom>
        </p:spPr>
        <p:txBody>
          <a:bodyPr wrap="square">
            <a:spAutoFit/>
          </a:bodyPr>
          <a:lstStyle/>
          <a:p>
            <a:pPr algn="r"/>
            <a:r>
              <a:rPr lang="en-GB" sz="1200" dirty="0">
                <a:latin typeface="Tahoma" panose="020B0604030504040204" pitchFamily="34" charset="0"/>
                <a:ea typeface="Tahoma" panose="020B0604030504040204" pitchFamily="34" charset="0"/>
                <a:cs typeface="Tahoma" panose="020B0604030504040204" pitchFamily="34" charset="0"/>
              </a:rPr>
              <a:t>Manufactured boards can be either be made by lamination or compression</a:t>
            </a:r>
          </a:p>
          <a:p>
            <a:pPr algn="r"/>
            <a:endParaRPr lang="en-GB" sz="1200" dirty="0">
              <a:latin typeface="Tahoma" panose="020B0604030504040204" pitchFamily="34" charset="0"/>
              <a:ea typeface="Tahoma" panose="020B0604030504040204" pitchFamily="34" charset="0"/>
              <a:cs typeface="Tahoma" panose="020B0604030504040204" pitchFamily="34" charset="0"/>
            </a:endParaRPr>
          </a:p>
          <a:p>
            <a:pPr algn="r"/>
            <a:r>
              <a:rPr lang="en-GB" sz="1200" dirty="0">
                <a:latin typeface="Tahoma" panose="020B0604030504040204" pitchFamily="34" charset="0"/>
                <a:ea typeface="Tahoma" panose="020B0604030504040204" pitchFamily="34" charset="0"/>
                <a:cs typeface="Tahoma" panose="020B0604030504040204" pitchFamily="34" charset="0"/>
              </a:rPr>
              <a:t>Lamination – Layers of woods and adhesive are layered and compressed together. Usually with a more expensive wooden veneer on the top</a:t>
            </a:r>
          </a:p>
          <a:p>
            <a:pPr algn="r"/>
            <a:endParaRPr lang="en-GB" sz="1200" dirty="0">
              <a:latin typeface="Tahoma" panose="020B0604030504040204" pitchFamily="34" charset="0"/>
              <a:ea typeface="Tahoma" panose="020B0604030504040204" pitchFamily="34" charset="0"/>
              <a:cs typeface="Tahoma" panose="020B0604030504040204" pitchFamily="34" charset="0"/>
            </a:endParaRPr>
          </a:p>
          <a:p>
            <a:pPr algn="r"/>
            <a:r>
              <a:rPr lang="en-GB" sz="1200" dirty="0">
                <a:latin typeface="Tahoma" panose="020B0604030504040204" pitchFamily="34" charset="0"/>
                <a:ea typeface="Tahoma" panose="020B0604030504040204" pitchFamily="34" charset="0"/>
                <a:cs typeface="Tahoma" panose="020B0604030504040204" pitchFamily="34" charset="0"/>
              </a:rPr>
              <a:t>Compression – Wood is shredded, heated and compressed with adhesive under extreme pressure</a:t>
            </a:r>
          </a:p>
        </p:txBody>
      </p:sp>
      <p:pic>
        <p:nvPicPr>
          <p:cNvPr id="16" name="Picture 2" descr="Image result for lamination man made board"/>
          <p:cNvPicPr>
            <a:picLocks noChangeAspect="1" noChangeArrowheads="1"/>
          </p:cNvPicPr>
          <p:nvPr/>
        </p:nvPicPr>
        <p:blipFill rotWithShape="1">
          <a:blip r:embed="rId4">
            <a:extLst>
              <a:ext uri="{28A0092B-C50C-407E-A947-70E740481C1C}">
                <a14:useLocalDpi xmlns:a14="http://schemas.microsoft.com/office/drawing/2010/main" val="0"/>
              </a:ext>
            </a:extLst>
          </a:blip>
          <a:srcRect r="61256"/>
          <a:stretch/>
        </p:blipFill>
        <p:spPr bwMode="auto">
          <a:xfrm>
            <a:off x="6936023" y="7273320"/>
            <a:ext cx="1750705" cy="21998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17517" y="316154"/>
            <a:ext cx="5366566" cy="276999"/>
          </a:xfrm>
          <a:prstGeom prst="rect">
            <a:avLst/>
          </a:prstGeom>
          <a:noFill/>
        </p:spPr>
        <p:txBody>
          <a:bodyPr wrap="square" rtlCol="0">
            <a:spAutoFit/>
          </a:bodyPr>
          <a:lstStyle/>
          <a:p>
            <a:pPr algn="ctr"/>
            <a:r>
              <a:rPr lang="en-GB" sz="1200" dirty="0">
                <a:solidFill>
                  <a:schemeClr val="accent2"/>
                </a:solidFill>
                <a:latin typeface="Chalk Dash" panose="03000600000000000000" pitchFamily="66" charset="0"/>
              </a:rPr>
              <a:t>Woods and Boards</a:t>
            </a:r>
          </a:p>
        </p:txBody>
      </p:sp>
      <p:sp>
        <p:nvSpPr>
          <p:cNvPr id="2" name="TextBox 1"/>
          <p:cNvSpPr txBox="1"/>
          <p:nvPr/>
        </p:nvSpPr>
        <p:spPr>
          <a:xfrm>
            <a:off x="2084832" y="658368"/>
            <a:ext cx="24140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Natural Timbers</a:t>
            </a:r>
          </a:p>
        </p:txBody>
      </p:sp>
      <p:sp>
        <p:nvSpPr>
          <p:cNvPr id="19" name="TextBox 18"/>
          <p:cNvSpPr txBox="1"/>
          <p:nvPr/>
        </p:nvSpPr>
        <p:spPr>
          <a:xfrm>
            <a:off x="8436864" y="1085088"/>
            <a:ext cx="24140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Man-Made Boards</a:t>
            </a:r>
          </a:p>
        </p:txBody>
      </p:sp>
      <p:sp>
        <p:nvSpPr>
          <p:cNvPr id="20" name="TextBox 19"/>
          <p:cNvSpPr txBox="1"/>
          <p:nvPr/>
        </p:nvSpPr>
        <p:spPr>
          <a:xfrm>
            <a:off x="8510016" y="4523601"/>
            <a:ext cx="2414016" cy="461665"/>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Papers and Boards</a:t>
            </a:r>
          </a:p>
        </p:txBody>
      </p:sp>
    </p:spTree>
    <p:extLst>
      <p:ext uri="{BB962C8B-B14F-4D97-AF65-F5344CB8AC3E}">
        <p14:creationId xmlns:p14="http://schemas.microsoft.com/office/powerpoint/2010/main" val="15020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graphicFrame>
        <p:nvGraphicFramePr>
          <p:cNvPr id="7" name="Table 6"/>
          <p:cNvGraphicFramePr>
            <a:graphicFrameLocks noGrp="1"/>
          </p:cNvGraphicFramePr>
          <p:nvPr/>
        </p:nvGraphicFramePr>
        <p:xfrm>
          <a:off x="0" y="1342750"/>
          <a:ext cx="6400801" cy="2554413"/>
        </p:xfrm>
        <a:graphic>
          <a:graphicData uri="http://schemas.openxmlformats.org/drawingml/2006/table">
            <a:tbl>
              <a:tblPr firstRow="1" bandRow="1">
                <a:tableStyleId>{5940675A-B579-460E-94D1-54222C63F5DA}</a:tableStyleId>
              </a:tblPr>
              <a:tblGrid>
                <a:gridCol w="1269902">
                  <a:extLst>
                    <a:ext uri="{9D8B030D-6E8A-4147-A177-3AD203B41FA5}">
                      <a16:colId xmlns:a16="http://schemas.microsoft.com/office/drawing/2014/main" val="2868898196"/>
                    </a:ext>
                  </a:extLst>
                </a:gridCol>
                <a:gridCol w="3489508">
                  <a:extLst>
                    <a:ext uri="{9D8B030D-6E8A-4147-A177-3AD203B41FA5}">
                      <a16:colId xmlns:a16="http://schemas.microsoft.com/office/drawing/2014/main" val="3187111543"/>
                    </a:ext>
                  </a:extLst>
                </a:gridCol>
                <a:gridCol w="1641391">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Ferrous Metals </a:t>
                      </a:r>
                      <a:r>
                        <a:rPr lang="en-GB" sz="1200" b="0" dirty="0">
                          <a:latin typeface="Tahoma" panose="020B0604030504040204" pitchFamily="34" charset="0"/>
                          <a:ea typeface="Tahoma" panose="020B0604030504040204" pitchFamily="34" charset="0"/>
                          <a:cs typeface="Tahoma" panose="020B0604030504040204" pitchFamily="34" charset="0"/>
                        </a:rPr>
                        <a:t>contain iron and are magnetic and rust</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Low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a:t>
                      </a:r>
                      <a:r>
                        <a:rPr lang="en-GB" sz="1200" baseline="0" dirty="0">
                          <a:latin typeface="Tahoma" panose="020B0604030504040204" pitchFamily="34" charset="0"/>
                          <a:ea typeface="Tahoma" panose="020B0604030504040204" pitchFamily="34" charset="0"/>
                          <a:cs typeface="Tahoma" panose="020B0604030504040204" pitchFamily="34" charset="0"/>
                        </a:rPr>
                        <a:t> and ductile and easily machined and welded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Construction, screws, cars</a:t>
                      </a: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High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and wears well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Tools, blades and knives</a:t>
                      </a: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Cast Iron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but brittle. Easily cast but hard to machine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Pots, pans, vices</a:t>
                      </a:r>
                    </a:p>
                  </a:txBody>
                  <a:tcPr marL="128016" marR="128016" marT="64008" marB="64008" anchor="ctr"/>
                </a:tc>
                <a:extLst>
                  <a:ext uri="{0D108BD9-81ED-4DB2-BD59-A6C34878D82A}">
                    <a16:rowId xmlns:a16="http://schemas.microsoft.com/office/drawing/2014/main" val="1935869641"/>
                  </a:ext>
                </a:extLst>
              </a:tr>
            </a:tbl>
          </a:graphicData>
        </a:graphic>
      </p:graphicFrame>
      <p:graphicFrame>
        <p:nvGraphicFramePr>
          <p:cNvPr id="9" name="Table 8"/>
          <p:cNvGraphicFramePr>
            <a:graphicFrameLocks noGrp="1"/>
          </p:cNvGraphicFramePr>
          <p:nvPr/>
        </p:nvGraphicFramePr>
        <p:xfrm>
          <a:off x="2" y="4041648"/>
          <a:ext cx="6400799" cy="2799081"/>
        </p:xfrm>
        <a:graphic>
          <a:graphicData uri="http://schemas.openxmlformats.org/drawingml/2006/table">
            <a:tbl>
              <a:tblPr firstRow="1" bandRow="1">
                <a:tableStyleId>{5940675A-B579-460E-94D1-54222C63F5DA}</a:tableStyleId>
              </a:tblPr>
              <a:tblGrid>
                <a:gridCol w="1269901">
                  <a:extLst>
                    <a:ext uri="{9D8B030D-6E8A-4147-A177-3AD203B41FA5}">
                      <a16:colId xmlns:a16="http://schemas.microsoft.com/office/drawing/2014/main" val="2868898196"/>
                    </a:ext>
                  </a:extLst>
                </a:gridCol>
                <a:gridCol w="3489507">
                  <a:extLst>
                    <a:ext uri="{9D8B030D-6E8A-4147-A177-3AD203B41FA5}">
                      <a16:colId xmlns:a16="http://schemas.microsoft.com/office/drawing/2014/main" val="3187111543"/>
                    </a:ext>
                  </a:extLst>
                </a:gridCol>
                <a:gridCol w="1641391">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Non-Ferrous</a:t>
                      </a:r>
                      <a:r>
                        <a:rPr lang="en-GB" sz="1200" b="1" baseline="0" dirty="0">
                          <a:latin typeface="Tahoma" panose="020B0604030504040204" pitchFamily="34" charset="0"/>
                          <a:ea typeface="Tahoma" panose="020B0604030504040204" pitchFamily="34" charset="0"/>
                          <a:cs typeface="Tahoma" panose="020B0604030504040204" pitchFamily="34" charset="0"/>
                        </a:rPr>
                        <a:t> Metals do not </a:t>
                      </a:r>
                      <a:r>
                        <a:rPr lang="en-GB" sz="1200" b="0" baseline="0" dirty="0">
                          <a:latin typeface="Tahoma" panose="020B0604030504040204" pitchFamily="34" charset="0"/>
                          <a:ea typeface="Tahoma" panose="020B0604030504040204" pitchFamily="34" charset="0"/>
                          <a:cs typeface="Tahoma" panose="020B0604030504040204" pitchFamily="34" charset="0"/>
                        </a:rPr>
                        <a:t>contain iron, aren’t magnetic and don’t rust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Aluminium</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Light, high strength to weight ratio</a:t>
                      </a:r>
                      <a:r>
                        <a:rPr lang="en-GB" sz="1200" b="0" baseline="0" dirty="0">
                          <a:latin typeface="Tahoma" panose="020B0604030504040204" pitchFamily="34" charset="0"/>
                          <a:ea typeface="Tahoma" panose="020B0604030504040204" pitchFamily="34" charset="0"/>
                          <a:cs typeface="Tahoma" panose="020B0604030504040204" pitchFamily="34" charset="0"/>
                        </a:rPr>
                        <a:t> and ductile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Pots, pans, cars, cans</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Copper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Ductile,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Plumbing supplies and cables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Soft,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Used as a protective coating</a:t>
                      </a: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963609"/>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come from ores in the ground.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bars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nvGraphicFramePr>
        <p:xfrm>
          <a:off x="0" y="7204455"/>
          <a:ext cx="6400800" cy="2268729"/>
        </p:xfrm>
        <a:graphic>
          <a:graphicData uri="http://schemas.openxmlformats.org/drawingml/2006/table">
            <a:tbl>
              <a:tblPr firstRow="1" bandRow="1">
                <a:tableStyleId>{5940675A-B579-460E-94D1-54222C63F5DA}</a:tableStyleId>
              </a:tblPr>
              <a:tblGrid>
                <a:gridCol w="1269901">
                  <a:extLst>
                    <a:ext uri="{9D8B030D-6E8A-4147-A177-3AD203B41FA5}">
                      <a16:colId xmlns:a16="http://schemas.microsoft.com/office/drawing/2014/main" val="2868898196"/>
                    </a:ext>
                  </a:extLst>
                </a:gridCol>
                <a:gridCol w="3489509">
                  <a:extLst>
                    <a:ext uri="{9D8B030D-6E8A-4147-A177-3AD203B41FA5}">
                      <a16:colId xmlns:a16="http://schemas.microsoft.com/office/drawing/2014/main" val="3187111543"/>
                    </a:ext>
                  </a:extLst>
                </a:gridCol>
                <a:gridCol w="1641390">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Alloys </a:t>
                      </a:r>
                      <a:r>
                        <a:rPr lang="en-GB" sz="1200" b="0" dirty="0">
                          <a:latin typeface="Tahoma" panose="020B0604030504040204" pitchFamily="34" charset="0"/>
                          <a:ea typeface="Tahoma" panose="020B0604030504040204" pitchFamily="34" charset="0"/>
                          <a:cs typeface="Tahoma" panose="020B0604030504040204" pitchFamily="34" charset="0"/>
                        </a:rPr>
                        <a:t>are mixtures of 2 or more metals to get the best of their properties</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Brass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Malleable and easy to cast</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Musical instruments, plumbing</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Stainless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Doesn’t rust, hard and smooth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Cutlery, medical tools,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bl>
          </a:graphicData>
        </a:graphic>
      </p:graphicFrame>
      <p:sp>
        <p:nvSpPr>
          <p:cNvPr id="14" name="Rectangle 13"/>
          <p:cNvSpPr/>
          <p:nvPr/>
        </p:nvSpPr>
        <p:spPr>
          <a:xfrm>
            <a:off x="6601521" y="8200149"/>
            <a:ext cx="285337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are mined from the earth and then go through an extraction process</a:t>
            </a:r>
          </a:p>
          <a:p>
            <a:pPr algn="ctr"/>
            <a:r>
              <a:rPr lang="en-GB" sz="1200" dirty="0">
                <a:latin typeface="Tahoma" panose="020B0604030504040204" pitchFamily="34" charset="0"/>
                <a:ea typeface="Tahoma" panose="020B0604030504040204" pitchFamily="34" charset="0"/>
                <a:cs typeface="Tahoma" panose="020B0604030504040204" pitchFamily="34" charset="0"/>
              </a:rPr>
              <a:t>Extraction happens by putting the ore in a blast furnace </a:t>
            </a:r>
          </a:p>
          <a:p>
            <a:pPr algn="ctr"/>
            <a:r>
              <a:rPr lang="en-GB" sz="1200" dirty="0">
                <a:latin typeface="Tahoma" panose="020B0604030504040204" pitchFamily="34" charset="0"/>
                <a:ea typeface="Tahoma" panose="020B0604030504040204" pitchFamily="34" charset="0"/>
                <a:cs typeface="Tahoma" panose="020B0604030504040204" pitchFamily="34" charset="0"/>
              </a:rPr>
              <a:t>The metal is then separated from the waste material</a:t>
            </a:r>
          </a:p>
        </p:txBody>
      </p:sp>
      <p:sp>
        <p:nvSpPr>
          <p:cNvPr id="18" name="TextBox 17"/>
          <p:cNvSpPr txBox="1"/>
          <p:nvPr/>
        </p:nvSpPr>
        <p:spPr>
          <a:xfrm>
            <a:off x="3223740" y="224714"/>
            <a:ext cx="6615203" cy="276999"/>
          </a:xfrm>
          <a:prstGeom prst="rect">
            <a:avLst/>
          </a:prstGeom>
          <a:noFill/>
        </p:spPr>
        <p:txBody>
          <a:bodyPr wrap="square" rtlCol="0">
            <a:spAutoFit/>
          </a:bodyPr>
          <a:lstStyle/>
          <a:p>
            <a:pPr algn="ctr"/>
            <a:r>
              <a:rPr lang="en-GB" sz="1200" dirty="0">
                <a:solidFill>
                  <a:schemeClr val="accent2"/>
                </a:solidFill>
                <a:latin typeface="Chalk Dash" panose="03000600000000000000" pitchFamily="66" charset="0"/>
              </a:rPr>
              <a:t>Metals, Alloys and Plastics</a:t>
            </a:r>
          </a:p>
        </p:txBody>
      </p:sp>
      <p:sp>
        <p:nvSpPr>
          <p:cNvPr id="2" name="TextBox 1"/>
          <p:cNvSpPr txBox="1"/>
          <p:nvPr/>
        </p:nvSpPr>
        <p:spPr>
          <a:xfrm>
            <a:off x="2084832" y="658368"/>
            <a:ext cx="24140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Metals</a:t>
            </a:r>
          </a:p>
        </p:txBody>
      </p:sp>
      <p:sp>
        <p:nvSpPr>
          <p:cNvPr id="19" name="TextBox 18"/>
          <p:cNvSpPr txBox="1"/>
          <p:nvPr/>
        </p:nvSpPr>
        <p:spPr>
          <a:xfrm>
            <a:off x="2017776" y="6937248"/>
            <a:ext cx="24140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Alloys</a:t>
            </a:r>
          </a:p>
        </p:txBody>
      </p:sp>
      <p:sp>
        <p:nvSpPr>
          <p:cNvPr id="20" name="TextBox 19"/>
          <p:cNvSpPr txBox="1"/>
          <p:nvPr/>
        </p:nvSpPr>
        <p:spPr>
          <a:xfrm>
            <a:off x="6833764" y="7672039"/>
            <a:ext cx="2602844" cy="461665"/>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Metals and Alloys</a:t>
            </a:r>
          </a:p>
        </p:txBody>
      </p:sp>
      <p:sp>
        <p:nvSpPr>
          <p:cNvPr id="22" name="TextBox 21"/>
          <p:cNvSpPr txBox="1"/>
          <p:nvPr/>
        </p:nvSpPr>
        <p:spPr>
          <a:xfrm>
            <a:off x="6400800" y="1042857"/>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 come from crude oil.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powders, granules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245001" y="737616"/>
            <a:ext cx="24140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Plastics</a:t>
            </a:r>
          </a:p>
        </p:txBody>
      </p:sp>
      <p:graphicFrame>
        <p:nvGraphicFramePr>
          <p:cNvPr id="24" name="Table 23"/>
          <p:cNvGraphicFramePr>
            <a:graphicFrameLocks noGrp="1"/>
          </p:cNvGraphicFramePr>
          <p:nvPr/>
        </p:nvGraphicFramePr>
        <p:xfrm>
          <a:off x="6601968" y="1458574"/>
          <a:ext cx="6199633" cy="3075220"/>
        </p:xfrm>
        <a:graphic>
          <a:graphicData uri="http://schemas.openxmlformats.org/drawingml/2006/table">
            <a:tbl>
              <a:tblPr firstRow="1" bandRow="1">
                <a:tableStyleId>{5940675A-B579-460E-94D1-54222C63F5DA}</a:tableStyleId>
              </a:tblPr>
              <a:tblGrid>
                <a:gridCol w="1229991">
                  <a:extLst>
                    <a:ext uri="{9D8B030D-6E8A-4147-A177-3AD203B41FA5}">
                      <a16:colId xmlns:a16="http://schemas.microsoft.com/office/drawing/2014/main" val="2868898196"/>
                    </a:ext>
                  </a:extLst>
                </a:gridCol>
                <a:gridCol w="3379838">
                  <a:extLst>
                    <a:ext uri="{9D8B030D-6E8A-4147-A177-3AD203B41FA5}">
                      <a16:colId xmlns:a16="http://schemas.microsoft.com/office/drawing/2014/main" val="3187111543"/>
                    </a:ext>
                  </a:extLst>
                </a:gridCol>
                <a:gridCol w="158980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Thermoplastics </a:t>
                      </a:r>
                      <a:r>
                        <a:rPr lang="en-GB" sz="1200" b="0" dirty="0">
                          <a:latin typeface="Tahoma" panose="020B0604030504040204" pitchFamily="34" charset="0"/>
                          <a:ea typeface="Tahoma" panose="020B0604030504040204" pitchFamily="34" charset="0"/>
                          <a:cs typeface="Tahoma" panose="020B0604030504040204" pitchFamily="34" charset="0"/>
                        </a:rPr>
                        <a:t>can be reheated and reshaped</a:t>
                      </a:r>
                      <a:r>
                        <a:rPr lang="en-GB" sz="1200" b="0" baseline="0" dirty="0">
                          <a:latin typeface="Tahoma" panose="020B0604030504040204" pitchFamily="34" charset="0"/>
                          <a:ea typeface="Tahoma" panose="020B0604030504040204" pitchFamily="34" charset="0"/>
                          <a:cs typeface="Tahoma" panose="020B0604030504040204" pitchFamily="34" charset="0"/>
                        </a:rPr>
                        <a:t> and infinite amount of times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PET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Easily </a:t>
                      </a:r>
                      <a:r>
                        <a:rPr lang="en-GB" sz="1200" b="1" dirty="0">
                          <a:latin typeface="Tahoma" panose="020B0604030504040204" pitchFamily="34" charset="0"/>
                          <a:ea typeface="Tahoma" panose="020B0604030504040204" pitchFamily="34" charset="0"/>
                          <a:cs typeface="Tahoma" panose="020B0604030504040204" pitchFamily="34" charset="0"/>
                        </a:rPr>
                        <a:t>blow moulded,</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food safe and easily recycled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Bottles, packaging,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PVC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tough, easily </a:t>
                      </a:r>
                      <a:r>
                        <a:rPr lang="en-GB" sz="1200" b="1" dirty="0">
                          <a:latin typeface="Tahoma" panose="020B0604030504040204" pitchFamily="34" charset="0"/>
                          <a:ea typeface="Tahoma" panose="020B0604030504040204" pitchFamily="34" charset="0"/>
                          <a:cs typeface="Tahoma" panose="020B0604030504040204" pitchFamily="34" charset="0"/>
                        </a:rPr>
                        <a:t>extruded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Pipes,</a:t>
                      </a:r>
                      <a:r>
                        <a:rPr lang="en-GB" sz="1200" baseline="0" dirty="0">
                          <a:latin typeface="Tahoma" panose="020B0604030504040204" pitchFamily="34" charset="0"/>
                          <a:ea typeface="Tahoma" panose="020B0604030504040204" pitchFamily="34" charset="0"/>
                          <a:cs typeface="Tahoma" panose="020B0604030504040204" pitchFamily="34" charset="0"/>
                        </a:rPr>
                        <a:t> tape, hard hats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HIPS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lightweight, food safe and easily </a:t>
                      </a:r>
                      <a:r>
                        <a:rPr lang="en-GB" sz="1200" b="1" dirty="0">
                          <a:latin typeface="Tahoma" panose="020B0604030504040204" pitchFamily="34" charset="0"/>
                          <a:ea typeface="Tahoma" panose="020B0604030504040204" pitchFamily="34" charset="0"/>
                          <a:cs typeface="Tahoma" panose="020B0604030504040204" pitchFamily="34" charset="0"/>
                        </a:rPr>
                        <a:t>vacuum formed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Containers and yoghurt pots</a:t>
                      </a:r>
                    </a:p>
                  </a:txBody>
                  <a:tcPr marL="128016" marR="128016" marT="64008" marB="64008" anchor="ctr"/>
                </a:tc>
                <a:extLst>
                  <a:ext uri="{0D108BD9-81ED-4DB2-BD59-A6C34878D82A}">
                    <a16:rowId xmlns:a16="http://schemas.microsoft.com/office/drawing/2014/main" val="1935869641"/>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Acrylic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 brittle,</a:t>
                      </a:r>
                      <a:r>
                        <a:rPr lang="en-GB" sz="1200" baseline="0" dirty="0">
                          <a:latin typeface="Tahoma" panose="020B0604030504040204" pitchFamily="34" charset="0"/>
                          <a:ea typeface="Tahoma" panose="020B0604030504040204" pitchFamily="34" charset="0"/>
                          <a:cs typeface="Tahoma" panose="020B0604030504040204" pitchFamily="34" charset="0"/>
                        </a:rPr>
                        <a:t> easily scratched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 lights,</a:t>
                      </a:r>
                      <a:r>
                        <a:rPr lang="en-GB" sz="1200" baseline="0" dirty="0">
                          <a:latin typeface="Tahoma" panose="020B0604030504040204" pitchFamily="34" charset="0"/>
                          <a:ea typeface="Tahoma" panose="020B0604030504040204" pitchFamily="34" charset="0"/>
                          <a:cs typeface="Tahoma" panose="020B0604030504040204" pitchFamily="34" charset="0"/>
                        </a:rPr>
                        <a:t> baths, displays/ signs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26370121"/>
                  </a:ext>
                </a:extLst>
              </a:tr>
            </a:tbl>
          </a:graphicData>
        </a:graphic>
      </p:graphicFrame>
      <p:graphicFrame>
        <p:nvGraphicFramePr>
          <p:cNvPr id="25" name="Table 24"/>
          <p:cNvGraphicFramePr>
            <a:graphicFrameLocks noGrp="1"/>
          </p:cNvGraphicFramePr>
          <p:nvPr/>
        </p:nvGraphicFramePr>
        <p:xfrm>
          <a:off x="6601969" y="4626864"/>
          <a:ext cx="6199631" cy="2799081"/>
        </p:xfrm>
        <a:graphic>
          <a:graphicData uri="http://schemas.openxmlformats.org/drawingml/2006/table">
            <a:tbl>
              <a:tblPr firstRow="1" bandRow="1">
                <a:tableStyleId>{5940675A-B579-460E-94D1-54222C63F5DA}</a:tableStyleId>
              </a:tblPr>
              <a:tblGrid>
                <a:gridCol w="1353311">
                  <a:extLst>
                    <a:ext uri="{9D8B030D-6E8A-4147-A177-3AD203B41FA5}">
                      <a16:colId xmlns:a16="http://schemas.microsoft.com/office/drawing/2014/main" val="2868898196"/>
                    </a:ext>
                  </a:extLst>
                </a:gridCol>
                <a:gridCol w="3108960">
                  <a:extLst>
                    <a:ext uri="{9D8B030D-6E8A-4147-A177-3AD203B41FA5}">
                      <a16:colId xmlns:a16="http://schemas.microsoft.com/office/drawing/2014/main" val="3187111543"/>
                    </a:ext>
                  </a:extLst>
                </a:gridCol>
                <a:gridCol w="1737360">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Thermosets </a:t>
                      </a:r>
                      <a:r>
                        <a:rPr lang="en-GB" sz="1200" b="0" dirty="0">
                          <a:latin typeface="Tahoma" panose="020B0604030504040204" pitchFamily="34" charset="0"/>
                          <a:ea typeface="Tahoma" panose="020B0604030504040204" pitchFamily="34" charset="0"/>
                          <a:cs typeface="Tahoma" panose="020B0604030504040204" pitchFamily="34" charset="0"/>
                        </a:rPr>
                        <a:t>once heated and set </a:t>
                      </a:r>
                      <a:r>
                        <a:rPr lang="en-GB" sz="1200" b="1" dirty="0">
                          <a:latin typeface="Tahoma" panose="020B0604030504040204" pitchFamily="34" charset="0"/>
                          <a:ea typeface="Tahoma" panose="020B0604030504040204" pitchFamily="34" charset="0"/>
                          <a:cs typeface="Tahoma" panose="020B0604030504040204" pitchFamily="34" charset="0"/>
                        </a:rPr>
                        <a:t>cannot</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be reshaped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Melamine Formaldehyde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Food safe, hygienic, hard and brittle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Kitchenware</a:t>
                      </a:r>
                      <a:r>
                        <a:rPr lang="en-GB" sz="1200" b="0" baseline="0" dirty="0">
                          <a:latin typeface="Tahoma" panose="020B0604030504040204" pitchFamily="34" charset="0"/>
                          <a:ea typeface="Tahoma" panose="020B0604030504040204" pitchFamily="34" charset="0"/>
                          <a:cs typeface="Tahoma" panose="020B0604030504040204" pitchFamily="34" charset="0"/>
                        </a:rPr>
                        <a:t> and work surfaces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Urea</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1" baseline="0" dirty="0" err="1">
                          <a:latin typeface="Tahoma" panose="020B0604030504040204" pitchFamily="34" charset="0"/>
                          <a:ea typeface="Tahoma" panose="020B0604030504040204" pitchFamily="34" charset="0"/>
                          <a:cs typeface="Tahoma" panose="020B0604030504040204" pitchFamily="34" charset="0"/>
                        </a:rPr>
                        <a:t>Formalehyde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Good insulator,</a:t>
                      </a:r>
                      <a:r>
                        <a:rPr lang="en-GB" sz="1200" baseline="0" dirty="0">
                          <a:latin typeface="Tahoma" panose="020B0604030504040204" pitchFamily="34" charset="0"/>
                          <a:ea typeface="Tahoma" panose="020B0604030504040204" pitchFamily="34" charset="0"/>
                          <a:cs typeface="Tahoma" panose="020B0604030504040204" pitchFamily="34" charset="0"/>
                        </a:rPr>
                        <a:t> hard and brittle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Electrical casings,</a:t>
                      </a:r>
                      <a:r>
                        <a:rPr lang="en-GB" sz="1200" baseline="0" dirty="0">
                          <a:latin typeface="Tahoma" panose="020B0604030504040204" pitchFamily="34" charset="0"/>
                          <a:ea typeface="Tahoma" panose="020B0604030504040204" pitchFamily="34" charset="0"/>
                          <a:cs typeface="Tahoma" panose="020B0604030504040204" pitchFamily="34" charset="0"/>
                        </a:rPr>
                        <a:t> buttons and handles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Polyester Resin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Strong, heat resistant, can be transparent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Coatings,</a:t>
                      </a:r>
                      <a:r>
                        <a:rPr lang="en-GB" sz="1200" baseline="0" dirty="0">
                          <a:latin typeface="Tahoma" panose="020B0604030504040204" pitchFamily="34" charset="0"/>
                          <a:ea typeface="Tahoma" panose="020B0604030504040204" pitchFamily="34" charset="0"/>
                          <a:cs typeface="Tahoma" panose="020B0604030504040204" pitchFamily="34" charset="0"/>
                        </a:rPr>
                        <a:t> casings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26" name="TextBox 25"/>
          <p:cNvSpPr txBox="1"/>
          <p:nvPr/>
        </p:nvSpPr>
        <p:spPr>
          <a:xfrm>
            <a:off x="9912096" y="7544320"/>
            <a:ext cx="2622173"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Plastics</a:t>
            </a:r>
          </a:p>
        </p:txBody>
      </p:sp>
      <p:sp>
        <p:nvSpPr>
          <p:cNvPr id="3" name="Rectangle 2"/>
          <p:cNvSpPr/>
          <p:nvPr/>
        </p:nvSpPr>
        <p:spPr>
          <a:xfrm>
            <a:off x="9564624" y="7885236"/>
            <a:ext cx="3090672" cy="1569660"/>
          </a:xfrm>
          <a:prstGeom prst="rect">
            <a:avLst/>
          </a:prstGeom>
          <a:ln>
            <a:solidFill>
              <a:schemeClr val="accent2"/>
            </a:solidFill>
          </a:ln>
        </p:spPr>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Crude oil is extracted from the earth and then processes into different types of fuels, etc. This is called </a:t>
            </a:r>
            <a:r>
              <a:rPr lang="en-GB" sz="1200" b="1" dirty="0">
                <a:latin typeface="Tahoma" panose="020B0604030504040204" pitchFamily="34" charset="0"/>
                <a:ea typeface="Tahoma" panose="020B0604030504040204" pitchFamily="34" charset="0"/>
                <a:cs typeface="Tahoma" panose="020B0604030504040204" pitchFamily="34" charset="0"/>
              </a:rPr>
              <a:t>Fractional Distillation</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A process called </a:t>
            </a:r>
            <a:r>
              <a:rPr lang="en-GB" sz="1200" b="1" dirty="0">
                <a:latin typeface="Tahoma" panose="020B0604030504040204" pitchFamily="34" charset="0"/>
                <a:ea typeface="Tahoma" panose="020B0604030504040204" pitchFamily="34" charset="0"/>
                <a:cs typeface="Tahoma" panose="020B0604030504040204" pitchFamily="34" charset="0"/>
              </a:rPr>
              <a:t>Cracking</a:t>
            </a:r>
            <a:r>
              <a:rPr lang="en-GB" sz="1200" dirty="0">
                <a:latin typeface="Tahoma" panose="020B0604030504040204" pitchFamily="34" charset="0"/>
                <a:ea typeface="Tahoma" panose="020B0604030504040204" pitchFamily="34" charset="0"/>
                <a:cs typeface="Tahoma" panose="020B0604030504040204" pitchFamily="34" charset="0"/>
              </a:rPr>
              <a:t> then converts the large hydrocarbon molecules into plastics</a:t>
            </a:r>
          </a:p>
        </p:txBody>
      </p:sp>
    </p:spTree>
    <p:extLst>
      <p:ext uri="{BB962C8B-B14F-4D97-AF65-F5344CB8AC3E}">
        <p14:creationId xmlns:p14="http://schemas.microsoft.com/office/powerpoint/2010/main" val="69061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graphicFrame>
        <p:nvGraphicFramePr>
          <p:cNvPr id="14" name="Table 13"/>
          <p:cNvGraphicFramePr>
            <a:graphicFrameLocks noGrp="1"/>
          </p:cNvGraphicFramePr>
          <p:nvPr/>
        </p:nvGraphicFramePr>
        <p:xfrm>
          <a:off x="2" y="783773"/>
          <a:ext cx="12801600" cy="8238542"/>
        </p:xfrm>
        <a:graphic>
          <a:graphicData uri="http://schemas.openxmlformats.org/drawingml/2006/table">
            <a:tbl>
              <a:tblPr firstRow="1" bandRow="1">
                <a:tableStyleId>{5940675A-B579-460E-94D1-54222C63F5DA}</a:tableStyleId>
              </a:tblPr>
              <a:tblGrid>
                <a:gridCol w="947055">
                  <a:extLst>
                    <a:ext uri="{9D8B030D-6E8A-4147-A177-3AD203B41FA5}">
                      <a16:colId xmlns:a16="http://schemas.microsoft.com/office/drawing/2014/main" val="834746812"/>
                    </a:ext>
                  </a:extLst>
                </a:gridCol>
                <a:gridCol w="3004457">
                  <a:extLst>
                    <a:ext uri="{9D8B030D-6E8A-4147-A177-3AD203B41FA5}">
                      <a16:colId xmlns:a16="http://schemas.microsoft.com/office/drawing/2014/main" val="920269021"/>
                    </a:ext>
                  </a:extLst>
                </a:gridCol>
                <a:gridCol w="1611086">
                  <a:extLst>
                    <a:ext uri="{9D8B030D-6E8A-4147-A177-3AD203B41FA5}">
                      <a16:colId xmlns:a16="http://schemas.microsoft.com/office/drawing/2014/main" val="3587677128"/>
                    </a:ext>
                  </a:extLst>
                </a:gridCol>
                <a:gridCol w="1458686">
                  <a:extLst>
                    <a:ext uri="{9D8B030D-6E8A-4147-A177-3AD203B41FA5}">
                      <a16:colId xmlns:a16="http://schemas.microsoft.com/office/drawing/2014/main" val="1345634504"/>
                    </a:ext>
                  </a:extLst>
                </a:gridCol>
                <a:gridCol w="5780316">
                  <a:extLst>
                    <a:ext uri="{9D8B030D-6E8A-4147-A177-3AD203B41FA5}">
                      <a16:colId xmlns:a16="http://schemas.microsoft.com/office/drawing/2014/main" val="3034137838"/>
                    </a:ext>
                  </a:extLst>
                </a:gridCol>
              </a:tblGrid>
              <a:tr h="84908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Name of Process</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Diagram</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Products</a:t>
                      </a:r>
                      <a:r>
                        <a:rPr lang="en-GB" sz="1200" b="1" baseline="0" dirty="0">
                          <a:latin typeface="Tahoma" panose="020B0604030504040204" pitchFamily="34" charset="0"/>
                          <a:ea typeface="Tahoma" panose="020B0604030504040204" pitchFamily="34" charset="0"/>
                          <a:cs typeface="Tahoma" panose="020B0604030504040204" pitchFamily="34" charset="0"/>
                        </a:rPr>
                        <a:t> Made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6">
                        <a:lumMod val="40000"/>
                        <a:lumOff val="60000"/>
                      </a:schemeClr>
                    </a:solidFill>
                  </a:tcPr>
                </a:tc>
                <a:extLst>
                  <a:ext uri="{0D108BD9-81ED-4DB2-BD59-A6C34878D82A}">
                    <a16:rowId xmlns:a16="http://schemas.microsoft.com/office/drawing/2014/main" val="1479408728"/>
                  </a:ext>
                </a:extLst>
              </a:tr>
              <a:tr h="109129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Screen-printing</a:t>
                      </a: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Papers and Textiles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Posters, signs and t-shirts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Screen printing places paint on</a:t>
                      </a:r>
                      <a:r>
                        <a:rPr lang="en-GB" sz="1200" baseline="0" dirty="0">
                          <a:latin typeface="Tahoma" panose="020B0604030504040204" pitchFamily="34" charset="0"/>
                          <a:ea typeface="Tahoma" panose="020B0604030504040204" pitchFamily="34" charset="0"/>
                          <a:cs typeface="Tahoma" panose="020B0604030504040204" pitchFamily="34" charset="0"/>
                        </a:rPr>
                        <a:t> top of a screen. The screen has a stencil embedded in it, so when the paint is passed across it the desired shape is printed underneath.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Good process in one-off and batch production as often done by hand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76420865"/>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Offset</a:t>
                      </a:r>
                      <a:r>
                        <a:rPr lang="en-GB" sz="1200" b="1" baseline="0" dirty="0">
                          <a:latin typeface="Tahoma" panose="020B0604030504040204" pitchFamily="34" charset="0"/>
                          <a:ea typeface="Tahoma" panose="020B0604030504040204" pitchFamily="34" charset="0"/>
                          <a:cs typeface="Tahoma" panose="020B0604030504040204" pitchFamily="34" charset="0"/>
                        </a:rPr>
                        <a:t> Lithography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Papers and card (thin, flexible</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Posters, newspapers,  plastics</a:t>
                      </a:r>
                      <a:r>
                        <a:rPr lang="en-GB" sz="1200" baseline="0" dirty="0">
                          <a:latin typeface="Tahoma" panose="020B0604030504040204" pitchFamily="34" charset="0"/>
                          <a:ea typeface="Tahoma" panose="020B0604030504040204" pitchFamily="34" charset="0"/>
                          <a:cs typeface="Tahoma" panose="020B0604030504040204" pitchFamily="34" charset="0"/>
                        </a:rPr>
                        <a:t> bags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Rollers containing</a:t>
                      </a:r>
                      <a:r>
                        <a:rPr lang="en-GB" sz="1200" baseline="0" dirty="0">
                          <a:latin typeface="Tahoma" panose="020B0604030504040204" pitchFamily="34" charset="0"/>
                          <a:ea typeface="Tahoma" panose="020B0604030504040204" pitchFamily="34" charset="0"/>
                          <a:cs typeface="Tahoma" panose="020B0604030504040204" pitchFamily="34" charset="0"/>
                        </a:rPr>
                        <a:t> the colours and water go onto the plate cylinder. The water stops the colours sticking to certain places, creating the shape. The shape is transferred between rollers and onto the material.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Can be used at batch and mass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407825966"/>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Lathe Turning </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Wood and</a:t>
                      </a:r>
                      <a:r>
                        <a:rPr lang="en-GB" sz="1200" baseline="0" dirty="0">
                          <a:latin typeface="Tahoma" panose="020B0604030504040204" pitchFamily="34" charset="0"/>
                          <a:ea typeface="Tahoma" panose="020B0604030504040204" pitchFamily="34" charset="0"/>
                          <a:cs typeface="Tahoma" panose="020B0604030504040204" pitchFamily="34" charset="0"/>
                        </a:rPr>
                        <a:t> metal</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Chair legs, baseball bats )(cylindrical</a:t>
                      </a:r>
                      <a:r>
                        <a:rPr lang="en-GB" sz="1200" baseline="0" dirty="0">
                          <a:latin typeface="Tahoma" panose="020B0604030504040204" pitchFamily="34" charset="0"/>
                          <a:ea typeface="Tahoma" panose="020B0604030504040204" pitchFamily="34" charset="0"/>
                          <a:cs typeface="Tahoma" panose="020B0604030504040204" pitchFamily="34" charset="0"/>
                        </a:rPr>
                        <a:t> items)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Material is</a:t>
                      </a:r>
                      <a:r>
                        <a:rPr lang="en-GB" sz="1200" baseline="0" dirty="0">
                          <a:latin typeface="Tahoma" panose="020B0604030504040204" pitchFamily="34" charset="0"/>
                          <a:ea typeface="Tahoma" panose="020B0604030504040204" pitchFamily="34" charset="0"/>
                          <a:cs typeface="Tahoma" panose="020B0604030504040204" pitchFamily="34" charset="0"/>
                        </a:rPr>
                        <a:t> placed between the tail stock and the headstock and spun at high speed. The material is then cut using specialist tools (either by hand or my automated machinery) to the desired shape.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Can be used in one-off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3051438"/>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Die Casting</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 parts, engine components,</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Molten metal is poured</a:t>
                      </a:r>
                      <a:r>
                        <a:rPr lang="en-GB" sz="1200" baseline="0" dirty="0">
                          <a:latin typeface="Tahoma" panose="020B0604030504040204" pitchFamily="34" charset="0"/>
                          <a:ea typeface="Tahoma" panose="020B0604030504040204" pitchFamily="34" charset="0"/>
                          <a:cs typeface="Tahoma" panose="020B0604030504040204" pitchFamily="34" charset="0"/>
                        </a:rPr>
                        <a:t> into a chamber and a plunger forces the metal through the nozzle into the mould. Unlike sand casting, the mould is reusable.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Good process for both one-of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58649666"/>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Injection Moulding</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Chairs, toys,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 granules are poured into the hopper and onto the screw. The screw moves the material towards the heater where</a:t>
                      </a:r>
                      <a:r>
                        <a:rPr lang="en-GB" sz="1200" baseline="0" dirty="0">
                          <a:latin typeface="Tahoma" panose="020B0604030504040204" pitchFamily="34" charset="0"/>
                          <a:ea typeface="Tahoma" panose="020B0604030504040204" pitchFamily="34" charset="0"/>
                          <a:cs typeface="Tahoma" panose="020B0604030504040204" pitchFamily="34" charset="0"/>
                        </a:rPr>
                        <a:t> it turns into a liquid. The liquid is then forced into the mould, cooled and released.</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Great process for mass production as it makes 100s+ of products at once, to a identical standard.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68891543"/>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Blow Moulding</a:t>
                      </a: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 bottles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a:t>
                      </a:r>
                      <a:r>
                        <a:rPr lang="en-GB" sz="1200" baseline="0" dirty="0">
                          <a:latin typeface="Tahoma" panose="020B0604030504040204" pitchFamily="34" charset="0"/>
                          <a:ea typeface="Tahoma" panose="020B0604030504040204" pitchFamily="34" charset="0"/>
                          <a:cs typeface="Tahoma" panose="020B0604030504040204" pitchFamily="34" charset="0"/>
                        </a:rPr>
                        <a:t> Plastic </a:t>
                      </a:r>
                      <a:r>
                        <a:rPr lang="en-GB" sz="1200" baseline="0" dirty="0" err="1">
                          <a:latin typeface="Tahoma" panose="020B0604030504040204" pitchFamily="34" charset="0"/>
                          <a:ea typeface="Tahoma" panose="020B0604030504040204" pitchFamily="34" charset="0"/>
                          <a:cs typeface="Tahoma" panose="020B0604030504040204" pitchFamily="34" charset="0"/>
                        </a:rPr>
                        <a:t>parison</a:t>
                      </a:r>
                      <a:r>
                        <a:rPr lang="en-GB" sz="1200" baseline="0" dirty="0">
                          <a:latin typeface="Tahoma" panose="020B0604030504040204" pitchFamily="34" charset="0"/>
                          <a:ea typeface="Tahoma" panose="020B0604030504040204" pitchFamily="34" charset="0"/>
                          <a:cs typeface="Tahoma" panose="020B0604030504040204" pitchFamily="34" charset="0"/>
                        </a:rPr>
                        <a:t> is heated and put into the mould. The </a:t>
                      </a:r>
                      <a:r>
                        <a:rPr lang="en-GB" sz="1200" baseline="0" dirty="0" err="1">
                          <a:latin typeface="Tahoma" panose="020B0604030504040204" pitchFamily="34" charset="0"/>
                          <a:ea typeface="Tahoma" panose="020B0604030504040204" pitchFamily="34" charset="0"/>
                          <a:cs typeface="Tahoma" panose="020B0604030504040204" pitchFamily="34" charset="0"/>
                        </a:rPr>
                        <a:t>parison</a:t>
                      </a:r>
                      <a:r>
                        <a:rPr lang="en-GB" sz="1200" baseline="0" dirty="0">
                          <a:latin typeface="Tahoma" panose="020B0604030504040204" pitchFamily="34" charset="0"/>
                          <a:ea typeface="Tahoma" panose="020B0604030504040204" pitchFamily="34" charset="0"/>
                          <a:cs typeface="Tahoma" panose="020B0604030504040204" pitchFamily="34" charset="0"/>
                        </a:rPr>
                        <a:t> is then filled with air (like blowing up a balloon) and is forced to fit the mould shape. It is then cooled and then released.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This is a great process for mass producing bottles.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362234"/>
                  </a:ext>
                </a:extLst>
              </a:tr>
            </a:tbl>
          </a:graphicData>
        </a:graphic>
      </p:graphicFrame>
      <p:sp>
        <p:nvSpPr>
          <p:cNvPr id="4" name="TextBox 3"/>
          <p:cNvSpPr txBox="1"/>
          <p:nvPr/>
        </p:nvSpPr>
        <p:spPr>
          <a:xfrm>
            <a:off x="1609344" y="292608"/>
            <a:ext cx="9582912" cy="307777"/>
          </a:xfrm>
          <a:prstGeom prst="rect">
            <a:avLst/>
          </a:prstGeom>
          <a:noFill/>
        </p:spPr>
        <p:txBody>
          <a:bodyPr wrap="square" rtlCol="0">
            <a:spAutoFit/>
          </a:bodyPr>
          <a:lstStyle/>
          <a:p>
            <a:pPr algn="ctr"/>
            <a:r>
              <a:rPr lang="en-GB" sz="1400" dirty="0">
                <a:solidFill>
                  <a:schemeClr val="accent6">
                    <a:lumMod val="50000"/>
                  </a:schemeClr>
                </a:solidFill>
                <a:latin typeface="Chalk Dash" panose="03000600000000000000" pitchFamily="66" charset="0"/>
              </a:rPr>
              <a:t>Production Processes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6923" r="28441"/>
          <a:stretch/>
        </p:blipFill>
        <p:spPr>
          <a:xfrm rot="16200000">
            <a:off x="1733046" y="2743339"/>
            <a:ext cx="1179056" cy="126995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2678" y="4034969"/>
            <a:ext cx="2253343" cy="122646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3321" y="5366657"/>
            <a:ext cx="1665088" cy="110472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9778" y="6648450"/>
            <a:ext cx="2436115" cy="98928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256" y="7868666"/>
            <a:ext cx="2220686" cy="1129162"/>
          </a:xfrm>
          <a:prstGeom prst="rect">
            <a:avLst/>
          </a:prstGeom>
        </p:spPr>
      </p:pic>
      <p:pic>
        <p:nvPicPr>
          <p:cNvPr id="17" name="Picture 16"/>
          <p:cNvPicPr>
            <a:picLocks noChangeAspect="1"/>
          </p:cNvPicPr>
          <p:nvPr/>
        </p:nvPicPr>
        <p:blipFill>
          <a:blip r:embed="rId8"/>
          <a:stretch>
            <a:fillRect/>
          </a:stretch>
        </p:blipFill>
        <p:spPr>
          <a:xfrm>
            <a:off x="1527402" y="1653949"/>
            <a:ext cx="1943611" cy="994001"/>
          </a:xfrm>
          <a:prstGeom prst="rect">
            <a:avLst/>
          </a:prstGeom>
        </p:spPr>
      </p:pic>
    </p:spTree>
    <p:extLst>
      <p:ext uri="{BB962C8B-B14F-4D97-AF65-F5344CB8AC3E}">
        <p14:creationId xmlns:p14="http://schemas.microsoft.com/office/powerpoint/2010/main" val="254918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
        <p:nvSpPr>
          <p:cNvPr id="4" name="TextBox 3"/>
          <p:cNvSpPr txBox="1"/>
          <p:nvPr/>
        </p:nvSpPr>
        <p:spPr>
          <a:xfrm>
            <a:off x="0" y="347471"/>
            <a:ext cx="12856465" cy="307777"/>
          </a:xfrm>
          <a:prstGeom prst="rect">
            <a:avLst/>
          </a:prstGeom>
          <a:noFill/>
        </p:spPr>
        <p:txBody>
          <a:bodyPr wrap="square" rtlCol="0">
            <a:spAutoFit/>
          </a:bodyPr>
          <a:lstStyle/>
          <a:p>
            <a:pPr algn="ctr"/>
            <a:r>
              <a:rPr lang="en-GB" sz="1400" dirty="0">
                <a:solidFill>
                  <a:schemeClr val="accent6">
                    <a:lumMod val="50000"/>
                  </a:schemeClr>
                </a:solidFill>
                <a:latin typeface="Chalk Dash" panose="03000600000000000000" pitchFamily="66" charset="0"/>
              </a:rPr>
              <a:t>Production Techniques and Systems</a:t>
            </a:r>
          </a:p>
        </p:txBody>
      </p:sp>
      <p:graphicFrame>
        <p:nvGraphicFramePr>
          <p:cNvPr id="5" name="Table 4"/>
          <p:cNvGraphicFramePr>
            <a:graphicFrameLocks noGrp="1"/>
          </p:cNvGraphicFramePr>
          <p:nvPr/>
        </p:nvGraphicFramePr>
        <p:xfrm>
          <a:off x="319238" y="1019262"/>
          <a:ext cx="5916970" cy="3004121"/>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39149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CAD </a:t>
                      </a:r>
                      <a:r>
                        <a:rPr lang="en-GB" sz="1400" b="0" dirty="0">
                          <a:latin typeface="Tahoma" panose="020B0604030504040204" pitchFamily="34" charset="0"/>
                          <a:ea typeface="Tahoma" panose="020B0604030504040204" pitchFamily="34" charset="0"/>
                          <a:cs typeface="Tahoma" panose="020B0604030504040204" pitchFamily="34" charset="0"/>
                        </a:rPr>
                        <a:t>Computer Aided Design</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9149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Examples; </a:t>
                      </a:r>
                      <a:r>
                        <a:rPr lang="en-GB" sz="1400" b="0" dirty="0">
                          <a:latin typeface="Tahoma" panose="020B0604030504040204" pitchFamily="34" charset="0"/>
                          <a:ea typeface="Tahoma" panose="020B0604030504040204" pitchFamily="34" charset="0"/>
                          <a:cs typeface="Tahoma" panose="020B0604030504040204" pitchFamily="34" charset="0"/>
                        </a:rPr>
                        <a:t>2D Design, Autodesk Inventor, Fusion 360,</a:t>
                      </a:r>
                      <a:r>
                        <a:rPr lang="en-GB" sz="1400" b="0" baseline="0" dirty="0">
                          <a:latin typeface="Tahoma" panose="020B0604030504040204" pitchFamily="34" charset="0"/>
                          <a:ea typeface="Tahoma" panose="020B0604030504040204" pitchFamily="34" charset="0"/>
                          <a:cs typeface="Tahoma" panose="020B0604030504040204" pitchFamily="34" charset="0"/>
                        </a:rPr>
                        <a:t> Photoshop, </a:t>
                      </a:r>
                      <a:r>
                        <a:rPr lang="en-GB" sz="1400" b="0" baseline="0" dirty="0" err="1">
                          <a:latin typeface="Tahoma" panose="020B0604030504040204" pitchFamily="34" charset="0"/>
                          <a:ea typeface="Tahoma" panose="020B0604030504040204" pitchFamily="34" charset="0"/>
                          <a:cs typeface="Tahoma" panose="020B0604030504040204" pitchFamily="34" charset="0"/>
                        </a:rPr>
                        <a:t>etc</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422813">
                <a:tc>
                  <a:txBody>
                    <a:bodyPr/>
                    <a:lstStyle/>
                    <a:p>
                      <a:pPr algn="ctr"/>
                      <a:r>
                        <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algn="ct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424587761"/>
                  </a:ext>
                </a:extLst>
              </a:tr>
              <a:tr h="1761722">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Easy to change designs</a:t>
                      </a:r>
                    </a:p>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Designs are easily saved and sent</a:t>
                      </a:r>
                    </a:p>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Can be worked on by</a:t>
                      </a:r>
                      <a:r>
                        <a:rPr lang="en-GB" sz="1400" baseline="0" dirty="0">
                          <a:latin typeface="Tahoma" panose="020B0604030504040204" pitchFamily="34" charset="0"/>
                          <a:ea typeface="Tahoma" panose="020B0604030504040204" pitchFamily="34" charset="0"/>
                          <a:cs typeface="Tahoma" panose="020B0604030504040204" pitchFamily="34" charset="0"/>
                        </a:rPr>
                        <a:t> multiple people simultaneously</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Can be used for virtual testing</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Can produce high-quality designs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Complex and</a:t>
                      </a:r>
                      <a:r>
                        <a:rPr lang="en-GB" sz="1400" baseline="0" dirty="0">
                          <a:latin typeface="Tahoma" panose="020B0604030504040204" pitchFamily="34" charset="0"/>
                          <a:ea typeface="Tahoma" panose="020B0604030504040204" pitchFamily="34" charset="0"/>
                          <a:cs typeface="Tahoma" panose="020B0604030504040204" pitchFamily="34" charset="0"/>
                        </a:rPr>
                        <a:t> time-consuming to learn</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Expensive to buy</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PCs can crash or be hacked – causing work to be lost</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Takes up PC memory</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6" name="Table 5"/>
          <p:cNvGraphicFramePr>
            <a:graphicFrameLocks noGrp="1"/>
          </p:cNvGraphicFramePr>
          <p:nvPr/>
        </p:nvGraphicFramePr>
        <p:xfrm>
          <a:off x="6652982" y="1263102"/>
          <a:ext cx="5916970" cy="2943138"/>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32774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CAM </a:t>
                      </a:r>
                      <a:r>
                        <a:rPr lang="en-GB" sz="1400" b="0" dirty="0">
                          <a:latin typeface="Tahoma" panose="020B0604030504040204" pitchFamily="34" charset="0"/>
                          <a:ea typeface="Tahoma" panose="020B0604030504040204" pitchFamily="34" charset="0"/>
                          <a:cs typeface="Tahoma" panose="020B0604030504040204" pitchFamily="34" charset="0"/>
                        </a:rPr>
                        <a:t>Computer Aided Manufacture</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55716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Examples;</a:t>
                      </a:r>
                      <a:r>
                        <a:rPr lang="en-GB" sz="1400" b="1" baseline="0" dirty="0">
                          <a:latin typeface="Tahoma" panose="020B0604030504040204" pitchFamily="34" charset="0"/>
                          <a:ea typeface="Tahoma" panose="020B0604030504040204" pitchFamily="34" charset="0"/>
                          <a:cs typeface="Tahoma" panose="020B0604030504040204" pitchFamily="34" charset="0"/>
                        </a:rPr>
                        <a:t> </a:t>
                      </a:r>
                      <a:r>
                        <a:rPr lang="en-GB" sz="1400" b="0" baseline="0" dirty="0">
                          <a:latin typeface="Tahoma" panose="020B0604030504040204" pitchFamily="34" charset="0"/>
                          <a:ea typeface="Tahoma" panose="020B0604030504040204" pitchFamily="34" charset="0"/>
                          <a:cs typeface="Tahoma" panose="020B0604030504040204" pitchFamily="34" charset="0"/>
                        </a:rPr>
                        <a:t>3D Printing, Laser Cutting, CNC Router, Automated Machines and Robotics, </a:t>
                      </a:r>
                      <a:r>
                        <a:rPr lang="en-GB" sz="1400" b="0" baseline="0" dirty="0" err="1">
                          <a:latin typeface="Tahoma" panose="020B0604030504040204" pitchFamily="34" charset="0"/>
                          <a:ea typeface="Tahoma" panose="020B0604030504040204" pitchFamily="34" charset="0"/>
                          <a:cs typeface="Tahoma" panose="020B0604030504040204" pitchFamily="34" charset="0"/>
                        </a:rPr>
                        <a:t>etc</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353963">
                <a:tc>
                  <a:txBody>
                    <a:bodyPr/>
                    <a:lstStyle/>
                    <a:p>
                      <a:pPr algn="ctr"/>
                      <a:r>
                        <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algn="ct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424587761"/>
                  </a:ext>
                </a:extLst>
              </a:tr>
              <a:tr h="1704267">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Faster and</a:t>
                      </a:r>
                      <a:r>
                        <a:rPr lang="en-GB" sz="1400" baseline="0" dirty="0">
                          <a:latin typeface="Tahoma" panose="020B0604030504040204" pitchFamily="34" charset="0"/>
                          <a:ea typeface="Tahoma" panose="020B0604030504040204" pitchFamily="34" charset="0"/>
                          <a:cs typeface="Tahoma" panose="020B0604030504040204" pitchFamily="34" charset="0"/>
                        </a:rPr>
                        <a:t> more accurate than traditional tools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Repetitive accuracy/ consistent outcomes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Machines can run 24/7</a:t>
                      </a:r>
                    </a:p>
                    <a:p>
                      <a:pPr marL="171450" indent="-171450" algn="ct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Expensive to buy the</a:t>
                      </a:r>
                      <a:r>
                        <a:rPr lang="en-GB" sz="1400" baseline="0" dirty="0">
                          <a:latin typeface="Tahoma" panose="020B0604030504040204" pitchFamily="34" charset="0"/>
                          <a:ea typeface="Tahoma" panose="020B0604030504040204" pitchFamily="34" charset="0"/>
                          <a:cs typeface="Tahoma" panose="020B0604030504040204" pitchFamily="34" charset="0"/>
                        </a:rPr>
                        <a:t> equipment, </a:t>
                      </a:r>
                      <a:r>
                        <a:rPr lang="en-GB" sz="1400" baseline="0" dirty="0" err="1">
                          <a:latin typeface="Tahoma" panose="020B0604030504040204" pitchFamily="34" charset="0"/>
                          <a:ea typeface="Tahoma" panose="020B0604030504040204" pitchFamily="34" charset="0"/>
                          <a:cs typeface="Tahoma" panose="020B0604030504040204" pitchFamily="34" charset="0"/>
                        </a:rPr>
                        <a:t>etc</a:t>
                      </a: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Training takes cost and time</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Need specialists to maintain and repair the machines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Dependence on CAM can cause unemployment</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7" name="Table 6"/>
          <p:cNvGraphicFramePr>
            <a:graphicFrameLocks noGrp="1"/>
          </p:cNvGraphicFramePr>
          <p:nvPr/>
        </p:nvGraphicFramePr>
        <p:xfrm>
          <a:off x="325334" y="4306824"/>
          <a:ext cx="5916970" cy="2743200"/>
        </p:xfrm>
        <a:graphic>
          <a:graphicData uri="http://schemas.openxmlformats.org/drawingml/2006/table">
            <a:tbl>
              <a:tblPr firstRow="1" bandRow="1">
                <a:tableStyleId>{5940675A-B579-460E-94D1-54222C63F5DA}</a:tableStyleId>
              </a:tblPr>
              <a:tblGrid>
                <a:gridCol w="5916970">
                  <a:extLst>
                    <a:ext uri="{9D8B030D-6E8A-4147-A177-3AD203B41FA5}">
                      <a16:colId xmlns:a16="http://schemas.microsoft.com/office/drawing/2014/main" val="1891181684"/>
                    </a:ext>
                  </a:extLst>
                </a:gridCol>
              </a:tblGrid>
              <a:tr h="297474">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Flexible</a:t>
                      </a:r>
                      <a:r>
                        <a:rPr lang="en-GB" sz="1400" b="1" baseline="0" dirty="0">
                          <a:latin typeface="Tahoma" panose="020B0604030504040204" pitchFamily="34" charset="0"/>
                          <a:ea typeface="Tahoma" panose="020B0604030504040204" pitchFamily="34" charset="0"/>
                          <a:cs typeface="Tahoma" panose="020B0604030504040204" pitchFamily="34" charset="0"/>
                        </a:rPr>
                        <a:t> Manufacturing Systems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86860000"/>
                  </a:ext>
                </a:extLst>
              </a:tr>
              <a:tr h="1207008">
                <a:tc>
                  <a:txBody>
                    <a:bodyPr/>
                    <a:lstStyle/>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This</a:t>
                      </a:r>
                      <a:r>
                        <a:rPr lang="en-GB" sz="1400" baseline="0" dirty="0">
                          <a:latin typeface="Tahoma" panose="020B0604030504040204" pitchFamily="34" charset="0"/>
                          <a:ea typeface="Tahoma" panose="020B0604030504040204" pitchFamily="34" charset="0"/>
                          <a:cs typeface="Tahoma" panose="020B0604030504040204" pitchFamily="34" charset="0"/>
                        </a:rPr>
                        <a:t> is where </a:t>
                      </a:r>
                      <a:r>
                        <a:rPr lang="en-GB" sz="1400" b="1" baseline="0" dirty="0">
                          <a:latin typeface="Tahoma" panose="020B0604030504040204" pitchFamily="34" charset="0"/>
                          <a:ea typeface="Tahoma" panose="020B0604030504040204" pitchFamily="34" charset="0"/>
                          <a:cs typeface="Tahoma" panose="020B0604030504040204" pitchFamily="34" charset="0"/>
                        </a:rPr>
                        <a:t>automated machines </a:t>
                      </a:r>
                      <a:r>
                        <a:rPr lang="en-GB" sz="1400" baseline="0" dirty="0">
                          <a:latin typeface="Tahoma" panose="020B0604030504040204" pitchFamily="34" charset="0"/>
                          <a:ea typeface="Tahoma" panose="020B0604030504040204" pitchFamily="34" charset="0"/>
                          <a:cs typeface="Tahoma" panose="020B0604030504040204" pitchFamily="34" charset="0"/>
                        </a:rPr>
                        <a:t>are adaptable and can produce different products if needed. </a:t>
                      </a: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baseline="0" dirty="0">
                          <a:latin typeface="Tahoma" panose="020B0604030504040204" pitchFamily="34" charset="0"/>
                          <a:ea typeface="Tahoma" panose="020B0604030504040204" pitchFamily="34" charset="0"/>
                          <a:cs typeface="Tahoma" panose="020B0604030504040204" pitchFamily="34" charset="0"/>
                        </a:rPr>
                        <a:t>If a manufacture is making a product with machines that are just dedicated to specific tasks they have to be reprogrammed and re-tooled before changing to a new task. This is time consuming and expensive. </a:t>
                      </a: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Examples include;</a:t>
                      </a:r>
                      <a:r>
                        <a:rPr lang="en-GB" sz="1400" baseline="0" dirty="0">
                          <a:latin typeface="Tahoma" panose="020B0604030504040204" pitchFamily="34" charset="0"/>
                          <a:ea typeface="Tahoma" panose="020B0604030504040204" pitchFamily="34" charset="0"/>
                          <a:cs typeface="Tahoma" panose="020B0604030504040204" pitchFamily="34" charset="0"/>
                        </a:rPr>
                        <a:t> CNC Machines, 3D Printers, Laser Cutters, Robotic arms, </a:t>
                      </a:r>
                      <a:r>
                        <a:rPr lang="en-GB" sz="1400" baseline="0" dirty="0" err="1">
                          <a:latin typeface="Tahoma" panose="020B0604030504040204" pitchFamily="34" charset="0"/>
                          <a:ea typeface="Tahoma" panose="020B0604030504040204" pitchFamily="34" charset="0"/>
                          <a:cs typeface="Tahoma" panose="020B0604030504040204" pitchFamily="34" charset="0"/>
                        </a:rPr>
                        <a:t>etc</a:t>
                      </a: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8" name="Table 7"/>
          <p:cNvGraphicFramePr>
            <a:graphicFrameLocks noGrp="1"/>
          </p:cNvGraphicFramePr>
          <p:nvPr/>
        </p:nvGraphicFramePr>
        <p:xfrm>
          <a:off x="6585926" y="4564086"/>
          <a:ext cx="5916970" cy="4342170"/>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664527945"/>
                    </a:ext>
                  </a:extLst>
                </a:gridCol>
              </a:tblGrid>
              <a:tr h="35287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Just-in-Time</a:t>
                      </a:r>
                      <a:r>
                        <a:rPr lang="en-GB" sz="1400" b="1" baseline="0" dirty="0">
                          <a:latin typeface="Tahoma" panose="020B0604030504040204" pitchFamily="34" charset="0"/>
                          <a:ea typeface="Tahoma" panose="020B0604030504040204" pitchFamily="34" charset="0"/>
                          <a:cs typeface="Tahoma" panose="020B0604030504040204" pitchFamily="34" charset="0"/>
                        </a:rPr>
                        <a:t> (JIT) Manufacture</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386860000"/>
                  </a:ext>
                </a:extLst>
              </a:tr>
              <a:tr h="1834946">
                <a:tc gridSpan="2">
                  <a:txBody>
                    <a:bodyPr/>
                    <a:lstStyle/>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This</a:t>
                      </a:r>
                      <a:r>
                        <a:rPr lang="en-GB" sz="1400" baseline="0" dirty="0">
                          <a:latin typeface="Tahoma" panose="020B0604030504040204" pitchFamily="34" charset="0"/>
                          <a:ea typeface="Tahoma" panose="020B0604030504040204" pitchFamily="34" charset="0"/>
                          <a:cs typeface="Tahoma" panose="020B0604030504040204" pitchFamily="34" charset="0"/>
                        </a:rPr>
                        <a:t> is where manufacturers only order materials, parts, </a:t>
                      </a:r>
                      <a:r>
                        <a:rPr lang="en-GB" sz="1400" baseline="0" dirty="0" err="1">
                          <a:latin typeface="Tahoma" panose="020B0604030504040204" pitchFamily="34" charset="0"/>
                          <a:ea typeface="Tahoma" panose="020B0604030504040204" pitchFamily="34" charset="0"/>
                          <a:cs typeface="Tahoma" panose="020B0604030504040204" pitchFamily="34" charset="0"/>
                        </a:rPr>
                        <a:t>etc</a:t>
                      </a:r>
                      <a:r>
                        <a:rPr lang="en-GB" sz="1400" baseline="0" dirty="0">
                          <a:latin typeface="Tahoma" panose="020B0604030504040204" pitchFamily="34" charset="0"/>
                          <a:ea typeface="Tahoma" panose="020B0604030504040204" pitchFamily="34" charset="0"/>
                          <a:cs typeface="Tahoma" panose="020B0604030504040204" pitchFamily="34" charset="0"/>
                        </a:rPr>
                        <a:t> when needed. The customer’s order triggers the production process and the resources needed for that order are the only ones bought.</a:t>
                      </a: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baseline="0" dirty="0">
                          <a:latin typeface="Tahoma" panose="020B0604030504040204" pitchFamily="34" charset="0"/>
                          <a:ea typeface="Tahoma" panose="020B0604030504040204" pitchFamily="34" charset="0"/>
                          <a:cs typeface="Tahoma" panose="020B0604030504040204" pitchFamily="34" charset="0"/>
                        </a:rPr>
                        <a:t>This can be used in any </a:t>
                      </a:r>
                      <a:r>
                        <a:rPr lang="en-GB" sz="1400" b="1" baseline="0" dirty="0">
                          <a:latin typeface="Tahoma" panose="020B0604030504040204" pitchFamily="34" charset="0"/>
                          <a:ea typeface="Tahoma" panose="020B0604030504040204" pitchFamily="34" charset="0"/>
                          <a:cs typeface="Tahoma" panose="020B0604030504040204" pitchFamily="34" charset="0"/>
                        </a:rPr>
                        <a:t>scale of production</a:t>
                      </a:r>
                      <a:r>
                        <a:rPr lang="en-GB" sz="1400" b="0" baseline="0" dirty="0">
                          <a:latin typeface="Tahoma" panose="020B0604030504040204" pitchFamily="34" charset="0"/>
                          <a:ea typeface="Tahoma" panose="020B0604030504040204" pitchFamily="34" charset="0"/>
                          <a:cs typeface="Tahoma" panose="020B0604030504040204" pitchFamily="34" charset="0"/>
                        </a:rPr>
                        <a:t> but is particularly useful for one-off production.</a:t>
                      </a:r>
                    </a:p>
                    <a:p>
                      <a:pPr marL="0" indent="0" algn="ctr">
                        <a:buFont typeface="Arial" panose="020B0604020202020204" pitchFamily="34" charset="0"/>
                        <a:buNone/>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GB"/>
                    </a:p>
                  </a:txBody>
                  <a:tcPr/>
                </a:tc>
                <a:extLst>
                  <a:ext uri="{0D108BD9-81ED-4DB2-BD59-A6C34878D82A}">
                    <a16:rowId xmlns:a16="http://schemas.microsoft.com/office/drawing/2014/main" val="1167969636"/>
                  </a:ext>
                </a:extLst>
              </a:tr>
              <a:tr h="439669">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912842463"/>
                  </a:ext>
                </a:extLst>
              </a:tr>
              <a:tr h="1714681">
                <a:tc>
                  <a:txBody>
                    <a:bodyPr/>
                    <a:lstStyle/>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Saves on warehouse</a:t>
                      </a:r>
                      <a:r>
                        <a:rPr lang="en-GB" sz="1400" baseline="0" dirty="0">
                          <a:latin typeface="Tahoma" panose="020B0604030504040204" pitchFamily="34" charset="0"/>
                          <a:ea typeface="Tahoma" panose="020B0604030504040204" pitchFamily="34" charset="0"/>
                          <a:cs typeface="Tahoma" panose="020B0604030504040204" pitchFamily="34" charset="0"/>
                        </a:rPr>
                        <a:t> and storage costs</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Money is not tied-up in stock</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Little/minimal waste</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Customer often pays in advance so money is secure before production</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All production stops if a part/ material is missing</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Needs to have a fast, reliable and good quality supply chain to work properly</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Can be time-consuming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50839854"/>
                  </a:ext>
                </a:extLst>
              </a:tr>
            </a:tbl>
          </a:graphicData>
        </a:graphic>
      </p:graphicFrame>
      <p:graphicFrame>
        <p:nvGraphicFramePr>
          <p:cNvPr id="9" name="Table 8"/>
          <p:cNvGraphicFramePr>
            <a:graphicFrameLocks noGrp="1"/>
          </p:cNvGraphicFramePr>
          <p:nvPr/>
        </p:nvGraphicFramePr>
        <p:xfrm>
          <a:off x="331430" y="7288998"/>
          <a:ext cx="5916970" cy="1763562"/>
        </p:xfrm>
        <a:graphic>
          <a:graphicData uri="http://schemas.openxmlformats.org/drawingml/2006/table">
            <a:tbl>
              <a:tblPr firstRow="1" bandRow="1">
                <a:tableStyleId>{5940675A-B579-460E-94D1-54222C63F5DA}</a:tableStyleId>
              </a:tblPr>
              <a:tblGrid>
                <a:gridCol w="5916970">
                  <a:extLst>
                    <a:ext uri="{9D8B030D-6E8A-4147-A177-3AD203B41FA5}">
                      <a16:colId xmlns:a16="http://schemas.microsoft.com/office/drawing/2014/main" val="1891181684"/>
                    </a:ext>
                  </a:extLst>
                </a:gridCol>
              </a:tblGrid>
              <a:tr h="355557">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Lean Manufacturing</a:t>
                      </a:r>
                    </a:p>
                  </a:txBody>
                  <a:tcPr anchor="ctr">
                    <a:solidFill>
                      <a:schemeClr val="accent6">
                        <a:lumMod val="20000"/>
                        <a:lumOff val="80000"/>
                      </a:schemeClr>
                    </a:solidFill>
                  </a:tcPr>
                </a:tc>
                <a:extLst>
                  <a:ext uri="{0D108BD9-81ED-4DB2-BD59-A6C34878D82A}">
                    <a16:rowId xmlns:a16="http://schemas.microsoft.com/office/drawing/2014/main" val="1386860000"/>
                  </a:ext>
                </a:extLst>
              </a:tr>
              <a:tr h="1408005">
                <a:tc>
                  <a:txBody>
                    <a:bodyPr/>
                    <a:lstStyle/>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This is where waste and energy is kept to a minimum.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This helps manufacturers save money</a:t>
                      </a:r>
                      <a:r>
                        <a:rPr lang="en-GB" sz="1400" baseline="0" dirty="0">
                          <a:latin typeface="Tahoma" panose="020B0604030504040204" pitchFamily="34" charset="0"/>
                          <a:ea typeface="Tahoma" panose="020B0604030504040204" pitchFamily="34" charset="0"/>
                          <a:cs typeface="Tahoma" panose="020B0604030504040204" pitchFamily="34" charset="0"/>
                        </a:rPr>
                        <a:t> and resources in production, as well as helping minimise the </a:t>
                      </a:r>
                      <a:r>
                        <a:rPr lang="en-GB" sz="1400" b="1" baseline="0" dirty="0">
                          <a:latin typeface="Tahoma" panose="020B0604030504040204" pitchFamily="34" charset="0"/>
                          <a:ea typeface="Tahoma" panose="020B0604030504040204" pitchFamily="34" charset="0"/>
                          <a:cs typeface="Tahoma" panose="020B0604030504040204" pitchFamily="34" charset="0"/>
                        </a:rPr>
                        <a:t>environmental impact </a:t>
                      </a:r>
                      <a:r>
                        <a:rPr lang="en-GB" sz="1400" baseline="0" dirty="0">
                          <a:latin typeface="Tahoma" panose="020B0604030504040204" pitchFamily="34" charset="0"/>
                          <a:ea typeface="Tahoma" panose="020B0604030504040204" pitchFamily="34" charset="0"/>
                          <a:cs typeface="Tahoma" panose="020B0604030504040204" pitchFamily="34" charset="0"/>
                        </a:rPr>
                        <a:t>of producing products.</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2176176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B7FC02FAF3764B9D62267CCC725C6C" ma:contentTypeVersion="29" ma:contentTypeDescription="Create a new document." ma:contentTypeScope="" ma:versionID="deaf4d8ba4a677babe68aea37c8324a6">
  <xsd:schema xmlns:xsd="http://www.w3.org/2001/XMLSchema" xmlns:xs="http://www.w3.org/2001/XMLSchema" xmlns:p="http://schemas.microsoft.com/office/2006/metadata/properties" xmlns:ns2="e701effd-2b37-459b-bcc8-c52484c32432" xmlns:ns3="9b313c76-d8cf-4c35-bcc8-88f901e76746" targetNamespace="http://schemas.microsoft.com/office/2006/metadata/properties" ma:root="true" ma:fieldsID="8ccb84000695cefa3397f2b6b548ccd9" ns2:_="" ns3:_="">
    <xsd:import namespace="e701effd-2b37-459b-bcc8-c52484c32432"/>
    <xsd:import namespace="9b313c76-d8cf-4c35-bcc8-88f901e76746"/>
    <xsd:element name="properties">
      <xsd:complexType>
        <xsd:sequence>
          <xsd:element name="documentManagement">
            <xsd:complexType>
              <xsd:all>
                <xsd:element ref="ns2:ae88a227307041d1acf7c1fa1ed55694" minOccurs="0"/>
                <xsd:element ref="ns2:TaxCatchAll" minOccurs="0"/>
                <xsd:element ref="ns2:d53377a9edef49f69bc84a5c0e946513" minOccurs="0"/>
                <xsd:element ref="ns2:ie3cf5aa8f394407b48df93154792bc3" minOccurs="0"/>
                <xsd:element ref="ns2:c497cbb4844140aca2ca654b9b85c831"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01effd-2b37-459b-bcc8-c52484c32432" elementFormDefault="qualified">
    <xsd:import namespace="http://schemas.microsoft.com/office/2006/documentManagement/types"/>
    <xsd:import namespace="http://schemas.microsoft.com/office/infopath/2007/PartnerControls"/>
    <xsd:element name="ae88a227307041d1acf7c1fa1ed55694" ma:index="9" nillable="true" ma:taxonomy="true" ma:internalName="ae88a227307041d1acf7c1fa1ed55694" ma:taxonomyFieldName="Topic" ma:displayName="Topic" ma:fieldId="{ae88a227-3070-41d1-acf7-c1fa1ed55694}" ma:sspId="c022160d-8cc3-41fd-88f4-0e6a59a1a79f" ma:termSetId="a5975490-b005-4860-b3b1-afb9fa414e6d"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41a7824-1562-4f7e-84a9-6b28bfb7e255}" ma:internalName="TaxCatchAll" ma:showField="CatchAllData" ma:web="e701effd-2b37-459b-bcc8-c52484c32432">
      <xsd:complexType>
        <xsd:complexContent>
          <xsd:extension base="dms:MultiChoiceLookup">
            <xsd:sequence>
              <xsd:element name="Value" type="dms:Lookup" maxOccurs="unbounded" minOccurs="0" nillable="true"/>
            </xsd:sequence>
          </xsd:extension>
        </xsd:complexContent>
      </xsd:complexType>
    </xsd:element>
    <xsd:element name="d53377a9edef49f69bc84a5c0e946513" ma:index="12" nillable="true" ma:taxonomy="true" ma:internalName="d53377a9edef49f69bc84a5c0e946513" ma:taxonomyFieldName="Exam_x0020_Board" ma:displayName="Exam Board" ma:fieldId="{d53377a9-edef-49f6-9bc8-4a5c0e946513}" ma:sspId="c022160d-8cc3-41fd-88f4-0e6a59a1a79f" ma:termSetId="3787a118-db64-4cf2-b0c5-7cb09b5930a0" ma:anchorId="00000000-0000-0000-0000-000000000000" ma:open="false" ma:isKeyword="false">
      <xsd:complexType>
        <xsd:sequence>
          <xsd:element ref="pc:Terms" minOccurs="0" maxOccurs="1"/>
        </xsd:sequence>
      </xsd:complexType>
    </xsd:element>
    <xsd:element name="ie3cf5aa8f394407b48df93154792bc3" ma:index="14" nillable="true" ma:taxonomy="true" ma:internalName="ie3cf5aa8f394407b48df93154792bc3" ma:taxonomyFieldName="Week" ma:displayName="Week" ma:fieldId="{2e3cf5aa-8f39-4407-b48d-f93154792bc3}" ma:sspId="c022160d-8cc3-41fd-88f4-0e6a59a1a79f" ma:termSetId="65c63b05-71ce-4be3-b490-62d611659da3" ma:anchorId="00000000-0000-0000-0000-000000000000" ma:open="false" ma:isKeyword="false">
      <xsd:complexType>
        <xsd:sequence>
          <xsd:element ref="pc:Terms" minOccurs="0" maxOccurs="1"/>
        </xsd:sequence>
      </xsd:complexType>
    </xsd:element>
    <xsd:element name="c497cbb4844140aca2ca654b9b85c831" ma:index="16" nillable="true" ma:taxonomy="true" ma:internalName="c497cbb4844140aca2ca654b9b85c831" ma:taxonomyFieldName="Term" ma:displayName="Term" ma:fieldId="{c497cbb4-8441-40ac-a2ca-654b9b85c831}" ma:sspId="c022160d-8cc3-41fd-88f4-0e6a59a1a79f" ma:termSetId="c6542a95-9c68-4949-90f6-f04c3b106165" ma:anchorId="00000000-0000-0000-0000-000000000000" ma:open="false" ma:isKeyword="false">
      <xsd:complexType>
        <xsd:sequence>
          <xsd:element ref="pc:Terms" minOccurs="0" maxOccurs="1"/>
        </xsd:sequence>
      </xsd:complexType>
    </xsd:element>
    <xsd:element name="PersonalIdentificationData" ma:index="17" nillable="true" ma:displayName="Personal Identification Data" ma:internalName="Personal_x0020_Identification_x0020_Data">
      <xsd:simpleType>
        <xsd:restriction base="dms:Choice">
          <xsd:enumeration value="No"/>
          <xsd:enumeration value="Yes"/>
        </xsd:restriction>
      </xsd:simpleType>
    </xsd:element>
    <xsd:element name="KeyStage" ma:index="18" nillable="true" ma:displayName="Key Stage" ma:default="KS4" ma:internalName="Key_x0020_Stage">
      <xsd:simpleType>
        <xsd:restriction base="dms:Text"/>
      </xsd:simpleType>
    </xsd:element>
    <xsd:element name="Year" ma:index="19" nillable="true" ma:displayName="Year" ma:default="Year 11" ma:internalName="Year">
      <xsd:simpleType>
        <xsd:restriction base="dms:Text"/>
      </xsd:simpleType>
    </xsd:element>
    <xsd:element name="Lesson" ma:index="20" nillable="true" ma:displayName="Lesson" ma:internalName="Lesson">
      <xsd:simpleType>
        <xsd:restriction base="dms:Text"/>
      </xsd:simpleType>
    </xsd:element>
    <xsd:element name="CustomTags" ma:index="21" nillable="true" ma:displayName="Custom Tags" ma:internalName="Custom_x0020_Tags">
      <xsd:simpleType>
        <xsd:restriction base="dms:Text"/>
      </xsd:simpleType>
    </xsd:element>
    <xsd:element name="CurriculumSubject" ma:index="22" nillable="true" ma:displayName="Curriculum Subject" ma:default="Design Technology" ma:internalName="Curriculum_x0020_Subject">
      <xsd:simpleType>
        <xsd:restriction base="dms:Text"/>
      </xsd:simpleType>
    </xsd:element>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313c76-d8cf-4c35-bcc8-88f901e76746"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22160d-8cc3-41fd-88f4-0e6a59a1a79f" ma:termSetId="09814cd3-568e-fe90-9814-8d621ff8fb84" ma:anchorId="fba54fb3-c3e1-fe81-a776-ca4b69148c4d" ma:open="true" ma:isKeyword="false">
      <xsd:complexType>
        <xsd:sequence>
          <xsd:element ref="pc:Terms" minOccurs="0" maxOccurs="1"/>
        </xsd:sequence>
      </xsd:complexType>
    </xsd:element>
    <xsd:element name="MediaServiceDateTaken" ma:index="29" nillable="true" ma:displayName="MediaServiceDateTaken" ma:hidden="true" ma:indexed="true" ma:internalName="MediaServiceDateTaken"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e88a227307041d1acf7c1fa1ed55694 xmlns="e701effd-2b37-459b-bcc8-c52484c32432">
      <Terms xmlns="http://schemas.microsoft.com/office/infopath/2007/PartnerControls"/>
    </ae88a227307041d1acf7c1fa1ed55694>
    <CurriculumSubject xmlns="e701effd-2b37-459b-bcc8-c52484c32432">Design Technology</CurriculumSubject>
    <TaxCatchAll xmlns="e701effd-2b37-459b-bcc8-c52484c32432" xsi:nil="true"/>
    <d53377a9edef49f69bc84a5c0e946513 xmlns="e701effd-2b37-459b-bcc8-c52484c32432">
      <Terms xmlns="http://schemas.microsoft.com/office/infopath/2007/PartnerControls"/>
    </d53377a9edef49f69bc84a5c0e946513>
    <Year xmlns="e701effd-2b37-459b-bcc8-c52484c32432" xsi:nil="true"/>
    <KeyStage xmlns="e701effd-2b37-459b-bcc8-c52484c32432" xsi:nil="true"/>
    <Lesson xmlns="e701effd-2b37-459b-bcc8-c52484c32432" xsi:nil="true"/>
    <ie3cf5aa8f394407b48df93154792bc3 xmlns="e701effd-2b37-459b-bcc8-c52484c32432">
      <Terms xmlns="http://schemas.microsoft.com/office/infopath/2007/PartnerControls"/>
    </ie3cf5aa8f394407b48df93154792bc3>
    <c497cbb4844140aca2ca654b9b85c831 xmlns="e701effd-2b37-459b-bcc8-c52484c32432">
      <Terms xmlns="http://schemas.microsoft.com/office/infopath/2007/PartnerControls"/>
    </c497cbb4844140aca2ca654b9b85c831>
    <PersonalIdentificationData xmlns="e701effd-2b37-459b-bcc8-c52484c32432" xsi:nil="true"/>
    <CustomTags xmlns="e701effd-2b37-459b-bcc8-c52484c32432" xsi:nil="true"/>
    <lcf76f155ced4ddcb4097134ff3c332f xmlns="9b313c76-d8cf-4c35-bcc8-88f901e7674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9AAF8-E61C-4A09-A641-31D216A89A67}"/>
</file>

<file path=customXml/itemProps2.xml><?xml version="1.0" encoding="utf-8"?>
<ds:datastoreItem xmlns:ds="http://schemas.openxmlformats.org/officeDocument/2006/customXml" ds:itemID="{CFE0DEBC-BD9D-424F-919E-B29A9265AED0}">
  <ds:schemaRefs>
    <ds:schemaRef ds:uri="http://purl.org/dc/terms/"/>
    <ds:schemaRef ds:uri="http://www.w3.org/XML/1998/namespace"/>
    <ds:schemaRef ds:uri="http://schemas.microsoft.com/office/2006/metadata/properties"/>
    <ds:schemaRef ds:uri="e701effd-2b37-459b-bcc8-c52484c32432"/>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ba83e0d6-db81-483f-9077-00b09c46ee4a"/>
  </ds:schemaRefs>
</ds:datastoreItem>
</file>

<file path=customXml/itemProps3.xml><?xml version="1.0" encoding="utf-8"?>
<ds:datastoreItem xmlns:ds="http://schemas.openxmlformats.org/officeDocument/2006/customXml" ds:itemID="{7A33FB5E-B1A7-4D54-AB94-D84F5AA77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TotalTime>
  <Words>4172</Words>
  <Application>Microsoft Office PowerPoint</Application>
  <PresentationFormat>A3 Paper (297x420 mm)</PresentationFormat>
  <Paragraphs>659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Hill</dc:creator>
  <cp:lastModifiedBy>S. Subra</cp:lastModifiedBy>
  <cp:revision>38</cp:revision>
  <dcterms:created xsi:type="dcterms:W3CDTF">2019-06-27T12:58:19Z</dcterms:created>
  <dcterms:modified xsi:type="dcterms:W3CDTF">2023-05-14T14:59:46Z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0x01010069B7FC02FAF3764B9D62267CCC725C6C</vt:lpwstr>
  </property>
  <property fmtid="{D5CDD505-2E9C-101B-9397-08002B2CF9AE}" pid="3" name="Topic">
    <vt:lpwstr/>
  </property>
  <property fmtid="{D5CDD505-2E9C-101B-9397-08002B2CF9AE}" pid="4" name="Term">
    <vt:lpwstr/>
  </property>
  <property fmtid="{D5CDD505-2E9C-101B-9397-08002B2CF9AE}" pid="5" name="Exam Board">
    <vt:lpwstr/>
  </property>
  <property fmtid="{D5CDD505-2E9C-101B-9397-08002B2CF9AE}" pid="6" name="Week">
    <vt:lpwstr/>
  </property>
  <property fmtid="{D5CDD505-2E9C-101B-9397-08002B2CF9AE}" pid="7" name="Staff Category">
    <vt:lpwstr/>
  </property>
  <property fmtid="{D5CDD505-2E9C-101B-9397-08002B2CF9AE}" pid="8" name="MediaServiceImageTags">
    <vt:lpwstr/>
  </property>
</Properties>
</file>