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58" r:id="rId3"/>
    <p:sldId id="259" r:id="rId4"/>
    <p:sldId id="261" r:id="rId5"/>
    <p:sldId id="262" r:id="rId6"/>
    <p:sldId id="264" r:id="rId7"/>
    <p:sldId id="263" r:id="rId8"/>
    <p:sldId id="265" r:id="rId9"/>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1"/>
            <p14:sldId id="262"/>
            <p14:sldId id="264"/>
            <p14:sldId id="263"/>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C43AC-3F63-C944-ABE1-864F39B4733D}" v="471" dt="2024-06-17T07:49:09.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94000" autoAdjust="0"/>
  </p:normalViewPr>
  <p:slideViewPr>
    <p:cSldViewPr>
      <p:cViewPr varScale="1">
        <p:scale>
          <a:sx n="69" d="100"/>
          <a:sy n="69" d="100"/>
        </p:scale>
        <p:origin x="1482"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 McCarthy" userId="S::mmr@draytonmanorhighschool.co.uk::88e34e59-2bd4-4f5a-9c1e-6d38fe966ab0" providerId="AD" clId="Web-{7E6C43AC-3F63-C944-ABE1-864F39B4733D}"/>
    <pc:docChg chg="delSld modSld modSection">
      <pc:chgData name="Mr M McCarthy" userId="S::mmr@draytonmanorhighschool.co.uk::88e34e59-2bd4-4f5a-9c1e-6d38fe966ab0" providerId="AD" clId="Web-{7E6C43AC-3F63-C944-ABE1-864F39B4733D}" dt="2024-06-17T07:49:09.025" v="462"/>
      <pc:docMkLst>
        <pc:docMk/>
      </pc:docMkLst>
      <pc:sldChg chg="modSp">
        <pc:chgData name="Mr M McCarthy" userId="S::mmr@draytonmanorhighschool.co.uk::88e34e59-2bd4-4f5a-9c1e-6d38fe966ab0" providerId="AD" clId="Web-{7E6C43AC-3F63-C944-ABE1-864F39B4733D}" dt="2024-06-17T07:49:09.025" v="462"/>
        <pc:sldMkLst>
          <pc:docMk/>
          <pc:sldMk cId="339788119" sldId="258"/>
        </pc:sldMkLst>
        <pc:graphicFrameChg chg="mod modGraphic">
          <ac:chgData name="Mr M McCarthy" userId="S::mmr@draytonmanorhighschool.co.uk::88e34e59-2bd4-4f5a-9c1e-6d38fe966ab0" providerId="AD" clId="Web-{7E6C43AC-3F63-C944-ABE1-864F39B4733D}" dt="2024-06-17T07:49:09.025" v="462"/>
          <ac:graphicFrameMkLst>
            <pc:docMk/>
            <pc:sldMk cId="339788119" sldId="258"/>
            <ac:graphicFrameMk id="2" creationId="{00000000-0000-0000-0000-000000000000}"/>
          </ac:graphicFrameMkLst>
        </pc:graphicFrameChg>
      </pc:sldChg>
      <pc:sldChg chg="del">
        <pc:chgData name="Mr M McCarthy" userId="S::mmr@draytonmanorhighschool.co.uk::88e34e59-2bd4-4f5a-9c1e-6d38fe966ab0" providerId="AD" clId="Web-{7E6C43AC-3F63-C944-ABE1-864F39B4733D}" dt="2024-06-17T07:48:20.242" v="448"/>
        <pc:sldMkLst>
          <pc:docMk/>
          <pc:sldMk cId="1458984627" sldId="260"/>
        </pc:sldMkLst>
      </pc:sldChg>
    </pc:docChg>
  </pc:docChgLst>
  <pc:docChgLst>
    <pc:chgData clId="Web-{5E848EDA-2AAB-0597-AF09-5D2BEDA41858}"/>
    <pc:docChg chg="modSld">
      <pc:chgData name="" userId="" providerId="" clId="Web-{5E848EDA-2AAB-0597-AF09-5D2BEDA41858}" dt="2021-07-07T10:12:21.293" v="0" actId="1076"/>
      <pc:docMkLst>
        <pc:docMk/>
      </pc:docMkLst>
      <pc:sldChg chg="modSp">
        <pc:chgData name="" userId="" providerId="" clId="Web-{5E848EDA-2AAB-0597-AF09-5D2BEDA41858}" dt="2021-07-07T10:12:21.293" v="0" actId="1076"/>
        <pc:sldMkLst>
          <pc:docMk/>
          <pc:sldMk cId="2303603557" sldId="266"/>
        </pc:sldMkLst>
        <pc:picChg chg="mod">
          <ac:chgData name="" userId="" providerId="" clId="Web-{5E848EDA-2AAB-0597-AF09-5D2BEDA41858}" dt="2021-07-07T10:12:21.293" v="0" actId="1076"/>
          <ac:picMkLst>
            <pc:docMk/>
            <pc:sldMk cId="2303603557" sldId="266"/>
            <ac:picMk id="7" creationId="{00000000-0000-0000-0000-000000000000}"/>
          </ac:picMkLst>
        </pc:picChg>
      </pc:sldChg>
    </pc:docChg>
  </pc:docChgLst>
  <pc:docChgLst>
    <pc:chgData name="Mr M McCarthy" userId="S::mmr@draytonmanorhighschool.co.uk::88e34e59-2bd4-4f5a-9c1e-6d38fe966ab0" providerId="AD" clId="Web-{F7808F8E-E6B2-4FA7-EF76-8D0E1F14D3EC}"/>
    <pc:docChg chg="modSld">
      <pc:chgData name="Mr M McCarthy" userId="S::mmr@draytonmanorhighschool.co.uk::88e34e59-2bd4-4f5a-9c1e-6d38fe966ab0" providerId="AD" clId="Web-{F7808F8E-E6B2-4FA7-EF76-8D0E1F14D3EC}" dt="2022-07-07T11:30:58.409" v="29" actId="1076"/>
      <pc:docMkLst>
        <pc:docMk/>
      </pc:docMkLst>
      <pc:sldChg chg="modSp">
        <pc:chgData name="Mr M McCarthy" userId="S::mmr@draytonmanorhighschool.co.uk::88e34e59-2bd4-4f5a-9c1e-6d38fe966ab0" providerId="AD" clId="Web-{F7808F8E-E6B2-4FA7-EF76-8D0E1F14D3EC}" dt="2022-07-07T11:30:58.409" v="29" actId="1076"/>
        <pc:sldMkLst>
          <pc:docMk/>
          <pc:sldMk cId="2303603557" sldId="266"/>
        </pc:sldMkLst>
        <pc:spChg chg="mod">
          <ac:chgData name="Mr M McCarthy" userId="S::mmr@draytonmanorhighschool.co.uk::88e34e59-2bd4-4f5a-9c1e-6d38fe966ab0" providerId="AD" clId="Web-{F7808F8E-E6B2-4FA7-EF76-8D0E1F14D3EC}" dt="2022-07-07T11:30:58.409" v="29" actId="1076"/>
          <ac:spMkLst>
            <pc:docMk/>
            <pc:sldMk cId="2303603557" sldId="26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17/06/2024</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17/06/2024</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3.png"/><Relationship Id="rId3" Type="http://schemas.openxmlformats.org/officeDocument/2006/relationships/hyperlink" Target="https://www.bestpodcasts.co.uk/podcast/the-news-agents-usa/" TargetMode="External"/><Relationship Id="rId7" Type="http://schemas.openxmlformats.org/officeDocument/2006/relationships/hyperlink" Target="https://www.nytimes.com/column/the-daily" TargetMode="External"/><Relationship Id="rId12" Type="http://schemas.openxmlformats.org/officeDocument/2006/relationships/image" Target="../media/image8.jpeg"/><Relationship Id="rId2" Type="http://schemas.openxmlformats.org/officeDocument/2006/relationships/hyperlink" Target="https://www.futurelearn.com/courses/global-prosperity" TargetMode="External"/><Relationship Id="rId1" Type="http://schemas.openxmlformats.org/officeDocument/2006/relationships/slideLayout" Target="../slideLayouts/slideLayout7.xml"/><Relationship Id="rId6" Type="http://schemas.openxmlformats.org/officeDocument/2006/relationships/hyperlink" Target="https://www.politics.co.uk/" TargetMode="External"/><Relationship Id="rId11" Type="http://schemas.openxmlformats.org/officeDocument/2006/relationships/image" Target="../media/image7.png"/><Relationship Id="rId5" Type="http://schemas.openxmlformats.org/officeDocument/2006/relationships/hyperlink" Target="https://www.theguardian.com/politics/series/politicsweekly" TargetMode="External"/><Relationship Id="rId10" Type="http://schemas.openxmlformats.org/officeDocument/2006/relationships/image" Target="../media/image6.png"/><Relationship Id="rId4" Type="http://schemas.openxmlformats.org/officeDocument/2006/relationships/hyperlink" Target="https://podcasts.apple.com/gb/podcast/the-a-level-politics-show/id1473697674"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res.org.uk/education/young-economist-of-the-yea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2000672" y="277489"/>
            <a:ext cx="7745941" cy="584775"/>
          </a:xfrm>
          <a:prstGeom prst="rect">
            <a:avLst/>
          </a:prstGeom>
          <a:noFill/>
        </p:spPr>
        <p:txBody>
          <a:bodyPr wrap="square" rtlCol="0">
            <a:spAutoFit/>
          </a:bodyPr>
          <a:lstStyle/>
          <a:p>
            <a:r>
              <a:rPr lang="en-GB" sz="3200" dirty="0">
                <a:latin typeface="Bliss 2 ExtraBold" panose="02000506030000020004" pitchFamily="50" charset="0"/>
              </a:rPr>
              <a:t>Government and Politics Bridging Menu</a:t>
            </a:r>
          </a:p>
        </p:txBody>
      </p:sp>
      <p:sp>
        <p:nvSpPr>
          <p:cNvPr id="6" name="TextBox 5"/>
          <p:cNvSpPr txBox="1"/>
          <p:nvPr/>
        </p:nvSpPr>
        <p:spPr>
          <a:xfrm>
            <a:off x="2723055" y="1269148"/>
            <a:ext cx="7019413" cy="3416320"/>
          </a:xfrm>
          <a:prstGeom prst="rect">
            <a:avLst/>
          </a:prstGeom>
          <a:solidFill>
            <a:schemeClr val="bg1"/>
          </a:solidFill>
          <a:ln w="57150">
            <a:solidFill>
              <a:schemeClr val="tx1"/>
            </a:solidFill>
          </a:ln>
        </p:spPr>
        <p:txBody>
          <a:bodyPr wrap="square" lIns="91440" tIns="45720" rIns="91440" bIns="45720" rtlCol="0" anchor="t">
            <a:spAutoFit/>
          </a:bodyPr>
          <a:lstStyle/>
          <a:p>
            <a:pPr algn="ctr"/>
            <a:r>
              <a:rPr lang="en-GB" dirty="0">
                <a:latin typeface="Bliss 2 Regular" panose="02000506030000020004" pitchFamily="50" charset="0"/>
              </a:rPr>
              <a:t>You are about to start an exciting journey into the world of Politics,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t>
            </a:r>
          </a:p>
          <a:p>
            <a:pPr marL="285750" indent="-285750">
              <a:buFont typeface="Arial" panose="020B0604020202020204" pitchFamily="34" charset="0"/>
              <a:buChar char="•"/>
            </a:pPr>
            <a:r>
              <a:rPr lang="en-GB" dirty="0">
                <a:latin typeface="Bliss 2 Regular"/>
              </a:rPr>
              <a:t>      The red hot chili indicates that the task is more challenging than the others</a:t>
            </a:r>
          </a:p>
          <a:p>
            <a:pPr marL="285750" indent="-285750">
              <a:buFont typeface="Arial" panose="020B0604020202020204" pitchFamily="34" charset="0"/>
              <a:buChar char="•"/>
            </a:pPr>
            <a:r>
              <a:rPr lang="en-GB" dirty="0">
                <a:latin typeface="Bliss 2 Regular"/>
              </a:rPr>
              <a:t>Numbers </a:t>
            </a:r>
            <a:r>
              <a:rPr lang="en-GB" dirty="0" err="1">
                <a:latin typeface="Bliss 2 Regular"/>
              </a:rPr>
              <a:t>eg</a:t>
            </a:r>
            <a:r>
              <a:rPr lang="en-GB" dirty="0">
                <a:latin typeface="Bliss 2 Regular"/>
              </a:rPr>
              <a:t> </a:t>
            </a:r>
            <a:r>
              <a:rPr lang="en-GB" dirty="0">
                <a:solidFill>
                  <a:srgbClr val="FF0000"/>
                </a:solidFill>
                <a:latin typeface="Bliss 2 Regular"/>
              </a:rPr>
              <a:t>(1) </a:t>
            </a:r>
            <a:r>
              <a:rPr lang="en-GB" dirty="0">
                <a:latin typeface="Bliss 2 Regular"/>
              </a:rPr>
              <a:t>correspond to how you should evidence the module which can be found in the slides</a:t>
            </a:r>
          </a:p>
        </p:txBody>
      </p:sp>
      <p:pic>
        <p:nvPicPr>
          <p:cNvPr id="7" name="Picture 6"/>
          <p:cNvPicPr>
            <a:picLocks noChangeAspect="1"/>
          </p:cNvPicPr>
          <p:nvPr/>
        </p:nvPicPr>
        <p:blipFill rotWithShape="1">
          <a:blip r:embed="rId4"/>
          <a:srcRect l="25008" t="17288" r="25008" b="24559"/>
          <a:stretch/>
        </p:blipFill>
        <p:spPr>
          <a:xfrm>
            <a:off x="4443332" y="3569307"/>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1190773"/>
              </p:ext>
            </p:extLst>
          </p:nvPr>
        </p:nvGraphicFramePr>
        <p:xfrm>
          <a:off x="0" y="-70167"/>
          <a:ext cx="9906000" cy="7405668"/>
        </p:xfrm>
        <a:graphic>
          <a:graphicData uri="http://schemas.openxmlformats.org/drawingml/2006/table">
            <a:tbl>
              <a:tblPr firstRow="1" bandRow="1">
                <a:tableStyleId>{5C22544A-7EE6-4342-B048-85BDC9FD1C3A}</a:tableStyleId>
              </a:tblPr>
              <a:tblGrid>
                <a:gridCol w="314343">
                  <a:extLst>
                    <a:ext uri="{9D8B030D-6E8A-4147-A177-3AD203B41FA5}">
                      <a16:colId xmlns:a16="http://schemas.microsoft.com/office/drawing/2014/main" val="3372372521"/>
                    </a:ext>
                  </a:extLst>
                </a:gridCol>
                <a:gridCol w="2397964">
                  <a:extLst>
                    <a:ext uri="{9D8B030D-6E8A-4147-A177-3AD203B41FA5}">
                      <a16:colId xmlns:a16="http://schemas.microsoft.com/office/drawing/2014/main" val="2077392922"/>
                    </a:ext>
                  </a:extLst>
                </a:gridCol>
                <a:gridCol w="2017243">
                  <a:extLst>
                    <a:ext uri="{9D8B030D-6E8A-4147-A177-3AD203B41FA5}">
                      <a16:colId xmlns:a16="http://schemas.microsoft.com/office/drawing/2014/main" val="3932849750"/>
                    </a:ext>
                  </a:extLst>
                </a:gridCol>
                <a:gridCol w="1787336">
                  <a:extLst>
                    <a:ext uri="{9D8B030D-6E8A-4147-A177-3AD203B41FA5}">
                      <a16:colId xmlns:a16="http://schemas.microsoft.com/office/drawing/2014/main" val="3835909388"/>
                    </a:ext>
                  </a:extLst>
                </a:gridCol>
                <a:gridCol w="1406615">
                  <a:extLst>
                    <a:ext uri="{9D8B030D-6E8A-4147-A177-3AD203B41FA5}">
                      <a16:colId xmlns:a16="http://schemas.microsoft.com/office/drawing/2014/main" val="3201027453"/>
                    </a:ext>
                  </a:extLst>
                </a:gridCol>
                <a:gridCol w="1982499">
                  <a:extLst>
                    <a:ext uri="{9D8B030D-6E8A-4147-A177-3AD203B41FA5}">
                      <a16:colId xmlns:a16="http://schemas.microsoft.com/office/drawing/2014/main" val="303662165"/>
                    </a:ext>
                  </a:extLst>
                </a:gridCol>
              </a:tblGrid>
              <a:tr h="621358">
                <a:tc gridSpan="6">
                  <a:txBody>
                    <a:bodyPr/>
                    <a:lstStyle/>
                    <a:p>
                      <a:pPr algn="ctr"/>
                      <a:r>
                        <a:rPr lang="en-GB" dirty="0">
                          <a:solidFill>
                            <a:schemeClr val="bg1"/>
                          </a:solidFill>
                        </a:rPr>
                        <a:t>Government</a:t>
                      </a:r>
                      <a:r>
                        <a:rPr lang="en-GB" baseline="0" dirty="0">
                          <a:solidFill>
                            <a:schemeClr val="bg1"/>
                          </a:solidFill>
                        </a:rPr>
                        <a:t> and </a:t>
                      </a:r>
                      <a:r>
                        <a:rPr lang="en-GB" dirty="0">
                          <a:solidFill>
                            <a:schemeClr val="bg1"/>
                          </a:solidFill>
                        </a:rPr>
                        <a:t>Politics</a:t>
                      </a:r>
                      <a:r>
                        <a:rPr lang="en-GB" baseline="0" dirty="0">
                          <a:solidFill>
                            <a:schemeClr val="bg1"/>
                          </a:solidFill>
                        </a:rPr>
                        <a:t> 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1769">
                <a:tc rowSpan="8">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30194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0" kern="1200" baseline="0" dirty="0">
                          <a:solidFill>
                            <a:schemeClr val="dk1"/>
                          </a:solidFill>
                          <a:effectLst/>
                          <a:latin typeface="Bliss 2 Regular" panose="02000506030000020004" pitchFamily="50" charset="0"/>
                          <a:ea typeface="+mn-ea"/>
                          <a:cs typeface="+mn-cs"/>
                        </a:rPr>
                        <a:t>Francis Fukuyama Liberalism and its discontents?</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r>
                        <a:rPr lang="en-US" sz="1000" dirty="0">
                          <a:solidFill>
                            <a:schemeClr val="tx1"/>
                          </a:solidFill>
                          <a:latin typeface="Bliss 2 Regular" panose="02000506030000020004" pitchFamily="50" charset="0"/>
                        </a:rPr>
                        <a:t>Fukuyama analyses the challenges to Liberalism from both the left and right and offers solutions to the erosion of liberal democracy</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kern="1200" dirty="0">
                          <a:solidFill>
                            <a:schemeClr val="dk1"/>
                          </a:solidFill>
                          <a:effectLst/>
                          <a:latin typeface="Bliss 2 Regular"/>
                          <a:ea typeface="+mn-ea"/>
                          <a:cs typeface="+mn-cs"/>
                        </a:rPr>
                        <a:t>Thatcher: A Very British Revolution</a:t>
                      </a:r>
                      <a:r>
                        <a:rPr lang="en-US" sz="1000" b="0" i="0" kern="1200" dirty="0">
                          <a:solidFill>
                            <a:srgbClr val="FF0000"/>
                          </a:solidFill>
                          <a:effectLst/>
                          <a:latin typeface="Bliss 2 Regular"/>
                          <a:ea typeface="+mn-ea"/>
                          <a:cs typeface="+mn-cs"/>
                        </a:rPr>
                        <a:t>(1)</a:t>
                      </a:r>
                      <a:endParaRPr lang="en-GB" sz="1000" dirty="0">
                        <a:solidFill>
                          <a:srgbClr val="FF0000"/>
                        </a:solidFill>
                        <a:latin typeface="Bliss 2 Regular"/>
                      </a:endParaRPr>
                    </a:p>
                    <a:p>
                      <a:r>
                        <a:rPr lang="en-US" sz="1000" b="0" i="0" kern="1200" dirty="0">
                          <a:solidFill>
                            <a:schemeClr val="dk1"/>
                          </a:solidFill>
                          <a:effectLst/>
                          <a:latin typeface="Bliss 2 Regular" panose="02000506030000020004" pitchFamily="50" charset="0"/>
                          <a:ea typeface="+mn-ea"/>
                          <a:cs typeface="+mn-cs"/>
                        </a:rPr>
                        <a:t>An in-depth examination of Margaret Thatcher, her rise to power, and the changes brought forth by her years in leadership. </a:t>
                      </a: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spcAft>
                          <a:spcPts val="0"/>
                        </a:spcAft>
                        <a:buFont typeface="Arial" panose="020B0604020202020204" pitchFamily="34" charset="0"/>
                        <a:buNone/>
                      </a:pPr>
                      <a:r>
                        <a:rPr lang="en-GB" sz="1000" b="1" kern="1200" baseline="0" dirty="0">
                          <a:solidFill>
                            <a:schemeClr val="dk1"/>
                          </a:solidFill>
                          <a:effectLst/>
                          <a:latin typeface="Bliss 2 Regular"/>
                          <a:ea typeface="+mn-ea"/>
                          <a:cs typeface="+mn-cs"/>
                        </a:rPr>
                        <a:t>The Rest is Politics</a:t>
                      </a:r>
                    </a:p>
                    <a:p>
                      <a:pPr marL="0" lvl="0" indent="0">
                        <a:spcAft>
                          <a:spcPts val="0"/>
                        </a:spcAft>
                        <a:buFont typeface="Arial" panose="020B0604020202020204" pitchFamily="34" charset="0"/>
                        <a:buNone/>
                      </a:pPr>
                      <a:endParaRPr lang="en-GB" sz="1000" b="1" kern="1200" baseline="0" dirty="0">
                        <a:solidFill>
                          <a:schemeClr val="dk1"/>
                        </a:solidFill>
                        <a:effectLst/>
                        <a:latin typeface="Bliss 2 Regular"/>
                        <a:ea typeface="+mn-ea"/>
                        <a:cs typeface="+mn-cs"/>
                      </a:endParaRPr>
                    </a:p>
                    <a:p>
                      <a:pPr marL="0" lvl="0" indent="0">
                        <a:spcAft>
                          <a:spcPts val="0"/>
                        </a:spcAft>
                        <a:buFont typeface="Arial" panose="020B0604020202020204" pitchFamily="34" charset="0"/>
                        <a:buNone/>
                      </a:pPr>
                      <a:r>
                        <a:rPr lang="en-GB" sz="1000" b="1" kern="1200" baseline="0" dirty="0">
                          <a:solidFill>
                            <a:schemeClr val="dk1"/>
                          </a:solidFill>
                          <a:effectLst/>
                          <a:latin typeface="Bliss 2 Regular" panose="02000506030000020004" pitchFamily="50" charset="0"/>
                          <a:ea typeface="+mn-ea"/>
                          <a:cs typeface="+mn-cs"/>
                        </a:rPr>
                        <a:t> </a:t>
                      </a:r>
                      <a:r>
                        <a:rPr lang="en-GB" sz="1000" b="1"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marL="0" lvl="0" indent="0">
                        <a:spcAft>
                          <a:spcPts val="0"/>
                        </a:spcAft>
                        <a:buFont typeface="Arial" panose="020B0604020202020204" pitchFamily="34" charset="0"/>
                        <a:buNone/>
                      </a:pPr>
                      <a:r>
                        <a:rPr lang="en-US" sz="1000">
                          <a:solidFill>
                            <a:schemeClr val="tx1"/>
                          </a:solidFill>
                          <a:latin typeface="Bliss 2 Regular"/>
                        </a:rPr>
                        <a:t>Rory Stewart and Alistair </a:t>
                      </a:r>
                      <a:r>
                        <a:rPr lang="en-US" sz="1000" dirty="0">
                          <a:solidFill>
                            <a:schemeClr val="tx1"/>
                          </a:solidFill>
                          <a:latin typeface="Bliss 2 Regular"/>
                        </a:rPr>
                        <a:t>Campbell revies politics. Write a review of 2 episodes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lvl="0"/>
                      <a:r>
                        <a:rPr lang="en-GB" sz="1000" kern="1200" dirty="0">
                          <a:solidFill>
                            <a:schemeClr val="dk1"/>
                          </a:solidFill>
                          <a:effectLst/>
                          <a:latin typeface="Bliss 2 Regular" panose="02000506030000020004" pitchFamily="50" charset="0"/>
                          <a:ea typeface="+mn-ea"/>
                          <a:cs typeface="+mn-cs"/>
                        </a:rPr>
                        <a:t>Visit the UK Supreme</a:t>
                      </a:r>
                      <a:r>
                        <a:rPr lang="en-GB" sz="1000" kern="1200" baseline="0" dirty="0">
                          <a:solidFill>
                            <a:schemeClr val="dk1"/>
                          </a:solidFill>
                          <a:effectLst/>
                          <a:latin typeface="Bliss 2 Regular" panose="02000506030000020004" pitchFamily="50" charset="0"/>
                          <a:ea typeface="+mn-ea"/>
                          <a:cs typeface="+mn-cs"/>
                        </a:rPr>
                        <a:t> Court</a:t>
                      </a:r>
                      <a:r>
                        <a:rPr lang="en-GB" sz="1000" kern="1200" dirty="0">
                          <a:solidFill>
                            <a:schemeClr val="dk1"/>
                          </a:solidFill>
                          <a:effectLst/>
                          <a:latin typeface="Bliss 2 Regular" panose="02000506030000020004" pitchFamily="50" charset="0"/>
                          <a:ea typeface="+mn-ea"/>
                          <a:cs typeface="+mn-cs"/>
                        </a:rPr>
                        <a:t> </a:t>
                      </a:r>
                      <a:r>
                        <a:rPr lang="en-GB" sz="1000" kern="1200" baseline="0" dirty="0">
                          <a:solidFill>
                            <a:schemeClr val="dk1"/>
                          </a:solidFill>
                          <a:effectLst/>
                          <a:latin typeface="Bliss 2 Regular" panose="02000506030000020004" pitchFamily="50" charset="0"/>
                          <a:ea typeface="+mn-ea"/>
                          <a:cs typeface="+mn-cs"/>
                        </a:rPr>
                        <a:t> </a:t>
                      </a:r>
                      <a:r>
                        <a:rPr lang="en-GB" sz="1000" dirty="0">
                          <a:solidFill>
                            <a:srgbClr val="FF0000"/>
                          </a:solidFill>
                          <a:latin typeface="Bliss 2 Regular" panose="02000506030000020004" pitchFamily="50" charset="0"/>
                        </a:rPr>
                        <a:t>(7)</a:t>
                      </a:r>
                    </a:p>
                    <a:p>
                      <a:r>
                        <a:rPr lang="en-GB" sz="1000" dirty="0">
                          <a:latin typeface="Bliss 2 Regular" panose="02000506030000020004" pitchFamily="50" charset="0"/>
                        </a:rPr>
                        <a:t>Opposite</a:t>
                      </a:r>
                      <a:r>
                        <a:rPr lang="en-GB" sz="1000" baseline="0" dirty="0">
                          <a:latin typeface="Bliss 2 Regular" panose="02000506030000020004" pitchFamily="50" charset="0"/>
                        </a:rPr>
                        <a:t> the Houses of Parliament, find out about Magna Carta, how the judicial system has developed and the changes since the Constitutional Reform Act 2005. </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MOOCs</a:t>
                      </a:r>
                      <a:endParaRPr lang="en-GB" sz="1000" dirty="0">
                        <a:latin typeface="Bliss 2 Regular" panose="02000506030000020004" pitchFamily="50" charset="0"/>
                        <a:hlinkClick r:id="rId2"/>
                      </a:endParaRPr>
                    </a:p>
                    <a:p>
                      <a:r>
                        <a:rPr lang="en-GB" sz="1000" dirty="0">
                          <a:latin typeface="Bliss 2 Regular" panose="02000506030000020004" pitchFamily="50" charset="0"/>
                          <a:hlinkClick r:id="rId2"/>
                        </a:rPr>
                        <a:t>https://www.futurelearn.com/courses/global-prosperity</a:t>
                      </a:r>
                      <a:endParaRPr lang="en-GB" sz="1000" dirty="0">
                        <a:latin typeface="Bliss 2 Regular" panose="02000506030000020004" pitchFamily="50" charset="0"/>
                      </a:endParaRPr>
                    </a:p>
                    <a:p>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using the filter ‘Politics’ and chose one that particularly interests you </a:t>
                      </a:r>
                      <a:r>
                        <a:rPr lang="en-GB" sz="1000" baseline="0" dirty="0">
                          <a:solidFill>
                            <a:srgbClr val="FF0000"/>
                          </a:solidFill>
                          <a:latin typeface="Bliss 2 Regular" panose="02000506030000020004" pitchFamily="50" charset="0"/>
                        </a:rPr>
                        <a:t>(5)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366339"/>
                  </a:ext>
                </a:extLst>
              </a:tr>
              <a:tr h="279607">
                <a:tc vMerge="1">
                  <a:txBody>
                    <a:bodyPr/>
                    <a:lstStyle/>
                    <a:p>
                      <a:endParaRPr lang="en-GB"/>
                    </a:p>
                  </a:txBody>
                  <a:tcPr/>
                </a:tc>
                <a:tc rowSpan="3">
                  <a:txBody>
                    <a:bodyPr/>
                    <a:lstStyle/>
                    <a:p>
                      <a:pPr lvl="0"/>
                      <a:r>
                        <a:rPr lang="en-US" sz="1000" b="1" kern="1200" dirty="0">
                          <a:solidFill>
                            <a:schemeClr val="dk1"/>
                          </a:solidFill>
                          <a:effectLst/>
                          <a:latin typeface="Bliss 2 Regular" panose="02000506030000020004" pitchFamily="50" charset="0"/>
                          <a:ea typeface="+mn-ea"/>
                          <a:cs typeface="+mn-cs"/>
                        </a:rPr>
                        <a:t>A</a:t>
                      </a:r>
                      <a:r>
                        <a:rPr lang="en-US" sz="1000" b="1" kern="1200" baseline="0" dirty="0">
                          <a:solidFill>
                            <a:schemeClr val="dk1"/>
                          </a:solidFill>
                          <a:effectLst/>
                          <a:latin typeface="Bliss 2 Regular" panose="02000506030000020004" pitchFamily="50" charset="0"/>
                          <a:ea typeface="+mn-ea"/>
                          <a:cs typeface="+mn-cs"/>
                        </a:rPr>
                        <a:t> Journey by Tony Blair</a:t>
                      </a:r>
                      <a:r>
                        <a:rPr lang="en-US" sz="1000" b="1" kern="1200" dirty="0">
                          <a:solidFill>
                            <a:schemeClr val="dk1"/>
                          </a:solidFill>
                          <a:effectLst/>
                          <a:latin typeface="Bliss 2 Regular" panose="02000506030000020004" pitchFamily="50" charset="0"/>
                          <a:ea typeface="+mn-ea"/>
                          <a:cs typeface="+mn-cs"/>
                        </a:rPr>
                        <a:t> </a:t>
                      </a:r>
                      <a:r>
                        <a:rPr lang="en-US" sz="1000" b="1" kern="1200" dirty="0">
                          <a:solidFill>
                            <a:srgbClr val="FF0000"/>
                          </a:solidFill>
                          <a:effectLst/>
                          <a:latin typeface="Bliss 2 Regular" panose="02000506030000020004" pitchFamily="50" charset="0"/>
                          <a:ea typeface="+mn-ea"/>
                          <a:cs typeface="+mn-cs"/>
                        </a:rPr>
                        <a:t>(1)</a:t>
                      </a:r>
                    </a:p>
                    <a:p>
                      <a:pPr lvl="0"/>
                      <a:r>
                        <a:rPr lang="en-US" sz="1000" dirty="0">
                          <a:solidFill>
                            <a:schemeClr val="tx1"/>
                          </a:solidFill>
                          <a:latin typeface="Bliss 2 Regular"/>
                        </a:rPr>
                        <a:t>In 1997, Tony Blair won the biggest Labour victory in history to sweep the party to power and end eighteen years of Conservative government. He remains the only living Labour leader to have won a general election</a:t>
                      </a:r>
                      <a:endParaRPr lang="en-GB" sz="1000" dirty="0">
                        <a:solidFill>
                          <a:schemeClr val="tx1"/>
                        </a:solidFill>
                        <a:latin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lvl="0"/>
                      <a:r>
                        <a:rPr lang="en-GB" sz="1000" b="1" kern="1200" dirty="0">
                          <a:solidFill>
                            <a:schemeClr val="dk1"/>
                          </a:solidFill>
                          <a:effectLst/>
                          <a:latin typeface="Bliss 2 Regular" panose="02000506030000020004" pitchFamily="50" charset="0"/>
                          <a:ea typeface="+mn-ea"/>
                          <a:cs typeface="+mn-cs"/>
                        </a:rPr>
                        <a:t>Inside Job</a:t>
                      </a:r>
                      <a:r>
                        <a:rPr lang="en-GB" sz="1000" b="1" kern="1200" baseline="0" dirty="0">
                          <a:solidFill>
                            <a:schemeClr val="dk1"/>
                          </a:solidFill>
                          <a:effectLst/>
                          <a:latin typeface="Bliss 2 Regular" panose="02000506030000020004" pitchFamily="50" charset="0"/>
                          <a:ea typeface="+mn-ea"/>
                          <a:cs typeface="+mn-cs"/>
                        </a:rPr>
                        <a:t> (2010)</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lvl="0"/>
                      <a:r>
                        <a:rPr lang="en-US" sz="1000" dirty="0">
                          <a:solidFill>
                            <a:srgbClr val="FF0000"/>
                          </a:solidFill>
                          <a:latin typeface="Bliss 2 Regular" panose="02000506030000020004" pitchFamily="50" charset="0"/>
                        </a:rPr>
                        <a:t> </a:t>
                      </a:r>
                      <a:r>
                        <a:rPr lang="en-US" sz="1000" dirty="0">
                          <a:solidFill>
                            <a:schemeClr val="tx1"/>
                          </a:solidFill>
                          <a:latin typeface="Bliss 2 Regular" panose="02000506030000020004" pitchFamily="50" charset="0"/>
                        </a:rPr>
                        <a:t>This documentary narrated</a:t>
                      </a:r>
                      <a:r>
                        <a:rPr lang="en-US" sz="1000" baseline="0" dirty="0">
                          <a:solidFill>
                            <a:schemeClr val="tx1"/>
                          </a:solidFill>
                          <a:latin typeface="Bliss 2 Regular" panose="02000506030000020004" pitchFamily="50" charset="0"/>
                        </a:rPr>
                        <a:t> by Matt Damon tells the shocking story of the global financial crisis of 2007/8. Jaw dropping.</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000" b="1" kern="1200" baseline="0" dirty="0">
                          <a:solidFill>
                            <a:schemeClr val="dk1"/>
                          </a:solidFill>
                          <a:effectLst/>
                          <a:latin typeface="Bliss 2 Regular"/>
                          <a:ea typeface="+mn-ea"/>
                          <a:cs typeface="+mn-cs"/>
                        </a:rPr>
                        <a:t>News Agents USA</a:t>
                      </a:r>
                      <a:endParaRPr lang="en-GB" sz="1000" b="0" kern="1200" baseline="0" dirty="0">
                        <a:solidFill>
                          <a:srgbClr val="FF0000"/>
                        </a:solidFill>
                        <a:effectLst/>
                        <a:latin typeface="Bliss 2 Regular" panose="02000506030000020004" pitchFamily="50" charset="0"/>
                        <a:ea typeface="+mn-ea"/>
                        <a:cs typeface="+mn-cs"/>
                      </a:endParaRPr>
                    </a:p>
                    <a:p>
                      <a:pPr marL="0" marR="0" lvl="0" indent="0" algn="l" defTabSz="914400">
                        <a:lnSpc>
                          <a:spcPct val="100000"/>
                        </a:lnSpc>
                        <a:spcBef>
                          <a:spcPts val="0"/>
                        </a:spcBef>
                        <a:spcAft>
                          <a:spcPts val="600"/>
                        </a:spcAft>
                        <a:buNone/>
                        <a:tabLst/>
                        <a:defRPr/>
                      </a:pPr>
                      <a:r>
                        <a:rPr lang="en-GB" sz="1000" b="0" i="0" u="none" strike="noStrike" kern="1200" baseline="0" noProof="0" dirty="0">
                          <a:solidFill>
                            <a:schemeClr val="dk1"/>
                          </a:solidFill>
                          <a:effectLst/>
                          <a:hlinkClick r:id="rId3"/>
                        </a:rPr>
                        <a:t>https://www.bestpodcasts.co.uk/podcast/the-news-agents-usa/</a:t>
                      </a:r>
                      <a:endParaRPr lang="en-GB" dirty="0"/>
                    </a:p>
                    <a:p>
                      <a:pPr marL="0" marR="0" lvl="0" indent="0" algn="l">
                        <a:lnSpc>
                          <a:spcPct val="100000"/>
                        </a:lnSpc>
                        <a:spcBef>
                          <a:spcPts val="0"/>
                        </a:spcBef>
                        <a:spcAft>
                          <a:spcPts val="600"/>
                        </a:spcAft>
                        <a:buNone/>
                      </a:pPr>
                      <a:r>
                        <a:rPr lang="en-GB" sz="1000" b="0" kern="1200" baseline="0" dirty="0">
                          <a:solidFill>
                            <a:schemeClr val="dk1"/>
                          </a:solidFill>
                          <a:effectLst/>
                          <a:latin typeface="Bliss 2 Regular"/>
                          <a:ea typeface="+mn-ea"/>
                          <a:cs typeface="+mn-cs"/>
                        </a:rPr>
                        <a:t>Review 2 episodes of this podcast presented by Emily </a:t>
                      </a:r>
                      <a:r>
                        <a:rPr lang="en-GB" sz="1000" b="0" kern="1200" baseline="0" err="1">
                          <a:solidFill>
                            <a:schemeClr val="dk1"/>
                          </a:solidFill>
                          <a:effectLst/>
                          <a:latin typeface="Bliss 2 Regular"/>
                          <a:ea typeface="+mn-ea"/>
                          <a:cs typeface="+mn-cs"/>
                        </a:rPr>
                        <a:t>Maitliss</a:t>
                      </a:r>
                      <a:r>
                        <a:rPr lang="en-GB" sz="1000" b="0" kern="1200" baseline="0" dirty="0">
                          <a:solidFill>
                            <a:schemeClr val="dk1"/>
                          </a:solidFill>
                          <a:effectLst/>
                          <a:latin typeface="Bliss 2 Regular"/>
                          <a:ea typeface="+mn-ea"/>
                          <a:cs typeface="+mn-cs"/>
                        </a:rPr>
                        <a:t> and Jon Sopel</a:t>
                      </a:r>
                      <a:endParaRPr lang="en-GB" sz="1000" b="0" i="0" u="none" strike="noStrike" kern="1200" baseline="0" noProof="0" dirty="0">
                        <a:solidFill>
                          <a:schemeClr val="dk1"/>
                        </a:solidFill>
                        <a:effectLst/>
                      </a:endParaRP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36899960"/>
                  </a:ext>
                </a:extLst>
              </a:tr>
              <a:tr h="680535">
                <a:tc vMerge="1">
                  <a:txBody>
                    <a:bodyPr/>
                    <a:lstStyle/>
                    <a:p>
                      <a:endParaRPr lang="en-GB"/>
                    </a:p>
                  </a:txBody>
                  <a:tcPr/>
                </a:tc>
                <a:tc vMerge="1">
                  <a:txBody>
                    <a:bodyPr/>
                    <a:lstStyle/>
                    <a:p>
                      <a:pPr lvl="0"/>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lvl="0"/>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pPr lvl="0">
                        <a:buNone/>
                      </a:pPr>
                      <a:r>
                        <a:rPr lang="en-US" sz="1000" b="0" i="0" u="none" strike="noStrike" baseline="0" noProof="0" dirty="0">
                          <a:hlinkClick r:id="rId4"/>
                        </a:rPr>
                        <a:t>https://podcasts.apple.com/gb/podcast/the-a-level-politics-show/id1473697674</a:t>
                      </a:r>
                      <a:endParaRPr lang="en-US" dirty="0"/>
                    </a:p>
                    <a:p>
                      <a:pPr lvl="0">
                        <a:buNone/>
                      </a:pPr>
                      <a:endParaRPr lang="en-US" sz="1000" b="0" i="0" u="none" strike="noStrike" baseline="0" noProof="0" dirty="0"/>
                    </a:p>
                    <a:p>
                      <a:r>
                        <a:rPr lang="en-US" sz="1000" baseline="0" dirty="0">
                          <a:solidFill>
                            <a:srgbClr val="FF0000"/>
                          </a:solidFill>
                          <a:latin typeface="Bliss 2 Regular" panose="02000506030000020004" pitchFamily="50" charset="0"/>
                        </a:rPr>
                        <a:t>(1)</a:t>
                      </a:r>
                    </a:p>
                    <a:p>
                      <a:endParaRPr lang="en-US" sz="10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Bliss 2 Regular" panose="02000506030000020004" pitchFamily="50" charset="0"/>
                        </a:rPr>
                        <a:t>Write to your MP about an issue that is important to</a:t>
                      </a:r>
                      <a:r>
                        <a:rPr lang="en-GB" sz="1000" baseline="0" dirty="0">
                          <a:latin typeface="Bliss 2 Regular" panose="02000506030000020004" pitchFamily="50" charset="0"/>
                        </a:rPr>
                        <a:t> you, bring the letter and the response (if you get one) </a:t>
                      </a:r>
                      <a:r>
                        <a:rPr lang="en-GB" sz="1000" dirty="0">
                          <a:solidFill>
                            <a:srgbClr val="FF0000"/>
                          </a:solidFill>
                          <a:latin typeface="Bliss 2 Regular" panose="02000506030000020004" pitchFamily="50" charset="0"/>
                        </a:rPr>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49425687"/>
                  </a:ext>
                </a:extLst>
              </a:tr>
              <a:tr h="122915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r>
                        <a:rPr lang="en-GB" sz="1000" kern="1200" dirty="0">
                          <a:solidFill>
                            <a:schemeClr val="dk1"/>
                          </a:solidFill>
                          <a:effectLst/>
                          <a:latin typeface="Bliss 2 Regular" panose="02000506030000020004" pitchFamily="50" charset="0"/>
                          <a:ea typeface="+mn-ea"/>
                          <a:cs typeface="+mn-cs"/>
                        </a:rPr>
                        <a:t>Collect newspaper articles each week and relate and evidence the topics from </a:t>
                      </a:r>
                      <a:r>
                        <a:rPr lang="en-GB" sz="1000" b="1" kern="1200" dirty="0">
                          <a:solidFill>
                            <a:schemeClr val="dk1"/>
                          </a:solidFill>
                          <a:effectLst/>
                          <a:latin typeface="Bliss 2 Regular" panose="02000506030000020004" pitchFamily="50" charset="0"/>
                          <a:ea typeface="+mn-ea"/>
                          <a:cs typeface="+mn-cs"/>
                        </a:rPr>
                        <a:t>component</a:t>
                      </a:r>
                      <a:r>
                        <a:rPr lang="en-GB" sz="1000" b="1" kern="1200" baseline="0" dirty="0">
                          <a:solidFill>
                            <a:schemeClr val="dk1"/>
                          </a:solidFill>
                          <a:effectLst/>
                          <a:latin typeface="Bliss 2 Regular" panose="02000506030000020004" pitchFamily="50" charset="0"/>
                          <a:ea typeface="+mn-ea"/>
                          <a:cs typeface="+mn-cs"/>
                        </a:rPr>
                        <a:t> 1</a:t>
                      </a:r>
                    </a:p>
                    <a:p>
                      <a:pPr marL="171450" indent="-171450">
                        <a:buFont typeface="Arial" panose="020B0604020202020204" pitchFamily="34" charset="0"/>
                        <a:buChar char="•"/>
                      </a:pPr>
                      <a:r>
                        <a:rPr lang="en-GB" sz="1000" kern="1200" baseline="0" dirty="0">
                          <a:solidFill>
                            <a:schemeClr val="dk1"/>
                          </a:solidFill>
                          <a:effectLst/>
                          <a:latin typeface="Bliss 2 Regular" panose="02000506030000020004" pitchFamily="50" charset="0"/>
                          <a:ea typeface="+mn-ea"/>
                          <a:cs typeface="+mn-cs"/>
                        </a:rPr>
                        <a:t>Conservative and Labour Party policies and ideas</a:t>
                      </a:r>
                    </a:p>
                    <a:p>
                      <a:pPr marL="171450" indent="-171450">
                        <a:buFont typeface="Arial" panose="020B0604020202020204" pitchFamily="34" charset="0"/>
                        <a:buChar char="•"/>
                      </a:pPr>
                      <a:r>
                        <a:rPr lang="en-GB" sz="1000" kern="1200" baseline="0" dirty="0">
                          <a:solidFill>
                            <a:schemeClr val="dk1"/>
                          </a:solidFill>
                          <a:effectLst/>
                          <a:latin typeface="Bliss 2 Regular" panose="02000506030000020004" pitchFamily="50" charset="0"/>
                          <a:ea typeface="+mn-ea"/>
                          <a:cs typeface="+mn-cs"/>
                        </a:rPr>
                        <a:t>Activity of Pressure Groups including trade unions</a:t>
                      </a:r>
                      <a:endParaRPr lang="en-GB" sz="1000" kern="1200" dirty="0">
                        <a:solidFill>
                          <a:schemeClr val="dk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8836873"/>
                  </a:ext>
                </a:extLst>
              </a:tr>
              <a:tr h="295885">
                <a:tc vMerge="1">
                  <a:txBody>
                    <a:bodyPr/>
                    <a:lstStyle/>
                    <a:p>
                      <a:endParaRPr lang="en-GB"/>
                    </a:p>
                  </a:txBody>
                  <a:tcPr/>
                </a:tc>
                <a:tc rowSpan="2">
                  <a:txBody>
                    <a:bodyPr/>
                    <a:lstStyle/>
                    <a:p>
                      <a:pPr lvl="0"/>
                      <a:r>
                        <a:rPr lang="en-GB" sz="1000" b="1" kern="1200" dirty="0">
                          <a:solidFill>
                            <a:schemeClr val="tx1"/>
                          </a:solidFill>
                          <a:effectLst/>
                          <a:latin typeface="Bliss 2 Regular"/>
                          <a:ea typeface="+mn-ea"/>
                          <a:cs typeface="+mn-cs"/>
                        </a:rPr>
                        <a:t>Against White</a:t>
                      </a:r>
                      <a:r>
                        <a:rPr lang="en-GB" sz="1000" b="1" kern="1200" baseline="0" dirty="0">
                          <a:solidFill>
                            <a:schemeClr val="tx1"/>
                          </a:solidFill>
                          <a:effectLst/>
                          <a:latin typeface="Bliss 2 Regular"/>
                          <a:ea typeface="+mn-ea"/>
                          <a:cs typeface="+mn-cs"/>
                        </a:rPr>
                        <a:t> Feminism : Rafia Zakaria</a:t>
                      </a:r>
                    </a:p>
                    <a:p>
                      <a:pPr lvl="0"/>
                      <a:r>
                        <a:rPr lang="en-US" sz="1050" b="1" i="1" kern="1200" dirty="0">
                          <a:solidFill>
                            <a:schemeClr val="dk1"/>
                          </a:solidFill>
                          <a:effectLst/>
                          <a:latin typeface="+mn-lt"/>
                          <a:ea typeface="+mn-ea"/>
                          <a:cs typeface="+mn-cs"/>
                        </a:rPr>
                        <a:t>Against White Feminism</a:t>
                      </a:r>
                      <a:r>
                        <a:rPr lang="en-US" sz="1050" b="1" i="0" kern="1200" dirty="0">
                          <a:solidFill>
                            <a:schemeClr val="dk1"/>
                          </a:solidFill>
                          <a:effectLst/>
                          <a:latin typeface="+mn-lt"/>
                          <a:ea typeface="+mn-ea"/>
                          <a:cs typeface="+mn-cs"/>
                        </a:rPr>
                        <a:t> traces the connections between feminism and white supremacy from the earliest stirrings of the women's suffrage movement to the 'fourth wave' we see today. </a:t>
                      </a:r>
                      <a:endParaRPr lang="en-GB" sz="1050" b="1"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rtl="0" eaLnBrk="1" fontAlgn="auto" latinLnBrk="0" hangingPunct="1">
                        <a:lnSpc>
                          <a:spcPct val="100000"/>
                        </a:lnSpc>
                        <a:spcBef>
                          <a:spcPts val="0"/>
                        </a:spcBef>
                        <a:spcAft>
                          <a:spcPts val="0"/>
                        </a:spcAft>
                        <a:buClrTx/>
                        <a:buSzTx/>
                        <a:buFontTx/>
                        <a:buNone/>
                      </a:pPr>
                      <a:r>
                        <a:rPr lang="en-US" sz="1000" b="0" i="0" kern="1200" dirty="0">
                          <a:solidFill>
                            <a:schemeClr val="dk1"/>
                          </a:solidFill>
                          <a:effectLst/>
                          <a:latin typeface="Bliss 2 Regular"/>
                          <a:ea typeface="+mn-ea"/>
                          <a:cs typeface="+mn-cs"/>
                        </a:rPr>
                        <a:t>Sunday Morning with Laura </a:t>
                      </a:r>
                      <a:r>
                        <a:rPr lang="en-US" sz="1000" b="0" i="0" kern="1200" dirty="0" err="1">
                          <a:solidFill>
                            <a:schemeClr val="dk1"/>
                          </a:solidFill>
                          <a:effectLst/>
                          <a:latin typeface="Bliss 2 Regular"/>
                          <a:ea typeface="+mn-ea"/>
                          <a:cs typeface="+mn-cs"/>
                        </a:rPr>
                        <a:t>Kueensberg</a:t>
                      </a:r>
                      <a:r>
                        <a:rPr lang="en-US" sz="1000" b="0" i="0" kern="1200" dirty="0">
                          <a:solidFill>
                            <a:srgbClr val="FF0000"/>
                          </a:solidFill>
                          <a:effectLst/>
                          <a:latin typeface="Bliss 2 Regular"/>
                          <a:ea typeface="+mn-ea"/>
                          <a:cs typeface="+mn-cs"/>
                        </a:rPr>
                        <a:t>(1)</a:t>
                      </a:r>
                    </a:p>
                    <a:p>
                      <a:pPr marL="0" marR="0" indent="0" algn="l" rtl="0" eaLnBrk="1" fontAlgn="auto" latinLnBrk="0" hangingPunct="1">
                        <a:lnSpc>
                          <a:spcPct val="100000"/>
                        </a:lnSpc>
                        <a:spcBef>
                          <a:spcPts val="0"/>
                        </a:spcBef>
                        <a:spcAft>
                          <a:spcPts val="0"/>
                        </a:spcAft>
                        <a:buClrTx/>
                        <a:buSzTx/>
                        <a:buFontTx/>
                        <a:buNone/>
                      </a:pPr>
                      <a:r>
                        <a:rPr lang="en-GB" sz="1000" dirty="0">
                          <a:solidFill>
                            <a:schemeClr val="tx1"/>
                          </a:solidFill>
                          <a:latin typeface="Bliss 2 Regular"/>
                        </a:rPr>
                        <a:t>Every Sunday morning, BBC journalist </a:t>
                      </a:r>
                      <a:r>
                        <a:rPr lang="en-GB" sz="1000" baseline="0" dirty="0">
                          <a:solidFill>
                            <a:schemeClr val="tx1"/>
                          </a:solidFill>
                          <a:latin typeface="Bliss 2 Regular"/>
                        </a:rPr>
                        <a:t>interviews the political decision makers. Watch two episodes and write a brief review as evidence</a:t>
                      </a:r>
                      <a:endParaRPr lang="en-GB" sz="1000" dirty="0">
                        <a:solidFill>
                          <a:schemeClr val="tx1"/>
                        </a:solidFill>
                        <a:latin typeface="Bliss 2 Regular"/>
                      </a:endParaRPr>
                    </a:p>
                    <a:p>
                      <a:pPr lvl="0"/>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lvl="0" indent="0">
                        <a:spcAft>
                          <a:spcPts val="600"/>
                        </a:spcAft>
                        <a:buFont typeface="Arial" panose="020B0604020202020204" pitchFamily="34" charset="0"/>
                        <a:buNone/>
                      </a:pPr>
                      <a:r>
                        <a:rPr lang="en-US" sz="1000" b="0" i="0" kern="1200" dirty="0">
                          <a:solidFill>
                            <a:schemeClr val="tx1"/>
                          </a:solidFill>
                          <a:effectLst/>
                          <a:latin typeface="Bliss 2 Regular" panose="02000506030000020004" pitchFamily="50" charset="0"/>
                          <a:ea typeface="+mn-ea"/>
                          <a:cs typeface="+mn-cs"/>
                          <a:hlinkClick r:id="rId5"/>
                        </a:rPr>
                        <a:t>The</a:t>
                      </a:r>
                      <a:r>
                        <a:rPr lang="en-US" sz="1000" b="0" i="0" kern="1200" baseline="0" dirty="0">
                          <a:solidFill>
                            <a:schemeClr val="tx1"/>
                          </a:solidFill>
                          <a:effectLst/>
                          <a:latin typeface="Bliss 2 Regular" panose="02000506030000020004" pitchFamily="50" charset="0"/>
                          <a:ea typeface="+mn-ea"/>
                          <a:cs typeface="+mn-cs"/>
                          <a:hlinkClick r:id="rId5"/>
                        </a:rPr>
                        <a:t> Guardian UK: Politics weekly </a:t>
                      </a:r>
                      <a:r>
                        <a:rPr lang="en-US" sz="1000" b="0" i="0" kern="1200" dirty="0">
                          <a:solidFill>
                            <a:srgbClr val="FF0000"/>
                          </a:solidFill>
                          <a:effectLst/>
                          <a:latin typeface="Bliss 2 Regular" panose="02000506030000020004" pitchFamily="50" charset="0"/>
                          <a:ea typeface="+mn-ea"/>
                          <a:cs typeface="+mn-cs"/>
                          <a:hlinkClick r:id="rId5"/>
                        </a:rPr>
                        <a:t>(1)</a:t>
                      </a:r>
                      <a:endParaRPr lang="en-US" sz="1000" b="0" i="0" kern="1200" dirty="0">
                        <a:solidFill>
                          <a:srgbClr val="FF0000"/>
                        </a:solidFill>
                        <a:effectLst/>
                        <a:latin typeface="Bliss 2 Regular" panose="02000506030000020004" pitchFamily="50" charset="0"/>
                        <a:ea typeface="+mn-ea"/>
                        <a:cs typeface="+mn-cs"/>
                      </a:endParaRPr>
                    </a:p>
                    <a:p>
                      <a:pPr marL="0" lvl="0" indent="0">
                        <a:spcAft>
                          <a:spcPts val="600"/>
                        </a:spcAft>
                        <a:buFont typeface="Arial" panose="020B0604020202020204" pitchFamily="34" charset="0"/>
                        <a:buNone/>
                      </a:pPr>
                      <a:r>
                        <a:rPr lang="en-US" sz="1000" b="0" i="0" kern="1200" dirty="0">
                          <a:solidFill>
                            <a:schemeClr val="tx1"/>
                          </a:solidFill>
                          <a:effectLst/>
                          <a:latin typeface="Bliss 2 Regular" panose="02000506030000020004" pitchFamily="50" charset="0"/>
                          <a:ea typeface="+mn-ea"/>
                          <a:cs typeface="+mn-cs"/>
                        </a:rPr>
                        <a:t>A different perspective</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University Politics Open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Bliss 2 Regular" panose="02000506030000020004" pitchFamily="50" charset="0"/>
                          <a:ea typeface="+mn-ea"/>
                          <a:cs typeface="+mn-cs"/>
                        </a:rPr>
                        <a:t>Visit a University either in person or on a virtual tour</a:t>
                      </a:r>
                      <a:endParaRPr lang="en-GB" sz="1000" dirty="0">
                        <a:solidFill>
                          <a:schemeClr val="tx1"/>
                        </a:solidFill>
                        <a:latin typeface="Bliss 2 Regular" panose="02000506030000020004" pitchFamily="50" charset="0"/>
                      </a:endParaRPr>
                    </a:p>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en-GB"/>
                    </a:p>
                  </a:txBody>
                  <a:tcPr/>
                </a:tc>
                <a:extLst>
                  <a:ext uri="{0D108BD9-81ED-4DB2-BD59-A6C34878D82A}">
                    <a16:rowId xmlns:a16="http://schemas.microsoft.com/office/drawing/2014/main" val="3973962201"/>
                  </a:ext>
                </a:extLst>
              </a:tr>
              <a:tr h="92662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dk1"/>
                          </a:solidFill>
                          <a:effectLst/>
                          <a:latin typeface="Bliss 2 Regular" panose="02000506030000020004" pitchFamily="50" charset="0"/>
                          <a:ea typeface="+mn-ea"/>
                          <a:cs typeface="+mn-cs"/>
                        </a:rPr>
                        <a:t>Collect newspaper articles each week and relate and evidence the topics from </a:t>
                      </a:r>
                      <a:r>
                        <a:rPr lang="en-GB" sz="1000" kern="1200" dirty="0">
                          <a:solidFill>
                            <a:schemeClr val="tx1"/>
                          </a:solidFill>
                          <a:effectLst/>
                          <a:latin typeface="Bliss 2 Regular" panose="02000506030000020004" pitchFamily="50" charset="0"/>
                          <a:ea typeface="+mn-ea"/>
                          <a:cs typeface="+mn-cs"/>
                        </a:rPr>
                        <a:t>Component</a:t>
                      </a:r>
                      <a:r>
                        <a:rPr lang="en-GB" sz="1000" kern="1200" baseline="0" dirty="0">
                          <a:solidFill>
                            <a:schemeClr val="tx1"/>
                          </a:solidFill>
                          <a:effectLst/>
                          <a:latin typeface="Bliss 2 Regular" panose="02000506030000020004" pitchFamily="50" charset="0"/>
                          <a:ea typeface="+mn-ea"/>
                          <a:cs typeface="+mn-cs"/>
                        </a:rPr>
                        <a:t> 2</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Constitution including the Human Rights Act</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Prime Minister</a:t>
                      </a:r>
                    </a:p>
                    <a:p>
                      <a:pPr marL="171450" indent="-171450">
                        <a:buFont typeface="Arial" panose="020B0604020202020204" pitchFamily="34" charset="0"/>
                        <a:buChar char="•"/>
                      </a:pPr>
                      <a:r>
                        <a:rPr lang="en-GB" sz="1000" kern="1200" baseline="0" dirty="0">
                          <a:solidFill>
                            <a:schemeClr val="tx1"/>
                          </a:solidFill>
                          <a:effectLst/>
                          <a:latin typeface="Bliss 2 Regular" panose="02000506030000020004" pitchFamily="50" charset="0"/>
                          <a:ea typeface="+mn-ea"/>
                          <a:cs typeface="+mn-cs"/>
                        </a:rPr>
                        <a:t>The Judiciary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rgbClr val="FF0000"/>
                          </a:solidFill>
                          <a:effectLst/>
                          <a:latin typeface="Bliss 2 Regular" panose="02000506030000020004" pitchFamily="50" charset="0"/>
                          <a:ea typeface="+mn-ea"/>
                          <a:cs typeface="+mn-cs"/>
                        </a:rPr>
                        <a:t>(4)</a:t>
                      </a: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Write your</a:t>
                      </a:r>
                      <a:r>
                        <a:rPr lang="en-GB" sz="1000" kern="1200" baseline="0" dirty="0">
                          <a:solidFill>
                            <a:schemeClr val="tx1"/>
                          </a:solidFill>
                          <a:effectLst/>
                          <a:latin typeface="Bliss 2 Regular" panose="02000506030000020004" pitchFamily="50" charset="0"/>
                          <a:ea typeface="+mn-ea"/>
                          <a:cs typeface="+mn-cs"/>
                        </a:rPr>
                        <a:t> own opinion of each issue</a:t>
                      </a: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4889518"/>
                  </a:ext>
                </a:extLst>
              </a:tr>
              <a:tr h="1299717">
                <a:tc vMerge="1">
                  <a:txBody>
                    <a:bodyPr/>
                    <a:lstStyle/>
                    <a:p>
                      <a:endParaRPr lang="en-GB"/>
                    </a:p>
                  </a:txBody>
                  <a:tcPr/>
                </a:tc>
                <a:tc>
                  <a:txBody>
                    <a:bodyPr/>
                    <a:lstStyle/>
                    <a:p>
                      <a:pPr lvl="0"/>
                      <a:r>
                        <a:rPr lang="en-GB" sz="1000" dirty="0">
                          <a:solidFill>
                            <a:schemeClr val="tx1"/>
                          </a:solidFill>
                          <a:latin typeface="Bliss 2 Regular" panose="02000506030000020004" pitchFamily="50" charset="0"/>
                          <a:hlinkClick r:id="rId6"/>
                        </a:rPr>
                        <a:t>https://www.politics.co.uk/</a:t>
                      </a:r>
                      <a:endParaRPr lang="en-GB" sz="1000" dirty="0">
                        <a:solidFill>
                          <a:schemeClr val="tx1"/>
                        </a:solidFill>
                        <a:latin typeface="Bliss 2 Regular" panose="02000506030000020004" pitchFamily="50" charset="0"/>
                      </a:endParaRPr>
                    </a:p>
                    <a:p>
                      <a:pPr lvl="0"/>
                      <a:endParaRPr lang="en-GB" sz="1000" dirty="0">
                        <a:solidFill>
                          <a:schemeClr val="tx1"/>
                        </a:solidFill>
                        <a:latin typeface="Bliss 2 Regular" panose="02000506030000020004" pitchFamily="50" charset="0"/>
                      </a:endParaRPr>
                    </a:p>
                    <a:p>
                      <a:pPr lvl="0"/>
                      <a:r>
                        <a:rPr lang="en-GB" sz="1000">
                          <a:solidFill>
                            <a:schemeClr val="tx1"/>
                          </a:solidFill>
                          <a:latin typeface="Bliss 2 Regular"/>
                        </a:rPr>
                        <a:t>Write six article  tracking the key </a:t>
                      </a:r>
                      <a:r>
                        <a:rPr lang="en-GB" sz="1000" dirty="0">
                          <a:solidFill>
                            <a:schemeClr val="tx1"/>
                          </a:solidFill>
                          <a:latin typeface="Bliss 2 Regular"/>
                        </a:rPr>
                        <a:t>political developments. Each entry should be one side of A4.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Blair and Brown: The New labour Revolution (2021):</a:t>
                      </a:r>
                      <a:r>
                        <a:rPr lang="en-US" sz="1000" b="0" i="0" kern="1200" dirty="0">
                          <a:solidFill>
                            <a:schemeClr val="dk1"/>
                          </a:solidFill>
                          <a:effectLst/>
                          <a:latin typeface="Bliss 2 Regular" panose="02000506030000020004" pitchFamily="50" charset="0"/>
                          <a:ea typeface="+mn-ea"/>
                          <a:cs typeface="+mn-cs"/>
                        </a:rPr>
                        <a:t>The story of two powerful personalities at the heart of a political phenomenon. </a:t>
                      </a:r>
                      <a:r>
                        <a:rPr lang="en-US" sz="1000" b="0" i="0" kern="1200" dirty="0">
                          <a:solidFill>
                            <a:srgbClr val="FF0000"/>
                          </a:solidFill>
                          <a:effectLst/>
                          <a:latin typeface="Bliss 2 Regular" panose="02000506030000020004" pitchFamily="50" charset="0"/>
                          <a:ea typeface="+mn-ea"/>
                          <a:cs typeface="+mn-cs"/>
                        </a:rPr>
                        <a:t>(1)</a:t>
                      </a:r>
                    </a:p>
                    <a:p>
                      <a:pPr lvl="0"/>
                      <a:r>
                        <a:rPr lang="en-US" sz="1000" b="0" i="0" kern="1200" dirty="0">
                          <a:solidFill>
                            <a:schemeClr val="tx1"/>
                          </a:solidFill>
                          <a:effectLst/>
                          <a:latin typeface="Bliss 2 Regular" panose="02000506030000020004" pitchFamily="50" charset="0"/>
                          <a:ea typeface="+mn-ea"/>
                          <a:cs typeface="+mn-cs"/>
                        </a:rPr>
                        <a:t>Available on I Player</a:t>
                      </a:r>
                      <a:endParaRPr lang="en-GB" sz="1000" dirty="0">
                        <a:solidFill>
                          <a:schemeClr val="tx1"/>
                        </a:solidFill>
                        <a:latin typeface="Bliss 2 Regular" panose="02000506030000020004" pitchFamily="50" charset="0"/>
                      </a:endParaRPr>
                    </a:p>
                    <a:p>
                      <a:pPr lvl="0"/>
                      <a:r>
                        <a:rPr lang="en-GB" sz="1000" b="0" dirty="0">
                          <a:latin typeface="Bliss 2 Regular" panose="02000506030000020004" pitchFamily="50" charset="0"/>
                        </a:rPr>
                        <a:t>Write a review of episodes 1 and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b="1" kern="1200" dirty="0">
                          <a:solidFill>
                            <a:schemeClr val="dk1"/>
                          </a:solidFill>
                          <a:effectLst/>
                          <a:latin typeface="Bliss 2 Regular" panose="02000506030000020004" pitchFamily="50" charset="0"/>
                          <a:ea typeface="+mn-ea"/>
                          <a:cs typeface="+mn-cs"/>
                          <a:hlinkClick r:id="rId7"/>
                        </a:rPr>
                        <a:t>https://www.nytimes.com/column/the-daily</a:t>
                      </a:r>
                      <a:endParaRPr lang="en-US" sz="1000" b="1" kern="1200" dirty="0">
                        <a:solidFill>
                          <a:schemeClr val="dk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dk1"/>
                          </a:solidFill>
                          <a:effectLst/>
                          <a:latin typeface="Bliss 2 Regular" panose="02000506030000020004" pitchFamily="50" charset="0"/>
                          <a:ea typeface="+mn-ea"/>
                          <a:cs typeface="+mn-cs"/>
                        </a:rPr>
                        <a:t>Daily podcast on all things US politics</a:t>
                      </a: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dirty="0">
                          <a:latin typeface="Bliss 2 Regular" panose="02000506030000020004" pitchFamily="50" charset="0"/>
                        </a:rPr>
                        <a:t>The Houses of Parliament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GB" sz="1000" dirty="0">
                          <a:latin typeface="Bliss 2 Regular" panose="02000506030000020004" pitchFamily="50" charset="0"/>
                        </a:rPr>
                        <a:t>You will need to contact your local MP to</a:t>
                      </a:r>
                      <a:r>
                        <a:rPr lang="en-GB" sz="1000" baseline="0" dirty="0">
                          <a:latin typeface="Bliss 2 Regular" panose="02000506030000020004" pitchFamily="50" charset="0"/>
                        </a:rPr>
                        <a:t> get a pass but it is free.</a:t>
                      </a:r>
                      <a:r>
                        <a:rPr lang="en-GB" sz="1000" dirty="0">
                          <a:latin typeface="Bliss 2 Regular" panose="02000506030000020004"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570637930"/>
                  </a:ext>
                </a:extLst>
              </a:tr>
            </a:tbl>
          </a:graphicData>
        </a:graphic>
      </p:graphicFrame>
      <p:pic>
        <p:nvPicPr>
          <p:cNvPr id="3" name="Picture 2" descr="Image result for book clipart"/>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1499" y="710669"/>
            <a:ext cx="669439" cy="441722"/>
          </a:xfrm>
          <a:prstGeom prst="rect">
            <a:avLst/>
          </a:prstGeom>
          <a:noFill/>
          <a:ln>
            <a:noFill/>
          </a:ln>
        </p:spPr>
      </p:pic>
      <p:pic>
        <p:nvPicPr>
          <p:cNvPr id="4" name="Picture 3" descr="White TV by liftar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0146" y="648062"/>
            <a:ext cx="590647" cy="566936"/>
          </a:xfrm>
          <a:prstGeom prst="rect">
            <a:avLst/>
          </a:prstGeom>
          <a:noFill/>
          <a:ln>
            <a:noFill/>
          </a:ln>
        </p:spPr>
      </p:pic>
      <p:pic>
        <p:nvPicPr>
          <p:cNvPr id="5" name="Picture 4"/>
          <p:cNvPicPr/>
          <p:nvPr/>
        </p:nvPicPr>
        <p:blipFill>
          <a:blip r:embed="rId10" cstate="print">
            <a:extLst>
              <a:ext uri="{28A0092B-C50C-407E-A947-70E740481C1C}">
                <a14:useLocalDpi xmlns:a14="http://schemas.microsoft.com/office/drawing/2010/main" val="0"/>
              </a:ext>
            </a:extLst>
          </a:blip>
          <a:stretch>
            <a:fillRect/>
          </a:stretch>
        </p:blipFill>
        <p:spPr>
          <a:xfrm>
            <a:off x="6131113" y="726586"/>
            <a:ext cx="404767" cy="488412"/>
          </a:xfrm>
          <a:prstGeom prst="rect">
            <a:avLst/>
          </a:prstGeom>
        </p:spPr>
      </p:pic>
      <p:pic>
        <p:nvPicPr>
          <p:cNvPr id="6" name="Picture 5" descr="Image result for museum clipart"/>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8915" y="778885"/>
            <a:ext cx="530419" cy="502032"/>
          </a:xfrm>
          <a:prstGeom prst="rect">
            <a:avLst/>
          </a:prstGeom>
          <a:noFill/>
          <a:ln>
            <a:noFill/>
          </a:ln>
        </p:spPr>
      </p:pic>
      <p:pic>
        <p:nvPicPr>
          <p:cNvPr id="7" name="Picture 6" descr="SIS Quantitative Market Research"/>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0675" y="685085"/>
            <a:ext cx="560963" cy="492889"/>
          </a:xfrm>
          <a:prstGeom prst="rect">
            <a:avLst/>
          </a:prstGeom>
          <a:noFill/>
          <a:ln>
            <a:noFill/>
          </a:ln>
        </p:spPr>
      </p:pic>
      <p:pic>
        <p:nvPicPr>
          <p:cNvPr id="8" name="Picture 7"/>
          <p:cNvPicPr>
            <a:picLocks noChangeAspect="1"/>
          </p:cNvPicPr>
          <p:nvPr/>
        </p:nvPicPr>
        <p:blipFill rotWithShape="1">
          <a:blip r:embed="rId13"/>
          <a:srcRect l="25008" t="17288" r="25008" b="24559"/>
          <a:stretch/>
        </p:blipFill>
        <p:spPr>
          <a:xfrm>
            <a:off x="9561512" y="2173286"/>
            <a:ext cx="344488" cy="344488"/>
          </a:xfrm>
          <a:prstGeom prst="rect">
            <a:avLst/>
          </a:prstGeom>
        </p:spPr>
      </p:pic>
      <p:pic>
        <p:nvPicPr>
          <p:cNvPr id="12" name="Picture 11"/>
          <p:cNvPicPr>
            <a:picLocks noChangeAspect="1"/>
          </p:cNvPicPr>
          <p:nvPr/>
        </p:nvPicPr>
        <p:blipFill rotWithShape="1">
          <a:blip r:embed="rId13"/>
          <a:srcRect l="25008" t="17288" r="25008" b="24559"/>
          <a:stretch/>
        </p:blipFill>
        <p:spPr>
          <a:xfrm>
            <a:off x="9246609" y="5817452"/>
            <a:ext cx="344488" cy="344488"/>
          </a:xfrm>
          <a:prstGeom prst="rect">
            <a:avLst/>
          </a:prstGeom>
        </p:spPr>
      </p:pic>
      <p:pic>
        <p:nvPicPr>
          <p:cNvPr id="13" name="Picture 12"/>
          <p:cNvPicPr>
            <a:picLocks noChangeAspect="1"/>
          </p:cNvPicPr>
          <p:nvPr/>
        </p:nvPicPr>
        <p:blipFill rotWithShape="1">
          <a:blip r:embed="rId13"/>
          <a:srcRect l="25008" t="17288" r="25008" b="24559"/>
          <a:stretch/>
        </p:blipFill>
        <p:spPr>
          <a:xfrm>
            <a:off x="5313040" y="260648"/>
            <a:ext cx="247260" cy="247260"/>
          </a:xfrm>
          <a:prstGeom prst="rect">
            <a:avLst/>
          </a:prstGeom>
        </p:spPr>
      </p:pic>
      <p:pic>
        <p:nvPicPr>
          <p:cNvPr id="14" name="Picture 13"/>
          <p:cNvPicPr>
            <a:picLocks noChangeAspect="1"/>
          </p:cNvPicPr>
          <p:nvPr/>
        </p:nvPicPr>
        <p:blipFill rotWithShape="1">
          <a:blip r:embed="rId13"/>
          <a:srcRect l="25008" t="17288" r="25008" b="24559"/>
          <a:stretch/>
        </p:blipFill>
        <p:spPr>
          <a:xfrm>
            <a:off x="2089213" y="2151257"/>
            <a:ext cx="434010" cy="344488"/>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Century Gothic" panose="020B0502020202020204" pitchFamily="34" charset="0"/>
                <a:ea typeface="Times New Roman" panose="02020603050405020304" pitchFamily="18" charset="0"/>
              </a:rPr>
              <a:t>(1)</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 Book/Journal/Podcast/Film/TV</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908720"/>
            <a:ext cx="8915400" cy="1143000"/>
          </a:xfrm>
        </p:spPr>
        <p:txBody>
          <a:bodyPr>
            <a:normAutofit fontScale="90000"/>
          </a:bodyPr>
          <a:lstStyle/>
          <a:p>
            <a:r>
              <a:rPr lang="en-GB" dirty="0">
                <a:latin typeface="Bliss 2 Regular" panose="02000506030000020004" pitchFamily="50" charset="0"/>
                <a:hlinkClick r:id="rId2"/>
              </a:rPr>
              <a:t> </a:t>
            </a:r>
            <a:r>
              <a:rPr lang="en-US" dirty="0">
                <a:latin typeface="Bliss 2 Regular" panose="02000506030000020004" pitchFamily="50" charset="0"/>
              </a:rPr>
              <a:t>Write to your MP about an issue that is important to you, </a:t>
            </a:r>
            <a:br>
              <a:rPr lang="en-US" dirty="0">
                <a:latin typeface="Bliss 2 Regular" panose="02000506030000020004" pitchFamily="50" charset="0"/>
              </a:rPr>
            </a:br>
            <a:r>
              <a:rPr lang="en-GB" dirty="0">
                <a:solidFill>
                  <a:srgbClr val="FF0000"/>
                </a:solidFill>
                <a:latin typeface="Bliss 2 Regular" panose="02000506030000020004" pitchFamily="50" charset="0"/>
              </a:rPr>
              <a:t>(3)</a:t>
            </a:r>
            <a:endParaRPr lang="en-GB" dirty="0">
              <a:solidFill>
                <a:srgbClr val="FF0000"/>
              </a:solidFill>
            </a:endParaRPr>
          </a:p>
        </p:txBody>
      </p:sp>
      <p:sp>
        <p:nvSpPr>
          <p:cNvPr id="3" name="Content Placeholder 2"/>
          <p:cNvSpPr>
            <a:spLocks noGrp="1"/>
          </p:cNvSpPr>
          <p:nvPr>
            <p:ph idx="1"/>
          </p:nvPr>
        </p:nvSpPr>
        <p:spPr>
          <a:xfrm>
            <a:off x="495300" y="2564904"/>
            <a:ext cx="8915400" cy="3561260"/>
          </a:xfrm>
        </p:spPr>
        <p:txBody>
          <a:bodyPr>
            <a:normAutofit/>
          </a:bodyPr>
          <a:lstStyle/>
          <a:p>
            <a:r>
              <a:rPr lang="en-GB" sz="1400" dirty="0"/>
              <a:t>Upload your </a:t>
            </a:r>
            <a:r>
              <a:rPr lang="en-US" sz="1400" dirty="0"/>
              <a:t>letter and the response (if you get one) </a:t>
            </a:r>
            <a:r>
              <a:rPr lang="en-GB" sz="1400" dirty="0"/>
              <a:t>into your locker as a word document and save it as ‘Letter to MP’</a:t>
            </a:r>
          </a:p>
        </p:txBody>
      </p:sp>
    </p:spTree>
    <p:extLst>
      <p:ext uri="{BB962C8B-B14F-4D97-AF65-F5344CB8AC3E}">
        <p14:creationId xmlns:p14="http://schemas.microsoft.com/office/powerpoint/2010/main" val="229723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liss 2 Regular" panose="02000506030000020004" pitchFamily="50" charset="0"/>
              </a:rPr>
              <a:t>Collect newspaper articles each week and relate and evidence the topics from: </a:t>
            </a:r>
            <a:r>
              <a:rPr lang="en-GB" dirty="0">
                <a:solidFill>
                  <a:srgbClr val="FF0000"/>
                </a:solidFill>
                <a:latin typeface="Bliss 2 Regular" panose="02000506030000020004" pitchFamily="50" charset="0"/>
              </a:rPr>
              <a:t>(4) </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Component 1</a:t>
            </a:r>
          </a:p>
          <a:p>
            <a:r>
              <a:rPr lang="en-US" dirty="0"/>
              <a:t>Democracy and Participation</a:t>
            </a:r>
          </a:p>
          <a:p>
            <a:r>
              <a:rPr lang="en-US" dirty="0"/>
              <a:t>Party policies and ideas</a:t>
            </a:r>
          </a:p>
          <a:p>
            <a:r>
              <a:rPr lang="en-US" dirty="0"/>
              <a:t>Elections </a:t>
            </a:r>
          </a:p>
          <a:p>
            <a:r>
              <a:rPr lang="en-US" dirty="0"/>
              <a:t>Pressure Groups</a:t>
            </a:r>
          </a:p>
          <a:p>
            <a:endParaRPr lang="en-US" dirty="0"/>
          </a:p>
          <a:p>
            <a:endParaRPr lang="en-US" dirty="0"/>
          </a:p>
          <a:p>
            <a:pPr marL="0" indent="0">
              <a:buNone/>
            </a:pPr>
            <a:r>
              <a:rPr lang="en-US" dirty="0"/>
              <a:t>And from Component 2</a:t>
            </a:r>
          </a:p>
          <a:p>
            <a:r>
              <a:rPr lang="en-US" dirty="0"/>
              <a:t>Constitution</a:t>
            </a:r>
          </a:p>
          <a:p>
            <a:r>
              <a:rPr lang="en-US" dirty="0"/>
              <a:t>Prime Minister</a:t>
            </a:r>
          </a:p>
          <a:p>
            <a:r>
              <a:rPr lang="en-US" dirty="0"/>
              <a:t>Parliament</a:t>
            </a:r>
          </a:p>
          <a:p>
            <a:r>
              <a:rPr lang="en-US" dirty="0"/>
              <a:t>The Judiciary </a:t>
            </a:r>
          </a:p>
          <a:p>
            <a:r>
              <a:rPr lang="en-US" dirty="0"/>
              <a:t>(4)</a:t>
            </a:r>
          </a:p>
          <a:p>
            <a:endParaRPr lang="en-US" dirty="0"/>
          </a:p>
          <a:p>
            <a:r>
              <a:rPr lang="en-US" dirty="0"/>
              <a:t>Write your own opinion of each issue and upload to your application called ‘Weekly news in Politics’ with each week clearly labelled.</a:t>
            </a:r>
          </a:p>
        </p:txBody>
      </p:sp>
    </p:spTree>
    <p:extLst>
      <p:ext uri="{BB962C8B-B14F-4D97-AF65-F5344CB8AC3E}">
        <p14:creationId xmlns:p14="http://schemas.microsoft.com/office/powerpoint/2010/main" val="109054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MOOCs </a:t>
            </a:r>
            <a:r>
              <a:rPr lang="en-GB" dirty="0">
                <a:solidFill>
                  <a:srgbClr val="FF0000"/>
                </a:solidFill>
              </a:rPr>
              <a:t>(5)</a:t>
            </a: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p:txBody>
      </p:sp>
    </p:spTree>
    <p:extLst>
      <p:ext uri="{BB962C8B-B14F-4D97-AF65-F5344CB8AC3E}">
        <p14:creationId xmlns:p14="http://schemas.microsoft.com/office/powerpoint/2010/main" val="26693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rPr>
              <a:t>University Politics or International Relations Open Day </a:t>
            </a:r>
            <a:r>
              <a:rPr lang="en-GB" dirty="0">
                <a:solidFill>
                  <a:srgbClr val="FF0000"/>
                </a:solidFill>
                <a:latin typeface="Bliss 2 Regular" panose="02000506030000020004" pitchFamily="50" charset="0"/>
              </a:rPr>
              <a:t>(6)</a:t>
            </a:r>
            <a:endParaRPr lang="en-GB" dirty="0">
              <a:solidFill>
                <a:srgbClr val="FF0000"/>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GB" sz="1600" dirty="0"/>
              <a:t>What is the first year like on the BA Politics or International Relations Programme?</a:t>
            </a:r>
          </a:p>
          <a:p>
            <a:pPr marL="514350" lvl="0" indent="-514350">
              <a:buFont typeface="+mj-lt"/>
              <a:buAutoNum type="arabicPeriod"/>
            </a:pPr>
            <a:r>
              <a:rPr lang="en-GB" sz="1600" dirty="0"/>
              <a:t>What can I expect over the three years?</a:t>
            </a:r>
          </a:p>
          <a:p>
            <a:pPr marL="514350" lvl="0" indent="-514350">
              <a:buFont typeface="+mj-lt"/>
              <a:buAutoNum type="arabicPeriod"/>
            </a:pPr>
            <a:r>
              <a:rPr lang="en-GB" sz="1600" dirty="0"/>
              <a:t>How important are different subject combinations for a Politics Degree?</a:t>
            </a:r>
          </a:p>
          <a:p>
            <a:pPr marL="514350" lvl="0" indent="-514350">
              <a:buFont typeface="+mj-lt"/>
              <a:buAutoNum type="arabicPeriod"/>
            </a:pPr>
            <a:r>
              <a:rPr lang="en-GB" sz="1600" dirty="0"/>
              <a:t>Why study Politics and what do Universities have to offer?</a:t>
            </a:r>
          </a:p>
          <a:p>
            <a:pPr marL="514350" lvl="0" indent="-514350">
              <a:buFont typeface="+mj-lt"/>
              <a:buAutoNum type="arabicPeriod"/>
            </a:pPr>
            <a:r>
              <a:rPr lang="en-GB" sz="1600" dirty="0"/>
              <a:t>What does your University look for in applicants?</a:t>
            </a:r>
          </a:p>
          <a:p>
            <a:pPr marL="514350" lvl="0" indent="-514350">
              <a:buFont typeface="+mj-lt"/>
              <a:buAutoNum type="arabicPeriod"/>
            </a:pPr>
            <a:endParaRPr lang="en-GB" sz="1600" dirty="0"/>
          </a:p>
          <a:p>
            <a:endParaRPr lang="en-GB" dirty="0"/>
          </a:p>
        </p:txBody>
      </p:sp>
    </p:spTree>
    <p:extLst>
      <p:ext uri="{BB962C8B-B14F-4D97-AF65-F5344CB8AC3E}">
        <p14:creationId xmlns:p14="http://schemas.microsoft.com/office/powerpoint/2010/main" val="353211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0000"/>
                </a:solidFill>
              </a:rPr>
              <a:t>(7) </a:t>
            </a:r>
            <a:r>
              <a:rPr lang="en-GB" dirty="0"/>
              <a:t>Visit the UK Supreme Court (opposite the Houses of Parliament)</a:t>
            </a:r>
          </a:p>
        </p:txBody>
      </p:sp>
      <p:sp>
        <p:nvSpPr>
          <p:cNvPr id="3" name="Content Placeholder 2"/>
          <p:cNvSpPr>
            <a:spLocks noGrp="1"/>
          </p:cNvSpPr>
          <p:nvPr>
            <p:ph idx="1"/>
          </p:nvPr>
        </p:nvSpPr>
        <p:spPr/>
        <p:txBody>
          <a:bodyPr>
            <a:normAutofit/>
          </a:bodyPr>
          <a:lstStyle/>
          <a:p>
            <a:pPr marL="0" indent="0">
              <a:buNone/>
            </a:pPr>
            <a:r>
              <a:rPr lang="en-GB" dirty="0"/>
              <a:t>Choose whether you would like to make a </a:t>
            </a:r>
          </a:p>
          <a:p>
            <a:r>
              <a:rPr lang="en-GB" dirty="0"/>
              <a:t>Podcast</a:t>
            </a:r>
          </a:p>
          <a:p>
            <a:r>
              <a:rPr lang="en-GB" dirty="0"/>
              <a:t>Informative flyer</a:t>
            </a:r>
          </a:p>
          <a:p>
            <a:r>
              <a:rPr lang="en-GB" dirty="0"/>
              <a:t>Mini film</a:t>
            </a:r>
          </a:p>
          <a:p>
            <a:r>
              <a:rPr lang="en-GB" dirty="0"/>
              <a:t>Report </a:t>
            </a:r>
          </a:p>
          <a:p>
            <a:r>
              <a:rPr lang="en-GB" dirty="0"/>
              <a:t>Newspaper article </a:t>
            </a:r>
          </a:p>
          <a:p>
            <a:endParaRPr lang="en-GB" dirty="0"/>
          </a:p>
          <a:p>
            <a:pPr marL="0" indent="0">
              <a:buNone/>
            </a:pPr>
            <a:endParaRPr lang="en-GB" dirty="0"/>
          </a:p>
        </p:txBody>
      </p:sp>
    </p:spTree>
    <p:extLst>
      <p:ext uri="{BB962C8B-B14F-4D97-AF65-F5344CB8AC3E}">
        <p14:creationId xmlns:p14="http://schemas.microsoft.com/office/powerpoint/2010/main" val="3801346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TotalTime>
  <Words>1161</Words>
  <Application>Microsoft Office PowerPoint</Application>
  <PresentationFormat>A4 Paper (210x297 mm)</PresentationFormat>
  <Paragraphs>142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 Write to your MP about an issue that is important to you,  (3)</vt:lpstr>
      <vt:lpstr>Collect newspaper articles each week and relate and evidence the topics from: (4) </vt:lpstr>
      <vt:lpstr>MOOCs (5)</vt:lpstr>
      <vt:lpstr>University Politics or International Relations Open Day (6)</vt:lpstr>
      <vt:lpstr>(7) Visit the UK Supreme Court (opposite the Houses of Parliament)</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M McCarthy</cp:lastModifiedBy>
  <cp:revision>265</cp:revision>
  <cp:lastPrinted>2020-03-25T08:24:44Z</cp:lastPrinted>
  <dcterms:created xsi:type="dcterms:W3CDTF">2014-07-07T10:35:27Z</dcterms:created>
  <dcterms:modified xsi:type="dcterms:W3CDTF">2024-06-17T07:49:11Z</dcterms:modified>
</cp:coreProperties>
</file>