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6" r:id="rId2"/>
    <p:sldId id="258" r:id="rId3"/>
    <p:sldId id="259" r:id="rId4"/>
    <p:sldId id="262" r:id="rId5"/>
    <p:sldId id="264" r:id="rId6"/>
    <p:sldId id="263" r:id="rId7"/>
    <p:sldId id="265" r:id="rId8"/>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66"/>
            <p14:sldId id="258"/>
          </p14:sldIdLst>
        </p14:section>
        <p14:section name="Untitled Section" id="{BBE96AA5-A314-4063-AB85-CF33C7BF7102}">
          <p14:sldIdLst>
            <p14:sldId id="259"/>
            <p14:sldId id="262"/>
            <p14:sldId id="264"/>
            <p14:sldId id="263"/>
            <p14:sldId id="265"/>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94000" autoAdjust="0"/>
  </p:normalViewPr>
  <p:slideViewPr>
    <p:cSldViewPr>
      <p:cViewPr varScale="1">
        <p:scale>
          <a:sx n="77" d="100"/>
          <a:sy n="77" d="100"/>
        </p:scale>
        <p:origin x="1254"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10/06/2026</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10/06/2026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10/06/2026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10/06/2026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10/06/2026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10/06/2026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10/06/2026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10/06/2026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10/06/2026</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bestpodcasts.co.uk/podcast/the-news-agents-usa/" TargetMode="External"/><Relationship Id="rId7" Type="http://schemas.openxmlformats.org/officeDocument/2006/relationships/image" Target="../media/image4.jpeg"/><Relationship Id="rId12" Type="http://schemas.openxmlformats.org/officeDocument/2006/relationships/image" Target="../media/image3.png"/><Relationship Id="rId2" Type="http://schemas.openxmlformats.org/officeDocument/2006/relationships/hyperlink" Target="https://www.futurelearn.com/courses/global-prosperity" TargetMode="External"/><Relationship Id="rId1" Type="http://schemas.openxmlformats.org/officeDocument/2006/relationships/slideLayout" Target="../slideLayouts/slideLayout7.xml"/><Relationship Id="rId6" Type="http://schemas.openxmlformats.org/officeDocument/2006/relationships/hyperlink" Target="https://www.nytimes.com/column/the-daily" TargetMode="External"/><Relationship Id="rId11" Type="http://schemas.openxmlformats.org/officeDocument/2006/relationships/image" Target="../media/image8.jpeg"/><Relationship Id="rId5" Type="http://schemas.openxmlformats.org/officeDocument/2006/relationships/hyperlink" Target="https://www.politics.co.uk/" TargetMode="External"/><Relationship Id="rId10" Type="http://schemas.openxmlformats.org/officeDocument/2006/relationships/image" Target="../media/image7.png"/><Relationship Id="rId4" Type="http://schemas.openxmlformats.org/officeDocument/2006/relationships/hyperlink" Target="https://podcasts.apple.com/gb/podcast/the-a-level-politics-show/id1473697674" TargetMode="Externa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 y="1"/>
            <a:ext cx="9904629"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2000672" y="277489"/>
            <a:ext cx="7745941" cy="584775"/>
          </a:xfrm>
          <a:prstGeom prst="rect">
            <a:avLst/>
          </a:prstGeom>
          <a:noFill/>
        </p:spPr>
        <p:txBody>
          <a:bodyPr wrap="square" rtlCol="0">
            <a:spAutoFit/>
          </a:bodyPr>
          <a:lstStyle/>
          <a:p>
            <a:r>
              <a:rPr lang="en-GB" sz="3200" dirty="0">
                <a:latin typeface="Bliss 2 ExtraBold" panose="02000506030000020004" pitchFamily="50" charset="0"/>
              </a:rPr>
              <a:t>Government and Politics Bridging Menu</a:t>
            </a:r>
          </a:p>
        </p:txBody>
      </p:sp>
      <p:sp>
        <p:nvSpPr>
          <p:cNvPr id="6" name="TextBox 5"/>
          <p:cNvSpPr txBox="1"/>
          <p:nvPr/>
        </p:nvSpPr>
        <p:spPr>
          <a:xfrm>
            <a:off x="2723055" y="1269148"/>
            <a:ext cx="7019413" cy="3416320"/>
          </a:xfrm>
          <a:prstGeom prst="rect">
            <a:avLst/>
          </a:prstGeom>
          <a:solidFill>
            <a:schemeClr val="bg1"/>
          </a:solidFill>
          <a:ln w="57150">
            <a:solidFill>
              <a:schemeClr val="tx1"/>
            </a:solidFill>
          </a:ln>
        </p:spPr>
        <p:txBody>
          <a:bodyPr wrap="square" lIns="91440" tIns="45720" rIns="91440" bIns="45720" rtlCol="0" anchor="t">
            <a:spAutoFit/>
          </a:bodyPr>
          <a:lstStyle/>
          <a:p>
            <a:pPr algn="ctr"/>
            <a:r>
              <a:rPr lang="en-GB" dirty="0">
                <a:latin typeface="Bliss 2 Regular" panose="02000506030000020004" pitchFamily="50" charset="0"/>
              </a:rPr>
              <a:t>You are about to start an exciting journey into the world of Politics,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All green tasks are core modules, they are compulsory and must be completed </a:t>
            </a:r>
          </a:p>
          <a:p>
            <a:pPr marL="285750" indent="-285750">
              <a:buFont typeface="Arial" panose="020B0604020202020204" pitchFamily="34" charset="0"/>
              <a:buChar char="•"/>
            </a:pPr>
            <a:r>
              <a:rPr lang="en-GB" dirty="0">
                <a:latin typeface="Bliss 2 Regular"/>
              </a:rPr>
              <a:t>      The red hot chili indicates that the task is more challenging than the others</a:t>
            </a:r>
          </a:p>
          <a:p>
            <a:pPr marL="285750" indent="-285750">
              <a:buFont typeface="Arial" panose="020B0604020202020204" pitchFamily="34" charset="0"/>
              <a:buChar char="•"/>
            </a:pPr>
            <a:r>
              <a:rPr lang="en-GB" dirty="0">
                <a:latin typeface="Bliss 2 Regular"/>
              </a:rPr>
              <a:t>Numbers </a:t>
            </a:r>
            <a:r>
              <a:rPr lang="en-GB" dirty="0" err="1">
                <a:latin typeface="Bliss 2 Regular"/>
              </a:rPr>
              <a:t>eg</a:t>
            </a:r>
            <a:r>
              <a:rPr lang="en-GB" dirty="0">
                <a:latin typeface="Bliss 2 Regular"/>
              </a:rPr>
              <a:t> </a:t>
            </a:r>
            <a:r>
              <a:rPr lang="en-GB" dirty="0">
                <a:solidFill>
                  <a:srgbClr val="FF0000"/>
                </a:solidFill>
                <a:latin typeface="Bliss 2 Regular"/>
              </a:rPr>
              <a:t>(1) </a:t>
            </a:r>
            <a:r>
              <a:rPr lang="en-GB" dirty="0">
                <a:latin typeface="Bliss 2 Regular"/>
              </a:rPr>
              <a:t>correspond to how you should evidence the module which can be found in the slides</a:t>
            </a:r>
          </a:p>
        </p:txBody>
      </p:sp>
      <p:pic>
        <p:nvPicPr>
          <p:cNvPr id="7" name="Picture 6"/>
          <p:cNvPicPr>
            <a:picLocks noChangeAspect="1"/>
          </p:cNvPicPr>
          <p:nvPr/>
        </p:nvPicPr>
        <p:blipFill rotWithShape="1">
          <a:blip r:embed="rId4"/>
          <a:srcRect l="25008" t="17288" r="25008" b="24559"/>
          <a:stretch/>
        </p:blipFill>
        <p:spPr>
          <a:xfrm>
            <a:off x="4443332" y="3569307"/>
            <a:ext cx="247260" cy="247260"/>
          </a:xfrm>
          <a:prstGeom prst="rect">
            <a:avLst/>
          </a:prstGeom>
        </p:spPr>
      </p:pic>
    </p:spTree>
    <p:extLst>
      <p:ext uri="{BB962C8B-B14F-4D97-AF65-F5344CB8AC3E}">
        <p14:creationId xmlns:p14="http://schemas.microsoft.com/office/powerpoint/2010/main" val="230360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2158804"/>
              </p:ext>
            </p:extLst>
          </p:nvPr>
        </p:nvGraphicFramePr>
        <p:xfrm>
          <a:off x="0" y="-70167"/>
          <a:ext cx="9906000" cy="7325360"/>
        </p:xfrm>
        <a:graphic>
          <a:graphicData uri="http://schemas.openxmlformats.org/drawingml/2006/table">
            <a:tbl>
              <a:tblPr firstRow="1" bandRow="1">
                <a:tableStyleId>{5C22544A-7EE6-4342-B048-85BDC9FD1C3A}</a:tableStyleId>
              </a:tblPr>
              <a:tblGrid>
                <a:gridCol w="314343">
                  <a:extLst>
                    <a:ext uri="{9D8B030D-6E8A-4147-A177-3AD203B41FA5}">
                      <a16:colId xmlns:a16="http://schemas.microsoft.com/office/drawing/2014/main" val="3372372521"/>
                    </a:ext>
                  </a:extLst>
                </a:gridCol>
                <a:gridCol w="2397964">
                  <a:extLst>
                    <a:ext uri="{9D8B030D-6E8A-4147-A177-3AD203B41FA5}">
                      <a16:colId xmlns:a16="http://schemas.microsoft.com/office/drawing/2014/main" val="2077392922"/>
                    </a:ext>
                  </a:extLst>
                </a:gridCol>
                <a:gridCol w="2017243">
                  <a:extLst>
                    <a:ext uri="{9D8B030D-6E8A-4147-A177-3AD203B41FA5}">
                      <a16:colId xmlns:a16="http://schemas.microsoft.com/office/drawing/2014/main" val="3932849750"/>
                    </a:ext>
                  </a:extLst>
                </a:gridCol>
                <a:gridCol w="1787336">
                  <a:extLst>
                    <a:ext uri="{9D8B030D-6E8A-4147-A177-3AD203B41FA5}">
                      <a16:colId xmlns:a16="http://schemas.microsoft.com/office/drawing/2014/main" val="3835909388"/>
                    </a:ext>
                  </a:extLst>
                </a:gridCol>
                <a:gridCol w="1406615">
                  <a:extLst>
                    <a:ext uri="{9D8B030D-6E8A-4147-A177-3AD203B41FA5}">
                      <a16:colId xmlns:a16="http://schemas.microsoft.com/office/drawing/2014/main" val="3201027453"/>
                    </a:ext>
                  </a:extLst>
                </a:gridCol>
                <a:gridCol w="1982499">
                  <a:extLst>
                    <a:ext uri="{9D8B030D-6E8A-4147-A177-3AD203B41FA5}">
                      <a16:colId xmlns:a16="http://schemas.microsoft.com/office/drawing/2014/main" val="303662165"/>
                    </a:ext>
                  </a:extLst>
                </a:gridCol>
              </a:tblGrid>
              <a:tr h="626642">
                <a:tc gridSpan="6">
                  <a:txBody>
                    <a:bodyPr/>
                    <a:lstStyle/>
                    <a:p>
                      <a:pPr algn="ctr"/>
                      <a:r>
                        <a:rPr lang="en-GB" dirty="0">
                          <a:solidFill>
                            <a:schemeClr val="bg1"/>
                          </a:solidFill>
                        </a:rPr>
                        <a:t>Government</a:t>
                      </a:r>
                      <a:r>
                        <a:rPr lang="en-GB" baseline="0" dirty="0">
                          <a:solidFill>
                            <a:schemeClr val="bg1"/>
                          </a:solidFill>
                        </a:rPr>
                        <a:t> and </a:t>
                      </a:r>
                      <a:r>
                        <a:rPr lang="en-GB" dirty="0">
                          <a:solidFill>
                            <a:schemeClr val="bg1"/>
                          </a:solidFill>
                        </a:rPr>
                        <a:t>Politics</a:t>
                      </a:r>
                      <a:r>
                        <a:rPr lang="en-GB" baseline="0" dirty="0">
                          <a:solidFill>
                            <a:schemeClr val="bg1"/>
                          </a:solidFill>
                        </a:rPr>
                        <a:t> Bridging Menu</a:t>
                      </a:r>
                    </a:p>
                    <a:p>
                      <a:pPr algn="ctr"/>
                      <a:r>
                        <a:rPr lang="en-GB" baseline="0" dirty="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596802">
                <a:tc rowSpan="6">
                  <a:txBody>
                    <a:bodyPr/>
                    <a:lstStyle/>
                    <a:p>
                      <a:pPr algn="ct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Visit</a:t>
                      </a:r>
                      <a:r>
                        <a:rPr lang="en-GB" sz="1400" dirty="0">
                          <a:solidFill>
                            <a:schemeClr val="tx1"/>
                          </a:solidFill>
                          <a:latin typeface="Bliss 2 Regular" panose="02000506030000020004" pitchFamily="50" charset="0"/>
                        </a:rPr>
                        <a:t> </a:t>
                      </a:r>
                    </a:p>
                    <a:p>
                      <a:pPr algn="l"/>
                      <a:r>
                        <a:rPr lang="en-GB" sz="1000" dirty="0">
                          <a:solidFill>
                            <a:schemeClr val="tx1"/>
                          </a:solidFill>
                          <a:latin typeface="Bliss 2 Regular" panose="02000506030000020004" pitchFamily="50" charset="0"/>
                        </a:rPr>
                        <a:t>(virtually</a:t>
                      </a:r>
                      <a:r>
                        <a:rPr lang="en-GB" sz="1000" baseline="0" dirty="0">
                          <a:solidFill>
                            <a:schemeClr val="tx1"/>
                          </a:solidFill>
                          <a:latin typeface="Bliss 2 Regular" panose="02000506030000020004" pitchFamily="50" charset="0"/>
                        </a:rPr>
                        <a:t> or physically at a later date</a:t>
                      </a:r>
                      <a:r>
                        <a:rPr lang="en-GB" sz="1000" dirty="0">
                          <a:solidFill>
                            <a:schemeClr val="tx1"/>
                          </a:solidFill>
                          <a:latin typeface="Bliss 2 Regular" panose="02000506030000020004"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730727">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i="0" kern="1200" baseline="0" dirty="0">
                          <a:solidFill>
                            <a:schemeClr val="dk1"/>
                          </a:solidFill>
                          <a:effectLst/>
                          <a:latin typeface="Bliss 2 Regular" panose="02000506030000020004" pitchFamily="50" charset="0"/>
                          <a:ea typeface="+mn-ea"/>
                          <a:cs typeface="+mn-cs"/>
                        </a:rPr>
                        <a:t>Francis Fukuyama Liberalism and its discontents?</a:t>
                      </a:r>
                      <a:r>
                        <a:rPr lang="en-US"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p>
                    <a:p>
                      <a:r>
                        <a:rPr lang="en-US" sz="1000" dirty="0">
                          <a:solidFill>
                            <a:schemeClr val="tx1"/>
                          </a:solidFill>
                          <a:latin typeface="Bliss 2 Regular" panose="02000506030000020004" pitchFamily="50" charset="0"/>
                        </a:rPr>
                        <a:t>Fukuyama analyses the challenges to Liberalism from both the left and right and offers solutions to the erosion of liberal democracy</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b="1" kern="1200" dirty="0">
                          <a:solidFill>
                            <a:schemeClr val="dk1"/>
                          </a:solidFill>
                          <a:effectLst/>
                          <a:latin typeface="Bliss 2 Regular"/>
                          <a:ea typeface="+mn-ea"/>
                          <a:cs typeface="+mn-cs"/>
                        </a:rPr>
                        <a:t>This England</a:t>
                      </a:r>
                      <a:r>
                        <a:rPr lang="en-US" sz="1000" b="0" i="0" kern="1200" dirty="0">
                          <a:solidFill>
                            <a:srgbClr val="FF0000"/>
                          </a:solidFill>
                          <a:effectLst/>
                          <a:latin typeface="Bliss 2 Regular"/>
                          <a:ea typeface="+mn-ea"/>
                          <a:cs typeface="+mn-cs"/>
                        </a:rPr>
                        <a:t>(1)</a:t>
                      </a:r>
                    </a:p>
                    <a:p>
                      <a:r>
                        <a:rPr lang="en-US" sz="1000" b="0" i="0" u="none" kern="1200" dirty="0">
                          <a:solidFill>
                            <a:schemeClr val="tx1"/>
                          </a:solidFill>
                          <a:effectLst/>
                          <a:latin typeface="Bliss 2 Regular" panose="02000506030000020004" pitchFamily="50" charset="0"/>
                          <a:ea typeface="+mn-ea"/>
                          <a:cs typeface="+mn-cs"/>
                        </a:rPr>
                        <a:t>It depicts the first wave of the </a:t>
                      </a:r>
                      <a:r>
                        <a:rPr lang="en-US" sz="1000" b="0" i="0" u="none" strike="noStrike" kern="1200" dirty="0">
                          <a:solidFill>
                            <a:schemeClr val="tx1"/>
                          </a:solidFill>
                          <a:effectLst/>
                          <a:latin typeface="Bliss 2 Regular" panose="02000506030000020004" pitchFamily="50" charset="0"/>
                          <a:ea typeface="+mn-ea"/>
                          <a:cs typeface="+mn-cs"/>
                        </a:rPr>
                        <a:t>COVID-19 pandemic in the United Kingdom</a:t>
                      </a:r>
                      <a:r>
                        <a:rPr lang="en-US" sz="1000" b="0" i="0" u="none" kern="1200" dirty="0">
                          <a:solidFill>
                            <a:schemeClr val="tx1"/>
                          </a:solidFill>
                          <a:effectLst/>
                          <a:latin typeface="Bliss 2 Regular" panose="02000506030000020004" pitchFamily="50" charset="0"/>
                          <a:ea typeface="+mn-ea"/>
                          <a:cs typeface="+mn-cs"/>
                        </a:rPr>
                        <a:t> based on testimonies of people in the </a:t>
                      </a:r>
                      <a:r>
                        <a:rPr lang="en-US" sz="1000" b="0" i="0" u="none" strike="noStrike" kern="1200" dirty="0">
                          <a:solidFill>
                            <a:schemeClr val="tx1"/>
                          </a:solidFill>
                          <a:effectLst/>
                          <a:latin typeface="Bliss 2 Regular" panose="02000506030000020004" pitchFamily="50" charset="0"/>
                          <a:ea typeface="+mn-ea"/>
                          <a:cs typeface="+mn-cs"/>
                        </a:rPr>
                        <a:t> Johnson administration</a:t>
                      </a:r>
                      <a:r>
                        <a:rPr lang="en-US" sz="1000" b="0" i="0" u="none" kern="1200" dirty="0">
                          <a:solidFill>
                            <a:schemeClr val="tx1"/>
                          </a:solidFill>
                          <a:effectLst/>
                          <a:latin typeface="Bliss 2 Regular" panose="02000506030000020004" pitchFamily="50" charset="0"/>
                          <a:ea typeface="+mn-ea"/>
                          <a:cs typeface="+mn-cs"/>
                        </a:rPr>
                        <a:t>, on the various  advisory groups (including the </a:t>
                      </a:r>
                      <a:r>
                        <a:rPr lang="en-US" sz="1000" b="0" i="0" u="none" strike="noStrike" kern="1200" dirty="0">
                          <a:solidFill>
                            <a:schemeClr val="tx1"/>
                          </a:solidFill>
                          <a:effectLst/>
                          <a:latin typeface="Bliss 2 Regular" panose="02000506030000020004" pitchFamily="50" charset="0"/>
                          <a:ea typeface="+mn-ea"/>
                          <a:cs typeface="+mn-cs"/>
                        </a:rPr>
                        <a:t>Scientific Advisory Group for Emergencies</a:t>
                      </a:r>
                      <a:r>
                        <a:rPr lang="en-US" sz="1000" b="0" i="0" u="none" kern="1200" dirty="0">
                          <a:solidFill>
                            <a:schemeClr val="tx1"/>
                          </a:solidFill>
                          <a:effectLst/>
                          <a:latin typeface="Bliss 2 Regular" panose="02000506030000020004" pitchFamily="50" charset="0"/>
                          <a:ea typeface="+mn-ea"/>
                          <a:cs typeface="+mn-cs"/>
                        </a:rPr>
                        <a:t>, and in other affected British institutions such as care homes and hospitals.</a:t>
                      </a:r>
                      <a:endParaRPr lang="en-GB" sz="1000" u="none"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spcAft>
                          <a:spcPts val="0"/>
                        </a:spcAft>
                        <a:buFont typeface="Arial" panose="020B0604020202020204" pitchFamily="34" charset="0"/>
                        <a:buNone/>
                      </a:pPr>
                      <a:r>
                        <a:rPr lang="en-GB" sz="1000" b="1" kern="1200" baseline="0" dirty="0">
                          <a:solidFill>
                            <a:schemeClr val="dk1"/>
                          </a:solidFill>
                          <a:effectLst/>
                          <a:latin typeface="Bliss 2 Regular"/>
                          <a:ea typeface="+mn-ea"/>
                          <a:cs typeface="+mn-cs"/>
                        </a:rPr>
                        <a:t>The Rest is Politics</a:t>
                      </a:r>
                    </a:p>
                    <a:p>
                      <a:pPr marL="0" lvl="0" indent="0">
                        <a:spcAft>
                          <a:spcPts val="0"/>
                        </a:spcAft>
                        <a:buFont typeface="Arial" panose="020B0604020202020204" pitchFamily="34" charset="0"/>
                        <a:buNone/>
                      </a:pPr>
                      <a:endParaRPr lang="en-GB" sz="1000" b="1" kern="1200" baseline="0" dirty="0">
                        <a:solidFill>
                          <a:schemeClr val="dk1"/>
                        </a:solidFill>
                        <a:effectLst/>
                        <a:latin typeface="Bliss 2 Regular"/>
                        <a:ea typeface="+mn-ea"/>
                        <a:cs typeface="+mn-cs"/>
                      </a:endParaRPr>
                    </a:p>
                    <a:p>
                      <a:pPr marL="0" lvl="0" indent="0">
                        <a:spcAft>
                          <a:spcPts val="0"/>
                        </a:spcAft>
                        <a:buFont typeface="Arial" panose="020B0604020202020204" pitchFamily="34" charset="0"/>
                        <a:buNone/>
                      </a:pPr>
                      <a:r>
                        <a:rPr lang="en-GB" sz="1000" b="1" kern="1200" baseline="0" dirty="0">
                          <a:solidFill>
                            <a:schemeClr val="dk1"/>
                          </a:solidFill>
                          <a:effectLst/>
                          <a:latin typeface="Bliss 2 Regular" panose="02000506030000020004" pitchFamily="50" charset="0"/>
                          <a:ea typeface="+mn-ea"/>
                          <a:cs typeface="+mn-cs"/>
                        </a:rPr>
                        <a:t> </a:t>
                      </a:r>
                      <a:r>
                        <a:rPr lang="en-GB" sz="1000" b="1"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p>
                    <a:p>
                      <a:pPr marL="0" lvl="0" indent="0">
                        <a:spcAft>
                          <a:spcPts val="0"/>
                        </a:spcAft>
                        <a:buFont typeface="Arial" panose="020B0604020202020204" pitchFamily="34" charset="0"/>
                        <a:buNone/>
                      </a:pPr>
                      <a:r>
                        <a:rPr lang="en-US" sz="1000" dirty="0">
                          <a:solidFill>
                            <a:schemeClr val="tx1"/>
                          </a:solidFill>
                          <a:latin typeface="Bliss 2 Regular"/>
                        </a:rPr>
                        <a:t>Rory Stewart and Alistair Campbell revies politics. Write a review of 2 episodes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r>
                        <a:rPr lang="en-GB" sz="1000" kern="1200" dirty="0">
                          <a:solidFill>
                            <a:schemeClr val="dk1"/>
                          </a:solidFill>
                          <a:effectLst/>
                          <a:latin typeface="Bliss 2 Regular" panose="02000506030000020004" pitchFamily="50" charset="0"/>
                          <a:ea typeface="+mn-ea"/>
                          <a:cs typeface="+mn-cs"/>
                        </a:rPr>
                        <a:t>Visit the UK Supreme</a:t>
                      </a:r>
                      <a:r>
                        <a:rPr lang="en-GB" sz="1000" kern="1200" baseline="0" dirty="0">
                          <a:solidFill>
                            <a:schemeClr val="dk1"/>
                          </a:solidFill>
                          <a:effectLst/>
                          <a:latin typeface="Bliss 2 Regular" panose="02000506030000020004" pitchFamily="50" charset="0"/>
                          <a:ea typeface="+mn-ea"/>
                          <a:cs typeface="+mn-cs"/>
                        </a:rPr>
                        <a:t> Court</a:t>
                      </a:r>
                      <a:r>
                        <a:rPr lang="en-GB" sz="1000" kern="1200" dirty="0">
                          <a:solidFill>
                            <a:schemeClr val="dk1"/>
                          </a:solidFill>
                          <a:effectLst/>
                          <a:latin typeface="Bliss 2 Regular" panose="02000506030000020004" pitchFamily="50" charset="0"/>
                          <a:ea typeface="+mn-ea"/>
                          <a:cs typeface="+mn-cs"/>
                        </a:rPr>
                        <a:t> </a:t>
                      </a:r>
                      <a:r>
                        <a:rPr lang="en-GB" sz="1000" kern="1200" baseline="0" dirty="0">
                          <a:solidFill>
                            <a:schemeClr val="dk1"/>
                          </a:solidFill>
                          <a:effectLst/>
                          <a:latin typeface="Bliss 2 Regular" panose="02000506030000020004" pitchFamily="50" charset="0"/>
                          <a:ea typeface="+mn-ea"/>
                          <a:cs typeface="+mn-cs"/>
                        </a:rPr>
                        <a:t> </a:t>
                      </a:r>
                      <a:r>
                        <a:rPr lang="en-GB" sz="1000" dirty="0">
                          <a:solidFill>
                            <a:srgbClr val="FF0000"/>
                          </a:solidFill>
                          <a:latin typeface="Bliss 2 Regular" panose="02000506030000020004" pitchFamily="50" charset="0"/>
                        </a:rPr>
                        <a:t>(7)</a:t>
                      </a:r>
                    </a:p>
                    <a:p>
                      <a:r>
                        <a:rPr lang="en-GB" sz="1000" dirty="0">
                          <a:latin typeface="Bliss 2 Regular" panose="02000506030000020004" pitchFamily="50" charset="0"/>
                        </a:rPr>
                        <a:t>Opposite</a:t>
                      </a:r>
                      <a:r>
                        <a:rPr lang="en-GB" sz="1000" baseline="0" dirty="0">
                          <a:latin typeface="Bliss 2 Regular" panose="02000506030000020004" pitchFamily="50" charset="0"/>
                        </a:rPr>
                        <a:t> the Houses of Parliament, find out about Magna Carta, how the judicial system has developed and the changes since the Constitutional Reform Act 2005. </a:t>
                      </a: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MOOCs</a:t>
                      </a:r>
                      <a:endParaRPr lang="en-GB" sz="1000" dirty="0">
                        <a:latin typeface="Bliss 2 Regular" panose="02000506030000020004" pitchFamily="50" charset="0"/>
                        <a:hlinkClick r:id="rId2"/>
                      </a:endParaRPr>
                    </a:p>
                    <a:p>
                      <a:r>
                        <a:rPr lang="en-GB" sz="1000" dirty="0">
                          <a:latin typeface="Bliss 2 Regular" panose="02000506030000020004" pitchFamily="50" charset="0"/>
                          <a:hlinkClick r:id="rId2"/>
                        </a:rPr>
                        <a:t>https://www.futurelearn.com/courses/global-prosperity</a:t>
                      </a:r>
                      <a:endParaRPr lang="en-GB" sz="1000" dirty="0">
                        <a:latin typeface="Bliss 2 Regular" panose="02000506030000020004" pitchFamily="50" charset="0"/>
                      </a:endParaRPr>
                    </a:p>
                    <a:p>
                      <a:r>
                        <a:rPr lang="en-GB" sz="1000" dirty="0">
                          <a:latin typeface="Bliss 2 Regular" panose="02000506030000020004" pitchFamily="50" charset="0"/>
                        </a:rPr>
                        <a:t>Search through</a:t>
                      </a:r>
                      <a:r>
                        <a:rPr lang="en-GB" sz="1000" baseline="0" dirty="0">
                          <a:latin typeface="Bliss 2 Regular" panose="02000506030000020004" pitchFamily="50" charset="0"/>
                        </a:rPr>
                        <a:t> the MOOCs using the filter ‘Politics’ and chose one that particularly interests you </a:t>
                      </a:r>
                      <a:r>
                        <a:rPr lang="en-GB" sz="1000" baseline="0" dirty="0">
                          <a:solidFill>
                            <a:srgbClr val="FF0000"/>
                          </a:solidFill>
                          <a:latin typeface="Bliss 2 Regular" panose="02000506030000020004" pitchFamily="50" charset="0"/>
                        </a:rPr>
                        <a:t>(5)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366339"/>
                  </a:ext>
                </a:extLst>
              </a:tr>
              <a:tr h="1506926">
                <a:tc vMerge="1">
                  <a:txBody>
                    <a:bodyPr/>
                    <a:lstStyle/>
                    <a:p>
                      <a:endParaRPr lang="en-GB"/>
                    </a:p>
                  </a:txBody>
                  <a:tcPr/>
                </a:tc>
                <a:tc>
                  <a:txBody>
                    <a:bodyPr/>
                    <a:lstStyle/>
                    <a:p>
                      <a:pPr lvl="0"/>
                      <a:r>
                        <a:rPr lang="en-US" sz="1000" b="1" kern="1200" dirty="0">
                          <a:solidFill>
                            <a:schemeClr val="dk1"/>
                          </a:solidFill>
                          <a:effectLst/>
                          <a:latin typeface="Bliss 2 Regular" panose="02000506030000020004" pitchFamily="50" charset="0"/>
                          <a:ea typeface="+mn-ea"/>
                          <a:cs typeface="+mn-cs"/>
                        </a:rPr>
                        <a:t>Code of Conduct Why we need to fix parliament and how to do it’  by Chris Bryant</a:t>
                      </a:r>
                      <a:r>
                        <a:rPr lang="en-US" sz="1000" b="1" kern="1200" dirty="0">
                          <a:solidFill>
                            <a:srgbClr val="FF0000"/>
                          </a:solidFill>
                          <a:effectLst/>
                          <a:latin typeface="Bliss 2 Regular" panose="02000506030000020004" pitchFamily="50" charset="0"/>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GB" sz="1000" b="1" kern="1200" dirty="0">
                          <a:solidFill>
                            <a:schemeClr val="dk1"/>
                          </a:solidFill>
                          <a:effectLst/>
                          <a:latin typeface="Bliss 2 Regular" panose="02000506030000020004" pitchFamily="50" charset="0"/>
                          <a:ea typeface="+mn-ea"/>
                          <a:cs typeface="+mn-cs"/>
                        </a:rPr>
                        <a:t>Brexit: A very British Civil War </a:t>
                      </a:r>
                      <a:r>
                        <a:rPr lang="en-GB" sz="1000" b="1" kern="1200" baseline="0" dirty="0">
                          <a:solidFill>
                            <a:schemeClr val="dk1"/>
                          </a:solidFill>
                          <a:effectLst/>
                          <a:latin typeface="Bliss 2 Regular" panose="02000506030000020004" pitchFamily="50" charset="0"/>
                          <a:ea typeface="+mn-ea"/>
                          <a:cs typeface="+mn-cs"/>
                        </a:rPr>
                        <a:t>(2026)</a:t>
                      </a:r>
                      <a:r>
                        <a:rPr lang="en-US"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p>
                    <a:p>
                      <a:pPr lvl="0"/>
                      <a:r>
                        <a:rPr lang="en-US" sz="1000" dirty="0">
                          <a:solidFill>
                            <a:srgbClr val="FF0000"/>
                          </a:solidFill>
                          <a:latin typeface="Bliss 2 Regular" panose="02000506030000020004" pitchFamily="50" charset="0"/>
                        </a:rPr>
                        <a:t> </a:t>
                      </a:r>
                      <a:r>
                        <a:rPr lang="en-US" sz="1000" dirty="0">
                          <a:solidFill>
                            <a:schemeClr val="tx1"/>
                          </a:solidFill>
                          <a:latin typeface="Bliss 2 Regular" panose="02000506030000020004" pitchFamily="50" charset="0"/>
                        </a:rPr>
                        <a:t>This documentary interviews the key players in the Brexit Referendum, Farage, Johnson, Gove, Cameron etc</a:t>
                      </a:r>
                      <a:r>
                        <a:rPr lang="en-US" sz="1000" baseline="0" dirty="0">
                          <a:solidFill>
                            <a:schemeClr val="tx1"/>
                          </a:solidFill>
                          <a:latin typeface="Bliss 2 Regular" panose="02000506030000020004" pitchFamily="50" charset="0"/>
                        </a:rPr>
                        <a:t>. Available on </a:t>
                      </a:r>
                      <a:r>
                        <a:rPr lang="en-US" sz="1000" baseline="0">
                          <a:solidFill>
                            <a:schemeClr val="tx1"/>
                          </a:solidFill>
                          <a:latin typeface="Bliss 2 Regular" panose="02000506030000020004" pitchFamily="50" charset="0"/>
                        </a:rPr>
                        <a:t>iplayer</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000" b="1" kern="1200" baseline="0" dirty="0">
                          <a:solidFill>
                            <a:schemeClr val="dk1"/>
                          </a:solidFill>
                          <a:effectLst/>
                          <a:latin typeface="Bliss 2 Regular"/>
                          <a:ea typeface="+mn-ea"/>
                          <a:cs typeface="+mn-cs"/>
                        </a:rPr>
                        <a:t>News Agents USA </a:t>
                      </a:r>
                      <a:r>
                        <a:rPr lang="en-US" sz="1000" b="1" kern="1200" dirty="0">
                          <a:solidFill>
                            <a:srgbClr val="FF0000"/>
                          </a:solidFill>
                          <a:effectLst/>
                          <a:latin typeface="Bliss 2 Regular" panose="02000506030000020004" pitchFamily="50" charset="0"/>
                          <a:ea typeface="+mn-ea"/>
                          <a:cs typeface="+mn-cs"/>
                        </a:rPr>
                        <a:t>1)</a:t>
                      </a:r>
                      <a:endParaRPr lang="en-GB" sz="1000" b="0" kern="1200" baseline="0" dirty="0">
                        <a:solidFill>
                          <a:srgbClr val="FF0000"/>
                        </a:solidFill>
                        <a:effectLst/>
                        <a:latin typeface="Bliss 2 Regular" panose="02000506030000020004" pitchFamily="50" charset="0"/>
                        <a:ea typeface="+mn-ea"/>
                        <a:cs typeface="+mn-cs"/>
                      </a:endParaRPr>
                    </a:p>
                    <a:p>
                      <a:pPr marL="0" marR="0" lvl="0" indent="0" algn="l" defTabSz="914400">
                        <a:lnSpc>
                          <a:spcPct val="100000"/>
                        </a:lnSpc>
                        <a:spcBef>
                          <a:spcPts val="0"/>
                        </a:spcBef>
                        <a:spcAft>
                          <a:spcPts val="600"/>
                        </a:spcAft>
                        <a:buNone/>
                        <a:tabLst/>
                        <a:defRPr/>
                      </a:pPr>
                      <a:r>
                        <a:rPr lang="en-GB" sz="1000" b="0" i="0" u="none" strike="noStrike" kern="1200" baseline="0" noProof="0" dirty="0">
                          <a:solidFill>
                            <a:schemeClr val="dk1"/>
                          </a:solidFill>
                          <a:effectLst/>
                          <a:hlinkClick r:id="rId3"/>
                        </a:rPr>
                        <a:t>https://www.bestpodcasts.co.uk/podcast/the-news-agents-usa/</a:t>
                      </a:r>
                      <a:endParaRPr lang="en-GB" dirty="0"/>
                    </a:p>
                    <a:p>
                      <a:pPr marL="0" marR="0" lvl="0" indent="0" algn="l">
                        <a:lnSpc>
                          <a:spcPct val="100000"/>
                        </a:lnSpc>
                        <a:spcBef>
                          <a:spcPts val="0"/>
                        </a:spcBef>
                        <a:spcAft>
                          <a:spcPts val="600"/>
                        </a:spcAft>
                        <a:buNone/>
                      </a:pPr>
                      <a:r>
                        <a:rPr lang="en-GB" sz="1000" b="0" kern="1200" baseline="0" dirty="0">
                          <a:solidFill>
                            <a:schemeClr val="dk1"/>
                          </a:solidFill>
                          <a:effectLst/>
                          <a:latin typeface="Bliss 2 Regular"/>
                          <a:ea typeface="+mn-ea"/>
                          <a:cs typeface="+mn-cs"/>
                        </a:rPr>
                        <a:t>Review 2 episodes of this podcast presented by Emily </a:t>
                      </a:r>
                      <a:r>
                        <a:rPr lang="en-GB" sz="1000" b="0" kern="1200" baseline="0" dirty="0" err="1">
                          <a:solidFill>
                            <a:schemeClr val="dk1"/>
                          </a:solidFill>
                          <a:effectLst/>
                          <a:latin typeface="Bliss 2 Regular"/>
                          <a:ea typeface="+mn-ea"/>
                          <a:cs typeface="+mn-cs"/>
                        </a:rPr>
                        <a:t>Maitliss</a:t>
                      </a:r>
                      <a:r>
                        <a:rPr lang="en-GB" sz="1000" b="0" kern="1200" baseline="0" dirty="0">
                          <a:solidFill>
                            <a:schemeClr val="dk1"/>
                          </a:solidFill>
                          <a:effectLst/>
                          <a:latin typeface="Bliss 2 Regular"/>
                          <a:ea typeface="+mn-ea"/>
                          <a:cs typeface="+mn-cs"/>
                        </a:rPr>
                        <a:t> and Jon Sopel</a:t>
                      </a:r>
                      <a:endParaRPr lang="en-GB" sz="1000" b="0" i="0" u="none" strike="noStrike" kern="1200" baseline="0" noProof="0" dirty="0">
                        <a:solidFill>
                          <a:schemeClr val="dk1"/>
                        </a:solidFill>
                        <a:effectLst/>
                      </a:endParaRP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endParaRPr lang="en-GB" sz="1000"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dirty="0">
                          <a:latin typeface="Bliss 2 Regular" panose="02000506030000020004" pitchFamily="50" charset="0"/>
                        </a:rPr>
                        <a:t>The Houses of Parliament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r>
                        <a:rPr lang="en-GB" sz="1000" dirty="0">
                          <a:latin typeface="Bliss 2 Regular" panose="02000506030000020004" pitchFamily="50" charset="0"/>
                        </a:rPr>
                        <a:t>You will need to contact your local MP to</a:t>
                      </a:r>
                      <a:r>
                        <a:rPr lang="en-GB" sz="1000" baseline="0" dirty="0">
                          <a:latin typeface="Bliss 2 Regular" panose="02000506030000020004" pitchFamily="50" charset="0"/>
                        </a:rPr>
                        <a:t> get a pass but it is free.</a:t>
                      </a:r>
                      <a:r>
                        <a:rPr lang="en-GB" sz="1000" dirty="0">
                          <a:latin typeface="Bliss 2 Regular" panose="02000506030000020004" pitchFamily="50" charset="0"/>
                        </a:rPr>
                        <a:t> </a:t>
                      </a:r>
                    </a:p>
                    <a:p>
                      <a:pPr lvl="0">
                        <a:buNone/>
                      </a:pPr>
                      <a:endParaRPr lang="en-US" sz="1000" b="0" i="0" u="none" strike="noStrike" baseline="0" noProof="0" dirty="0"/>
                    </a:p>
                    <a:p>
                      <a:endParaRPr lang="en-US" sz="1000" baseline="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kern="1200" dirty="0">
                          <a:solidFill>
                            <a:schemeClr val="dk1"/>
                          </a:solidFill>
                          <a:effectLst/>
                          <a:latin typeface="Bliss 2 Regular" panose="02000506030000020004" pitchFamily="50" charset="0"/>
                          <a:ea typeface="+mn-ea"/>
                          <a:cs typeface="+mn-cs"/>
                        </a:rPr>
                        <a:t>Collect newspaper articles each week and relate to the topics from </a:t>
                      </a:r>
                      <a:r>
                        <a:rPr lang="en-GB" sz="1000" b="1" kern="1200" dirty="0">
                          <a:solidFill>
                            <a:schemeClr val="dk1"/>
                          </a:solidFill>
                          <a:effectLst/>
                          <a:latin typeface="Bliss 2 Regular" panose="02000506030000020004" pitchFamily="50" charset="0"/>
                          <a:ea typeface="+mn-ea"/>
                          <a:cs typeface="+mn-cs"/>
                        </a:rPr>
                        <a:t>component</a:t>
                      </a:r>
                      <a:r>
                        <a:rPr lang="en-GB" sz="1000" b="1" kern="1200" baseline="0" dirty="0">
                          <a:solidFill>
                            <a:schemeClr val="dk1"/>
                          </a:solidFill>
                          <a:effectLst/>
                          <a:latin typeface="Bliss 2 Regular" panose="02000506030000020004" pitchFamily="50" charset="0"/>
                          <a:ea typeface="+mn-ea"/>
                          <a:cs typeface="+mn-cs"/>
                        </a:rPr>
                        <a:t> 1</a:t>
                      </a:r>
                    </a:p>
                    <a:p>
                      <a:pPr marL="171450" indent="-171450">
                        <a:buFont typeface="Arial" panose="020B0604020202020204" pitchFamily="34" charset="0"/>
                        <a:buChar char="•"/>
                      </a:pPr>
                      <a:r>
                        <a:rPr lang="en-GB" sz="1000" kern="1200" baseline="0" dirty="0">
                          <a:solidFill>
                            <a:schemeClr val="dk1"/>
                          </a:solidFill>
                          <a:effectLst/>
                          <a:latin typeface="Bliss 2 Regular" panose="02000506030000020004" pitchFamily="50" charset="0"/>
                          <a:ea typeface="+mn-ea"/>
                          <a:cs typeface="+mn-cs"/>
                        </a:rPr>
                        <a:t>Conservative and Labour Party policies and ideas</a:t>
                      </a:r>
                    </a:p>
                    <a:p>
                      <a:pPr marL="171450" indent="-171450">
                        <a:buFont typeface="Arial" panose="020B0604020202020204" pitchFamily="34" charset="0"/>
                        <a:buChar char="•"/>
                      </a:pPr>
                      <a:r>
                        <a:rPr lang="en-GB" sz="1000" kern="1200" baseline="0" dirty="0">
                          <a:solidFill>
                            <a:schemeClr val="dk1"/>
                          </a:solidFill>
                          <a:effectLst/>
                          <a:latin typeface="Bliss 2 Regular" panose="02000506030000020004" pitchFamily="50" charset="0"/>
                          <a:ea typeface="+mn-ea"/>
                          <a:cs typeface="+mn-cs"/>
                        </a:rPr>
                        <a:t>Activity of Pressure Groups including trade unions</a:t>
                      </a:r>
                      <a:endParaRPr lang="en-GB" sz="1000" kern="1200" dirty="0">
                        <a:solidFill>
                          <a:schemeClr val="dk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rgbClr val="FF0000"/>
                          </a:solidFill>
                          <a:effectLst/>
                          <a:latin typeface="Bliss 2 Regular" panose="02000506030000020004" pitchFamily="50" charset="0"/>
                          <a:ea typeface="+mn-ea"/>
                          <a:cs typeface="+mn-cs"/>
                        </a:rPr>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536899960"/>
                  </a:ext>
                </a:extLst>
              </a:tr>
              <a:tr h="1432326">
                <a:tc vMerge="1">
                  <a:txBody>
                    <a:bodyPr/>
                    <a:lstStyle/>
                    <a:p>
                      <a:endParaRPr lang="en-GB"/>
                    </a:p>
                  </a:txBody>
                  <a:tcPr>
                    <a:lnT w="12700" cap="flat" cmpd="sng" algn="ctr">
                      <a:solidFill>
                        <a:schemeClr val="tx1"/>
                      </a:solidFill>
                      <a:prstDash val="solid"/>
                      <a:round/>
                      <a:headEnd type="none" w="med" len="med"/>
                      <a:tailEnd type="none" w="med" len="med"/>
                    </a:lnT>
                  </a:tcPr>
                </a:tc>
                <a:tc rowSpan="2">
                  <a:txBody>
                    <a:bodyPr/>
                    <a:lstStyle/>
                    <a:p>
                      <a:pPr lvl="0"/>
                      <a:r>
                        <a:rPr lang="en-GB" sz="1000" b="1" kern="1200" dirty="0">
                          <a:solidFill>
                            <a:schemeClr val="tx1"/>
                          </a:solidFill>
                          <a:effectLst/>
                          <a:latin typeface="Bliss 2 Regular"/>
                          <a:ea typeface="+mn-ea"/>
                          <a:cs typeface="+mn-cs"/>
                        </a:rPr>
                        <a:t>Prophet Song: Paul Lynch</a:t>
                      </a:r>
                      <a:endParaRPr lang="en-GB" sz="1000" b="1" kern="1200" baseline="0" dirty="0">
                        <a:solidFill>
                          <a:schemeClr val="tx1"/>
                        </a:solidFill>
                        <a:effectLst/>
                        <a:latin typeface="Bliss 2 Regular"/>
                        <a:ea typeface="+mn-ea"/>
                        <a:cs typeface="+mn-cs"/>
                      </a:endParaRPr>
                    </a:p>
                    <a:p>
                      <a:pPr lvl="0"/>
                      <a:r>
                        <a:rPr lang="en-US" sz="1050" b="1" i="1" kern="1200" dirty="0">
                          <a:solidFill>
                            <a:schemeClr val="dk1"/>
                          </a:solidFill>
                          <a:effectLst/>
                          <a:latin typeface="+mn-lt"/>
                          <a:ea typeface="+mn-ea"/>
                          <a:cs typeface="+mn-cs"/>
                        </a:rPr>
                        <a:t>This book imagines Ireland descending into a right wing authoritarian state</a:t>
                      </a:r>
                      <a:r>
                        <a:rPr lang="en-US" sz="1050" b="1" i="0" kern="1200" dirty="0">
                          <a:solidFill>
                            <a:schemeClr val="dk1"/>
                          </a:solidFill>
                          <a:effectLst/>
                          <a:latin typeface="+mn-lt"/>
                          <a:ea typeface="+mn-ea"/>
                          <a:cs typeface="+mn-cs"/>
                        </a:rPr>
                        <a:t>. It </a:t>
                      </a:r>
                      <a:r>
                        <a:rPr lang="en-US" sz="1050" b="1" i="0" kern="1200" dirty="0" err="1">
                          <a:solidFill>
                            <a:schemeClr val="dk1"/>
                          </a:solidFill>
                          <a:effectLst/>
                          <a:latin typeface="+mn-lt"/>
                          <a:ea typeface="+mn-ea"/>
                          <a:cs typeface="+mn-cs"/>
                        </a:rPr>
                        <a:t>iwon</a:t>
                      </a:r>
                      <a:r>
                        <a:rPr lang="en-US" sz="1050" b="1" i="0" kern="1200" dirty="0">
                          <a:solidFill>
                            <a:schemeClr val="dk1"/>
                          </a:solidFill>
                          <a:effectLst/>
                          <a:latin typeface="+mn-lt"/>
                          <a:ea typeface="+mn-ea"/>
                          <a:cs typeface="+mn-cs"/>
                        </a:rPr>
                        <a:t> the Booker Prize. Be warned it is quite harrowing  </a:t>
                      </a:r>
                      <a:r>
                        <a:rPr lang="en-US" sz="1050" b="1" kern="1200" dirty="0">
                          <a:solidFill>
                            <a:srgbClr val="FF0000"/>
                          </a:solidFill>
                          <a:effectLst/>
                          <a:latin typeface="Bliss 2 Regular" panose="02000506030000020004" pitchFamily="50" charset="0"/>
                          <a:ea typeface="+mn-ea"/>
                          <a:cs typeface="+mn-cs"/>
                        </a:rPr>
                        <a:t>1)</a:t>
                      </a:r>
                      <a:endParaRPr lang="en-GB" sz="1050" b="1" kern="1200" dirty="0">
                        <a:solidFill>
                          <a:schemeClr val="tx1"/>
                        </a:solidFill>
                        <a:effectLst/>
                        <a:latin typeface="Bliss 2 Regular" panose="02000506030000020004" pitchFamily="50" charset="0"/>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rtl="0" eaLnBrk="1" fontAlgn="auto" latinLnBrk="0" hangingPunct="1">
                        <a:lnSpc>
                          <a:spcPct val="100000"/>
                        </a:lnSpc>
                        <a:spcBef>
                          <a:spcPts val="0"/>
                        </a:spcBef>
                        <a:spcAft>
                          <a:spcPts val="0"/>
                        </a:spcAft>
                        <a:buClrTx/>
                        <a:buSzTx/>
                        <a:buFontTx/>
                        <a:buNone/>
                      </a:pPr>
                      <a:r>
                        <a:rPr lang="en-US" sz="1000" b="0" i="0" kern="1200" dirty="0">
                          <a:solidFill>
                            <a:schemeClr val="dk1"/>
                          </a:solidFill>
                          <a:effectLst/>
                          <a:latin typeface="Bliss 2 Regular"/>
                          <a:ea typeface="+mn-ea"/>
                          <a:cs typeface="+mn-cs"/>
                        </a:rPr>
                        <a:t>Sunday Morning with </a:t>
                      </a:r>
                      <a:r>
                        <a:rPr lang="en-US" sz="1000" b="0" i="0" kern="1200">
                          <a:solidFill>
                            <a:schemeClr val="dk1"/>
                          </a:solidFill>
                          <a:effectLst/>
                          <a:latin typeface="Bliss 2 Regular"/>
                          <a:ea typeface="+mn-ea"/>
                          <a:cs typeface="+mn-cs"/>
                        </a:rPr>
                        <a:t>Laura Kuenssberg</a:t>
                      </a:r>
                      <a:r>
                        <a:rPr lang="en-US" sz="1000" b="0" i="0" kern="1200">
                          <a:solidFill>
                            <a:srgbClr val="FF0000"/>
                          </a:solidFill>
                          <a:effectLst/>
                          <a:latin typeface="Bliss 2 Regular"/>
                          <a:ea typeface="+mn-ea"/>
                          <a:cs typeface="+mn-cs"/>
                        </a:rPr>
                        <a:t>(</a:t>
                      </a:r>
                      <a:r>
                        <a:rPr lang="en-US" sz="1000" b="0" i="0" kern="1200" dirty="0">
                          <a:solidFill>
                            <a:srgbClr val="FF0000"/>
                          </a:solidFill>
                          <a:effectLst/>
                          <a:latin typeface="Bliss 2 Regular"/>
                          <a:ea typeface="+mn-ea"/>
                          <a:cs typeface="+mn-cs"/>
                        </a:rPr>
                        <a:t>1)</a:t>
                      </a:r>
                    </a:p>
                    <a:p>
                      <a:pPr marL="0" marR="0" indent="0" algn="l" rtl="0" eaLnBrk="1" fontAlgn="auto" latinLnBrk="0" hangingPunct="1">
                        <a:lnSpc>
                          <a:spcPct val="100000"/>
                        </a:lnSpc>
                        <a:spcBef>
                          <a:spcPts val="0"/>
                        </a:spcBef>
                        <a:spcAft>
                          <a:spcPts val="0"/>
                        </a:spcAft>
                        <a:buClrTx/>
                        <a:buSzTx/>
                        <a:buFontTx/>
                        <a:buNone/>
                      </a:pPr>
                      <a:r>
                        <a:rPr lang="en-GB" sz="1000" dirty="0">
                          <a:solidFill>
                            <a:schemeClr val="tx1"/>
                          </a:solidFill>
                          <a:latin typeface="Bliss 2 Regular"/>
                        </a:rPr>
                        <a:t>Every Sunday morning, BBC journalist </a:t>
                      </a:r>
                      <a:r>
                        <a:rPr lang="en-GB" sz="1000" baseline="0" dirty="0">
                          <a:solidFill>
                            <a:schemeClr val="tx1"/>
                          </a:solidFill>
                          <a:latin typeface="Bliss 2 Regular"/>
                        </a:rPr>
                        <a:t>interviews the political decision makers. Watch two episodes and write a brief review as evidence</a:t>
                      </a:r>
                      <a:endParaRPr lang="en-GB" sz="1000" dirty="0">
                        <a:solidFill>
                          <a:schemeClr val="tx1"/>
                        </a:solidFill>
                        <a:latin typeface="Bliss 2 Regular"/>
                      </a:endParaRPr>
                    </a:p>
                    <a:p>
                      <a:pPr lvl="0"/>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u="none" strike="noStrike" baseline="0" noProof="0" dirty="0">
                          <a:hlinkClick r:id="rId4"/>
                        </a:rPr>
                        <a:t>https://podcasts.apple.com/gb/podcast/the-a-level-politics-show/id1473697674</a:t>
                      </a:r>
                      <a:endParaRPr lang="en-US" sz="1000" b="0" i="0" u="none" strike="noStrike" baseline="0" noProof="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kern="1200" dirty="0">
                          <a:solidFill>
                            <a:srgbClr val="FF0000"/>
                          </a:solidFill>
                          <a:effectLst/>
                          <a:latin typeface="Bliss 2 Regular" panose="02000506030000020004" pitchFamily="50" charset="0"/>
                          <a:ea typeface="+mn-ea"/>
                          <a:cs typeface="+mn-cs"/>
                        </a:rPr>
                        <a:t>1)</a:t>
                      </a:r>
                      <a:endParaRPr lang="en-US" sz="1000" dirty="0"/>
                    </a:p>
                    <a:p>
                      <a:pPr marL="0" lvl="0" indent="0">
                        <a:spcAft>
                          <a:spcPts val="600"/>
                        </a:spcAft>
                        <a:buFont typeface="Arial" panose="020B0604020202020204" pitchFamily="34" charset="0"/>
                        <a:buNone/>
                      </a:pP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University Politics Open Day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panose="02000506030000020004" pitchFamily="50" charset="0"/>
                          <a:ea typeface="+mn-ea"/>
                          <a:cs typeface="+mn-cs"/>
                        </a:rPr>
                        <a:t>(6)</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Bliss 2 Regular" panose="02000506030000020004" pitchFamily="50" charset="0"/>
                          <a:ea typeface="+mn-ea"/>
                          <a:cs typeface="+mn-cs"/>
                        </a:rPr>
                        <a:t>Visit a University either in person or on a virtual tour</a:t>
                      </a:r>
                      <a:endParaRPr lang="en-GB" sz="1000" dirty="0">
                        <a:solidFill>
                          <a:schemeClr val="tx1"/>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dk1"/>
                          </a:solidFill>
                          <a:effectLst/>
                          <a:latin typeface="Bliss 2 Regular" panose="02000506030000020004" pitchFamily="50" charset="0"/>
                          <a:ea typeface="+mn-ea"/>
                          <a:cs typeface="+mn-cs"/>
                        </a:rPr>
                        <a:t>Collect newspaper articles each week and relate to  the topics from </a:t>
                      </a:r>
                      <a:r>
                        <a:rPr lang="en-GB" sz="1000" kern="1200" dirty="0">
                          <a:solidFill>
                            <a:schemeClr val="tx1"/>
                          </a:solidFill>
                          <a:effectLst/>
                          <a:latin typeface="Bliss 2 Regular" panose="02000506030000020004" pitchFamily="50" charset="0"/>
                          <a:ea typeface="+mn-ea"/>
                          <a:cs typeface="+mn-cs"/>
                        </a:rPr>
                        <a:t>Component</a:t>
                      </a:r>
                      <a:r>
                        <a:rPr lang="en-GB" sz="1000" kern="1200" baseline="0" dirty="0">
                          <a:solidFill>
                            <a:schemeClr val="tx1"/>
                          </a:solidFill>
                          <a:effectLst/>
                          <a:latin typeface="Bliss 2 Regular" panose="02000506030000020004" pitchFamily="50" charset="0"/>
                          <a:ea typeface="+mn-ea"/>
                          <a:cs typeface="+mn-cs"/>
                        </a:rPr>
                        <a:t> 2</a:t>
                      </a:r>
                    </a:p>
                    <a:p>
                      <a:pPr marL="171450" indent="-171450">
                        <a:buFont typeface="Arial" panose="020B0604020202020204" pitchFamily="34" charset="0"/>
                        <a:buChar char="•"/>
                      </a:pPr>
                      <a:r>
                        <a:rPr lang="en-GB" sz="1000" kern="1200" baseline="0" dirty="0">
                          <a:solidFill>
                            <a:schemeClr val="tx1"/>
                          </a:solidFill>
                          <a:effectLst/>
                          <a:latin typeface="Bliss 2 Regular" panose="02000506030000020004" pitchFamily="50" charset="0"/>
                          <a:ea typeface="+mn-ea"/>
                          <a:cs typeface="+mn-cs"/>
                        </a:rPr>
                        <a:t>Constitution including the Human Rights Act</a:t>
                      </a:r>
                    </a:p>
                    <a:p>
                      <a:pPr marL="171450" indent="-171450">
                        <a:buFont typeface="Arial" panose="020B0604020202020204" pitchFamily="34" charset="0"/>
                        <a:buChar char="•"/>
                      </a:pPr>
                      <a:r>
                        <a:rPr lang="en-GB" sz="1000" kern="1200" baseline="0" dirty="0">
                          <a:solidFill>
                            <a:schemeClr val="tx1"/>
                          </a:solidFill>
                          <a:effectLst/>
                          <a:latin typeface="Bliss 2 Regular" panose="02000506030000020004" pitchFamily="50" charset="0"/>
                          <a:ea typeface="+mn-ea"/>
                          <a:cs typeface="+mn-cs"/>
                        </a:rPr>
                        <a:t>Prime Minister</a:t>
                      </a:r>
                    </a:p>
                    <a:p>
                      <a:pPr marL="171450" indent="-171450">
                        <a:buFont typeface="Arial" panose="020B0604020202020204" pitchFamily="34" charset="0"/>
                        <a:buChar char="•"/>
                      </a:pPr>
                      <a:r>
                        <a:rPr lang="en-GB" sz="1000" kern="1200" baseline="0" dirty="0">
                          <a:solidFill>
                            <a:schemeClr val="tx1"/>
                          </a:solidFill>
                          <a:effectLst/>
                          <a:latin typeface="Bliss 2 Regular" panose="02000506030000020004" pitchFamily="50" charset="0"/>
                          <a:ea typeface="+mn-ea"/>
                          <a:cs typeface="+mn-cs"/>
                        </a:rPr>
                        <a:t>The Judiciary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rgbClr val="FF0000"/>
                          </a:solidFill>
                          <a:effectLst/>
                          <a:latin typeface="Bliss 2 Regular" panose="02000506030000020004" pitchFamily="50" charset="0"/>
                          <a:ea typeface="+mn-ea"/>
                          <a:cs typeface="+mn-cs"/>
                        </a:rPr>
                        <a:t>(4)</a:t>
                      </a:r>
                    </a:p>
                    <a:p>
                      <a:pPr marL="0" indent="0">
                        <a:buFont typeface="Arial" panose="020B0604020202020204" pitchFamily="34" charset="0"/>
                        <a:buNone/>
                      </a:pPr>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3962201"/>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tx1"/>
                          </a:solidFill>
                          <a:effectLst/>
                          <a:latin typeface="Bliss 2 Regular" panose="02000506030000020004" pitchFamily="50" charset="0"/>
                          <a:ea typeface="+mn-ea"/>
                          <a:cs typeface="+mn-cs"/>
                        </a:rPr>
                        <a:t>Write your</a:t>
                      </a:r>
                      <a:r>
                        <a:rPr lang="en-GB" sz="1000" kern="1200" baseline="0" dirty="0">
                          <a:solidFill>
                            <a:schemeClr val="tx1"/>
                          </a:solidFill>
                          <a:effectLst/>
                          <a:latin typeface="Bliss 2 Regular" panose="02000506030000020004" pitchFamily="50" charset="0"/>
                          <a:ea typeface="+mn-ea"/>
                          <a:cs typeface="+mn-cs"/>
                        </a:rPr>
                        <a:t> own opinion of each issue</a:t>
                      </a:r>
                      <a:endParaRPr lang="en-GB" sz="1000" kern="1200" dirty="0">
                        <a:solidFill>
                          <a:schemeClr val="tx1"/>
                        </a:solidFill>
                        <a:effectLst/>
                        <a:latin typeface="Bliss 2 Regular" panose="02000506030000020004" pitchFamily="50" charset="0"/>
                        <a:ea typeface="+mn-ea"/>
                        <a:cs typeface="+mn-cs"/>
                      </a:endParaRPr>
                    </a:p>
                    <a:p>
                      <a:pPr marL="0" indent="0">
                        <a:buFont typeface="Arial" panose="020B0604020202020204" pitchFamily="34" charset="0"/>
                        <a:buNone/>
                      </a:pPr>
                      <a:endParaRPr lang="en-GB" sz="1000"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671753"/>
                  </a:ext>
                </a:extLst>
              </a:tr>
              <a:tr h="1208525">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pPr lvl="0"/>
                      <a:r>
                        <a:rPr lang="en-GB" sz="1000" dirty="0">
                          <a:solidFill>
                            <a:schemeClr val="tx1"/>
                          </a:solidFill>
                          <a:latin typeface="Bliss 2 Regular" panose="02000506030000020004" pitchFamily="50" charset="0"/>
                          <a:hlinkClick r:id="rId5"/>
                        </a:rPr>
                        <a:t>https://www.politics.co.uk/</a:t>
                      </a:r>
                      <a:endParaRPr lang="en-GB" sz="1000" dirty="0">
                        <a:solidFill>
                          <a:schemeClr val="tx1"/>
                        </a:solidFill>
                        <a:latin typeface="Bliss 2 Regular" panose="02000506030000020004" pitchFamily="50" charset="0"/>
                      </a:endParaRPr>
                    </a:p>
                    <a:p>
                      <a:pPr lvl="0"/>
                      <a:r>
                        <a:rPr lang="en-GB" sz="1000" dirty="0">
                          <a:solidFill>
                            <a:schemeClr val="tx1"/>
                          </a:solidFill>
                          <a:latin typeface="Bliss 2 Regular"/>
                        </a:rPr>
                        <a:t>Write 3 articles  tracking the key political developments. Each entry should be one side of A4.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r>
                        <a:rPr lang="en-GB" sz="1000" b="1" kern="1200" dirty="0">
                          <a:solidFill>
                            <a:schemeClr val="dk1"/>
                          </a:solidFill>
                          <a:effectLst/>
                          <a:latin typeface="Bliss 2 Regular" panose="02000506030000020004" pitchFamily="50" charset="0"/>
                          <a:ea typeface="+mn-ea"/>
                          <a:cs typeface="+mn-cs"/>
                        </a:rPr>
                        <a:t>Blair and Brown: The New labour Revolution (2021):</a:t>
                      </a:r>
                      <a:r>
                        <a:rPr lang="en-US" sz="1000" b="0" i="0" kern="1200" dirty="0">
                          <a:solidFill>
                            <a:schemeClr val="dk1"/>
                          </a:solidFill>
                          <a:effectLst/>
                          <a:latin typeface="Bliss 2 Regular" panose="02000506030000020004" pitchFamily="50" charset="0"/>
                          <a:ea typeface="+mn-ea"/>
                          <a:cs typeface="+mn-cs"/>
                        </a:rPr>
                        <a:t>The story of two powerful personalities at the heart of a political phenomenon. </a:t>
                      </a:r>
                      <a:r>
                        <a:rPr lang="en-US" sz="1000" b="0" i="0" kern="1200" dirty="0">
                          <a:solidFill>
                            <a:srgbClr val="FF0000"/>
                          </a:solidFill>
                          <a:effectLst/>
                          <a:latin typeface="Bliss 2 Regular" panose="02000506030000020004" pitchFamily="50" charset="0"/>
                          <a:ea typeface="+mn-ea"/>
                          <a:cs typeface="+mn-cs"/>
                        </a:rPr>
                        <a:t>(1)</a:t>
                      </a:r>
                      <a:r>
                        <a:rPr lang="en-US" sz="1000" b="0" i="0" kern="1200" dirty="0">
                          <a:solidFill>
                            <a:schemeClr val="tx1"/>
                          </a:solidFill>
                          <a:effectLst/>
                          <a:latin typeface="Bliss 2 Regular" panose="02000506030000020004" pitchFamily="50" charset="0"/>
                          <a:ea typeface="+mn-ea"/>
                          <a:cs typeface="+mn-cs"/>
                        </a:rPr>
                        <a:t>Available on I Player</a:t>
                      </a:r>
                      <a:endParaRPr lang="en-GB" sz="1000" dirty="0">
                        <a:solidFill>
                          <a:schemeClr val="tx1"/>
                        </a:solidFill>
                        <a:latin typeface="Bliss 2 Regular" panose="02000506030000020004" pitchFamily="50" charset="0"/>
                      </a:endParaRPr>
                    </a:p>
                    <a:p>
                      <a:pPr lvl="0"/>
                      <a:r>
                        <a:rPr lang="en-GB" sz="1000" b="0" dirty="0">
                          <a:latin typeface="Bliss 2 Regular" panose="02000506030000020004" pitchFamily="50" charset="0"/>
                        </a:rPr>
                        <a:t>Write a review of episodes 1 and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kern="1200" dirty="0">
                          <a:solidFill>
                            <a:schemeClr val="dk1"/>
                          </a:solidFill>
                          <a:effectLst/>
                          <a:latin typeface="Bliss 2 Regular" panose="02000506030000020004" pitchFamily="50" charset="0"/>
                          <a:ea typeface="+mn-ea"/>
                          <a:cs typeface="+mn-cs"/>
                          <a:hlinkClick r:id="rId6"/>
                        </a:rPr>
                        <a:t>https://www.nytimes.com/column/the-daily</a:t>
                      </a:r>
                      <a:endParaRPr lang="en-US" sz="1000" b="1" kern="1200" dirty="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kern="1200" dirty="0">
                          <a:solidFill>
                            <a:schemeClr val="dk1"/>
                          </a:solidFill>
                          <a:effectLst/>
                          <a:latin typeface="Bliss 2 Regular" panose="02000506030000020004" pitchFamily="50" charset="0"/>
                          <a:ea typeface="+mn-ea"/>
                          <a:cs typeface="+mn-cs"/>
                        </a:rPr>
                        <a:t>Daily podcast on all things US politics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kern="1200" dirty="0">
                          <a:solidFill>
                            <a:srgbClr val="FF0000"/>
                          </a:solidFill>
                          <a:effectLst/>
                          <a:latin typeface="Bliss 2 Regular" panose="02000506030000020004" pitchFamily="50" charset="0"/>
                          <a:ea typeface="+mn-ea"/>
                          <a:cs typeface="+mn-cs"/>
                        </a:rPr>
                        <a:t>1)</a:t>
                      </a:r>
                      <a:endParaRPr lang="en-GB" sz="1000" b="1" kern="1200" dirty="0">
                        <a:solidFill>
                          <a:schemeClr val="dk1"/>
                        </a:solidFill>
                        <a:effectLst/>
                        <a:latin typeface="Bliss 2 Regular" panose="02000506030000020004" pitchFamily="50" charset="0"/>
                        <a:ea typeface="+mn-ea"/>
                        <a:cs typeface="+mn-cs"/>
                      </a:endParaRPr>
                    </a:p>
                    <a:p>
                      <a:pPr marL="171450" lvl="0" indent="-171450">
                        <a:spcAft>
                          <a:spcPts val="600"/>
                        </a:spcAft>
                        <a:buFont typeface="Arial" panose="020B0604020202020204" pitchFamily="34" charset="0"/>
                        <a:buChar char="•"/>
                      </a:pP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70637930"/>
                  </a:ext>
                </a:extLst>
              </a:tr>
            </a:tbl>
          </a:graphicData>
        </a:graphic>
      </p:graphicFrame>
      <p:pic>
        <p:nvPicPr>
          <p:cNvPr id="3" name="Picture 2" descr="Image result for book clipar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9862" y="588179"/>
            <a:ext cx="669439" cy="441722"/>
          </a:xfrm>
          <a:prstGeom prst="rect">
            <a:avLst/>
          </a:prstGeom>
          <a:noFill/>
          <a:ln>
            <a:noFill/>
          </a:ln>
        </p:spPr>
      </p:pic>
      <p:pic>
        <p:nvPicPr>
          <p:cNvPr id="4" name="Picture 3" descr="White TV by liftar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99883" y="583759"/>
            <a:ext cx="590647" cy="566936"/>
          </a:xfrm>
          <a:prstGeom prst="rect">
            <a:avLst/>
          </a:prstGeom>
          <a:noFill/>
          <a:ln>
            <a:noFill/>
          </a:ln>
        </p:spPr>
      </p:pic>
      <p:pic>
        <p:nvPicPr>
          <p:cNvPr id="5" name="Picture 4"/>
          <p:cNvPicPr/>
          <p:nvPr/>
        </p:nvPicPr>
        <p:blipFill>
          <a:blip r:embed="rId9" cstate="print">
            <a:extLst>
              <a:ext uri="{28A0092B-C50C-407E-A947-70E740481C1C}">
                <a14:useLocalDpi xmlns:a14="http://schemas.microsoft.com/office/drawing/2010/main" val="0"/>
              </a:ext>
            </a:extLst>
          </a:blip>
          <a:stretch>
            <a:fillRect/>
          </a:stretch>
        </p:blipFill>
        <p:spPr>
          <a:xfrm>
            <a:off x="6001871" y="583759"/>
            <a:ext cx="404767" cy="488412"/>
          </a:xfrm>
          <a:prstGeom prst="rect">
            <a:avLst/>
          </a:prstGeom>
        </p:spPr>
      </p:pic>
      <p:pic>
        <p:nvPicPr>
          <p:cNvPr id="6" name="Picture 5" descr="Image result for museum clipart"/>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58915" y="778885"/>
            <a:ext cx="530419" cy="502032"/>
          </a:xfrm>
          <a:prstGeom prst="rect">
            <a:avLst/>
          </a:prstGeom>
          <a:noFill/>
          <a:ln>
            <a:noFill/>
          </a:ln>
        </p:spPr>
      </p:pic>
      <p:pic>
        <p:nvPicPr>
          <p:cNvPr id="7" name="Picture 6" descr="SIS Quantitative Market Research"/>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0675" y="685085"/>
            <a:ext cx="560963" cy="492889"/>
          </a:xfrm>
          <a:prstGeom prst="rect">
            <a:avLst/>
          </a:prstGeom>
          <a:noFill/>
          <a:ln>
            <a:noFill/>
          </a:ln>
        </p:spPr>
      </p:pic>
      <p:pic>
        <p:nvPicPr>
          <p:cNvPr id="8" name="Picture 7"/>
          <p:cNvPicPr>
            <a:picLocks noChangeAspect="1"/>
          </p:cNvPicPr>
          <p:nvPr/>
        </p:nvPicPr>
        <p:blipFill rotWithShape="1">
          <a:blip r:embed="rId12"/>
          <a:srcRect l="25008" t="17288" r="25008" b="24559"/>
          <a:stretch/>
        </p:blipFill>
        <p:spPr>
          <a:xfrm>
            <a:off x="9561512" y="2173286"/>
            <a:ext cx="344488" cy="344488"/>
          </a:xfrm>
          <a:prstGeom prst="rect">
            <a:avLst/>
          </a:prstGeom>
        </p:spPr>
      </p:pic>
      <p:pic>
        <p:nvPicPr>
          <p:cNvPr id="12" name="Picture 11"/>
          <p:cNvPicPr>
            <a:picLocks noChangeAspect="1"/>
          </p:cNvPicPr>
          <p:nvPr/>
        </p:nvPicPr>
        <p:blipFill rotWithShape="1">
          <a:blip r:embed="rId12"/>
          <a:srcRect l="25008" t="17288" r="25008" b="24559"/>
          <a:stretch/>
        </p:blipFill>
        <p:spPr>
          <a:xfrm>
            <a:off x="8481392" y="6237312"/>
            <a:ext cx="344488" cy="344488"/>
          </a:xfrm>
          <a:prstGeom prst="rect">
            <a:avLst/>
          </a:prstGeom>
        </p:spPr>
      </p:pic>
      <p:pic>
        <p:nvPicPr>
          <p:cNvPr id="13" name="Picture 12"/>
          <p:cNvPicPr>
            <a:picLocks noChangeAspect="1"/>
          </p:cNvPicPr>
          <p:nvPr/>
        </p:nvPicPr>
        <p:blipFill rotWithShape="1">
          <a:blip r:embed="rId12"/>
          <a:srcRect l="25008" t="17288" r="25008" b="24559"/>
          <a:stretch/>
        </p:blipFill>
        <p:spPr>
          <a:xfrm>
            <a:off x="5313040" y="260648"/>
            <a:ext cx="247260" cy="247260"/>
          </a:xfrm>
          <a:prstGeom prst="rect">
            <a:avLst/>
          </a:prstGeom>
        </p:spPr>
      </p:pic>
      <p:pic>
        <p:nvPicPr>
          <p:cNvPr id="14" name="Picture 13"/>
          <p:cNvPicPr>
            <a:picLocks noChangeAspect="1"/>
          </p:cNvPicPr>
          <p:nvPr/>
        </p:nvPicPr>
        <p:blipFill rotWithShape="1">
          <a:blip r:embed="rId12"/>
          <a:srcRect l="25008" t="17288" r="25008" b="24559"/>
          <a:stretch/>
        </p:blipFill>
        <p:spPr>
          <a:xfrm>
            <a:off x="2089213" y="2151257"/>
            <a:ext cx="434010" cy="344488"/>
          </a:xfrm>
          <a:prstGeom prst="rect">
            <a:avLst/>
          </a:prstGeom>
        </p:spPr>
      </p:pic>
    </p:spTree>
    <p:extLst>
      <p:ext uri="{BB962C8B-B14F-4D97-AF65-F5344CB8AC3E}">
        <p14:creationId xmlns:p14="http://schemas.microsoft.com/office/powerpoint/2010/main" val="33978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Would you/would you not recommend it? Why?</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Rating: </a:t>
            </a:r>
            <a:endParaRPr kumimoji="0" lang="en-US" altLang="en-US" sz="1200" b="0" i="0" u="none" strike="noStrike" cap="none" normalizeH="0" baseline="0" dirty="0">
              <a:ln>
                <a:noFill/>
              </a:ln>
              <a:solidFill>
                <a:schemeClr val="tx1"/>
              </a:solidFill>
              <a:effectLst/>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How does it link to this subject and why is it important?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What </a:t>
            </a:r>
            <a:r>
              <a:rPr lang="en-US" altLang="en-US" sz="1200" dirty="0">
                <a:latin typeface="Century Gothic" panose="020B0502020202020204" pitchFamily="34" charset="0"/>
                <a:ea typeface="Times New Roman" panose="02020603050405020304" pitchFamily="18" charset="0"/>
              </a:rPr>
              <a:t>was it</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about?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t>What did you find particularly interesting/inspiring/shocking? Has this changed your opinion?</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What would you like to learn more about? </a:t>
            </a:r>
          </a:p>
        </p:txBody>
      </p:sp>
      <p:sp>
        <p:nvSpPr>
          <p:cNvPr id="11" name="Text Box 9"/>
          <p:cNvSpPr txBox="1">
            <a:spLocks noChangeArrowheads="1"/>
          </p:cNvSpPr>
          <p:nvPr/>
        </p:nvSpPr>
        <p:spPr bwMode="auto">
          <a:xfrm>
            <a:off x="2289983" y="33574"/>
            <a:ext cx="5619030"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entury Gothic" panose="020B0502020202020204" pitchFamily="34" charset="0"/>
                <a:ea typeface="Times New Roman" panose="02020603050405020304" pitchFamily="18" charset="0"/>
              </a:rPr>
              <a:t>(1)</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 Book/Journal/Podcast/Film/TV</a:t>
            </a:r>
            <a:r>
              <a:rPr kumimoji="0" lang="en-US" altLang="en-US" sz="2000" b="0" i="0" u="none" strike="noStrike" cap="none" normalizeH="0" dirty="0">
                <a:ln>
                  <a:noFill/>
                </a:ln>
                <a:solidFill>
                  <a:schemeClr val="tx1"/>
                </a:solidFill>
                <a:effectLst/>
                <a:latin typeface="Century Gothic" panose="020B0502020202020204" pitchFamily="34"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Review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ea typeface="Times New Roman" panose="02020603050405020304" pitchFamily="18" charset="0"/>
              </a:rPr>
              <a:t>R</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eview by: 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Title: _______________________________________________________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rPr>
              <a:t>Book      Journal      Podcast</a:t>
            </a:r>
            <a:r>
              <a:rPr kumimoji="0" lang="en-US" altLang="en-US" sz="1200" b="0" i="0" u="none" strike="noStrike" cap="none" normalizeH="0" dirty="0">
                <a:ln>
                  <a:noFill/>
                </a:ln>
                <a:solidFill>
                  <a:schemeClr val="tx1"/>
                </a:solidFill>
                <a:effectLst/>
                <a:latin typeface="Century Gothic" panose="020B0502020202020204" pitchFamily="34" charset="0"/>
              </a:rPr>
              <a:t>          Film         Documentary</a:t>
            </a:r>
            <a:endParaRPr kumimoji="0" lang="en-US" altLang="en-US" sz="1200" b="0" i="0" u="none" strike="noStrike" cap="none" normalizeH="0" baseline="0" dirty="0">
              <a:ln>
                <a:noFill/>
              </a:ln>
              <a:solidFill>
                <a:schemeClr val="tx1"/>
              </a:solidFill>
              <a:effectLst/>
            </a:endParaRPr>
          </a:p>
        </p:txBody>
      </p:sp>
      <p:sp>
        <p:nvSpPr>
          <p:cNvPr id="14" name="AutoShape 7"/>
          <p:cNvSpPr>
            <a:spLocks noChangeArrowheads="1"/>
          </p:cNvSpPr>
          <p:nvPr/>
        </p:nvSpPr>
        <p:spPr bwMode="auto">
          <a:xfrm>
            <a:off x="241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Rectangle 19"/>
          <p:cNvSpPr>
            <a:spLocks noChangeArrowheads="1"/>
          </p:cNvSpPr>
          <p:nvPr/>
        </p:nvSpPr>
        <p:spPr bwMode="auto">
          <a:xfrm>
            <a:off x="54422" y="0"/>
            <a:ext cx="50609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4278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liss 2 Regular" panose="02000506030000020004" pitchFamily="50" charset="0"/>
              </a:rPr>
              <a:t>Collect newspaper articles each week and relate and evidence the topics from: </a:t>
            </a:r>
            <a:r>
              <a:rPr lang="en-GB" dirty="0">
                <a:solidFill>
                  <a:srgbClr val="FF0000"/>
                </a:solidFill>
                <a:latin typeface="Bliss 2 Regular" panose="02000506030000020004" pitchFamily="50" charset="0"/>
              </a:rPr>
              <a:t>(4) </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Component 1</a:t>
            </a:r>
          </a:p>
          <a:p>
            <a:r>
              <a:rPr lang="en-US" dirty="0"/>
              <a:t>Democracy and Participation</a:t>
            </a:r>
          </a:p>
          <a:p>
            <a:r>
              <a:rPr lang="en-US" dirty="0"/>
              <a:t>Party policies and ideas</a:t>
            </a:r>
          </a:p>
          <a:p>
            <a:r>
              <a:rPr lang="en-US" dirty="0"/>
              <a:t>Elections </a:t>
            </a:r>
          </a:p>
          <a:p>
            <a:r>
              <a:rPr lang="en-US" dirty="0"/>
              <a:t>Pressure Groups</a:t>
            </a:r>
          </a:p>
          <a:p>
            <a:endParaRPr lang="en-US" dirty="0"/>
          </a:p>
          <a:p>
            <a:endParaRPr lang="en-US" dirty="0"/>
          </a:p>
          <a:p>
            <a:pPr marL="0" indent="0">
              <a:buNone/>
            </a:pPr>
            <a:r>
              <a:rPr lang="en-US" dirty="0"/>
              <a:t>And from Component 2</a:t>
            </a:r>
          </a:p>
          <a:p>
            <a:r>
              <a:rPr lang="en-US" dirty="0"/>
              <a:t>Constitution</a:t>
            </a:r>
          </a:p>
          <a:p>
            <a:r>
              <a:rPr lang="en-US" dirty="0"/>
              <a:t>Prime Minister</a:t>
            </a:r>
          </a:p>
          <a:p>
            <a:r>
              <a:rPr lang="en-US" dirty="0"/>
              <a:t>Parliament</a:t>
            </a:r>
          </a:p>
          <a:p>
            <a:r>
              <a:rPr lang="en-US" dirty="0"/>
              <a:t>The Judiciary </a:t>
            </a:r>
          </a:p>
          <a:p>
            <a:r>
              <a:rPr lang="en-US" dirty="0"/>
              <a:t>(4)</a:t>
            </a:r>
          </a:p>
          <a:p>
            <a:endParaRPr lang="en-US" dirty="0"/>
          </a:p>
          <a:p>
            <a:r>
              <a:rPr lang="en-US" dirty="0"/>
              <a:t>Write your own opinion of each issue and upload to your application called ‘Weekly news in Politics’ with each week clearly labelled.</a:t>
            </a:r>
          </a:p>
        </p:txBody>
      </p:sp>
    </p:spTree>
    <p:extLst>
      <p:ext uri="{BB962C8B-B14F-4D97-AF65-F5344CB8AC3E}">
        <p14:creationId xmlns:p14="http://schemas.microsoft.com/office/powerpoint/2010/main" val="109054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MOOCs </a:t>
            </a:r>
            <a:r>
              <a:rPr lang="en-GB" dirty="0">
                <a:solidFill>
                  <a:srgbClr val="FF0000"/>
                </a:solidFill>
              </a:rPr>
              <a:t>(5)</a:t>
            </a:r>
          </a:p>
        </p:txBody>
      </p:sp>
      <p:sp>
        <p:nvSpPr>
          <p:cNvPr id="3" name="Content Placeholder 2"/>
          <p:cNvSpPr>
            <a:spLocks noGrp="1"/>
          </p:cNvSpPr>
          <p:nvPr>
            <p:ph idx="1"/>
          </p:nvPr>
        </p:nvSpPr>
        <p:spPr/>
        <p:txBody>
          <a:bodyPr/>
          <a:lstStyle/>
          <a:p>
            <a:pPr marL="0" indent="0">
              <a:buNone/>
            </a:pPr>
            <a:r>
              <a:rPr lang="en-GB" dirty="0"/>
              <a:t>To evidence this you can </a:t>
            </a:r>
          </a:p>
          <a:p>
            <a:r>
              <a:rPr lang="en-GB" dirty="0"/>
              <a:t>Save any notes you take </a:t>
            </a:r>
          </a:p>
          <a:p>
            <a:r>
              <a:rPr lang="en-GB" dirty="0"/>
              <a:t>Take and save a screenshot of completed modules or the completed course</a:t>
            </a:r>
          </a:p>
        </p:txBody>
      </p:sp>
    </p:spTree>
    <p:extLst>
      <p:ext uri="{BB962C8B-B14F-4D97-AF65-F5344CB8AC3E}">
        <p14:creationId xmlns:p14="http://schemas.microsoft.com/office/powerpoint/2010/main" val="266932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Bliss 2 Regular" panose="02000506030000020004" pitchFamily="50" charset="0"/>
              </a:rPr>
              <a:t>University Politics or International Relations Open Day </a:t>
            </a:r>
            <a:r>
              <a:rPr lang="en-GB" dirty="0">
                <a:solidFill>
                  <a:srgbClr val="FF0000"/>
                </a:solidFill>
                <a:latin typeface="Bliss 2 Regular" panose="02000506030000020004" pitchFamily="50" charset="0"/>
              </a:rPr>
              <a:t>(6)</a:t>
            </a:r>
            <a:endParaRPr lang="en-GB" dirty="0">
              <a:solidFill>
                <a:srgbClr val="FF0000"/>
              </a:solidFill>
            </a:endParaRPr>
          </a:p>
        </p:txBody>
      </p:sp>
      <p:sp>
        <p:nvSpPr>
          <p:cNvPr id="3" name="Content Placeholder 2"/>
          <p:cNvSpPr>
            <a:spLocks noGrp="1"/>
          </p:cNvSpPr>
          <p:nvPr>
            <p:ph idx="1"/>
          </p:nvPr>
        </p:nvSpPr>
        <p:spPr/>
        <p:txBody>
          <a:bodyPr/>
          <a:lstStyle/>
          <a:p>
            <a:pPr marL="514350" lvl="0" indent="-514350">
              <a:buFont typeface="+mj-lt"/>
              <a:buAutoNum type="arabicPeriod"/>
            </a:pPr>
            <a:r>
              <a:rPr lang="en-GB" sz="1600" dirty="0"/>
              <a:t>What is the first year like on the BA Politics or International Relations Programme?</a:t>
            </a:r>
          </a:p>
          <a:p>
            <a:pPr marL="514350" lvl="0" indent="-514350">
              <a:buFont typeface="+mj-lt"/>
              <a:buAutoNum type="arabicPeriod"/>
            </a:pPr>
            <a:r>
              <a:rPr lang="en-GB" sz="1600" dirty="0"/>
              <a:t>What can I expect over the three years?</a:t>
            </a:r>
          </a:p>
          <a:p>
            <a:pPr marL="514350" lvl="0" indent="-514350">
              <a:buFont typeface="+mj-lt"/>
              <a:buAutoNum type="arabicPeriod"/>
            </a:pPr>
            <a:r>
              <a:rPr lang="en-GB" sz="1600" dirty="0"/>
              <a:t>How important are different subject combinations for a Politics Degree?</a:t>
            </a:r>
          </a:p>
          <a:p>
            <a:pPr marL="514350" lvl="0" indent="-514350">
              <a:buFont typeface="+mj-lt"/>
              <a:buAutoNum type="arabicPeriod"/>
            </a:pPr>
            <a:r>
              <a:rPr lang="en-GB" sz="1600" dirty="0"/>
              <a:t>Why study Politics and what do Universities have to offer?</a:t>
            </a:r>
          </a:p>
          <a:p>
            <a:pPr marL="514350" lvl="0" indent="-514350">
              <a:buFont typeface="+mj-lt"/>
              <a:buAutoNum type="arabicPeriod"/>
            </a:pPr>
            <a:r>
              <a:rPr lang="en-GB" sz="1600" dirty="0"/>
              <a:t>What does your University look for in applicants?</a:t>
            </a:r>
          </a:p>
          <a:p>
            <a:pPr marL="514350" lvl="0" indent="-514350">
              <a:buFont typeface="+mj-lt"/>
              <a:buAutoNum type="arabicPeriod"/>
            </a:pPr>
            <a:endParaRPr lang="en-GB" sz="1600" dirty="0"/>
          </a:p>
          <a:p>
            <a:endParaRPr lang="en-GB" dirty="0"/>
          </a:p>
        </p:txBody>
      </p:sp>
    </p:spTree>
    <p:extLst>
      <p:ext uri="{BB962C8B-B14F-4D97-AF65-F5344CB8AC3E}">
        <p14:creationId xmlns:p14="http://schemas.microsoft.com/office/powerpoint/2010/main" val="353211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rPr>
              <a:t>(7) </a:t>
            </a:r>
            <a:r>
              <a:rPr lang="en-GB" dirty="0"/>
              <a:t>Visit the UK Supreme Court (opposite the Houses of Parliament)</a:t>
            </a:r>
          </a:p>
        </p:txBody>
      </p:sp>
      <p:sp>
        <p:nvSpPr>
          <p:cNvPr id="3" name="Content Placeholder 2"/>
          <p:cNvSpPr>
            <a:spLocks noGrp="1"/>
          </p:cNvSpPr>
          <p:nvPr>
            <p:ph idx="1"/>
          </p:nvPr>
        </p:nvSpPr>
        <p:spPr/>
        <p:txBody>
          <a:bodyPr>
            <a:normAutofit/>
          </a:bodyPr>
          <a:lstStyle/>
          <a:p>
            <a:pPr marL="0" indent="0">
              <a:buNone/>
            </a:pPr>
            <a:r>
              <a:rPr lang="en-GB" dirty="0"/>
              <a:t>Choose whether you would like to make a </a:t>
            </a:r>
          </a:p>
          <a:p>
            <a:r>
              <a:rPr lang="en-GB" dirty="0"/>
              <a:t>Podcast</a:t>
            </a:r>
          </a:p>
          <a:p>
            <a:r>
              <a:rPr lang="en-GB" dirty="0"/>
              <a:t>Informative flyer</a:t>
            </a:r>
          </a:p>
          <a:p>
            <a:r>
              <a:rPr lang="en-GB" dirty="0"/>
              <a:t>Mini film</a:t>
            </a:r>
          </a:p>
          <a:p>
            <a:r>
              <a:rPr lang="en-GB" dirty="0"/>
              <a:t>Report </a:t>
            </a:r>
          </a:p>
          <a:p>
            <a:r>
              <a:rPr lang="en-GB" dirty="0"/>
              <a:t>Newspaper article </a:t>
            </a:r>
          </a:p>
          <a:p>
            <a:endParaRPr lang="en-GB" dirty="0"/>
          </a:p>
          <a:p>
            <a:pPr marL="0" indent="0">
              <a:buNone/>
            </a:pPr>
            <a:endParaRPr lang="en-GB" dirty="0"/>
          </a:p>
        </p:txBody>
      </p:sp>
    </p:spTree>
    <p:extLst>
      <p:ext uri="{BB962C8B-B14F-4D97-AF65-F5344CB8AC3E}">
        <p14:creationId xmlns:p14="http://schemas.microsoft.com/office/powerpoint/2010/main" val="3801346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3190</TotalTime>
  <Words>962</Words>
  <Application>Microsoft Office PowerPoint</Application>
  <PresentationFormat>A4 Paper (210x297 mm)</PresentationFormat>
  <Paragraphs>119</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Bliss 2 ExtraBold</vt:lpstr>
      <vt:lpstr>Bliss 2 Regular</vt:lpstr>
      <vt:lpstr>Calibri</vt:lpstr>
      <vt:lpstr>Century Gothic</vt:lpstr>
      <vt:lpstr>Times New Roman</vt:lpstr>
      <vt:lpstr>Office Theme</vt:lpstr>
      <vt:lpstr>PowerPoint Presentation</vt:lpstr>
      <vt:lpstr>PowerPoint Presentation</vt:lpstr>
      <vt:lpstr>PowerPoint Presentation</vt:lpstr>
      <vt:lpstr>Collect newspaper articles each week and relate and evidence the topics from: (4) </vt:lpstr>
      <vt:lpstr>MOOCs (5)</vt:lpstr>
      <vt:lpstr>University Politics or International Relations Open Day (6)</vt:lpstr>
      <vt:lpstr>(7) Visit the UK Supreme Court (opposite the Houses of Parliament)</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Owen</dc:creator>
  <cp:lastModifiedBy>Mr M McCarthy</cp:lastModifiedBy>
  <cp:revision>260</cp:revision>
  <cp:lastPrinted>2020-03-25T08:24:44Z</cp:lastPrinted>
  <dcterms:created xsi:type="dcterms:W3CDTF">2014-07-07T10:35:27Z</dcterms:created>
  <dcterms:modified xsi:type="dcterms:W3CDTF">2026-06-10T09:02:30Z</dcterms:modified>
</cp:coreProperties>
</file>