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0" r:id="rId4"/>
    <p:sldId id="264" r:id="rId5"/>
    <p:sldId id="272" r:id="rId6"/>
    <p:sldId id="273" r:id="rId7"/>
    <p:sldId id="257" r:id="rId8"/>
    <p:sldId id="258" r:id="rId9"/>
    <p:sldId id="265" r:id="rId10"/>
    <p:sldId id="266" r:id="rId11"/>
    <p:sldId id="267" r:id="rId12"/>
    <p:sldId id="268" r:id="rId13"/>
    <p:sldId id="269" r:id="rId14"/>
    <p:sldId id="270" r:id="rId15"/>
    <p:sldId id="271"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s Fenn" initials="MF" lastIdx="1" clrIdx="0">
    <p:extLst>
      <p:ext uri="{19B8F6BF-5375-455C-9EA6-DF929625EA0E}">
        <p15:presenceInfo xmlns:p15="http://schemas.microsoft.com/office/powerpoint/2012/main" userId="S-1-5-21-814143280-457757749-1721645397-11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711" autoAdjust="0"/>
  </p:normalViewPr>
  <p:slideViewPr>
    <p:cSldViewPr snapToGrid="0">
      <p:cViewPr varScale="1">
        <p:scale>
          <a:sx n="69" d="100"/>
          <a:sy n="69"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8AE3A-69B1-4064-8AED-4B614C863D83}" type="datetimeFigureOut">
              <a:rPr lang="en-GB" smtClean="0"/>
              <a:t>15/09/2020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D5972-5526-4224-9BAD-BB0D6FD2A5E6}" type="slidenum">
              <a:rPr lang="en-GB" smtClean="0"/>
              <a:t>‹#›</a:t>
            </a:fld>
            <a:endParaRPr lang="en-GB"/>
          </a:p>
        </p:txBody>
      </p:sp>
    </p:spTree>
    <p:extLst>
      <p:ext uri="{BB962C8B-B14F-4D97-AF65-F5344CB8AC3E}">
        <p14:creationId xmlns:p14="http://schemas.microsoft.com/office/powerpoint/2010/main" val="56139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p:txBody>
          <a:bodyPr/>
          <a:lstStyle/>
          <a:p>
            <a:pPr>
              <a:spcBef>
                <a:spcPct val="0"/>
              </a:spcBef>
            </a:pPr>
            <a:endParaRPr lang="en-GB" smtClean="0"/>
          </a:p>
        </p:txBody>
      </p:sp>
      <p:sp>
        <p:nvSpPr>
          <p:cNvPr id="21507" name="Slide Number Placeholder 3"/>
          <p:cNvSpPr>
            <a:spLocks noGrp="1"/>
          </p:cNvSpPr>
          <p:nvPr>
            <p:ph type="sldNum" sz="quarter" idx="5"/>
          </p:nvPr>
        </p:nvSpPr>
        <p:spPr>
          <a:noFill/>
        </p:spPr>
        <p:txBody>
          <a:bodyPr/>
          <a:lstStyle/>
          <a:p>
            <a:fld id="{3F422B60-DA5F-4272-A040-23A2905EC553}" type="slidenum">
              <a:rPr lang="en-GB"/>
              <a:pPr/>
              <a:t>3</a:t>
            </a:fld>
            <a:endParaRPr lang="en-GB"/>
          </a:p>
        </p:txBody>
      </p:sp>
    </p:spTree>
    <p:extLst>
      <p:ext uri="{BB962C8B-B14F-4D97-AF65-F5344CB8AC3E}">
        <p14:creationId xmlns:p14="http://schemas.microsoft.com/office/powerpoint/2010/main" val="372824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Get students to do this in pairs on mini</a:t>
            </a:r>
            <a:r>
              <a:rPr lang="en-GB" baseline="0" dirty="0" smtClean="0"/>
              <a:t> WBs</a:t>
            </a:r>
          </a:p>
          <a:p>
            <a:endParaRPr lang="en-GB" dirty="0"/>
          </a:p>
        </p:txBody>
      </p:sp>
      <p:sp>
        <p:nvSpPr>
          <p:cNvPr id="4" name="Slide Number Placeholder 3"/>
          <p:cNvSpPr>
            <a:spLocks noGrp="1"/>
          </p:cNvSpPr>
          <p:nvPr>
            <p:ph type="sldNum" sz="quarter" idx="10"/>
          </p:nvPr>
        </p:nvSpPr>
        <p:spPr/>
        <p:txBody>
          <a:bodyPr/>
          <a:lstStyle/>
          <a:p>
            <a:fld id="{A97D5972-5526-4224-9BAD-BB0D6FD2A5E6}" type="slidenum">
              <a:rPr lang="en-GB" smtClean="0"/>
              <a:t>7</a:t>
            </a:fld>
            <a:endParaRPr lang="en-GB"/>
          </a:p>
        </p:txBody>
      </p:sp>
    </p:spTree>
    <p:extLst>
      <p:ext uri="{BB962C8B-B14F-4D97-AF65-F5344CB8AC3E}">
        <p14:creationId xmlns:p14="http://schemas.microsoft.com/office/powerpoint/2010/main" val="4145594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MWB opportunity again. Students need to apply their knowledge of enzymes to explain the shape</a:t>
            </a:r>
            <a:r>
              <a:rPr lang="en-GB" baseline="0" dirty="0" smtClean="0"/>
              <a:t> of this graph. It should go along the lines of as enzyme concentration increase so does initial rate of reaction until 30mgcm-3 because there are more successful collisions and so more enzyme-substrate complexes formed. Beyond 30mgcm-3 the initial rate of reaction plateaus at 17.5mg because the substrate is the limiting factor and all active sites are already filled. </a:t>
            </a:r>
          </a:p>
          <a:p>
            <a:endParaRPr lang="en-GB" baseline="0" dirty="0" smtClean="0"/>
          </a:p>
          <a:p>
            <a:r>
              <a:rPr lang="en-GB" baseline="0" dirty="0" smtClean="0"/>
              <a:t>Students need their subject knowledge of key words and concepts to be able to explain the graph. They also need to be able to pick out any changes in the graph and to explain them. </a:t>
            </a:r>
            <a:endParaRPr lang="en-GB" dirty="0"/>
          </a:p>
        </p:txBody>
      </p:sp>
      <p:sp>
        <p:nvSpPr>
          <p:cNvPr id="4" name="Slide Number Placeholder 3"/>
          <p:cNvSpPr>
            <a:spLocks noGrp="1"/>
          </p:cNvSpPr>
          <p:nvPr>
            <p:ph type="sldNum" sz="quarter" idx="10"/>
          </p:nvPr>
        </p:nvSpPr>
        <p:spPr/>
        <p:txBody>
          <a:bodyPr/>
          <a:lstStyle/>
          <a:p>
            <a:fld id="{A97D5972-5526-4224-9BAD-BB0D6FD2A5E6}" type="slidenum">
              <a:rPr lang="en-GB" smtClean="0"/>
              <a:t>8</a:t>
            </a:fld>
            <a:endParaRPr lang="en-GB"/>
          </a:p>
        </p:txBody>
      </p:sp>
    </p:spTree>
    <p:extLst>
      <p:ext uri="{BB962C8B-B14F-4D97-AF65-F5344CB8AC3E}">
        <p14:creationId xmlns:p14="http://schemas.microsoft.com/office/powerpoint/2010/main" val="286256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could find an exam question for them here but I think</a:t>
            </a:r>
            <a:r>
              <a:rPr lang="en-GB" baseline="0" dirty="0" smtClean="0"/>
              <a:t> that the more independent they are and the more familiar they are with the exam </a:t>
            </a:r>
            <a:r>
              <a:rPr lang="en-GB" baseline="0" dirty="0" err="1" smtClean="0"/>
              <a:t>qu</a:t>
            </a:r>
            <a:r>
              <a:rPr lang="en-GB" baseline="0" dirty="0" smtClean="0"/>
              <a:t> database and the Edexcel </a:t>
            </a:r>
            <a:r>
              <a:rPr lang="en-GB" baseline="0" dirty="0" err="1" smtClean="0"/>
              <a:t>examboard</a:t>
            </a:r>
            <a:r>
              <a:rPr lang="en-GB" baseline="0" dirty="0" smtClean="0"/>
              <a:t> </a:t>
            </a:r>
            <a:r>
              <a:rPr lang="en-GB" baseline="0" dirty="0" err="1" smtClean="0"/>
              <a:t>pastpaper</a:t>
            </a:r>
            <a:r>
              <a:rPr lang="en-GB" baseline="0" dirty="0" smtClean="0"/>
              <a:t> page the better! </a:t>
            </a:r>
            <a:endParaRPr lang="en-GB" dirty="0"/>
          </a:p>
        </p:txBody>
      </p:sp>
      <p:sp>
        <p:nvSpPr>
          <p:cNvPr id="4" name="Slide Number Placeholder 3"/>
          <p:cNvSpPr>
            <a:spLocks noGrp="1"/>
          </p:cNvSpPr>
          <p:nvPr>
            <p:ph type="sldNum" sz="quarter" idx="10"/>
          </p:nvPr>
        </p:nvSpPr>
        <p:spPr/>
        <p:txBody>
          <a:bodyPr/>
          <a:lstStyle/>
          <a:p>
            <a:fld id="{A97D5972-5526-4224-9BAD-BB0D6FD2A5E6}" type="slidenum">
              <a:rPr lang="en-GB" smtClean="0"/>
              <a:t>16</a:t>
            </a:fld>
            <a:endParaRPr lang="en-GB"/>
          </a:p>
        </p:txBody>
      </p:sp>
    </p:spTree>
    <p:extLst>
      <p:ext uri="{BB962C8B-B14F-4D97-AF65-F5344CB8AC3E}">
        <p14:creationId xmlns:p14="http://schemas.microsoft.com/office/powerpoint/2010/main" val="856881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422014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968360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249694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74678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870CC4-7177-4DE9-8EBB-66EE57D19018}"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467727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870CC4-7177-4DE9-8EBB-66EE57D19018}"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347521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870CC4-7177-4DE9-8EBB-66EE57D19018}"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795873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870CC4-7177-4DE9-8EBB-66EE57D19018}"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2894338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70CC4-7177-4DE9-8EBB-66EE57D19018}"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2326198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70CC4-7177-4DE9-8EBB-66EE57D19018}"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3530334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870CC4-7177-4DE9-8EBB-66EE57D19018}"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7EA3AB-25D4-4944-BA66-2F9C223428C6}" type="slidenum">
              <a:rPr lang="en-GB" smtClean="0"/>
              <a:t>‹#›</a:t>
            </a:fld>
            <a:endParaRPr lang="en-GB"/>
          </a:p>
        </p:txBody>
      </p:sp>
    </p:spTree>
    <p:extLst>
      <p:ext uri="{BB962C8B-B14F-4D97-AF65-F5344CB8AC3E}">
        <p14:creationId xmlns:p14="http://schemas.microsoft.com/office/powerpoint/2010/main" val="124154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70CC4-7177-4DE9-8EBB-66EE57D19018}" type="datetimeFigureOut">
              <a:rPr lang="en-GB" smtClean="0"/>
              <a:t>15/09/2020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EA3AB-25D4-4944-BA66-2F9C223428C6}" type="slidenum">
              <a:rPr lang="en-GB" smtClean="0"/>
              <a:t>‹#›</a:t>
            </a:fld>
            <a:endParaRPr lang="en-GB"/>
          </a:p>
        </p:txBody>
      </p:sp>
    </p:spTree>
    <p:extLst>
      <p:ext uri="{BB962C8B-B14F-4D97-AF65-F5344CB8AC3E}">
        <p14:creationId xmlns:p14="http://schemas.microsoft.com/office/powerpoint/2010/main" val="371841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noAutofit/>
          </a:bodyPr>
          <a:lstStyle/>
          <a:p>
            <a:r>
              <a:rPr lang="en-GB" sz="3000" b="1" u="sng" dirty="0" smtClean="0"/>
              <a:t/>
            </a:r>
            <a:br>
              <a:rPr lang="en-GB" sz="3000" b="1" u="sng" dirty="0" smtClean="0"/>
            </a:br>
            <a:r>
              <a:rPr lang="en-GB" sz="3000" b="1" u="sng" dirty="0"/>
              <a:t/>
            </a:r>
            <a:br>
              <a:rPr lang="en-GB" sz="3000" b="1" u="sng" dirty="0"/>
            </a:br>
            <a:r>
              <a:rPr lang="en-GB" sz="3000" b="1" u="sng" dirty="0" smtClean="0"/>
              <a:t/>
            </a:r>
            <a:br>
              <a:rPr lang="en-GB" sz="3000" b="1" u="sng" dirty="0" smtClean="0"/>
            </a:br>
            <a:r>
              <a:rPr lang="en-GB" sz="3000" b="1" u="sng" dirty="0"/>
              <a:t/>
            </a:r>
            <a:br>
              <a:rPr lang="en-GB" sz="3000" b="1" u="sng" dirty="0"/>
            </a:br>
            <a:r>
              <a:rPr lang="en-GB" sz="3000" b="1" u="sng" dirty="0"/>
              <a:t/>
            </a:r>
            <a:br>
              <a:rPr lang="en-GB" sz="3000" b="1" u="sng" dirty="0"/>
            </a:br>
            <a:r>
              <a:rPr lang="en-GB" sz="3000" b="1" u="sng" dirty="0"/>
              <a:t>Rules for answering questions on graphs</a:t>
            </a:r>
            <a:r>
              <a:rPr lang="en-GB" sz="3000" b="1" dirty="0"/>
              <a:t>          </a:t>
            </a:r>
            <a:fld id="{249B5F4B-2F0A-4BC1-BC1D-4991B0D54CE9}" type="datetime3">
              <a:rPr lang="en-GB" sz="3000" b="1" u="sng"/>
              <a:pPr/>
              <a:t>15 September, 2020</a:t>
            </a:fld>
            <a:r>
              <a:rPr lang="en-GB" sz="3000" b="1" u="sng" dirty="0" smtClean="0"/>
              <a:t/>
            </a:r>
            <a:br>
              <a:rPr lang="en-GB" sz="3000" b="1" u="sng" dirty="0" smtClean="0"/>
            </a:br>
            <a:r>
              <a:rPr lang="en-GB" sz="3000" b="1" u="sng" dirty="0"/>
              <a:t/>
            </a:r>
            <a:br>
              <a:rPr lang="en-GB" sz="3000" b="1" u="sng" dirty="0"/>
            </a:br>
            <a:r>
              <a:rPr lang="en-GB" sz="3000" b="1" u="sng" dirty="0" smtClean="0"/>
              <a:t/>
            </a:r>
            <a:br>
              <a:rPr lang="en-GB" sz="3000" b="1" u="sng" dirty="0" smtClean="0"/>
            </a:br>
            <a:r>
              <a:rPr lang="en-GB" sz="3000" b="1" u="sng" dirty="0"/>
              <a:t/>
            </a:r>
            <a:br>
              <a:rPr lang="en-GB" sz="3000" b="1" u="sng" dirty="0"/>
            </a:br>
            <a:r>
              <a:rPr lang="en-GB" sz="3000" b="1" u="sng" dirty="0" smtClean="0"/>
              <a:t/>
            </a:r>
            <a:br>
              <a:rPr lang="en-GB" sz="3000" b="1" u="sng" dirty="0" smtClean="0"/>
            </a:br>
            <a:endParaRPr lang="en-GB" sz="3000" b="1" u="sng" dirty="0"/>
          </a:p>
        </p:txBody>
      </p:sp>
      <p:sp>
        <p:nvSpPr>
          <p:cNvPr id="4" name="Content Placeholder 3"/>
          <p:cNvSpPr>
            <a:spLocks noGrp="1"/>
          </p:cNvSpPr>
          <p:nvPr>
            <p:ph idx="1"/>
          </p:nvPr>
        </p:nvSpPr>
        <p:spPr>
          <a:xfrm>
            <a:off x="838200" y="2075007"/>
            <a:ext cx="10515600" cy="4351338"/>
          </a:xfrm>
        </p:spPr>
        <p:txBody>
          <a:bodyPr/>
          <a:lstStyle/>
          <a:p>
            <a:pPr marL="0" indent="0">
              <a:buNone/>
            </a:pPr>
            <a:r>
              <a:rPr lang="en-GB" b="1" u="sng" dirty="0" smtClean="0"/>
              <a:t>Do Now</a:t>
            </a:r>
          </a:p>
          <a:p>
            <a:pPr marL="0" indent="0">
              <a:buNone/>
            </a:pPr>
            <a:r>
              <a:rPr lang="en-GB" dirty="0" smtClean="0"/>
              <a:t>On your mini whiteboards list the </a:t>
            </a:r>
            <a:r>
              <a:rPr lang="en-GB" dirty="0" smtClean="0"/>
              <a:t>rules </a:t>
            </a:r>
            <a:r>
              <a:rPr lang="en-GB" dirty="0" smtClean="0"/>
              <a:t>that you can remember to: </a:t>
            </a:r>
          </a:p>
          <a:p>
            <a:pPr marL="0" indent="0">
              <a:buNone/>
            </a:pPr>
            <a:endParaRPr lang="en-GB" dirty="0" smtClean="0"/>
          </a:p>
          <a:p>
            <a:pPr marL="514350" indent="-514350">
              <a:buAutoNum type="alphaLcParenR"/>
            </a:pPr>
            <a:r>
              <a:rPr lang="en-GB" dirty="0"/>
              <a:t>d</a:t>
            </a:r>
            <a:r>
              <a:rPr lang="en-GB" dirty="0" smtClean="0"/>
              <a:t>escribe a graph with one line</a:t>
            </a:r>
          </a:p>
          <a:p>
            <a:pPr marL="514350" indent="-514350">
              <a:buAutoNum type="alphaLcParenR"/>
            </a:pPr>
            <a:endParaRPr lang="en-GB" dirty="0" smtClean="0"/>
          </a:p>
          <a:p>
            <a:pPr marL="514350" indent="-514350">
              <a:buAutoNum type="alphaLcParenR"/>
            </a:pPr>
            <a:r>
              <a:rPr lang="en-GB" dirty="0"/>
              <a:t>d</a:t>
            </a:r>
            <a:r>
              <a:rPr lang="en-GB" dirty="0" smtClean="0"/>
              <a:t>escribe a graph with two lines</a:t>
            </a:r>
            <a:endParaRPr lang="en-GB" dirty="0"/>
          </a:p>
        </p:txBody>
      </p:sp>
      <p:pic>
        <p:nvPicPr>
          <p:cNvPr id="6" name="Picture 5"/>
          <p:cNvPicPr>
            <a:picLocks noChangeAspect="1"/>
          </p:cNvPicPr>
          <p:nvPr/>
        </p:nvPicPr>
        <p:blipFill>
          <a:blip r:embed="rId2"/>
          <a:stretch>
            <a:fillRect/>
          </a:stretch>
        </p:blipFill>
        <p:spPr>
          <a:xfrm>
            <a:off x="7268228" y="2921552"/>
            <a:ext cx="3502162" cy="3504793"/>
          </a:xfrm>
          <a:prstGeom prst="rect">
            <a:avLst/>
          </a:prstGeom>
        </p:spPr>
      </p:pic>
    </p:spTree>
    <p:extLst>
      <p:ext uri="{BB962C8B-B14F-4D97-AF65-F5344CB8AC3E}">
        <p14:creationId xmlns:p14="http://schemas.microsoft.com/office/powerpoint/2010/main" val="2269103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392834"/>
            <a:ext cx="2556164" cy="1325563"/>
          </a:xfrm>
          <a:solidFill>
            <a:schemeClr val="accent1">
              <a:lumMod val="20000"/>
              <a:lumOff val="80000"/>
            </a:schemeClr>
          </a:solidFill>
          <a:ln>
            <a:solidFill>
              <a:schemeClr val="tx1"/>
            </a:solidFill>
          </a:ln>
        </p:spPr>
        <p:txBody>
          <a:bodyPr/>
          <a:lstStyle/>
          <a:p>
            <a:pPr algn="ctr"/>
            <a:r>
              <a:rPr lang="en-GB" b="1" dirty="0" smtClean="0"/>
              <a:t>Answers</a:t>
            </a:r>
            <a:endParaRPr lang="en-GB" b="1"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8162" t="18845" r="38074" b="19413"/>
          <a:stretch/>
        </p:blipFill>
        <p:spPr>
          <a:xfrm>
            <a:off x="3394364" y="0"/>
            <a:ext cx="8312727" cy="6593553"/>
          </a:xfrm>
          <a:prstGeom prst="rect">
            <a:avLst/>
          </a:prstGeom>
        </p:spPr>
      </p:pic>
      <p:sp>
        <p:nvSpPr>
          <p:cNvPr id="5" name="TextBox 4"/>
          <p:cNvSpPr txBox="1"/>
          <p:nvPr/>
        </p:nvSpPr>
        <p:spPr>
          <a:xfrm>
            <a:off x="5056909" y="706582"/>
            <a:ext cx="5223164" cy="5886971"/>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55447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9014" t="42329" r="37861" b="10701"/>
          <a:stretch/>
        </p:blipFill>
        <p:spPr>
          <a:xfrm>
            <a:off x="838200" y="180109"/>
            <a:ext cx="10274820" cy="6291744"/>
          </a:xfrm>
          <a:prstGeom prst="rect">
            <a:avLst/>
          </a:prstGeom>
        </p:spPr>
      </p:pic>
      <p:sp>
        <p:nvSpPr>
          <p:cNvPr id="5" name="TextBox 4"/>
          <p:cNvSpPr txBox="1"/>
          <p:nvPr/>
        </p:nvSpPr>
        <p:spPr>
          <a:xfrm>
            <a:off x="3020291" y="1052945"/>
            <a:ext cx="5777345" cy="1149928"/>
          </a:xfrm>
          <a:prstGeom prst="rect">
            <a:avLst/>
          </a:prstGeom>
          <a:solidFill>
            <a:schemeClr val="bg1"/>
          </a:solidFill>
        </p:spPr>
        <p:txBody>
          <a:bodyPr wrap="square" rtlCol="0">
            <a:spAutoFit/>
          </a:bodyPr>
          <a:lstStyle/>
          <a:p>
            <a:endParaRPr lang="en-GB" dirty="0"/>
          </a:p>
        </p:txBody>
      </p:sp>
      <p:sp>
        <p:nvSpPr>
          <p:cNvPr id="6" name="TextBox 5"/>
          <p:cNvSpPr txBox="1"/>
          <p:nvPr/>
        </p:nvSpPr>
        <p:spPr>
          <a:xfrm>
            <a:off x="3086938" y="3281241"/>
            <a:ext cx="5835390" cy="264850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3034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37</a:t>
            </a:r>
            <a:endParaRPr lang="en-GB" b="1" dirty="0"/>
          </a:p>
        </p:txBody>
      </p:sp>
      <p:sp>
        <p:nvSpPr>
          <p:cNvPr id="3" name="Content Placeholder 2"/>
          <p:cNvSpPr>
            <a:spLocks noGrp="1"/>
          </p:cNvSpPr>
          <p:nvPr>
            <p:ph idx="1"/>
          </p:nvPr>
        </p:nvSpPr>
        <p:spPr>
          <a:xfrm>
            <a:off x="311727" y="2075007"/>
            <a:ext cx="10515600" cy="4351338"/>
          </a:xfrm>
        </p:spPr>
        <p:txBody>
          <a:bodyPr/>
          <a:lstStyle/>
          <a:p>
            <a:endParaRPr lang="en-GB"/>
          </a:p>
        </p:txBody>
      </p:sp>
      <p:pic>
        <p:nvPicPr>
          <p:cNvPr id="4" name="Picture 3"/>
          <p:cNvPicPr>
            <a:picLocks noChangeAspect="1"/>
          </p:cNvPicPr>
          <p:nvPr/>
        </p:nvPicPr>
        <p:blipFill rotWithShape="1">
          <a:blip r:embed="rId2"/>
          <a:srcRect l="19333" t="54068" r="37861" b="17899"/>
          <a:stretch/>
        </p:blipFill>
        <p:spPr>
          <a:xfrm>
            <a:off x="311727" y="1839479"/>
            <a:ext cx="11260619" cy="4146157"/>
          </a:xfrm>
          <a:prstGeom prst="rect">
            <a:avLst/>
          </a:prstGeom>
        </p:spPr>
      </p:pic>
      <p:sp>
        <p:nvSpPr>
          <p:cNvPr id="5" name="TextBox 4"/>
          <p:cNvSpPr txBox="1"/>
          <p:nvPr/>
        </p:nvSpPr>
        <p:spPr>
          <a:xfrm>
            <a:off x="3024341" y="2810186"/>
            <a:ext cx="5835390" cy="264850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73612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6884" t="22633" r="34134" b="46306"/>
          <a:stretch/>
        </p:blipFill>
        <p:spPr>
          <a:xfrm>
            <a:off x="344673" y="1027906"/>
            <a:ext cx="11502653" cy="4100946"/>
          </a:xfrm>
          <a:prstGeom prst="rect">
            <a:avLst/>
          </a:prstGeom>
        </p:spPr>
      </p:pic>
      <p:sp>
        <p:nvSpPr>
          <p:cNvPr id="5" name="TextBox 4"/>
          <p:cNvSpPr txBox="1"/>
          <p:nvPr/>
        </p:nvSpPr>
        <p:spPr>
          <a:xfrm>
            <a:off x="2636414" y="2117459"/>
            <a:ext cx="6549150" cy="264850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893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18056" t="18277" r="34560" b="41951"/>
          <a:stretch/>
        </p:blipFill>
        <p:spPr>
          <a:xfrm>
            <a:off x="537773" y="930998"/>
            <a:ext cx="11116454" cy="5245965"/>
          </a:xfrm>
          <a:prstGeom prst="rect">
            <a:avLst/>
          </a:prstGeom>
        </p:spPr>
      </p:pic>
      <p:sp>
        <p:nvSpPr>
          <p:cNvPr id="5" name="TextBox 4"/>
          <p:cNvSpPr txBox="1"/>
          <p:nvPr/>
        </p:nvSpPr>
        <p:spPr>
          <a:xfrm>
            <a:off x="2493818" y="1825626"/>
            <a:ext cx="7426037" cy="386859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34814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39</a:t>
            </a:r>
            <a:endParaRPr lang="en-GB" b="1" dirty="0"/>
          </a:p>
        </p:txBody>
      </p:sp>
      <p:pic>
        <p:nvPicPr>
          <p:cNvPr id="4" name="Picture 3"/>
          <p:cNvPicPr>
            <a:picLocks noChangeAspect="1"/>
          </p:cNvPicPr>
          <p:nvPr/>
        </p:nvPicPr>
        <p:blipFill rotWithShape="1">
          <a:blip r:embed="rId2"/>
          <a:srcRect l="19227" t="52746" r="34560" b="7292"/>
          <a:stretch/>
        </p:blipFill>
        <p:spPr>
          <a:xfrm>
            <a:off x="838200" y="1690688"/>
            <a:ext cx="10231581" cy="4974341"/>
          </a:xfrm>
          <a:prstGeom prst="rect">
            <a:avLst/>
          </a:prstGeom>
        </p:spPr>
      </p:pic>
      <p:sp>
        <p:nvSpPr>
          <p:cNvPr id="5" name="TextBox 4"/>
          <p:cNvSpPr txBox="1"/>
          <p:nvPr/>
        </p:nvSpPr>
        <p:spPr>
          <a:xfrm>
            <a:off x="2927360" y="2422259"/>
            <a:ext cx="5939549" cy="392312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322250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b="1" dirty="0" smtClean="0"/>
              <a:t>Which concepts do you think you might need to be able to explain from a graph? </a:t>
            </a:r>
            <a:endParaRPr lang="en-GB" b="1" dirty="0"/>
          </a:p>
        </p:txBody>
      </p:sp>
      <p:sp>
        <p:nvSpPr>
          <p:cNvPr id="3" name="Content Placeholder 2"/>
          <p:cNvSpPr>
            <a:spLocks noGrp="1"/>
          </p:cNvSpPr>
          <p:nvPr>
            <p:ph idx="1"/>
          </p:nvPr>
        </p:nvSpPr>
        <p:spPr/>
        <p:txBody>
          <a:bodyPr>
            <a:normAutofit/>
          </a:bodyPr>
          <a:lstStyle/>
          <a:p>
            <a:r>
              <a:rPr lang="en-GB" dirty="0" smtClean="0"/>
              <a:t>Pressure changes in the cardiac cycle </a:t>
            </a:r>
          </a:p>
          <a:p>
            <a:r>
              <a:rPr lang="en-GB" dirty="0" smtClean="0"/>
              <a:t>Risks and CVD </a:t>
            </a:r>
          </a:p>
          <a:p>
            <a:r>
              <a:rPr lang="en-GB" dirty="0" err="1" smtClean="0"/>
              <a:t>SA:Vol</a:t>
            </a:r>
            <a:r>
              <a:rPr lang="en-GB" dirty="0" smtClean="0"/>
              <a:t> ratio and oxygen diffusion</a:t>
            </a:r>
          </a:p>
          <a:p>
            <a:r>
              <a:rPr lang="en-GB" dirty="0" smtClean="0"/>
              <a:t>Enzyme rate of reaction</a:t>
            </a:r>
          </a:p>
          <a:p>
            <a:pPr marL="0" indent="0">
              <a:buNone/>
            </a:pPr>
            <a:endParaRPr lang="en-GB" dirty="0" smtClean="0"/>
          </a:p>
          <a:p>
            <a:pPr marL="0" indent="0">
              <a:buNone/>
            </a:pPr>
            <a:endParaRPr lang="en-GB" dirty="0"/>
          </a:p>
        </p:txBody>
      </p:sp>
      <p:sp>
        <p:nvSpPr>
          <p:cNvPr id="4" name="TextBox 3"/>
          <p:cNvSpPr txBox="1"/>
          <p:nvPr/>
        </p:nvSpPr>
        <p:spPr>
          <a:xfrm rot="10800000" flipV="1">
            <a:off x="1043940" y="4528065"/>
            <a:ext cx="9784080" cy="1938992"/>
          </a:xfrm>
          <a:prstGeom prst="rect">
            <a:avLst/>
          </a:prstGeom>
          <a:solidFill>
            <a:srgbClr val="FFFF00"/>
          </a:solidFill>
          <a:ln>
            <a:solidFill>
              <a:schemeClr val="tx1"/>
            </a:solidFill>
          </a:ln>
        </p:spPr>
        <p:txBody>
          <a:bodyPr wrap="square" rtlCol="0">
            <a:spAutoFit/>
          </a:bodyPr>
          <a:lstStyle/>
          <a:p>
            <a:r>
              <a:rPr lang="en-GB" sz="2000" b="1" dirty="0" smtClean="0"/>
              <a:t>Homework:</a:t>
            </a:r>
          </a:p>
          <a:p>
            <a:r>
              <a:rPr lang="en-GB" sz="2000" dirty="0" smtClean="0"/>
              <a:t>Find and complete an exam question with a graph where you have to explain one of these concepts. </a:t>
            </a:r>
          </a:p>
          <a:p>
            <a:r>
              <a:rPr lang="en-GB" sz="2000" dirty="0" smtClean="0"/>
              <a:t>OR</a:t>
            </a:r>
          </a:p>
          <a:p>
            <a:endParaRPr lang="en-GB" sz="2000" dirty="0" smtClean="0"/>
          </a:p>
          <a:p>
            <a:r>
              <a:rPr lang="en-GB" sz="2000" dirty="0" smtClean="0"/>
              <a:t>Make your own graph exam question with a mark scheme on one of these concepts. </a:t>
            </a:r>
            <a:endParaRPr lang="en-GB" sz="2000" dirty="0"/>
          </a:p>
        </p:txBody>
      </p:sp>
    </p:spTree>
    <p:extLst>
      <p:ext uri="{BB962C8B-B14F-4D97-AF65-F5344CB8AC3E}">
        <p14:creationId xmlns:p14="http://schemas.microsoft.com/office/powerpoint/2010/main" val="310869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6"/>
          <p:cNvSpPr>
            <a:spLocks noGrp="1"/>
          </p:cNvSpPr>
          <p:nvPr>
            <p:ph type="title"/>
          </p:nvPr>
        </p:nvSpPr>
        <p:spPr/>
        <p:txBody>
          <a:bodyPr/>
          <a:lstStyle/>
          <a:p>
            <a:endParaRPr lang="en-GB" smtClean="0"/>
          </a:p>
        </p:txBody>
      </p:sp>
      <p:sp>
        <p:nvSpPr>
          <p:cNvPr id="19458" name="Content Placeholder 7"/>
          <p:cNvSpPr>
            <a:spLocks noGrp="1"/>
          </p:cNvSpPr>
          <p:nvPr>
            <p:ph idx="1"/>
          </p:nvPr>
        </p:nvSpPr>
        <p:spPr/>
        <p:txBody>
          <a:bodyPr/>
          <a:lstStyle/>
          <a:p>
            <a:endParaRPr lang="en-GB" smtClean="0"/>
          </a:p>
        </p:txBody>
      </p:sp>
      <p:sp>
        <p:nvSpPr>
          <p:cNvPr id="5" name="Title 3"/>
          <p:cNvSpPr txBox="1">
            <a:spLocks/>
          </p:cNvSpPr>
          <p:nvPr/>
        </p:nvSpPr>
        <p:spPr bwMode="auto">
          <a:xfrm>
            <a:off x="1774825" y="333375"/>
            <a:ext cx="8642350" cy="1143000"/>
          </a:xfrm>
          <a:prstGeom prst="rect">
            <a:avLst/>
          </a:prstGeom>
          <a:solidFill>
            <a:srgbClr val="FFFF00"/>
          </a:solidFill>
          <a:ln w="28575">
            <a:solidFill>
              <a:schemeClr val="tx1"/>
            </a:solidFill>
            <a:miter lim="800000"/>
            <a:headEnd/>
            <a:tailEnd/>
          </a:ln>
        </p:spPr>
        <p:txBody>
          <a:bodyPr anchor="ctr"/>
          <a:lstStyle/>
          <a:p>
            <a:pPr algn="ctr">
              <a:defRPr/>
            </a:pPr>
            <a:r>
              <a:rPr lang="en-GB" sz="4400" dirty="0">
                <a:latin typeface="+mj-lt"/>
                <a:ea typeface="+mj-ea"/>
                <a:cs typeface="+mj-cs"/>
              </a:rPr>
              <a:t>Describing a Graph: One Line</a:t>
            </a:r>
          </a:p>
        </p:txBody>
      </p:sp>
      <p:sp>
        <p:nvSpPr>
          <p:cNvPr id="19460" name="Content Placeholder 2"/>
          <p:cNvSpPr txBox="1">
            <a:spLocks/>
          </p:cNvSpPr>
          <p:nvPr/>
        </p:nvSpPr>
        <p:spPr bwMode="auto">
          <a:xfrm>
            <a:off x="1774825" y="1628775"/>
            <a:ext cx="8642350" cy="4895850"/>
          </a:xfrm>
          <a:prstGeom prst="rect">
            <a:avLst/>
          </a:prstGeom>
          <a:solidFill>
            <a:srgbClr val="FFFF00"/>
          </a:solidFill>
          <a:ln w="28575">
            <a:solidFill>
              <a:schemeClr val="tx1"/>
            </a:solidFill>
            <a:miter lim="800000"/>
            <a:headEnd/>
            <a:tailEnd/>
          </a:ln>
        </p:spPr>
        <p:txBody>
          <a:bodyPr/>
          <a:lstStyle/>
          <a:p>
            <a:pPr marL="342900" indent="-342900">
              <a:lnSpc>
                <a:spcPct val="80000"/>
              </a:lnSpc>
              <a:spcBef>
                <a:spcPct val="20000"/>
              </a:spcBef>
              <a:buFont typeface="Arial" charset="0"/>
              <a:buChar char="•"/>
            </a:pPr>
            <a:r>
              <a:rPr lang="en-GB" sz="3000" dirty="0">
                <a:latin typeface="Calibri" pitchFamily="34" charset="0"/>
              </a:rPr>
              <a:t>Overall trend:  Gradual increase/ decrease between...; Steep increase/ decrease between....</a:t>
            </a:r>
          </a:p>
          <a:p>
            <a:pPr marL="342900" indent="-342900">
              <a:lnSpc>
                <a:spcPct val="80000"/>
              </a:lnSpc>
              <a:spcBef>
                <a:spcPct val="20000"/>
              </a:spcBef>
              <a:buFont typeface="Arial" charset="0"/>
              <a:buChar char="•"/>
            </a:pPr>
            <a:r>
              <a:rPr lang="en-GB" sz="3000" dirty="0">
                <a:latin typeface="Calibri" pitchFamily="34" charset="0"/>
              </a:rPr>
              <a:t>Highest/lowest values</a:t>
            </a:r>
          </a:p>
          <a:p>
            <a:pPr marL="342900" indent="-342900">
              <a:lnSpc>
                <a:spcPct val="80000"/>
              </a:lnSpc>
              <a:spcBef>
                <a:spcPct val="20000"/>
              </a:spcBef>
              <a:buFont typeface="Arial" charset="0"/>
              <a:buChar char="•"/>
            </a:pPr>
            <a:r>
              <a:rPr lang="en-GB" sz="3000" b="1" dirty="0">
                <a:latin typeface="Calibri" pitchFamily="34" charset="0"/>
              </a:rPr>
              <a:t>Manipulate the data </a:t>
            </a:r>
            <a:r>
              <a:rPr lang="en-GB" sz="3000" dirty="0">
                <a:latin typeface="Calibri" pitchFamily="34" charset="0"/>
              </a:rPr>
              <a:t>– how much does it increase or decrease by; how many times bigger is it at it’s highest point than lowest point; where is the biggest difference between and how much by</a:t>
            </a:r>
          </a:p>
          <a:p>
            <a:pPr marL="342900" indent="-342900">
              <a:lnSpc>
                <a:spcPct val="80000"/>
              </a:lnSpc>
              <a:spcBef>
                <a:spcPct val="20000"/>
              </a:spcBef>
              <a:buFont typeface="Arial" charset="0"/>
              <a:buChar char="•"/>
            </a:pPr>
            <a:r>
              <a:rPr lang="en-GB" sz="3000" dirty="0">
                <a:latin typeface="Calibri" pitchFamily="34" charset="0"/>
              </a:rPr>
              <a:t>If graph goes up and down - does it return to the original y value at the end?</a:t>
            </a:r>
          </a:p>
          <a:p>
            <a:pPr marL="342900" indent="-342900">
              <a:lnSpc>
                <a:spcPct val="80000"/>
              </a:lnSpc>
              <a:spcBef>
                <a:spcPct val="20000"/>
              </a:spcBef>
              <a:buFont typeface="Arial" charset="0"/>
              <a:buChar char="•"/>
            </a:pPr>
            <a:r>
              <a:rPr lang="en-GB" sz="3000" dirty="0">
                <a:latin typeface="Calibri" pitchFamily="34" charset="0"/>
              </a:rPr>
              <a:t>Use x and y values or ranges of values in descriptions</a:t>
            </a:r>
          </a:p>
          <a:p>
            <a:pPr marL="342900" indent="-342900">
              <a:lnSpc>
                <a:spcPct val="80000"/>
              </a:lnSpc>
              <a:spcBef>
                <a:spcPct val="20000"/>
              </a:spcBef>
              <a:buFont typeface="Arial" charset="0"/>
              <a:buChar char="•"/>
            </a:pPr>
            <a:endParaRPr lang="en-GB" sz="3000" dirty="0">
              <a:latin typeface="Calibri" pitchFamily="34" charset="0"/>
            </a:endParaRPr>
          </a:p>
        </p:txBody>
      </p:sp>
    </p:spTree>
    <p:extLst>
      <p:ext uri="{BB962C8B-B14F-4D97-AF65-F5344CB8AC3E}">
        <p14:creationId xmlns:p14="http://schemas.microsoft.com/office/powerpoint/2010/main" val="7874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8"/>
          <p:cNvSpPr>
            <a:spLocks noGrp="1"/>
          </p:cNvSpPr>
          <p:nvPr>
            <p:ph type="title"/>
          </p:nvPr>
        </p:nvSpPr>
        <p:spPr/>
        <p:txBody>
          <a:bodyPr/>
          <a:lstStyle/>
          <a:p>
            <a:endParaRPr lang="en-GB" smtClean="0"/>
          </a:p>
        </p:txBody>
      </p:sp>
      <p:sp>
        <p:nvSpPr>
          <p:cNvPr id="5" name="Content Placeholder 4"/>
          <p:cNvSpPr>
            <a:spLocks noGrp="1"/>
          </p:cNvSpPr>
          <p:nvPr>
            <p:ph idx="1"/>
          </p:nvPr>
        </p:nvSpPr>
        <p:spPr>
          <a:xfrm>
            <a:off x="1774825" y="1600200"/>
            <a:ext cx="8713788" cy="5043488"/>
          </a:xfrm>
          <a:solidFill>
            <a:srgbClr val="FF99CC"/>
          </a:solidFill>
          <a:ln w="28575">
            <a:solidFill>
              <a:schemeClr val="tx1"/>
            </a:solidFill>
          </a:ln>
        </p:spPr>
        <p:txBody>
          <a:bodyPr rtlCol="0">
            <a:normAutofit fontScale="92500" lnSpcReduction="20000"/>
          </a:bodyPr>
          <a:lstStyle/>
          <a:p>
            <a:pPr>
              <a:defRPr/>
            </a:pPr>
            <a:r>
              <a:rPr lang="en-GB" sz="3000" dirty="0"/>
              <a:t>Overall trends for each</a:t>
            </a:r>
          </a:p>
          <a:p>
            <a:pPr>
              <a:defRPr/>
            </a:pPr>
            <a:r>
              <a:rPr lang="en-GB" sz="3000" dirty="0"/>
              <a:t>Compare their increasing and decreasing regions - </a:t>
            </a:r>
            <a:r>
              <a:rPr lang="en-GB" sz="3000" b="1" i="1" dirty="0"/>
              <a:t>calculate differences between these</a:t>
            </a:r>
            <a:endParaRPr lang="en-GB" sz="3000" dirty="0"/>
          </a:p>
          <a:p>
            <a:pPr>
              <a:defRPr/>
            </a:pPr>
            <a:r>
              <a:rPr lang="en-GB" sz="3000" dirty="0"/>
              <a:t>Compare their highest and lowest values – </a:t>
            </a:r>
            <a:r>
              <a:rPr lang="en-GB" sz="3000" b="1" i="1" dirty="0"/>
              <a:t>calculate differences between these</a:t>
            </a:r>
          </a:p>
          <a:p>
            <a:pPr>
              <a:defRPr/>
            </a:pPr>
            <a:r>
              <a:rPr lang="en-GB" sz="3000" dirty="0"/>
              <a:t>State where they cross/are the same value</a:t>
            </a:r>
          </a:p>
          <a:p>
            <a:pPr>
              <a:defRPr/>
            </a:pPr>
            <a:r>
              <a:rPr lang="en-GB" sz="3000" dirty="0"/>
              <a:t>Compare the steepness of their  increases/ decreases</a:t>
            </a:r>
          </a:p>
          <a:p>
            <a:pPr>
              <a:defRPr/>
            </a:pPr>
            <a:r>
              <a:rPr lang="en-GB" sz="3000" dirty="0"/>
              <a:t>State if one line is higher for most/all of the time</a:t>
            </a:r>
          </a:p>
          <a:p>
            <a:pPr>
              <a:defRPr/>
            </a:pPr>
            <a:r>
              <a:rPr lang="en-GB" sz="3000" dirty="0"/>
              <a:t>If there are 2 separate graphs, describe them separately first before making any comparisons</a:t>
            </a:r>
          </a:p>
          <a:p>
            <a:pPr>
              <a:defRPr/>
            </a:pPr>
            <a:r>
              <a:rPr lang="en-GB" sz="3000" dirty="0"/>
              <a:t>If you have 2 graphs – describe each one separately and </a:t>
            </a:r>
            <a:r>
              <a:rPr lang="en-GB" sz="3000" b="1" dirty="0"/>
              <a:t>then</a:t>
            </a:r>
            <a:r>
              <a:rPr lang="en-GB" sz="3000" dirty="0"/>
              <a:t> compare them.</a:t>
            </a:r>
          </a:p>
        </p:txBody>
      </p:sp>
      <p:sp>
        <p:nvSpPr>
          <p:cNvPr id="20483" name="Title 3"/>
          <p:cNvSpPr txBox="1">
            <a:spLocks/>
          </p:cNvSpPr>
          <p:nvPr/>
        </p:nvSpPr>
        <p:spPr bwMode="auto">
          <a:xfrm>
            <a:off x="1847851" y="188913"/>
            <a:ext cx="8569325" cy="1008062"/>
          </a:xfrm>
          <a:prstGeom prst="rect">
            <a:avLst/>
          </a:prstGeom>
          <a:solidFill>
            <a:srgbClr val="FF99CC"/>
          </a:solidFill>
          <a:ln w="28575">
            <a:solidFill>
              <a:schemeClr val="tx1"/>
            </a:solidFill>
            <a:miter lim="800000"/>
            <a:headEnd/>
            <a:tailEnd/>
          </a:ln>
        </p:spPr>
        <p:txBody>
          <a:bodyPr anchor="ctr"/>
          <a:lstStyle/>
          <a:p>
            <a:pPr algn="ctr"/>
            <a:r>
              <a:rPr lang="en-GB" sz="4400">
                <a:latin typeface="Calibri" pitchFamily="34" charset="0"/>
              </a:rPr>
              <a:t>Two or more Lines/Graphs</a:t>
            </a:r>
          </a:p>
        </p:txBody>
      </p:sp>
    </p:spTree>
    <p:extLst>
      <p:ext uri="{BB962C8B-B14F-4D97-AF65-F5344CB8AC3E}">
        <p14:creationId xmlns:p14="http://schemas.microsoft.com/office/powerpoint/2010/main" val="232380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7493"/>
          </a:xfrm>
          <a:solidFill>
            <a:schemeClr val="accent1">
              <a:lumMod val="20000"/>
              <a:lumOff val="80000"/>
            </a:schemeClr>
          </a:solidFill>
          <a:ln>
            <a:solidFill>
              <a:schemeClr val="tx1"/>
            </a:solidFill>
          </a:ln>
        </p:spPr>
        <p:txBody>
          <a:bodyPr/>
          <a:lstStyle/>
          <a:p>
            <a:pPr algn="ctr"/>
            <a:r>
              <a:rPr lang="en-GB" b="1" dirty="0" smtClean="0"/>
              <a:t>Reviewing Your Homework</a:t>
            </a:r>
            <a:endParaRPr lang="en-GB" b="1"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l="11560" t="16193" r="30620" b="11459"/>
          <a:stretch/>
        </p:blipFill>
        <p:spPr>
          <a:xfrm>
            <a:off x="2563090" y="1584122"/>
            <a:ext cx="6871856" cy="48343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031672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6242" r="56036" b="21259"/>
          <a:stretch/>
        </p:blipFill>
        <p:spPr>
          <a:xfrm>
            <a:off x="3246816" y="0"/>
            <a:ext cx="5545002" cy="6858000"/>
          </a:xfrm>
        </p:spPr>
      </p:pic>
    </p:spTree>
    <p:extLst>
      <p:ext uri="{BB962C8B-B14F-4D97-AF65-F5344CB8AC3E}">
        <p14:creationId xmlns:p14="http://schemas.microsoft.com/office/powerpoint/2010/main" val="376601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935182" y="1690688"/>
            <a:ext cx="10515600" cy="4351338"/>
          </a:xfrm>
        </p:spPr>
        <p:txBody>
          <a:bodyPr/>
          <a:lstStyle/>
          <a:p>
            <a:endParaRPr lang="en-GB"/>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5141" t="6846" b="28323"/>
          <a:stretch/>
        </p:blipFill>
        <p:spPr>
          <a:xfrm>
            <a:off x="178448" y="365125"/>
            <a:ext cx="5574358" cy="6042026"/>
          </a:xfrm>
          <a:prstGeom prst="rect">
            <a:avLst/>
          </a:prstGeom>
        </p:spPr>
      </p:pic>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55141" t="70969" b="9376"/>
          <a:stretch/>
        </p:blipFill>
        <p:spPr>
          <a:xfrm>
            <a:off x="5865304" y="2824327"/>
            <a:ext cx="6342212" cy="2084060"/>
          </a:xfrm>
          <a:prstGeom prst="rect">
            <a:avLst/>
          </a:prstGeom>
        </p:spPr>
      </p:pic>
    </p:spTree>
    <p:extLst>
      <p:ext uri="{BB962C8B-B14F-4D97-AF65-F5344CB8AC3E}">
        <p14:creationId xmlns:p14="http://schemas.microsoft.com/office/powerpoint/2010/main" val="318786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37202"/>
          </a:xfrm>
          <a:solidFill>
            <a:schemeClr val="accent1">
              <a:lumMod val="20000"/>
              <a:lumOff val="80000"/>
            </a:schemeClr>
          </a:solidFill>
          <a:ln>
            <a:solidFill>
              <a:schemeClr val="tx1"/>
            </a:solidFill>
          </a:ln>
        </p:spPr>
        <p:txBody>
          <a:bodyPr>
            <a:normAutofit/>
          </a:bodyPr>
          <a:lstStyle/>
          <a:p>
            <a:r>
              <a:rPr lang="en-GB" sz="4000" b="1" dirty="0" smtClean="0"/>
              <a:t>On your mini whiteboard describe this graph…..</a:t>
            </a:r>
            <a:endParaRPr lang="en-GB" sz="4000" b="1" dirty="0"/>
          </a:p>
        </p:txBody>
      </p:sp>
      <p:pic>
        <p:nvPicPr>
          <p:cNvPr id="4" name="Picture 2"/>
          <p:cNvPicPr>
            <a:picLocks noGrp="1" noChangeAspect="1" noChangeArrowheads="1"/>
          </p:cNvPicPr>
          <p:nvPr>
            <p:ph idx="1"/>
          </p:nvPr>
        </p:nvPicPr>
        <p:blipFill>
          <a:blip r:embed="rId3" cstate="print"/>
          <a:srcRect l="22410" t="16360" r="20033" b="13751"/>
          <a:stretch>
            <a:fillRect/>
          </a:stretch>
        </p:blipFill>
        <p:spPr bwMode="auto">
          <a:xfrm>
            <a:off x="0" y="1479255"/>
            <a:ext cx="7083420" cy="4835754"/>
          </a:xfrm>
          <a:prstGeom prst="rect">
            <a:avLst/>
          </a:prstGeom>
          <a:noFill/>
          <a:ln w="9525">
            <a:noFill/>
            <a:miter lim="800000"/>
            <a:headEnd/>
            <a:tailEnd/>
          </a:ln>
        </p:spPr>
      </p:pic>
      <p:sp>
        <p:nvSpPr>
          <p:cNvPr id="3" name="TextBox 2"/>
          <p:cNvSpPr txBox="1"/>
          <p:nvPr/>
        </p:nvSpPr>
        <p:spPr>
          <a:xfrm>
            <a:off x="7301345" y="1479255"/>
            <a:ext cx="4461163" cy="2308324"/>
          </a:xfrm>
          <a:prstGeom prst="rect">
            <a:avLst/>
          </a:prstGeom>
          <a:noFill/>
        </p:spPr>
        <p:txBody>
          <a:bodyPr wrap="square" rtlCol="0">
            <a:spAutoFit/>
          </a:bodyPr>
          <a:lstStyle/>
          <a:p>
            <a:r>
              <a:rPr lang="en-GB" b="1" u="sng" dirty="0" smtClean="0">
                <a:solidFill>
                  <a:srgbClr val="FF0000"/>
                </a:solidFill>
              </a:rPr>
              <a:t>Model answer:</a:t>
            </a:r>
          </a:p>
          <a:p>
            <a:endParaRPr lang="en-GB" dirty="0">
              <a:solidFill>
                <a:srgbClr val="FF0000"/>
              </a:solidFill>
            </a:endParaRPr>
          </a:p>
          <a:p>
            <a:r>
              <a:rPr lang="en-GB" dirty="0" smtClean="0">
                <a:solidFill>
                  <a:srgbClr val="FF0000"/>
                </a:solidFill>
              </a:rPr>
              <a:t>As intensity of exercise increases the percentage of energy from carbohydrate increases at a consistent rate. With an increase in intensity of 60 au (from 10 to 100) the percentage of energy from carbohydrate increases by 70%).  </a:t>
            </a:r>
            <a:endParaRPr lang="en-GB" dirty="0"/>
          </a:p>
        </p:txBody>
      </p:sp>
      <p:sp>
        <p:nvSpPr>
          <p:cNvPr id="5" name="TextBox 4"/>
          <p:cNvSpPr txBox="1"/>
          <p:nvPr/>
        </p:nvSpPr>
        <p:spPr>
          <a:xfrm>
            <a:off x="7301346" y="3674084"/>
            <a:ext cx="4461162" cy="2031325"/>
          </a:xfrm>
          <a:prstGeom prst="rect">
            <a:avLst/>
          </a:prstGeom>
          <a:noFill/>
        </p:spPr>
        <p:txBody>
          <a:bodyPr wrap="square" rtlCol="0">
            <a:spAutoFit/>
          </a:bodyPr>
          <a:lstStyle/>
          <a:p>
            <a:endParaRPr lang="en-GB" dirty="0">
              <a:solidFill>
                <a:srgbClr val="FF0000"/>
              </a:solidFill>
              <a:latin typeface="Calibri body"/>
            </a:endParaRPr>
          </a:p>
          <a:p>
            <a:r>
              <a:rPr lang="en-GB" dirty="0" smtClean="0">
                <a:solidFill>
                  <a:srgbClr val="FF0000"/>
                </a:solidFill>
                <a:latin typeface="Calibri body"/>
              </a:rPr>
              <a:t>As intensity of exercise increases the percentage of energy from fat decreases at a </a:t>
            </a:r>
            <a:r>
              <a:rPr lang="en-GB" dirty="0" smtClean="0">
                <a:solidFill>
                  <a:srgbClr val="FF0000"/>
                </a:solidFill>
              </a:rPr>
              <a:t>consistent</a:t>
            </a:r>
            <a:r>
              <a:rPr lang="en-GB" dirty="0" smtClean="0">
                <a:solidFill>
                  <a:srgbClr val="FF0000"/>
                </a:solidFill>
                <a:latin typeface="Calibri body"/>
              </a:rPr>
              <a:t> rate. With an increase in intensity of 60 au (from 10 to 100) the percentage of energy from fat decreases by 70%).  </a:t>
            </a:r>
            <a:endParaRPr lang="en-GB" dirty="0">
              <a:latin typeface="Calibri body"/>
            </a:endParaRPr>
          </a:p>
        </p:txBody>
      </p:sp>
      <p:sp>
        <p:nvSpPr>
          <p:cNvPr id="7" name="TextBox 6"/>
          <p:cNvSpPr txBox="1"/>
          <p:nvPr/>
        </p:nvSpPr>
        <p:spPr>
          <a:xfrm>
            <a:off x="7384285" y="5965798"/>
            <a:ext cx="4295281" cy="646331"/>
          </a:xfrm>
          <a:prstGeom prst="rect">
            <a:avLst/>
          </a:prstGeom>
          <a:noFill/>
        </p:spPr>
        <p:txBody>
          <a:bodyPr wrap="square" rtlCol="0">
            <a:spAutoFit/>
          </a:bodyPr>
          <a:lstStyle/>
          <a:p>
            <a:r>
              <a:rPr lang="en-GB" dirty="0" smtClean="0">
                <a:solidFill>
                  <a:srgbClr val="FF0000"/>
                </a:solidFill>
              </a:rPr>
              <a:t>At 40 au intensity of exercise both carbohydrate and fat have 50% of energy. </a:t>
            </a:r>
            <a:endParaRPr lang="en-GB" dirty="0">
              <a:solidFill>
                <a:srgbClr val="FF0000"/>
              </a:solidFill>
            </a:endParaRPr>
          </a:p>
        </p:txBody>
      </p:sp>
    </p:spTree>
    <p:extLst>
      <p:ext uri="{BB962C8B-B14F-4D97-AF65-F5344CB8AC3E}">
        <p14:creationId xmlns:p14="http://schemas.microsoft.com/office/powerpoint/2010/main" val="138749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75748"/>
          </a:xfrm>
          <a:solidFill>
            <a:schemeClr val="accent1">
              <a:lumMod val="20000"/>
              <a:lumOff val="80000"/>
            </a:schemeClr>
          </a:solidFill>
          <a:ln>
            <a:solidFill>
              <a:schemeClr val="tx1"/>
            </a:solidFill>
          </a:ln>
        </p:spPr>
        <p:txBody>
          <a:bodyPr/>
          <a:lstStyle/>
          <a:p>
            <a:r>
              <a:rPr lang="en-GB" b="1" dirty="0"/>
              <a:t>On your mini whiteboard explain </a:t>
            </a:r>
            <a:r>
              <a:rPr lang="en-GB" b="1" dirty="0" smtClean="0"/>
              <a:t>this graph…</a:t>
            </a:r>
            <a:endParaRPr lang="en-GB" b="1" dirty="0"/>
          </a:p>
        </p:txBody>
      </p:sp>
      <p:pic>
        <p:nvPicPr>
          <p:cNvPr id="4" name="Content Placeholder 3"/>
          <p:cNvPicPr>
            <a:picLocks noGrp="1" noChangeAspect="1"/>
          </p:cNvPicPr>
          <p:nvPr>
            <p:ph idx="1"/>
          </p:nvPr>
        </p:nvPicPr>
        <p:blipFill>
          <a:blip r:embed="rId3"/>
          <a:stretch>
            <a:fillRect/>
          </a:stretch>
        </p:blipFill>
        <p:spPr>
          <a:xfrm>
            <a:off x="838200" y="1690688"/>
            <a:ext cx="6036572" cy="4642077"/>
          </a:xfrm>
          <a:prstGeom prst="rect">
            <a:avLst/>
          </a:prstGeom>
        </p:spPr>
      </p:pic>
      <p:sp>
        <p:nvSpPr>
          <p:cNvPr id="5" name="TextBox 4"/>
          <p:cNvSpPr txBox="1"/>
          <p:nvPr/>
        </p:nvSpPr>
        <p:spPr>
          <a:xfrm>
            <a:off x="7038109" y="1548527"/>
            <a:ext cx="4724399" cy="2308324"/>
          </a:xfrm>
          <a:prstGeom prst="rect">
            <a:avLst/>
          </a:prstGeom>
          <a:noFill/>
        </p:spPr>
        <p:txBody>
          <a:bodyPr wrap="square" rtlCol="0">
            <a:spAutoFit/>
          </a:bodyPr>
          <a:lstStyle/>
          <a:p>
            <a:r>
              <a:rPr lang="en-GB" b="1" u="sng" dirty="0" smtClean="0">
                <a:solidFill>
                  <a:srgbClr val="FF0000"/>
                </a:solidFill>
              </a:rPr>
              <a:t>Model answer:</a:t>
            </a:r>
          </a:p>
          <a:p>
            <a:endParaRPr lang="en-GB" dirty="0">
              <a:solidFill>
                <a:srgbClr val="FF0000"/>
              </a:solidFill>
            </a:endParaRPr>
          </a:p>
          <a:p>
            <a:r>
              <a:rPr lang="en-GB" dirty="0" smtClean="0">
                <a:solidFill>
                  <a:srgbClr val="FF0000"/>
                </a:solidFill>
              </a:rPr>
              <a:t>As enzyme concentration increases from 0 to 30 mg cm</a:t>
            </a:r>
            <a:r>
              <a:rPr lang="en-GB" baseline="30000" dirty="0" smtClean="0">
                <a:solidFill>
                  <a:srgbClr val="FF0000"/>
                </a:solidFill>
              </a:rPr>
              <a:t>-3</a:t>
            </a:r>
            <a:r>
              <a:rPr lang="en-GB" dirty="0" smtClean="0">
                <a:solidFill>
                  <a:srgbClr val="FF0000"/>
                </a:solidFill>
              </a:rPr>
              <a:t> the initial rate of reaction increases. This is because there will be an increase in the number of collisions between the enzyme and the substrate creating enzyme-substrate complexes. </a:t>
            </a:r>
            <a:endParaRPr lang="en-GB" baseline="30000" dirty="0"/>
          </a:p>
        </p:txBody>
      </p:sp>
      <p:sp>
        <p:nvSpPr>
          <p:cNvPr id="3" name="TextBox 2"/>
          <p:cNvSpPr txBox="1"/>
          <p:nvPr/>
        </p:nvSpPr>
        <p:spPr>
          <a:xfrm>
            <a:off x="7038109" y="4011726"/>
            <a:ext cx="4724399" cy="2585323"/>
          </a:xfrm>
          <a:prstGeom prst="rect">
            <a:avLst/>
          </a:prstGeom>
          <a:noFill/>
        </p:spPr>
        <p:txBody>
          <a:bodyPr wrap="square" rtlCol="0">
            <a:spAutoFit/>
          </a:bodyPr>
          <a:lstStyle/>
          <a:p>
            <a:r>
              <a:rPr lang="en-GB" dirty="0">
                <a:solidFill>
                  <a:srgbClr val="FF0000"/>
                </a:solidFill>
              </a:rPr>
              <a:t>From 30 mg cm</a:t>
            </a:r>
            <a:r>
              <a:rPr lang="en-GB" baseline="30000" dirty="0">
                <a:solidFill>
                  <a:srgbClr val="FF0000"/>
                </a:solidFill>
              </a:rPr>
              <a:t>-3 </a:t>
            </a:r>
            <a:r>
              <a:rPr lang="en-GB" dirty="0">
                <a:solidFill>
                  <a:srgbClr val="FF0000"/>
                </a:solidFill>
              </a:rPr>
              <a:t> enzyme concentration onwards the initial rate of reaction begins to slow, this is because the substrate is the limiting factor and an increase in enzyme concentration will have no effect since there will be limited substrate to break down. Therefore, the initial rate of reaction then levels off and remains at 0.175 mgs</a:t>
            </a:r>
            <a:r>
              <a:rPr lang="en-GB" baseline="30000" dirty="0">
                <a:solidFill>
                  <a:srgbClr val="FF0000"/>
                </a:solidFill>
              </a:rPr>
              <a:t>-1</a:t>
            </a:r>
            <a:r>
              <a:rPr lang="en-GB" dirty="0">
                <a:solidFill>
                  <a:srgbClr val="FF0000"/>
                </a:solidFill>
              </a:rPr>
              <a:t>.</a:t>
            </a:r>
            <a:endParaRPr lang="en-GB" baseline="30000" dirty="0"/>
          </a:p>
          <a:p>
            <a:endParaRPr lang="en-GB" dirty="0"/>
          </a:p>
        </p:txBody>
      </p:sp>
    </p:spTree>
    <p:extLst>
      <p:ext uri="{BB962C8B-B14F-4D97-AF65-F5344CB8AC3E}">
        <p14:creationId xmlns:p14="http://schemas.microsoft.com/office/powerpoint/2010/main" val="214541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a:ln>
            <a:solidFill>
              <a:schemeClr val="tx1"/>
            </a:solidFill>
          </a:ln>
        </p:spPr>
        <p:txBody>
          <a:bodyPr/>
          <a:lstStyle/>
          <a:p>
            <a:r>
              <a:rPr lang="en-GB" dirty="0" smtClean="0"/>
              <a:t>Now answer questions 35 – 39 in your booklet </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773562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695</Words>
  <Application>Microsoft Office PowerPoint</Application>
  <PresentationFormat>Widescreen</PresentationFormat>
  <Paragraphs>58</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body</vt:lpstr>
      <vt:lpstr>Calibri Light</vt:lpstr>
      <vt:lpstr>Office Theme</vt:lpstr>
      <vt:lpstr>     Rules for answering questions on graphs          15 September, 2020     </vt:lpstr>
      <vt:lpstr>PowerPoint Presentation</vt:lpstr>
      <vt:lpstr>PowerPoint Presentation</vt:lpstr>
      <vt:lpstr>Reviewing Your Homework</vt:lpstr>
      <vt:lpstr>PowerPoint Presentation</vt:lpstr>
      <vt:lpstr>PowerPoint Presentation</vt:lpstr>
      <vt:lpstr>On your mini whiteboard describe this graph…..</vt:lpstr>
      <vt:lpstr>On your mini whiteboard explain this graph…</vt:lpstr>
      <vt:lpstr>Now answer questions 35 – 39 in your booklet </vt:lpstr>
      <vt:lpstr>Answers</vt:lpstr>
      <vt:lpstr>PowerPoint Presentation</vt:lpstr>
      <vt:lpstr>37</vt:lpstr>
      <vt:lpstr>PowerPoint Presentation</vt:lpstr>
      <vt:lpstr>PowerPoint Presentation</vt:lpstr>
      <vt:lpstr>39</vt:lpstr>
      <vt:lpstr>Which concepts do you think you might need to be able to explain from a graph? </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Rules for answering questions on graphs</dc:title>
  <dc:creator>Ms Fenn</dc:creator>
  <cp:lastModifiedBy>Ms J Fenn</cp:lastModifiedBy>
  <cp:revision>29</cp:revision>
  <dcterms:created xsi:type="dcterms:W3CDTF">2016-01-12T15:00:11Z</dcterms:created>
  <dcterms:modified xsi:type="dcterms:W3CDTF">2020-09-15T07:22:40Z</dcterms:modified>
</cp:coreProperties>
</file>