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4" r:id="rId2"/>
    <p:sldId id="265" r:id="rId3"/>
    <p:sldId id="258" r:id="rId4"/>
    <p:sldId id="261" r:id="rId5"/>
    <p:sldId id="266" r:id="rId6"/>
    <p:sldId id="267" r:id="rId7"/>
    <p:sldId id="268" r:id="rId8"/>
    <p:sldId id="270" r:id="rId9"/>
    <p:sldId id="271" r:id="rId10"/>
    <p:sldId id="272" r:id="rId11"/>
    <p:sldId id="27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FBDD06-C29C-9F50-1E62-C8EB9E2896BA}" v="1" dt="2023-09-07T07:16:02.255"/>
    <p1510:client id="{45A12F68-6974-D85A-54A7-5F8FFB54E3BD}" v="8" dt="2023-09-07T09:55:09.552"/>
    <p1510:client id="{4B28DD1F-4E79-DA61-897A-36AF6E1647AB}" v="1292" dt="2021-09-06T08:28:25.0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5" d="100"/>
          <a:sy n="75" d="100"/>
        </p:scale>
        <p:origin x="1914" y="75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FF7DBC-A4C3-4BBB-A0D4-35FC1982B199}" type="datetimeFigureOut">
              <a:rPr lang="en-GB" smtClean="0"/>
              <a:t>17/06/2024</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F68D35-25EA-4A32-B8E3-3754B4923FBB}" type="slidenum">
              <a:rPr lang="en-GB" smtClean="0"/>
              <a:t>‹#›</a:t>
            </a:fld>
            <a:endParaRPr lang="en-GB"/>
          </a:p>
        </p:txBody>
      </p:sp>
    </p:spTree>
    <p:extLst>
      <p:ext uri="{BB962C8B-B14F-4D97-AF65-F5344CB8AC3E}">
        <p14:creationId xmlns:p14="http://schemas.microsoft.com/office/powerpoint/2010/main" val="2808677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Change name before the lesson :)</a:t>
            </a:r>
          </a:p>
          <a:p>
            <a:endParaRPr lang="en-US">
              <a:cs typeface="Calibri"/>
            </a:endParaRPr>
          </a:p>
        </p:txBody>
      </p:sp>
      <p:sp>
        <p:nvSpPr>
          <p:cNvPr id="4" name="Slide Number Placeholder 3"/>
          <p:cNvSpPr>
            <a:spLocks noGrp="1"/>
          </p:cNvSpPr>
          <p:nvPr>
            <p:ph type="sldNum" sz="quarter" idx="10"/>
          </p:nvPr>
        </p:nvSpPr>
        <p:spPr/>
        <p:txBody>
          <a:bodyPr/>
          <a:lstStyle/>
          <a:p>
            <a:fld id="{0BDD234E-F2A7-E84D-992D-69E8EB664EE9}" type="slidenum">
              <a:rPr lang="en-US" smtClean="0"/>
              <a:t>1</a:t>
            </a:fld>
            <a:endParaRPr lang="en-US"/>
          </a:p>
        </p:txBody>
      </p:sp>
    </p:spTree>
    <p:extLst>
      <p:ext uri="{BB962C8B-B14F-4D97-AF65-F5344CB8AC3E}">
        <p14:creationId xmlns:p14="http://schemas.microsoft.com/office/powerpoint/2010/main" val="1986752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D29BE9-682A-4590-BDB7-BEEEAC91AFA5}" type="slidenum">
              <a:rPr lang="en-GB" smtClean="0"/>
              <a:t>4</a:t>
            </a:fld>
            <a:endParaRPr lang="en-GB"/>
          </a:p>
        </p:txBody>
      </p:sp>
    </p:spTree>
    <p:extLst>
      <p:ext uri="{BB962C8B-B14F-4D97-AF65-F5344CB8AC3E}">
        <p14:creationId xmlns:p14="http://schemas.microsoft.com/office/powerpoint/2010/main" val="2036747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D29BE9-682A-4590-BDB7-BEEEAC91AFA5}" type="slidenum">
              <a:rPr lang="en-GB" smtClean="0"/>
              <a:t>5</a:t>
            </a:fld>
            <a:endParaRPr lang="en-GB"/>
          </a:p>
        </p:txBody>
      </p:sp>
    </p:spTree>
    <p:extLst>
      <p:ext uri="{BB962C8B-B14F-4D97-AF65-F5344CB8AC3E}">
        <p14:creationId xmlns:p14="http://schemas.microsoft.com/office/powerpoint/2010/main" val="3170526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D29BE9-682A-4590-BDB7-BEEEAC91AFA5}" type="slidenum">
              <a:rPr lang="en-GB" smtClean="0"/>
              <a:t>6</a:t>
            </a:fld>
            <a:endParaRPr lang="en-GB"/>
          </a:p>
        </p:txBody>
      </p:sp>
    </p:spTree>
    <p:extLst>
      <p:ext uri="{BB962C8B-B14F-4D97-AF65-F5344CB8AC3E}">
        <p14:creationId xmlns:p14="http://schemas.microsoft.com/office/powerpoint/2010/main" val="1874132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D29BE9-682A-4590-BDB7-BEEEAC91AFA5}" type="slidenum">
              <a:rPr lang="en-GB" smtClean="0"/>
              <a:t>7</a:t>
            </a:fld>
            <a:endParaRPr lang="en-GB"/>
          </a:p>
        </p:txBody>
      </p:sp>
    </p:spTree>
    <p:extLst>
      <p:ext uri="{BB962C8B-B14F-4D97-AF65-F5344CB8AC3E}">
        <p14:creationId xmlns:p14="http://schemas.microsoft.com/office/powerpoint/2010/main" val="988851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D29BE9-682A-4590-BDB7-BEEEAC91AFA5}" type="slidenum">
              <a:rPr lang="en-GB" smtClean="0"/>
              <a:t>8</a:t>
            </a:fld>
            <a:endParaRPr lang="en-GB"/>
          </a:p>
        </p:txBody>
      </p:sp>
    </p:spTree>
    <p:extLst>
      <p:ext uri="{BB962C8B-B14F-4D97-AF65-F5344CB8AC3E}">
        <p14:creationId xmlns:p14="http://schemas.microsoft.com/office/powerpoint/2010/main" val="928533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D29BE9-682A-4590-BDB7-BEEEAC91AFA5}" type="slidenum">
              <a:rPr lang="en-GB" smtClean="0"/>
              <a:t>9</a:t>
            </a:fld>
            <a:endParaRPr lang="en-GB"/>
          </a:p>
        </p:txBody>
      </p:sp>
    </p:spTree>
    <p:extLst>
      <p:ext uri="{BB962C8B-B14F-4D97-AF65-F5344CB8AC3E}">
        <p14:creationId xmlns:p14="http://schemas.microsoft.com/office/powerpoint/2010/main" val="826385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D29BE9-682A-4590-BDB7-BEEEAC91AFA5}" type="slidenum">
              <a:rPr lang="en-GB" smtClean="0"/>
              <a:t>10</a:t>
            </a:fld>
            <a:endParaRPr lang="en-GB"/>
          </a:p>
        </p:txBody>
      </p:sp>
    </p:spTree>
    <p:extLst>
      <p:ext uri="{BB962C8B-B14F-4D97-AF65-F5344CB8AC3E}">
        <p14:creationId xmlns:p14="http://schemas.microsoft.com/office/powerpoint/2010/main" val="1615433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D29BE9-682A-4590-BDB7-BEEEAC91AFA5}" type="slidenum">
              <a:rPr lang="en-GB" smtClean="0"/>
              <a:t>11</a:t>
            </a:fld>
            <a:endParaRPr lang="en-GB"/>
          </a:p>
        </p:txBody>
      </p:sp>
    </p:spTree>
    <p:extLst>
      <p:ext uri="{BB962C8B-B14F-4D97-AF65-F5344CB8AC3E}">
        <p14:creationId xmlns:p14="http://schemas.microsoft.com/office/powerpoint/2010/main" val="4142666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62C39FE-5FC3-4F59-A1E1-DEA5EC9306A1}" type="datetimeFigureOut">
              <a:rPr lang="en-GB" smtClean="0"/>
              <a:t>17/06/2024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BB2A48-A663-4CC8-A768-2099681F5B1C}" type="slidenum">
              <a:rPr lang="en-GB" smtClean="0"/>
              <a:t>‹#›</a:t>
            </a:fld>
            <a:endParaRPr lang="en-GB"/>
          </a:p>
        </p:txBody>
      </p:sp>
    </p:spTree>
    <p:extLst>
      <p:ext uri="{BB962C8B-B14F-4D97-AF65-F5344CB8AC3E}">
        <p14:creationId xmlns:p14="http://schemas.microsoft.com/office/powerpoint/2010/main" val="2244896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62C39FE-5FC3-4F59-A1E1-DEA5EC9306A1}" type="datetimeFigureOut">
              <a:rPr lang="en-GB" smtClean="0"/>
              <a:t>17/06/2024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BB2A48-A663-4CC8-A768-2099681F5B1C}" type="slidenum">
              <a:rPr lang="en-GB" smtClean="0"/>
              <a:t>‹#›</a:t>
            </a:fld>
            <a:endParaRPr lang="en-GB"/>
          </a:p>
        </p:txBody>
      </p:sp>
    </p:spTree>
    <p:extLst>
      <p:ext uri="{BB962C8B-B14F-4D97-AF65-F5344CB8AC3E}">
        <p14:creationId xmlns:p14="http://schemas.microsoft.com/office/powerpoint/2010/main" val="941215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62C39FE-5FC3-4F59-A1E1-DEA5EC9306A1}" type="datetimeFigureOut">
              <a:rPr lang="en-GB" smtClean="0"/>
              <a:t>17/06/2024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BB2A48-A663-4CC8-A768-2099681F5B1C}" type="slidenum">
              <a:rPr lang="en-GB" smtClean="0"/>
              <a:t>‹#›</a:t>
            </a:fld>
            <a:endParaRPr lang="en-GB"/>
          </a:p>
        </p:txBody>
      </p:sp>
    </p:spTree>
    <p:extLst>
      <p:ext uri="{BB962C8B-B14F-4D97-AF65-F5344CB8AC3E}">
        <p14:creationId xmlns:p14="http://schemas.microsoft.com/office/powerpoint/2010/main" val="534834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62C39FE-5FC3-4F59-A1E1-DEA5EC9306A1}" type="datetimeFigureOut">
              <a:rPr lang="en-GB" smtClean="0"/>
              <a:t>17/06/2024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BB2A48-A663-4CC8-A768-2099681F5B1C}" type="slidenum">
              <a:rPr lang="en-GB" smtClean="0"/>
              <a:t>‹#›</a:t>
            </a:fld>
            <a:endParaRPr lang="en-GB"/>
          </a:p>
        </p:txBody>
      </p:sp>
    </p:spTree>
    <p:extLst>
      <p:ext uri="{BB962C8B-B14F-4D97-AF65-F5344CB8AC3E}">
        <p14:creationId xmlns:p14="http://schemas.microsoft.com/office/powerpoint/2010/main" val="4107390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62C39FE-5FC3-4F59-A1E1-DEA5EC9306A1}" type="datetimeFigureOut">
              <a:rPr lang="en-GB" smtClean="0"/>
              <a:t>17/06/2024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BB2A48-A663-4CC8-A768-2099681F5B1C}" type="slidenum">
              <a:rPr lang="en-GB" smtClean="0"/>
              <a:t>‹#›</a:t>
            </a:fld>
            <a:endParaRPr lang="en-GB"/>
          </a:p>
        </p:txBody>
      </p:sp>
    </p:spTree>
    <p:extLst>
      <p:ext uri="{BB962C8B-B14F-4D97-AF65-F5344CB8AC3E}">
        <p14:creationId xmlns:p14="http://schemas.microsoft.com/office/powerpoint/2010/main" val="2184678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62C39FE-5FC3-4F59-A1E1-DEA5EC9306A1}" type="datetimeFigureOut">
              <a:rPr lang="en-GB" smtClean="0"/>
              <a:t>17/06/2024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BB2A48-A663-4CC8-A768-2099681F5B1C}" type="slidenum">
              <a:rPr lang="en-GB" smtClean="0"/>
              <a:t>‹#›</a:t>
            </a:fld>
            <a:endParaRPr lang="en-GB"/>
          </a:p>
        </p:txBody>
      </p:sp>
    </p:spTree>
    <p:extLst>
      <p:ext uri="{BB962C8B-B14F-4D97-AF65-F5344CB8AC3E}">
        <p14:creationId xmlns:p14="http://schemas.microsoft.com/office/powerpoint/2010/main" val="504308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62C39FE-5FC3-4F59-A1E1-DEA5EC9306A1}" type="datetimeFigureOut">
              <a:rPr lang="en-GB" smtClean="0"/>
              <a:t>17/06/2024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DBB2A48-A663-4CC8-A768-2099681F5B1C}" type="slidenum">
              <a:rPr lang="en-GB" smtClean="0"/>
              <a:t>‹#›</a:t>
            </a:fld>
            <a:endParaRPr lang="en-GB"/>
          </a:p>
        </p:txBody>
      </p:sp>
    </p:spTree>
    <p:extLst>
      <p:ext uri="{BB962C8B-B14F-4D97-AF65-F5344CB8AC3E}">
        <p14:creationId xmlns:p14="http://schemas.microsoft.com/office/powerpoint/2010/main" val="2079152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62C39FE-5FC3-4F59-A1E1-DEA5EC9306A1}" type="datetimeFigureOut">
              <a:rPr lang="en-GB" smtClean="0"/>
              <a:t>17/06/2024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DBB2A48-A663-4CC8-A768-2099681F5B1C}" type="slidenum">
              <a:rPr lang="en-GB" smtClean="0"/>
              <a:t>‹#›</a:t>
            </a:fld>
            <a:endParaRPr lang="en-GB"/>
          </a:p>
        </p:txBody>
      </p:sp>
    </p:spTree>
    <p:extLst>
      <p:ext uri="{BB962C8B-B14F-4D97-AF65-F5344CB8AC3E}">
        <p14:creationId xmlns:p14="http://schemas.microsoft.com/office/powerpoint/2010/main" val="366100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2C39FE-5FC3-4F59-A1E1-DEA5EC9306A1}" type="datetimeFigureOut">
              <a:rPr lang="en-GB" smtClean="0"/>
              <a:t>17/06/2024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DBB2A48-A663-4CC8-A768-2099681F5B1C}" type="slidenum">
              <a:rPr lang="en-GB" smtClean="0"/>
              <a:t>‹#›</a:t>
            </a:fld>
            <a:endParaRPr lang="en-GB"/>
          </a:p>
        </p:txBody>
      </p:sp>
    </p:spTree>
    <p:extLst>
      <p:ext uri="{BB962C8B-B14F-4D97-AF65-F5344CB8AC3E}">
        <p14:creationId xmlns:p14="http://schemas.microsoft.com/office/powerpoint/2010/main" val="4104781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62C39FE-5FC3-4F59-A1E1-DEA5EC9306A1}" type="datetimeFigureOut">
              <a:rPr lang="en-GB" smtClean="0"/>
              <a:t>17/06/2024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BB2A48-A663-4CC8-A768-2099681F5B1C}" type="slidenum">
              <a:rPr lang="en-GB" smtClean="0"/>
              <a:t>‹#›</a:t>
            </a:fld>
            <a:endParaRPr lang="en-GB"/>
          </a:p>
        </p:txBody>
      </p:sp>
    </p:spTree>
    <p:extLst>
      <p:ext uri="{BB962C8B-B14F-4D97-AF65-F5344CB8AC3E}">
        <p14:creationId xmlns:p14="http://schemas.microsoft.com/office/powerpoint/2010/main" val="4038686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62C39FE-5FC3-4F59-A1E1-DEA5EC9306A1}" type="datetimeFigureOut">
              <a:rPr lang="en-GB" smtClean="0"/>
              <a:t>17/06/2024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BB2A48-A663-4CC8-A768-2099681F5B1C}" type="slidenum">
              <a:rPr lang="en-GB" smtClean="0"/>
              <a:t>‹#›</a:t>
            </a:fld>
            <a:endParaRPr lang="en-GB"/>
          </a:p>
        </p:txBody>
      </p:sp>
    </p:spTree>
    <p:extLst>
      <p:ext uri="{BB962C8B-B14F-4D97-AF65-F5344CB8AC3E}">
        <p14:creationId xmlns:p14="http://schemas.microsoft.com/office/powerpoint/2010/main" val="422580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2C39FE-5FC3-4F59-A1E1-DEA5EC9306A1}" type="datetimeFigureOut">
              <a:rPr lang="en-GB" smtClean="0"/>
              <a:t>17/06/2024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BB2A48-A663-4CC8-A768-2099681F5B1C}" type="slidenum">
              <a:rPr lang="en-GB" smtClean="0"/>
              <a:t>‹#›</a:t>
            </a:fld>
            <a:endParaRPr lang="en-GB"/>
          </a:p>
        </p:txBody>
      </p:sp>
    </p:spTree>
    <p:extLst>
      <p:ext uri="{BB962C8B-B14F-4D97-AF65-F5344CB8AC3E}">
        <p14:creationId xmlns:p14="http://schemas.microsoft.com/office/powerpoint/2010/main" val="34687594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mooc.org/" TargetMode="External"/><Relationship Id="rId7" Type="http://schemas.openxmlformats.org/officeDocument/2006/relationships/image" Target="../media/image4.png"/><Relationship Id="rId2" Type="http://schemas.openxmlformats.org/officeDocument/2006/relationships/hyperlink" Target="https://www.futurelearn.com/courses/global-prosperity" TargetMode="Externa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hyperlink" Target="https://www.bbc.co.uk/programmes/p0053d39" TargetMode="External"/><Relationship Id="rId10" Type="http://schemas.openxmlformats.org/officeDocument/2006/relationships/image" Target="../media/image7.jpeg"/><Relationship Id="rId4" Type="http://schemas.openxmlformats.org/officeDocument/2006/relationships/hyperlink" Target="https://courses.lumenlearning.com/boundless-ushistory/chapter/counterculture/" TargetMode="Externa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22996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Century Gothic" charset="0"/>
                <a:ea typeface="Century Gothic" charset="0"/>
                <a:cs typeface="Century Gothic" charset="0"/>
              </a:rPr>
              <a:t>Welcome to A level History at Drayton Manor!</a:t>
            </a:r>
          </a:p>
        </p:txBody>
      </p:sp>
      <p:sp>
        <p:nvSpPr>
          <p:cNvPr id="15" name="Rectangle 14"/>
          <p:cNvSpPr/>
          <p:nvPr/>
        </p:nvSpPr>
        <p:spPr>
          <a:xfrm>
            <a:off x="0" y="1274206"/>
            <a:ext cx="12192000" cy="104348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dirty="0">
                <a:solidFill>
                  <a:schemeClr val="tx1"/>
                </a:solidFill>
                <a:latin typeface="Century Gothic"/>
                <a:ea typeface="Century Gothic" charset="0"/>
                <a:cs typeface="Century Gothic" charset="0"/>
              </a:rPr>
              <a:t>Summer Transitional Work</a:t>
            </a:r>
            <a:endParaRPr lang="en-US" sz="4400" b="1" dirty="0">
              <a:solidFill>
                <a:schemeClr val="tx1"/>
              </a:solidFill>
              <a:latin typeface="Century Gothic"/>
              <a:ea typeface="Century Gothic" charset="0"/>
              <a:cs typeface="Century Gothic" charset="0"/>
            </a:endParaRPr>
          </a:p>
          <a:p>
            <a:pPr algn="ctr"/>
            <a:endParaRPr lang="en-US" sz="2800" i="1" dirty="0">
              <a:solidFill>
                <a:schemeClr val="tx1"/>
              </a:solidFill>
              <a:latin typeface="Century Gothic" charset="0"/>
              <a:ea typeface="Century Gothic" charset="0"/>
              <a:cs typeface="Century Gothic" charset="0"/>
            </a:endParaRPr>
          </a:p>
        </p:txBody>
      </p:sp>
      <p:sp>
        <p:nvSpPr>
          <p:cNvPr id="16" name="Rectangle 15"/>
          <p:cNvSpPr/>
          <p:nvPr/>
        </p:nvSpPr>
        <p:spPr>
          <a:xfrm>
            <a:off x="5567882" y="2529241"/>
            <a:ext cx="6484246" cy="297806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entury Gothic" charset="0"/>
                <a:ea typeface="Century Gothic" charset="0"/>
                <a:cs typeface="Century Gothic" charset="0"/>
              </a:rPr>
              <a:t>Course Overview:</a:t>
            </a:r>
          </a:p>
          <a:p>
            <a:pPr algn="ctr"/>
            <a:r>
              <a:rPr lang="en-US" sz="3200" dirty="0">
                <a:solidFill>
                  <a:schemeClr val="tx1"/>
                </a:solidFill>
                <a:latin typeface="Century Gothic" charset="0"/>
                <a:ea typeface="Century Gothic" charset="0"/>
                <a:cs typeface="Century Gothic" charset="0"/>
              </a:rPr>
              <a:t>Paper 1 - </a:t>
            </a:r>
            <a:r>
              <a:rPr lang="en-GB" sz="3200" b="1" dirty="0">
                <a:solidFill>
                  <a:schemeClr val="tx1"/>
                </a:solidFill>
                <a:latin typeface="Century Gothic" charset="0"/>
                <a:ea typeface="Century Gothic" charset="0"/>
                <a:cs typeface="Century Gothic" charset="0"/>
              </a:rPr>
              <a:t>The making of a Superpower: USA, 1865–1975</a:t>
            </a:r>
            <a:endParaRPr lang="en-US" sz="3200" b="1" dirty="0">
              <a:solidFill>
                <a:schemeClr val="tx1"/>
              </a:solidFill>
              <a:latin typeface="Century Gothic" charset="0"/>
              <a:ea typeface="Century Gothic" charset="0"/>
              <a:cs typeface="Century Gothic" charset="0"/>
            </a:endParaRPr>
          </a:p>
          <a:p>
            <a:pPr algn="ctr"/>
            <a:r>
              <a:rPr lang="en-US" sz="3200" dirty="0">
                <a:solidFill>
                  <a:schemeClr val="tx1"/>
                </a:solidFill>
                <a:latin typeface="Century Gothic" charset="0"/>
                <a:ea typeface="Century Gothic" charset="0"/>
                <a:cs typeface="Century Gothic" charset="0"/>
              </a:rPr>
              <a:t>Paper 2 – </a:t>
            </a:r>
            <a:r>
              <a:rPr lang="en-US" sz="3200" b="1" dirty="0">
                <a:solidFill>
                  <a:schemeClr val="tx1"/>
                </a:solidFill>
                <a:latin typeface="Century Gothic" charset="0"/>
                <a:ea typeface="Century Gothic" charset="0"/>
                <a:cs typeface="Century Gothic" charset="0"/>
              </a:rPr>
              <a:t>Making of Modern Britain, 1951-2007 </a:t>
            </a:r>
          </a:p>
        </p:txBody>
      </p:sp>
      <p:sp>
        <p:nvSpPr>
          <p:cNvPr id="18" name="Rectangle 17"/>
          <p:cNvSpPr/>
          <p:nvPr/>
        </p:nvSpPr>
        <p:spPr>
          <a:xfrm>
            <a:off x="0" y="5814520"/>
            <a:ext cx="12192000" cy="104348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i="1" dirty="0">
                <a:solidFill>
                  <a:schemeClr val="tx1"/>
                </a:solidFill>
                <a:latin typeface="Century Gothic" charset="0"/>
                <a:ea typeface="Century Gothic" charset="0"/>
                <a:cs typeface="Century Gothic" charset="0"/>
              </a:rPr>
              <a:t>"Success is not final; failure is not fatal: it is the courage to continue that counts.”</a:t>
            </a:r>
            <a:r>
              <a:rPr lang="en-GB" sz="2800" b="1" dirty="0">
                <a:solidFill>
                  <a:schemeClr val="tx1"/>
                </a:solidFill>
                <a:latin typeface="Century Gothic" charset="0"/>
                <a:ea typeface="Century Gothic" charset="0"/>
                <a:cs typeface="Century Gothic" charset="0"/>
              </a:rPr>
              <a:t> </a:t>
            </a:r>
            <a:r>
              <a:rPr lang="en-GB" sz="2800" b="1" i="1" dirty="0">
                <a:solidFill>
                  <a:schemeClr val="tx1"/>
                </a:solidFill>
                <a:latin typeface="Century Gothic" charset="0"/>
                <a:ea typeface="Century Gothic" charset="0"/>
                <a:cs typeface="Century Gothic" charset="0"/>
              </a:rPr>
              <a:t>Winston Churchill</a:t>
            </a:r>
            <a:endParaRPr lang="en-US" sz="2800" b="1" i="1" dirty="0">
              <a:solidFill>
                <a:schemeClr val="tx1"/>
              </a:solidFill>
              <a:latin typeface="Century Gothic" charset="0"/>
              <a:ea typeface="Century Gothic" charset="0"/>
              <a:cs typeface="Century Gothic" charset="0"/>
            </a:endParaRPr>
          </a:p>
        </p:txBody>
      </p:sp>
      <p:pic>
        <p:nvPicPr>
          <p:cNvPr id="2" name="Picture 2" descr="AQA A-level History: The Making of a Superpower: USA 1865-1975 : Waugh,  Steve, Wright, John, Clements, Peter: Amazon.co.uk: Books">
            <a:extLst>
              <a:ext uri="{FF2B5EF4-FFF2-40B4-BE49-F238E27FC236}">
                <a16:creationId xmlns:a16="http://schemas.microsoft.com/office/drawing/2014/main" id="{591E1D64-0475-CA52-1E91-74834584023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6680" y="2529241"/>
            <a:ext cx="2375701" cy="30000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F5D14BC-9A2D-2CA6-11F6-0011430A02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942" y="2529242"/>
            <a:ext cx="2214028" cy="3000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047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4456" y="73423"/>
            <a:ext cx="11698514" cy="854075"/>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3200" b="1" dirty="0">
                <a:solidFill>
                  <a:schemeClr val="bg1"/>
                </a:solidFill>
                <a:latin typeface="Century Gothic" panose="020B0502020202020204" pitchFamily="34" charset="0"/>
              </a:rPr>
              <a:t>Task 5: </a:t>
            </a:r>
            <a:r>
              <a:rPr lang="en-GB" sz="3200" b="1" dirty="0">
                <a:solidFill>
                  <a:schemeClr val="bg1"/>
                </a:solidFill>
                <a:latin typeface="Century Gothic" panose="020B0502020202020204" pitchFamily="34" charset="0"/>
              </a:rPr>
              <a:t>Book Review</a:t>
            </a:r>
          </a:p>
        </p:txBody>
      </p:sp>
      <p:sp>
        <p:nvSpPr>
          <p:cNvPr id="7" name="Content Placeholder 2"/>
          <p:cNvSpPr txBox="1">
            <a:spLocks/>
          </p:cNvSpPr>
          <p:nvPr/>
        </p:nvSpPr>
        <p:spPr>
          <a:xfrm>
            <a:off x="6096001" y="1238251"/>
            <a:ext cx="5511800" cy="5448300"/>
          </a:xfrm>
          <a:prstGeom prst="rect">
            <a:avLst/>
          </a:prstGeom>
          <a:solidFill>
            <a:schemeClr val="tx2">
              <a:lumMod val="20000"/>
              <a:lumOff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latin typeface="Century Gothic" panose="020B0502020202020204" pitchFamily="34" charset="0"/>
              </a:rPr>
              <a:t>What</a:t>
            </a:r>
            <a:r>
              <a:rPr lang="en-US" sz="2400" dirty="0">
                <a:latin typeface="Century Gothic" panose="020B0502020202020204" pitchFamily="34" charset="0"/>
              </a:rPr>
              <a:t> – </a:t>
            </a:r>
            <a:r>
              <a:rPr lang="en-GB" sz="2400" dirty="0">
                <a:latin typeface="Century Gothic" panose="020B0502020202020204" pitchFamily="34" charset="0"/>
              </a:rPr>
              <a:t> Read a book relevant to either unit and write a critical review (1000-1500 words).</a:t>
            </a:r>
          </a:p>
          <a:p>
            <a:pPr marL="0" indent="0" algn="ctr">
              <a:buNone/>
            </a:pPr>
            <a:r>
              <a:rPr lang="en-GB" sz="2400" dirty="0">
                <a:latin typeface="Century Gothic" panose="020B0502020202020204" pitchFamily="34" charset="0"/>
              </a:rPr>
              <a:t>Suggestions:</a:t>
            </a:r>
          </a:p>
          <a:p>
            <a:pPr marL="0" indent="0" algn="ctr">
              <a:buNone/>
            </a:pPr>
            <a:r>
              <a:rPr lang="en-GB" sz="2400" dirty="0">
                <a:latin typeface="Century Gothic" panose="020B0502020202020204" pitchFamily="34" charset="0"/>
              </a:rPr>
              <a:t>For Britain: "Never Had It So Good: A History of Britain from Suez to the Beatles" by Dominic Sandbrook, "Margaret Thatcher: The Authorized Biography" by Charles Moore.</a:t>
            </a:r>
          </a:p>
          <a:p>
            <a:pPr marL="0" indent="0" algn="ctr">
              <a:buNone/>
            </a:pPr>
            <a:r>
              <a:rPr lang="en-GB" sz="2400" dirty="0">
                <a:latin typeface="Century Gothic" panose="020B0502020202020204" pitchFamily="34" charset="0"/>
              </a:rPr>
              <a:t>For the USA: "Team of Rivals: The Political Genius of Abraham Lincoln" by Doris Kearns Goodwin, "The Fire Next Time" by James Baldwin.</a:t>
            </a:r>
            <a:endParaRPr lang="en-US" sz="2400" dirty="0">
              <a:latin typeface="Century Gothic" panose="020B0502020202020204" pitchFamily="34" charset="0"/>
            </a:endParaRPr>
          </a:p>
        </p:txBody>
      </p:sp>
      <p:pic>
        <p:nvPicPr>
          <p:cNvPr id="8194" name="Picture 2" descr="Never Had It So Good: A History of Britain from Suez to the Beatles">
            <a:extLst>
              <a:ext uri="{FF2B5EF4-FFF2-40B4-BE49-F238E27FC236}">
                <a16:creationId xmlns:a16="http://schemas.microsoft.com/office/drawing/2014/main" id="{C6EF2EFB-DC1F-9E0D-0553-74E316BCAF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456" y="1901824"/>
            <a:ext cx="2558024" cy="4028677"/>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Best 10 American History Books to Dive into US History">
            <a:extLst>
              <a:ext uri="{FF2B5EF4-FFF2-40B4-BE49-F238E27FC236}">
                <a16:creationId xmlns:a16="http://schemas.microsoft.com/office/drawing/2014/main" id="{6DA53F0C-85C1-AA06-24CE-4CE10592B0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1007" y="1901824"/>
            <a:ext cx="2685785" cy="4028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7233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4456" y="73423"/>
            <a:ext cx="11698514" cy="854075"/>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3200" b="1" dirty="0">
                <a:solidFill>
                  <a:schemeClr val="bg1"/>
                </a:solidFill>
                <a:latin typeface="Century Gothic" panose="020B0502020202020204" pitchFamily="34" charset="0"/>
              </a:rPr>
              <a:t>Task 6: </a:t>
            </a:r>
            <a:r>
              <a:rPr lang="en-GB" sz="3200" b="1" dirty="0">
                <a:solidFill>
                  <a:schemeClr val="bg1"/>
                </a:solidFill>
                <a:latin typeface="Century Gothic" panose="020B0502020202020204" pitchFamily="34" charset="0"/>
              </a:rPr>
              <a:t>Preparing for a debate</a:t>
            </a:r>
          </a:p>
        </p:txBody>
      </p:sp>
      <p:sp>
        <p:nvSpPr>
          <p:cNvPr id="7" name="Content Placeholder 2"/>
          <p:cNvSpPr txBox="1">
            <a:spLocks/>
          </p:cNvSpPr>
          <p:nvPr/>
        </p:nvSpPr>
        <p:spPr>
          <a:xfrm>
            <a:off x="264456" y="1238251"/>
            <a:ext cx="11343345" cy="5448300"/>
          </a:xfrm>
          <a:prstGeom prst="rect">
            <a:avLst/>
          </a:prstGeom>
          <a:solidFill>
            <a:schemeClr val="tx2">
              <a:lumMod val="20000"/>
              <a:lumOff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latin typeface="Century Gothic" panose="020B0502020202020204" pitchFamily="34" charset="0"/>
              </a:rPr>
              <a:t>What</a:t>
            </a:r>
            <a:r>
              <a:rPr lang="en-US" sz="2400" dirty="0">
                <a:latin typeface="Century Gothic" panose="020B0502020202020204" pitchFamily="34" charset="0"/>
              </a:rPr>
              <a:t> - </a:t>
            </a:r>
            <a:r>
              <a:rPr lang="en-GB" sz="2400" dirty="0">
                <a:latin typeface="Century Gothic" panose="020B0502020202020204" pitchFamily="34" charset="0"/>
              </a:rPr>
              <a:t>Prepare arguments for and against significant historical debates relevant to the units.</a:t>
            </a:r>
          </a:p>
          <a:p>
            <a:pPr marL="0" indent="0" algn="ctr">
              <a:buNone/>
            </a:pPr>
            <a:r>
              <a:rPr lang="en-US" sz="2400" b="1" dirty="0">
                <a:latin typeface="Century Gothic" panose="020B0502020202020204" pitchFamily="34" charset="0"/>
              </a:rPr>
              <a:t>Topics:</a:t>
            </a:r>
          </a:p>
          <a:p>
            <a:pPr marL="0" indent="0" algn="ctr">
              <a:buNone/>
            </a:pPr>
            <a:r>
              <a:rPr lang="en-GB" sz="2400" dirty="0">
                <a:latin typeface="Century Gothic" panose="020B0502020202020204" pitchFamily="34" charset="0"/>
              </a:rPr>
              <a:t>Britain: The impact of Thatcherism, the importance of the welfare state.</a:t>
            </a:r>
          </a:p>
          <a:p>
            <a:pPr marL="0" indent="0" algn="ctr">
              <a:buNone/>
            </a:pPr>
            <a:r>
              <a:rPr lang="en-GB" sz="2400" dirty="0">
                <a:latin typeface="Century Gothic" panose="020B0502020202020204" pitchFamily="34" charset="0"/>
              </a:rPr>
              <a:t>USA: The effectiveness of Reconstruction, the justification of the Vietnam War.</a:t>
            </a:r>
          </a:p>
          <a:p>
            <a:pPr marL="0" indent="0" algn="ctr">
              <a:buNone/>
            </a:pPr>
            <a:r>
              <a:rPr lang="en-GB" sz="2400" dirty="0">
                <a:latin typeface="Century Gothic" panose="020B0502020202020204" pitchFamily="34" charset="0"/>
              </a:rPr>
              <a:t>How:</a:t>
            </a:r>
          </a:p>
          <a:p>
            <a:pPr marL="0" indent="0" algn="ctr">
              <a:buNone/>
            </a:pPr>
            <a:r>
              <a:rPr lang="en-GB" sz="2400" dirty="0">
                <a:latin typeface="Century Gothic" panose="020B0502020202020204" pitchFamily="34" charset="0"/>
              </a:rPr>
              <a:t>Research both sides of the argument, Prepare evidence-based points, Write a summary of your findings and personal stance (800-1000 words).</a:t>
            </a:r>
            <a:endParaRPr lang="en-US" sz="2400" dirty="0">
              <a:latin typeface="Century Gothic" panose="020B0502020202020204" pitchFamily="34" charset="0"/>
            </a:endParaRPr>
          </a:p>
        </p:txBody>
      </p:sp>
    </p:spTree>
    <p:extLst>
      <p:ext uri="{BB962C8B-B14F-4D97-AF65-F5344CB8AC3E}">
        <p14:creationId xmlns:p14="http://schemas.microsoft.com/office/powerpoint/2010/main" val="158329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12192000" cy="132556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b="1" dirty="0">
                <a:latin typeface="Century Gothic" charset="0"/>
                <a:ea typeface="Century Gothic" charset="0"/>
                <a:cs typeface="Century Gothic" charset="0"/>
              </a:rPr>
              <a:t>Overview</a:t>
            </a:r>
          </a:p>
        </p:txBody>
      </p:sp>
      <p:sp>
        <p:nvSpPr>
          <p:cNvPr id="6" name="AutoShape 2" descr="Image result for bauhau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Image result for bauhau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6" descr="Related imag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Title 3"/>
          <p:cNvSpPr txBox="1">
            <a:spLocks/>
          </p:cNvSpPr>
          <p:nvPr/>
        </p:nvSpPr>
        <p:spPr>
          <a:xfrm>
            <a:off x="460374" y="1485900"/>
            <a:ext cx="11526413" cy="5123130"/>
          </a:xfrm>
          <a:prstGeom prst="rect">
            <a:avLst/>
          </a:prstGeom>
          <a:solidFill>
            <a:schemeClr val="accent5">
              <a:lumMod val="40000"/>
              <a:lumOff val="60000"/>
            </a:schemeClr>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514350" indent="-514350">
              <a:buAutoNum type="arabicPeriod"/>
            </a:pPr>
            <a:r>
              <a:rPr lang="en-GB" sz="3200" dirty="0">
                <a:solidFill>
                  <a:schemeClr val="tx1"/>
                </a:solidFill>
                <a:latin typeface="Century Gothic"/>
              </a:rPr>
              <a:t>Suggested Activities</a:t>
            </a:r>
          </a:p>
          <a:p>
            <a:pPr marL="514350" indent="-514350">
              <a:buAutoNum type="arabicPeriod"/>
            </a:pPr>
            <a:r>
              <a:rPr lang="en-GB" sz="3200" dirty="0">
                <a:solidFill>
                  <a:schemeClr val="tx1"/>
                </a:solidFill>
                <a:latin typeface="Century Gothic"/>
              </a:rPr>
              <a:t>Comparative Essay: Post-War Britain and Post-War USA</a:t>
            </a:r>
          </a:p>
          <a:p>
            <a:pPr marL="514350" indent="-514350">
              <a:buAutoNum type="arabicPeriod"/>
            </a:pPr>
            <a:r>
              <a:rPr lang="en-US" sz="3200" dirty="0">
                <a:solidFill>
                  <a:schemeClr val="tx1"/>
                </a:solidFill>
                <a:latin typeface="Century Gothic"/>
              </a:rPr>
              <a:t>Source Analysis Activity</a:t>
            </a:r>
          </a:p>
          <a:p>
            <a:pPr marL="514350" indent="-514350">
              <a:buAutoNum type="arabicPeriod"/>
            </a:pPr>
            <a:r>
              <a:rPr lang="en-GB" sz="3200" dirty="0">
                <a:solidFill>
                  <a:schemeClr val="tx1"/>
                </a:solidFill>
                <a:latin typeface="Century Gothic"/>
              </a:rPr>
              <a:t>Documentaries and Films Review</a:t>
            </a:r>
          </a:p>
          <a:p>
            <a:pPr marL="514350" indent="-514350">
              <a:buAutoNum type="arabicPeriod"/>
            </a:pPr>
            <a:r>
              <a:rPr lang="en-US" sz="3200" dirty="0">
                <a:solidFill>
                  <a:schemeClr val="tx1"/>
                </a:solidFill>
                <a:latin typeface="Century Gothic"/>
              </a:rPr>
              <a:t>Research Project: Key Figures</a:t>
            </a:r>
          </a:p>
          <a:p>
            <a:pPr marL="514350" indent="-514350">
              <a:buAutoNum type="arabicPeriod"/>
            </a:pPr>
            <a:r>
              <a:rPr lang="en-US" sz="3200" dirty="0">
                <a:solidFill>
                  <a:schemeClr val="tx1"/>
                </a:solidFill>
                <a:latin typeface="Century Gothic"/>
              </a:rPr>
              <a:t>Timeline Creation</a:t>
            </a:r>
          </a:p>
          <a:p>
            <a:pPr marL="514350" indent="-514350">
              <a:buAutoNum type="arabicPeriod"/>
            </a:pPr>
            <a:r>
              <a:rPr lang="en-US" sz="3200" dirty="0">
                <a:solidFill>
                  <a:schemeClr val="tx1"/>
                </a:solidFill>
                <a:latin typeface="Century Gothic"/>
              </a:rPr>
              <a:t>Book Review</a:t>
            </a:r>
          </a:p>
          <a:p>
            <a:pPr marL="514350" indent="-514350">
              <a:buAutoNum type="arabicPeriod"/>
            </a:pPr>
            <a:r>
              <a:rPr lang="en-US" sz="3200" dirty="0">
                <a:solidFill>
                  <a:schemeClr val="tx1"/>
                </a:solidFill>
                <a:latin typeface="Century Gothic"/>
              </a:rPr>
              <a:t>Debate Preparation</a:t>
            </a:r>
          </a:p>
          <a:p>
            <a:pPr marL="514350" indent="-514350">
              <a:buAutoNum type="arabicPeriod"/>
            </a:pPr>
            <a:r>
              <a:rPr lang="en-US" sz="3200" dirty="0">
                <a:solidFill>
                  <a:schemeClr val="tx1"/>
                </a:solidFill>
                <a:latin typeface="Century Gothic"/>
              </a:rPr>
              <a:t>Interactive Map Creation</a:t>
            </a:r>
          </a:p>
        </p:txBody>
      </p:sp>
    </p:spTree>
    <p:extLst>
      <p:ext uri="{BB962C8B-B14F-4D97-AF65-F5344CB8AC3E}">
        <p14:creationId xmlns:p14="http://schemas.microsoft.com/office/powerpoint/2010/main" val="3911519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44554253"/>
              </p:ext>
            </p:extLst>
          </p:nvPr>
        </p:nvGraphicFramePr>
        <p:xfrm>
          <a:off x="63374" y="-25951"/>
          <a:ext cx="12128626" cy="6758148"/>
        </p:xfrm>
        <a:graphic>
          <a:graphicData uri="http://schemas.openxmlformats.org/drawingml/2006/table">
            <a:tbl>
              <a:tblPr firstRow="1" bandRow="1">
                <a:tableStyleId>{5C22544A-7EE6-4342-B048-85BDC9FD1C3A}</a:tableStyleId>
              </a:tblPr>
              <a:tblGrid>
                <a:gridCol w="384873">
                  <a:extLst>
                    <a:ext uri="{9D8B030D-6E8A-4147-A177-3AD203B41FA5}">
                      <a16:colId xmlns:a16="http://schemas.microsoft.com/office/drawing/2014/main" val="3372372521"/>
                    </a:ext>
                  </a:extLst>
                </a:gridCol>
                <a:gridCol w="2935999">
                  <a:extLst>
                    <a:ext uri="{9D8B030D-6E8A-4147-A177-3AD203B41FA5}">
                      <a16:colId xmlns:a16="http://schemas.microsoft.com/office/drawing/2014/main" val="2077392922"/>
                    </a:ext>
                  </a:extLst>
                </a:gridCol>
                <a:gridCol w="2988292">
                  <a:extLst>
                    <a:ext uri="{9D8B030D-6E8A-4147-A177-3AD203B41FA5}">
                      <a16:colId xmlns:a16="http://schemas.microsoft.com/office/drawing/2014/main" val="3932849750"/>
                    </a:ext>
                  </a:extLst>
                </a:gridCol>
                <a:gridCol w="1669927">
                  <a:extLst>
                    <a:ext uri="{9D8B030D-6E8A-4147-A177-3AD203B41FA5}">
                      <a16:colId xmlns:a16="http://schemas.microsoft.com/office/drawing/2014/main" val="3835909388"/>
                    </a:ext>
                  </a:extLst>
                </a:gridCol>
                <a:gridCol w="1722220">
                  <a:extLst>
                    <a:ext uri="{9D8B030D-6E8A-4147-A177-3AD203B41FA5}">
                      <a16:colId xmlns:a16="http://schemas.microsoft.com/office/drawing/2014/main" val="3201027453"/>
                    </a:ext>
                  </a:extLst>
                </a:gridCol>
                <a:gridCol w="2427315">
                  <a:extLst>
                    <a:ext uri="{9D8B030D-6E8A-4147-A177-3AD203B41FA5}">
                      <a16:colId xmlns:a16="http://schemas.microsoft.com/office/drawing/2014/main" val="303662165"/>
                    </a:ext>
                  </a:extLst>
                </a:gridCol>
              </a:tblGrid>
              <a:tr h="292651">
                <a:tc gridSpan="6">
                  <a:txBody>
                    <a:bodyPr/>
                    <a:lstStyle/>
                    <a:p>
                      <a:pPr algn="ctr"/>
                      <a:r>
                        <a:rPr lang="en-GB" sz="1600" baseline="0" dirty="0">
                          <a:solidFill>
                            <a:schemeClr val="bg1"/>
                          </a:solidFill>
                          <a:latin typeface="Bliss 2 Regular" panose="02000506030000020004" pitchFamily="50" charset="0"/>
                        </a:rPr>
                        <a:t>Suggested Activities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4762000"/>
                  </a:ext>
                </a:extLst>
              </a:tr>
              <a:tr h="600182">
                <a:tc rowSpan="8">
                  <a:txBody>
                    <a:bodyPr/>
                    <a:lstStyle/>
                    <a:p>
                      <a:pPr algn="ctr"/>
                      <a:r>
                        <a:rPr lang="en-GB" sz="1050" b="1" dirty="0">
                          <a:solidFill>
                            <a:schemeClr val="tx1"/>
                          </a:solidFill>
                          <a:latin typeface="Bliss 2 Regular" panose="02000506030000020004" pitchFamily="50" charset="0"/>
                        </a:rPr>
                        <a:t>Reviews</a:t>
                      </a:r>
                      <a:r>
                        <a:rPr lang="en-GB" sz="1050" b="1" baseline="0" dirty="0">
                          <a:solidFill>
                            <a:schemeClr val="tx1"/>
                          </a:solidFill>
                          <a:latin typeface="Bliss 2 Regular" panose="02000506030000020004" pitchFamily="50" charset="0"/>
                        </a:rPr>
                        <a:t> of your work should be saved in your Subject Lockers on </a:t>
                      </a:r>
                      <a:r>
                        <a:rPr lang="en-GB" sz="1050" b="1" baseline="0" dirty="0" err="1">
                          <a:solidFill>
                            <a:schemeClr val="tx1"/>
                          </a:solidFill>
                          <a:latin typeface="Bliss 2 Regular" panose="02000506030000020004" pitchFamily="50" charset="0"/>
                        </a:rPr>
                        <a:t>Unifrog</a:t>
                      </a:r>
                      <a:r>
                        <a:rPr lang="en-GB" sz="1050" b="1" baseline="0" dirty="0">
                          <a:solidFill>
                            <a:schemeClr val="tx1"/>
                          </a:solidFill>
                          <a:latin typeface="Bliss 2 Regular" panose="02000506030000020004" pitchFamily="50" charset="0"/>
                        </a:rPr>
                        <a:t> </a:t>
                      </a:r>
                      <a:endParaRPr lang="en-GB" sz="1050" b="1" dirty="0">
                        <a:solidFill>
                          <a:schemeClr val="tx1"/>
                        </a:solidFill>
                        <a:latin typeface="Bliss 2 Regular" panose="02000506030000020004" pitchFamily="50"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050" b="1" dirty="0">
                          <a:solidFill>
                            <a:schemeClr val="tx1"/>
                          </a:solidFill>
                          <a:latin typeface="Bliss 2 Regular" panose="02000506030000020004" pitchFamily="50" charset="0"/>
                        </a:rPr>
                        <a:t>Read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050" b="1" dirty="0">
                          <a:solidFill>
                            <a:schemeClr val="tx1"/>
                          </a:solidFill>
                          <a:latin typeface="Bliss 2 Regular" panose="02000506030000020004" pitchFamily="50" charset="0"/>
                        </a:rPr>
                        <a:t>Watch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050" b="1" dirty="0">
                          <a:solidFill>
                            <a:schemeClr val="tx1"/>
                          </a:solidFill>
                          <a:latin typeface="Bliss 2 Regular" panose="02000506030000020004" pitchFamily="50" charset="0"/>
                        </a:rPr>
                        <a:t>Listen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050" b="1" dirty="0">
                          <a:solidFill>
                            <a:schemeClr val="tx1"/>
                          </a:solidFill>
                          <a:latin typeface="Bliss 2 Regular" panose="02000506030000020004" pitchFamily="50" charset="0"/>
                        </a:rPr>
                        <a:t>Visit</a:t>
                      </a:r>
                      <a:r>
                        <a:rPr lang="en-GB" sz="1050" dirty="0">
                          <a:solidFill>
                            <a:schemeClr val="tx1"/>
                          </a:solidFill>
                          <a:latin typeface="Bliss 2 Regular" panose="02000506030000020004" pitchFamily="50"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050" b="1" dirty="0">
                          <a:solidFill>
                            <a:schemeClr val="tx1"/>
                          </a:solidFill>
                          <a:latin typeface="Bliss 2 Regular" panose="02000506030000020004" pitchFamily="50" charset="0"/>
                        </a:rPr>
                        <a:t>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319254683"/>
                  </a:ext>
                </a:extLst>
              </a:tr>
              <a:tr h="1178663">
                <a:tc vMerge="1">
                  <a:txBody>
                    <a:bodyPr/>
                    <a:lstStyle/>
                    <a:p>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1" dirty="0">
                          <a:solidFill>
                            <a:srgbClr val="000000"/>
                          </a:solidFill>
                          <a:latin typeface="Bliss 2 Regular" panose="02000506030000020004" pitchFamily="50" charset="0"/>
                          <a:ea typeface="Times New Roman" panose="02020603050405020304" pitchFamily="18" charset="0"/>
                        </a:rPr>
                        <a:t>A people's History of the USA by Howard Zinn</a:t>
                      </a:r>
                      <a:r>
                        <a:rPr lang="en-GB" sz="1000" b="1" baseline="0" dirty="0">
                          <a:solidFill>
                            <a:schemeClr val="dk1"/>
                          </a:solidFill>
                          <a:latin typeface="Bliss 2 Regular" panose="02000506030000020004" pitchFamily="50" charset="0"/>
                          <a:ea typeface="Times New Roman" panose="02020603050405020304" pitchFamily="18" charset="0"/>
                        </a:rPr>
                        <a:t> </a:t>
                      </a:r>
                      <a:endParaRPr lang="en-US" sz="1000" b="0" i="0" kern="1200" dirty="0">
                        <a:solidFill>
                          <a:srgbClr val="FF0000"/>
                        </a:solidFill>
                        <a:effectLst/>
                        <a:latin typeface="Bliss 2 Regular" panose="02000506030000020004" pitchFamily="50"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i="1" kern="1200" dirty="0">
                          <a:solidFill>
                            <a:schemeClr val="tx1"/>
                          </a:solidFill>
                          <a:effectLst/>
                          <a:latin typeface="Bliss 2 Regular" panose="02000506030000020004" pitchFamily="50" charset="0"/>
                          <a:ea typeface="+mn-ea"/>
                          <a:cs typeface="+mn-cs"/>
                        </a:rPr>
                        <a:t>Portrays a side of American history that can largely be seen as the exploitation and manipulation of the majority by rigged systems that hugely favour a small aggregate of elite rulers.</a:t>
                      </a:r>
                      <a:endParaRPr lang="en-US" sz="1000" b="0" i="1" kern="1200" dirty="0">
                        <a:solidFill>
                          <a:schemeClr val="tx1"/>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000" b="1" kern="1200" dirty="0">
                          <a:solidFill>
                            <a:schemeClr val="dk1"/>
                          </a:solidFill>
                          <a:effectLst/>
                          <a:latin typeface="Bliss 2 Regular" panose="02000506030000020004" pitchFamily="50" charset="0"/>
                          <a:ea typeface="+mn-ea"/>
                          <a:cs typeface="+mn-cs"/>
                        </a:rPr>
                        <a:t>The</a:t>
                      </a:r>
                      <a:r>
                        <a:rPr lang="en-GB" sz="1000" b="1" kern="1200" baseline="0" dirty="0">
                          <a:solidFill>
                            <a:schemeClr val="dk1"/>
                          </a:solidFill>
                          <a:effectLst/>
                          <a:latin typeface="Bliss 2 Regular" panose="02000506030000020004" pitchFamily="50" charset="0"/>
                          <a:ea typeface="+mn-ea"/>
                          <a:cs typeface="+mn-cs"/>
                        </a:rPr>
                        <a:t> Iron lady (2011)</a:t>
                      </a:r>
                      <a:r>
                        <a:rPr lang="en-GB" sz="1000" b="0" kern="1200" baseline="0" dirty="0">
                          <a:solidFill>
                            <a:schemeClr val="dk1"/>
                          </a:solidFill>
                          <a:effectLst/>
                          <a:latin typeface="Bliss 2 Regular" panose="02000506030000020004" pitchFamily="50" charset="0"/>
                          <a:ea typeface="+mn-ea"/>
                          <a:cs typeface="+mn-cs"/>
                        </a:rPr>
                        <a:t> </a:t>
                      </a:r>
                      <a:endParaRPr lang="en-GB" sz="1000" dirty="0">
                        <a:solidFill>
                          <a:srgbClr val="FF0000"/>
                        </a:solidFill>
                        <a:latin typeface="Bliss 2 Regular" panose="02000506030000020004" pitchFamily="50" charset="0"/>
                      </a:endParaRPr>
                    </a:p>
                    <a:p>
                      <a:r>
                        <a:rPr lang="en-US" sz="1000" i="1" kern="1200" dirty="0">
                          <a:solidFill>
                            <a:schemeClr val="dk1"/>
                          </a:solidFill>
                          <a:effectLst/>
                          <a:latin typeface="Bliss 2 Regular" panose="02000506030000020004" pitchFamily="50" charset="0"/>
                          <a:ea typeface="+mn-ea"/>
                          <a:cs typeface="+mn-cs"/>
                        </a:rPr>
                        <a:t>The Iron Lady is a 2011 biographical drama film based on the life and career of Margaret Thatcher (1925–2013), a British stateswoman and politician who was the first ever female and longest-serving Prime Minister of the United Kingdom since</a:t>
                      </a:r>
                      <a:r>
                        <a:rPr lang="en-US" sz="1000" i="1" kern="1200" baseline="0" dirty="0">
                          <a:solidFill>
                            <a:schemeClr val="dk1"/>
                          </a:solidFill>
                          <a:effectLst/>
                          <a:latin typeface="Bliss 2 Regular" panose="02000506030000020004" pitchFamily="50" charset="0"/>
                          <a:ea typeface="+mn-ea"/>
                          <a:cs typeface="+mn-cs"/>
                        </a:rPr>
                        <a:t> 1827.</a:t>
                      </a:r>
                      <a:r>
                        <a:rPr lang="en-GB" sz="1000" i="1" kern="1200" dirty="0">
                          <a:solidFill>
                            <a:schemeClr val="dk1"/>
                          </a:solidFill>
                          <a:effectLst/>
                          <a:latin typeface="Bliss 2 Regular" panose="02000506030000020004" pitchFamily="50" charset="0"/>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spcAft>
                          <a:spcPts val="0"/>
                        </a:spcAft>
                        <a:buFont typeface="Arial" panose="020B0604020202020204" pitchFamily="34" charset="0"/>
                        <a:buNone/>
                      </a:pPr>
                      <a:r>
                        <a:rPr lang="en-GB" sz="1050" b="1" kern="1200" dirty="0">
                          <a:solidFill>
                            <a:schemeClr val="dk1"/>
                          </a:solidFill>
                          <a:effectLst/>
                          <a:latin typeface="Bliss 2 Regular" panose="02000506030000020004" pitchFamily="50" charset="0"/>
                          <a:ea typeface="+mn-ea"/>
                          <a:cs typeface="+mn-cs"/>
                        </a:rPr>
                        <a:t>Revolutions</a:t>
                      </a:r>
                      <a:endParaRPr lang="en-GB" sz="1050" b="1" kern="1200" baseline="0" dirty="0">
                        <a:solidFill>
                          <a:schemeClr val="dk1"/>
                        </a:solidFill>
                        <a:effectLst/>
                        <a:latin typeface="Bliss 2 Regular" panose="02000506030000020004" pitchFamily="50" charset="0"/>
                        <a:ea typeface="+mn-ea"/>
                        <a:cs typeface="+mn-cs"/>
                      </a:endParaRPr>
                    </a:p>
                    <a:p>
                      <a:pPr marL="0" lvl="0" indent="0">
                        <a:spcAft>
                          <a:spcPts val="0"/>
                        </a:spcAft>
                        <a:buFont typeface="Arial" panose="020B0604020202020204" pitchFamily="34" charset="0"/>
                        <a:buNone/>
                      </a:pPr>
                      <a:r>
                        <a:rPr lang="en-GB" sz="1050" b="0" i="0" kern="1200" dirty="0">
                          <a:solidFill>
                            <a:schemeClr val="dk1"/>
                          </a:solidFill>
                          <a:effectLst/>
                          <a:latin typeface="Bliss 2 Regular" panose="02000506030000020004" pitchFamily="50" charset="0"/>
                          <a:ea typeface="+mn-ea"/>
                          <a:cs typeface="+mn-cs"/>
                        </a:rPr>
                        <a:t>American, English, French, Haitian, Mexican, Russian, and more: If it's a revolt, rebellion, or overthrow. </a:t>
                      </a:r>
                      <a:endParaRPr lang="en-GB" sz="1050" dirty="0">
                        <a:solidFill>
                          <a:schemeClr val="tx1"/>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r>
                        <a:rPr lang="en-GB" sz="1000" kern="1200" dirty="0">
                          <a:solidFill>
                            <a:schemeClr val="dk1"/>
                          </a:solidFill>
                          <a:effectLst/>
                          <a:latin typeface="Bliss 2 Regular" panose="02000506030000020004" pitchFamily="50" charset="0"/>
                          <a:ea typeface="+mn-ea"/>
                          <a:cs typeface="+mn-cs"/>
                        </a:rPr>
                        <a:t>Visit the British</a:t>
                      </a:r>
                      <a:r>
                        <a:rPr lang="en-GB" sz="1000" kern="1200" baseline="0" dirty="0">
                          <a:solidFill>
                            <a:schemeClr val="dk1"/>
                          </a:solidFill>
                          <a:effectLst/>
                          <a:latin typeface="Bliss 2 Regular" panose="02000506030000020004" pitchFamily="50" charset="0"/>
                          <a:ea typeface="+mn-ea"/>
                          <a:cs typeface="+mn-cs"/>
                        </a:rPr>
                        <a:t> Museum</a:t>
                      </a:r>
                      <a:r>
                        <a:rPr lang="en-GB" sz="1000" kern="1200" dirty="0">
                          <a:solidFill>
                            <a:schemeClr val="dk1"/>
                          </a:solidFill>
                          <a:effectLst/>
                          <a:latin typeface="Bliss 2 Regular" panose="02000506030000020004" pitchFamily="50" charset="0"/>
                          <a:ea typeface="+mn-ea"/>
                          <a:cs typeface="+mn-cs"/>
                        </a:rPr>
                        <a:t> </a:t>
                      </a:r>
                      <a:endParaRPr lang="en-GB" sz="1000" dirty="0">
                        <a:solidFill>
                          <a:srgbClr val="FF0000"/>
                        </a:solidFill>
                        <a:latin typeface="Bliss 2 Regular" panose="02000506030000020004" pitchFamily="50" charset="0"/>
                      </a:endParaRPr>
                    </a:p>
                    <a:p>
                      <a:r>
                        <a:rPr lang="en-GB" sz="1000" dirty="0">
                          <a:latin typeface="Bliss 2 Regular" panose="02000506030000020004" pitchFamily="50" charset="0"/>
                        </a:rPr>
                        <a:t>Artefacts from across British history righ</a:t>
                      </a:r>
                      <a:r>
                        <a:rPr lang="en-GB" sz="1000" baseline="0" dirty="0">
                          <a:latin typeface="Bliss 2 Regular" panose="02000506030000020004" pitchFamily="50" charset="0"/>
                        </a:rPr>
                        <a:t>t up to the present day. Virtual tour available.</a:t>
                      </a:r>
                    </a:p>
                    <a:p>
                      <a:r>
                        <a:rPr lang="en-GB" sz="1000" baseline="0" dirty="0">
                          <a:latin typeface="Bliss 2 Regular" panose="02000506030000020004" pitchFamily="50" charset="0"/>
                        </a:rPr>
                        <a:t>  </a:t>
                      </a:r>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50" dirty="0">
                          <a:latin typeface="Bliss 2 Regular" panose="02000506030000020004" pitchFamily="50" charset="0"/>
                        </a:rPr>
                        <a:t>MOOCs</a:t>
                      </a:r>
                      <a:endParaRPr lang="en-GB" sz="1050" dirty="0">
                        <a:latin typeface="Bliss 2 Regular" panose="02000506030000020004" pitchFamily="50" charset="0"/>
                        <a:hlinkClick r:id="rId2"/>
                      </a:endParaRPr>
                    </a:p>
                    <a:p>
                      <a:r>
                        <a:rPr lang="en-GB" sz="1050" dirty="0">
                          <a:latin typeface="Bliss 2 Regular" panose="02000506030000020004" pitchFamily="50" charset="0"/>
                        </a:rPr>
                        <a:t>Search through</a:t>
                      </a:r>
                      <a:r>
                        <a:rPr lang="en-GB" sz="1050" baseline="0" dirty="0">
                          <a:latin typeface="Bliss 2 Regular" panose="02000506030000020004" pitchFamily="50" charset="0"/>
                        </a:rPr>
                        <a:t> the MOOCs using the filter ‘History’ and chose one that particularly interests you</a:t>
                      </a:r>
                      <a:endParaRPr lang="en-GB" sz="1050" baseline="0" dirty="0">
                        <a:solidFill>
                          <a:srgbClr val="FF0000"/>
                        </a:solidFill>
                        <a:latin typeface="Bliss 2 Regular" panose="02000506030000020004" pitchFamily="50" charset="0"/>
                      </a:endParaRPr>
                    </a:p>
                    <a:p>
                      <a:r>
                        <a:rPr lang="en-GB" sz="1050" dirty="0">
                          <a:solidFill>
                            <a:schemeClr val="tx1"/>
                          </a:solidFill>
                          <a:latin typeface="Bliss 2 Regular" panose="02000506030000020004" pitchFamily="50" charset="0"/>
                          <a:hlinkClick r:id="rId3"/>
                        </a:rPr>
                        <a:t>https://www.mooc.org/</a:t>
                      </a:r>
                      <a:endParaRPr lang="en-GB" sz="1050" dirty="0">
                        <a:solidFill>
                          <a:schemeClr val="tx1"/>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1762366339"/>
                  </a:ext>
                </a:extLst>
              </a:tr>
              <a:tr h="933841">
                <a:tc vMerge="1">
                  <a:txBody>
                    <a:bodyPr/>
                    <a:lstStyle/>
                    <a:p>
                      <a:endParaRPr lang="en-GB"/>
                    </a:p>
                  </a:txBody>
                  <a:tcPr/>
                </a:tc>
                <a:tc rowSpan="2">
                  <a:txBody>
                    <a:bodyPr/>
                    <a:lstStyle/>
                    <a:p>
                      <a:pPr lvl="0"/>
                      <a:r>
                        <a:rPr lang="en-US" sz="1000" b="1" kern="1200" dirty="0">
                          <a:solidFill>
                            <a:schemeClr val="dk1"/>
                          </a:solidFill>
                          <a:effectLst/>
                          <a:latin typeface="Bliss 2 Regular" panose="02000506030000020004" pitchFamily="50" charset="0"/>
                          <a:ea typeface="+mn-ea"/>
                          <a:cs typeface="+mn-cs"/>
                        </a:rPr>
                        <a:t>A</a:t>
                      </a:r>
                      <a:r>
                        <a:rPr lang="en-US" sz="1000" b="1" kern="1200" baseline="0" dirty="0">
                          <a:solidFill>
                            <a:schemeClr val="dk1"/>
                          </a:solidFill>
                          <a:effectLst/>
                          <a:latin typeface="Bliss 2 Regular" panose="02000506030000020004" pitchFamily="50" charset="0"/>
                          <a:ea typeface="+mn-ea"/>
                          <a:cs typeface="+mn-cs"/>
                        </a:rPr>
                        <a:t> Journey by Tony Blair</a:t>
                      </a:r>
                      <a:r>
                        <a:rPr lang="en-US" sz="1000" b="1" kern="1200" dirty="0">
                          <a:solidFill>
                            <a:schemeClr val="dk1"/>
                          </a:solidFill>
                          <a:effectLst/>
                          <a:latin typeface="Bliss 2 Regular" panose="02000506030000020004" pitchFamily="50" charset="0"/>
                          <a:ea typeface="+mn-ea"/>
                          <a:cs typeface="+mn-cs"/>
                        </a:rPr>
                        <a:t> </a:t>
                      </a:r>
                      <a:endParaRPr lang="en-US" sz="1000" b="1" kern="1200" dirty="0">
                        <a:solidFill>
                          <a:srgbClr val="FF0000"/>
                        </a:solidFill>
                        <a:effectLst/>
                        <a:latin typeface="Bliss 2 Regular" panose="02000506030000020004" pitchFamily="50" charset="0"/>
                        <a:ea typeface="+mn-ea"/>
                        <a:cs typeface="+mn-cs"/>
                      </a:endParaRPr>
                    </a:p>
                    <a:p>
                      <a:pPr lvl="0"/>
                      <a:r>
                        <a:rPr lang="en-US" sz="1000" i="1" dirty="0">
                          <a:solidFill>
                            <a:schemeClr val="tx1"/>
                          </a:solidFill>
                          <a:latin typeface="Bliss 2 Regular" panose="02000506030000020004" pitchFamily="50" charset="0"/>
                        </a:rPr>
                        <a:t>In 1997, Tony Blair won the biggest </a:t>
                      </a:r>
                      <a:r>
                        <a:rPr lang="en-US" sz="1000" i="1" dirty="0" err="1">
                          <a:solidFill>
                            <a:schemeClr val="tx1"/>
                          </a:solidFill>
                          <a:latin typeface="Bliss 2 Regular" panose="02000506030000020004" pitchFamily="50" charset="0"/>
                        </a:rPr>
                        <a:t>Labour</a:t>
                      </a:r>
                      <a:r>
                        <a:rPr lang="en-US" sz="1000" i="1" dirty="0">
                          <a:solidFill>
                            <a:schemeClr val="tx1"/>
                          </a:solidFill>
                          <a:latin typeface="Bliss 2 Regular" panose="02000506030000020004" pitchFamily="50" charset="0"/>
                        </a:rPr>
                        <a:t> victory in history to sweep the party to power and end eighteen years of Conservative government. </a:t>
                      </a:r>
                      <a:endParaRPr lang="en-GB" sz="1000" i="1" dirty="0">
                        <a:solidFill>
                          <a:schemeClr val="tx1"/>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rowSpan="2">
                  <a:txBody>
                    <a:bodyPr/>
                    <a:lstStyle/>
                    <a:p>
                      <a:pPr lvl="0"/>
                      <a:r>
                        <a:rPr lang="en-GB" sz="1000" b="1" i="0" kern="1200" dirty="0">
                          <a:solidFill>
                            <a:schemeClr val="dk1"/>
                          </a:solidFill>
                          <a:effectLst/>
                          <a:latin typeface="Bliss 2 Regular" panose="02000506030000020004" pitchFamily="50" charset="0"/>
                          <a:ea typeface="+mn-ea"/>
                          <a:cs typeface="+mn-cs"/>
                        </a:rPr>
                        <a:t>The</a:t>
                      </a:r>
                      <a:r>
                        <a:rPr lang="en-GB" sz="1000" b="1" i="0" kern="1200" baseline="0" dirty="0">
                          <a:solidFill>
                            <a:schemeClr val="dk1"/>
                          </a:solidFill>
                          <a:effectLst/>
                          <a:latin typeface="Bliss 2 Regular" panose="02000506030000020004" pitchFamily="50" charset="0"/>
                          <a:ea typeface="+mn-ea"/>
                          <a:cs typeface="+mn-cs"/>
                        </a:rPr>
                        <a:t> Crown </a:t>
                      </a:r>
                      <a:endParaRPr lang="en-US" sz="1000" b="0" i="0" kern="1200" dirty="0">
                        <a:solidFill>
                          <a:srgbClr val="FF0000"/>
                        </a:solidFill>
                        <a:effectLst/>
                        <a:latin typeface="Bliss 2 Regular" panose="02000506030000020004" pitchFamily="50" charset="0"/>
                        <a:ea typeface="+mn-ea"/>
                        <a:cs typeface="+mn-cs"/>
                      </a:endParaRPr>
                    </a:p>
                    <a:p>
                      <a:pPr lvl="0"/>
                      <a:r>
                        <a:rPr lang="en-US" sz="1000" i="1" dirty="0">
                          <a:solidFill>
                            <a:schemeClr val="tx1"/>
                          </a:solidFill>
                          <a:latin typeface="Bliss 2 Regular" panose="02000506030000020004" pitchFamily="50" charset="0"/>
                        </a:rPr>
                        <a:t>Netflix takes us through the whole period covered</a:t>
                      </a:r>
                      <a:r>
                        <a:rPr lang="en-US" sz="1000" i="1" baseline="0" dirty="0">
                          <a:solidFill>
                            <a:schemeClr val="tx1"/>
                          </a:solidFill>
                          <a:latin typeface="Bliss 2 Regular" panose="02000506030000020004" pitchFamily="50" charset="0"/>
                        </a:rPr>
                        <a:t> in Year 12 from the point of view of the Monarchy. Brilliant TV as much as really quite useful for the course. </a:t>
                      </a:r>
                      <a:endParaRPr lang="en-GB" sz="1000" i="1" dirty="0">
                        <a:solidFill>
                          <a:schemeClr val="tx1"/>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050" b="1" dirty="0">
                          <a:solidFill>
                            <a:srgbClr val="000000"/>
                          </a:solidFill>
                          <a:latin typeface="Bliss 2 Regular" panose="02000506030000020004" pitchFamily="50" charset="0"/>
                          <a:ea typeface="Times New Roman" panose="02020603050405020304" pitchFamily="18" charset="0"/>
                        </a:rPr>
                        <a:t>15minutehistory.org </a:t>
                      </a:r>
                      <a:r>
                        <a:rPr lang="en-GB" sz="1050" dirty="0">
                          <a:solidFill>
                            <a:srgbClr val="000000"/>
                          </a:solidFill>
                          <a:latin typeface="Bliss 2 Regular" panose="02000506030000020004" pitchFamily="50" charset="0"/>
                          <a:ea typeface="Times New Roman" panose="02020603050405020304" pitchFamily="18" charset="0"/>
                        </a:rPr>
                        <a:t>has an episode on Reconstruction (episode 20)</a:t>
                      </a:r>
                      <a:r>
                        <a:rPr lang="en-GB" sz="1050" b="0" kern="1200" baseline="0" dirty="0">
                          <a:solidFill>
                            <a:srgbClr val="FF0000"/>
                          </a:solidFill>
                          <a:effectLst/>
                          <a:latin typeface="Bliss 2 Regular" panose="02000506030000020004" pitchFamily="50" charset="0"/>
                          <a:ea typeface="+mn-ea"/>
                          <a:cs typeface="+mn-cs"/>
                        </a:rPr>
                        <a:t>.</a:t>
                      </a:r>
                      <a:endParaRPr lang="en-GB" sz="1050" kern="1200" dirty="0">
                        <a:solidFill>
                          <a:srgbClr val="FF0000"/>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spcAft>
                          <a:spcPts val="0"/>
                        </a:spcAft>
                      </a:pPr>
                      <a:r>
                        <a:rPr lang="en-GB" sz="1050" dirty="0">
                          <a:solidFill>
                            <a:srgbClr val="000000"/>
                          </a:solidFill>
                          <a:latin typeface="Bliss 2 Regular" panose="02000506030000020004" pitchFamily="50" charset="0"/>
                          <a:ea typeface="Times New Roman" panose="02020603050405020304" pitchFamily="18" charset="0"/>
                        </a:rPr>
                        <a:t>www.Milicenter.org - has all the presidents profiles including their policies. - easy to follow</a:t>
                      </a:r>
                      <a:r>
                        <a:rPr lang="en-GB" sz="1050" baseline="0" dirty="0">
                          <a:solidFill>
                            <a:srgbClr val="FF0000"/>
                          </a:solidFill>
                          <a:latin typeface="Bliss 2 Regular" panose="02000506030000020004" pitchFamily="50" charset="0"/>
                          <a:ea typeface="Times New Roman" panose="02020603050405020304" pitchFamily="18" charset="0"/>
                        </a:rPr>
                        <a:t>.</a:t>
                      </a:r>
                      <a:endParaRPr lang="en-GB" sz="1050" dirty="0">
                        <a:solidFill>
                          <a:srgbClr val="FF0000"/>
                        </a:solidFill>
                        <a:latin typeface="Bliss 2 Regular" panose="02000506030000020004" pitchFamily="50" charset="0"/>
                        <a:ea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100" b="1" dirty="0">
                          <a:latin typeface="Bliss 2 Regular" panose="02000506030000020004" pitchFamily="50" charset="0"/>
                        </a:rPr>
                        <a:t>Create a table of all the American presidents from 1865-1975.</a:t>
                      </a:r>
                      <a:endParaRPr lang="en-GB" sz="1100" dirty="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2781454929"/>
                  </a:ext>
                </a:extLst>
              </a:tr>
              <a:tr h="129591">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rowSpan="5">
                  <a:txBody>
                    <a:bodyPr/>
                    <a:lstStyle/>
                    <a:p>
                      <a:r>
                        <a:rPr lang="en-GB" sz="1050" kern="1200" dirty="0">
                          <a:solidFill>
                            <a:schemeClr val="dk1"/>
                          </a:solidFill>
                          <a:effectLst/>
                          <a:latin typeface="Bliss 2 Regular" panose="02000506030000020004" pitchFamily="50" charset="0"/>
                          <a:ea typeface="+mn-ea"/>
                          <a:cs typeface="+mn-cs"/>
                        </a:rPr>
                        <a:t>Research</a:t>
                      </a:r>
                      <a:r>
                        <a:rPr lang="en-GB" sz="1050" kern="1200" baseline="0" dirty="0">
                          <a:solidFill>
                            <a:schemeClr val="dk1"/>
                          </a:solidFill>
                          <a:effectLst/>
                          <a:latin typeface="Bliss 2 Regular" panose="02000506030000020004" pitchFamily="50" charset="0"/>
                          <a:ea typeface="+mn-ea"/>
                          <a:cs typeface="+mn-cs"/>
                        </a:rPr>
                        <a:t> 4 UK General Elections </a:t>
                      </a:r>
                      <a:r>
                        <a:rPr lang="en-GB" sz="1050" kern="1200" baseline="0" dirty="0">
                          <a:solidFill>
                            <a:srgbClr val="FF0000"/>
                          </a:solidFill>
                          <a:effectLst/>
                          <a:latin typeface="Bliss 2 Regular" panose="02000506030000020004" pitchFamily="50" charset="0"/>
                          <a:ea typeface="+mn-ea"/>
                          <a:cs typeface="+mn-cs"/>
                        </a:rPr>
                        <a:t>(4)</a:t>
                      </a:r>
                      <a:endParaRPr lang="en-GB" sz="1050" kern="1200" dirty="0">
                        <a:solidFill>
                          <a:srgbClr val="FF0000"/>
                        </a:solidFill>
                        <a:effectLst/>
                        <a:latin typeface="Bliss 2 Regular" panose="02000506030000020004" pitchFamily="50" charset="0"/>
                        <a:ea typeface="+mn-ea"/>
                        <a:cs typeface="+mn-cs"/>
                      </a:endParaRPr>
                    </a:p>
                    <a:p>
                      <a:pPr marL="0" indent="0">
                        <a:buFont typeface="Arial" panose="020B0604020202020204" pitchFamily="34" charset="0"/>
                        <a:buNone/>
                      </a:pPr>
                      <a:r>
                        <a:rPr lang="en-GB" sz="1050" kern="1200" dirty="0">
                          <a:solidFill>
                            <a:srgbClr val="FF0000"/>
                          </a:solidFill>
                          <a:effectLst/>
                          <a:latin typeface="Bliss 2 Regular" panose="02000506030000020004" pitchFamily="50" charset="0"/>
                          <a:ea typeface="+mn-ea"/>
                          <a:cs typeface="+mn-cs"/>
                        </a:rPr>
                        <a:t>1951,</a:t>
                      </a:r>
                      <a:r>
                        <a:rPr lang="en-GB" sz="1050" kern="1200" baseline="0" dirty="0">
                          <a:solidFill>
                            <a:srgbClr val="FF0000"/>
                          </a:solidFill>
                          <a:effectLst/>
                          <a:latin typeface="Bliss 2 Regular" panose="02000506030000020004" pitchFamily="50" charset="0"/>
                          <a:ea typeface="+mn-ea"/>
                          <a:cs typeface="+mn-cs"/>
                        </a:rPr>
                        <a:t> </a:t>
                      </a:r>
                      <a:r>
                        <a:rPr lang="en-GB" sz="1050" kern="1200" dirty="0">
                          <a:solidFill>
                            <a:srgbClr val="FF0000"/>
                          </a:solidFill>
                          <a:effectLst/>
                          <a:latin typeface="Bliss 2 Regular" panose="02000506030000020004" pitchFamily="50" charset="0"/>
                          <a:ea typeface="+mn-ea"/>
                          <a:cs typeface="+mn-cs"/>
                        </a:rPr>
                        <a:t>1964,</a:t>
                      </a:r>
                      <a:r>
                        <a:rPr lang="en-GB" sz="1050" kern="1200" baseline="0" dirty="0">
                          <a:solidFill>
                            <a:srgbClr val="FF0000"/>
                          </a:solidFill>
                          <a:effectLst/>
                          <a:latin typeface="Bliss 2 Regular" panose="02000506030000020004" pitchFamily="50" charset="0"/>
                          <a:ea typeface="+mn-ea"/>
                          <a:cs typeface="+mn-cs"/>
                        </a:rPr>
                        <a:t> </a:t>
                      </a:r>
                      <a:r>
                        <a:rPr lang="en-GB" sz="1050" kern="1200" dirty="0">
                          <a:solidFill>
                            <a:srgbClr val="FF0000"/>
                          </a:solidFill>
                          <a:effectLst/>
                          <a:latin typeface="Bliss 2 Regular" panose="02000506030000020004" pitchFamily="50" charset="0"/>
                          <a:ea typeface="+mn-ea"/>
                          <a:cs typeface="+mn-cs"/>
                        </a:rPr>
                        <a:t>1979,</a:t>
                      </a:r>
                      <a:r>
                        <a:rPr lang="en-GB" sz="1050" kern="1200" baseline="0" dirty="0">
                          <a:solidFill>
                            <a:srgbClr val="FF0000"/>
                          </a:solidFill>
                          <a:effectLst/>
                          <a:latin typeface="Bliss 2 Regular" panose="02000506030000020004" pitchFamily="50" charset="0"/>
                          <a:ea typeface="+mn-ea"/>
                          <a:cs typeface="+mn-cs"/>
                        </a:rPr>
                        <a:t> </a:t>
                      </a:r>
                      <a:r>
                        <a:rPr lang="en-GB" sz="1050" kern="1200" dirty="0">
                          <a:solidFill>
                            <a:srgbClr val="FF0000"/>
                          </a:solidFill>
                          <a:effectLst/>
                          <a:latin typeface="Bliss 2 Regular" panose="02000506030000020004" pitchFamily="50" charset="0"/>
                          <a:ea typeface="+mn-ea"/>
                          <a:cs typeface="+mn-cs"/>
                        </a:rPr>
                        <a:t>1997</a:t>
                      </a:r>
                    </a:p>
                    <a:p>
                      <a:pPr marL="0" indent="0">
                        <a:buFont typeface="Arial" panose="020B0604020202020204" pitchFamily="34" charset="0"/>
                        <a:buNone/>
                      </a:pPr>
                      <a:r>
                        <a:rPr lang="en-GB" sz="1050" kern="1200" dirty="0">
                          <a:solidFill>
                            <a:schemeClr val="tx1"/>
                          </a:solidFill>
                          <a:effectLst/>
                          <a:latin typeface="Bliss 2 Regular" panose="02000506030000020004" pitchFamily="50" charset="0"/>
                          <a:ea typeface="+mn-ea"/>
                          <a:cs typeface="+mn-cs"/>
                        </a:rPr>
                        <a:t>Present</a:t>
                      </a:r>
                      <a:r>
                        <a:rPr lang="en-GB" sz="1050" kern="1200" baseline="0" dirty="0">
                          <a:solidFill>
                            <a:schemeClr val="tx1"/>
                          </a:solidFill>
                          <a:effectLst/>
                          <a:latin typeface="Bliss 2 Regular" panose="02000506030000020004" pitchFamily="50" charset="0"/>
                          <a:ea typeface="+mn-ea"/>
                          <a:cs typeface="+mn-cs"/>
                        </a:rPr>
                        <a:t> your work by answering the following questions </a:t>
                      </a:r>
                    </a:p>
                    <a:p>
                      <a:pPr marL="0" indent="0">
                        <a:buFont typeface="Arial" panose="020B0604020202020204" pitchFamily="34" charset="0"/>
                        <a:buNone/>
                      </a:pPr>
                      <a:endParaRPr lang="en-GB" sz="1050" kern="1200" baseline="0" dirty="0">
                        <a:solidFill>
                          <a:schemeClr val="tx1"/>
                        </a:solidFill>
                        <a:effectLst/>
                        <a:latin typeface="Bliss 2 Regular" panose="02000506030000020004" pitchFamily="50" charset="0"/>
                        <a:ea typeface="+mn-ea"/>
                        <a:cs typeface="+mn-cs"/>
                      </a:endParaRPr>
                    </a:p>
                    <a:p>
                      <a:pPr marL="228600" indent="-228600">
                        <a:buFont typeface="Arial" panose="020B0604020202020204" pitchFamily="34" charset="0"/>
                        <a:buAutoNum type="arabicPeriod"/>
                      </a:pPr>
                      <a:r>
                        <a:rPr lang="en-GB" sz="1050" kern="1200" baseline="0" dirty="0">
                          <a:solidFill>
                            <a:schemeClr val="tx1"/>
                          </a:solidFill>
                          <a:effectLst/>
                          <a:latin typeface="Bliss 2 Regular" panose="02000506030000020004" pitchFamily="50" charset="0"/>
                          <a:ea typeface="+mn-ea"/>
                          <a:cs typeface="+mn-cs"/>
                        </a:rPr>
                        <a:t>What were the appealing party policies?</a:t>
                      </a:r>
                    </a:p>
                    <a:p>
                      <a:pPr marL="228600" indent="-228600">
                        <a:buFont typeface="Arial" panose="020B0604020202020204" pitchFamily="34" charset="0"/>
                        <a:buAutoNum type="arabicPeriod"/>
                      </a:pPr>
                      <a:r>
                        <a:rPr lang="en-GB" sz="1050" kern="1200" baseline="0" dirty="0">
                          <a:solidFill>
                            <a:schemeClr val="tx1"/>
                          </a:solidFill>
                          <a:effectLst/>
                          <a:latin typeface="Bliss 2 Regular" panose="02000506030000020004" pitchFamily="50" charset="0"/>
                          <a:ea typeface="+mn-ea"/>
                          <a:cs typeface="+mn-cs"/>
                        </a:rPr>
                        <a:t>Did voting turnout play a part?</a:t>
                      </a:r>
                    </a:p>
                    <a:p>
                      <a:pPr marL="228600" indent="-228600">
                        <a:buFont typeface="Arial" panose="020B0604020202020204" pitchFamily="34" charset="0"/>
                        <a:buAutoNum type="arabicPeriod"/>
                      </a:pPr>
                      <a:r>
                        <a:rPr lang="en-GB" sz="1050" kern="1200" baseline="0" dirty="0">
                          <a:solidFill>
                            <a:schemeClr val="tx1"/>
                          </a:solidFill>
                          <a:effectLst/>
                          <a:latin typeface="Bliss 2 Regular" panose="02000506030000020004" pitchFamily="50" charset="0"/>
                          <a:ea typeface="+mn-ea"/>
                          <a:cs typeface="+mn-cs"/>
                        </a:rPr>
                        <a:t>Who did the policies of the winning party appeal to</a:t>
                      </a:r>
                    </a:p>
                    <a:p>
                      <a:pPr marL="228600" indent="-228600">
                        <a:buFont typeface="Arial" panose="020B0604020202020204" pitchFamily="34" charset="0"/>
                        <a:buAutoNum type="arabicPeriod"/>
                      </a:pPr>
                      <a:r>
                        <a:rPr lang="en-GB" sz="1050" kern="1200" baseline="0" dirty="0">
                          <a:solidFill>
                            <a:schemeClr val="tx1"/>
                          </a:solidFill>
                          <a:effectLst/>
                          <a:latin typeface="Bliss 2 Regular" panose="02000506030000020004" pitchFamily="50" charset="0"/>
                          <a:ea typeface="+mn-ea"/>
                          <a:cs typeface="+mn-cs"/>
                        </a:rPr>
                        <a:t>What was going on at the time to affect the result?</a:t>
                      </a:r>
                    </a:p>
                    <a:p>
                      <a:pPr marL="228600" indent="-228600">
                        <a:buFont typeface="Arial" panose="020B0604020202020204" pitchFamily="34" charset="0"/>
                        <a:buAutoNum type="arabicPeriod"/>
                      </a:pPr>
                      <a:r>
                        <a:rPr lang="en-GB" sz="1050" kern="1200" baseline="0" dirty="0">
                          <a:solidFill>
                            <a:schemeClr val="tx1"/>
                          </a:solidFill>
                          <a:effectLst/>
                          <a:latin typeface="Bliss 2 Regular" panose="02000506030000020004" pitchFamily="50" charset="0"/>
                          <a:ea typeface="+mn-ea"/>
                          <a:cs typeface="+mn-cs"/>
                        </a:rPr>
                        <a:t>How important were the media?</a:t>
                      </a:r>
                    </a:p>
                    <a:p>
                      <a:pPr marL="228600" indent="-228600">
                        <a:buFont typeface="Arial" panose="020B0604020202020204" pitchFamily="34" charset="0"/>
                        <a:buAutoNum type="arabicPeriod"/>
                      </a:pPr>
                      <a:r>
                        <a:rPr lang="en-GB" sz="1050" kern="1200" baseline="0" dirty="0">
                          <a:solidFill>
                            <a:schemeClr val="tx1"/>
                          </a:solidFill>
                          <a:effectLst/>
                          <a:latin typeface="Bliss 2 Regular" panose="02000506030000020004" pitchFamily="50" charset="0"/>
                          <a:ea typeface="+mn-ea"/>
                          <a:cs typeface="+mn-cs"/>
                        </a:rPr>
                        <a:t>Who were the leaders and what impact did they have?</a:t>
                      </a:r>
                    </a:p>
                    <a:p>
                      <a:pPr marL="0" indent="0">
                        <a:buFont typeface="Arial" panose="020B0604020202020204" pitchFamily="34" charset="0"/>
                        <a:buNone/>
                      </a:pPr>
                      <a:endParaRPr lang="en-GB" sz="1050" kern="1200" dirty="0">
                        <a:solidFill>
                          <a:schemeClr val="tx1"/>
                        </a:solidFill>
                        <a:effectLst/>
                        <a:latin typeface="Bliss 2 Regular" panose="02000506030000020004" pitchFamily="50" charset="0"/>
                        <a:ea typeface="+mn-ea"/>
                        <a:cs typeface="+mn-cs"/>
                      </a:endParaRPr>
                    </a:p>
                    <a:p>
                      <a:pPr marL="0" indent="0">
                        <a:buFont typeface="Arial" panose="020B0604020202020204" pitchFamily="34" charset="0"/>
                        <a:buNone/>
                      </a:pPr>
                      <a:r>
                        <a:rPr lang="en-GB" sz="1050" kern="1200" dirty="0">
                          <a:solidFill>
                            <a:schemeClr val="tx1"/>
                          </a:solidFill>
                          <a:effectLst/>
                          <a:latin typeface="Bliss 2 Regular" panose="02000506030000020004" pitchFamily="50" charset="0"/>
                          <a:ea typeface="+mn-ea"/>
                          <a:cs typeface="+mn-cs"/>
                        </a:rPr>
                        <a:t>Whish</a:t>
                      </a:r>
                      <a:r>
                        <a:rPr lang="en-GB" sz="1050" kern="1200" baseline="0" dirty="0">
                          <a:solidFill>
                            <a:schemeClr val="tx1"/>
                          </a:solidFill>
                          <a:effectLst/>
                          <a:latin typeface="Bliss 2 Regular" panose="02000506030000020004" pitchFamily="50" charset="0"/>
                          <a:ea typeface="+mn-ea"/>
                          <a:cs typeface="+mn-cs"/>
                        </a:rPr>
                        <a:t> of these elections changed Britain the most?</a:t>
                      </a:r>
                      <a:endParaRPr lang="en-GB" sz="1050" kern="1200" dirty="0">
                        <a:solidFill>
                          <a:schemeClr val="tx1"/>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3518836873"/>
                  </a:ext>
                </a:extLst>
              </a:tr>
              <a:tr h="850746">
                <a:tc vMerge="1">
                  <a:txBody>
                    <a:bodyPr/>
                    <a:lstStyle/>
                    <a:p>
                      <a:endParaRPr lang="en-GB"/>
                    </a:p>
                  </a:txBody>
                  <a:tcPr/>
                </a:tc>
                <a:tc>
                  <a:txBody>
                    <a:bodyPr/>
                    <a:lstStyle/>
                    <a:p>
                      <a:pPr>
                        <a:spcAft>
                          <a:spcPts val="0"/>
                        </a:spcAft>
                      </a:pPr>
                      <a:r>
                        <a:rPr lang="en-GB" sz="1050" b="1" dirty="0">
                          <a:solidFill>
                            <a:srgbClr val="000000"/>
                          </a:solidFill>
                          <a:latin typeface="Bliss 2 Regular" panose="02000506030000020004" pitchFamily="50" charset="0"/>
                          <a:ea typeface="Times New Roman" panose="02020603050405020304" pitchFamily="18" charset="0"/>
                        </a:rPr>
                        <a:t>A History of Modern Britain – Andrew Marr</a:t>
                      </a:r>
                      <a:r>
                        <a:rPr lang="en-GB" sz="1050" b="1" baseline="0" dirty="0">
                          <a:solidFill>
                            <a:schemeClr val="dk1"/>
                          </a:solidFill>
                          <a:latin typeface="Bliss 2 Regular" panose="02000506030000020004" pitchFamily="50" charset="0"/>
                          <a:ea typeface="Times New Roman" panose="02020603050405020304" pitchFamily="18" charset="0"/>
                        </a:rPr>
                        <a:t> </a:t>
                      </a:r>
                      <a:endParaRPr lang="en-US" sz="1050" b="0" i="0" kern="1200" dirty="0">
                        <a:solidFill>
                          <a:srgbClr val="FF0000"/>
                        </a:solidFill>
                        <a:effectLst/>
                        <a:latin typeface="Bliss 2 Regular" panose="02000506030000020004" pitchFamily="50" charset="0"/>
                        <a:ea typeface="+mn-ea"/>
                        <a:cs typeface="+mn-cs"/>
                      </a:endParaRPr>
                    </a:p>
                    <a:p>
                      <a:pPr>
                        <a:spcAft>
                          <a:spcPts val="0"/>
                        </a:spcAft>
                      </a:pPr>
                      <a:r>
                        <a:rPr lang="en-US" sz="1050" b="0" i="1" kern="1200" dirty="0">
                          <a:solidFill>
                            <a:schemeClr val="tx1"/>
                          </a:solidFill>
                          <a:effectLst/>
                          <a:latin typeface="Bliss 2 Regular" panose="02000506030000020004" pitchFamily="50" charset="0"/>
                          <a:ea typeface="+mn-ea"/>
                          <a:cs typeface="+mn-cs"/>
                        </a:rPr>
                        <a:t>Read</a:t>
                      </a:r>
                      <a:r>
                        <a:rPr lang="en-US" sz="1050" b="0" i="1" kern="1200" baseline="0" dirty="0">
                          <a:solidFill>
                            <a:schemeClr val="tx1"/>
                          </a:solidFill>
                          <a:effectLst/>
                          <a:latin typeface="Bliss 2 Regular" panose="02000506030000020004" pitchFamily="50" charset="0"/>
                          <a:ea typeface="+mn-ea"/>
                          <a:cs typeface="+mn-cs"/>
                        </a:rPr>
                        <a:t> this before watching the TV series</a:t>
                      </a:r>
                      <a:endParaRPr lang="en-GB" sz="1050" i="1" kern="1200" dirty="0">
                        <a:solidFill>
                          <a:schemeClr val="tx1"/>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r>
                        <a:rPr lang="en-GB" sz="1000" b="1" kern="1200" dirty="0">
                          <a:solidFill>
                            <a:schemeClr val="dk1"/>
                          </a:solidFill>
                          <a:effectLst/>
                          <a:latin typeface="Bliss 2 Regular" panose="02000506030000020004" pitchFamily="50" charset="0"/>
                          <a:ea typeface="+mn-ea"/>
                          <a:cs typeface="+mn-cs"/>
                        </a:rPr>
                        <a:t>Selma (2014)</a:t>
                      </a:r>
                      <a:r>
                        <a:rPr lang="en-GB" sz="1000" kern="1200" dirty="0">
                          <a:solidFill>
                            <a:schemeClr val="dk1"/>
                          </a:solidFill>
                          <a:effectLst/>
                          <a:latin typeface="Bliss 2 Regular" panose="02000506030000020004" pitchFamily="50" charset="0"/>
                          <a:ea typeface="+mn-ea"/>
                          <a:cs typeface="+mn-cs"/>
                        </a:rPr>
                        <a:t>. </a:t>
                      </a:r>
                      <a:endParaRPr lang="en-GB" sz="1000" dirty="0">
                        <a:solidFill>
                          <a:srgbClr val="FF0000"/>
                        </a:solidFill>
                        <a:latin typeface="Bliss 2 Regular" panose="02000506030000020004" pitchFamily="50" charset="0"/>
                      </a:endParaRPr>
                    </a:p>
                    <a:p>
                      <a:r>
                        <a:rPr lang="en-US" sz="1000" i="1" dirty="0">
                          <a:latin typeface="Bliss 2 Regular" panose="02000506030000020004" pitchFamily="50" charset="0"/>
                        </a:rPr>
                        <a:t>Based on the 1965 Selma to Montgomery voting rights marches led by James Bevel, Hosea Williams, </a:t>
                      </a:r>
                    </a:p>
                    <a:p>
                      <a:r>
                        <a:rPr lang="en-US" sz="1000" i="1" dirty="0">
                          <a:latin typeface="Bliss 2 Regular" panose="02000506030000020004" pitchFamily="50" charset="0"/>
                        </a:rPr>
                        <a:t>Martin Luther King Jr., </a:t>
                      </a:r>
                      <a:endParaRPr lang="en-GB" sz="1000" i="1"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base"/>
                      <a:r>
                        <a:rPr lang="en-GB" sz="900" b="0" i="0" kern="1200" dirty="0">
                          <a:solidFill>
                            <a:schemeClr val="dk1"/>
                          </a:solidFill>
                          <a:effectLst/>
                          <a:latin typeface="Bliss 2 Regular" panose="02000506030000020004" pitchFamily="50" charset="0"/>
                          <a:ea typeface="+mn-ea"/>
                          <a:cs typeface="+mn-cs"/>
                        </a:rPr>
                        <a:t>Explaining History</a:t>
                      </a:r>
                    </a:p>
                    <a:p>
                      <a:pPr fontAlgn="base"/>
                      <a:r>
                        <a:rPr lang="en-GB" sz="900" b="0" i="0" kern="1200" dirty="0">
                          <a:solidFill>
                            <a:schemeClr val="dk1"/>
                          </a:solidFill>
                          <a:effectLst/>
                          <a:latin typeface="Bliss 2 Regular" panose="02000506030000020004" pitchFamily="50" charset="0"/>
                          <a:ea typeface="+mn-ea"/>
                          <a:cs typeface="+mn-cs"/>
                        </a:rPr>
                        <a:t>The Counterculture and the 1960s </a:t>
                      </a:r>
                      <a:r>
                        <a:rPr lang="en-GB" sz="900" b="0" i="0" kern="1200" dirty="0">
                          <a:solidFill>
                            <a:schemeClr val="tx1"/>
                          </a:solidFill>
                          <a:effectLst/>
                          <a:latin typeface="Bliss 2 Regular" panose="02000506030000020004" pitchFamily="50" charset="0"/>
                          <a:ea typeface="+mn-ea"/>
                          <a:cs typeface="+mn-cs"/>
                        </a:rPr>
                        <a:t>How the hippy movement developed</a:t>
                      </a:r>
                    </a:p>
                    <a:p>
                      <a:pPr marL="0" lvl="0" indent="0">
                        <a:spcAft>
                          <a:spcPts val="600"/>
                        </a:spcAft>
                        <a:buFont typeface="Arial" panose="020B0604020202020204" pitchFamily="34" charset="0"/>
                        <a:buNone/>
                      </a:pPr>
                      <a:r>
                        <a:rPr lang="en-GB" sz="800" dirty="0">
                          <a:solidFill>
                            <a:schemeClr val="tx1"/>
                          </a:solidFill>
                          <a:latin typeface="Bliss 2 Regular" panose="02000506030000020004" pitchFamily="50" charset="0"/>
                          <a:hlinkClick r:id="rId4"/>
                        </a:rPr>
                        <a:t>https://courses.lumenlearning.com/boundless-ushistory/chapter/counterculture/</a:t>
                      </a:r>
                      <a:endParaRPr lang="en-GB" sz="800" dirty="0">
                        <a:solidFill>
                          <a:schemeClr val="tx1"/>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50" dirty="0">
                          <a:latin typeface="Bliss 2 Regular" panose="02000506030000020004" pitchFamily="50" charset="0"/>
                        </a:rPr>
                        <a:t>University History Open Day</a:t>
                      </a:r>
                      <a:endParaRPr lang="en-US" sz="1050" b="0" i="0" kern="1200" dirty="0">
                        <a:solidFill>
                          <a:srgbClr val="FF0000"/>
                        </a:solidFill>
                        <a:effectLst/>
                        <a:latin typeface="Bliss 2 Regular" panose="02000506030000020004" pitchFamily="50"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50" b="0" i="0" kern="1200" dirty="0">
                          <a:solidFill>
                            <a:schemeClr val="tx1"/>
                          </a:solidFill>
                          <a:effectLst/>
                          <a:latin typeface="Bliss 2 Regular" panose="02000506030000020004" pitchFamily="50" charset="0"/>
                          <a:ea typeface="+mn-ea"/>
                          <a:cs typeface="+mn-cs"/>
                        </a:rPr>
                        <a:t>Visit a University Open Day a list of virtual days are on the link.</a:t>
                      </a:r>
                      <a:endParaRPr lang="en-GB" sz="105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vMerge="1">
                  <a:txBody>
                    <a:bodyPr/>
                    <a:lstStyle/>
                    <a:p>
                      <a:endParaRPr lang="en-GB" sz="1000" kern="1200" dirty="0">
                        <a:solidFill>
                          <a:srgbClr val="FF0000"/>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99">
                        <a:alpha val="34118"/>
                      </a:srgbClr>
                    </a:solidFill>
                  </a:tcPr>
                </a:tc>
                <a:extLst>
                  <a:ext uri="{0D108BD9-81ED-4DB2-BD59-A6C34878D82A}">
                    <a16:rowId xmlns:a16="http://schemas.microsoft.com/office/drawing/2014/main" val="129623182"/>
                  </a:ext>
                </a:extLst>
              </a:tr>
              <a:tr h="915624">
                <a:tc vMerge="1">
                  <a:txBody>
                    <a:bodyPr/>
                    <a:lstStyle/>
                    <a:p>
                      <a:endParaRPr lang="en-GB"/>
                    </a:p>
                  </a:txBody>
                  <a:tcPr/>
                </a:tc>
                <a:tc>
                  <a:txBody>
                    <a:bodyPr/>
                    <a:lstStyle/>
                    <a:p>
                      <a:pPr lvl="0"/>
                      <a:r>
                        <a:rPr lang="en-GB" sz="1050" b="1" dirty="0">
                          <a:solidFill>
                            <a:schemeClr val="tx1"/>
                          </a:solidFill>
                          <a:latin typeface="Bliss 2 Regular" panose="02000506030000020004" pitchFamily="50" charset="0"/>
                          <a:ea typeface="Times New Roman" panose="02020603050405020304" pitchFamily="18" charset="0"/>
                        </a:rPr>
                        <a:t>Give me Liberty! By Eric Foner </a:t>
                      </a:r>
                      <a:endParaRPr lang="en-US" sz="1050" b="1" kern="1200" dirty="0">
                        <a:solidFill>
                          <a:srgbClr val="FF0000"/>
                        </a:solidFill>
                        <a:effectLst/>
                        <a:latin typeface="Bliss 2 Regular" panose="02000506030000020004" pitchFamily="50" charset="0"/>
                        <a:ea typeface="+mn-ea"/>
                        <a:cs typeface="+mn-cs"/>
                      </a:endParaRPr>
                    </a:p>
                    <a:p>
                      <a:pPr lvl="0"/>
                      <a:r>
                        <a:rPr lang="en-GB" sz="1050" b="0" i="1" kern="1200" dirty="0">
                          <a:solidFill>
                            <a:schemeClr val="tx1"/>
                          </a:solidFill>
                          <a:effectLst/>
                          <a:latin typeface="Bliss 2 Regular" panose="02000506030000020004" pitchFamily="50" charset="0"/>
                          <a:ea typeface="+mn-ea"/>
                          <a:cs typeface="+mn-cs"/>
                        </a:rPr>
                        <a:t>Threaded through the chronological narrative is the theme of freedom in American history</a:t>
                      </a:r>
                      <a:endParaRPr lang="en-US" sz="1050" b="0" i="1" kern="1200" dirty="0">
                        <a:solidFill>
                          <a:schemeClr val="tx1"/>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r>
                        <a:rPr lang="en-GB" sz="1050" b="0" kern="1200" baseline="0" dirty="0">
                          <a:solidFill>
                            <a:schemeClr val="dk1"/>
                          </a:solidFill>
                          <a:effectLst/>
                          <a:latin typeface="Bliss 2 Regular" panose="02000506030000020004" pitchFamily="50" charset="0"/>
                          <a:ea typeface="+mn-ea"/>
                          <a:cs typeface="+mn-cs"/>
                        </a:rPr>
                        <a:t>Empire How Britain Made the Modern World</a:t>
                      </a:r>
                      <a:r>
                        <a:rPr lang="en-GB" sz="1050" b="0" kern="1200" dirty="0">
                          <a:solidFill>
                            <a:schemeClr val="dk1"/>
                          </a:solidFill>
                          <a:effectLst/>
                          <a:latin typeface="Bliss 2 Regular" panose="02000506030000020004" pitchFamily="50" charset="0"/>
                          <a:ea typeface="+mn-ea"/>
                          <a:cs typeface="+mn-cs"/>
                        </a:rPr>
                        <a:t>. YouTube.</a:t>
                      </a:r>
                      <a:endParaRPr lang="en-US" sz="1050" b="0" i="0" kern="1200" dirty="0">
                        <a:solidFill>
                          <a:srgbClr val="FF0000"/>
                        </a:solidFill>
                        <a:effectLst/>
                        <a:latin typeface="Bliss 2 Regular" panose="02000506030000020004" pitchFamily="50" charset="0"/>
                        <a:ea typeface="+mn-ea"/>
                        <a:cs typeface="+mn-cs"/>
                      </a:endParaRPr>
                    </a:p>
                    <a:p>
                      <a:pPr lvl="0"/>
                      <a:r>
                        <a:rPr lang="en-GB" sz="1050" b="0" i="1" kern="1200" baseline="0" dirty="0">
                          <a:solidFill>
                            <a:schemeClr val="tx1"/>
                          </a:solidFill>
                          <a:effectLst/>
                          <a:latin typeface="Bliss 2 Regular" panose="02000506030000020004" pitchFamily="50" charset="0"/>
                          <a:ea typeface="+mn-ea"/>
                          <a:cs typeface="+mn-cs"/>
                        </a:rPr>
                        <a:t>Niall Ferguson showing how a gang of buccaneers and gold-diggers planted the seed of the biggest empire in all history.</a:t>
                      </a:r>
                      <a:endParaRPr lang="en-GB" sz="1050" b="0" i="1" dirty="0">
                        <a:solidFill>
                          <a:schemeClr val="tx1"/>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000" b="1" kern="1200" baseline="0" dirty="0">
                          <a:solidFill>
                            <a:schemeClr val="dk1"/>
                          </a:solidFill>
                          <a:effectLst/>
                          <a:latin typeface="Bliss 2 Regular" panose="02000506030000020004" pitchFamily="50" charset="0"/>
                          <a:ea typeface="+mn-ea"/>
                          <a:cs typeface="+mn-cs"/>
                        </a:rPr>
                        <a:t>BBC Witness History  The birth of Britain’s National Health Service - the NHS</a:t>
                      </a:r>
                      <a:r>
                        <a:rPr lang="en-GB" sz="1000" b="1" kern="1200" baseline="0" dirty="0">
                          <a:solidFill>
                            <a:srgbClr val="FF0000"/>
                          </a:solidFill>
                          <a:effectLst/>
                          <a:latin typeface="Bliss 2 Regular" panose="02000506030000020004" pitchFamily="50" charset="0"/>
                          <a:ea typeface="+mn-ea"/>
                          <a:cs typeface="+mn-cs"/>
                        </a:rPr>
                        <a:t>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000" b="1" kern="1200" baseline="0" dirty="0">
                          <a:solidFill>
                            <a:schemeClr val="tx1"/>
                          </a:solidFill>
                          <a:effectLst/>
                          <a:latin typeface="Bliss 2 Regular" panose="02000506030000020004" pitchFamily="50" charset="0"/>
                          <a:ea typeface="+mn-ea"/>
                          <a:cs typeface="+mn-cs"/>
                          <a:hlinkClick r:id="rId5"/>
                        </a:rPr>
                        <a:t>https://www.bbc.co.uk/programmes/p0053d39</a:t>
                      </a:r>
                      <a:endParaRPr lang="en-GB" sz="1000" b="1" kern="1200" baseline="0" dirty="0">
                        <a:solidFill>
                          <a:schemeClr val="tx1"/>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r>
                        <a:rPr lang="en-GB" sz="1100" dirty="0">
                          <a:latin typeface="Bliss 2 Regular" panose="02000506030000020004" pitchFamily="50" charset="0"/>
                        </a:rPr>
                        <a:t>Places</a:t>
                      </a:r>
                      <a:r>
                        <a:rPr lang="en-GB" sz="1100" baseline="0" dirty="0">
                          <a:latin typeface="Bliss 2 Regular" panose="02000506030000020004" pitchFamily="50" charset="0"/>
                        </a:rPr>
                        <a:t> where the Crown was filmed.</a:t>
                      </a:r>
                      <a:endParaRPr lang="en-GB" sz="1100" dirty="0">
                        <a:solidFill>
                          <a:srgbClr val="FF0000"/>
                        </a:solidFill>
                        <a:latin typeface="Bliss 2 Regular" panose="02000506030000020004" pitchFamily="50" charset="0"/>
                      </a:endParaRPr>
                    </a:p>
                    <a:p>
                      <a:r>
                        <a:rPr lang="en-GB" sz="1100" dirty="0">
                          <a:latin typeface="Bliss 2 Regular" panose="02000506030000020004" pitchFamily="50" charset="0"/>
                        </a:rPr>
                        <a:t>www.visitengland.com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extLst>
                  <a:ext uri="{0D108BD9-81ED-4DB2-BD59-A6C34878D82A}">
                    <a16:rowId xmlns:a16="http://schemas.microsoft.com/office/drawing/2014/main" val="2570637930"/>
                  </a:ext>
                </a:extLst>
              </a:tr>
              <a:tr h="573181">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dk1"/>
                          </a:solidFill>
                          <a:effectLst/>
                          <a:latin typeface="Bliss 2 Regular" panose="02000506030000020004" pitchFamily="50" charset="0"/>
                          <a:ea typeface="+mn-ea"/>
                          <a:cs typeface="+mn-cs"/>
                        </a:rPr>
                        <a:t>Margaret Thatcher – The Downing Street Years </a:t>
                      </a:r>
                      <a:r>
                        <a:rPr lang="en-GB" sz="1000" b="0" i="0" kern="1200" baseline="0" dirty="0">
                          <a:solidFill>
                            <a:schemeClr val="dk1"/>
                          </a:solidFill>
                          <a:effectLst/>
                          <a:latin typeface="Bliss 2 Regular" panose="02000506030000020004" pitchFamily="50" charset="0"/>
                          <a:ea typeface="+mn-ea"/>
                          <a:cs typeface="+mn-cs"/>
                        </a:rPr>
                        <a:t> </a:t>
                      </a:r>
                      <a:r>
                        <a:rPr lang="en-US" sz="1000" i="1" dirty="0">
                          <a:solidFill>
                            <a:schemeClr val="tx1"/>
                          </a:solidFill>
                          <a:latin typeface="Bliss 2 Regular" panose="02000506030000020004" pitchFamily="50" charset="0"/>
                        </a:rPr>
                        <a:t>Margaret Thatcher was the towering figure of late-twentieth-century.</a:t>
                      </a:r>
                      <a:endParaRPr lang="en-GB" sz="1000" i="1" dirty="0">
                        <a:solidFill>
                          <a:schemeClr val="tx1"/>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50" b="0" i="0" kern="1200" baseline="0" dirty="0">
                          <a:solidFill>
                            <a:srgbClr val="000000"/>
                          </a:solidFill>
                          <a:effectLst/>
                          <a:latin typeface="Bliss 2 Regular" panose="02000506030000020004" pitchFamily="50" charset="0"/>
                          <a:ea typeface="+mn-ea"/>
                          <a:cs typeface="+mn-cs"/>
                        </a:rPr>
                        <a:t>A History of Modern Britain Andrew Marr</a:t>
                      </a:r>
                      <a:endParaRPr lang="en-US" sz="1050" b="0" i="0" kern="1200" dirty="0">
                        <a:solidFill>
                          <a:srgbClr val="FF0000"/>
                        </a:solidFill>
                        <a:effectLst/>
                        <a:latin typeface="Bliss 2 Regular" panose="02000506030000020004" pitchFamily="50"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50" i="1" dirty="0">
                          <a:solidFill>
                            <a:srgbClr val="000000"/>
                          </a:solidFill>
                          <a:latin typeface="Bliss 2 Regular" panose="02000506030000020004" pitchFamily="50" charset="0"/>
                          <a:ea typeface="Times New Roman" panose="02020603050405020304" pitchFamily="18" charset="0"/>
                        </a:rPr>
                        <a:t>Once you have read the book</a:t>
                      </a:r>
                      <a:r>
                        <a:rPr lang="en-GB" sz="1050" i="1" baseline="0" dirty="0">
                          <a:solidFill>
                            <a:srgbClr val="000000"/>
                          </a:solidFill>
                          <a:latin typeface="Bliss 2 Regular" panose="02000506030000020004" pitchFamily="50" charset="0"/>
                          <a:ea typeface="Times New Roman" panose="02020603050405020304" pitchFamily="18" charset="0"/>
                        </a:rPr>
                        <a:t> check out the TV series. confronts head-on the victory of shopping over politics. It tells the story of how the great political visions of New Jerusalem or a second Elizabethan Age, rival idealisms, came to be defeated by a culture of consumerism.</a:t>
                      </a:r>
                      <a:endParaRPr lang="en-GB" sz="1050" i="1" dirty="0">
                        <a:solidFill>
                          <a:schemeClr val="tx1"/>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rowSpan="2">
                  <a:txBody>
                    <a:bodyPr/>
                    <a:lstStyle/>
                    <a:p>
                      <a:pPr marL="0" lvl="0" indent="0">
                        <a:spcAft>
                          <a:spcPts val="600"/>
                        </a:spcAft>
                        <a:buFont typeface="Arial" panose="020B0604020202020204" pitchFamily="34" charset="0"/>
                        <a:buNone/>
                      </a:pPr>
                      <a:r>
                        <a:rPr lang="en-GB" sz="1100" kern="1200" dirty="0">
                          <a:solidFill>
                            <a:schemeClr val="dk1"/>
                          </a:solidFill>
                          <a:effectLst/>
                          <a:latin typeface="Bliss 2 Regular" panose="02000506030000020004" pitchFamily="50" charset="0"/>
                          <a:ea typeface="+mn-ea"/>
                          <a:cs typeface="+mn-cs"/>
                        </a:rPr>
                        <a:t>The Rest is History Podcast on Spotify, The world’s most popular history podcast, with Tom Holland and Dominic Sandbrook.</a:t>
                      </a:r>
                      <a:endParaRPr lang="en-GB" sz="700" kern="1200" dirty="0">
                        <a:solidFill>
                          <a:schemeClr val="dk1"/>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endParaRPr lang="en-GB" sz="1050" dirty="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extLst>
                  <a:ext uri="{0D108BD9-81ED-4DB2-BD59-A6C34878D82A}">
                    <a16:rowId xmlns:a16="http://schemas.microsoft.com/office/drawing/2014/main" val="1570645005"/>
                  </a:ext>
                </a:extLst>
              </a:tr>
              <a:tr h="1071930">
                <a:tc vMerge="1">
                  <a:txBody>
                    <a:bodyPr/>
                    <a:lstStyle/>
                    <a:p>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50" dirty="0">
                          <a:latin typeface="Bliss 2 Regular" panose="02000506030000020004" pitchFamily="50" charset="0"/>
                        </a:rPr>
                        <a:t>Dominic Sandbrook – Never had it so good: </a:t>
                      </a:r>
                      <a:r>
                        <a:rPr lang="en-US" sz="1050" i="1" dirty="0">
                          <a:latin typeface="Bliss 2 Regular" panose="02000506030000020004" pitchFamily="50" charset="0"/>
                        </a:rPr>
                        <a:t>The story of Britain from Suez to the Beatles </a:t>
                      </a:r>
                      <a:endParaRPr lang="en-US" sz="1050" i="1" dirty="0">
                        <a:solidFill>
                          <a:srgbClr val="FF0000"/>
                        </a:solidFill>
                        <a:latin typeface="Bliss 2 Regular" panose="02000506030000020004" pitchFamily="50" charset="0"/>
                      </a:endParaRPr>
                    </a:p>
                    <a:p>
                      <a:r>
                        <a:rPr lang="en-GB" sz="1050" i="1" dirty="0">
                          <a:latin typeface="Bliss 2 Regular" panose="02000506030000020004" pitchFamily="50" charset="0"/>
                        </a:rPr>
                        <a:t>takes a fresh look at the dramatic story of affluence and decline between 1956 and 1963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solidFill>
                          <a:schemeClr val="tx1"/>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179943595"/>
                  </a:ext>
                </a:extLst>
              </a:tr>
            </a:tbl>
          </a:graphicData>
        </a:graphic>
      </p:graphicFrame>
      <p:pic>
        <p:nvPicPr>
          <p:cNvPr id="3" name="Picture 2" descr="Image result for book clipart"/>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52157" y="372712"/>
            <a:ext cx="669439" cy="441722"/>
          </a:xfrm>
          <a:prstGeom prst="rect">
            <a:avLst/>
          </a:prstGeom>
          <a:noFill/>
          <a:ln>
            <a:noFill/>
          </a:ln>
        </p:spPr>
      </p:pic>
      <p:pic>
        <p:nvPicPr>
          <p:cNvPr id="4" name="Picture 3" descr="White TV by liftarn"/>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91255" y="279950"/>
            <a:ext cx="590647" cy="566936"/>
          </a:xfrm>
          <a:prstGeom prst="rect">
            <a:avLst/>
          </a:prstGeom>
          <a:noFill/>
          <a:ln>
            <a:noFill/>
          </a:ln>
        </p:spPr>
      </p:pic>
      <p:pic>
        <p:nvPicPr>
          <p:cNvPr id="5" name="Picture 4"/>
          <p:cNvPicPr/>
          <p:nvPr/>
        </p:nvPicPr>
        <p:blipFill>
          <a:blip r:embed="rId8" cstate="print">
            <a:extLst>
              <a:ext uri="{28A0092B-C50C-407E-A947-70E740481C1C}">
                <a14:useLocalDpi xmlns:a14="http://schemas.microsoft.com/office/drawing/2010/main" val="0"/>
              </a:ext>
            </a:extLst>
          </a:blip>
          <a:stretch>
            <a:fillRect/>
          </a:stretch>
        </p:blipFill>
        <p:spPr>
          <a:xfrm>
            <a:off x="7633335" y="284265"/>
            <a:ext cx="350310" cy="488412"/>
          </a:xfrm>
          <a:prstGeom prst="rect">
            <a:avLst/>
          </a:prstGeom>
        </p:spPr>
      </p:pic>
      <p:pic>
        <p:nvPicPr>
          <p:cNvPr id="6" name="Picture 5" descr="Image result for museum clipart"/>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245234" y="372712"/>
            <a:ext cx="530419" cy="502032"/>
          </a:xfrm>
          <a:prstGeom prst="rect">
            <a:avLst/>
          </a:prstGeom>
          <a:noFill/>
          <a:ln>
            <a:noFill/>
          </a:ln>
        </p:spPr>
      </p:pic>
      <p:pic>
        <p:nvPicPr>
          <p:cNvPr id="7" name="Picture 6" descr="SIS Quantitative Market Research"/>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567663" y="316973"/>
            <a:ext cx="560963" cy="492889"/>
          </a:xfrm>
          <a:prstGeom prst="rect">
            <a:avLst/>
          </a:prstGeom>
          <a:noFill/>
          <a:ln>
            <a:noFill/>
          </a:ln>
        </p:spPr>
      </p:pic>
    </p:spTree>
    <p:extLst>
      <p:ext uri="{BB962C8B-B14F-4D97-AF65-F5344CB8AC3E}">
        <p14:creationId xmlns:p14="http://schemas.microsoft.com/office/powerpoint/2010/main" val="339788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4456" y="73423"/>
            <a:ext cx="11698514" cy="854075"/>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r>
              <a:rPr lang="en-US" sz="3200" b="1" dirty="0">
                <a:solidFill>
                  <a:schemeClr val="bg1"/>
                </a:solidFill>
                <a:latin typeface="Century Gothic" panose="020B0502020202020204" pitchFamily="34" charset="0"/>
              </a:rPr>
              <a:t>Task 1: </a:t>
            </a:r>
            <a:r>
              <a:rPr lang="en-GB" sz="3200" b="1" dirty="0">
                <a:solidFill>
                  <a:schemeClr val="bg1"/>
                </a:solidFill>
                <a:latin typeface="Century Gothic" panose="020B0502020202020204" pitchFamily="34" charset="0"/>
              </a:rPr>
              <a:t>Comparative Essay: Post-War Britain and Post-War USA</a:t>
            </a:r>
          </a:p>
        </p:txBody>
      </p:sp>
      <p:sp>
        <p:nvSpPr>
          <p:cNvPr id="7" name="Content Placeholder 2"/>
          <p:cNvSpPr txBox="1">
            <a:spLocks/>
          </p:cNvSpPr>
          <p:nvPr/>
        </p:nvSpPr>
        <p:spPr>
          <a:xfrm>
            <a:off x="486525" y="1306287"/>
            <a:ext cx="5711075" cy="4893036"/>
          </a:xfrm>
          <a:prstGeom prst="rect">
            <a:avLst/>
          </a:prstGeom>
          <a:solidFill>
            <a:schemeClr val="tx2">
              <a:lumMod val="20000"/>
              <a:lumOff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latin typeface="Century Gothic" panose="020B0502020202020204" pitchFamily="34" charset="0"/>
              </a:rPr>
              <a:t>What</a:t>
            </a:r>
            <a:r>
              <a:rPr lang="en-US" sz="2400" dirty="0">
                <a:latin typeface="Century Gothic" panose="020B0502020202020204" pitchFamily="34" charset="0"/>
              </a:rPr>
              <a:t> – </a:t>
            </a:r>
            <a:r>
              <a:rPr lang="en-GB" sz="2400" dirty="0">
                <a:latin typeface="Century Gothic" panose="020B0502020202020204" pitchFamily="34" charset="0"/>
              </a:rPr>
              <a:t>Write a comparative essay (1500-2000 words) discussing the key social, economic, and political changes in Britain and the USA in the aftermath of World War II up to the 1960s.</a:t>
            </a:r>
          </a:p>
          <a:p>
            <a:pPr marL="0" indent="0" algn="ctr">
              <a:buNone/>
            </a:pPr>
            <a:r>
              <a:rPr lang="en-GB" sz="2400" dirty="0">
                <a:latin typeface="Century Gothic" panose="020B0502020202020204" pitchFamily="34" charset="0"/>
              </a:rPr>
              <a:t>Focus Areas:</a:t>
            </a:r>
          </a:p>
          <a:p>
            <a:pPr marL="0" indent="0" algn="ctr">
              <a:buNone/>
            </a:pPr>
            <a:r>
              <a:rPr lang="en-GB" sz="2400" dirty="0">
                <a:latin typeface="Century Gothic" panose="020B0502020202020204" pitchFamily="34" charset="0"/>
              </a:rPr>
              <a:t>Economic recovery plans (Marshall Plan, Keynesian economics in Britain).Social changes (civil rights movements in the USA, welfare state in Britain).Political shifts (rise of the Cold War, domestic policies).</a:t>
            </a:r>
            <a:endParaRPr lang="en-US" sz="2400" dirty="0">
              <a:latin typeface="Century Gothic" panose="020B0502020202020204" pitchFamily="34" charset="0"/>
            </a:endParaRPr>
          </a:p>
        </p:txBody>
      </p:sp>
      <p:pic>
        <p:nvPicPr>
          <p:cNvPr id="2052" name="Picture 4" descr="Clement Attlee's progressive pilgrimage">
            <a:extLst>
              <a:ext uri="{FF2B5EF4-FFF2-40B4-BE49-F238E27FC236}">
                <a16:creationId xmlns:a16="http://schemas.microsoft.com/office/drawing/2014/main" id="{A19C73F3-E594-0780-82B3-4936698B27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721" y="2101805"/>
            <a:ext cx="5127249" cy="2990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687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4456" y="73423"/>
            <a:ext cx="11698514" cy="854075"/>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3200" b="1" dirty="0">
                <a:solidFill>
                  <a:schemeClr val="bg1"/>
                </a:solidFill>
                <a:latin typeface="Century Gothic" panose="020B0502020202020204" pitchFamily="34" charset="0"/>
              </a:rPr>
              <a:t>Task 2: </a:t>
            </a:r>
            <a:r>
              <a:rPr lang="en-GB" sz="3200" b="1" dirty="0">
                <a:solidFill>
                  <a:schemeClr val="bg1"/>
                </a:solidFill>
                <a:latin typeface="Century Gothic" panose="020B0502020202020204" pitchFamily="34" charset="0"/>
              </a:rPr>
              <a:t>Source Analysis</a:t>
            </a:r>
          </a:p>
        </p:txBody>
      </p:sp>
      <p:sp>
        <p:nvSpPr>
          <p:cNvPr id="7" name="Content Placeholder 2"/>
          <p:cNvSpPr txBox="1">
            <a:spLocks/>
          </p:cNvSpPr>
          <p:nvPr/>
        </p:nvSpPr>
        <p:spPr>
          <a:xfrm>
            <a:off x="264456" y="1026887"/>
            <a:ext cx="11698514" cy="1856013"/>
          </a:xfrm>
          <a:prstGeom prst="rect">
            <a:avLst/>
          </a:prstGeom>
          <a:solidFill>
            <a:schemeClr val="tx2">
              <a:lumMod val="20000"/>
              <a:lumOff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latin typeface="Century Gothic" panose="020B0502020202020204" pitchFamily="34" charset="0"/>
              </a:rPr>
              <a:t>What</a:t>
            </a:r>
            <a:r>
              <a:rPr lang="en-US" sz="2400" dirty="0">
                <a:latin typeface="Century Gothic" panose="020B0502020202020204" pitchFamily="34" charset="0"/>
              </a:rPr>
              <a:t> – </a:t>
            </a:r>
            <a:r>
              <a:rPr lang="en-GB" sz="2400" dirty="0">
                <a:latin typeface="Century Gothic" panose="020B0502020202020204" pitchFamily="34" charset="0"/>
              </a:rPr>
              <a:t>Source Analysis Activity Task: </a:t>
            </a:r>
          </a:p>
          <a:p>
            <a:pPr marL="0" indent="0" algn="ctr">
              <a:buNone/>
            </a:pPr>
            <a:r>
              <a:rPr lang="en-GB" sz="2400" dirty="0">
                <a:latin typeface="Century Gothic" panose="020B0502020202020204" pitchFamily="34" charset="0"/>
              </a:rPr>
              <a:t>Analyse a primary source identifying the author, context, and purpose of the source. Discuss its significance in relation to the historical event it describes. Evaluate the reliability and usefulness of the source.</a:t>
            </a:r>
            <a:endParaRPr lang="en-US" sz="2400" dirty="0">
              <a:latin typeface="Century Gothic" panose="020B0502020202020204" pitchFamily="34" charset="0"/>
            </a:endParaRPr>
          </a:p>
        </p:txBody>
      </p:sp>
      <p:sp>
        <p:nvSpPr>
          <p:cNvPr id="2" name="TextBox 1">
            <a:extLst>
              <a:ext uri="{FF2B5EF4-FFF2-40B4-BE49-F238E27FC236}">
                <a16:creationId xmlns:a16="http://schemas.microsoft.com/office/drawing/2014/main" id="{AE852FC9-CB53-4EC4-60C6-0A9666AA5AF8}"/>
              </a:ext>
            </a:extLst>
          </p:cNvPr>
          <p:cNvSpPr txBox="1"/>
          <p:nvPr/>
        </p:nvSpPr>
        <p:spPr>
          <a:xfrm>
            <a:off x="264456" y="2982289"/>
            <a:ext cx="11698514" cy="3693319"/>
          </a:xfrm>
          <a:prstGeom prst="rect">
            <a:avLst/>
          </a:prstGeom>
          <a:noFill/>
        </p:spPr>
        <p:txBody>
          <a:bodyPr wrap="square" rtlCol="0">
            <a:spAutoFit/>
          </a:bodyPr>
          <a:lstStyle/>
          <a:p>
            <a:pPr algn="l" rtl="0" fontAlgn="base"/>
            <a:r>
              <a:rPr lang="en-GB" b="1" i="1" u="sng" dirty="0">
                <a:solidFill>
                  <a:srgbClr val="000000"/>
                </a:solidFill>
                <a:effectLst/>
                <a:highlight>
                  <a:srgbClr val="FFFFFF"/>
                </a:highlight>
                <a:latin typeface="Arial" panose="020B0604020202020204" pitchFamily="34" charset="0"/>
              </a:rPr>
              <a:t>Assess the value of these three sources to an historian studying the success of the British Economy Between 1951 and 1964</a:t>
            </a:r>
            <a:r>
              <a:rPr lang="en-GB" b="0" i="1" dirty="0">
                <a:solidFill>
                  <a:srgbClr val="000000"/>
                </a:solidFill>
                <a:effectLst/>
                <a:highlight>
                  <a:srgbClr val="FFFFFF"/>
                </a:highlight>
                <a:latin typeface="Arial" panose="020B0604020202020204" pitchFamily="34" charset="0"/>
              </a:rPr>
              <a:t> </a:t>
            </a:r>
            <a:endParaRPr lang="en-GB" b="0" i="1" dirty="0">
              <a:solidFill>
                <a:srgbClr val="000000"/>
              </a:solidFill>
              <a:effectLst/>
              <a:highlight>
                <a:srgbClr val="FFFFFF"/>
              </a:highlight>
              <a:latin typeface="Segoe UI" panose="020B0502040204020203" pitchFamily="34" charset="0"/>
            </a:endParaRPr>
          </a:p>
          <a:p>
            <a:pPr algn="l" rtl="0" fontAlgn="base"/>
            <a:r>
              <a:rPr lang="en-GB" b="1" i="1" u="sng" dirty="0">
                <a:solidFill>
                  <a:srgbClr val="000000"/>
                </a:solidFill>
                <a:effectLst/>
                <a:highlight>
                  <a:srgbClr val="FFFFFF"/>
                </a:highlight>
                <a:latin typeface="Arial" panose="020B0604020202020204" pitchFamily="34" charset="0"/>
              </a:rPr>
              <a:t>Source 1</a:t>
            </a:r>
            <a:r>
              <a:rPr lang="en-GB" b="0" i="1" dirty="0">
                <a:solidFill>
                  <a:srgbClr val="000000"/>
                </a:solidFill>
                <a:effectLst/>
                <a:highlight>
                  <a:srgbClr val="FFFFFF"/>
                </a:highlight>
                <a:latin typeface="Arial" panose="020B0604020202020204" pitchFamily="34" charset="0"/>
              </a:rPr>
              <a:t> </a:t>
            </a:r>
            <a:endParaRPr lang="en-GB" b="0" i="1" dirty="0">
              <a:solidFill>
                <a:srgbClr val="000000"/>
              </a:solidFill>
              <a:effectLst/>
              <a:highlight>
                <a:srgbClr val="FFFFFF"/>
              </a:highlight>
              <a:latin typeface="Segoe UI" panose="020B0502040204020203" pitchFamily="34" charset="0"/>
            </a:endParaRPr>
          </a:p>
          <a:p>
            <a:pPr algn="l" rtl="0" fontAlgn="base"/>
            <a:r>
              <a:rPr lang="en-GB" b="1" i="1" dirty="0">
                <a:solidFill>
                  <a:srgbClr val="000000"/>
                </a:solidFill>
                <a:effectLst/>
                <a:highlight>
                  <a:srgbClr val="FFFFFF"/>
                </a:highlight>
                <a:latin typeface="Arial" panose="020B0604020202020204" pitchFamily="34" charset="0"/>
              </a:rPr>
              <a:t>Harold Macmillan, addressing a large audience of Conservative supports at Bedford football ground, July 1957. This was at a rally to celebrate 25 years of service by the local Conservative MP.</a:t>
            </a:r>
            <a:r>
              <a:rPr lang="en-GB" b="0" i="1" dirty="0">
                <a:solidFill>
                  <a:srgbClr val="000000"/>
                </a:solidFill>
                <a:effectLst/>
                <a:highlight>
                  <a:srgbClr val="FFFFFF"/>
                </a:highlight>
                <a:latin typeface="Arial" panose="020B0604020202020204" pitchFamily="34" charset="0"/>
              </a:rPr>
              <a:t> </a:t>
            </a:r>
            <a:endParaRPr lang="en-GB" b="0" i="1" dirty="0">
              <a:solidFill>
                <a:srgbClr val="000000"/>
              </a:solidFill>
              <a:effectLst/>
              <a:highlight>
                <a:srgbClr val="FFFFFF"/>
              </a:highlight>
              <a:latin typeface="Segoe UI" panose="020B0502040204020203" pitchFamily="34" charset="0"/>
            </a:endParaRPr>
          </a:p>
          <a:p>
            <a:pPr algn="l" rtl="0" fontAlgn="base"/>
            <a:r>
              <a:rPr lang="en-GB" b="0" i="1" dirty="0">
                <a:solidFill>
                  <a:srgbClr val="000000"/>
                </a:solidFill>
                <a:effectLst/>
                <a:highlight>
                  <a:srgbClr val="FFFFFF"/>
                </a:highlight>
                <a:latin typeface="Arial" panose="020B0604020202020204" pitchFamily="34" charset="0"/>
              </a:rPr>
              <a:t>Let’s be frank about it; most of our people have never had it so good. Go around the country, go to individual towns, go to the farms, and you will see a state of prosperity such as we have never had in my lifetime – nor indeed ever in the history of this country. What is beginning to worry some of us, “Is it too good to be true?”, or perhaps I should say, “Is it too good to last?” For amidst all this prosperity there is one problem that has troubled us ever since the war. It is the problem of rising prices. Our concern today is, “Can be prices be steadied while at the same time we maintain full employment in an expanding economy?” For if inflation prices us out of world markets, we shall be back in the hold nightmare of unemployment. The older ones among you will know what this meant. I hope the younger ones never have to learn it</a:t>
            </a:r>
            <a:endParaRPr lang="en-GB" b="0" i="1" dirty="0">
              <a:solidFill>
                <a:srgbClr val="000000"/>
              </a:solidFill>
              <a:effectLst/>
              <a:highlight>
                <a:srgbClr val="FFFFFF"/>
              </a:highlight>
              <a:latin typeface="Segoe UI" panose="020B0502040204020203" pitchFamily="34" charset="0"/>
            </a:endParaRPr>
          </a:p>
        </p:txBody>
      </p:sp>
    </p:spTree>
    <p:extLst>
      <p:ext uri="{BB962C8B-B14F-4D97-AF65-F5344CB8AC3E}">
        <p14:creationId xmlns:p14="http://schemas.microsoft.com/office/powerpoint/2010/main" val="1233072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4456" y="73423"/>
            <a:ext cx="11698514" cy="854075"/>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3200" b="1" dirty="0">
                <a:solidFill>
                  <a:schemeClr val="bg1"/>
                </a:solidFill>
                <a:latin typeface="Century Gothic" panose="020B0502020202020204" pitchFamily="34" charset="0"/>
              </a:rPr>
              <a:t>Task 3: </a:t>
            </a:r>
            <a:r>
              <a:rPr lang="en-GB" sz="3200" b="1" dirty="0">
                <a:solidFill>
                  <a:schemeClr val="bg1"/>
                </a:solidFill>
                <a:latin typeface="Century Gothic" panose="020B0502020202020204" pitchFamily="34" charset="0"/>
              </a:rPr>
              <a:t>Documentaries and Films Review</a:t>
            </a:r>
          </a:p>
        </p:txBody>
      </p:sp>
      <p:sp>
        <p:nvSpPr>
          <p:cNvPr id="7" name="Content Placeholder 2"/>
          <p:cNvSpPr txBox="1">
            <a:spLocks/>
          </p:cNvSpPr>
          <p:nvPr/>
        </p:nvSpPr>
        <p:spPr>
          <a:xfrm>
            <a:off x="264456" y="1026887"/>
            <a:ext cx="11698514" cy="2846613"/>
          </a:xfrm>
          <a:prstGeom prst="rect">
            <a:avLst/>
          </a:prstGeom>
          <a:solidFill>
            <a:schemeClr val="tx2">
              <a:lumMod val="20000"/>
              <a:lumOff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latin typeface="Century Gothic" panose="020B0502020202020204" pitchFamily="34" charset="0"/>
              </a:rPr>
              <a:t>What</a:t>
            </a:r>
            <a:r>
              <a:rPr lang="en-US" sz="2400" dirty="0">
                <a:latin typeface="Century Gothic" panose="020B0502020202020204" pitchFamily="34" charset="0"/>
              </a:rPr>
              <a:t> – </a:t>
            </a:r>
            <a:r>
              <a:rPr lang="en-GB" sz="2400" dirty="0">
                <a:latin typeface="Century Gothic" panose="020B0502020202020204" pitchFamily="34" charset="0"/>
              </a:rPr>
              <a:t>Watch a selection of documentaries and films related to the course content and write reviews (500-700 words each).</a:t>
            </a:r>
          </a:p>
          <a:p>
            <a:pPr marL="0" indent="0" algn="ctr">
              <a:buNone/>
            </a:pPr>
            <a:r>
              <a:rPr lang="en-GB" sz="2400" dirty="0">
                <a:latin typeface="Century Gothic" panose="020B0502020202020204" pitchFamily="34" charset="0"/>
              </a:rPr>
              <a:t>For Britain: "The Crown" (specific episodes focusing on the 1950s-70s), "This Is England" (2006, for cultural context), "The Long Walk to Finchley" (about Margaret Thatcher).</a:t>
            </a:r>
          </a:p>
          <a:p>
            <a:pPr marL="0" indent="0" algn="ctr">
              <a:buNone/>
            </a:pPr>
            <a:r>
              <a:rPr lang="en-GB" sz="2400" dirty="0">
                <a:latin typeface="Century Gothic" panose="020B0502020202020204" pitchFamily="34" charset="0"/>
              </a:rPr>
              <a:t>For the USA: "Eyes on the Prize" (civil rights movement), "All the President’s Men" (Watergate scandal), "Selma" (civil rights movement).</a:t>
            </a:r>
            <a:endParaRPr lang="en-US" sz="2400" dirty="0">
              <a:latin typeface="Century Gothic" panose="020B0502020202020204" pitchFamily="34" charset="0"/>
            </a:endParaRPr>
          </a:p>
        </p:txBody>
      </p:sp>
      <p:pic>
        <p:nvPicPr>
          <p:cNvPr id="6" name="Picture 5">
            <a:extLst>
              <a:ext uri="{FF2B5EF4-FFF2-40B4-BE49-F238E27FC236}">
                <a16:creationId xmlns:a16="http://schemas.microsoft.com/office/drawing/2014/main" id="{019FC22B-7768-DD63-F93A-17BDCA81CAB0}"/>
              </a:ext>
            </a:extLst>
          </p:cNvPr>
          <p:cNvPicPr>
            <a:picLocks noChangeAspect="1"/>
          </p:cNvPicPr>
          <p:nvPr/>
        </p:nvPicPr>
        <p:blipFill>
          <a:blip r:embed="rId3"/>
          <a:stretch>
            <a:fillRect/>
          </a:stretch>
        </p:blipFill>
        <p:spPr>
          <a:xfrm>
            <a:off x="1135743" y="3972889"/>
            <a:ext cx="4977970" cy="2801936"/>
          </a:xfrm>
          <a:prstGeom prst="rect">
            <a:avLst/>
          </a:prstGeom>
        </p:spPr>
      </p:pic>
      <p:pic>
        <p:nvPicPr>
          <p:cNvPr id="3077" name="Picture 5" descr="Watch Eyes on the Prize | American Experience | Official Site | PBS">
            <a:extLst>
              <a:ext uri="{FF2B5EF4-FFF2-40B4-BE49-F238E27FC236}">
                <a16:creationId xmlns:a16="http://schemas.microsoft.com/office/drawing/2014/main" id="{5AF5AA74-7A68-E51C-1ACA-806831EE904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398" y="3972889"/>
            <a:ext cx="4977971" cy="2801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056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4456" y="73423"/>
            <a:ext cx="11698514" cy="854075"/>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3200" b="1" dirty="0">
                <a:solidFill>
                  <a:schemeClr val="bg1"/>
                </a:solidFill>
                <a:latin typeface="Century Gothic" panose="020B0502020202020204" pitchFamily="34" charset="0"/>
              </a:rPr>
              <a:t>Task 4: </a:t>
            </a:r>
            <a:r>
              <a:rPr lang="en-GB" sz="3200" b="1" dirty="0">
                <a:solidFill>
                  <a:schemeClr val="bg1"/>
                </a:solidFill>
                <a:latin typeface="Century Gothic" panose="020B0502020202020204" pitchFamily="34" charset="0"/>
              </a:rPr>
              <a:t>Research Project: Key Figures</a:t>
            </a:r>
          </a:p>
        </p:txBody>
      </p:sp>
      <p:sp>
        <p:nvSpPr>
          <p:cNvPr id="7" name="Content Placeholder 2"/>
          <p:cNvSpPr txBox="1">
            <a:spLocks/>
          </p:cNvSpPr>
          <p:nvPr/>
        </p:nvSpPr>
        <p:spPr>
          <a:xfrm>
            <a:off x="7353299" y="1562100"/>
            <a:ext cx="3977343" cy="4432300"/>
          </a:xfrm>
          <a:prstGeom prst="rect">
            <a:avLst/>
          </a:prstGeom>
          <a:solidFill>
            <a:schemeClr val="tx2">
              <a:lumMod val="20000"/>
              <a:lumOff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latin typeface="Century Gothic" panose="020B0502020202020204" pitchFamily="34" charset="0"/>
              </a:rPr>
              <a:t>What</a:t>
            </a:r>
            <a:r>
              <a:rPr lang="en-US" sz="2400" dirty="0">
                <a:latin typeface="Century Gothic" panose="020B0502020202020204" pitchFamily="34" charset="0"/>
              </a:rPr>
              <a:t> – </a:t>
            </a:r>
            <a:r>
              <a:rPr lang="en-GB" sz="2400" dirty="0">
                <a:latin typeface="Century Gothic" panose="020B0502020202020204" pitchFamily="34" charset="0"/>
              </a:rPr>
              <a:t> Research and write a detailed profile (1000-1500 words) on key figures from each unit.</a:t>
            </a:r>
          </a:p>
          <a:p>
            <a:pPr marL="0" indent="0" algn="ctr">
              <a:buNone/>
            </a:pPr>
            <a:r>
              <a:rPr lang="en-US" sz="2400" dirty="0">
                <a:latin typeface="Century Gothic" panose="020B0502020202020204" pitchFamily="34" charset="0"/>
              </a:rPr>
              <a:t>Suggestions:</a:t>
            </a:r>
          </a:p>
          <a:p>
            <a:pPr marL="0" indent="0" algn="ctr">
              <a:buNone/>
            </a:pPr>
            <a:r>
              <a:rPr lang="en-GB" sz="2400" dirty="0">
                <a:latin typeface="Century Gothic" panose="020B0502020202020204" pitchFamily="34" charset="0"/>
              </a:rPr>
              <a:t>For Britain: Winston Churchill, Margaret Thatcher, Harold Wilson.</a:t>
            </a:r>
          </a:p>
          <a:p>
            <a:pPr marL="0" indent="0" algn="ctr">
              <a:buNone/>
            </a:pPr>
            <a:r>
              <a:rPr lang="en-US" sz="2400" dirty="0">
                <a:latin typeface="Century Gothic" panose="020B0502020202020204" pitchFamily="34" charset="0"/>
              </a:rPr>
              <a:t>For the USA: Abraham Lincoln, Martin Luther King Jr., Richard Nixon.</a:t>
            </a:r>
          </a:p>
        </p:txBody>
      </p:sp>
      <p:pic>
        <p:nvPicPr>
          <p:cNvPr id="5125" name="Picture 5" descr="Premiership of Margaret Thatcher - Wikipedia">
            <a:extLst>
              <a:ext uri="{FF2B5EF4-FFF2-40B4-BE49-F238E27FC236}">
                <a16:creationId xmlns:a16="http://schemas.microsoft.com/office/drawing/2014/main" id="{856BEE32-F80E-E8FD-9F62-309C378F16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456" y="1041401"/>
            <a:ext cx="1854387" cy="2921000"/>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Roy Jenkins | Biography, British Politician, Books, &amp; Facts | Britannica">
            <a:extLst>
              <a:ext uri="{FF2B5EF4-FFF2-40B4-BE49-F238E27FC236}">
                <a16:creationId xmlns:a16="http://schemas.microsoft.com/office/drawing/2014/main" id="{E626C54D-2E60-42DE-924B-A4D1F449BEB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98700" y="1041401"/>
            <a:ext cx="3617442" cy="2921000"/>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descr="Franklin D. Roosevelt - Wikipedia">
            <a:extLst>
              <a:ext uri="{FF2B5EF4-FFF2-40B4-BE49-F238E27FC236}">
                <a16:creationId xmlns:a16="http://schemas.microsoft.com/office/drawing/2014/main" id="{4BE500F2-5A86-3CAE-A860-06CA82112F7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456" y="4076304"/>
            <a:ext cx="1854387" cy="2672099"/>
          </a:xfrm>
          <a:prstGeom prst="rect">
            <a:avLst/>
          </a:prstGeom>
          <a:noFill/>
          <a:extLst>
            <a:ext uri="{909E8E84-426E-40DD-AFC4-6F175D3DCCD1}">
              <a14:hiddenFill xmlns:a14="http://schemas.microsoft.com/office/drawing/2010/main">
                <a:solidFill>
                  <a:srgbClr val="FFFFFF"/>
                </a:solidFill>
              </a14:hiddenFill>
            </a:ext>
          </a:extLst>
        </p:spPr>
      </p:pic>
      <p:pic>
        <p:nvPicPr>
          <p:cNvPr id="5131" name="Picture 11" descr="Martin Luther King, Jr. | Biography, Speeches, Facts, &amp; Assassination |  Britannica">
            <a:extLst>
              <a:ext uri="{FF2B5EF4-FFF2-40B4-BE49-F238E27FC236}">
                <a16:creationId xmlns:a16="http://schemas.microsoft.com/office/drawing/2014/main" id="{5FBA7A0E-B162-5750-456A-8AB8C582987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98700" y="4094827"/>
            <a:ext cx="3797300" cy="268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368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4456" y="73423"/>
            <a:ext cx="11698514" cy="854075"/>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3200" b="1" dirty="0">
                <a:solidFill>
                  <a:schemeClr val="bg1"/>
                </a:solidFill>
                <a:latin typeface="Century Gothic" panose="020B0502020202020204" pitchFamily="34" charset="0"/>
              </a:rPr>
              <a:t>Task 4: </a:t>
            </a:r>
            <a:r>
              <a:rPr lang="en-GB" sz="3200" b="1" dirty="0">
                <a:solidFill>
                  <a:schemeClr val="bg1"/>
                </a:solidFill>
                <a:latin typeface="Century Gothic" panose="020B0502020202020204" pitchFamily="34" charset="0"/>
              </a:rPr>
              <a:t>Research Project: Key Figures</a:t>
            </a:r>
          </a:p>
        </p:txBody>
      </p:sp>
      <p:sp>
        <p:nvSpPr>
          <p:cNvPr id="7" name="Content Placeholder 2"/>
          <p:cNvSpPr txBox="1">
            <a:spLocks/>
          </p:cNvSpPr>
          <p:nvPr/>
        </p:nvSpPr>
        <p:spPr>
          <a:xfrm>
            <a:off x="7391399" y="1238251"/>
            <a:ext cx="4216401" cy="5448300"/>
          </a:xfrm>
          <a:prstGeom prst="rect">
            <a:avLst/>
          </a:prstGeom>
          <a:solidFill>
            <a:schemeClr val="tx2">
              <a:lumMod val="20000"/>
              <a:lumOff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latin typeface="Century Gothic" panose="020B0502020202020204" pitchFamily="34" charset="0"/>
              </a:rPr>
              <a:t>What</a:t>
            </a:r>
            <a:r>
              <a:rPr lang="en-US" sz="2400" dirty="0">
                <a:latin typeface="Century Gothic" panose="020B0502020202020204" pitchFamily="34" charset="0"/>
              </a:rPr>
              <a:t> – </a:t>
            </a:r>
            <a:r>
              <a:rPr lang="en-GB" sz="2400" dirty="0">
                <a:latin typeface="Century Gothic" panose="020B0502020202020204" pitchFamily="34" charset="0"/>
              </a:rPr>
              <a:t> Research and write a detailed profile (1000-1500 words) on key figures from each unit.</a:t>
            </a:r>
          </a:p>
          <a:p>
            <a:pPr marL="0" indent="0" algn="ctr">
              <a:buNone/>
            </a:pPr>
            <a:r>
              <a:rPr lang="en-US" sz="2400" dirty="0">
                <a:latin typeface="Century Gothic" panose="020B0502020202020204" pitchFamily="34" charset="0"/>
              </a:rPr>
              <a:t>Suggestions:</a:t>
            </a:r>
          </a:p>
          <a:p>
            <a:pPr marL="0" indent="0" algn="ctr">
              <a:buNone/>
            </a:pPr>
            <a:r>
              <a:rPr lang="en-GB" sz="2400" dirty="0">
                <a:latin typeface="Century Gothic" panose="020B0502020202020204" pitchFamily="34" charset="0"/>
              </a:rPr>
              <a:t>For Britain: Winston Churchill, Margaret Thatcher, Harold Wilson.</a:t>
            </a:r>
          </a:p>
          <a:p>
            <a:pPr marL="0" indent="0" algn="ctr">
              <a:buNone/>
            </a:pPr>
            <a:r>
              <a:rPr lang="en-US" sz="2400" dirty="0">
                <a:latin typeface="Century Gothic" panose="020B0502020202020204" pitchFamily="34" charset="0"/>
              </a:rPr>
              <a:t>For the USA: Abraham Lincoln, Martin Luther King Jr., Richard Nixon.</a:t>
            </a:r>
          </a:p>
          <a:p>
            <a:pPr marL="0" indent="0" algn="ctr">
              <a:buNone/>
            </a:pPr>
            <a:r>
              <a:rPr lang="en-US" sz="2400" dirty="0">
                <a:latin typeface="Century Gothic" panose="020B0502020202020204" pitchFamily="34" charset="0"/>
              </a:rPr>
              <a:t>Suggested Content: </a:t>
            </a:r>
          </a:p>
          <a:p>
            <a:pPr marL="0" indent="0" algn="ctr">
              <a:buNone/>
            </a:pPr>
            <a:r>
              <a:rPr lang="en-US" sz="2400" i="1" dirty="0">
                <a:latin typeface="Century Gothic" panose="020B0502020202020204" pitchFamily="34" charset="0"/>
              </a:rPr>
              <a:t>Early Life, career, key contributions, impact</a:t>
            </a:r>
          </a:p>
        </p:txBody>
      </p:sp>
      <p:pic>
        <p:nvPicPr>
          <p:cNvPr id="5125" name="Picture 5" descr="Premiership of Margaret Thatcher - Wikipedia">
            <a:extLst>
              <a:ext uri="{FF2B5EF4-FFF2-40B4-BE49-F238E27FC236}">
                <a16:creationId xmlns:a16="http://schemas.microsoft.com/office/drawing/2014/main" id="{856BEE32-F80E-E8FD-9F62-309C378F16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456" y="1041401"/>
            <a:ext cx="1854387" cy="2921000"/>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Roy Jenkins | Biography, British Politician, Books, &amp; Facts | Britannica">
            <a:extLst>
              <a:ext uri="{FF2B5EF4-FFF2-40B4-BE49-F238E27FC236}">
                <a16:creationId xmlns:a16="http://schemas.microsoft.com/office/drawing/2014/main" id="{E626C54D-2E60-42DE-924B-A4D1F449BEB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98700" y="1041401"/>
            <a:ext cx="3617442" cy="2921000"/>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descr="Franklin D. Roosevelt - Wikipedia">
            <a:extLst>
              <a:ext uri="{FF2B5EF4-FFF2-40B4-BE49-F238E27FC236}">
                <a16:creationId xmlns:a16="http://schemas.microsoft.com/office/drawing/2014/main" id="{4BE500F2-5A86-3CAE-A860-06CA82112F7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456" y="4076304"/>
            <a:ext cx="1854387" cy="2672099"/>
          </a:xfrm>
          <a:prstGeom prst="rect">
            <a:avLst/>
          </a:prstGeom>
          <a:noFill/>
          <a:extLst>
            <a:ext uri="{909E8E84-426E-40DD-AFC4-6F175D3DCCD1}">
              <a14:hiddenFill xmlns:a14="http://schemas.microsoft.com/office/drawing/2010/main">
                <a:solidFill>
                  <a:srgbClr val="FFFFFF"/>
                </a:solidFill>
              </a14:hiddenFill>
            </a:ext>
          </a:extLst>
        </p:spPr>
      </p:pic>
      <p:pic>
        <p:nvPicPr>
          <p:cNvPr id="5131" name="Picture 11" descr="Martin Luther King, Jr. | Biography, Speeches, Facts, &amp; Assassination |  Britannica">
            <a:extLst>
              <a:ext uri="{FF2B5EF4-FFF2-40B4-BE49-F238E27FC236}">
                <a16:creationId xmlns:a16="http://schemas.microsoft.com/office/drawing/2014/main" id="{5FBA7A0E-B162-5750-456A-8AB8C582987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98700" y="4094827"/>
            <a:ext cx="3797300" cy="268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262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4456" y="73423"/>
            <a:ext cx="11698514" cy="854075"/>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3200" b="1" dirty="0">
                <a:solidFill>
                  <a:schemeClr val="bg1"/>
                </a:solidFill>
                <a:latin typeface="Century Gothic" panose="020B0502020202020204" pitchFamily="34" charset="0"/>
              </a:rPr>
              <a:t>Task 4: </a:t>
            </a:r>
            <a:r>
              <a:rPr lang="en-GB" sz="3200" b="1" dirty="0">
                <a:solidFill>
                  <a:schemeClr val="bg1"/>
                </a:solidFill>
                <a:latin typeface="Century Gothic" panose="020B0502020202020204" pitchFamily="34" charset="0"/>
              </a:rPr>
              <a:t>Timeline Creation</a:t>
            </a:r>
          </a:p>
        </p:txBody>
      </p:sp>
      <p:sp>
        <p:nvSpPr>
          <p:cNvPr id="7" name="Content Placeholder 2"/>
          <p:cNvSpPr txBox="1">
            <a:spLocks/>
          </p:cNvSpPr>
          <p:nvPr/>
        </p:nvSpPr>
        <p:spPr>
          <a:xfrm>
            <a:off x="7391399" y="1238251"/>
            <a:ext cx="4216401" cy="5448300"/>
          </a:xfrm>
          <a:prstGeom prst="rect">
            <a:avLst/>
          </a:prstGeom>
          <a:solidFill>
            <a:schemeClr val="tx2">
              <a:lumMod val="20000"/>
              <a:lumOff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latin typeface="Century Gothic" panose="020B0502020202020204" pitchFamily="34" charset="0"/>
              </a:rPr>
              <a:t>What</a:t>
            </a:r>
            <a:r>
              <a:rPr lang="en-US" sz="2400" dirty="0">
                <a:latin typeface="Century Gothic" panose="020B0502020202020204" pitchFamily="34" charset="0"/>
              </a:rPr>
              <a:t> – </a:t>
            </a:r>
            <a:r>
              <a:rPr lang="en-GB" sz="2400" dirty="0">
                <a:latin typeface="Century Gothic" panose="020B0502020202020204" pitchFamily="34" charset="0"/>
              </a:rPr>
              <a:t> Create detailed timelines for both units, highlighting major events, policies, and shifts in society.</a:t>
            </a:r>
          </a:p>
          <a:p>
            <a:pPr marL="0" indent="0" algn="ctr">
              <a:buNone/>
            </a:pPr>
            <a:r>
              <a:rPr lang="en-US" sz="2400" dirty="0">
                <a:latin typeface="Century Gothic" panose="020B0502020202020204" pitchFamily="34" charset="0"/>
              </a:rPr>
              <a:t>Instructions: </a:t>
            </a:r>
            <a:r>
              <a:rPr lang="en-GB" sz="2400" i="1" dirty="0">
                <a:latin typeface="Century Gothic" panose="020B0502020202020204" pitchFamily="34" charset="0"/>
              </a:rPr>
              <a:t>Use a combination of text and images.</a:t>
            </a:r>
          </a:p>
          <a:p>
            <a:pPr marL="0" indent="0" algn="ctr">
              <a:buNone/>
            </a:pPr>
            <a:r>
              <a:rPr lang="en-GB" sz="2400" i="1" dirty="0">
                <a:latin typeface="Century Gothic" panose="020B0502020202020204" pitchFamily="34" charset="0"/>
              </a:rPr>
              <a:t>Ensure timelines are comprehensive and cover political, economic, and social aspects.</a:t>
            </a:r>
            <a:endParaRPr lang="en-US" sz="2400" i="1" dirty="0">
              <a:latin typeface="Century Gothic" panose="020B0502020202020204" pitchFamily="34" charset="0"/>
            </a:endParaRPr>
          </a:p>
        </p:txBody>
      </p:sp>
      <p:pic>
        <p:nvPicPr>
          <p:cNvPr id="7171" name="Picture 3" descr="How was 'Modern Britain' made and remade between 1951 and 2007? – Another  History is Possible">
            <a:extLst>
              <a:ext uri="{FF2B5EF4-FFF2-40B4-BE49-F238E27FC236}">
                <a16:creationId xmlns:a16="http://schemas.microsoft.com/office/drawing/2014/main" id="{8A35E103-5805-5FBE-1D69-D81AD29473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600" y="1866900"/>
            <a:ext cx="5880100" cy="3307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8643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1615</Words>
  <Application>Microsoft Office PowerPoint</Application>
  <PresentationFormat>Widescreen</PresentationFormat>
  <Paragraphs>131</Paragraphs>
  <Slides>11</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Bliss 2 Regular</vt:lpstr>
      <vt:lpstr>Calibri</vt:lpstr>
      <vt:lpstr>Calibri Light</vt:lpstr>
      <vt:lpstr>Century Gothic</vt:lpstr>
      <vt:lpstr>Segoe UI</vt:lpstr>
      <vt:lpstr>Office Theme</vt:lpstr>
      <vt:lpstr>PowerPoint Presentation</vt:lpstr>
      <vt:lpstr>Overview</vt:lpstr>
      <vt:lpstr>PowerPoint Presentation</vt:lpstr>
      <vt:lpstr>Task 1: Comparative Essay: Post-War Britain and Post-War USA</vt:lpstr>
      <vt:lpstr>Task 2: Source Analysis</vt:lpstr>
      <vt:lpstr>Task 3: Documentaries and Films Review</vt:lpstr>
      <vt:lpstr>Task 4: Research Project: Key Figures</vt:lpstr>
      <vt:lpstr>Task 4: Research Project: Key Figures</vt:lpstr>
      <vt:lpstr>Task 4: Timeline Creation</vt:lpstr>
      <vt:lpstr>Task 5: Book Review</vt:lpstr>
      <vt:lpstr>Task 6: Preparing for a debate</vt:lpstr>
    </vt:vector>
  </TitlesOfParts>
  <Company>Maplesden Noakes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Head</dc:creator>
  <cp:lastModifiedBy>Mr B Bonecki</cp:lastModifiedBy>
  <cp:revision>9</cp:revision>
  <dcterms:created xsi:type="dcterms:W3CDTF">2018-06-26T09:19:54Z</dcterms:created>
  <dcterms:modified xsi:type="dcterms:W3CDTF">2024-06-17T09:00:49Z</dcterms:modified>
</cp:coreProperties>
</file>