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0" r:id="rId2"/>
    <p:sldId id="308" r:id="rId3"/>
    <p:sldId id="303" r:id="rId4"/>
    <p:sldId id="310" r:id="rId5"/>
    <p:sldId id="311" r:id="rId6"/>
    <p:sldId id="280" r:id="rId7"/>
    <p:sldId id="284" r:id="rId8"/>
    <p:sldId id="318" r:id="rId9"/>
    <p:sldId id="315" r:id="rId10"/>
    <p:sldId id="367" r:id="rId11"/>
    <p:sldId id="368" r:id="rId12"/>
    <p:sldId id="369" r:id="rId13"/>
    <p:sldId id="370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8" r:id="rId27"/>
    <p:sldId id="339" r:id="rId28"/>
    <p:sldId id="342" r:id="rId29"/>
    <p:sldId id="344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62" r:id="rId42"/>
    <p:sldId id="363" r:id="rId43"/>
    <p:sldId id="364" r:id="rId44"/>
    <p:sldId id="365" r:id="rId45"/>
    <p:sldId id="378" r:id="rId46"/>
    <p:sldId id="379" r:id="rId47"/>
    <p:sldId id="373" r:id="rId48"/>
    <p:sldId id="374" r:id="rId49"/>
    <p:sldId id="375" r:id="rId50"/>
    <p:sldId id="376" r:id="rId51"/>
    <p:sldId id="37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1C66D52-F05B-45A9-9AFE-1BA19AC5CA1B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0B9CF65-86B1-472B-9854-DE89D112F0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5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The repeat question is deliberate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A21C78-3203-48AD-9251-D1111F7862E8}" type="slidenum">
              <a:t>40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9433A-5CCE-49B2-848B-F4550911A76F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74272C-73D4-4A5F-BD7E-91D03789F7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3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708597-94C3-454C-B19D-A9A1E4E44028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5C8E7-3C94-4B71-BEAE-154428B5C4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528974-B6F3-4D9C-9EAB-ED5063457BED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C36FA1-CC08-4362-860E-B7D4E3A0CC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1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10881" y="1114425"/>
            <a:ext cx="12181115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1027C-EB10-4664-A8F1-B3C7F94E0149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CB7BEA-0BB0-48CC-9CB4-223CA591C0BA}" type="slidenum">
              <a:t>‹#›</a:t>
            </a:fld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981635"/>
          </a:xfrm>
          <a:solidFill>
            <a:srgbClr val="DEEBF7"/>
          </a:solidFill>
        </p:spPr>
        <p:txBody>
          <a:bodyPr anchor="b">
            <a:noAutofit/>
          </a:bodyPr>
          <a:lstStyle>
            <a:lvl1pPr>
              <a:defRPr lang="en-GB" u="sng">
                <a:effectLst>
                  <a:outerShdw dist="19048" dir="2700000">
                    <a:srgbClr val="000000"/>
                  </a:outerShdw>
                </a:effectLst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0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AA4AB-3846-4A76-9EFC-446899A8FBCF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F8140-1D60-47F4-A7ED-336D8BAF64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23D91-99BA-4177-8290-844A14448256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7E601-2F84-4E6E-876A-33876BCC06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4CABDF-EE4F-40BD-A32E-95F704229D1E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88E06-F331-4DBB-A177-69BCD88EFB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3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A2584-63C4-4054-BCD7-343D8EA79F72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DDE32E-E29A-4D8D-AB63-ACE698FACD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2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C4E39-A63F-4707-B384-770160162E49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14D75-606F-4729-9B54-6A83FA7141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1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08038-6607-4E25-A111-DC8557A3E7B0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066993-436F-4821-A78B-91BF4ACE13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5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9082B6-808D-45EC-B4A2-B47A8828CCAF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B2DEF7-0936-4EED-BA43-9551200B70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8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0E182-0E59-4BAE-9EEB-FC0F118FC61C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25609-8EA3-4C3F-820D-9B4237E2FC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1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E6B0073-821F-4B22-8E96-87822F5A351D}" type="datetime1">
              <a:rPr lang="en-GB"/>
              <a:pPr lvl="0"/>
              <a:t>11/05/2023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DE74928-7C51-4FB5-AE08-6490FF9C42E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409" t="22942" r="5891" b="22253"/>
          <a:stretch>
            <a:fillRect/>
          </a:stretch>
        </p:blipFill>
        <p:spPr>
          <a:xfrm>
            <a:off x="223890" y="159571"/>
            <a:ext cx="11496248" cy="65106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2_TRP_A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1" b="11281"/>
          <a:stretch>
            <a:fillRect/>
          </a:stretch>
        </p:blipFill>
        <p:spPr>
          <a:xfrm>
            <a:off x="3933922" y="0"/>
            <a:ext cx="72032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82834" cy="772732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Task</a:t>
            </a:r>
            <a:r>
              <a:rPr lang="en-GB" b="1"/>
              <a:t>: Identify A-I</a:t>
            </a:r>
          </a:p>
        </p:txBody>
      </p:sp>
      <p:cxnSp>
        <p:nvCxnSpPr>
          <p:cNvPr id="4" name="Straight Arrow Connector 2"/>
          <p:cNvCxnSpPr/>
          <p:nvPr/>
        </p:nvCxnSpPr>
        <p:spPr>
          <a:xfrm flipV="1">
            <a:off x="3238219" y="755065"/>
            <a:ext cx="2078175" cy="778978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5" name="TextBox 3"/>
          <p:cNvSpPr txBox="1"/>
          <p:nvPr/>
        </p:nvSpPr>
        <p:spPr>
          <a:xfrm>
            <a:off x="3092610" y="1508750"/>
            <a:ext cx="3177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cxnSp>
        <p:nvCxnSpPr>
          <p:cNvPr id="6" name="Straight Arrow Connector 11"/>
          <p:cNvCxnSpPr/>
          <p:nvPr/>
        </p:nvCxnSpPr>
        <p:spPr>
          <a:xfrm flipV="1">
            <a:off x="4241005" y="964710"/>
            <a:ext cx="2078175" cy="778977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7" name="TextBox 12"/>
          <p:cNvSpPr txBox="1"/>
          <p:nvPr/>
        </p:nvSpPr>
        <p:spPr>
          <a:xfrm>
            <a:off x="3933922" y="1693413"/>
            <a:ext cx="3177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</a:t>
            </a:r>
          </a:p>
        </p:txBody>
      </p:sp>
      <p:cxnSp>
        <p:nvCxnSpPr>
          <p:cNvPr id="8" name="Straight Arrow Connector 13"/>
          <p:cNvCxnSpPr/>
          <p:nvPr/>
        </p:nvCxnSpPr>
        <p:spPr>
          <a:xfrm flipH="1">
            <a:off x="7216664" y="260759"/>
            <a:ext cx="2033662" cy="314462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9" name="Straight Arrow Connector 15"/>
          <p:cNvCxnSpPr/>
          <p:nvPr/>
        </p:nvCxnSpPr>
        <p:spPr>
          <a:xfrm flipH="1">
            <a:off x="7850224" y="493154"/>
            <a:ext cx="2033662" cy="314471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0" name="TextBox 16"/>
          <p:cNvSpPr txBox="1"/>
          <p:nvPr/>
        </p:nvSpPr>
        <p:spPr>
          <a:xfrm>
            <a:off x="9249393" y="28355"/>
            <a:ext cx="30809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9986802" y="282604"/>
            <a:ext cx="3273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8867055" y="1534043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20"/>
          <p:cNvCxnSpPr/>
          <p:nvPr/>
        </p:nvCxnSpPr>
        <p:spPr>
          <a:xfrm flipH="1">
            <a:off x="5958202" y="1508750"/>
            <a:ext cx="4355937" cy="1920250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4" name="TextBox 22"/>
          <p:cNvSpPr txBox="1"/>
          <p:nvPr/>
        </p:nvSpPr>
        <p:spPr>
          <a:xfrm>
            <a:off x="10255846" y="1324078"/>
            <a:ext cx="29687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</a:t>
            </a:r>
          </a:p>
        </p:txBody>
      </p:sp>
      <p:cxnSp>
        <p:nvCxnSpPr>
          <p:cNvPr id="15" name="Straight Arrow Connector 23"/>
          <p:cNvCxnSpPr/>
          <p:nvPr/>
        </p:nvCxnSpPr>
        <p:spPr>
          <a:xfrm flipH="1">
            <a:off x="9604775" y="1870898"/>
            <a:ext cx="1447084" cy="1583394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6" name="TextBox 24"/>
          <p:cNvSpPr txBox="1"/>
          <p:nvPr/>
        </p:nvSpPr>
        <p:spPr>
          <a:xfrm>
            <a:off x="11036661" y="1597493"/>
            <a:ext cx="3289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</a:t>
            </a:r>
          </a:p>
        </p:txBody>
      </p:sp>
      <p:cxnSp>
        <p:nvCxnSpPr>
          <p:cNvPr id="17" name="Straight Arrow Connector 25"/>
          <p:cNvCxnSpPr/>
          <p:nvPr/>
        </p:nvCxnSpPr>
        <p:spPr>
          <a:xfrm flipH="1">
            <a:off x="9248351" y="1664436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8" name="TextBox 26"/>
          <p:cNvSpPr txBox="1"/>
          <p:nvPr/>
        </p:nvSpPr>
        <p:spPr>
          <a:xfrm>
            <a:off x="10645161" y="1295110"/>
            <a:ext cx="3305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</a:t>
            </a:r>
          </a:p>
        </p:txBody>
      </p:sp>
      <p:cxnSp>
        <p:nvCxnSpPr>
          <p:cNvPr id="19" name="Straight Arrow Connector 27"/>
          <p:cNvCxnSpPr/>
          <p:nvPr/>
        </p:nvCxnSpPr>
        <p:spPr>
          <a:xfrm>
            <a:off x="4633337" y="4277398"/>
            <a:ext cx="1116766" cy="1963555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0" name="TextBox 29"/>
          <p:cNvSpPr txBox="1"/>
          <p:nvPr/>
        </p:nvSpPr>
        <p:spPr>
          <a:xfrm>
            <a:off x="4417274" y="3869018"/>
            <a:ext cx="2423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2_TRP_A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1" b="11281"/>
          <a:stretch>
            <a:fillRect/>
          </a:stretch>
        </p:blipFill>
        <p:spPr>
          <a:xfrm>
            <a:off x="3933922" y="0"/>
            <a:ext cx="72032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82834" cy="77273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Answers</a:t>
            </a:r>
            <a:endParaRPr lang="en-GB" b="1"/>
          </a:p>
        </p:txBody>
      </p:sp>
      <p:cxnSp>
        <p:nvCxnSpPr>
          <p:cNvPr id="4" name="Straight Arrow Connector 2"/>
          <p:cNvCxnSpPr/>
          <p:nvPr/>
        </p:nvCxnSpPr>
        <p:spPr>
          <a:xfrm flipV="1">
            <a:off x="3238219" y="755065"/>
            <a:ext cx="2078175" cy="778978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5" name="TextBox 3"/>
          <p:cNvSpPr txBox="1"/>
          <p:nvPr/>
        </p:nvSpPr>
        <p:spPr>
          <a:xfrm>
            <a:off x="2209208" y="1479773"/>
            <a:ext cx="12209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- Antigen</a:t>
            </a:r>
          </a:p>
        </p:txBody>
      </p:sp>
      <p:cxnSp>
        <p:nvCxnSpPr>
          <p:cNvPr id="6" name="Straight Arrow Connector 11"/>
          <p:cNvCxnSpPr/>
          <p:nvPr/>
        </p:nvCxnSpPr>
        <p:spPr>
          <a:xfrm flipV="1">
            <a:off x="4241005" y="964710"/>
            <a:ext cx="2078175" cy="778977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7" name="TextBox 12"/>
          <p:cNvSpPr txBox="1"/>
          <p:nvPr/>
        </p:nvSpPr>
        <p:spPr>
          <a:xfrm>
            <a:off x="3705532" y="1737442"/>
            <a:ext cx="105349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 – B Cell</a:t>
            </a:r>
          </a:p>
        </p:txBody>
      </p:sp>
      <p:cxnSp>
        <p:nvCxnSpPr>
          <p:cNvPr id="8" name="Straight Arrow Connector 13"/>
          <p:cNvCxnSpPr/>
          <p:nvPr/>
        </p:nvCxnSpPr>
        <p:spPr>
          <a:xfrm flipH="1">
            <a:off x="7216664" y="260759"/>
            <a:ext cx="2033662" cy="314462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9" name="Straight Arrow Connector 15"/>
          <p:cNvCxnSpPr/>
          <p:nvPr/>
        </p:nvCxnSpPr>
        <p:spPr>
          <a:xfrm flipH="1">
            <a:off x="7850224" y="493154"/>
            <a:ext cx="2033662" cy="314471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0" name="TextBox 16"/>
          <p:cNvSpPr txBox="1"/>
          <p:nvPr/>
        </p:nvSpPr>
        <p:spPr>
          <a:xfrm>
            <a:off x="9249393" y="28355"/>
            <a:ext cx="25981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 – T helper cell (inactive)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9866430" y="356853"/>
            <a:ext cx="232556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 – Antigen presenting macrophage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8867055" y="1534043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20"/>
          <p:cNvCxnSpPr/>
          <p:nvPr/>
        </p:nvCxnSpPr>
        <p:spPr>
          <a:xfrm flipH="1">
            <a:off x="5958202" y="1508750"/>
            <a:ext cx="4355937" cy="1920250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4" name="TextBox 22"/>
          <p:cNvSpPr txBox="1"/>
          <p:nvPr/>
        </p:nvSpPr>
        <p:spPr>
          <a:xfrm>
            <a:off x="9132121" y="1213673"/>
            <a:ext cx="182381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 - Cytokines</a:t>
            </a:r>
          </a:p>
        </p:txBody>
      </p:sp>
      <p:cxnSp>
        <p:nvCxnSpPr>
          <p:cNvPr id="15" name="Straight Arrow Connector 23"/>
          <p:cNvCxnSpPr/>
          <p:nvPr/>
        </p:nvCxnSpPr>
        <p:spPr>
          <a:xfrm flipH="1">
            <a:off x="9604775" y="1870898"/>
            <a:ext cx="1447084" cy="1583394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6" name="TextBox 24"/>
          <p:cNvSpPr txBox="1"/>
          <p:nvPr/>
        </p:nvSpPr>
        <p:spPr>
          <a:xfrm>
            <a:off x="11036661" y="1739271"/>
            <a:ext cx="1155335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 – Infected cell </a:t>
            </a:r>
          </a:p>
        </p:txBody>
      </p:sp>
      <p:cxnSp>
        <p:nvCxnSpPr>
          <p:cNvPr id="17" name="Straight Arrow Connector 25"/>
          <p:cNvCxnSpPr/>
          <p:nvPr/>
        </p:nvCxnSpPr>
        <p:spPr>
          <a:xfrm flipH="1">
            <a:off x="9248351" y="1664436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8" name="TextBox 26"/>
          <p:cNvSpPr txBox="1"/>
          <p:nvPr/>
        </p:nvSpPr>
        <p:spPr>
          <a:xfrm>
            <a:off x="10645161" y="1295110"/>
            <a:ext cx="154721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 – T killer cell</a:t>
            </a:r>
          </a:p>
        </p:txBody>
      </p:sp>
      <p:cxnSp>
        <p:nvCxnSpPr>
          <p:cNvPr id="19" name="Straight Arrow Connector 27"/>
          <p:cNvCxnSpPr/>
          <p:nvPr/>
        </p:nvCxnSpPr>
        <p:spPr>
          <a:xfrm>
            <a:off x="4414101" y="5057775"/>
            <a:ext cx="1336002" cy="1183178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0" name="TextBox 29"/>
          <p:cNvSpPr txBox="1"/>
          <p:nvPr/>
        </p:nvSpPr>
        <p:spPr>
          <a:xfrm>
            <a:off x="3430179" y="4663458"/>
            <a:ext cx="155522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– Plasma cell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50" y="0"/>
            <a:ext cx="638175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71077" y="4513889"/>
            <a:ext cx="189140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a.k.a T-killer cell 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18519" y="914271"/>
            <a:ext cx="2462214" cy="4524314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T helper cell has in important role in both the humoral response (involving antibodies) and cellular response (not involving antibodies).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4863" y="6452225"/>
            <a:ext cx="189140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a.k.a T-killer cell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1622" y="242791"/>
            <a:ext cx="357187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a.k.a. Cell mediated response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2511" y="1052392"/>
            <a:ext cx="2462214" cy="1938994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similarities and differences do you notice between the two responses?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5724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en-GB"/>
              <a:t>HUMORAL AND CELL MEDIATED RESPONSE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954084"/>
            <a:ext cx="11444292" cy="5146672"/>
          </a:xfrm>
        </p:spPr>
        <p:txBody>
          <a:bodyPr/>
          <a:lstStyle/>
          <a:p>
            <a:pPr lvl="0"/>
            <a:r>
              <a:rPr lang="en-GB" sz="3200"/>
              <a:t>Both involve specificity to antigens.</a:t>
            </a:r>
          </a:p>
          <a:p>
            <a:pPr lvl="0"/>
            <a:r>
              <a:rPr lang="en-GB" sz="3200"/>
              <a:t>Both involve antigen presenting cells.</a:t>
            </a:r>
          </a:p>
          <a:p>
            <a:pPr lvl="0"/>
            <a:r>
              <a:rPr lang="en-GB" sz="3200"/>
              <a:t>Both involve activation of T helper cells to produce activated cells. </a:t>
            </a:r>
          </a:p>
          <a:p>
            <a:pPr lvl="0"/>
            <a:r>
              <a:rPr lang="en-GB" sz="3200"/>
              <a:t>Both involve clonal selection – since activated T helper cells only activate those cells with antigens it has complementary receptors for. </a:t>
            </a:r>
          </a:p>
          <a:p>
            <a:pPr lvl="0"/>
            <a:r>
              <a:rPr lang="en-GB" sz="3200"/>
              <a:t>Both involve clonal expansion – since cells are made in large numbers.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b="1" u="sng"/>
              <a:t>Whiteboards</a:t>
            </a:r>
            <a:r>
              <a:rPr lang="en-GB" b="1"/>
              <a:t>: Where are B cells made?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760634" y="2150769"/>
            <a:ext cx="427578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Bone Marrow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b="1" u="sng"/>
              <a:t>Whiteboards</a:t>
            </a:r>
            <a:r>
              <a:rPr lang="en-GB" b="1"/>
              <a:t>: Where are T cells made?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760634" y="2150769"/>
            <a:ext cx="427578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Bone Marrow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b="1" u="sng"/>
              <a:t>Whiteboards</a:t>
            </a:r>
            <a:r>
              <a:rPr lang="en-GB" b="1"/>
              <a:t>: Where do T cells mature?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262905" y="2446989"/>
            <a:ext cx="427578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Thymus.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What is found on the surface of B and T cells?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155329" y="2202286"/>
            <a:ext cx="6684135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Antigen receptors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18485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What is special about antigen receptors?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287886" y="2150769"/>
            <a:ext cx="9169758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They are unique and will only bind an antigen with a complementary shape.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5400" b="0" i="0" u="none" strike="noStrike" kern="1200" cap="none" spc="0" baseline="0">
              <a:solidFill>
                <a:srgbClr val="00B05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(think lock and key model of enzymes </a:t>
            </a:r>
            <a:r>
              <a:rPr lang="en-GB" sz="3600" b="0" i="0" u="none" strike="noStrike" kern="1200" cap="none" spc="0" baseline="0">
                <a:solidFill>
                  <a:srgbClr val="00B050"/>
                </a:solidFill>
                <a:uFillTx/>
                <a:latin typeface="Wingdings" pitchFamily="2"/>
              </a:rPr>
              <a:t></a:t>
            </a:r>
            <a:r>
              <a:rPr lang="en-GB" sz="36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18485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b="1" u="sng"/>
              <a:t>Whiteboards</a:t>
            </a:r>
            <a:r>
              <a:rPr lang="en-GB" b="1"/>
              <a:t>: What do B cells secrete?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339403" y="2228045"/>
            <a:ext cx="9169758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Antibodies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14" t="6992" r="35035" b="5778"/>
          <a:stretch>
            <a:fillRect/>
          </a:stretch>
        </p:blipFill>
        <p:spPr>
          <a:xfrm>
            <a:off x="5473516" y="2157545"/>
            <a:ext cx="901525" cy="9938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1996" cy="720437"/>
          </a:xfrm>
          <a:solidFill>
            <a:srgbClr val="FFC000"/>
          </a:solidFill>
        </p:spPr>
        <p:txBody>
          <a:bodyPr/>
          <a:lstStyle/>
          <a:p>
            <a:pPr lvl="0" algn="l"/>
            <a:r>
              <a:rPr lang="en-GB" sz="4300" b="1" u="sng"/>
              <a:t>Non Specific Responses – inflammation 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0" y="1090659"/>
            <a:ext cx="12191996" cy="4859377"/>
          </a:xfrm>
        </p:spPr>
        <p:txBody>
          <a:bodyPr/>
          <a:lstStyle/>
          <a:p>
            <a:pPr marL="457200" lvl="0" indent="-457200" algn="l">
              <a:buChar char="•"/>
            </a:pPr>
            <a:r>
              <a:rPr lang="en-GB"/>
              <a:t>Inflammation occurs when damaged white blood cells and </a:t>
            </a:r>
            <a:r>
              <a:rPr lang="en-GB" b="1"/>
              <a:t>mast cells (found in connective tissue beneath skin and blood vessels) </a:t>
            </a:r>
            <a:r>
              <a:rPr lang="en-GB"/>
              <a:t>release histamines.</a:t>
            </a:r>
          </a:p>
          <a:p>
            <a:pPr marL="457200" lvl="0" indent="-457200" algn="l">
              <a:buChar char="•"/>
            </a:pPr>
            <a:r>
              <a:rPr lang="en-GB"/>
              <a:t>Histamines cause arterioles to dilate, thus increasing the blood flow to capillaries. </a:t>
            </a:r>
          </a:p>
          <a:p>
            <a:pPr marL="457200" lvl="0" indent="-457200" algn="l">
              <a:buChar char="•"/>
            </a:pPr>
            <a:r>
              <a:rPr lang="en-GB"/>
              <a:t>Capillaries also become more permeable in response to histamines, causing plasma fluid, containing white blood cells and antibodies to leak from blood into the tissue causing a  oedema (sweeling).</a:t>
            </a:r>
          </a:p>
          <a:p>
            <a:pPr marL="457200" lvl="0" indent="-457200" algn="l">
              <a:buChar char="•"/>
            </a:pPr>
            <a:r>
              <a:rPr lang="en-GB">
                <a:solidFill>
                  <a:srgbClr val="2F5597"/>
                </a:solidFill>
              </a:rPr>
              <a:t>Pronounced </a:t>
            </a:r>
            <a:r>
              <a:rPr lang="en-GB" i="1">
                <a:solidFill>
                  <a:srgbClr val="2F5597"/>
                </a:solidFill>
              </a:rPr>
              <a:t>edeema</a:t>
            </a:r>
            <a:r>
              <a:rPr lang="en-GB">
                <a:solidFill>
                  <a:srgbClr val="2F5597"/>
                </a:solidFill>
              </a:rPr>
              <a:t>. </a:t>
            </a:r>
          </a:p>
          <a:p>
            <a:pPr marL="457200" lvl="0" indent="-457200" algn="l">
              <a:buChar char="•"/>
            </a:pPr>
            <a:endParaRPr lang="en-GB">
              <a:solidFill>
                <a:srgbClr val="2F5597"/>
              </a:solidFill>
            </a:endParaRPr>
          </a:p>
          <a:p>
            <a:pPr marL="457200" lvl="0" indent="-457200" algn="l">
              <a:buChar char="•"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54" y="4587636"/>
            <a:ext cx="3392561" cy="1905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irculating Cells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77403" y="3788231"/>
            <a:ext cx="3606795" cy="27050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18485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Which type of protein are antibodies classed as?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129561" y="2717441"/>
            <a:ext cx="9169758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Immunoglobulins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18485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do antibodies bind to?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129561" y="2717441"/>
            <a:ext cx="9169758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Antigens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184852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Which cell recognises a pathogen marked with antibodies?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764407" y="2292437"/>
            <a:ext cx="9169758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Macrophage.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712890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is the response of a macrophage after recognising a pathogen marked with antibodies?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764407" y="2292437"/>
            <a:ext cx="9169758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It engulfs the pathogen and forms a vacuole around it. Lysosomes release digestive enzymes into the vacuole which digest the pathogen.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868222"/>
            <a:ext cx="12191996" cy="4351336"/>
          </a:xfrm>
        </p:spPr>
        <p:txBody>
          <a:bodyPr>
            <a:noAutofit/>
          </a:bodyPr>
          <a:lstStyle/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Where are B cells made?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Where are T cells made?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Where do T cells mature?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What type of cell are B cells and T cells? </a:t>
            </a:r>
            <a:r>
              <a:rPr lang="en-GB" sz="2400" i="1"/>
              <a:t>(answer is 11 letters long) </a:t>
            </a:r>
            <a:endParaRPr lang="en-GB" sz="3200" i="1"/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Which of the two cells is capable of making antibodies?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What do antibodies do?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Which type of cell responds to pathogens labelled with antibodies?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sz="3200"/>
              <a:t>What does the cell you named in Q7 do when it comes into contact with the antibodies? </a:t>
            </a:r>
          </a:p>
          <a:p>
            <a:pPr marL="514350" lvl="0" indent="-514350">
              <a:buFont typeface="Calibri Light"/>
              <a:buAutoNum type="arabicPeriod"/>
            </a:pPr>
            <a:endParaRPr lang="en-GB" sz="3200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Task</a:t>
            </a:r>
            <a:r>
              <a:rPr lang="en-GB" b="1"/>
              <a:t>: Answer these in your books.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992773"/>
            <a:ext cx="10424160" cy="5120640"/>
          </a:xfrm>
        </p:spPr>
        <p:txBody>
          <a:bodyPr/>
          <a:lstStyle/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Where are B cells made? </a:t>
            </a:r>
            <a:r>
              <a:rPr lang="en-GB">
                <a:solidFill>
                  <a:srgbClr val="00B050"/>
                </a:solidFill>
              </a:rPr>
              <a:t>Bone marrow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Where are T cells made? </a:t>
            </a:r>
            <a:r>
              <a:rPr lang="en-GB">
                <a:solidFill>
                  <a:srgbClr val="00B050"/>
                </a:solidFill>
              </a:rPr>
              <a:t>Bone marrow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Where do T cells mature? </a:t>
            </a:r>
            <a:r>
              <a:rPr lang="en-GB">
                <a:solidFill>
                  <a:srgbClr val="00B050"/>
                </a:solidFill>
              </a:rPr>
              <a:t>Thymus 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What type of cell are B cells and T cells? </a:t>
            </a:r>
            <a:r>
              <a:rPr lang="en-GB">
                <a:solidFill>
                  <a:srgbClr val="00B050"/>
                </a:solidFill>
              </a:rPr>
              <a:t>Lymphocytes 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Which type of cell is capable of making antibodies? </a:t>
            </a:r>
            <a:r>
              <a:rPr lang="en-GB">
                <a:solidFill>
                  <a:srgbClr val="00B050"/>
                </a:solidFill>
              </a:rPr>
              <a:t>B cells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What do antibodies do? </a:t>
            </a:r>
            <a:r>
              <a:rPr lang="en-GB">
                <a:solidFill>
                  <a:srgbClr val="00B050"/>
                </a:solidFill>
              </a:rPr>
              <a:t>Bind to antigens </a:t>
            </a:r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Which type of cell responds to the antibodies? </a:t>
            </a:r>
            <a:r>
              <a:rPr lang="en-GB">
                <a:solidFill>
                  <a:srgbClr val="00B050"/>
                </a:solidFill>
              </a:rPr>
              <a:t>Macrophage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r>
              <a:rPr lang="en-GB"/>
              <a:t>What does the cell in Q6 do when it comes into contact with the antibodies? </a:t>
            </a:r>
            <a:r>
              <a:rPr lang="en-GB">
                <a:solidFill>
                  <a:srgbClr val="00B050"/>
                </a:solidFill>
              </a:rPr>
              <a:t>Engulfs the pathogen and forms a vacuole around it. Lysosomes release digestive enzymes into the vacuole, which digest the pathogen. </a:t>
            </a:r>
            <a:endParaRPr lang="en-GB"/>
          </a:p>
          <a:p>
            <a:pPr marL="514350" lvl="0" indent="-514350">
              <a:lnSpc>
                <a:spcPct val="80000"/>
              </a:lnSpc>
              <a:buFont typeface="Calibri Light"/>
              <a:buAutoNum type="arabicPeriod"/>
            </a:pPr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en-GB" b="1"/>
              <a:t>Answers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GB" b="1"/>
              <a:t>Two types of T cell – Helper + Killer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911227"/>
            <a:ext cx="6174769" cy="4351336"/>
          </a:xfrm>
        </p:spPr>
        <p:txBody>
          <a:bodyPr/>
          <a:lstStyle/>
          <a:p>
            <a:pPr lvl="0"/>
            <a:r>
              <a:rPr lang="en-GB" b="1"/>
              <a:t>T helper cell </a:t>
            </a:r>
            <a:r>
              <a:rPr lang="en-GB"/>
              <a:t>– when activated (</a:t>
            </a:r>
            <a:r>
              <a:rPr lang="en-GB" sz="2400" i="1"/>
              <a:t>process coming up</a:t>
            </a:r>
            <a:r>
              <a:rPr lang="en-GB"/>
              <a:t>) these cells will activate B cells to divide and become cells capable of producing antibodies. They also enhance phagocyte activity.  </a:t>
            </a:r>
          </a:p>
          <a:p>
            <a:pPr lvl="0"/>
            <a:r>
              <a:rPr lang="en-GB" b="1"/>
              <a:t>T killer cell </a:t>
            </a:r>
            <a:r>
              <a:rPr lang="en-GB"/>
              <a:t>– destroy cells with antigens on their surface that are recognised as non-self, cells infected with pathogens and transplanted tissue. </a:t>
            </a:r>
            <a:r>
              <a:rPr lang="en-GB" sz="2400" i="1">
                <a:latin typeface="Wingdings" pitchFamily="2"/>
              </a:rPr>
              <a:t></a:t>
            </a:r>
            <a:r>
              <a:rPr lang="en-GB" sz="2400" i="1"/>
              <a:t> More of this cell later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Rounded Rectangle 5"/>
          <p:cNvSpPr/>
          <p:nvPr/>
        </p:nvSpPr>
        <p:spPr>
          <a:xfrm>
            <a:off x="7746714" y="2075377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Lymphocytes </a:t>
            </a:r>
          </a:p>
        </p:txBody>
      </p:sp>
      <p:cxnSp>
        <p:nvCxnSpPr>
          <p:cNvPr id="5" name="Straight Arrow Connector 6"/>
          <p:cNvCxnSpPr/>
          <p:nvPr/>
        </p:nvCxnSpPr>
        <p:spPr>
          <a:xfrm>
            <a:off x="9373459" y="2804848"/>
            <a:ext cx="972620" cy="72946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6" name="Straight Arrow Connector 9"/>
          <p:cNvCxnSpPr/>
          <p:nvPr/>
        </p:nvCxnSpPr>
        <p:spPr>
          <a:xfrm flipH="1">
            <a:off x="7746714" y="2804848"/>
            <a:ext cx="934947" cy="72946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7" name="Rounded Rectangle 10"/>
          <p:cNvSpPr/>
          <p:nvPr/>
        </p:nvSpPr>
        <p:spPr>
          <a:xfrm>
            <a:off x="9118314" y="3534311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cell </a:t>
            </a:r>
          </a:p>
        </p:txBody>
      </p:sp>
      <p:sp>
        <p:nvSpPr>
          <p:cNvPr id="8" name="Rounded Rectangle 11"/>
          <p:cNvSpPr/>
          <p:nvPr/>
        </p:nvSpPr>
        <p:spPr>
          <a:xfrm>
            <a:off x="6254651" y="3534311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B cell </a:t>
            </a:r>
          </a:p>
        </p:txBody>
      </p:sp>
      <p:cxnSp>
        <p:nvCxnSpPr>
          <p:cNvPr id="9" name="Straight Arrow Connector 12"/>
          <p:cNvCxnSpPr>
            <a:endCxn id="12" idx="0"/>
          </p:cNvCxnSpPr>
          <p:nvPr/>
        </p:nvCxnSpPr>
        <p:spPr>
          <a:xfrm>
            <a:off x="10688549" y="4263774"/>
            <a:ext cx="627150" cy="759198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0" name="Straight Arrow Connector 13"/>
          <p:cNvCxnSpPr/>
          <p:nvPr/>
        </p:nvCxnSpPr>
        <p:spPr>
          <a:xfrm flipH="1">
            <a:off x="9373459" y="4271875"/>
            <a:ext cx="828776" cy="751097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Rounded Rectangle 14"/>
          <p:cNvSpPr/>
          <p:nvPr/>
        </p:nvSpPr>
        <p:spPr>
          <a:xfrm>
            <a:off x="8766252" y="5001338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helper cell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10559262" y="5022972"/>
            <a:ext cx="1512874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killer cell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2437" y="0"/>
            <a:ext cx="352900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/>
          <p:cNvSpPr/>
          <p:nvPr/>
        </p:nvSpPr>
        <p:spPr>
          <a:xfrm>
            <a:off x="0" y="0"/>
            <a:ext cx="4005328" cy="1569659"/>
          </a:xfrm>
          <a:prstGeom prst="rect">
            <a:avLst/>
          </a:prstGeom>
          <a:solidFill>
            <a:srgbClr val="FFFF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 helper cell needs to be activated as part of the immune response.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2328931"/>
            <a:ext cx="4005328" cy="2062100"/>
          </a:xfrm>
          <a:prstGeom prst="rect">
            <a:avLst/>
          </a:prstGeom>
          <a:solidFill>
            <a:srgbClr val="DEEBF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Can anyone volunteer to summarise what they think is happening?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7274152" y="595064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Lymphocytes </a:t>
            </a:r>
          </a:p>
        </p:txBody>
      </p:sp>
      <p:cxnSp>
        <p:nvCxnSpPr>
          <p:cNvPr id="3" name="Straight Arrow Connector 4"/>
          <p:cNvCxnSpPr/>
          <p:nvPr/>
        </p:nvCxnSpPr>
        <p:spPr>
          <a:xfrm>
            <a:off x="8900888" y="1324526"/>
            <a:ext cx="972629" cy="72946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4" name="Straight Arrow Connector 5"/>
          <p:cNvCxnSpPr/>
          <p:nvPr/>
        </p:nvCxnSpPr>
        <p:spPr>
          <a:xfrm flipH="1">
            <a:off x="7274152" y="1324526"/>
            <a:ext cx="934947" cy="72946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5" name="Rounded Rectangle 6"/>
          <p:cNvSpPr/>
          <p:nvPr/>
        </p:nvSpPr>
        <p:spPr>
          <a:xfrm>
            <a:off x="8645752" y="2053989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cell 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5782080" y="2053989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B cell </a:t>
            </a:r>
          </a:p>
        </p:txBody>
      </p:sp>
      <p:cxnSp>
        <p:nvCxnSpPr>
          <p:cNvPr id="7" name="Straight Arrow Connector 8"/>
          <p:cNvCxnSpPr>
            <a:endCxn id="10" idx="0"/>
          </p:cNvCxnSpPr>
          <p:nvPr/>
        </p:nvCxnSpPr>
        <p:spPr>
          <a:xfrm>
            <a:off x="10215987" y="2783451"/>
            <a:ext cx="627150" cy="759208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8" name="Straight Arrow Connector 9"/>
          <p:cNvCxnSpPr/>
          <p:nvPr/>
        </p:nvCxnSpPr>
        <p:spPr>
          <a:xfrm flipH="1">
            <a:off x="8900897" y="2791553"/>
            <a:ext cx="828776" cy="751106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9" name="Rounded Rectangle 10"/>
          <p:cNvSpPr/>
          <p:nvPr/>
        </p:nvSpPr>
        <p:spPr>
          <a:xfrm>
            <a:off x="8293690" y="3521025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helper cell </a:t>
            </a:r>
          </a:p>
        </p:txBody>
      </p:sp>
      <p:sp>
        <p:nvSpPr>
          <p:cNvPr id="10" name="Rounded Rectangle 11"/>
          <p:cNvSpPr/>
          <p:nvPr/>
        </p:nvSpPr>
        <p:spPr>
          <a:xfrm>
            <a:off x="10086700" y="3542659"/>
            <a:ext cx="1512874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killer cell </a:t>
            </a:r>
          </a:p>
        </p:txBody>
      </p:sp>
      <p:cxnSp>
        <p:nvCxnSpPr>
          <p:cNvPr id="11" name="Straight Arrow Connector 12"/>
          <p:cNvCxnSpPr>
            <a:stCxn id="9" idx="2"/>
            <a:endCxn id="12" idx="0"/>
          </p:cNvCxnSpPr>
          <p:nvPr/>
        </p:nvCxnSpPr>
        <p:spPr>
          <a:xfrm flipH="1">
            <a:off x="8015081" y="4833947"/>
            <a:ext cx="1060302" cy="14600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Rounded Rectangle 13"/>
          <p:cNvSpPr/>
          <p:nvPr/>
        </p:nvSpPr>
        <p:spPr>
          <a:xfrm>
            <a:off x="7233388" y="4979950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helper cell </a:t>
            </a:r>
          </a:p>
        </p:txBody>
      </p:sp>
      <p:cxnSp>
        <p:nvCxnSpPr>
          <p:cNvPr id="13" name="Straight Arrow Connector 14"/>
          <p:cNvCxnSpPr>
            <a:endCxn id="14" idx="0"/>
          </p:cNvCxnSpPr>
          <p:nvPr/>
        </p:nvCxnSpPr>
        <p:spPr>
          <a:xfrm>
            <a:off x="9140799" y="4842040"/>
            <a:ext cx="1178780" cy="11627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4" name="Rounded Rectangle 15"/>
          <p:cNvSpPr/>
          <p:nvPr/>
        </p:nvSpPr>
        <p:spPr>
          <a:xfrm>
            <a:off x="9537886" y="4958315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memory cell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3" r="-1915" b="-1974"/>
          <a:stretch>
            <a:fillRect/>
          </a:stretch>
        </p:blipFill>
        <p:spPr>
          <a:xfrm>
            <a:off x="1469047" y="0"/>
            <a:ext cx="3532400" cy="6868396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4221" y="0"/>
            <a:ext cx="439102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4005328" cy="1569659"/>
          </a:xfrm>
          <a:prstGeom prst="rect">
            <a:avLst/>
          </a:prstGeom>
          <a:solidFill>
            <a:srgbClr val="FFFF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 cell needs to be activated as part of the immune response.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2328931"/>
            <a:ext cx="4005328" cy="2062100"/>
          </a:xfrm>
          <a:prstGeom prst="rect">
            <a:avLst/>
          </a:prstGeom>
          <a:solidFill>
            <a:srgbClr val="DEEBF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Can anyone volunteer to summarise what they think is happening?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74615"/>
            <a:ext cx="12191996" cy="709867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 b="1"/>
              <a:t>Inflammation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103" y="847301"/>
            <a:ext cx="10073780" cy="60995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7641083" y="537877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Lymphocytes </a:t>
            </a:r>
          </a:p>
        </p:txBody>
      </p:sp>
      <p:cxnSp>
        <p:nvCxnSpPr>
          <p:cNvPr id="3" name="Straight Arrow Connector 4"/>
          <p:cNvCxnSpPr/>
          <p:nvPr/>
        </p:nvCxnSpPr>
        <p:spPr>
          <a:xfrm>
            <a:off x="9267818" y="1267340"/>
            <a:ext cx="972620" cy="729462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4" name="Straight Arrow Connector 5"/>
          <p:cNvCxnSpPr/>
          <p:nvPr/>
        </p:nvCxnSpPr>
        <p:spPr>
          <a:xfrm flipH="1">
            <a:off x="7641083" y="1267340"/>
            <a:ext cx="934946" cy="729462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5" name="Rounded Rectangle 6"/>
          <p:cNvSpPr/>
          <p:nvPr/>
        </p:nvSpPr>
        <p:spPr>
          <a:xfrm>
            <a:off x="9012683" y="1996802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cell 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6149010" y="1996802"/>
            <a:ext cx="2455520" cy="7294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B cell </a:t>
            </a:r>
          </a:p>
        </p:txBody>
      </p:sp>
      <p:cxnSp>
        <p:nvCxnSpPr>
          <p:cNvPr id="7" name="Straight Arrow Connector 8"/>
          <p:cNvCxnSpPr>
            <a:endCxn id="10" idx="0"/>
          </p:cNvCxnSpPr>
          <p:nvPr/>
        </p:nvCxnSpPr>
        <p:spPr>
          <a:xfrm>
            <a:off x="10582908" y="2726265"/>
            <a:ext cx="627160" cy="759208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8" name="Straight Arrow Connector 9"/>
          <p:cNvCxnSpPr/>
          <p:nvPr/>
        </p:nvCxnSpPr>
        <p:spPr>
          <a:xfrm flipH="1">
            <a:off x="9267818" y="2734366"/>
            <a:ext cx="828785" cy="751107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9" name="Rounded Rectangle 10"/>
          <p:cNvSpPr/>
          <p:nvPr/>
        </p:nvSpPr>
        <p:spPr>
          <a:xfrm>
            <a:off x="8660611" y="3463838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helper cell </a:t>
            </a:r>
          </a:p>
        </p:txBody>
      </p:sp>
      <p:sp>
        <p:nvSpPr>
          <p:cNvPr id="10" name="Rounded Rectangle 11"/>
          <p:cNvSpPr/>
          <p:nvPr/>
        </p:nvSpPr>
        <p:spPr>
          <a:xfrm>
            <a:off x="10453631" y="3485473"/>
            <a:ext cx="1512874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killer cell </a:t>
            </a:r>
          </a:p>
        </p:txBody>
      </p:sp>
      <p:cxnSp>
        <p:nvCxnSpPr>
          <p:cNvPr id="11" name="Straight Arrow Connector 12"/>
          <p:cNvCxnSpPr>
            <a:stCxn id="9" idx="2"/>
            <a:endCxn id="12" idx="0"/>
          </p:cNvCxnSpPr>
          <p:nvPr/>
        </p:nvCxnSpPr>
        <p:spPr>
          <a:xfrm flipH="1">
            <a:off x="8382012" y="4776760"/>
            <a:ext cx="1060292" cy="14600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Rounded Rectangle 13"/>
          <p:cNvSpPr/>
          <p:nvPr/>
        </p:nvSpPr>
        <p:spPr>
          <a:xfrm>
            <a:off x="7600319" y="4922763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helper cell </a:t>
            </a:r>
          </a:p>
        </p:txBody>
      </p:sp>
      <p:cxnSp>
        <p:nvCxnSpPr>
          <p:cNvPr id="13" name="Straight Arrow Connector 14"/>
          <p:cNvCxnSpPr>
            <a:endCxn id="14" idx="0"/>
          </p:cNvCxnSpPr>
          <p:nvPr/>
        </p:nvCxnSpPr>
        <p:spPr>
          <a:xfrm>
            <a:off x="9507720" y="4784854"/>
            <a:ext cx="1178790" cy="11627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4" name="Rounded Rectangle 15"/>
          <p:cNvSpPr/>
          <p:nvPr/>
        </p:nvSpPr>
        <p:spPr>
          <a:xfrm>
            <a:off x="9904817" y="4901129"/>
            <a:ext cx="1563386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 memory cell </a:t>
            </a:r>
          </a:p>
        </p:txBody>
      </p:sp>
      <p:cxnSp>
        <p:nvCxnSpPr>
          <p:cNvPr id="15" name="Straight Arrow Connector 16"/>
          <p:cNvCxnSpPr>
            <a:endCxn id="18" idx="0"/>
          </p:cNvCxnSpPr>
          <p:nvPr/>
        </p:nvCxnSpPr>
        <p:spPr>
          <a:xfrm>
            <a:off x="7221720" y="2734366"/>
            <a:ext cx="669099" cy="72946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6" name="Straight Arrow Connector 17"/>
          <p:cNvCxnSpPr/>
          <p:nvPr/>
        </p:nvCxnSpPr>
        <p:spPr>
          <a:xfrm flipH="1">
            <a:off x="6392945" y="2734366"/>
            <a:ext cx="828775" cy="751107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7" name="Rounded Rectangle 18"/>
          <p:cNvSpPr/>
          <p:nvPr/>
        </p:nvSpPr>
        <p:spPr>
          <a:xfrm>
            <a:off x="4745077" y="5336923"/>
            <a:ext cx="2038618" cy="76085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Plasma cell</a:t>
            </a:r>
          </a:p>
        </p:txBody>
      </p:sp>
      <p:sp>
        <p:nvSpPr>
          <p:cNvPr id="18" name="Rounded Rectangle 19"/>
          <p:cNvSpPr/>
          <p:nvPr/>
        </p:nvSpPr>
        <p:spPr>
          <a:xfrm>
            <a:off x="7270248" y="3463829"/>
            <a:ext cx="1241142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B memory cell </a:t>
            </a:r>
          </a:p>
        </p:txBody>
      </p:sp>
      <p:cxnSp>
        <p:nvCxnSpPr>
          <p:cNvPr id="19" name="Straight Arrow Connector 20"/>
          <p:cNvCxnSpPr/>
          <p:nvPr/>
        </p:nvCxnSpPr>
        <p:spPr>
          <a:xfrm flipH="1">
            <a:off x="5582869" y="4784854"/>
            <a:ext cx="899614" cy="552069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0" name="Rounded Rectangle 21"/>
          <p:cNvSpPr/>
          <p:nvPr/>
        </p:nvSpPr>
        <p:spPr>
          <a:xfrm>
            <a:off x="5764395" y="3485473"/>
            <a:ext cx="1275807" cy="131292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B effector cell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75" y="0"/>
            <a:ext cx="4391021" cy="6858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happens to a macrophage after it has engulfed and digested the pathogen? </a:t>
            </a:r>
            <a:r>
              <a:rPr lang="en-GB" sz="4000" b="1" i="1">
                <a:solidFill>
                  <a:srgbClr val="FF0000"/>
                </a:solidFill>
              </a:rPr>
              <a:t>Mention a few points here.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28038" y="2112135"/>
            <a:ext cx="10406128" cy="4031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Peptide fragments (from the digested pathogen) are attached to proteins in the macrophage.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These are then added to the macrophage’s cell surface membrane.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They can then be displayed by the macrophage as non-self antigens.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We say the macrophages is now an ‘antigen presenting cell’ (APC).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Which cell does the antigen presenting macrophage bind to? What does it use to bind? 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 helper cell.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B05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The T-helper cell has CD4 receptors which bind to the antigens on the APC.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happens to the T helper cell once it binds to the APC. 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It is activated and it clones into a clone T helper cell and a memory T helper cell.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happens to the T helper cell once it binds to the APC. 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It is activated and it clones into a clone T helper cell and a memory T helper cell.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happens to the B cell when it comes across a ‘non self’ antigen? 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It binds them using its receptors and becomes an antigen presenting cell.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binds an antigen presenting B cell? </a:t>
            </a:r>
            <a:br>
              <a:rPr lang="en-GB" sz="4000" b="1"/>
            </a:br>
            <a:r>
              <a:rPr lang="en-GB" sz="4000" b="1"/>
              <a:t>What does it do in response to binding? 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 helper cell – it releases cytokines.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b="1" u="sng"/>
              <a:t>Whiteboards</a:t>
            </a:r>
            <a:r>
              <a:rPr lang="en-GB" b="1"/>
              <a:t>: </a:t>
            </a:r>
            <a:br>
              <a:rPr lang="en-GB" b="1"/>
            </a:br>
            <a:r>
              <a:rPr lang="en-GB" b="1"/>
              <a:t>What do cytokines released by the T helper cell do? </a:t>
            </a:r>
            <a:endParaRPr lang="en-GB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The help stimulate division and differentiation of the B cell.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They form B effector cells and B memory cells.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This is known as clonal selection.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635614"/>
          </a:xfrm>
          <a:solidFill>
            <a:srgbClr val="DEEBF7"/>
          </a:solidFill>
        </p:spPr>
        <p:txBody>
          <a:bodyPr/>
          <a:lstStyle/>
          <a:p>
            <a:pPr lvl="0"/>
            <a:r>
              <a:rPr lang="en-GB" sz="4000" b="1" u="sng"/>
              <a:t>Whiteboards</a:t>
            </a:r>
            <a:r>
              <a:rPr lang="en-GB" sz="4000" b="1"/>
              <a:t>: </a:t>
            </a:r>
            <a:br>
              <a:rPr lang="en-GB" sz="4000" b="1"/>
            </a:br>
            <a:r>
              <a:rPr lang="en-GB" sz="4000" b="1"/>
              <a:t>What do B effector differentiate into and what do they do? 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6671" y="1970467"/>
            <a:ext cx="1040612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Plasma cells – secrete antibodies specific to the antigen.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Task</a:t>
            </a:r>
            <a:r>
              <a:rPr lang="en-GB" b="1"/>
              <a:t>: Answer these in your books.  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0" y="772732"/>
            <a:ext cx="12191996" cy="59253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are the two types of T cell called?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Where did they mature?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Describe how the macrophage became antigen presenting.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Which type of cell binds to the antigen presenting macrophage?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How does the binding of the T helper cell to the APC affect it?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 T helper cells have on their surface which allows it to bind?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cell does the T helper cell bind to in order to cause clonal selection?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does the T helper cell release which assists in clonal selection?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 the B cells clone into?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 B effector cells differentiate into and what do these cells do?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941694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GB" sz="4000"/>
              <a:t>Task 1: Put the following statements into the correct order: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0" y="1102290"/>
            <a:ext cx="11791663" cy="4351336"/>
          </a:xfrm>
        </p:spPr>
        <p:txBody>
          <a:bodyPr/>
          <a:lstStyle/>
          <a:p>
            <a:pPr lvl="0"/>
            <a:r>
              <a:rPr lang="en-GB"/>
              <a:t>Plasma fluid, white blood cells and antibodies leak out of capillaries. </a:t>
            </a:r>
          </a:p>
          <a:p>
            <a:pPr lvl="0"/>
            <a:r>
              <a:rPr lang="en-GB"/>
              <a:t>This causes an oedema to form. </a:t>
            </a:r>
          </a:p>
          <a:p>
            <a:pPr lvl="0"/>
            <a:r>
              <a:rPr lang="en-GB"/>
              <a:t>Damaged cells such as white blood cells and mast cells release the chemical histamine.</a:t>
            </a:r>
          </a:p>
          <a:p>
            <a:pPr lvl="0"/>
            <a:r>
              <a:rPr lang="en-GB"/>
              <a:t>This causes arterioles to dilate, increasing blood flow to the area.</a:t>
            </a:r>
          </a:p>
          <a:p>
            <a:pPr lvl="0"/>
            <a:r>
              <a:rPr lang="en-GB"/>
              <a:t>The causes the permeability of capillaries increases.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772732"/>
            <a:ext cx="12081162" cy="5925385"/>
          </a:xfrm>
        </p:spPr>
        <p:txBody>
          <a:bodyPr/>
          <a:lstStyle/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What are the two types of T cell called? </a:t>
            </a:r>
            <a:r>
              <a:rPr lang="en-GB" sz="2700">
                <a:solidFill>
                  <a:srgbClr val="00B050"/>
                </a:solidFill>
              </a:rPr>
              <a:t>T helper and T killer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Where did they mature? </a:t>
            </a:r>
            <a:r>
              <a:rPr lang="en-GB" sz="2700">
                <a:solidFill>
                  <a:srgbClr val="00B050"/>
                </a:solidFill>
              </a:rPr>
              <a:t>Thymus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Describe how the macrophage became antigen presenting. </a:t>
            </a:r>
            <a:r>
              <a:rPr lang="en-GB" sz="2700">
                <a:solidFill>
                  <a:srgbClr val="00B050"/>
                </a:solidFill>
              </a:rPr>
              <a:t>After engulfing and ingesting the pathogen, it presents a peptide fragment of the pathogen on its surface as a ‘non’ self antigen.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Which type of cell binds to the antigen presenting macrophage? </a:t>
            </a:r>
            <a:r>
              <a:rPr lang="en-GB" sz="2700">
                <a:solidFill>
                  <a:srgbClr val="00B050"/>
                </a:solidFill>
              </a:rPr>
              <a:t>T helper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How does the binding of the T helper cell to the APC affect it? </a:t>
            </a:r>
            <a:r>
              <a:rPr lang="en-GB" sz="2700">
                <a:solidFill>
                  <a:srgbClr val="00B050"/>
                </a:solidFill>
              </a:rPr>
              <a:t>It activates the T helper, causing it to clone into a clone T helper cell and memory T helper.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What do T helper cells have on their surface which allows it to bind? </a:t>
            </a:r>
            <a:r>
              <a:rPr lang="en-GB" sz="2700">
                <a:solidFill>
                  <a:srgbClr val="00B050"/>
                </a:solidFill>
              </a:rPr>
              <a:t>CD4 receptors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What cell does the T helper cell bind to in order to cause clonal selection? </a:t>
            </a:r>
            <a:r>
              <a:rPr lang="en-GB" sz="2700">
                <a:solidFill>
                  <a:srgbClr val="00B050"/>
                </a:solidFill>
              </a:rPr>
              <a:t>An antigen presenting B cell.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What does the T helper cell release which assists in clonal selection? </a:t>
            </a:r>
            <a:r>
              <a:rPr lang="en-GB" sz="2700">
                <a:solidFill>
                  <a:srgbClr val="00B050"/>
                </a:solidFill>
              </a:rPr>
              <a:t>Cytokines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What do the B cells clone into? </a:t>
            </a:r>
            <a:r>
              <a:rPr lang="en-GB" sz="2700">
                <a:solidFill>
                  <a:srgbClr val="00B050"/>
                </a:solidFill>
              </a:rPr>
              <a:t>B effector cells and B memory cells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700"/>
              <a:t>What do B effector cells differentiate into and what do these cells do? </a:t>
            </a:r>
            <a:r>
              <a:rPr lang="en-GB" sz="2700">
                <a:solidFill>
                  <a:srgbClr val="00B050"/>
                </a:solidFill>
              </a:rPr>
              <a:t>Plasma cells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7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700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Answers</a:t>
            </a:r>
            <a:endParaRPr lang="en-GB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7058" y="0"/>
            <a:ext cx="341629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4005328" cy="1569659"/>
          </a:xfrm>
          <a:prstGeom prst="rect">
            <a:avLst/>
          </a:prstGeom>
          <a:solidFill>
            <a:srgbClr val="FFFF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How is the T killer cell activated and what is its role?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2328931"/>
            <a:ext cx="4005328" cy="2062100"/>
          </a:xfrm>
          <a:prstGeom prst="rect">
            <a:avLst/>
          </a:prstGeom>
          <a:solidFill>
            <a:srgbClr val="DEEBF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Can anyone volunteer to summarise what they think is happening?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GB" b="1"/>
              <a:t>T killer cell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772732"/>
            <a:ext cx="8617525" cy="4351336"/>
          </a:xfrm>
        </p:spPr>
        <p:txBody>
          <a:bodyPr>
            <a:noAutofit/>
          </a:bodyPr>
          <a:lstStyle/>
          <a:p>
            <a:pPr lvl="0"/>
            <a:r>
              <a:rPr lang="en-GB" sz="2400"/>
              <a:t>If a bacterium or virus infects a body cell.</a:t>
            </a:r>
          </a:p>
          <a:p>
            <a:pPr lvl="0"/>
            <a:r>
              <a:rPr lang="en-GB" sz="2400" b="1"/>
              <a:t>Body cells </a:t>
            </a:r>
            <a:r>
              <a:rPr lang="en-GB" sz="2400"/>
              <a:t>will present a fragment of it as an antigen, becoming an </a:t>
            </a:r>
            <a:r>
              <a:rPr lang="en-GB" sz="2400" b="1"/>
              <a:t>antigen presenting cell</a:t>
            </a:r>
            <a:r>
              <a:rPr lang="en-GB" sz="2400"/>
              <a:t>. </a:t>
            </a:r>
          </a:p>
          <a:p>
            <a:pPr lvl="0"/>
            <a:r>
              <a:rPr lang="en-GB" sz="2400" b="1"/>
              <a:t>T killer cells </a:t>
            </a:r>
            <a:r>
              <a:rPr lang="en-GB" sz="2400"/>
              <a:t>with </a:t>
            </a:r>
            <a:r>
              <a:rPr lang="en-GB" sz="2400" b="1"/>
              <a:t>receptors</a:t>
            </a:r>
            <a:r>
              <a:rPr lang="en-GB" sz="2400"/>
              <a:t> complementary to the antigen bind.</a:t>
            </a:r>
          </a:p>
          <a:p>
            <a:pPr lvl="0"/>
            <a:r>
              <a:rPr lang="en-GB" sz="2400"/>
              <a:t>The T killer cell </a:t>
            </a:r>
            <a:r>
              <a:rPr lang="en-GB" sz="2400" b="1"/>
              <a:t>divides</a:t>
            </a:r>
            <a:r>
              <a:rPr lang="en-GB" sz="2400"/>
              <a:t> to form an active clone and a memory cell. </a:t>
            </a:r>
          </a:p>
          <a:p>
            <a:pPr lvl="0"/>
            <a:r>
              <a:rPr lang="en-GB" sz="2400" b="1"/>
              <a:t>Cytokines</a:t>
            </a:r>
            <a:r>
              <a:rPr lang="en-GB" sz="2400"/>
              <a:t> from </a:t>
            </a:r>
            <a:r>
              <a:rPr lang="en-GB" sz="2400" b="1"/>
              <a:t>T helper cell </a:t>
            </a:r>
            <a:r>
              <a:rPr lang="en-GB" sz="2400"/>
              <a:t>aid in division and are needed for enough T killer cells to be made.  </a:t>
            </a:r>
          </a:p>
          <a:p>
            <a:pPr lvl="0"/>
            <a:r>
              <a:rPr lang="en-GB" sz="2400"/>
              <a:t>T killer cells release </a:t>
            </a:r>
            <a:r>
              <a:rPr lang="en-GB" sz="2400" b="1"/>
              <a:t>enzymes</a:t>
            </a:r>
            <a:r>
              <a:rPr lang="en-GB" sz="2400"/>
              <a:t> which create pores in the membrane of the infected cell.</a:t>
            </a:r>
          </a:p>
          <a:p>
            <a:pPr lvl="0"/>
            <a:r>
              <a:rPr lang="en-GB" sz="2400"/>
              <a:t>Water and ions flow into the infected cell, causing it undergo </a:t>
            </a:r>
            <a:r>
              <a:rPr lang="en-GB" sz="2400" b="1"/>
              <a:t>lysis</a:t>
            </a:r>
            <a:r>
              <a:rPr lang="en-GB" sz="2400"/>
              <a:t> and releasing the pathogens. </a:t>
            </a:r>
          </a:p>
          <a:p>
            <a:pPr lvl="0"/>
            <a:endParaRPr lang="en-GB" sz="2400"/>
          </a:p>
          <a:p>
            <a:pPr lvl="0"/>
            <a:r>
              <a:rPr lang="en-GB" sz="2400" b="1">
                <a:solidFill>
                  <a:srgbClr val="FF0000"/>
                </a:solidFill>
              </a:rPr>
              <a:t>The debris formed from lysis is engulfed and broken down by macrophages. </a:t>
            </a:r>
          </a:p>
          <a:p>
            <a:pPr lvl="0"/>
            <a:endParaRPr lang="en-GB" sz="2400"/>
          </a:p>
          <a:p>
            <a:pPr lvl="0"/>
            <a:endParaRPr lang="en-GB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75697" y="0"/>
            <a:ext cx="3416298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987634"/>
            <a:ext cx="10515600" cy="4351336"/>
          </a:xfrm>
        </p:spPr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GB"/>
              <a:t>What happens to a body cell do when it becomes infected by a pathogen?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/>
              <a:t>Which cell binds to the infected body cell?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/>
              <a:t>What happens to the cell when its binds?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/>
              <a:t>What helps the cell clone? Where do they come from?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/>
              <a:t>How does the T killer cell destroy the infected cell? </a:t>
            </a:r>
          </a:p>
          <a:p>
            <a:pPr marL="514350" lvl="0" indent="-514350">
              <a:buFont typeface="Calibri Light"/>
              <a:buAutoNum type="arabicPeriod"/>
            </a:pPr>
            <a:endParaRPr lang="en-GB"/>
          </a:p>
          <a:p>
            <a:pPr marL="514350" lvl="0" indent="-514350">
              <a:buFont typeface="Calibri Light"/>
              <a:buAutoNum type="arabicPeriod"/>
            </a:pPr>
            <a:endParaRPr lang="en-GB"/>
          </a:p>
          <a:p>
            <a:pPr marL="514350" lvl="0" indent="-514350">
              <a:buFont typeface="Calibri Light"/>
              <a:buAutoNum type="arabicPeriod"/>
            </a:pPr>
            <a:endParaRPr lang="en-GB"/>
          </a:p>
          <a:p>
            <a:pPr marL="514350" lvl="0" indent="-514350">
              <a:buFont typeface="Calibri Light"/>
              <a:buAutoNum type="arabicPeriod"/>
            </a:pPr>
            <a:endParaRPr lang="en-GB"/>
          </a:p>
          <a:p>
            <a:pPr marL="514350" lvl="0" indent="-514350">
              <a:buFont typeface="Calibri Light"/>
              <a:buAutoNum type="arabicPeriod"/>
            </a:pPr>
            <a:endParaRPr lang="en-GB"/>
          </a:p>
          <a:p>
            <a:pPr marL="514350" lvl="0" indent="-514350">
              <a:buFont typeface="Calibri Light"/>
              <a:buAutoNum type="arabicPeriod"/>
            </a:pPr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Task</a:t>
            </a:r>
            <a:r>
              <a:rPr lang="en-GB" b="1"/>
              <a:t>: Answer these in your books.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987634"/>
            <a:ext cx="10515600" cy="4351336"/>
          </a:xfrm>
        </p:spPr>
        <p:txBody>
          <a:bodyPr/>
          <a:lstStyle/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600"/>
              <a:t>What happens to a body cell do when it becomes infected by a pathogen? </a:t>
            </a:r>
            <a:r>
              <a:rPr lang="en-GB" sz="2600">
                <a:solidFill>
                  <a:srgbClr val="00B050"/>
                </a:solidFill>
              </a:rPr>
              <a:t>Body cells will present a fragment of it as an antigen, becoming an antigen presenting cell.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600"/>
              <a:t>Which cell binds to the infected body cell? </a:t>
            </a:r>
            <a:r>
              <a:rPr lang="en-GB" sz="2600">
                <a:solidFill>
                  <a:srgbClr val="00B050"/>
                </a:solidFill>
              </a:rPr>
              <a:t>T killer cell  using it complementary receptors.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600"/>
              <a:t>What happens to the cell when its binds? </a:t>
            </a:r>
            <a:r>
              <a:rPr lang="en-GB" sz="2600">
                <a:solidFill>
                  <a:srgbClr val="00B050"/>
                </a:solidFill>
              </a:rPr>
              <a:t>It clones and forms an active and memory T killer cell.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600"/>
              <a:t>What helps the cell clone? Where do they come from? </a:t>
            </a:r>
            <a:r>
              <a:rPr lang="en-GB" sz="2600">
                <a:solidFill>
                  <a:srgbClr val="00B050"/>
                </a:solidFill>
              </a:rPr>
              <a:t>Cytokines from T helper cells.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r>
              <a:rPr lang="en-GB" sz="2600"/>
              <a:t>How does the T killer cell destroy the infected cell? T</a:t>
            </a:r>
            <a:r>
              <a:rPr lang="en-GB" sz="2600">
                <a:solidFill>
                  <a:srgbClr val="00B050"/>
                </a:solidFill>
              </a:rPr>
              <a:t> killer cells release enzymes which create pores in the membrane of the infected cell. Water and ions flow into the infected cell, causing it undergo lysis and releasing the pathogens. 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  <a:p>
            <a:pPr marL="514350" lvl="0" indent="-514350">
              <a:lnSpc>
                <a:spcPct val="70000"/>
              </a:lnSpc>
              <a:buFont typeface="Calibri Light"/>
              <a:buAutoNum type="arabicPeriod"/>
            </a:pPr>
            <a:endParaRPr lang="en-GB" sz="2600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7273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Answers</a:t>
            </a:r>
            <a:endParaRPr lang="en-GB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2_TRP_A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1" b="11281"/>
          <a:stretch>
            <a:fillRect/>
          </a:stretch>
        </p:blipFill>
        <p:spPr>
          <a:xfrm>
            <a:off x="3933922" y="0"/>
            <a:ext cx="72032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82834" cy="772732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Task</a:t>
            </a:r>
            <a:r>
              <a:rPr lang="en-GB" b="1"/>
              <a:t>: Identify A-I</a:t>
            </a:r>
          </a:p>
        </p:txBody>
      </p:sp>
      <p:cxnSp>
        <p:nvCxnSpPr>
          <p:cNvPr id="4" name="Straight Arrow Connector 2"/>
          <p:cNvCxnSpPr/>
          <p:nvPr/>
        </p:nvCxnSpPr>
        <p:spPr>
          <a:xfrm flipV="1">
            <a:off x="3238219" y="755065"/>
            <a:ext cx="2078175" cy="778978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5" name="TextBox 3"/>
          <p:cNvSpPr txBox="1"/>
          <p:nvPr/>
        </p:nvSpPr>
        <p:spPr>
          <a:xfrm>
            <a:off x="3092610" y="1508750"/>
            <a:ext cx="3177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cxnSp>
        <p:nvCxnSpPr>
          <p:cNvPr id="6" name="Straight Arrow Connector 11"/>
          <p:cNvCxnSpPr/>
          <p:nvPr/>
        </p:nvCxnSpPr>
        <p:spPr>
          <a:xfrm flipV="1">
            <a:off x="4241005" y="964710"/>
            <a:ext cx="2078175" cy="778977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7" name="TextBox 12"/>
          <p:cNvSpPr txBox="1"/>
          <p:nvPr/>
        </p:nvSpPr>
        <p:spPr>
          <a:xfrm>
            <a:off x="3933922" y="1693413"/>
            <a:ext cx="3177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</a:t>
            </a:r>
          </a:p>
        </p:txBody>
      </p:sp>
      <p:cxnSp>
        <p:nvCxnSpPr>
          <p:cNvPr id="8" name="Straight Arrow Connector 13"/>
          <p:cNvCxnSpPr/>
          <p:nvPr/>
        </p:nvCxnSpPr>
        <p:spPr>
          <a:xfrm flipH="1">
            <a:off x="7216664" y="260759"/>
            <a:ext cx="2033662" cy="314462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9" name="Straight Arrow Connector 15"/>
          <p:cNvCxnSpPr/>
          <p:nvPr/>
        </p:nvCxnSpPr>
        <p:spPr>
          <a:xfrm flipH="1">
            <a:off x="7850224" y="493154"/>
            <a:ext cx="2033662" cy="314471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0" name="TextBox 16"/>
          <p:cNvSpPr txBox="1"/>
          <p:nvPr/>
        </p:nvSpPr>
        <p:spPr>
          <a:xfrm>
            <a:off x="9249393" y="28355"/>
            <a:ext cx="30809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9986802" y="282604"/>
            <a:ext cx="3273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8867055" y="1534043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20"/>
          <p:cNvCxnSpPr/>
          <p:nvPr/>
        </p:nvCxnSpPr>
        <p:spPr>
          <a:xfrm flipH="1">
            <a:off x="5958202" y="1508750"/>
            <a:ext cx="4355937" cy="1920250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4" name="TextBox 22"/>
          <p:cNvSpPr txBox="1"/>
          <p:nvPr/>
        </p:nvSpPr>
        <p:spPr>
          <a:xfrm>
            <a:off x="10255846" y="1324078"/>
            <a:ext cx="29687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</a:t>
            </a:r>
          </a:p>
        </p:txBody>
      </p:sp>
      <p:cxnSp>
        <p:nvCxnSpPr>
          <p:cNvPr id="15" name="Straight Arrow Connector 23"/>
          <p:cNvCxnSpPr/>
          <p:nvPr/>
        </p:nvCxnSpPr>
        <p:spPr>
          <a:xfrm flipH="1">
            <a:off x="9604775" y="1870898"/>
            <a:ext cx="1447084" cy="1583394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6" name="TextBox 24"/>
          <p:cNvSpPr txBox="1"/>
          <p:nvPr/>
        </p:nvSpPr>
        <p:spPr>
          <a:xfrm>
            <a:off x="11036661" y="1597493"/>
            <a:ext cx="3289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</a:t>
            </a:r>
          </a:p>
        </p:txBody>
      </p:sp>
      <p:cxnSp>
        <p:nvCxnSpPr>
          <p:cNvPr id="17" name="Straight Arrow Connector 25"/>
          <p:cNvCxnSpPr/>
          <p:nvPr/>
        </p:nvCxnSpPr>
        <p:spPr>
          <a:xfrm flipH="1">
            <a:off x="9248351" y="1664436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8" name="TextBox 26"/>
          <p:cNvSpPr txBox="1"/>
          <p:nvPr/>
        </p:nvSpPr>
        <p:spPr>
          <a:xfrm>
            <a:off x="10645161" y="1295110"/>
            <a:ext cx="3305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</a:t>
            </a:r>
          </a:p>
        </p:txBody>
      </p:sp>
      <p:cxnSp>
        <p:nvCxnSpPr>
          <p:cNvPr id="19" name="Straight Arrow Connector 27"/>
          <p:cNvCxnSpPr/>
          <p:nvPr/>
        </p:nvCxnSpPr>
        <p:spPr>
          <a:xfrm>
            <a:off x="4633337" y="4277398"/>
            <a:ext cx="1116766" cy="1963555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0" name="TextBox 29"/>
          <p:cNvSpPr txBox="1"/>
          <p:nvPr/>
        </p:nvSpPr>
        <p:spPr>
          <a:xfrm>
            <a:off x="4417274" y="3869018"/>
            <a:ext cx="2423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2_TRP_A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1" b="11281"/>
          <a:stretch>
            <a:fillRect/>
          </a:stretch>
        </p:blipFill>
        <p:spPr>
          <a:xfrm>
            <a:off x="3933922" y="0"/>
            <a:ext cx="72032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82834" cy="77273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en-GB" b="1" u="sng">
                <a:effectLst>
                  <a:outerShdw dist="38096" dir="2700000">
                    <a:srgbClr val="000000"/>
                  </a:outerShdw>
                </a:effectLst>
              </a:rPr>
              <a:t>Answers</a:t>
            </a:r>
            <a:endParaRPr lang="en-GB" b="1"/>
          </a:p>
        </p:txBody>
      </p:sp>
      <p:cxnSp>
        <p:nvCxnSpPr>
          <p:cNvPr id="4" name="Straight Arrow Connector 2"/>
          <p:cNvCxnSpPr/>
          <p:nvPr/>
        </p:nvCxnSpPr>
        <p:spPr>
          <a:xfrm flipV="1">
            <a:off x="3238219" y="755065"/>
            <a:ext cx="2078175" cy="778978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5" name="TextBox 3"/>
          <p:cNvSpPr txBox="1"/>
          <p:nvPr/>
        </p:nvSpPr>
        <p:spPr>
          <a:xfrm>
            <a:off x="2209208" y="1479773"/>
            <a:ext cx="12209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- Antigen</a:t>
            </a:r>
          </a:p>
        </p:txBody>
      </p:sp>
      <p:cxnSp>
        <p:nvCxnSpPr>
          <p:cNvPr id="6" name="Straight Arrow Connector 11"/>
          <p:cNvCxnSpPr/>
          <p:nvPr/>
        </p:nvCxnSpPr>
        <p:spPr>
          <a:xfrm flipV="1">
            <a:off x="4241005" y="964710"/>
            <a:ext cx="2078175" cy="778977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7" name="TextBox 12"/>
          <p:cNvSpPr txBox="1"/>
          <p:nvPr/>
        </p:nvSpPr>
        <p:spPr>
          <a:xfrm>
            <a:off x="3705532" y="1737442"/>
            <a:ext cx="105349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 – B Cell</a:t>
            </a:r>
          </a:p>
        </p:txBody>
      </p:sp>
      <p:cxnSp>
        <p:nvCxnSpPr>
          <p:cNvPr id="8" name="Straight Arrow Connector 13"/>
          <p:cNvCxnSpPr/>
          <p:nvPr/>
        </p:nvCxnSpPr>
        <p:spPr>
          <a:xfrm flipH="1">
            <a:off x="7216664" y="260759"/>
            <a:ext cx="2033662" cy="314462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9" name="Straight Arrow Connector 15"/>
          <p:cNvCxnSpPr/>
          <p:nvPr/>
        </p:nvCxnSpPr>
        <p:spPr>
          <a:xfrm flipH="1">
            <a:off x="7850224" y="493154"/>
            <a:ext cx="2033662" cy="314471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0" name="TextBox 16"/>
          <p:cNvSpPr txBox="1"/>
          <p:nvPr/>
        </p:nvSpPr>
        <p:spPr>
          <a:xfrm>
            <a:off x="9249393" y="28355"/>
            <a:ext cx="25981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 – T helper cell (inactive)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9866430" y="356853"/>
            <a:ext cx="232556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 – Antigen presenting macrophage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8867055" y="1534043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20"/>
          <p:cNvCxnSpPr/>
          <p:nvPr/>
        </p:nvCxnSpPr>
        <p:spPr>
          <a:xfrm flipH="1">
            <a:off x="5958202" y="1508750"/>
            <a:ext cx="4355937" cy="1920250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4" name="TextBox 22"/>
          <p:cNvSpPr txBox="1"/>
          <p:nvPr/>
        </p:nvSpPr>
        <p:spPr>
          <a:xfrm>
            <a:off x="9132121" y="1213673"/>
            <a:ext cx="182381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 - Cytokines</a:t>
            </a:r>
          </a:p>
        </p:txBody>
      </p:sp>
      <p:cxnSp>
        <p:nvCxnSpPr>
          <p:cNvPr id="15" name="Straight Arrow Connector 23"/>
          <p:cNvCxnSpPr/>
          <p:nvPr/>
        </p:nvCxnSpPr>
        <p:spPr>
          <a:xfrm flipH="1">
            <a:off x="9604775" y="1870898"/>
            <a:ext cx="1447084" cy="1583394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6" name="TextBox 24"/>
          <p:cNvSpPr txBox="1"/>
          <p:nvPr/>
        </p:nvSpPr>
        <p:spPr>
          <a:xfrm>
            <a:off x="11036661" y="1739271"/>
            <a:ext cx="1155335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 – Infected cell </a:t>
            </a:r>
          </a:p>
        </p:txBody>
      </p:sp>
      <p:cxnSp>
        <p:nvCxnSpPr>
          <p:cNvPr id="17" name="Straight Arrow Connector 25"/>
          <p:cNvCxnSpPr/>
          <p:nvPr/>
        </p:nvCxnSpPr>
        <p:spPr>
          <a:xfrm flipH="1">
            <a:off x="9248351" y="1664436"/>
            <a:ext cx="1447084" cy="1583393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8" name="TextBox 26"/>
          <p:cNvSpPr txBox="1"/>
          <p:nvPr/>
        </p:nvSpPr>
        <p:spPr>
          <a:xfrm>
            <a:off x="10645161" y="1295110"/>
            <a:ext cx="154721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 – T killer cell</a:t>
            </a:r>
          </a:p>
        </p:txBody>
      </p:sp>
      <p:cxnSp>
        <p:nvCxnSpPr>
          <p:cNvPr id="19" name="Straight Arrow Connector 27"/>
          <p:cNvCxnSpPr/>
          <p:nvPr/>
        </p:nvCxnSpPr>
        <p:spPr>
          <a:xfrm>
            <a:off x="4414101" y="5057775"/>
            <a:ext cx="1336002" cy="1183178"/>
          </a:xfrm>
          <a:prstGeom prst="straightConnector1">
            <a:avLst/>
          </a:prstGeom>
          <a:noFill/>
          <a:ln w="634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0" name="TextBox 29"/>
          <p:cNvSpPr txBox="1"/>
          <p:nvPr/>
        </p:nvSpPr>
        <p:spPr>
          <a:xfrm>
            <a:off x="3430179" y="4663458"/>
            <a:ext cx="155522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– Plasma cell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785817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en-GB"/>
              <a:t>Exam Question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6703" y="1311277"/>
            <a:ext cx="10515600" cy="4351336"/>
          </a:xfrm>
        </p:spPr>
        <p:txBody>
          <a:bodyPr/>
          <a:lstStyle/>
          <a:p>
            <a:pPr lvl="0"/>
            <a:r>
              <a:rPr lang="en-GB"/>
              <a:t>As part of the immune response, a B cell has to be activated. It then divides to form a clone of cells. These cells then differentiate into plasma cells, which produce antibodies.</a:t>
            </a:r>
          </a:p>
          <a:p>
            <a:pPr lvl="0"/>
            <a:r>
              <a:rPr lang="en-GB"/>
              <a:t>Describe how a B cell is activated.</a:t>
            </a:r>
          </a:p>
          <a:p>
            <a:pPr lvl="0"/>
            <a:endParaRPr lang="en-GB"/>
          </a:p>
          <a:p>
            <a:pPr lvl="0"/>
            <a:r>
              <a:rPr lang="en-GB"/>
              <a:t>(3 marks)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756" y="1137861"/>
            <a:ext cx="11292492" cy="4581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0" y="0"/>
            <a:ext cx="12191996" cy="772732"/>
          </a:xfrm>
          <a:prstGeom prst="rect">
            <a:avLst/>
          </a:prstGeom>
          <a:solidFill>
            <a:srgbClr val="92D050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 Light"/>
              </a:rPr>
              <a:t>Answers</a:t>
            </a:r>
            <a:endParaRPr lang="en-GB" sz="4400" b="1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1082677"/>
            <a:ext cx="10515600" cy="4351336"/>
          </a:xfrm>
        </p:spPr>
        <p:txBody>
          <a:bodyPr/>
          <a:lstStyle/>
          <a:p>
            <a:pPr lvl="0"/>
            <a:r>
              <a:rPr lang="en-GB"/>
              <a:t>The human body responds to infection by bacteria in a number of ways. The non-specific response includes phagocytosis and lysozyme action, which can be followed by the specific immune response. The specific immune response requires antigen presentation by macrophages.</a:t>
            </a:r>
          </a:p>
          <a:p>
            <a:pPr lvl="0"/>
            <a:r>
              <a:rPr lang="en-GB"/>
              <a:t>(a)  Explain how phagocytosis and lysozyme action lead to antigen presentation by macrophages. (</a:t>
            </a:r>
            <a:r>
              <a:rPr lang="en-GB" b="1"/>
              <a:t>4)</a:t>
            </a:r>
            <a:endParaRPr lang="en-GB"/>
          </a:p>
          <a:p>
            <a:pPr lvl="0"/>
            <a:endParaRPr lang="en-GB"/>
          </a:p>
        </p:txBody>
      </p:sp>
      <p:sp>
        <p:nvSpPr>
          <p:cNvPr id="3" name="Title 1"/>
          <p:cNvSpPr txBox="1"/>
          <p:nvPr/>
        </p:nvSpPr>
        <p:spPr>
          <a:xfrm>
            <a:off x="0" y="0"/>
            <a:ext cx="12191996" cy="785817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Exam Question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0" y="3983034"/>
            <a:ext cx="10515600" cy="4351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(b)  Explain how macrophages present antigens to T helper cells.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941694"/>
          </a:xfrm>
          <a:solidFill>
            <a:srgbClr val="00B050"/>
          </a:solidFill>
        </p:spPr>
        <p:txBody>
          <a:bodyPr/>
          <a:lstStyle/>
          <a:p>
            <a:pPr lvl="0"/>
            <a:r>
              <a:rPr lang="en-GB" sz="3200"/>
              <a:t>Answers Task 1: Put the following statements into the correct order: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0" y="1102290"/>
            <a:ext cx="11791663" cy="4351336"/>
          </a:xfrm>
        </p:spPr>
        <p:txBody>
          <a:bodyPr/>
          <a:lstStyle/>
          <a:p>
            <a:pPr lvl="0"/>
            <a:r>
              <a:rPr lang="en-GB"/>
              <a:t>Damaged cells such as white blood cells and mast cells release the chemical histamine.</a:t>
            </a:r>
          </a:p>
          <a:p>
            <a:pPr lvl="0"/>
            <a:r>
              <a:rPr lang="en-GB"/>
              <a:t>This causes arterioles to dilate, increasing blood flow to the area.</a:t>
            </a:r>
          </a:p>
          <a:p>
            <a:pPr lvl="0"/>
            <a:r>
              <a:rPr lang="en-GB"/>
              <a:t>The causes the permeability of capillaries increases. </a:t>
            </a:r>
          </a:p>
          <a:p>
            <a:pPr lvl="0"/>
            <a:r>
              <a:rPr lang="en-GB"/>
              <a:t>Plasma fluid, white blood cells and antibodies leak out of capillaries. </a:t>
            </a:r>
          </a:p>
          <a:p>
            <a:pPr lvl="0"/>
            <a:r>
              <a:rPr lang="en-GB"/>
              <a:t>This causes an oedema to form.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0" y="0"/>
            <a:ext cx="12191996" cy="785817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Exam Question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0" y="0"/>
            <a:ext cx="12191996" cy="772732"/>
          </a:xfrm>
          <a:prstGeom prst="rect">
            <a:avLst/>
          </a:prstGeom>
          <a:solidFill>
            <a:srgbClr val="92D050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 Light"/>
              </a:rPr>
              <a:t>Answers</a:t>
            </a:r>
            <a:endParaRPr lang="en-GB" sz="4400" b="1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6596" y="276221"/>
            <a:ext cx="7000875" cy="64484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19396" y="1690689"/>
            <a:ext cx="7000875" cy="21812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0" y="0"/>
            <a:ext cx="12191996" cy="772732"/>
          </a:xfrm>
          <a:prstGeom prst="rect">
            <a:avLst/>
          </a:prstGeom>
          <a:solidFill>
            <a:srgbClr val="92D050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 Light"/>
              </a:rPr>
              <a:t>Answers</a:t>
            </a:r>
            <a:endParaRPr lang="en-GB" sz="4400" b="1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294" t="24592" r="24463" b="13360"/>
          <a:stretch>
            <a:fillRect/>
          </a:stretch>
        </p:blipFill>
        <p:spPr>
          <a:xfrm>
            <a:off x="193093" y="633267"/>
            <a:ext cx="9156033" cy="6113897"/>
          </a:xfrm>
        </p:spPr>
      </p:pic>
      <p:sp>
        <p:nvSpPr>
          <p:cNvPr id="3" name="TextBox 5"/>
          <p:cNvSpPr txBox="1"/>
          <p:nvPr/>
        </p:nvSpPr>
        <p:spPr>
          <a:xfrm>
            <a:off x="0" y="0"/>
            <a:ext cx="12191996" cy="584777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Task 3: </a:t>
            </a: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Complete the exam question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28" y="61319"/>
            <a:ext cx="11076712" cy="568473"/>
          </a:xfrm>
          <a:solidFill>
            <a:srgbClr val="00B050"/>
          </a:solidFill>
        </p:spPr>
        <p:txBody>
          <a:bodyPr/>
          <a:lstStyle/>
          <a:p>
            <a:pPr lvl="0"/>
            <a:r>
              <a:rPr lang="en-GB" sz="3200" b="1"/>
              <a:t>Mark Scheme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92" t="22266" r="25476" b="17008"/>
          <a:stretch>
            <a:fillRect/>
          </a:stretch>
        </p:blipFill>
        <p:spPr>
          <a:xfrm>
            <a:off x="367149" y="754480"/>
            <a:ext cx="7848167" cy="52817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59" t="74256" r="26794" b="13941"/>
          <a:stretch>
            <a:fillRect/>
          </a:stretch>
        </p:blipFill>
        <p:spPr>
          <a:xfrm>
            <a:off x="2671757" y="5994614"/>
            <a:ext cx="6186482" cy="8633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06473" y="541361"/>
            <a:ext cx="7162796" cy="59054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61" t="30436" r="30196" b="13268"/>
          <a:stretch>
            <a:fillRect/>
          </a:stretch>
        </p:blipFill>
        <p:spPr>
          <a:xfrm>
            <a:off x="237213" y="148260"/>
            <a:ext cx="8273738" cy="64943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69" t="42847" r="26664" b="28995"/>
          <a:stretch>
            <a:fillRect/>
          </a:stretch>
        </p:blipFill>
        <p:spPr>
          <a:xfrm>
            <a:off x="754599" y="2201664"/>
            <a:ext cx="10848514" cy="36898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1871</Words>
  <Application>Microsoft Office PowerPoint</Application>
  <PresentationFormat>Widescreen</PresentationFormat>
  <Paragraphs>230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PowerPoint Presentation</vt:lpstr>
      <vt:lpstr>Non Specific Responses – inflammation </vt:lpstr>
      <vt:lpstr>Inflammation</vt:lpstr>
      <vt:lpstr>Task 1: Put the following statements into the correct order:</vt:lpstr>
      <vt:lpstr>Answers Task 1: Put the following statements into the correct order:</vt:lpstr>
      <vt:lpstr>PowerPoint Presentation</vt:lpstr>
      <vt:lpstr>Mark Scheme</vt:lpstr>
      <vt:lpstr>PowerPoint Presentation</vt:lpstr>
      <vt:lpstr>PowerPoint Presentation</vt:lpstr>
      <vt:lpstr>Task: Identify A-I</vt:lpstr>
      <vt:lpstr>Answers</vt:lpstr>
      <vt:lpstr>PowerPoint Presentation</vt:lpstr>
      <vt:lpstr>HUMORAL AND CELL MEDIATED RESPONSE </vt:lpstr>
      <vt:lpstr>Whiteboards: Where are B cells made? </vt:lpstr>
      <vt:lpstr>Whiteboards: Where are T cells made? </vt:lpstr>
      <vt:lpstr>Whiteboards: Where do T cells mature? </vt:lpstr>
      <vt:lpstr>Whiteboards: What is found on the surface of B and T cells?</vt:lpstr>
      <vt:lpstr>Whiteboards: What is special about antigen receptors?</vt:lpstr>
      <vt:lpstr>Whiteboards: What do B cells secrete? </vt:lpstr>
      <vt:lpstr>Whiteboards:  Which type of protein are antibodies classed as? </vt:lpstr>
      <vt:lpstr>Whiteboards:  What do antibodies bind to? </vt:lpstr>
      <vt:lpstr>Whiteboards:  Which cell recognises a pathogen marked with antibodies? </vt:lpstr>
      <vt:lpstr>Whiteboards:  What is the response of a macrophage after recognising a pathogen marked with antibodies? </vt:lpstr>
      <vt:lpstr>Task: Answer these in your books.  </vt:lpstr>
      <vt:lpstr>Answers </vt:lpstr>
      <vt:lpstr>Two types of T cell – Helper + Killer </vt:lpstr>
      <vt:lpstr>PowerPoint Presentation</vt:lpstr>
      <vt:lpstr>PowerPoint Presentation</vt:lpstr>
      <vt:lpstr>PowerPoint Presentation</vt:lpstr>
      <vt:lpstr>PowerPoint Presentation</vt:lpstr>
      <vt:lpstr>Whiteboards:  What happens to a macrophage after it has engulfed and digested the pathogen? Mention a few points here. </vt:lpstr>
      <vt:lpstr>Whiteboards:  Which cell does the antigen presenting macrophage bind to? What does it use to bind? </vt:lpstr>
      <vt:lpstr>Whiteboards:  What happens to the T helper cell once it binds to the APC. </vt:lpstr>
      <vt:lpstr>Whiteboards:  What happens to the T helper cell once it binds to the APC. </vt:lpstr>
      <vt:lpstr>Whiteboards:  What happens to the B cell when it comes across a ‘non self’ antigen? </vt:lpstr>
      <vt:lpstr>Whiteboards:  What binds an antigen presenting B cell?  What does it do in response to binding? </vt:lpstr>
      <vt:lpstr>Whiteboards:  What do cytokines released by the T helper cell do? </vt:lpstr>
      <vt:lpstr>Whiteboards:  What do B effector differentiate into and what do they do? </vt:lpstr>
      <vt:lpstr>Task: Answer these in your books.  </vt:lpstr>
      <vt:lpstr>Answers</vt:lpstr>
      <vt:lpstr>PowerPoint Presentation</vt:lpstr>
      <vt:lpstr>T killer cell </vt:lpstr>
      <vt:lpstr>Task: Answer these in your books.  </vt:lpstr>
      <vt:lpstr>Answers</vt:lpstr>
      <vt:lpstr>Task: Identify A-I</vt:lpstr>
      <vt:lpstr>Answers</vt:lpstr>
      <vt:lpstr>Exam Question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 Weak Areas Recap      19 August 2020</dc:title>
  <dc:creator>Jess Fenn</dc:creator>
  <cp:lastModifiedBy>Mr D Murphy</cp:lastModifiedBy>
  <cp:revision>28</cp:revision>
  <dcterms:created xsi:type="dcterms:W3CDTF">2020-08-19T10:34:43Z</dcterms:created>
  <dcterms:modified xsi:type="dcterms:W3CDTF">2023-05-11T15:08:36Z</dcterms:modified>
</cp:coreProperties>
</file>