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631" r:id="rId5"/>
    <p:sldId id="527" r:id="rId6"/>
    <p:sldId id="542" r:id="rId7"/>
    <p:sldId id="538" r:id="rId8"/>
    <p:sldId id="539" r:id="rId9"/>
    <p:sldId id="346" r:id="rId10"/>
    <p:sldId id="632" r:id="rId11"/>
    <p:sldId id="625" r:id="rId12"/>
    <p:sldId id="540" r:id="rId13"/>
    <p:sldId id="545" r:id="rId14"/>
    <p:sldId id="619" r:id="rId15"/>
    <p:sldId id="541" r:id="rId16"/>
    <p:sldId id="570" r:id="rId17"/>
    <p:sldId id="563" r:id="rId18"/>
    <p:sldId id="626" r:id="rId19"/>
    <p:sldId id="627" r:id="rId20"/>
    <p:sldId id="630" r:id="rId21"/>
    <p:sldId id="628" r:id="rId22"/>
    <p:sldId id="629" r:id="rId23"/>
    <p:sldId id="636" r:id="rId24"/>
    <p:sldId id="582" r:id="rId25"/>
    <p:sldId id="580" r:id="rId26"/>
    <p:sldId id="623" r:id="rId27"/>
    <p:sldId id="581" r:id="rId28"/>
    <p:sldId id="584" r:id="rId29"/>
    <p:sldId id="638" r:id="rId30"/>
    <p:sldId id="583" r:id="rId31"/>
    <p:sldId id="637" r:id="rId32"/>
    <p:sldId id="585" r:id="rId33"/>
    <p:sldId id="586" r:id="rId34"/>
    <p:sldId id="624" r:id="rId35"/>
    <p:sldId id="639" r:id="rId36"/>
    <p:sldId id="618" r:id="rId37"/>
    <p:sldId id="633" r:id="rId38"/>
    <p:sldId id="634" r:id="rId39"/>
    <p:sldId id="63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360" b="1" i="0" u="none" strike="noStrike" kern="1200" cap="all" spc="150" baseline="0">
                <a:solidFill>
                  <a:schemeClr val="tx1">
                    <a:lumMod val="50000"/>
                    <a:lumOff val="50000"/>
                  </a:schemeClr>
                </a:solidFill>
                <a:latin typeface="+mn-lt"/>
                <a:ea typeface="+mn-ea"/>
                <a:cs typeface="+mn-cs"/>
              </a:defRPr>
            </a:pPr>
            <a:r>
              <a:rPr lang="en-US">
                <a:latin typeface="Bliss 2 Bold" panose="02000506030000020004"/>
              </a:rPr>
              <a:t>2023 GCSE Progress 8 Vs Attendance Percentage </a:t>
            </a:r>
          </a:p>
        </c:rich>
      </c:tx>
      <c:overlay val="0"/>
      <c:spPr>
        <a:noFill/>
        <a:ln>
          <a:noFill/>
        </a:ln>
        <a:effectLst/>
      </c:spPr>
      <c:txPr>
        <a:bodyPr rot="0" spcFirstLastPara="1" vertOverflow="ellipsis" vert="horz" wrap="square" anchor="ctr" anchorCtr="1"/>
        <a:lstStyle/>
        <a:p>
          <a:pPr>
            <a:defRPr sz="336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38100" cap="flat" cmpd="dbl" algn="ctr">
              <a:solidFill>
                <a:schemeClr val="accent4"/>
              </a:solidFill>
              <a:miter lim="800000"/>
            </a:ln>
            <a:effectLst/>
          </c:spPr>
          <c:marker>
            <c:symbol val="none"/>
          </c:marker>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Sheet1!$C$4:$C$7</c:f>
              <c:numCache>
                <c:formatCode>General</c:formatCode>
                <c:ptCount val="4"/>
                <c:pt idx="0">
                  <c:v>85</c:v>
                </c:pt>
                <c:pt idx="1">
                  <c:v>90</c:v>
                </c:pt>
                <c:pt idx="2">
                  <c:v>95</c:v>
                </c:pt>
                <c:pt idx="3">
                  <c:v>100</c:v>
                </c:pt>
              </c:numCache>
            </c:numRef>
          </c:cat>
          <c:val>
            <c:numRef>
              <c:f>Sheet1!$D$4:$D$7</c:f>
              <c:numCache>
                <c:formatCode>General</c:formatCode>
                <c:ptCount val="4"/>
                <c:pt idx="0">
                  <c:v>-0.6</c:v>
                </c:pt>
                <c:pt idx="1">
                  <c:v>0</c:v>
                </c:pt>
                <c:pt idx="2">
                  <c:v>0.7</c:v>
                </c:pt>
                <c:pt idx="3">
                  <c:v>0.9</c:v>
                </c:pt>
              </c:numCache>
            </c:numRef>
          </c:val>
          <c:smooth val="0"/>
          <c:extLst>
            <c:ext xmlns:c16="http://schemas.microsoft.com/office/drawing/2014/chart" uri="{C3380CC4-5D6E-409C-BE32-E72D297353CC}">
              <c16:uniqueId val="{00000000-DC31-4CB5-A2E0-3E19DDD93230}"/>
            </c:ext>
          </c:extLst>
        </c:ser>
        <c:dLbls>
          <c:dLblPos val="ctr"/>
          <c:showLegendKey val="0"/>
          <c:showVal val="1"/>
          <c:showCatName val="0"/>
          <c:showSerName val="0"/>
          <c:showPercent val="0"/>
          <c:showBubbleSize val="0"/>
        </c:dLbls>
        <c:smooth val="0"/>
        <c:axId val="1551394623"/>
        <c:axId val="1551395103"/>
      </c:lineChart>
      <c:catAx>
        <c:axId val="1551394623"/>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551395103"/>
        <c:crosses val="autoZero"/>
        <c:auto val="1"/>
        <c:lblAlgn val="ctr"/>
        <c:lblOffset val="100"/>
        <c:noMultiLvlLbl val="0"/>
      </c:catAx>
      <c:valAx>
        <c:axId val="1551395103"/>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551394623"/>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21524-9313-4586-BDEF-C9D5B5BFF9F6}" type="doc">
      <dgm:prSet loTypeId="urn:microsoft.com/office/officeart/2005/8/layout/hProcess9" loCatId="process" qsTypeId="urn:microsoft.com/office/officeart/2005/8/quickstyle/simple1" qsCatId="simple" csTypeId="urn:microsoft.com/office/officeart/2005/8/colors/accent4_3" csCatId="accent4" phldr="1"/>
      <dgm:spPr/>
    </dgm:pt>
    <dgm:pt modelId="{79C3B073-EF77-4B5B-8719-48F7FA5E46C3}">
      <dgm:prSet phldrT="[Text]"/>
      <dgm:spPr/>
      <dgm:t>
        <a:bodyPr/>
        <a:lstStyle/>
        <a:p>
          <a:r>
            <a:rPr lang="en-US">
              <a:latin typeface="Bliss 2 Bold" panose="02000506030000020004" pitchFamily="50" charset="0"/>
            </a:rPr>
            <a:t>Pre-Pandemic </a:t>
          </a:r>
        </a:p>
        <a:p>
          <a:r>
            <a:rPr lang="en-US">
              <a:latin typeface="Bliss 2 Bold" panose="02000506030000020004" pitchFamily="50" charset="0"/>
            </a:rPr>
            <a:t>95.6%</a:t>
          </a:r>
        </a:p>
        <a:p>
          <a:r>
            <a:rPr lang="en-US">
              <a:latin typeface="Bliss 2 Bold" panose="02000506030000020004" pitchFamily="50" charset="0"/>
            </a:rPr>
            <a:t>8.5% PA </a:t>
          </a:r>
        </a:p>
      </dgm:t>
    </dgm:pt>
    <dgm:pt modelId="{115D5F26-F547-42EE-B970-0136A6748704}" type="parTrans" cxnId="{B5E05673-4F4A-4B40-B203-241683E9D593}">
      <dgm:prSet/>
      <dgm:spPr/>
      <dgm:t>
        <a:bodyPr/>
        <a:lstStyle/>
        <a:p>
          <a:endParaRPr lang="en-US"/>
        </a:p>
      </dgm:t>
    </dgm:pt>
    <dgm:pt modelId="{21F88222-2599-43BA-AD66-413645D24434}" type="sibTrans" cxnId="{B5E05673-4F4A-4B40-B203-241683E9D593}">
      <dgm:prSet/>
      <dgm:spPr/>
      <dgm:t>
        <a:bodyPr/>
        <a:lstStyle/>
        <a:p>
          <a:endParaRPr lang="en-US"/>
        </a:p>
      </dgm:t>
    </dgm:pt>
    <dgm:pt modelId="{DF17FE8C-7F6F-4603-8913-A234CA9F10E9}">
      <dgm:prSet phldrT="[Text]"/>
      <dgm:spPr/>
      <dgm:t>
        <a:bodyPr/>
        <a:lstStyle/>
        <a:p>
          <a:r>
            <a:rPr lang="en-US">
              <a:latin typeface="Bliss 2 Bold" panose="02000506030000020004" pitchFamily="50" charset="0"/>
            </a:rPr>
            <a:t>21/22: 93.9%</a:t>
          </a:r>
        </a:p>
        <a:p>
          <a:r>
            <a:rPr lang="en-US">
              <a:latin typeface="Bliss 2 Bold" panose="02000506030000020004" pitchFamily="50" charset="0"/>
            </a:rPr>
            <a:t>22/23: 93.4%</a:t>
          </a:r>
        </a:p>
        <a:p>
          <a:r>
            <a:rPr lang="en-US">
              <a:latin typeface="Bliss 2 Bold" panose="02000506030000020004" pitchFamily="50" charset="0"/>
            </a:rPr>
            <a:t>18.2% PA</a:t>
          </a:r>
        </a:p>
      </dgm:t>
    </dgm:pt>
    <dgm:pt modelId="{595EAEB0-377F-4D6D-A4D9-21E69D6EC9D0}" type="parTrans" cxnId="{EF05DB15-A56D-42C8-9DED-7F537F520F4A}">
      <dgm:prSet/>
      <dgm:spPr/>
      <dgm:t>
        <a:bodyPr/>
        <a:lstStyle/>
        <a:p>
          <a:endParaRPr lang="en-US"/>
        </a:p>
      </dgm:t>
    </dgm:pt>
    <dgm:pt modelId="{C5A01390-06AF-48D8-8E97-7990F699B09C}" type="sibTrans" cxnId="{EF05DB15-A56D-42C8-9DED-7F537F520F4A}">
      <dgm:prSet/>
      <dgm:spPr/>
      <dgm:t>
        <a:bodyPr/>
        <a:lstStyle/>
        <a:p>
          <a:endParaRPr lang="en-US"/>
        </a:p>
      </dgm:t>
    </dgm:pt>
    <dgm:pt modelId="{969F1608-A497-400A-BF3C-877D50635412}">
      <dgm:prSet phldrT="[Text]"/>
      <dgm:spPr/>
      <dgm:t>
        <a:bodyPr/>
        <a:lstStyle/>
        <a:p>
          <a:r>
            <a:rPr lang="en-US">
              <a:latin typeface="Bliss 2 Bold" panose="02000506030000020004" pitchFamily="50" charset="0"/>
            </a:rPr>
            <a:t>23/24: 95%</a:t>
          </a:r>
        </a:p>
        <a:p>
          <a:r>
            <a:rPr lang="en-US">
              <a:latin typeface="Bliss 2 Bold" panose="02000506030000020004" pitchFamily="50" charset="0"/>
            </a:rPr>
            <a:t>12.5% PA</a:t>
          </a:r>
        </a:p>
      </dgm:t>
    </dgm:pt>
    <dgm:pt modelId="{C526F891-C6FA-44C9-B34B-7B57F5691122}" type="parTrans" cxnId="{58D32BD8-A853-495D-B0C8-4423267CFF89}">
      <dgm:prSet/>
      <dgm:spPr/>
      <dgm:t>
        <a:bodyPr/>
        <a:lstStyle/>
        <a:p>
          <a:endParaRPr lang="en-US"/>
        </a:p>
      </dgm:t>
    </dgm:pt>
    <dgm:pt modelId="{8C113191-8407-49F0-BBE9-80404B3D8953}" type="sibTrans" cxnId="{58D32BD8-A853-495D-B0C8-4423267CFF89}">
      <dgm:prSet/>
      <dgm:spPr/>
      <dgm:t>
        <a:bodyPr/>
        <a:lstStyle/>
        <a:p>
          <a:endParaRPr lang="en-US"/>
        </a:p>
      </dgm:t>
    </dgm:pt>
    <dgm:pt modelId="{834DBE25-83F2-4C27-AA5E-09E0858A3C5C}" type="pres">
      <dgm:prSet presAssocID="{85D21524-9313-4586-BDEF-C9D5B5BFF9F6}" presName="CompostProcess" presStyleCnt="0">
        <dgm:presLayoutVars>
          <dgm:dir/>
          <dgm:resizeHandles val="exact"/>
        </dgm:presLayoutVars>
      </dgm:prSet>
      <dgm:spPr/>
    </dgm:pt>
    <dgm:pt modelId="{FBC34516-80CB-4FB8-9F55-7F5836920AF7}" type="pres">
      <dgm:prSet presAssocID="{85D21524-9313-4586-BDEF-C9D5B5BFF9F6}" presName="arrow" presStyleLbl="bgShp" presStyleIdx="0" presStyleCnt="1" custScaleX="117647"/>
      <dgm:spPr/>
    </dgm:pt>
    <dgm:pt modelId="{17DA04AA-1660-491F-8834-1BB60321D18A}" type="pres">
      <dgm:prSet presAssocID="{85D21524-9313-4586-BDEF-C9D5B5BFF9F6}" presName="linearProcess" presStyleCnt="0"/>
      <dgm:spPr/>
    </dgm:pt>
    <dgm:pt modelId="{C20CFB28-DA2F-4826-A272-B8A3D239FAF8}" type="pres">
      <dgm:prSet presAssocID="{79C3B073-EF77-4B5B-8719-48F7FA5E46C3}" presName="textNode" presStyleLbl="node1" presStyleIdx="0" presStyleCnt="3">
        <dgm:presLayoutVars>
          <dgm:bulletEnabled val="1"/>
        </dgm:presLayoutVars>
      </dgm:prSet>
      <dgm:spPr/>
    </dgm:pt>
    <dgm:pt modelId="{85AD51A7-56EE-46C4-830B-54DCCB651494}" type="pres">
      <dgm:prSet presAssocID="{21F88222-2599-43BA-AD66-413645D24434}" presName="sibTrans" presStyleCnt="0"/>
      <dgm:spPr/>
    </dgm:pt>
    <dgm:pt modelId="{37E471AA-19F9-41E7-B156-8ABAFB13C8E5}" type="pres">
      <dgm:prSet presAssocID="{DF17FE8C-7F6F-4603-8913-A234CA9F10E9}" presName="textNode" presStyleLbl="node1" presStyleIdx="1" presStyleCnt="3">
        <dgm:presLayoutVars>
          <dgm:bulletEnabled val="1"/>
        </dgm:presLayoutVars>
      </dgm:prSet>
      <dgm:spPr/>
    </dgm:pt>
    <dgm:pt modelId="{A7172360-1B61-4A89-9154-B606C2F08265}" type="pres">
      <dgm:prSet presAssocID="{C5A01390-06AF-48D8-8E97-7990F699B09C}" presName="sibTrans" presStyleCnt="0"/>
      <dgm:spPr/>
    </dgm:pt>
    <dgm:pt modelId="{03C6AD45-2094-486D-9D51-C55A7042C439}" type="pres">
      <dgm:prSet presAssocID="{969F1608-A497-400A-BF3C-877D50635412}" presName="textNode" presStyleLbl="node1" presStyleIdx="2" presStyleCnt="3">
        <dgm:presLayoutVars>
          <dgm:bulletEnabled val="1"/>
        </dgm:presLayoutVars>
      </dgm:prSet>
      <dgm:spPr/>
    </dgm:pt>
  </dgm:ptLst>
  <dgm:cxnLst>
    <dgm:cxn modelId="{10A1E002-7345-413B-912E-F5864B8C1759}" type="presOf" srcId="{969F1608-A497-400A-BF3C-877D50635412}" destId="{03C6AD45-2094-486D-9D51-C55A7042C439}" srcOrd="0" destOrd="0" presId="urn:microsoft.com/office/officeart/2005/8/layout/hProcess9"/>
    <dgm:cxn modelId="{EF05DB15-A56D-42C8-9DED-7F537F520F4A}" srcId="{85D21524-9313-4586-BDEF-C9D5B5BFF9F6}" destId="{DF17FE8C-7F6F-4603-8913-A234CA9F10E9}" srcOrd="1" destOrd="0" parTransId="{595EAEB0-377F-4D6D-A4D9-21E69D6EC9D0}" sibTransId="{C5A01390-06AF-48D8-8E97-7990F699B09C}"/>
    <dgm:cxn modelId="{F2D44A1E-A908-4963-9D3E-A44C94FF9580}" type="presOf" srcId="{DF17FE8C-7F6F-4603-8913-A234CA9F10E9}" destId="{37E471AA-19F9-41E7-B156-8ABAFB13C8E5}" srcOrd="0" destOrd="0" presId="urn:microsoft.com/office/officeart/2005/8/layout/hProcess9"/>
    <dgm:cxn modelId="{B5E05673-4F4A-4B40-B203-241683E9D593}" srcId="{85D21524-9313-4586-BDEF-C9D5B5BFF9F6}" destId="{79C3B073-EF77-4B5B-8719-48F7FA5E46C3}" srcOrd="0" destOrd="0" parTransId="{115D5F26-F547-42EE-B970-0136A6748704}" sibTransId="{21F88222-2599-43BA-AD66-413645D24434}"/>
    <dgm:cxn modelId="{ACBAE37E-CDF2-4E39-86A8-542B605A20E6}" type="presOf" srcId="{85D21524-9313-4586-BDEF-C9D5B5BFF9F6}" destId="{834DBE25-83F2-4C27-AA5E-09E0858A3C5C}" srcOrd="0" destOrd="0" presId="urn:microsoft.com/office/officeart/2005/8/layout/hProcess9"/>
    <dgm:cxn modelId="{A6C3BFA6-2F84-4577-811F-9EE7FF0C2CD4}" type="presOf" srcId="{79C3B073-EF77-4B5B-8719-48F7FA5E46C3}" destId="{C20CFB28-DA2F-4826-A272-B8A3D239FAF8}" srcOrd="0" destOrd="0" presId="urn:microsoft.com/office/officeart/2005/8/layout/hProcess9"/>
    <dgm:cxn modelId="{58D32BD8-A853-495D-B0C8-4423267CFF89}" srcId="{85D21524-9313-4586-BDEF-C9D5B5BFF9F6}" destId="{969F1608-A497-400A-BF3C-877D50635412}" srcOrd="2" destOrd="0" parTransId="{C526F891-C6FA-44C9-B34B-7B57F5691122}" sibTransId="{8C113191-8407-49F0-BBE9-80404B3D8953}"/>
    <dgm:cxn modelId="{BB5DD105-78C3-422E-969A-D3203E282951}" type="presParOf" srcId="{834DBE25-83F2-4C27-AA5E-09E0858A3C5C}" destId="{FBC34516-80CB-4FB8-9F55-7F5836920AF7}" srcOrd="0" destOrd="0" presId="urn:microsoft.com/office/officeart/2005/8/layout/hProcess9"/>
    <dgm:cxn modelId="{6CACA2E1-76F5-472B-ACBC-B7C19505B948}" type="presParOf" srcId="{834DBE25-83F2-4C27-AA5E-09E0858A3C5C}" destId="{17DA04AA-1660-491F-8834-1BB60321D18A}" srcOrd="1" destOrd="0" presId="urn:microsoft.com/office/officeart/2005/8/layout/hProcess9"/>
    <dgm:cxn modelId="{DE8C3CDA-52DA-4CE8-B5AB-60567AACDCDD}" type="presParOf" srcId="{17DA04AA-1660-491F-8834-1BB60321D18A}" destId="{C20CFB28-DA2F-4826-A272-B8A3D239FAF8}" srcOrd="0" destOrd="0" presId="urn:microsoft.com/office/officeart/2005/8/layout/hProcess9"/>
    <dgm:cxn modelId="{63048194-AC1F-40B8-AC1E-2F421DDD6EFB}" type="presParOf" srcId="{17DA04AA-1660-491F-8834-1BB60321D18A}" destId="{85AD51A7-56EE-46C4-830B-54DCCB651494}" srcOrd="1" destOrd="0" presId="urn:microsoft.com/office/officeart/2005/8/layout/hProcess9"/>
    <dgm:cxn modelId="{03B1113C-3F6E-413A-ABA1-BE5915EC4F11}" type="presParOf" srcId="{17DA04AA-1660-491F-8834-1BB60321D18A}" destId="{37E471AA-19F9-41E7-B156-8ABAFB13C8E5}" srcOrd="2" destOrd="0" presId="urn:microsoft.com/office/officeart/2005/8/layout/hProcess9"/>
    <dgm:cxn modelId="{CBD794A9-5D01-48FD-9BDF-63D695FE8E90}" type="presParOf" srcId="{17DA04AA-1660-491F-8834-1BB60321D18A}" destId="{A7172360-1B61-4A89-9154-B606C2F08265}" srcOrd="3" destOrd="0" presId="urn:microsoft.com/office/officeart/2005/8/layout/hProcess9"/>
    <dgm:cxn modelId="{652CE5D0-C088-47E6-9F92-ADECE1652C99}" type="presParOf" srcId="{17DA04AA-1660-491F-8834-1BB60321D18A}" destId="{03C6AD45-2094-486D-9D51-C55A7042C43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7F9FB-A7E8-4B56-96C4-AB626FE5E194}" type="doc">
      <dgm:prSet loTypeId="urn:microsoft.com/office/officeart/2005/8/layout/StepDownProcess" loCatId="process" qsTypeId="urn:microsoft.com/office/officeart/2005/8/quickstyle/simple1" qsCatId="simple" csTypeId="urn:microsoft.com/office/officeart/2005/8/colors/accent4_5" csCatId="accent4" phldr="1"/>
      <dgm:spPr/>
      <dgm:t>
        <a:bodyPr/>
        <a:lstStyle/>
        <a:p>
          <a:endParaRPr lang="en-US"/>
        </a:p>
      </dgm:t>
    </dgm:pt>
    <dgm:pt modelId="{95CF7743-F0E8-4B74-BE3A-E8AE673FFA41}">
      <dgm:prSet phldrT="[Text]"/>
      <dgm:spPr/>
      <dgm:t>
        <a:bodyPr/>
        <a:lstStyle/>
        <a:p>
          <a:r>
            <a:rPr lang="en-US"/>
            <a:t>Promote</a:t>
          </a:r>
        </a:p>
      </dgm:t>
    </dgm:pt>
    <dgm:pt modelId="{7C5F5861-2D2F-448D-AF50-7A9D4D7A9741}" type="parTrans" cxnId="{B58EE1B7-4F83-47D7-A7F8-C979F31BF146}">
      <dgm:prSet/>
      <dgm:spPr/>
      <dgm:t>
        <a:bodyPr/>
        <a:lstStyle/>
        <a:p>
          <a:endParaRPr lang="en-US"/>
        </a:p>
      </dgm:t>
    </dgm:pt>
    <dgm:pt modelId="{92989655-C314-4697-8985-468D7FB41417}" type="sibTrans" cxnId="{B58EE1B7-4F83-47D7-A7F8-C979F31BF146}">
      <dgm:prSet/>
      <dgm:spPr/>
      <dgm:t>
        <a:bodyPr/>
        <a:lstStyle/>
        <a:p>
          <a:endParaRPr lang="en-US"/>
        </a:p>
      </dgm:t>
    </dgm:pt>
    <dgm:pt modelId="{DAD0BE50-971B-4808-B899-D24F5A169A2C}">
      <dgm:prSet phldrT="[Text]" custT="1"/>
      <dgm:spPr/>
      <dgm:t>
        <a:bodyPr/>
        <a:lstStyle/>
        <a:p>
          <a:r>
            <a:rPr lang="en-US" sz="1800">
              <a:latin typeface="Bliss 2 Bold" panose="02000506030000020004" pitchFamily="50" charset="0"/>
            </a:rPr>
            <a:t>Clear and consistent communications</a:t>
          </a:r>
        </a:p>
      </dgm:t>
    </dgm:pt>
    <dgm:pt modelId="{B55D8FD7-A29D-47A0-A227-BDC832BEE3DB}" type="parTrans" cxnId="{E23D5F34-2889-4A78-BACC-2F2564CB00D9}">
      <dgm:prSet/>
      <dgm:spPr/>
      <dgm:t>
        <a:bodyPr/>
        <a:lstStyle/>
        <a:p>
          <a:endParaRPr lang="en-US"/>
        </a:p>
      </dgm:t>
    </dgm:pt>
    <dgm:pt modelId="{5CBDB8CA-E8C5-4BDC-B88D-7A89216F2623}" type="sibTrans" cxnId="{E23D5F34-2889-4A78-BACC-2F2564CB00D9}">
      <dgm:prSet/>
      <dgm:spPr/>
      <dgm:t>
        <a:bodyPr/>
        <a:lstStyle/>
        <a:p>
          <a:endParaRPr lang="en-US"/>
        </a:p>
      </dgm:t>
    </dgm:pt>
    <dgm:pt modelId="{339B293F-B812-4EB8-B5F9-5AB6FB4853CB}">
      <dgm:prSet phldrT="[Text]"/>
      <dgm:spPr/>
      <dgm:t>
        <a:bodyPr/>
        <a:lstStyle/>
        <a:p>
          <a:r>
            <a:rPr lang="en-US"/>
            <a:t>Celebrate</a:t>
          </a:r>
        </a:p>
      </dgm:t>
    </dgm:pt>
    <dgm:pt modelId="{7C0ABECA-7787-45C6-8516-9C21BBBD9B07}" type="parTrans" cxnId="{5C367BE4-13D5-4CC6-A44E-D484D034C4D1}">
      <dgm:prSet/>
      <dgm:spPr/>
      <dgm:t>
        <a:bodyPr/>
        <a:lstStyle/>
        <a:p>
          <a:endParaRPr lang="en-US"/>
        </a:p>
      </dgm:t>
    </dgm:pt>
    <dgm:pt modelId="{5C51B44D-E96C-41CE-8CF7-25D9384D1D58}" type="sibTrans" cxnId="{5C367BE4-13D5-4CC6-A44E-D484D034C4D1}">
      <dgm:prSet/>
      <dgm:spPr/>
      <dgm:t>
        <a:bodyPr/>
        <a:lstStyle/>
        <a:p>
          <a:endParaRPr lang="en-US"/>
        </a:p>
      </dgm:t>
    </dgm:pt>
    <dgm:pt modelId="{DC312EA9-E625-4A52-843C-C4F2F78A2204}">
      <dgm:prSet phldrT="[Text]" custT="1"/>
      <dgm:spPr/>
      <dgm:t>
        <a:bodyPr/>
        <a:lstStyle/>
        <a:p>
          <a:r>
            <a:rPr lang="en-US" sz="2000" dirty="0">
              <a:latin typeface="Bliss 2 Bold" panose="02000506030000020004" pitchFamily="50" charset="0"/>
            </a:rPr>
            <a:t>High attenders are publicly praised</a:t>
          </a:r>
        </a:p>
      </dgm:t>
    </dgm:pt>
    <dgm:pt modelId="{BEB811D0-71FE-4DEA-B985-0F239A64222E}" type="parTrans" cxnId="{14FD5BE5-8B14-48B2-97A5-82056B778427}">
      <dgm:prSet/>
      <dgm:spPr/>
      <dgm:t>
        <a:bodyPr/>
        <a:lstStyle/>
        <a:p>
          <a:endParaRPr lang="en-US"/>
        </a:p>
      </dgm:t>
    </dgm:pt>
    <dgm:pt modelId="{98EAFE6B-ECC1-4537-9B93-300C73A991CA}" type="sibTrans" cxnId="{14FD5BE5-8B14-48B2-97A5-82056B778427}">
      <dgm:prSet/>
      <dgm:spPr/>
      <dgm:t>
        <a:bodyPr/>
        <a:lstStyle/>
        <a:p>
          <a:endParaRPr lang="en-US"/>
        </a:p>
      </dgm:t>
    </dgm:pt>
    <dgm:pt modelId="{C2480C3C-C0FA-42D8-B3C2-FE273FEBE0B9}">
      <dgm:prSet phldrT="[Text]"/>
      <dgm:spPr/>
      <dgm:t>
        <a:bodyPr/>
        <a:lstStyle/>
        <a:p>
          <a:r>
            <a:rPr lang="en-US"/>
            <a:t>Challenge</a:t>
          </a:r>
        </a:p>
      </dgm:t>
    </dgm:pt>
    <dgm:pt modelId="{1B39B843-3C76-4AA9-8387-8164D717F1E0}" type="parTrans" cxnId="{5CCD47D6-0EA0-4451-BF31-48E2A6A47BA2}">
      <dgm:prSet/>
      <dgm:spPr/>
      <dgm:t>
        <a:bodyPr/>
        <a:lstStyle/>
        <a:p>
          <a:endParaRPr lang="en-US"/>
        </a:p>
      </dgm:t>
    </dgm:pt>
    <dgm:pt modelId="{DBE733F8-6A8D-4733-B770-DEB7875DC249}" type="sibTrans" cxnId="{5CCD47D6-0EA0-4451-BF31-48E2A6A47BA2}">
      <dgm:prSet/>
      <dgm:spPr/>
      <dgm:t>
        <a:bodyPr/>
        <a:lstStyle/>
        <a:p>
          <a:endParaRPr lang="en-US"/>
        </a:p>
      </dgm:t>
    </dgm:pt>
    <dgm:pt modelId="{56D3CE66-9E5A-4439-80B4-D9CD8EAC40DE}">
      <dgm:prSet phldrT="[Text]" custT="1"/>
      <dgm:spPr/>
      <dgm:t>
        <a:bodyPr/>
        <a:lstStyle/>
        <a:p>
          <a:r>
            <a:rPr lang="en-US" sz="2000">
              <a:latin typeface="Bliss 2 Bold" panose="02000506030000020004" pitchFamily="50" charset="0"/>
            </a:rPr>
            <a:t>Poor excuses for attendance is not accepted</a:t>
          </a:r>
        </a:p>
      </dgm:t>
    </dgm:pt>
    <dgm:pt modelId="{C80444EC-ACEC-4BE5-86A8-2726FD7940CB}" type="parTrans" cxnId="{BCC507AA-7D85-4584-BB09-75BE8CF74783}">
      <dgm:prSet/>
      <dgm:spPr/>
      <dgm:t>
        <a:bodyPr/>
        <a:lstStyle/>
        <a:p>
          <a:endParaRPr lang="en-US"/>
        </a:p>
      </dgm:t>
    </dgm:pt>
    <dgm:pt modelId="{E10F9165-E3F3-4627-9E6D-15EF8E3C7BA0}" type="sibTrans" cxnId="{BCC507AA-7D85-4584-BB09-75BE8CF74783}">
      <dgm:prSet/>
      <dgm:spPr/>
      <dgm:t>
        <a:bodyPr/>
        <a:lstStyle/>
        <a:p>
          <a:endParaRPr lang="en-US"/>
        </a:p>
      </dgm:t>
    </dgm:pt>
    <dgm:pt modelId="{CFC51485-900A-4CD8-98E7-D4905C48206B}">
      <dgm:prSet phldrT="[Text]" custT="1"/>
      <dgm:spPr/>
      <dgm:t>
        <a:bodyPr/>
        <a:lstStyle/>
        <a:p>
          <a:r>
            <a:rPr lang="en-US" sz="1800">
              <a:latin typeface="Bliss 2 Bold" panose="02000506030000020004" pitchFamily="50" charset="0"/>
            </a:rPr>
            <a:t>Parent, child and staff stakeholders</a:t>
          </a:r>
        </a:p>
      </dgm:t>
    </dgm:pt>
    <dgm:pt modelId="{1E22A722-38B7-46F4-BB68-15E8366CFFCF}" type="parTrans" cxnId="{FCE0CE05-1ED2-40BD-A15E-E2417BA3DD76}">
      <dgm:prSet/>
      <dgm:spPr/>
      <dgm:t>
        <a:bodyPr/>
        <a:lstStyle/>
        <a:p>
          <a:endParaRPr lang="en-US"/>
        </a:p>
      </dgm:t>
    </dgm:pt>
    <dgm:pt modelId="{5BBFE116-A978-4226-8574-58D8E2D42BB6}" type="sibTrans" cxnId="{FCE0CE05-1ED2-40BD-A15E-E2417BA3DD76}">
      <dgm:prSet/>
      <dgm:spPr/>
      <dgm:t>
        <a:bodyPr/>
        <a:lstStyle/>
        <a:p>
          <a:endParaRPr lang="en-US"/>
        </a:p>
      </dgm:t>
    </dgm:pt>
    <dgm:pt modelId="{15374D62-2C94-4038-91A9-55AAA83A7FFF}">
      <dgm:prSet phldrT="[Text]" custT="1"/>
      <dgm:spPr/>
      <dgm:t>
        <a:bodyPr/>
        <a:lstStyle/>
        <a:p>
          <a:r>
            <a:rPr lang="en-US" sz="2000">
              <a:latin typeface="Bliss 2 Bold" panose="02000506030000020004" pitchFamily="50" charset="0"/>
            </a:rPr>
            <a:t>Forms and Houses compete over their attendance scores</a:t>
          </a:r>
        </a:p>
      </dgm:t>
    </dgm:pt>
    <dgm:pt modelId="{E1802684-AB2D-4F62-ABB6-9A8636EE6483}" type="parTrans" cxnId="{1BECEA1C-5B8A-4BD3-89DF-221132CACB9B}">
      <dgm:prSet/>
      <dgm:spPr/>
      <dgm:t>
        <a:bodyPr/>
        <a:lstStyle/>
        <a:p>
          <a:endParaRPr lang="en-US"/>
        </a:p>
      </dgm:t>
    </dgm:pt>
    <dgm:pt modelId="{1C6018ED-4AAF-4513-8630-A168F3308C51}" type="sibTrans" cxnId="{1BECEA1C-5B8A-4BD3-89DF-221132CACB9B}">
      <dgm:prSet/>
      <dgm:spPr/>
      <dgm:t>
        <a:bodyPr/>
        <a:lstStyle/>
        <a:p>
          <a:endParaRPr lang="en-US"/>
        </a:p>
      </dgm:t>
    </dgm:pt>
    <dgm:pt modelId="{7BBDE46D-A0D8-4245-941F-842FFC705816}">
      <dgm:prSet phldrT="[Text]" custT="1"/>
      <dgm:spPr/>
      <dgm:t>
        <a:bodyPr/>
        <a:lstStyle/>
        <a:p>
          <a:r>
            <a:rPr lang="en-US" sz="2000">
              <a:latin typeface="Bliss 2 Bold" panose="02000506030000020004" pitchFamily="50" charset="0"/>
            </a:rPr>
            <a:t>Students know their attendance score  </a:t>
          </a:r>
        </a:p>
      </dgm:t>
    </dgm:pt>
    <dgm:pt modelId="{0AA4BCED-B818-4446-AD1E-1A48596F9542}" type="parTrans" cxnId="{7B671BF7-3293-49E2-AD5E-4DE4DB5B6AAE}">
      <dgm:prSet/>
      <dgm:spPr/>
      <dgm:t>
        <a:bodyPr/>
        <a:lstStyle/>
        <a:p>
          <a:endParaRPr lang="en-US"/>
        </a:p>
      </dgm:t>
    </dgm:pt>
    <dgm:pt modelId="{F3645D4D-F9DC-4055-AF92-DEE6055E2656}" type="sibTrans" cxnId="{7B671BF7-3293-49E2-AD5E-4DE4DB5B6AAE}">
      <dgm:prSet/>
      <dgm:spPr/>
      <dgm:t>
        <a:bodyPr/>
        <a:lstStyle/>
        <a:p>
          <a:endParaRPr lang="en-US"/>
        </a:p>
      </dgm:t>
    </dgm:pt>
    <dgm:pt modelId="{E4823A59-E0E1-4FCD-B5E9-CD509FFDB585}">
      <dgm:prSet phldrT="[Text]" custT="1"/>
      <dgm:spPr/>
      <dgm:t>
        <a:bodyPr/>
        <a:lstStyle/>
        <a:p>
          <a:r>
            <a:rPr lang="en-US" sz="1800">
              <a:latin typeface="Bliss 2 Bold" panose="02000506030000020004" pitchFamily="50" charset="0"/>
            </a:rPr>
            <a:t>Evidencing the link between progress and school attendance </a:t>
          </a:r>
        </a:p>
      </dgm:t>
    </dgm:pt>
    <dgm:pt modelId="{AEB8FFD5-5D12-448D-8DCD-82940909362B}" type="parTrans" cxnId="{CE634A22-B906-4662-844A-367C41DCCAC1}">
      <dgm:prSet/>
      <dgm:spPr/>
      <dgm:t>
        <a:bodyPr/>
        <a:lstStyle/>
        <a:p>
          <a:endParaRPr lang="en-US"/>
        </a:p>
      </dgm:t>
    </dgm:pt>
    <dgm:pt modelId="{1323142B-3612-4C39-A7A9-FFC6EBF9066E}" type="sibTrans" cxnId="{CE634A22-B906-4662-844A-367C41DCCAC1}">
      <dgm:prSet/>
      <dgm:spPr/>
      <dgm:t>
        <a:bodyPr/>
        <a:lstStyle/>
        <a:p>
          <a:endParaRPr lang="en-US"/>
        </a:p>
      </dgm:t>
    </dgm:pt>
    <dgm:pt modelId="{E5121B8C-8820-4F45-9E13-FEFB5E3D1CCC}">
      <dgm:prSet phldrT="[Text]" custT="1"/>
      <dgm:spPr/>
      <dgm:t>
        <a:bodyPr/>
        <a:lstStyle/>
        <a:p>
          <a:r>
            <a:rPr lang="en-US" sz="2000">
              <a:latin typeface="Bliss 2 Bold" panose="02000506030000020004" pitchFamily="50" charset="0"/>
            </a:rPr>
            <a:t>Clear systems of escalation for students of concern</a:t>
          </a:r>
        </a:p>
      </dgm:t>
    </dgm:pt>
    <dgm:pt modelId="{4ED5179F-0612-4FFD-8512-90F215C00761}" type="parTrans" cxnId="{6A41CE75-480F-49E2-B531-470D4268662D}">
      <dgm:prSet/>
      <dgm:spPr/>
      <dgm:t>
        <a:bodyPr/>
        <a:lstStyle/>
        <a:p>
          <a:endParaRPr lang="en-US"/>
        </a:p>
      </dgm:t>
    </dgm:pt>
    <dgm:pt modelId="{AC6C577E-A741-40F7-B648-285479FB4ADA}" type="sibTrans" cxnId="{6A41CE75-480F-49E2-B531-470D4268662D}">
      <dgm:prSet/>
      <dgm:spPr/>
      <dgm:t>
        <a:bodyPr/>
        <a:lstStyle/>
        <a:p>
          <a:endParaRPr lang="en-US"/>
        </a:p>
      </dgm:t>
    </dgm:pt>
    <dgm:pt modelId="{B1A48E0F-46BD-411B-B26B-D77909321138}">
      <dgm:prSet phldrT="[Text]"/>
      <dgm:spPr/>
      <dgm:t>
        <a:bodyPr/>
        <a:lstStyle/>
        <a:p>
          <a:endParaRPr lang="en-US" sz="1500">
            <a:latin typeface="Bliss 2 Bold" panose="02000506030000020004" pitchFamily="50" charset="0"/>
          </a:endParaRPr>
        </a:p>
      </dgm:t>
    </dgm:pt>
    <dgm:pt modelId="{D413EC63-01F0-48C9-8D59-08B0996DC27C}" type="parTrans" cxnId="{54B8EF33-C727-4D5A-805A-79A7824C6F56}">
      <dgm:prSet/>
      <dgm:spPr/>
      <dgm:t>
        <a:bodyPr/>
        <a:lstStyle/>
        <a:p>
          <a:endParaRPr lang="en-US"/>
        </a:p>
      </dgm:t>
    </dgm:pt>
    <dgm:pt modelId="{07BAD3FC-1D5D-4E33-A263-ADD5DE640973}" type="sibTrans" cxnId="{54B8EF33-C727-4D5A-805A-79A7824C6F56}">
      <dgm:prSet/>
      <dgm:spPr/>
      <dgm:t>
        <a:bodyPr/>
        <a:lstStyle/>
        <a:p>
          <a:endParaRPr lang="en-US"/>
        </a:p>
      </dgm:t>
    </dgm:pt>
    <dgm:pt modelId="{14D3F41E-BA05-4E86-8E0A-76BF128F5CD9}" type="pres">
      <dgm:prSet presAssocID="{60B7F9FB-A7E8-4B56-96C4-AB626FE5E194}" presName="rootnode" presStyleCnt="0">
        <dgm:presLayoutVars>
          <dgm:chMax/>
          <dgm:chPref/>
          <dgm:dir/>
          <dgm:animLvl val="lvl"/>
        </dgm:presLayoutVars>
      </dgm:prSet>
      <dgm:spPr/>
    </dgm:pt>
    <dgm:pt modelId="{D05214C8-2BD2-4F6E-AAB5-EE0E491CA3CE}" type="pres">
      <dgm:prSet presAssocID="{95CF7743-F0E8-4B74-BE3A-E8AE673FFA41}" presName="composite" presStyleCnt="0"/>
      <dgm:spPr/>
    </dgm:pt>
    <dgm:pt modelId="{2B796C87-D796-47EA-ABD6-E79077058F50}" type="pres">
      <dgm:prSet presAssocID="{95CF7743-F0E8-4B74-BE3A-E8AE673FFA41}" presName="bentUpArrow1" presStyleLbl="alignImgPlace1" presStyleIdx="0" presStyleCnt="2"/>
      <dgm:spPr/>
    </dgm:pt>
    <dgm:pt modelId="{6D864333-FD73-4AD3-BBD0-81F7AA88174A}" type="pres">
      <dgm:prSet presAssocID="{95CF7743-F0E8-4B74-BE3A-E8AE673FFA41}" presName="ParentText" presStyleLbl="node1" presStyleIdx="0" presStyleCnt="3">
        <dgm:presLayoutVars>
          <dgm:chMax val="1"/>
          <dgm:chPref val="1"/>
          <dgm:bulletEnabled val="1"/>
        </dgm:presLayoutVars>
      </dgm:prSet>
      <dgm:spPr/>
    </dgm:pt>
    <dgm:pt modelId="{71D37257-3BBB-4DA8-A8BD-CAC21B813F4F}" type="pres">
      <dgm:prSet presAssocID="{95CF7743-F0E8-4B74-BE3A-E8AE673FFA41}" presName="ChildText" presStyleLbl="revTx" presStyleIdx="0" presStyleCnt="3" custScaleX="471458" custLinFactX="94046" custLinFactNeighborX="100000">
        <dgm:presLayoutVars>
          <dgm:chMax val="0"/>
          <dgm:chPref val="0"/>
          <dgm:bulletEnabled val="1"/>
        </dgm:presLayoutVars>
      </dgm:prSet>
      <dgm:spPr/>
    </dgm:pt>
    <dgm:pt modelId="{6AFBF4C8-9A95-467A-812B-CE765BC7B81D}" type="pres">
      <dgm:prSet presAssocID="{92989655-C314-4697-8985-468D7FB41417}" presName="sibTrans" presStyleCnt="0"/>
      <dgm:spPr/>
    </dgm:pt>
    <dgm:pt modelId="{392B449A-7F3E-4813-830F-5E21D513FB6B}" type="pres">
      <dgm:prSet presAssocID="{339B293F-B812-4EB8-B5F9-5AB6FB4853CB}" presName="composite" presStyleCnt="0"/>
      <dgm:spPr/>
    </dgm:pt>
    <dgm:pt modelId="{59E74E5A-DB4F-4866-8254-762B9C374527}" type="pres">
      <dgm:prSet presAssocID="{339B293F-B812-4EB8-B5F9-5AB6FB4853CB}" presName="bentUpArrow1" presStyleLbl="alignImgPlace1" presStyleIdx="1" presStyleCnt="2" custLinFactNeighborX="-36366" custLinFactNeighborY="1335"/>
      <dgm:spPr/>
    </dgm:pt>
    <dgm:pt modelId="{D6FA5C20-C8D6-4F07-96F3-6AE08486013F}" type="pres">
      <dgm:prSet presAssocID="{339B293F-B812-4EB8-B5F9-5AB6FB4853CB}" presName="ParentText" presStyleLbl="node1" presStyleIdx="1" presStyleCnt="3" custLinFactNeighborX="-71823" custLinFactNeighborY="1133">
        <dgm:presLayoutVars>
          <dgm:chMax val="1"/>
          <dgm:chPref val="1"/>
          <dgm:bulletEnabled val="1"/>
        </dgm:presLayoutVars>
      </dgm:prSet>
      <dgm:spPr/>
    </dgm:pt>
    <dgm:pt modelId="{CC47E111-5AA8-4A83-B1CE-0201BC2CF815}" type="pres">
      <dgm:prSet presAssocID="{339B293F-B812-4EB8-B5F9-5AB6FB4853CB}" presName="ChildText" presStyleLbl="revTx" presStyleIdx="1" presStyleCnt="3" custScaleX="439184" custLinFactNeighborX="97070">
        <dgm:presLayoutVars>
          <dgm:chMax val="0"/>
          <dgm:chPref val="0"/>
          <dgm:bulletEnabled val="1"/>
        </dgm:presLayoutVars>
      </dgm:prSet>
      <dgm:spPr/>
    </dgm:pt>
    <dgm:pt modelId="{A160D9FC-99F6-44CE-9504-74841B7F8248}" type="pres">
      <dgm:prSet presAssocID="{5C51B44D-E96C-41CE-8CF7-25D9384D1D58}" presName="sibTrans" presStyleCnt="0"/>
      <dgm:spPr/>
    </dgm:pt>
    <dgm:pt modelId="{4FC5D1EA-C8B6-43CB-9A39-3EBC7C8FB45A}" type="pres">
      <dgm:prSet presAssocID="{C2480C3C-C0FA-42D8-B3C2-FE273FEBE0B9}" presName="composite" presStyleCnt="0"/>
      <dgm:spPr/>
    </dgm:pt>
    <dgm:pt modelId="{F446EFAA-3878-4ADD-9A92-0C2969FC2AB7}" type="pres">
      <dgm:prSet presAssocID="{C2480C3C-C0FA-42D8-B3C2-FE273FEBE0B9}" presName="ParentText" presStyleLbl="node1" presStyleIdx="2" presStyleCnt="3" custLinFactNeighborX="-85118" custLinFactNeighborY="-1518">
        <dgm:presLayoutVars>
          <dgm:chMax val="1"/>
          <dgm:chPref val="1"/>
          <dgm:bulletEnabled val="1"/>
        </dgm:presLayoutVars>
      </dgm:prSet>
      <dgm:spPr/>
    </dgm:pt>
    <dgm:pt modelId="{630F6A10-8E6E-4229-B195-D9C00D1DDA4F}" type="pres">
      <dgm:prSet presAssocID="{C2480C3C-C0FA-42D8-B3C2-FE273FEBE0B9}" presName="FinalChildText" presStyleLbl="revTx" presStyleIdx="2" presStyleCnt="3" custScaleX="337071" custLinFactNeighborX="46018" custLinFactNeighborY="-29">
        <dgm:presLayoutVars>
          <dgm:chMax val="0"/>
          <dgm:chPref val="0"/>
          <dgm:bulletEnabled val="1"/>
        </dgm:presLayoutVars>
      </dgm:prSet>
      <dgm:spPr/>
    </dgm:pt>
  </dgm:ptLst>
  <dgm:cxnLst>
    <dgm:cxn modelId="{FCE0CE05-1ED2-40BD-A15E-E2417BA3DD76}" srcId="{95CF7743-F0E8-4B74-BE3A-E8AE673FFA41}" destId="{CFC51485-900A-4CD8-98E7-D4905C48206B}" srcOrd="1" destOrd="0" parTransId="{1E22A722-38B7-46F4-BB68-15E8366CFFCF}" sibTransId="{5BBFE116-A978-4226-8574-58D8E2D42BB6}"/>
    <dgm:cxn modelId="{8D5E220D-2BBF-4769-B51E-AD7DEEC60E1F}" type="presOf" srcId="{60B7F9FB-A7E8-4B56-96C4-AB626FE5E194}" destId="{14D3F41E-BA05-4E86-8E0A-76BF128F5CD9}" srcOrd="0" destOrd="0" presId="urn:microsoft.com/office/officeart/2005/8/layout/StepDownProcess"/>
    <dgm:cxn modelId="{1BECEA1C-5B8A-4BD3-89DF-221132CACB9B}" srcId="{339B293F-B812-4EB8-B5F9-5AB6FB4853CB}" destId="{15374D62-2C94-4038-91A9-55AAA83A7FFF}" srcOrd="1" destOrd="0" parTransId="{E1802684-AB2D-4F62-ABB6-9A8636EE6483}" sibTransId="{1C6018ED-4AAF-4513-8630-A168F3308C51}"/>
    <dgm:cxn modelId="{CE634A22-B906-4662-844A-367C41DCCAC1}" srcId="{95CF7743-F0E8-4B74-BE3A-E8AE673FFA41}" destId="{E4823A59-E0E1-4FCD-B5E9-CD509FFDB585}" srcOrd="2" destOrd="0" parTransId="{AEB8FFD5-5D12-448D-8DCD-82940909362B}" sibTransId="{1323142B-3612-4C39-A7A9-FFC6EBF9066E}"/>
    <dgm:cxn modelId="{1F49D731-06BE-4E4F-AB1E-9301F4542E21}" type="presOf" srcId="{56D3CE66-9E5A-4439-80B4-D9CD8EAC40DE}" destId="{630F6A10-8E6E-4229-B195-D9C00D1DDA4F}" srcOrd="0" destOrd="0" presId="urn:microsoft.com/office/officeart/2005/8/layout/StepDownProcess"/>
    <dgm:cxn modelId="{54B8EF33-C727-4D5A-805A-79A7824C6F56}" srcId="{C2480C3C-C0FA-42D8-B3C2-FE273FEBE0B9}" destId="{B1A48E0F-46BD-411B-B26B-D77909321138}" srcOrd="2" destOrd="0" parTransId="{D413EC63-01F0-48C9-8D59-08B0996DC27C}" sibTransId="{07BAD3FC-1D5D-4E33-A263-ADD5DE640973}"/>
    <dgm:cxn modelId="{E23D5F34-2889-4A78-BACC-2F2564CB00D9}" srcId="{95CF7743-F0E8-4B74-BE3A-E8AE673FFA41}" destId="{DAD0BE50-971B-4808-B899-D24F5A169A2C}" srcOrd="0" destOrd="0" parTransId="{B55D8FD7-A29D-47A0-A227-BDC832BEE3DB}" sibTransId="{5CBDB8CA-E8C5-4BDC-B88D-7A89216F2623}"/>
    <dgm:cxn modelId="{6F6B0240-A0CC-454B-B7A5-575EFAB3FDB0}" type="presOf" srcId="{E4823A59-E0E1-4FCD-B5E9-CD509FFDB585}" destId="{71D37257-3BBB-4DA8-A8BD-CAC21B813F4F}" srcOrd="0" destOrd="2" presId="urn:microsoft.com/office/officeart/2005/8/layout/StepDownProcess"/>
    <dgm:cxn modelId="{03173A5B-6B5B-4220-9389-CF3DF9E40541}" type="presOf" srcId="{CFC51485-900A-4CD8-98E7-D4905C48206B}" destId="{71D37257-3BBB-4DA8-A8BD-CAC21B813F4F}" srcOrd="0" destOrd="1" presId="urn:microsoft.com/office/officeart/2005/8/layout/StepDownProcess"/>
    <dgm:cxn modelId="{9C485E5F-5AF0-4F1D-AC4F-CA5A6BAD3FF7}" type="presOf" srcId="{B1A48E0F-46BD-411B-B26B-D77909321138}" destId="{630F6A10-8E6E-4229-B195-D9C00D1DDA4F}" srcOrd="0" destOrd="2" presId="urn:microsoft.com/office/officeart/2005/8/layout/StepDownProcess"/>
    <dgm:cxn modelId="{2E021B55-408C-4E5C-A7F9-A8272B3C1348}" type="presOf" srcId="{339B293F-B812-4EB8-B5F9-5AB6FB4853CB}" destId="{D6FA5C20-C8D6-4F07-96F3-6AE08486013F}" srcOrd="0" destOrd="0" presId="urn:microsoft.com/office/officeart/2005/8/layout/StepDownProcess"/>
    <dgm:cxn modelId="{6A41CE75-480F-49E2-B531-470D4268662D}" srcId="{C2480C3C-C0FA-42D8-B3C2-FE273FEBE0B9}" destId="{E5121B8C-8820-4F45-9E13-FEFB5E3D1CCC}" srcOrd="1" destOrd="0" parTransId="{4ED5179F-0612-4FFD-8512-90F215C00761}" sibTransId="{AC6C577E-A741-40F7-B648-285479FB4ADA}"/>
    <dgm:cxn modelId="{5C13C380-7470-4D59-A3A8-DB5F51014D61}" type="presOf" srcId="{15374D62-2C94-4038-91A9-55AAA83A7FFF}" destId="{CC47E111-5AA8-4A83-B1CE-0201BC2CF815}" srcOrd="0" destOrd="1" presId="urn:microsoft.com/office/officeart/2005/8/layout/StepDownProcess"/>
    <dgm:cxn modelId="{93D1EF81-E3E3-4FA9-AE3C-EEAA6D8A001D}" type="presOf" srcId="{C2480C3C-C0FA-42D8-B3C2-FE273FEBE0B9}" destId="{F446EFAA-3878-4ADD-9A92-0C2969FC2AB7}" srcOrd="0" destOrd="0" presId="urn:microsoft.com/office/officeart/2005/8/layout/StepDownProcess"/>
    <dgm:cxn modelId="{7D7AB384-EC9A-4AF2-B86B-81F3A3008A89}" type="presOf" srcId="{DC312EA9-E625-4A52-843C-C4F2F78A2204}" destId="{CC47E111-5AA8-4A83-B1CE-0201BC2CF815}" srcOrd="0" destOrd="0" presId="urn:microsoft.com/office/officeart/2005/8/layout/StepDownProcess"/>
    <dgm:cxn modelId="{AC7856A6-B725-4FC7-83B0-AC7C9533C2C4}" type="presOf" srcId="{DAD0BE50-971B-4808-B899-D24F5A169A2C}" destId="{71D37257-3BBB-4DA8-A8BD-CAC21B813F4F}" srcOrd="0" destOrd="0" presId="urn:microsoft.com/office/officeart/2005/8/layout/StepDownProcess"/>
    <dgm:cxn modelId="{BCC507AA-7D85-4584-BB09-75BE8CF74783}" srcId="{C2480C3C-C0FA-42D8-B3C2-FE273FEBE0B9}" destId="{56D3CE66-9E5A-4439-80B4-D9CD8EAC40DE}" srcOrd="0" destOrd="0" parTransId="{C80444EC-ACEC-4BE5-86A8-2726FD7940CB}" sibTransId="{E10F9165-E3F3-4627-9E6D-15EF8E3C7BA0}"/>
    <dgm:cxn modelId="{B58EE1B7-4F83-47D7-A7F8-C979F31BF146}" srcId="{60B7F9FB-A7E8-4B56-96C4-AB626FE5E194}" destId="{95CF7743-F0E8-4B74-BE3A-E8AE673FFA41}" srcOrd="0" destOrd="0" parTransId="{7C5F5861-2D2F-448D-AF50-7A9D4D7A9741}" sibTransId="{92989655-C314-4697-8985-468D7FB41417}"/>
    <dgm:cxn modelId="{5CCD47D6-0EA0-4451-BF31-48E2A6A47BA2}" srcId="{60B7F9FB-A7E8-4B56-96C4-AB626FE5E194}" destId="{C2480C3C-C0FA-42D8-B3C2-FE273FEBE0B9}" srcOrd="2" destOrd="0" parTransId="{1B39B843-3C76-4AA9-8387-8164D717F1E0}" sibTransId="{DBE733F8-6A8D-4733-B770-DEB7875DC249}"/>
    <dgm:cxn modelId="{5C367BE4-13D5-4CC6-A44E-D484D034C4D1}" srcId="{60B7F9FB-A7E8-4B56-96C4-AB626FE5E194}" destId="{339B293F-B812-4EB8-B5F9-5AB6FB4853CB}" srcOrd="1" destOrd="0" parTransId="{7C0ABECA-7787-45C6-8516-9C21BBBD9B07}" sibTransId="{5C51B44D-E96C-41CE-8CF7-25D9384D1D58}"/>
    <dgm:cxn modelId="{14FD5BE5-8B14-48B2-97A5-82056B778427}" srcId="{339B293F-B812-4EB8-B5F9-5AB6FB4853CB}" destId="{DC312EA9-E625-4A52-843C-C4F2F78A2204}" srcOrd="0" destOrd="0" parTransId="{BEB811D0-71FE-4DEA-B985-0F239A64222E}" sibTransId="{98EAFE6B-ECC1-4537-9B93-300C73A991CA}"/>
    <dgm:cxn modelId="{45F10CF6-ECA5-47CE-871B-7003BDB5E19A}" type="presOf" srcId="{E5121B8C-8820-4F45-9E13-FEFB5E3D1CCC}" destId="{630F6A10-8E6E-4229-B195-D9C00D1DDA4F}" srcOrd="0" destOrd="1" presId="urn:microsoft.com/office/officeart/2005/8/layout/StepDownProcess"/>
    <dgm:cxn modelId="{7B671BF7-3293-49E2-AD5E-4DE4DB5B6AAE}" srcId="{339B293F-B812-4EB8-B5F9-5AB6FB4853CB}" destId="{7BBDE46D-A0D8-4245-941F-842FFC705816}" srcOrd="2" destOrd="0" parTransId="{0AA4BCED-B818-4446-AD1E-1A48596F9542}" sibTransId="{F3645D4D-F9DC-4055-AF92-DEE6055E2656}"/>
    <dgm:cxn modelId="{5247E4FA-3F08-4C69-B0B4-9947A7056C70}" type="presOf" srcId="{95CF7743-F0E8-4B74-BE3A-E8AE673FFA41}" destId="{6D864333-FD73-4AD3-BBD0-81F7AA88174A}" srcOrd="0" destOrd="0" presId="urn:microsoft.com/office/officeart/2005/8/layout/StepDownProcess"/>
    <dgm:cxn modelId="{F1B507FD-E787-42DE-ABAF-B11B36309B7E}" type="presOf" srcId="{7BBDE46D-A0D8-4245-941F-842FFC705816}" destId="{CC47E111-5AA8-4A83-B1CE-0201BC2CF815}" srcOrd="0" destOrd="2" presId="urn:microsoft.com/office/officeart/2005/8/layout/StepDownProcess"/>
    <dgm:cxn modelId="{35CDF6F4-C26A-4E47-A7F9-7854A81A276E}" type="presParOf" srcId="{14D3F41E-BA05-4E86-8E0A-76BF128F5CD9}" destId="{D05214C8-2BD2-4F6E-AAB5-EE0E491CA3CE}" srcOrd="0" destOrd="0" presId="urn:microsoft.com/office/officeart/2005/8/layout/StepDownProcess"/>
    <dgm:cxn modelId="{88B5E5C2-F6DF-41D6-94A0-285BDBE59754}" type="presParOf" srcId="{D05214C8-2BD2-4F6E-AAB5-EE0E491CA3CE}" destId="{2B796C87-D796-47EA-ABD6-E79077058F50}" srcOrd="0" destOrd="0" presId="urn:microsoft.com/office/officeart/2005/8/layout/StepDownProcess"/>
    <dgm:cxn modelId="{A708F8FF-0D03-488A-BD58-00C9DF8DD148}" type="presParOf" srcId="{D05214C8-2BD2-4F6E-AAB5-EE0E491CA3CE}" destId="{6D864333-FD73-4AD3-BBD0-81F7AA88174A}" srcOrd="1" destOrd="0" presId="urn:microsoft.com/office/officeart/2005/8/layout/StepDownProcess"/>
    <dgm:cxn modelId="{3D3A0A94-8DAC-4221-8A86-FBA2D718DFC8}" type="presParOf" srcId="{D05214C8-2BD2-4F6E-AAB5-EE0E491CA3CE}" destId="{71D37257-3BBB-4DA8-A8BD-CAC21B813F4F}" srcOrd="2" destOrd="0" presId="urn:microsoft.com/office/officeart/2005/8/layout/StepDownProcess"/>
    <dgm:cxn modelId="{FE92EEB0-80A5-4465-AB84-0840A29F57C9}" type="presParOf" srcId="{14D3F41E-BA05-4E86-8E0A-76BF128F5CD9}" destId="{6AFBF4C8-9A95-467A-812B-CE765BC7B81D}" srcOrd="1" destOrd="0" presId="urn:microsoft.com/office/officeart/2005/8/layout/StepDownProcess"/>
    <dgm:cxn modelId="{154795A2-5E4F-483F-B516-E872FE1CEEFE}" type="presParOf" srcId="{14D3F41E-BA05-4E86-8E0A-76BF128F5CD9}" destId="{392B449A-7F3E-4813-830F-5E21D513FB6B}" srcOrd="2" destOrd="0" presId="urn:microsoft.com/office/officeart/2005/8/layout/StepDownProcess"/>
    <dgm:cxn modelId="{81E7EED9-F7DF-438A-A024-8992CFBF76A0}" type="presParOf" srcId="{392B449A-7F3E-4813-830F-5E21D513FB6B}" destId="{59E74E5A-DB4F-4866-8254-762B9C374527}" srcOrd="0" destOrd="0" presId="urn:microsoft.com/office/officeart/2005/8/layout/StepDownProcess"/>
    <dgm:cxn modelId="{D10625C3-F42E-47F6-9527-7577B8B805FE}" type="presParOf" srcId="{392B449A-7F3E-4813-830F-5E21D513FB6B}" destId="{D6FA5C20-C8D6-4F07-96F3-6AE08486013F}" srcOrd="1" destOrd="0" presId="urn:microsoft.com/office/officeart/2005/8/layout/StepDownProcess"/>
    <dgm:cxn modelId="{4880E45E-69E8-401F-9256-E03263DB2F94}" type="presParOf" srcId="{392B449A-7F3E-4813-830F-5E21D513FB6B}" destId="{CC47E111-5AA8-4A83-B1CE-0201BC2CF815}" srcOrd="2" destOrd="0" presId="urn:microsoft.com/office/officeart/2005/8/layout/StepDownProcess"/>
    <dgm:cxn modelId="{8B81DB26-D487-4C39-81AD-595147A4D717}" type="presParOf" srcId="{14D3F41E-BA05-4E86-8E0A-76BF128F5CD9}" destId="{A160D9FC-99F6-44CE-9504-74841B7F8248}" srcOrd="3" destOrd="0" presId="urn:microsoft.com/office/officeart/2005/8/layout/StepDownProcess"/>
    <dgm:cxn modelId="{516B994D-D814-46BA-9051-DB7FE882C550}" type="presParOf" srcId="{14D3F41E-BA05-4E86-8E0A-76BF128F5CD9}" destId="{4FC5D1EA-C8B6-43CB-9A39-3EBC7C8FB45A}" srcOrd="4" destOrd="0" presId="urn:microsoft.com/office/officeart/2005/8/layout/StepDownProcess"/>
    <dgm:cxn modelId="{B24F55ED-3487-4C3D-8C96-538BCE47CC45}" type="presParOf" srcId="{4FC5D1EA-C8B6-43CB-9A39-3EBC7C8FB45A}" destId="{F446EFAA-3878-4ADD-9A92-0C2969FC2AB7}" srcOrd="0" destOrd="0" presId="urn:microsoft.com/office/officeart/2005/8/layout/StepDownProcess"/>
    <dgm:cxn modelId="{07F8698F-22B1-4B1B-A985-814BACC8F68E}" type="presParOf" srcId="{4FC5D1EA-C8B6-43CB-9A39-3EBC7C8FB45A}" destId="{630F6A10-8E6E-4229-B195-D9C00D1DDA4F}"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34516-80CB-4FB8-9F55-7F5836920AF7}">
      <dsp:nvSpPr>
        <dsp:cNvPr id="0" name=""/>
        <dsp:cNvSpPr/>
      </dsp:nvSpPr>
      <dsp:spPr>
        <a:xfrm>
          <a:off x="2" y="0"/>
          <a:ext cx="11535501" cy="3411397"/>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CFB28-DA2F-4826-A272-B8A3D239FAF8}">
      <dsp:nvSpPr>
        <dsp:cNvPr id="0" name=""/>
        <dsp:cNvSpPr/>
      </dsp:nvSpPr>
      <dsp:spPr>
        <a:xfrm>
          <a:off x="198829" y="1023419"/>
          <a:ext cx="3460652" cy="1364558"/>
        </a:xfrm>
        <a:prstGeom prst="round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Bliss 2 Bold" panose="02000506030000020004" pitchFamily="50" charset="0"/>
            </a:rPr>
            <a:t>Pre-Pandemic </a:t>
          </a:r>
        </a:p>
        <a:p>
          <a:pPr marL="0" lvl="0" indent="0" algn="ctr" defTabSz="889000">
            <a:lnSpc>
              <a:spcPct val="90000"/>
            </a:lnSpc>
            <a:spcBef>
              <a:spcPct val="0"/>
            </a:spcBef>
            <a:spcAft>
              <a:spcPct val="35000"/>
            </a:spcAft>
            <a:buNone/>
          </a:pPr>
          <a:r>
            <a:rPr lang="en-US" sz="2000" kern="1200">
              <a:latin typeface="Bliss 2 Bold" panose="02000506030000020004" pitchFamily="50" charset="0"/>
            </a:rPr>
            <a:t>95.6%</a:t>
          </a:r>
        </a:p>
        <a:p>
          <a:pPr marL="0" lvl="0" indent="0" algn="ctr" defTabSz="889000">
            <a:lnSpc>
              <a:spcPct val="90000"/>
            </a:lnSpc>
            <a:spcBef>
              <a:spcPct val="0"/>
            </a:spcBef>
            <a:spcAft>
              <a:spcPct val="35000"/>
            </a:spcAft>
            <a:buNone/>
          </a:pPr>
          <a:r>
            <a:rPr lang="en-US" sz="2000" kern="1200">
              <a:latin typeface="Bliss 2 Bold" panose="02000506030000020004" pitchFamily="50" charset="0"/>
            </a:rPr>
            <a:t>8.5% PA </a:t>
          </a:r>
        </a:p>
      </dsp:txBody>
      <dsp:txXfrm>
        <a:off x="265441" y="1090031"/>
        <a:ext cx="3327428" cy="1231334"/>
      </dsp:txXfrm>
    </dsp:sp>
    <dsp:sp modelId="{37E471AA-19F9-41E7-B156-8ABAFB13C8E5}">
      <dsp:nvSpPr>
        <dsp:cNvPr id="0" name=""/>
        <dsp:cNvSpPr/>
      </dsp:nvSpPr>
      <dsp:spPr>
        <a:xfrm>
          <a:off x="4037427" y="1023419"/>
          <a:ext cx="3460652" cy="1364558"/>
        </a:xfrm>
        <a:prstGeom prst="roundRect">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Bliss 2 Bold" panose="02000506030000020004" pitchFamily="50" charset="0"/>
            </a:rPr>
            <a:t>21/22: 93.9%</a:t>
          </a:r>
        </a:p>
        <a:p>
          <a:pPr marL="0" lvl="0" indent="0" algn="ctr" defTabSz="889000">
            <a:lnSpc>
              <a:spcPct val="90000"/>
            </a:lnSpc>
            <a:spcBef>
              <a:spcPct val="0"/>
            </a:spcBef>
            <a:spcAft>
              <a:spcPct val="35000"/>
            </a:spcAft>
            <a:buNone/>
          </a:pPr>
          <a:r>
            <a:rPr lang="en-US" sz="2000" kern="1200">
              <a:latin typeface="Bliss 2 Bold" panose="02000506030000020004" pitchFamily="50" charset="0"/>
            </a:rPr>
            <a:t>22/23: 93.4%</a:t>
          </a:r>
        </a:p>
        <a:p>
          <a:pPr marL="0" lvl="0" indent="0" algn="ctr" defTabSz="889000">
            <a:lnSpc>
              <a:spcPct val="90000"/>
            </a:lnSpc>
            <a:spcBef>
              <a:spcPct val="0"/>
            </a:spcBef>
            <a:spcAft>
              <a:spcPct val="35000"/>
            </a:spcAft>
            <a:buNone/>
          </a:pPr>
          <a:r>
            <a:rPr lang="en-US" sz="2000" kern="1200">
              <a:latin typeface="Bliss 2 Bold" panose="02000506030000020004" pitchFamily="50" charset="0"/>
            </a:rPr>
            <a:t>18.2% PA</a:t>
          </a:r>
        </a:p>
      </dsp:txBody>
      <dsp:txXfrm>
        <a:off x="4104039" y="1090031"/>
        <a:ext cx="3327428" cy="1231334"/>
      </dsp:txXfrm>
    </dsp:sp>
    <dsp:sp modelId="{03C6AD45-2094-486D-9D51-C55A7042C439}">
      <dsp:nvSpPr>
        <dsp:cNvPr id="0" name=""/>
        <dsp:cNvSpPr/>
      </dsp:nvSpPr>
      <dsp:spPr>
        <a:xfrm>
          <a:off x="7876025" y="1023419"/>
          <a:ext cx="3460652" cy="1364558"/>
        </a:xfrm>
        <a:prstGeom prst="round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Bliss 2 Bold" panose="02000506030000020004" pitchFamily="50" charset="0"/>
            </a:rPr>
            <a:t>23/24: 95%</a:t>
          </a:r>
        </a:p>
        <a:p>
          <a:pPr marL="0" lvl="0" indent="0" algn="ctr" defTabSz="889000">
            <a:lnSpc>
              <a:spcPct val="90000"/>
            </a:lnSpc>
            <a:spcBef>
              <a:spcPct val="0"/>
            </a:spcBef>
            <a:spcAft>
              <a:spcPct val="35000"/>
            </a:spcAft>
            <a:buNone/>
          </a:pPr>
          <a:r>
            <a:rPr lang="en-US" sz="2000" kern="1200">
              <a:latin typeface="Bliss 2 Bold" panose="02000506030000020004" pitchFamily="50" charset="0"/>
            </a:rPr>
            <a:t>12.5% PA</a:t>
          </a:r>
        </a:p>
      </dsp:txBody>
      <dsp:txXfrm>
        <a:off x="7942637" y="1090031"/>
        <a:ext cx="3327428" cy="1231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96C87-D796-47EA-ABD6-E79077058F50}">
      <dsp:nvSpPr>
        <dsp:cNvPr id="0" name=""/>
        <dsp:cNvSpPr/>
      </dsp:nvSpPr>
      <dsp:spPr>
        <a:xfrm rot="5400000">
          <a:off x="1173289" y="1190994"/>
          <a:ext cx="1053331" cy="1199181"/>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864333-FD73-4AD3-BBD0-81F7AA88174A}">
      <dsp:nvSpPr>
        <dsp:cNvPr id="0" name=""/>
        <dsp:cNvSpPr/>
      </dsp:nvSpPr>
      <dsp:spPr>
        <a:xfrm>
          <a:off x="894220" y="23354"/>
          <a:ext cx="1773190" cy="1241175"/>
        </a:xfrm>
        <a:prstGeom prst="roundRect">
          <a:avLst>
            <a:gd name="adj" fmla="val 166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Promote</a:t>
          </a:r>
        </a:p>
      </dsp:txBody>
      <dsp:txXfrm>
        <a:off x="954820" y="83954"/>
        <a:ext cx="1651990" cy="1119975"/>
      </dsp:txXfrm>
    </dsp:sp>
    <dsp:sp modelId="{71D37257-3BBB-4DA8-A8BD-CAC21B813F4F}">
      <dsp:nvSpPr>
        <dsp:cNvPr id="0" name=""/>
        <dsp:cNvSpPr/>
      </dsp:nvSpPr>
      <dsp:spPr>
        <a:xfrm>
          <a:off x="2774671" y="141729"/>
          <a:ext cx="6080157" cy="100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Bliss 2 Bold" panose="02000506030000020004" pitchFamily="50" charset="0"/>
            </a:rPr>
            <a:t>Clear and consistent communications</a:t>
          </a:r>
        </a:p>
        <a:p>
          <a:pPr marL="171450" lvl="1" indent="-171450" algn="l" defTabSz="800100">
            <a:lnSpc>
              <a:spcPct val="90000"/>
            </a:lnSpc>
            <a:spcBef>
              <a:spcPct val="0"/>
            </a:spcBef>
            <a:spcAft>
              <a:spcPct val="15000"/>
            </a:spcAft>
            <a:buChar char="•"/>
          </a:pPr>
          <a:r>
            <a:rPr lang="en-US" sz="1800" kern="1200">
              <a:latin typeface="Bliss 2 Bold" panose="02000506030000020004" pitchFamily="50" charset="0"/>
            </a:rPr>
            <a:t>Parent, child and staff stakeholders</a:t>
          </a:r>
        </a:p>
        <a:p>
          <a:pPr marL="171450" lvl="1" indent="-171450" algn="l" defTabSz="800100">
            <a:lnSpc>
              <a:spcPct val="90000"/>
            </a:lnSpc>
            <a:spcBef>
              <a:spcPct val="0"/>
            </a:spcBef>
            <a:spcAft>
              <a:spcPct val="15000"/>
            </a:spcAft>
            <a:buChar char="•"/>
          </a:pPr>
          <a:r>
            <a:rPr lang="en-US" sz="1800" kern="1200">
              <a:latin typeface="Bliss 2 Bold" panose="02000506030000020004" pitchFamily="50" charset="0"/>
            </a:rPr>
            <a:t>Evidencing the link between progress and school attendance </a:t>
          </a:r>
        </a:p>
      </dsp:txBody>
      <dsp:txXfrm>
        <a:off x="2774671" y="141729"/>
        <a:ext cx="6080157" cy="1003173"/>
      </dsp:txXfrm>
    </dsp:sp>
    <dsp:sp modelId="{59E74E5A-DB4F-4866-8254-762B9C374527}">
      <dsp:nvSpPr>
        <dsp:cNvPr id="0" name=""/>
        <dsp:cNvSpPr/>
      </dsp:nvSpPr>
      <dsp:spPr>
        <a:xfrm rot="5400000">
          <a:off x="3447560" y="2599306"/>
          <a:ext cx="1053331" cy="1199181"/>
        </a:xfrm>
        <a:prstGeom prst="bentUpArrow">
          <a:avLst>
            <a:gd name="adj1" fmla="val 32840"/>
            <a:gd name="adj2" fmla="val 25000"/>
            <a:gd name="adj3" fmla="val 35780"/>
          </a:avLst>
        </a:prstGeom>
        <a:solidFill>
          <a:schemeClr val="accent4">
            <a:tint val="50000"/>
            <a:hueOff val="-33530"/>
            <a:satOff val="-1621"/>
            <a:lumOff val="120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FA5C20-C8D6-4F07-96F3-6AE08486013F}">
      <dsp:nvSpPr>
        <dsp:cNvPr id="0" name=""/>
        <dsp:cNvSpPr/>
      </dsp:nvSpPr>
      <dsp:spPr>
        <a:xfrm>
          <a:off x="2331026" y="1431667"/>
          <a:ext cx="1773190" cy="1241175"/>
        </a:xfrm>
        <a:prstGeom prst="roundRect">
          <a:avLst>
            <a:gd name="adj" fmla="val 1667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Celebrate</a:t>
          </a:r>
        </a:p>
      </dsp:txBody>
      <dsp:txXfrm>
        <a:off x="2391626" y="1492267"/>
        <a:ext cx="1651990" cy="1119975"/>
      </dsp:txXfrm>
    </dsp:sp>
    <dsp:sp modelId="{CC47E111-5AA8-4A83-B1CE-0201BC2CF815}">
      <dsp:nvSpPr>
        <dsp:cNvPr id="0" name=""/>
        <dsp:cNvSpPr/>
      </dsp:nvSpPr>
      <dsp:spPr>
        <a:xfrm>
          <a:off x="4442496" y="1535979"/>
          <a:ext cx="5663936" cy="100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Bliss 2 Bold" panose="02000506030000020004" pitchFamily="50" charset="0"/>
            </a:rPr>
            <a:t>High attenders are publicly praised</a:t>
          </a:r>
        </a:p>
        <a:p>
          <a:pPr marL="228600" lvl="1" indent="-228600" algn="l" defTabSz="889000">
            <a:lnSpc>
              <a:spcPct val="90000"/>
            </a:lnSpc>
            <a:spcBef>
              <a:spcPct val="0"/>
            </a:spcBef>
            <a:spcAft>
              <a:spcPct val="15000"/>
            </a:spcAft>
            <a:buChar char="•"/>
          </a:pPr>
          <a:r>
            <a:rPr lang="en-US" sz="2000" kern="1200">
              <a:latin typeface="Bliss 2 Bold" panose="02000506030000020004" pitchFamily="50" charset="0"/>
            </a:rPr>
            <a:t>Forms and Houses compete over their attendance scores</a:t>
          </a:r>
        </a:p>
        <a:p>
          <a:pPr marL="228600" lvl="1" indent="-228600" algn="l" defTabSz="889000">
            <a:lnSpc>
              <a:spcPct val="90000"/>
            </a:lnSpc>
            <a:spcBef>
              <a:spcPct val="0"/>
            </a:spcBef>
            <a:spcAft>
              <a:spcPct val="15000"/>
            </a:spcAft>
            <a:buChar char="•"/>
          </a:pPr>
          <a:r>
            <a:rPr lang="en-US" sz="2000" kern="1200">
              <a:latin typeface="Bliss 2 Bold" panose="02000506030000020004" pitchFamily="50" charset="0"/>
            </a:rPr>
            <a:t>Students know their attendance score  </a:t>
          </a:r>
        </a:p>
      </dsp:txBody>
      <dsp:txXfrm>
        <a:off x="4442496" y="1535979"/>
        <a:ext cx="5663936" cy="1003173"/>
      </dsp:txXfrm>
    </dsp:sp>
    <dsp:sp modelId="{F446EFAA-3878-4ADD-9A92-0C2969FC2AB7}">
      <dsp:nvSpPr>
        <dsp:cNvPr id="0" name=""/>
        <dsp:cNvSpPr/>
      </dsp:nvSpPr>
      <dsp:spPr>
        <a:xfrm>
          <a:off x="4599804" y="2793014"/>
          <a:ext cx="1773190" cy="1241175"/>
        </a:xfrm>
        <a:prstGeom prst="roundRect">
          <a:avLst>
            <a:gd name="adj" fmla="val 166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Challenge</a:t>
          </a:r>
        </a:p>
      </dsp:txBody>
      <dsp:txXfrm>
        <a:off x="4660404" y="2853614"/>
        <a:ext cx="1651990" cy="1119975"/>
      </dsp:txXfrm>
    </dsp:sp>
    <dsp:sp modelId="{630F6A10-8E6E-4229-B195-D9C00D1DDA4F}">
      <dsp:nvSpPr>
        <dsp:cNvPr id="0" name=""/>
        <dsp:cNvSpPr/>
      </dsp:nvSpPr>
      <dsp:spPr>
        <a:xfrm>
          <a:off x="6625764" y="2929938"/>
          <a:ext cx="4347035" cy="1003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Bliss 2 Bold" panose="02000506030000020004" pitchFamily="50" charset="0"/>
            </a:rPr>
            <a:t>Poor excuses for attendance is not accepted</a:t>
          </a:r>
        </a:p>
        <a:p>
          <a:pPr marL="228600" lvl="1" indent="-228600" algn="l" defTabSz="889000">
            <a:lnSpc>
              <a:spcPct val="90000"/>
            </a:lnSpc>
            <a:spcBef>
              <a:spcPct val="0"/>
            </a:spcBef>
            <a:spcAft>
              <a:spcPct val="15000"/>
            </a:spcAft>
            <a:buChar char="•"/>
          </a:pPr>
          <a:r>
            <a:rPr lang="en-US" sz="2000" kern="1200">
              <a:latin typeface="Bliss 2 Bold" panose="02000506030000020004" pitchFamily="50" charset="0"/>
            </a:rPr>
            <a:t>Clear systems of escalation for students of concern</a:t>
          </a:r>
        </a:p>
        <a:p>
          <a:pPr marL="114300" lvl="1" indent="-114300" algn="l" defTabSz="666750">
            <a:lnSpc>
              <a:spcPct val="90000"/>
            </a:lnSpc>
            <a:spcBef>
              <a:spcPct val="0"/>
            </a:spcBef>
            <a:spcAft>
              <a:spcPct val="15000"/>
            </a:spcAft>
            <a:buChar char="•"/>
          </a:pPr>
          <a:endParaRPr lang="en-US" sz="1500" kern="1200">
            <a:latin typeface="Bliss 2 Bold" panose="02000506030000020004" pitchFamily="50" charset="0"/>
          </a:endParaRPr>
        </a:p>
      </dsp:txBody>
      <dsp:txXfrm>
        <a:off x="6625764" y="2929938"/>
        <a:ext cx="4347035" cy="1003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42EF2-2D79-4A27-A3ED-FAC7D3FAF7EE}"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26092-39C2-44FC-AEE8-F428EBEC7F32}" type="slidenum">
              <a:rPr lang="en-GB" smtClean="0"/>
              <a:t>‹#›</a:t>
            </a:fld>
            <a:endParaRPr lang="en-GB"/>
          </a:p>
        </p:txBody>
      </p:sp>
    </p:spTree>
    <p:extLst>
      <p:ext uri="{BB962C8B-B14F-4D97-AF65-F5344CB8AC3E}">
        <p14:creationId xmlns:p14="http://schemas.microsoft.com/office/powerpoint/2010/main" val="408698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42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challenges have been identified through our quality assurance schedule and using resources like beyond the school gates mentioned earlier. </a:t>
            </a:r>
          </a:p>
          <a:p>
            <a:r>
              <a:rPr lang="en-US"/>
              <a:t>Our focus this year has been on:</a:t>
            </a:r>
          </a:p>
          <a:p>
            <a:pPr marL="171450" indent="-171450">
              <a:buFontTx/>
              <a:buChar char="-"/>
            </a:pPr>
            <a:r>
              <a:rPr lang="en-US"/>
              <a:t>Ensuring the right people are highly skilled in pastoral positions so that they are empowered to spot issues with attendance early and have difficult conversations in order to support and tackle low attendance </a:t>
            </a:r>
          </a:p>
          <a:p>
            <a:pPr marL="171450" indent="-171450">
              <a:buFontTx/>
              <a:buChar char="-"/>
            </a:pPr>
            <a:r>
              <a:rPr lang="en-US"/>
              <a:t>Re-engaging our parents into the life of the school but also ensuring they understand that clear link between attendance and attainment in school </a:t>
            </a:r>
          </a:p>
          <a:p>
            <a:pPr marL="171450" indent="-171450">
              <a:buFontTx/>
              <a:buChar char="-"/>
            </a:pPr>
            <a:r>
              <a:rPr lang="en-US"/>
              <a:t>Our post pandemic recovery is still ongoing – ensuring students understand the importance of education and being in school but also ensuring that each child feels valued in school</a:t>
            </a:r>
          </a:p>
          <a:p>
            <a:pPr marL="171450" indent="-171450">
              <a:buFontTx/>
              <a:buChar char="-"/>
            </a:pPr>
            <a:r>
              <a:rPr lang="en-US"/>
              <a:t>Our ongoing work with ensuring that one day absences reduce and building </a:t>
            </a:r>
            <a:r>
              <a:rPr lang="en-US" err="1"/>
              <a:t>resilance</a:t>
            </a:r>
            <a:r>
              <a:rPr lang="en-US"/>
              <a:t> around attending each day. Medical appointments being booked outside of school hours and in the holidays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82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activity I would encourage you to start with and you can find our copy on the attendance hub webpage after this session</a:t>
            </a:r>
          </a:p>
          <a:p>
            <a:r>
              <a:rPr lang="en-GB"/>
              <a:t>Our mentality when it comes to attendance strategy is that If you can’t summarise in a few sentences or into a single page, we don’t know it well enough</a:t>
            </a:r>
          </a:p>
          <a:p>
            <a:r>
              <a:rPr lang="en-GB"/>
              <a:t>Clarity and consistency for all of SLT</a:t>
            </a:r>
          </a:p>
          <a:p>
            <a:r>
              <a:rPr lang="en-GB"/>
              <a:t>Starting the year right and keeping us consistent with our values and policy</a:t>
            </a:r>
          </a:p>
          <a:p>
            <a:endParaRPr lang="en-GB"/>
          </a:p>
          <a:p>
            <a:r>
              <a:rPr lang="en-GB"/>
              <a:t>On this single page, we include: </a:t>
            </a:r>
          </a:p>
          <a:p>
            <a:pPr marL="171450" indent="-171450">
              <a:buFontTx/>
              <a:buChar char="-"/>
            </a:pPr>
            <a:r>
              <a:rPr lang="en-GB"/>
              <a:t>Our attendance data and the link it has to our most recent GCSE progress 8 data</a:t>
            </a:r>
          </a:p>
          <a:p>
            <a:pPr marL="171450" indent="-171450">
              <a:buFontTx/>
              <a:buChar char="-"/>
            </a:pPr>
            <a:r>
              <a:rPr lang="en-GB"/>
              <a:t>The interventions and the staggered response to falling attendance </a:t>
            </a:r>
          </a:p>
          <a:p>
            <a:pPr marL="171450" indent="-171450">
              <a:buFontTx/>
              <a:buChar char="-"/>
            </a:pPr>
            <a:r>
              <a:rPr lang="en-GB"/>
              <a:t>How we build our culture </a:t>
            </a:r>
          </a:p>
          <a:p>
            <a:pPr marL="171450" indent="-171450">
              <a:buFontTx/>
              <a:buChar char="-"/>
            </a:pPr>
            <a:r>
              <a:rPr lang="en-GB"/>
              <a:t>What our universal offer is when it comes to attendance </a:t>
            </a:r>
          </a:p>
          <a:p>
            <a:pPr marL="171450" indent="-171450">
              <a:buFontTx/>
              <a:buChar char="-"/>
            </a:pPr>
            <a:r>
              <a:rPr lang="en-GB"/>
              <a:t>Additional services we rely on to support lower attenders </a:t>
            </a:r>
          </a:p>
          <a:p>
            <a:pPr marL="171450" indent="-171450">
              <a:buFontTx/>
              <a:buChar char="-"/>
            </a:pPr>
            <a:r>
              <a:rPr lang="en-GB"/>
              <a:t>Staffing roles and responsibilities </a:t>
            </a:r>
          </a:p>
          <a:p>
            <a:pPr marL="171450" indent="-171450">
              <a:buFontTx/>
              <a:buChar char="-"/>
            </a:pPr>
            <a:r>
              <a:rPr lang="en-GB"/>
              <a:t>Punctuality response </a:t>
            </a:r>
          </a:p>
          <a:p>
            <a:pPr marL="171450" indent="-171450">
              <a:buFontTx/>
              <a:buChar char="-"/>
            </a:pPr>
            <a:r>
              <a:rPr lang="en-GB"/>
              <a:t>How we quality assure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45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would like to introduce our </a:t>
            </a:r>
            <a:r>
              <a:rPr lang="en-US" dirty="0" err="1"/>
              <a:t>programme</a:t>
            </a:r>
            <a:r>
              <a:rPr lang="en-US" dirty="0"/>
              <a:t> and modules. We will be starting with the value of attendance in just a moment. We will be covering each module per half term over the next year and an opportunity to feedback on progress that we have all made and sharing of best practice. </a:t>
            </a:r>
          </a:p>
          <a:p>
            <a:endParaRPr lang="en-US" dirty="0"/>
          </a:p>
          <a:p>
            <a:r>
              <a:rPr lang="en-US" dirty="0"/>
              <a:t>However, it is key to mention with each of these modules that: </a:t>
            </a:r>
          </a:p>
          <a:p>
            <a:endParaRPr lang="en-US" dirty="0"/>
          </a:p>
          <a:p>
            <a:r>
              <a:rPr lang="en-US" dirty="0"/>
              <a:t>The thread that is apparent throughout is bold and consistent leadership that develops a rigorous culture of review</a:t>
            </a:r>
          </a:p>
          <a:p>
            <a:r>
              <a:rPr lang="en-US" dirty="0"/>
              <a:t>School improvement approach of review </a:t>
            </a:r>
          </a:p>
          <a:p>
            <a:r>
              <a:rPr lang="en-US" dirty="0"/>
              <a:t>Lots of schools will be doing this but we are here to share what is successful in our setting and school</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882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to module 1 with our focus turning to the value of attendance </a:t>
            </a:r>
          </a:p>
          <a:p>
            <a:endParaRPr lang="en-GB"/>
          </a:p>
          <a:p>
            <a:r>
              <a:rPr lang="en-GB"/>
              <a:t>Agenda for each session is on the hub page drop down for module 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23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face different attendance challenges – we have already shared ours. </a:t>
            </a:r>
          </a:p>
          <a:p>
            <a:endParaRPr lang="en-US" dirty="0"/>
          </a:p>
          <a:p>
            <a:endParaRPr lang="en-US" dirty="0"/>
          </a:p>
          <a:p>
            <a:r>
              <a:rPr lang="en-US" dirty="0"/>
              <a:t>Please put your top three challenges that you face into the chat.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07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our outcomes from today are:</a:t>
            </a:r>
          </a:p>
          <a:p>
            <a:pPr marL="171450" indent="-171450">
              <a:buFontTx/>
              <a:buChar char="-"/>
            </a:pPr>
            <a:r>
              <a:rPr lang="en-US"/>
              <a:t>How to effectively communicate the value of attendance and to keep it on the agenda – effective communications strategy </a:t>
            </a:r>
          </a:p>
          <a:p>
            <a:pPr marL="171450" indent="-171450">
              <a:buFontTx/>
              <a:buChar char="-"/>
            </a:pPr>
            <a:r>
              <a:rPr lang="en-US"/>
              <a:t>How we place a sense of belonging and competition to help to promote attendance for students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19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 the work we do makes a difference to our students</a:t>
            </a:r>
          </a:p>
          <a:p>
            <a:endParaRPr lang="en-US" dirty="0"/>
          </a:p>
          <a:p>
            <a:r>
              <a:rPr lang="en-US" dirty="0"/>
              <a:t>Attendance builds resilience, enjoyment of school, routines, confidence and much more </a:t>
            </a:r>
          </a:p>
          <a:p>
            <a:endParaRPr lang="en-US" dirty="0"/>
          </a:p>
          <a:p>
            <a:endParaRPr lang="en-US" dirty="0"/>
          </a:p>
          <a:p>
            <a:r>
              <a:rPr lang="en-US" dirty="0"/>
              <a:t>Attendance is a central focus here at Drayton Manor from the Governors, Head, SLT, teaching staff, pastoral staff and students and families as we know that having students in school for the full 190 days means that they are better prepared for examinations and their own futures.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52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Correlative – but a significant correlation</a:t>
            </a:r>
          </a:p>
          <a:p>
            <a:endParaRPr lang="en-US"/>
          </a:p>
          <a:p>
            <a:r>
              <a:rPr lang="en-US"/>
              <a:t>2023 data – </a:t>
            </a:r>
            <a:r>
              <a:rPr lang="en-US" err="1"/>
              <a:t>Sisra</a:t>
            </a:r>
            <a:r>
              <a:rPr lang="en-US"/>
              <a:t> analytics provides this useful data set and we use extensively to advertise to students </a:t>
            </a:r>
          </a:p>
          <a:p>
            <a:endParaRPr lang="en-US"/>
          </a:p>
          <a:p>
            <a:r>
              <a:rPr lang="en-US"/>
              <a:t>But our data as well as national data shows that students do not do as well if they are not in school. It is a moral imperative to ensure they are in </a:t>
            </a:r>
            <a:r>
              <a:rPr lang="en-US" dirty="0"/>
              <a:t>so they can achieve in their exams. The correlation is immensely important to share with all pupils and parents to reinforce the link between good attendance and attainment.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1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now introduce our senior leadership style – CRAVE. As I said earlier – this is the thread that pulls together the attendance strategy. </a:t>
            </a:r>
          </a:p>
          <a:p>
            <a:endParaRPr lang="en-US" dirty="0"/>
          </a:p>
          <a:p>
            <a:pPr marL="171450" indent="-171450">
              <a:buFontTx/>
              <a:buChar char="-"/>
            </a:pPr>
            <a:r>
              <a:rPr lang="en-US" dirty="0"/>
              <a:t>We are always clear on who is leading – I am the attendance lead for the school but each year group has an SLT link which is responsible for driving attendance </a:t>
            </a:r>
          </a:p>
          <a:p>
            <a:pPr marL="171450" indent="-171450">
              <a:buFontTx/>
              <a:buChar char="-"/>
            </a:pPr>
            <a:r>
              <a:rPr lang="en-US" dirty="0"/>
              <a:t>We reflect on what is working and what needs to change. </a:t>
            </a:r>
          </a:p>
          <a:p>
            <a:pPr marL="171450" indent="-171450">
              <a:buFontTx/>
              <a:buChar char="-"/>
            </a:pPr>
            <a:r>
              <a:rPr lang="en-US" dirty="0"/>
              <a:t>We hold students, parents and staff members including ourselves accountable for improvement and work out how we will measure if it has improved or not</a:t>
            </a:r>
          </a:p>
          <a:p>
            <a:pPr marL="171450" indent="-171450">
              <a:buFontTx/>
              <a:buChar char="-"/>
            </a:pPr>
            <a:r>
              <a:rPr lang="en-US" dirty="0"/>
              <a:t>We hold firmly are values and use these values in every conversation that we have with parents, students and staff. </a:t>
            </a:r>
          </a:p>
          <a:p>
            <a:pPr marL="171450" indent="-171450">
              <a:buFontTx/>
              <a:buChar char="-"/>
            </a:pPr>
            <a:r>
              <a:rPr lang="en-US" dirty="0"/>
              <a:t>And when needed, we seek out advice from the local authority, other schools and school improvement partners on how to address certain issues. </a:t>
            </a:r>
          </a:p>
          <a:p>
            <a:pPr marL="171450" indent="-171450">
              <a:buFontTx/>
              <a:buChar char="-"/>
            </a:pPr>
            <a:endParaRPr lang="en-US" dirty="0"/>
          </a:p>
          <a:p>
            <a:pPr marL="0" indent="0">
              <a:buFontTx/>
              <a:buNone/>
            </a:pPr>
            <a:r>
              <a:rPr lang="en-US" dirty="0"/>
              <a:t>This is our CRAVE leadership and it is involved in every single aspect of our attendance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8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would like to show you our communications strategy for before students join and the daily, weekly and half termly interactions that we have for parents, students and staff. </a:t>
            </a:r>
          </a:p>
          <a:p>
            <a:endParaRPr lang="en-US" dirty="0"/>
          </a:p>
          <a:p>
            <a:r>
              <a:rPr lang="en-US" dirty="0"/>
              <a:t>Everything we do/when to communicate the importance of good attendance and areas where we challenge poor attendance. </a:t>
            </a:r>
          </a:p>
          <a:p>
            <a:endParaRPr lang="en-US" dirty="0"/>
          </a:p>
          <a:p>
            <a:r>
              <a:rPr lang="en-US" dirty="0"/>
              <a:t>Pre DMHS: Secondary school places allocated – start to contact! </a:t>
            </a:r>
          </a:p>
          <a:p>
            <a:endParaRPr lang="en-US" dirty="0"/>
          </a:p>
          <a:p>
            <a:r>
              <a:rPr lang="en-US" dirty="0"/>
              <a:t>We will visit all 41 feeder schools to get to know our incoming students and the possible issues that there might be. Each student will be invited into school with their parent for an </a:t>
            </a:r>
            <a:r>
              <a:rPr lang="en-US" dirty="0" err="1"/>
              <a:t>enrolement</a:t>
            </a:r>
            <a:r>
              <a:rPr lang="en-US" dirty="0"/>
              <a:t> discussion where attendance and our high expectations is a key moment of the meeting. Through our induction day, induction </a:t>
            </a:r>
            <a:r>
              <a:rPr lang="en-US" dirty="0" err="1"/>
              <a:t>programme</a:t>
            </a:r>
            <a:r>
              <a:rPr lang="en-US" dirty="0"/>
              <a:t> and finally a parent success evening for year 7 parents in the first week, our new parents and students in September know how attendance is key at Drayton Manor. </a:t>
            </a:r>
          </a:p>
          <a:p>
            <a:endParaRPr lang="en-US" dirty="0"/>
          </a:p>
          <a:p>
            <a:r>
              <a:rPr lang="en-US" dirty="0"/>
              <a:t>Next we have our daily </a:t>
            </a:r>
            <a:r>
              <a:rPr lang="en-US" dirty="0" err="1"/>
              <a:t>programme</a:t>
            </a:r>
            <a:r>
              <a:rPr lang="en-US" dirty="0"/>
              <a:t> for communicating good attendance. Phone calls and holding the line with punctuality and poor excuses is key here. We have ensured in the last two years that we have grown the capacity of our attendance team so that pre-emptive phone calls can be made at 7:30 for students of concern who are struggling with routines but also to phone students who are expected to return after absence. Furthermore, we have ensured that all students who do not report into form time are phoned on the first day of absence and those who do not report the absence are also written to through a app alert and text. Parents know through this daily system that there has to be a legitimate reason for a lack of attendance and that the school will challenge each day of absence and expect a date of return and evidence of the absence sent into school. </a:t>
            </a:r>
          </a:p>
          <a:p>
            <a:endParaRPr lang="en-US" dirty="0"/>
          </a:p>
          <a:p>
            <a:r>
              <a:rPr lang="en-US" dirty="0"/>
              <a:t>The other bullet points will be discussed further in todays session and others across the hub </a:t>
            </a:r>
            <a:r>
              <a:rPr lang="en-US" dirty="0" err="1"/>
              <a:t>programme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8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r>
              <a:rPr lang="en-GB" dirty="0"/>
              <a:t>to Drayton Manor High School Attendance Hub </a:t>
            </a:r>
          </a:p>
          <a:p>
            <a:r>
              <a:rPr lang="en-GB" dirty="0"/>
              <a:t>Schools from across the country</a:t>
            </a:r>
          </a:p>
          <a:p>
            <a:r>
              <a:rPr lang="en-GB" dirty="0"/>
              <a:t>DfE trial for a smaller hub </a:t>
            </a:r>
          </a:p>
          <a:p>
            <a:r>
              <a:rPr lang="en-GB" dirty="0"/>
              <a:t>All aiming to tackle the issue of lower attendance since the pandemic </a:t>
            </a:r>
          </a:p>
          <a:p>
            <a:endParaRPr lang="en-GB" dirty="0"/>
          </a:p>
          <a:p>
            <a:r>
              <a:rPr lang="en-GB" dirty="0"/>
              <a:t>I can see from the participants that we have: </a:t>
            </a:r>
          </a:p>
          <a:p>
            <a:r>
              <a:rPr lang="en-GB" dirty="0"/>
              <a:t>6 schools from the North West</a:t>
            </a:r>
          </a:p>
          <a:p>
            <a:r>
              <a:rPr lang="en-GB" dirty="0"/>
              <a:t>7 from the North East</a:t>
            </a:r>
          </a:p>
          <a:p>
            <a:r>
              <a:rPr lang="en-GB" dirty="0"/>
              <a:t>1 from West Midlands</a:t>
            </a:r>
          </a:p>
          <a:p>
            <a:r>
              <a:rPr lang="en-GB" dirty="0"/>
              <a:t>11 from East England and London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17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comms strategy continues with weekly and termly or annually communications with parents. A key half termly event is our parent curriculum/pastoral evenings. Here we plan based off of parental feedback, issues that are occurring in school or the local community and we deliver a event which aims to support and educate parents. School attendance is always discussed at these events. This is in addition to parents evening and parent success evenings for each year group which also have a theme of the importance of attendance. </a:t>
            </a:r>
          </a:p>
          <a:p>
            <a:endParaRPr lang="en-US" dirty="0"/>
          </a:p>
          <a:p>
            <a:r>
              <a:rPr lang="en-US" dirty="0"/>
              <a:t>Another key weekly communications </a:t>
            </a:r>
            <a:r>
              <a:rPr lang="en-US" dirty="0" err="1"/>
              <a:t>programme</a:t>
            </a:r>
            <a:r>
              <a:rPr lang="en-US" dirty="0"/>
              <a:t> to create competition between school houses and form groups is our challenge 96 </a:t>
            </a:r>
            <a:r>
              <a:rPr lang="en-US" dirty="0" err="1"/>
              <a:t>programme</a:t>
            </a:r>
            <a:r>
              <a:rPr lang="en-US" dirty="0"/>
              <a:t>. We will discuss this in todays session and a prime example to keep attendance as part of the tutorial/pastoral </a:t>
            </a:r>
            <a:r>
              <a:rPr lang="en-US" dirty="0" err="1"/>
              <a:t>programme</a:t>
            </a:r>
            <a:r>
              <a:rPr lang="en-US" dirty="0"/>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71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our first key question</a:t>
            </a:r>
          </a:p>
          <a:p>
            <a:endParaRPr lang="en-US" dirty="0"/>
          </a:p>
          <a:p>
            <a:r>
              <a:rPr lang="en-US" dirty="0"/>
              <a:t>What is your attendance and communication strategy? How do you ensure that attendance is on the agenda? Please take a moment to write into the chat and share any suggestions or some of your own brilliant practice. </a:t>
            </a:r>
          </a:p>
          <a:p>
            <a:endParaRPr lang="en-US" dirty="0"/>
          </a:p>
          <a:p>
            <a:r>
              <a:rPr lang="en-US" dirty="0"/>
              <a:t>Thank you for sharing – I can see… </a:t>
            </a:r>
          </a:p>
          <a:p>
            <a:endParaRPr lang="en-US" dirty="0"/>
          </a:p>
          <a:p>
            <a:endParaRPr lang="en-US" dirty="0"/>
          </a:p>
          <a:p>
            <a:endParaRPr lang="en-US" dirty="0"/>
          </a:p>
          <a:p>
            <a:endParaRPr lang="en-US" dirty="0"/>
          </a:p>
          <a:p>
            <a:r>
              <a:rPr lang="en-US" dirty="0"/>
              <a:t>Our strategy at DMHS when it comes to communications about attendance includes: </a:t>
            </a:r>
          </a:p>
          <a:p>
            <a:pPr marL="171450" indent="-171450">
              <a:buFontTx/>
              <a:buChar char="-"/>
            </a:pPr>
            <a:r>
              <a:rPr lang="en-US" dirty="0"/>
              <a:t>Active promotion: assemblies, parent events, staff training, weekly form time</a:t>
            </a:r>
          </a:p>
          <a:p>
            <a:pPr marL="171450" indent="-171450">
              <a:buFontTx/>
              <a:buChar char="-"/>
            </a:pPr>
            <a:r>
              <a:rPr lang="en-US" dirty="0"/>
              <a:t>Celebration of high attendances: celebration breakfasts, challenge 96, lunch queue skip card, texts/post cards home to </a:t>
            </a:r>
            <a:r>
              <a:rPr lang="en-US" dirty="0" err="1"/>
              <a:t>congratualate</a:t>
            </a:r>
            <a:r>
              <a:rPr lang="en-US" dirty="0"/>
              <a:t> </a:t>
            </a:r>
          </a:p>
          <a:p>
            <a:pPr marL="171450" indent="-171450">
              <a:buFontTx/>
              <a:buChar char="-"/>
            </a:pPr>
            <a:r>
              <a:rPr lang="en-US" dirty="0"/>
              <a:t>Challenge: 1</a:t>
            </a:r>
            <a:r>
              <a:rPr lang="en-US" baseline="30000" dirty="0"/>
              <a:t>st</a:t>
            </a:r>
            <a:r>
              <a:rPr lang="en-US" dirty="0"/>
              <a:t> day absence calls, escalated scale of intervention for poor attendance, pre-</a:t>
            </a:r>
            <a:r>
              <a:rPr lang="en-US" dirty="0" err="1"/>
              <a:t>empitive</a:t>
            </a:r>
            <a:r>
              <a:rPr lang="en-US" dirty="0"/>
              <a:t> phone calls and return to school meetings to discuss reasons for absence – challenge is for both parents and students – and includes staff training (pastoral/admin staff and form tutors) on how to hold these conversations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32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ensure that all stakeholders are trained or educated on the importance of attendance. </a:t>
            </a:r>
          </a:p>
          <a:p>
            <a:endParaRPr lang="en-US" dirty="0"/>
          </a:p>
          <a:p>
            <a:r>
              <a:rPr lang="en-US" dirty="0"/>
              <a:t>Staff are reminded of key attendance notices in the weekly bulletin but also through attendance focused weeks led by the head of year who will direct tutors to support with attendance phone calls and having difficult conversations with tutees. </a:t>
            </a:r>
          </a:p>
          <a:p>
            <a:endParaRPr lang="en-US" dirty="0"/>
          </a:p>
          <a:p>
            <a:r>
              <a:rPr lang="en-US" dirty="0"/>
              <a:t>Parents are consistently reminded of the importance of good attendance during parent events and also through the absence reporting procedure. No poor excuses for attendance are acceptable</a:t>
            </a:r>
          </a:p>
          <a:p>
            <a:endParaRPr lang="en-US" dirty="0"/>
          </a:p>
          <a:p>
            <a:r>
              <a:rPr lang="en-US" dirty="0"/>
              <a:t>And students discuss attendance during one weekly form time where they track their attendance figure and days off. Form tutors are trained to ensure they challenge students on the reason for the absence and if there were any ways to avoid it in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054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 already a variety of ways in which we keep attendance on the agenda. The urgency around keeping attendance on the agenda is carried by the CRAVE leadership style. Where we reflect on the systems of how we are communicating attendance, especially this year, we realized a gap in tutors knowledge around the impact of missed learning and how to speak to students about this. </a:t>
            </a:r>
          </a:p>
          <a:p>
            <a:endParaRPr lang="en-US" dirty="0"/>
          </a:p>
          <a:p>
            <a:r>
              <a:rPr lang="en-US" dirty="0"/>
              <a:t>This influenced our safeguarding training. We use a half termly faculty/department meeting to spend 6 minutes on a safeguarding issue and share expertise and up to date research with </a:t>
            </a:r>
            <a:r>
              <a:rPr lang="en-US" dirty="0" err="1"/>
              <a:t>collagues</a:t>
            </a:r>
            <a:r>
              <a:rPr lang="en-US" dirty="0"/>
              <a:t>. Our most recent safeguarding </a:t>
            </a:r>
            <a:r>
              <a:rPr lang="en-US"/>
              <a:t>6 </a:t>
            </a:r>
            <a:r>
              <a:rPr lang="en-US" dirty="0"/>
              <a:t>focused on school attendance </a:t>
            </a:r>
            <a:r>
              <a:rPr lang="en-US"/>
              <a:t>– what is </a:t>
            </a:r>
            <a:r>
              <a:rPr lang="en-US" dirty="0"/>
              <a:t>persistent absence – what does the research tell us about school attendance – what can all staff members do to support </a:t>
            </a:r>
            <a:r>
              <a:rPr lang="en-US" dirty="0" err="1"/>
              <a:t>impoving</a:t>
            </a:r>
            <a:r>
              <a:rPr lang="en-US" dirty="0"/>
              <a:t> attendance. You will find the </a:t>
            </a:r>
            <a:r>
              <a:rPr lang="en-US" dirty="0" err="1"/>
              <a:t>powerpoint</a:t>
            </a:r>
            <a:r>
              <a:rPr lang="en-US" dirty="0"/>
              <a:t> for this 6 minute training on the hub page. This training is pre recorded meaning that </a:t>
            </a:r>
            <a:r>
              <a:rPr lang="en-US"/>
              <a:t>it</a:t>
            </a:r>
            <a:r>
              <a:rPr lang="en-US" dirty="0"/>
              <a:t> is quick and easy for faculty or department leads to play and helps to support tutors with holding those tough conversations with returning absent students. We have found that staff now talk more about the importance of attendance and mention during parents evenings meaning that attendance continues to remain on the school agenda for both staff, parents and students. </a:t>
            </a:r>
          </a:p>
          <a:p>
            <a:endParaRPr lang="en-US" dirty="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3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continue to advertise attendance using our attendance matters and punctuality matters school posters. Walking around the school site, you will see these posters in each form room and on display boards in key places like main reception and student reception. These posters keep staff consistent with their conversations with students about the impact </a:t>
            </a:r>
            <a:r>
              <a:rPr lang="en-US"/>
              <a:t>of </a:t>
            </a:r>
            <a:r>
              <a:rPr lang="en-US" dirty="0"/>
              <a:t>not being in school and turn a percentage into real life data (days missed). We consistently send these posters out to students in the weekly parent bulletin and the daily student bulletin which is sent daily for tutors to read out. This is supported by a communications officer which leads on clear parent messaging. You can find this resource in the library on </a:t>
            </a:r>
            <a:r>
              <a:rPr lang="en-US"/>
              <a:t>the </a:t>
            </a:r>
            <a:r>
              <a:rPr lang="en-US" dirty="0"/>
              <a:t>hub page – please use and adapt for your setting.</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078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this key data, we wanted to demonstrate to all students that attendance does not just make a difference to all school children, but specifically makes a difference to students who attend our school. We find this data supports conversation with KS4/5 students. We provide this data set for each set of mocks meaning that during results assemblies, the HOY can draw out trends in the data and re-educate students that those who attend more, do better. </a:t>
            </a:r>
          </a:p>
          <a:p>
            <a:endParaRPr lang="en-US" dirty="0"/>
          </a:p>
          <a:p>
            <a:r>
              <a:rPr lang="en-US" dirty="0"/>
              <a:t>We have found that parents find this data clear and support their own conversations in the home. It is a clear message: attend more, do better.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499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just going to pause for 2 minutes so that you can digest our first objective. If you have any questions relating to this objective please do post into chat and we can discuss in just a moment.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378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take a moment on focusing in on our start to each day. This is a key moment in making sure the day is a success but also to ensure that students have a sense of belonging and excitement around being on school site. </a:t>
            </a:r>
          </a:p>
          <a:p>
            <a:endParaRPr lang="en-US" dirty="0"/>
          </a:p>
          <a:p>
            <a:r>
              <a:rPr lang="en-US" dirty="0"/>
              <a:t>As seen in our At the school gate report – we have researched that many of our students have to travel to reach the school site and many students live in housing too small for their family. Our CRAVE leadership style adapted the school day to ensure that the school site is open early allowing students to have access to the library from 8am for  a quiet and warm study area but we also encourage students to use the school site for their basketball or football games or music practice. We have also budgeted to provide free breakfast of toast or porridge for all students – this has been popular with parents especially during the recent rise in the cost of living. </a:t>
            </a:r>
          </a:p>
          <a:p>
            <a:endParaRPr lang="en-US" dirty="0"/>
          </a:p>
          <a:p>
            <a:r>
              <a:rPr lang="en-US" dirty="0"/>
              <a:t>Punctuality is also important for school attendance and upholding a warm but strict environment when it comes to attending school. All students who are late to school do not go to form/tutor time but instead are supervised in completing a lateness reflection sheet. This gives senior leaders and heads of year an opportunity to speak with late students who often have lower levels of attendance. The late reflection sheet can be found in the hub library and often uncovers attendance or safeguarding issues which can then be acted upon during the school day. </a:t>
            </a:r>
          </a:p>
          <a:p>
            <a:endParaRPr lang="en-US" dirty="0"/>
          </a:p>
          <a:p>
            <a:r>
              <a:rPr lang="en-US" dirty="0"/>
              <a:t>Our new initiative of pre-emptive phone calls have helped to support emotionally based school avoidance students with a consistent friendly call to get students into school. These calls are made by the same staff member from 7:30 each day and help to build routine into the home. The same member of staff will then phone students who were absent during the day before and encourage home to attend school that day. Often the member of staff will go to the school gate to then support a good start to the school day from the students they have just phoned.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15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Draytonians</a:t>
            </a:r>
            <a:r>
              <a:rPr lang="en-US" dirty="0"/>
              <a:t> – all part of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had to reboot our house system to create the strong culture of belonging and competition. The previous house system was out dated and did not match to our values </a:t>
            </a:r>
            <a:r>
              <a:rPr lang="en-US" dirty="0" err="1"/>
              <a:t>triology</a:t>
            </a:r>
            <a:r>
              <a:rPr lang="en-US" dirty="0"/>
              <a:t>. With our CRAVE leadership in mind, we spoke with the student leadership to see what the house system should look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Attendance feeds directly into this house system. Students compete to win the highest attending houses. They compete against each other to win merits for attendance 20 day streaks. They can see the points total on the main page of the website and this is shared during tutor time, parent and student bulletins and in assemblies. The house system puts competition at the heart of a high attending culture.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727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sense of belonging continues with the events schedule that we put on. Each music, sporting, drama event is scheduled to both practice and perform so that students have enjoyment from these cultural events but also create a buzz of a fear of missing out. From looking at our website, our announcement section will regularly contain short videos or pictures of winning performances. While practicing for these events, we will allow students to sit in during lunch time rehearsals so that a buzz gets created around the school. This creates our high attending culture of belonging.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51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a:t>the DfE state, attendance is one of the biggest challenges we now face as schools and together we will share best practice so that we can all improve</a:t>
            </a:r>
            <a:r>
              <a:rPr lang="en-US" dirty="0"/>
              <a:t>. </a:t>
            </a:r>
          </a:p>
          <a:p>
            <a:endParaRPr lang="en-US" dirty="0"/>
          </a:p>
          <a:p>
            <a:r>
              <a:rPr lang="en-US" dirty="0"/>
              <a:t>The sessions will be half termly and allow us all to feedback on how we are tackling the common issues round school avoidance and poor attendance</a:t>
            </a:r>
            <a:r>
              <a:rPr lang="en-US"/>
              <a:t>.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458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our next outcome from today: creating competition. As previously mentioned with our 4 house system – it is key in driving attendance but it really aids in creating </a:t>
            </a:r>
            <a:r>
              <a:rPr lang="en-US" dirty="0" err="1"/>
              <a:t>interstaff</a:t>
            </a:r>
            <a:r>
              <a:rPr lang="en-US" dirty="0"/>
              <a:t> competition. </a:t>
            </a:r>
          </a:p>
          <a:p>
            <a:endParaRPr lang="en-US" dirty="0"/>
          </a:p>
          <a:p>
            <a:r>
              <a:rPr lang="en-US" dirty="0"/>
              <a:t>Our rewards are big in the school. We hold a half termly ethic of excellence and spirit of </a:t>
            </a:r>
            <a:r>
              <a:rPr lang="en-US" dirty="0" err="1"/>
              <a:t>endevour</a:t>
            </a:r>
            <a:r>
              <a:rPr lang="en-US" dirty="0"/>
              <a:t> morning breakfast where each student can be nominated by staff – this includes making great strides in improving attendance. Children come out of lesson and meet the head and provided a photo opportunity and certificate. They are then provided a with a breakfast, cookie or pizza. </a:t>
            </a:r>
          </a:p>
          <a:p>
            <a:endParaRPr lang="en-US" dirty="0"/>
          </a:p>
          <a:p>
            <a:r>
              <a:rPr lang="en-US" dirty="0"/>
              <a:t>Please share into the chat any attendance rewards that you use to create competition and urgency around attendance. </a:t>
            </a:r>
          </a:p>
          <a:p>
            <a:endParaRPr lang="en-US" dirty="0"/>
          </a:p>
          <a:p>
            <a:r>
              <a:rPr lang="en-US" dirty="0"/>
              <a:t>House system </a:t>
            </a:r>
          </a:p>
          <a:p>
            <a:r>
              <a:rPr lang="en-US" dirty="0"/>
              <a:t>Competition that leads to rewards </a:t>
            </a:r>
          </a:p>
          <a:p>
            <a:r>
              <a:rPr lang="en-US" dirty="0"/>
              <a:t>Staff reward</a:t>
            </a:r>
          </a:p>
          <a:p>
            <a:r>
              <a:rPr lang="en-US" dirty="0"/>
              <a:t>Competition and sanction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554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already mentioned this </a:t>
            </a:r>
            <a:r>
              <a:rPr lang="en-US" dirty="0" err="1"/>
              <a:t>programme</a:t>
            </a:r>
            <a:r>
              <a:rPr lang="en-US" dirty="0"/>
              <a:t> – the tutor competition challenge 96. You can find the template for this in the resources library. </a:t>
            </a:r>
          </a:p>
          <a:p>
            <a:endParaRPr lang="en-US" dirty="0"/>
          </a:p>
          <a:p>
            <a:r>
              <a:rPr lang="en-US" dirty="0"/>
              <a:t>Each week, the head of year shares with tutors the weekly attendance of the form. The A3 sheet is displayed on the tutor board and during the attendance tutor session, students track their own personal attendance in their planner but also their form attendance. The challenge 96 creates urgency around attendance and allows for forms groups to be celebrated in a public way for the highest attending form and the most improved. All year groups track their forms weekly attendance on this grid – and the displays make attendance public in each classroom.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083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just going to pause for 2 minutes so that you can digest our second objective. If you have any questions relating to this objective please do post into chat and we can discuss in just a moment.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002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two or three minutes to type some further responses into the chat in response to these takeaway questions.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48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joining us today and for your activate participation. Our outcomes were to provide you with an overview of our communications strategy which keeps attendance on the agenda. We have also discussed how we place competition at the heart of staff and students value around attendance.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81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importantly, we discussed that the thread that will go through all the sessions is our CRAVE leadership style which keeps us focused on the importance of attendance and reviewing it like any aspect of school improvement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30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have enjoyed the session today. We will be emailing out further information about the next session on 13 June and a feedback form from today. Please bring with you on 13 June any feedback on any of the </a:t>
            </a:r>
            <a:r>
              <a:rPr lang="en-US" dirty="0" err="1"/>
              <a:t>programmes</a:t>
            </a:r>
            <a:r>
              <a:rPr lang="en-US" dirty="0"/>
              <a:t> and initiatives that you have used from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51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resources page is the go to place to find programmes and initiatives that we mention. We will keep this regularly updated so that it is a useful place for you. The user name and password have already been emailed out but please drop us an email if you need this reshared. There is a document which shares the expectations for being part of an attendance hub. Please do give this a read</a:t>
            </a:r>
          </a:p>
          <a:p>
            <a:pPr marL="228600" indent="-228600">
              <a:buAutoNum type="arabicPeriod"/>
            </a:pPr>
            <a:endParaRPr lang="en-GB" dirty="0"/>
          </a:p>
          <a:p>
            <a:pPr marL="228600" indent="-228600">
              <a:buAutoNum type="arabicPeriod"/>
            </a:pPr>
            <a:r>
              <a:rPr lang="en-GB" dirty="0"/>
              <a:t>Expectations during our meetings are to keep your camera on, engage with the chat area when prompted and email us if you have follow up questions </a:t>
            </a:r>
          </a:p>
          <a:p>
            <a:pPr marL="228600" indent="-228600">
              <a:buAutoNum type="arabicPeriod"/>
            </a:pPr>
            <a:endParaRPr lang="en-GB" dirty="0"/>
          </a:p>
          <a:p>
            <a:pPr marL="228600" indent="-228600">
              <a:buAutoNum type="arabicPeriod"/>
            </a:pPr>
            <a:r>
              <a:rPr lang="en-GB" dirty="0"/>
              <a:t>Our next meeting is 13 June for module 2</a:t>
            </a:r>
          </a:p>
          <a:p>
            <a:pPr marL="228600" indent="-228600">
              <a:buAutoNum type="arabicPeriod"/>
            </a:pPr>
            <a:endParaRPr lang="en-GB" dirty="0"/>
          </a:p>
          <a:p>
            <a:pPr marL="228600" indent="-228600">
              <a:buAutoNum type="arabicPeriod"/>
            </a:pPr>
            <a:r>
              <a:rPr lang="en-GB" dirty="0"/>
              <a:t>Today we will be covering this introduction and module 1: the value of attendance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email out the resources and PowerPoint slides at the end of the session – they will be also placed on the resources webpage. We will also send out a feedback form so that we can continue to work with you on providing effective sessions to support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4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a warm virtual welcome to Drayton Manor High School. We are a large comprehensive West London school with a real mix of students. Based in Ealing, we serve over 1400 students and include a sixth form. Many of our students come from challenging backgrounds as will yours. </a:t>
            </a:r>
          </a:p>
          <a:p>
            <a:r>
              <a:rPr lang="en-US" dirty="0"/>
              <a:t>Some of our key statistics are: </a:t>
            </a:r>
          </a:p>
          <a:p>
            <a:pPr marL="171450" indent="-171450">
              <a:buFontTx/>
              <a:buChar char="-"/>
            </a:pPr>
            <a:r>
              <a:rPr lang="en-US" dirty="0"/>
              <a:t>36% PP</a:t>
            </a:r>
          </a:p>
          <a:p>
            <a:pPr marL="171450" indent="-171450">
              <a:buFontTx/>
              <a:buChar char="-"/>
            </a:pPr>
            <a:r>
              <a:rPr lang="en-US" dirty="0"/>
              <a:t>52% EAL</a:t>
            </a:r>
          </a:p>
          <a:p>
            <a:pPr marL="171450" indent="-171450">
              <a:buFontTx/>
              <a:buChar char="-"/>
            </a:pPr>
            <a:r>
              <a:rPr lang="en-US" dirty="0"/>
              <a:t>23% SEND</a:t>
            </a:r>
          </a:p>
          <a:p>
            <a:pPr marL="171450" indent="-171450">
              <a:buFontTx/>
              <a:buChar char="-"/>
            </a:pPr>
            <a:endParaRPr lang="en-US" dirty="0"/>
          </a:p>
          <a:p>
            <a:pPr marL="0" indent="0">
              <a:buFontTx/>
              <a:buNone/>
            </a:pPr>
            <a:r>
              <a:rPr lang="en-US" dirty="0"/>
              <a:t>And we have an improved figure of 95% - which has improved year on year since the pandemic.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61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starting point for everything we do in the school. </a:t>
            </a:r>
          </a:p>
          <a:p>
            <a:endParaRPr lang="en-US"/>
          </a:p>
          <a:p>
            <a:r>
              <a:rPr lang="en-US"/>
              <a:t>Our values trilogy was launch in 2019 to ensure that our leadership, strategy and operations was centered around these key values of ambition, character and civic virtue. We ensure that these values are lived and not laminated and support each staff member in having difficult conversations with students about issues like poor attendance to school. Our values for staff and students mean that we consistently talk about doing the right thing and not the easy. And we ensure that we are centered in the community and reacting to the needs of the community through our work in civic virtue. </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67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starting point to get to know our context is this report. </a:t>
            </a:r>
          </a:p>
          <a:p>
            <a:endParaRPr lang="en-US" dirty="0"/>
          </a:p>
          <a:p>
            <a:r>
              <a:rPr lang="en-US" dirty="0"/>
              <a:t>Welcome to Ealing borough. </a:t>
            </a:r>
          </a:p>
          <a:p>
            <a:endParaRPr lang="en-US" dirty="0"/>
          </a:p>
          <a:p>
            <a:r>
              <a:rPr lang="en-US" dirty="0"/>
              <a:t>We annually commission a report into Beyond the school gates. This is the real starting area for connecting with our community and ensuring that our strategy for attendance is reflective of the needs of our students. </a:t>
            </a:r>
          </a:p>
          <a:p>
            <a:pPr marL="171450" indent="-171450">
              <a:buFontTx/>
              <a:buChar char="-"/>
            </a:pPr>
            <a:r>
              <a:rPr lang="en-US" dirty="0"/>
              <a:t>Many of our students are local to the school and live in multi-generational 2 or 3 bed-room apartments and often social housing. </a:t>
            </a:r>
          </a:p>
          <a:p>
            <a:pPr marL="171450" indent="-171450">
              <a:buFontTx/>
              <a:buChar char="-"/>
            </a:pPr>
            <a:r>
              <a:rPr lang="en-US" dirty="0"/>
              <a:t>There are a growing number of students (small blue dots away from school) living in emergency accommodation or social housing/hotels which takes them further away from school increasing their commute</a:t>
            </a:r>
          </a:p>
          <a:p>
            <a:endParaRPr lang="en-US" dirty="0"/>
          </a:p>
          <a:p>
            <a:r>
              <a:rPr lang="en-US" dirty="0"/>
              <a:t>Other schools will have different challenges but being certain in these challenges is vital to know how to put further support in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51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provides detailed analysis using census, local authority data and independent research so that we can truly understand the challenges that our families in each year group face. </a:t>
            </a:r>
          </a:p>
          <a:p>
            <a:endParaRPr lang="en-US" dirty="0"/>
          </a:p>
          <a:p>
            <a:r>
              <a:rPr lang="en-US" dirty="0"/>
              <a:t>Deprivation scales (like ours included here), reports into housing type and quality, access to medical services and use of local authority services all help to get us to know our students, the local community and the external challenges that a student might face. </a:t>
            </a:r>
          </a:p>
          <a:p>
            <a:endParaRPr lang="en-US" dirty="0"/>
          </a:p>
          <a:p>
            <a:r>
              <a:rPr lang="en-US" dirty="0"/>
              <a:t>I really recommended commissioning a report like this if you do not already.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37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our work with attendance has been a journey and importantly, is always evolving – we do not stand still when it comes to attendance and the school improvement attitude that we have with our attendance strategy is always fine tuning our approach and initiatives. </a:t>
            </a:r>
          </a:p>
          <a:p>
            <a:endParaRPr lang="en-US" dirty="0"/>
          </a:p>
          <a:p>
            <a:r>
              <a:rPr lang="en-US" dirty="0"/>
              <a:t>Hard questions were asked and answered to keep us reviewing and adapting</a:t>
            </a:r>
          </a:p>
          <a:p>
            <a:endParaRPr lang="en-US" dirty="0"/>
          </a:p>
          <a:p>
            <a:r>
              <a:rPr lang="en-US" dirty="0"/>
              <a:t>We are almost there in recovering to pre-covid but we have not been able to stand still in getting to that point. </a:t>
            </a:r>
          </a:p>
          <a:p>
            <a:endParaRPr lang="en-US" dirty="0"/>
          </a:p>
          <a:p>
            <a:r>
              <a:rPr lang="en-US" dirty="0"/>
              <a:t>And we know that the national picture is extremely challenging – hence why we are all here today. Attendance has not recovered nationally since the pandemic and persistent absence remains extremely high across many schools. </a:t>
            </a:r>
          </a:p>
          <a:p>
            <a:endParaRPr lang="en-US" dirty="0"/>
          </a:p>
          <a:p>
            <a:r>
              <a:rPr lang="en-US" dirty="0"/>
              <a:t>We were slightly above average in our attendance figure before the pandemic but suffered similar issues during the recovering years with increasing numbers of PA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19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1568282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27269682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60025601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05691892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87262552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2378492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75513403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11451-8572-4C65-A28A-ED9A29697342}"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30286943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55419732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52133766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52468853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style>
          <a:lnRef idx="0">
            <a:schemeClr val="accent4"/>
          </a:lnRef>
          <a:fillRef idx="3">
            <a:schemeClr val="accent4"/>
          </a:fillRef>
          <a:effectRef idx="3">
            <a:schemeClr val="accent4"/>
          </a:effectRef>
          <a:fontRef idx="none">
            <a:schemeClr val="lt1"/>
          </a:fontRef>
        </p:style>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18/04/2024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3414573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attendancehub@draytonmanorhighschool.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raytonmanorhighschool.co.uk/school-resource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es.com/jobs/employer/drayton-manor-high-school-100494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F183083D-AACC-5FAC-085A-9F3BFC20B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692" y="1538144"/>
            <a:ext cx="9830615" cy="3781712"/>
          </a:xfrm>
          <a:prstGeom prst="rect">
            <a:avLst/>
          </a:prstGeom>
        </p:spPr>
      </p:pic>
    </p:spTree>
    <p:extLst>
      <p:ext uri="{BB962C8B-B14F-4D97-AF65-F5344CB8AC3E}">
        <p14:creationId xmlns:p14="http://schemas.microsoft.com/office/powerpoint/2010/main" val="282612324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A474-2EB9-60A1-32A4-FB32ECA19543}"/>
              </a:ext>
            </a:extLst>
          </p:cNvPr>
          <p:cNvSpPr>
            <a:spLocks noGrp="1"/>
          </p:cNvSpPr>
          <p:nvPr>
            <p:ph type="title"/>
          </p:nvPr>
        </p:nvSpPr>
        <p:spPr/>
        <p:txBody>
          <a:bodyPr/>
          <a:lstStyle/>
          <a:p>
            <a:r>
              <a:rPr lang="en-US"/>
              <a:t>Our challenges </a:t>
            </a:r>
          </a:p>
        </p:txBody>
      </p:sp>
      <p:sp>
        <p:nvSpPr>
          <p:cNvPr id="3" name="Content Placeholder 2">
            <a:extLst>
              <a:ext uri="{FF2B5EF4-FFF2-40B4-BE49-F238E27FC236}">
                <a16:creationId xmlns:a16="http://schemas.microsoft.com/office/drawing/2014/main" id="{315A59E8-B501-FEF0-0D55-C2F47E1A792C}"/>
              </a:ext>
            </a:extLst>
          </p:cNvPr>
          <p:cNvSpPr>
            <a:spLocks noGrp="1"/>
          </p:cNvSpPr>
          <p:nvPr>
            <p:ph idx="1"/>
          </p:nvPr>
        </p:nvSpPr>
        <p:spPr/>
        <p:txBody>
          <a:bodyPr/>
          <a:lstStyle/>
          <a:p>
            <a:r>
              <a:rPr lang="en-US"/>
              <a:t>Pastoral staffing – consistency of approach and delegated leadership</a:t>
            </a:r>
          </a:p>
          <a:p>
            <a:r>
              <a:rPr lang="en-US"/>
              <a:t>Engagement from families and understanding the importance of attendance and the clear link to attainment </a:t>
            </a:r>
          </a:p>
          <a:p>
            <a:r>
              <a:rPr lang="en-US"/>
              <a:t>Post pandemic recovery – reengaging a generation into education</a:t>
            </a:r>
          </a:p>
          <a:p>
            <a:r>
              <a:rPr lang="en-US"/>
              <a:t>One day absences and ‘work from home’ environment</a:t>
            </a:r>
          </a:p>
          <a:p>
            <a:endParaRPr lang="en-US"/>
          </a:p>
        </p:txBody>
      </p:sp>
    </p:spTree>
    <p:extLst>
      <p:ext uri="{BB962C8B-B14F-4D97-AF65-F5344CB8AC3E}">
        <p14:creationId xmlns:p14="http://schemas.microsoft.com/office/powerpoint/2010/main" val="33400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2A40-DA5E-8F88-7493-444F286063B8}"/>
              </a:ext>
            </a:extLst>
          </p:cNvPr>
          <p:cNvSpPr>
            <a:spLocks noGrp="1"/>
          </p:cNvSpPr>
          <p:nvPr>
            <p:ph type="title"/>
          </p:nvPr>
        </p:nvSpPr>
        <p:spPr/>
        <p:txBody>
          <a:bodyPr/>
          <a:lstStyle/>
          <a:p>
            <a:r>
              <a:rPr lang="en-US"/>
              <a:t>Putting Attendance onto a Page</a:t>
            </a:r>
          </a:p>
        </p:txBody>
      </p:sp>
      <p:sp>
        <p:nvSpPr>
          <p:cNvPr id="3" name="Content Placeholder 2">
            <a:extLst>
              <a:ext uri="{FF2B5EF4-FFF2-40B4-BE49-F238E27FC236}">
                <a16:creationId xmlns:a16="http://schemas.microsoft.com/office/drawing/2014/main" id="{0DAD822E-F452-823C-C293-E59B22A374CF}"/>
              </a:ext>
            </a:extLst>
          </p:cNvPr>
          <p:cNvSpPr>
            <a:spLocks noGrp="1"/>
          </p:cNvSpPr>
          <p:nvPr>
            <p:ph idx="1"/>
          </p:nvPr>
        </p:nvSpPr>
        <p:spPr>
          <a:xfrm>
            <a:off x="418228" y="1797148"/>
            <a:ext cx="3757696" cy="4525963"/>
          </a:xfrm>
        </p:spPr>
        <p:txBody>
          <a:bodyPr>
            <a:normAutofit/>
          </a:bodyPr>
          <a:lstStyle/>
          <a:p>
            <a:r>
              <a:rPr lang="en-US"/>
              <a:t>Mission statement</a:t>
            </a:r>
          </a:p>
          <a:p>
            <a:r>
              <a:rPr lang="en-US"/>
              <a:t>Simple</a:t>
            </a:r>
          </a:p>
          <a:p>
            <a:r>
              <a:rPr lang="en-US"/>
              <a:t>Everyone has it and everyone uses it</a:t>
            </a:r>
          </a:p>
        </p:txBody>
      </p:sp>
      <p:pic>
        <p:nvPicPr>
          <p:cNvPr id="5" name="Picture 4">
            <a:extLst>
              <a:ext uri="{FF2B5EF4-FFF2-40B4-BE49-F238E27FC236}">
                <a16:creationId xmlns:a16="http://schemas.microsoft.com/office/drawing/2014/main" id="{BB62472A-853A-242F-4951-20BE3F72D93C}"/>
              </a:ext>
            </a:extLst>
          </p:cNvPr>
          <p:cNvPicPr>
            <a:picLocks noChangeAspect="1"/>
          </p:cNvPicPr>
          <p:nvPr/>
        </p:nvPicPr>
        <p:blipFill>
          <a:blip r:embed="rId3"/>
          <a:stretch>
            <a:fillRect/>
          </a:stretch>
        </p:blipFill>
        <p:spPr>
          <a:xfrm>
            <a:off x="4367295" y="1600200"/>
            <a:ext cx="7406477" cy="4139417"/>
          </a:xfrm>
          <a:prstGeom prst="rect">
            <a:avLst/>
          </a:prstGeom>
        </p:spPr>
      </p:pic>
    </p:spTree>
    <p:extLst>
      <p:ext uri="{BB962C8B-B14F-4D97-AF65-F5344CB8AC3E}">
        <p14:creationId xmlns:p14="http://schemas.microsoft.com/office/powerpoint/2010/main" val="10114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EF3-7B80-288B-3BB8-909C6FCF062F}"/>
              </a:ext>
            </a:extLst>
          </p:cNvPr>
          <p:cNvSpPr>
            <a:spLocks noGrp="1"/>
          </p:cNvSpPr>
          <p:nvPr>
            <p:ph type="title"/>
          </p:nvPr>
        </p:nvSpPr>
        <p:spPr/>
        <p:txBody>
          <a:bodyPr/>
          <a:lstStyle/>
          <a:p>
            <a:r>
              <a:rPr lang="en-US"/>
              <a:t>Putting attendance together </a:t>
            </a:r>
          </a:p>
        </p:txBody>
      </p:sp>
      <p:graphicFrame>
        <p:nvGraphicFramePr>
          <p:cNvPr id="3" name="Diagram 2">
            <a:extLst>
              <a:ext uri="{FF2B5EF4-FFF2-40B4-BE49-F238E27FC236}">
                <a16:creationId xmlns:a16="http://schemas.microsoft.com/office/drawing/2014/main" id="{E86F622E-75DE-B5BF-79B0-574B8D661BC2}"/>
              </a:ext>
            </a:extLst>
          </p:cNvPr>
          <p:cNvGraphicFramePr/>
          <p:nvPr/>
        </p:nvGraphicFramePr>
        <p:xfrm>
          <a:off x="2400300" y="1519311"/>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1CCD03C-197A-FE87-6FAC-A680A0633528}"/>
              </a:ext>
            </a:extLst>
          </p:cNvPr>
          <p:cNvSpPr txBox="1"/>
          <p:nvPr/>
        </p:nvSpPr>
        <p:spPr>
          <a:xfrm>
            <a:off x="529590" y="1806307"/>
            <a:ext cx="3950970"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Bliss 2 regular"/>
                <a:ea typeface="+mn-ea"/>
                <a:cs typeface="+mn-cs"/>
              </a:rPr>
              <a:t>Importance of strong Leadership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Bliss 2 regular"/>
                <a:ea typeface="+mn-ea"/>
                <a:cs typeface="+mn-cs"/>
              </a:rPr>
              <a:t>Applying school improvement approaches to attendance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Bliss 2 regular"/>
                <a:ea typeface="+mn-ea"/>
                <a:cs typeface="+mn-cs"/>
              </a:rPr>
              <a:t>Consistent and timely cycle of review</a:t>
            </a:r>
          </a:p>
        </p:txBody>
      </p:sp>
      <p:sp>
        <p:nvSpPr>
          <p:cNvPr id="4" name="Arrow: Curved Right 3">
            <a:extLst>
              <a:ext uri="{FF2B5EF4-FFF2-40B4-BE49-F238E27FC236}">
                <a16:creationId xmlns:a16="http://schemas.microsoft.com/office/drawing/2014/main" id="{6CD52BB2-77B9-3765-FD2A-5BF44B4C544B}"/>
              </a:ext>
            </a:extLst>
          </p:cNvPr>
          <p:cNvSpPr/>
          <p:nvPr/>
        </p:nvSpPr>
        <p:spPr>
          <a:xfrm flipV="1">
            <a:off x="4251960" y="1806306"/>
            <a:ext cx="1737360" cy="4338865"/>
          </a:xfrm>
          <a:prstGeom prst="curvedRight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666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12890"/>
            <a:ext cx="10363200" cy="2368274"/>
          </a:xfrm>
          <a:gradFill>
            <a:gsLst>
              <a:gs pos="0">
                <a:srgbClr val="6F1973"/>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noAutofit/>
          </a:bodyPr>
          <a:lstStyle/>
          <a:p>
            <a:r>
              <a:rPr lang="en-GB" sz="4800">
                <a:latin typeface="Bliss 2 Medium"/>
              </a:rPr>
              <a:t>Attendance Hub</a:t>
            </a:r>
            <a:br>
              <a:rPr lang="en-GB" sz="4800">
                <a:latin typeface="Bliss 2 Medium" panose="02000506030000020004" pitchFamily="50" charset="0"/>
              </a:rPr>
            </a:br>
            <a:r>
              <a:rPr lang="en-GB" sz="4800">
                <a:latin typeface="Bliss 2 Medium" panose="02000506030000020004" pitchFamily="50" charset="0"/>
              </a:rPr>
              <a:t>Module 1 – The Value of Attendance</a:t>
            </a:r>
            <a:endParaRPr lang="en-GB" sz="4800">
              <a:latin typeface="Bliss 2 Medium"/>
            </a:endParaRPr>
          </a:p>
        </p:txBody>
      </p:sp>
      <p:pic>
        <p:nvPicPr>
          <p:cNvPr id="4"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977" y="332656"/>
            <a:ext cx="4608045" cy="1772656"/>
          </a:xfrm>
          <a:prstGeom prst="rect">
            <a:avLst/>
          </a:prstGeom>
        </p:spPr>
      </p:pic>
      <p:sp>
        <p:nvSpPr>
          <p:cNvPr id="3" name="Rectangle 2">
            <a:extLst>
              <a:ext uri="{FF2B5EF4-FFF2-40B4-BE49-F238E27FC236}">
                <a16:creationId xmlns:a16="http://schemas.microsoft.com/office/drawing/2014/main" id="{182465D0-FD70-D858-4D05-DBCDBCFFDE24}"/>
              </a:ext>
            </a:extLst>
          </p:cNvPr>
          <p:cNvSpPr/>
          <p:nvPr/>
        </p:nvSpPr>
        <p:spPr>
          <a:xfrm>
            <a:off x="2961850" y="4898438"/>
            <a:ext cx="626829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a:t>
            </a:r>
            <a:r>
              <a:rPr kumimoji="0" lang="en-US" sz="3600" b="1" i="0" u="none" strike="noStrike" kern="1200" cap="none" spc="0" normalizeH="0" baseline="0" noProof="0">
                <a:ln>
                  <a:noFill/>
                </a:ln>
                <a:solidFill>
                  <a:srgbClr val="5F6368"/>
                </a:solidFill>
                <a:effectLst/>
                <a:uLnTx/>
                <a:uFillTx/>
                <a:latin typeface="Bliss 2 Bold" panose="02000506030000020004" pitchFamily="50" charset="0"/>
                <a:ea typeface="+mn-ea"/>
                <a:cs typeface="+mn-cs"/>
              </a:rPr>
              <a:t>NEC ASPERA TERRENT</a:t>
            </a: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ExtraLight" panose="02000506030000020004" pitchFamily="50" charset="0"/>
                <a:ea typeface="+mn-ea"/>
                <a:cs typeface="+mn-cs"/>
              </a:rPr>
              <a:t>'hardships do not deter us'</a:t>
            </a:r>
            <a:endParaRPr kumimoji="0" lang="en-GB" sz="3600" b="0" i="0" u="none" strike="noStrike" kern="1200" cap="none" spc="0" normalizeH="0" baseline="0" noProof="0">
              <a:ln>
                <a:noFill/>
              </a:ln>
              <a:solidFill>
                <a:prstClr val="black"/>
              </a:solidFill>
              <a:effectLst/>
              <a:uLnTx/>
              <a:uFillTx/>
              <a:latin typeface="Bliss 2 ExtraLight" panose="02000506030000020004" pitchFamily="50" charset="0"/>
              <a:ea typeface="+mn-ea"/>
              <a:cs typeface="+mn-cs"/>
            </a:endParaRPr>
          </a:p>
        </p:txBody>
      </p:sp>
    </p:spTree>
    <p:extLst>
      <p:ext uri="{BB962C8B-B14F-4D97-AF65-F5344CB8AC3E}">
        <p14:creationId xmlns:p14="http://schemas.microsoft.com/office/powerpoint/2010/main" val="1509979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6DB8-09E4-F910-B266-41FCBE783F53}"/>
              </a:ext>
            </a:extLst>
          </p:cNvPr>
          <p:cNvSpPr>
            <a:spLocks noGrp="1"/>
          </p:cNvSpPr>
          <p:nvPr>
            <p:ph type="title"/>
          </p:nvPr>
        </p:nvSpPr>
        <p:spPr/>
        <p:txBody>
          <a:bodyPr>
            <a:normAutofit fontScale="90000"/>
          </a:bodyPr>
          <a:lstStyle/>
          <a:p>
            <a:r>
              <a:rPr lang="en-US"/>
              <a:t>Welcome to Module 1: The Value of Attendance</a:t>
            </a:r>
          </a:p>
        </p:txBody>
      </p:sp>
      <p:sp>
        <p:nvSpPr>
          <p:cNvPr id="3" name="Content Placeholder 2">
            <a:extLst>
              <a:ext uri="{FF2B5EF4-FFF2-40B4-BE49-F238E27FC236}">
                <a16:creationId xmlns:a16="http://schemas.microsoft.com/office/drawing/2014/main" id="{89056827-FA50-3326-4991-E170B98A9B11}"/>
              </a:ext>
            </a:extLst>
          </p:cNvPr>
          <p:cNvSpPr>
            <a:spLocks noGrp="1"/>
          </p:cNvSpPr>
          <p:nvPr>
            <p:ph idx="1"/>
          </p:nvPr>
        </p:nvSpPr>
        <p:spPr/>
        <p:txBody>
          <a:bodyPr>
            <a:normAutofit/>
          </a:bodyPr>
          <a:lstStyle/>
          <a:p>
            <a:pPr marL="0" indent="0">
              <a:buNone/>
            </a:pPr>
            <a:r>
              <a:rPr lang="en-US"/>
              <a:t>Task: For 1 minute, consider what the influences are on students attending your school. Put the top three in the chat</a:t>
            </a:r>
          </a:p>
          <a:p>
            <a:pPr marL="0" indent="0">
              <a:buNone/>
            </a:pPr>
            <a:endParaRPr lang="en-US"/>
          </a:p>
        </p:txBody>
      </p:sp>
      <p:pic>
        <p:nvPicPr>
          <p:cNvPr id="1026" name="Picture 2" descr="Stick man by Minimoko94 on DeviantArt">
            <a:extLst>
              <a:ext uri="{FF2B5EF4-FFF2-40B4-BE49-F238E27FC236}">
                <a16:creationId xmlns:a16="http://schemas.microsoft.com/office/drawing/2014/main" id="{E895CC2C-66EB-1EDE-540A-3223BAD41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814" y="3069297"/>
            <a:ext cx="2446372" cy="25688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C36B3B-C9E2-017B-123D-FFA095539FA8}"/>
              </a:ext>
            </a:extLst>
          </p:cNvPr>
          <p:cNvSpPr txBox="1"/>
          <p:nvPr/>
        </p:nvSpPr>
        <p:spPr>
          <a:xfrm>
            <a:off x="8084643" y="2808419"/>
            <a:ext cx="1859996" cy="369332"/>
          </a:xfrm>
          <a:prstGeom prst="rect">
            <a:avLst/>
          </a:prstGeom>
          <a:solidFill>
            <a:srgbClr val="6E1873"/>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Parents/home life</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EFC6463-B80A-2235-25C8-20BFED19CCBC}"/>
              </a:ext>
            </a:extLst>
          </p:cNvPr>
          <p:cNvSpPr txBox="1"/>
          <p:nvPr/>
        </p:nvSpPr>
        <p:spPr>
          <a:xfrm>
            <a:off x="8321399" y="3402549"/>
            <a:ext cx="2910482" cy="646331"/>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Parents holding students to account (one day absences)</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ACD3A6-C989-FD72-256D-A6B9C0A1CA17}"/>
              </a:ext>
            </a:extLst>
          </p:cNvPr>
          <p:cNvSpPr txBox="1"/>
          <p:nvPr/>
        </p:nvSpPr>
        <p:spPr>
          <a:xfrm>
            <a:off x="8794553" y="4198412"/>
            <a:ext cx="2910482" cy="369332"/>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Peer relations</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BBD54ACA-540F-4076-023B-CF78D6BB79D4}"/>
              </a:ext>
            </a:extLst>
          </p:cNvPr>
          <p:cNvSpPr txBox="1"/>
          <p:nvPr/>
        </p:nvSpPr>
        <p:spPr>
          <a:xfrm>
            <a:off x="8321399" y="4890605"/>
            <a:ext cx="2910482" cy="369332"/>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Travel </a:t>
            </a:r>
          </a:p>
        </p:txBody>
      </p:sp>
      <p:sp>
        <p:nvSpPr>
          <p:cNvPr id="8" name="TextBox 7">
            <a:extLst>
              <a:ext uri="{FF2B5EF4-FFF2-40B4-BE49-F238E27FC236}">
                <a16:creationId xmlns:a16="http://schemas.microsoft.com/office/drawing/2014/main" id="{5638AE4C-55E3-17A2-D105-A8AADC411270}"/>
              </a:ext>
            </a:extLst>
          </p:cNvPr>
          <p:cNvSpPr txBox="1"/>
          <p:nvPr/>
        </p:nvSpPr>
        <p:spPr>
          <a:xfrm>
            <a:off x="1332963" y="2930042"/>
            <a:ext cx="2910482" cy="369332"/>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Physical or mental health</a:t>
            </a:r>
          </a:p>
        </p:txBody>
      </p:sp>
      <p:sp>
        <p:nvSpPr>
          <p:cNvPr id="9" name="TextBox 8">
            <a:extLst>
              <a:ext uri="{FF2B5EF4-FFF2-40B4-BE49-F238E27FC236}">
                <a16:creationId xmlns:a16="http://schemas.microsoft.com/office/drawing/2014/main" id="{A782BCFF-28FF-6554-038D-56BEC3F703AF}"/>
              </a:ext>
            </a:extLst>
          </p:cNvPr>
          <p:cNvSpPr txBox="1"/>
          <p:nvPr/>
        </p:nvSpPr>
        <p:spPr>
          <a:xfrm>
            <a:off x="960119" y="3532109"/>
            <a:ext cx="2910482" cy="369332"/>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Finances</a:t>
            </a:r>
          </a:p>
        </p:txBody>
      </p:sp>
      <p:sp>
        <p:nvSpPr>
          <p:cNvPr id="10" name="TextBox 9">
            <a:extLst>
              <a:ext uri="{FF2B5EF4-FFF2-40B4-BE49-F238E27FC236}">
                <a16:creationId xmlns:a16="http://schemas.microsoft.com/office/drawing/2014/main" id="{7226A82A-831E-E9C0-DC18-53C1BEC31263}"/>
              </a:ext>
            </a:extLst>
          </p:cNvPr>
          <p:cNvSpPr txBox="1"/>
          <p:nvPr/>
        </p:nvSpPr>
        <p:spPr>
          <a:xfrm>
            <a:off x="732235" y="4306049"/>
            <a:ext cx="2910482" cy="369332"/>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Habits and routines</a:t>
            </a:r>
          </a:p>
        </p:txBody>
      </p:sp>
      <p:sp>
        <p:nvSpPr>
          <p:cNvPr id="11" name="TextBox 10">
            <a:extLst>
              <a:ext uri="{FF2B5EF4-FFF2-40B4-BE49-F238E27FC236}">
                <a16:creationId xmlns:a16="http://schemas.microsoft.com/office/drawing/2014/main" id="{8FEC15AC-7DAF-794D-F7B2-2BF7093E6048}"/>
              </a:ext>
            </a:extLst>
          </p:cNvPr>
          <p:cNvSpPr txBox="1"/>
          <p:nvPr/>
        </p:nvSpPr>
        <p:spPr>
          <a:xfrm>
            <a:off x="807719" y="5092689"/>
            <a:ext cx="2910482" cy="646331"/>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Social media and overuse of technology</a:t>
            </a:r>
          </a:p>
        </p:txBody>
      </p:sp>
      <p:sp>
        <p:nvSpPr>
          <p:cNvPr id="12" name="TextBox 11">
            <a:extLst>
              <a:ext uri="{FF2B5EF4-FFF2-40B4-BE49-F238E27FC236}">
                <a16:creationId xmlns:a16="http://schemas.microsoft.com/office/drawing/2014/main" id="{9CA66236-DB8D-3A4A-FF8F-4233828D8ECB}"/>
              </a:ext>
            </a:extLst>
          </p:cNvPr>
          <p:cNvSpPr txBox="1"/>
          <p:nvPr/>
        </p:nvSpPr>
        <p:spPr>
          <a:xfrm>
            <a:off x="3642717" y="5937031"/>
            <a:ext cx="2910482" cy="646331"/>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Student and parental resilience </a:t>
            </a:r>
          </a:p>
        </p:txBody>
      </p:sp>
      <p:sp>
        <p:nvSpPr>
          <p:cNvPr id="13" name="TextBox 12">
            <a:extLst>
              <a:ext uri="{FF2B5EF4-FFF2-40B4-BE49-F238E27FC236}">
                <a16:creationId xmlns:a16="http://schemas.microsoft.com/office/drawing/2014/main" id="{3BB1BD2F-4C73-12A7-F05B-1CC1F7669988}"/>
              </a:ext>
            </a:extLst>
          </p:cNvPr>
          <p:cNvSpPr txBox="1"/>
          <p:nvPr/>
        </p:nvSpPr>
        <p:spPr>
          <a:xfrm>
            <a:off x="7018558" y="5559000"/>
            <a:ext cx="2910482" cy="646331"/>
          </a:xfrm>
          <a:prstGeom prst="rect">
            <a:avLst/>
          </a:prstGeom>
          <a:solidFill>
            <a:srgbClr val="6E1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Engagement with education and school</a:t>
            </a:r>
          </a:p>
        </p:txBody>
      </p:sp>
      <p:sp>
        <p:nvSpPr>
          <p:cNvPr id="14" name="TextBox 13">
            <a:extLst>
              <a:ext uri="{FF2B5EF4-FFF2-40B4-BE49-F238E27FC236}">
                <a16:creationId xmlns:a16="http://schemas.microsoft.com/office/drawing/2014/main" id="{A9892DF5-7D4D-7B25-1978-CEEE4F732A5F}"/>
              </a:ext>
            </a:extLst>
          </p:cNvPr>
          <p:cNvSpPr txBox="1"/>
          <p:nvPr/>
        </p:nvSpPr>
        <p:spPr>
          <a:xfrm>
            <a:off x="5749588" y="2702068"/>
            <a:ext cx="2044662" cy="369332"/>
          </a:xfrm>
          <a:prstGeom prst="rect">
            <a:avLst/>
          </a:prstGeom>
          <a:solidFill>
            <a:srgbClr val="6E1873"/>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Local circumstances</a:t>
            </a:r>
          </a:p>
        </p:txBody>
      </p:sp>
    </p:spTree>
    <p:extLst>
      <p:ext uri="{BB962C8B-B14F-4D97-AF65-F5344CB8AC3E}">
        <p14:creationId xmlns:p14="http://schemas.microsoft.com/office/powerpoint/2010/main" val="2863848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EADB-4642-5C2E-ADE9-A01C4A97F6E8}"/>
              </a:ext>
            </a:extLst>
          </p:cNvPr>
          <p:cNvSpPr>
            <a:spLocks noGrp="1"/>
          </p:cNvSpPr>
          <p:nvPr>
            <p:ph type="title"/>
          </p:nvPr>
        </p:nvSpPr>
        <p:spPr/>
        <p:txBody>
          <a:bodyPr/>
          <a:lstStyle/>
          <a:p>
            <a:r>
              <a:rPr lang="en-US"/>
              <a:t>Key Outcomes </a:t>
            </a:r>
          </a:p>
        </p:txBody>
      </p:sp>
      <p:sp>
        <p:nvSpPr>
          <p:cNvPr id="3" name="Content Placeholder 2">
            <a:extLst>
              <a:ext uri="{FF2B5EF4-FFF2-40B4-BE49-F238E27FC236}">
                <a16:creationId xmlns:a16="http://schemas.microsoft.com/office/drawing/2014/main" id="{625C15FD-73DE-6497-1AF1-9039FF1266AB}"/>
              </a:ext>
            </a:extLst>
          </p:cNvPr>
          <p:cNvSpPr>
            <a:spLocks noGrp="1"/>
          </p:cNvSpPr>
          <p:nvPr>
            <p:ph idx="1"/>
          </p:nvPr>
        </p:nvSpPr>
        <p:spPr/>
        <p:txBody>
          <a:bodyPr>
            <a:normAutofit/>
          </a:bodyPr>
          <a:lstStyle/>
          <a:p>
            <a:r>
              <a:rPr lang="en-US"/>
              <a:t>Provide you with core strategies for how we engage parents, students and staff in improving attendance – communication strategy. </a:t>
            </a:r>
            <a:r>
              <a:rPr lang="en-US" i="1"/>
              <a:t>Keep attendance on the agenda</a:t>
            </a:r>
            <a:endParaRPr lang="en-US"/>
          </a:p>
          <a:p>
            <a:r>
              <a:rPr lang="en-US"/>
              <a:t>Detail how the value of attendance is promoted to students – </a:t>
            </a:r>
            <a:r>
              <a:rPr lang="en-US" i="1"/>
              <a:t>putting competition at the heart of staff and students value of attendance </a:t>
            </a:r>
          </a:p>
        </p:txBody>
      </p:sp>
    </p:spTree>
    <p:extLst>
      <p:ext uri="{BB962C8B-B14F-4D97-AF65-F5344CB8AC3E}">
        <p14:creationId xmlns:p14="http://schemas.microsoft.com/office/powerpoint/2010/main" val="42463360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C91C-EFF1-7E1C-04A0-D0E5963C1FC9}"/>
              </a:ext>
            </a:extLst>
          </p:cNvPr>
          <p:cNvSpPr>
            <a:spLocks noGrp="1"/>
          </p:cNvSpPr>
          <p:nvPr>
            <p:ph type="title"/>
          </p:nvPr>
        </p:nvSpPr>
        <p:spPr/>
        <p:txBody>
          <a:bodyPr/>
          <a:lstStyle/>
          <a:p>
            <a:r>
              <a:rPr lang="en-US"/>
              <a:t>Why Attendance Matters</a:t>
            </a:r>
          </a:p>
        </p:txBody>
      </p:sp>
      <p:pic>
        <p:nvPicPr>
          <p:cNvPr id="7" name="Picture 6">
            <a:extLst>
              <a:ext uri="{FF2B5EF4-FFF2-40B4-BE49-F238E27FC236}">
                <a16:creationId xmlns:a16="http://schemas.microsoft.com/office/drawing/2014/main" id="{0B99211F-9BA5-0F76-4E75-1EAA57D3468C}"/>
              </a:ext>
            </a:extLst>
          </p:cNvPr>
          <p:cNvPicPr>
            <a:picLocks noChangeAspect="1"/>
          </p:cNvPicPr>
          <p:nvPr/>
        </p:nvPicPr>
        <p:blipFill>
          <a:blip r:embed="rId3"/>
          <a:stretch>
            <a:fillRect/>
          </a:stretch>
        </p:blipFill>
        <p:spPr>
          <a:xfrm>
            <a:off x="841826" y="1908664"/>
            <a:ext cx="10508347" cy="4188108"/>
          </a:xfrm>
          <a:prstGeom prst="rect">
            <a:avLst/>
          </a:prstGeom>
        </p:spPr>
      </p:pic>
    </p:spTree>
    <p:extLst>
      <p:ext uri="{BB962C8B-B14F-4D97-AF65-F5344CB8AC3E}">
        <p14:creationId xmlns:p14="http://schemas.microsoft.com/office/powerpoint/2010/main" val="279377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C91C-EFF1-7E1C-04A0-D0E5963C1FC9}"/>
              </a:ext>
            </a:extLst>
          </p:cNvPr>
          <p:cNvSpPr>
            <a:spLocks noGrp="1"/>
          </p:cNvSpPr>
          <p:nvPr>
            <p:ph type="title"/>
          </p:nvPr>
        </p:nvSpPr>
        <p:spPr/>
        <p:txBody>
          <a:bodyPr/>
          <a:lstStyle/>
          <a:p>
            <a:r>
              <a:rPr lang="en-US"/>
              <a:t>Why Attendance Matters </a:t>
            </a:r>
          </a:p>
        </p:txBody>
      </p:sp>
      <p:graphicFrame>
        <p:nvGraphicFramePr>
          <p:cNvPr id="4" name="Chart 3">
            <a:extLst>
              <a:ext uri="{FF2B5EF4-FFF2-40B4-BE49-F238E27FC236}">
                <a16:creationId xmlns:a16="http://schemas.microsoft.com/office/drawing/2014/main" id="{00A1E379-FDED-B1A4-636B-A996B0B46F3B}"/>
              </a:ext>
            </a:extLst>
          </p:cNvPr>
          <p:cNvGraphicFramePr>
            <a:graphicFrameLocks/>
          </p:cNvGraphicFramePr>
          <p:nvPr/>
        </p:nvGraphicFramePr>
        <p:xfrm>
          <a:off x="1348740" y="1760220"/>
          <a:ext cx="10233660" cy="42748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02140A4-5791-E163-EFB0-2D6D314B5E38}"/>
              </a:ext>
            </a:extLst>
          </p:cNvPr>
          <p:cNvSpPr txBox="1"/>
          <p:nvPr/>
        </p:nvSpPr>
        <p:spPr>
          <a:xfrm>
            <a:off x="10081260" y="4160520"/>
            <a:ext cx="1501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Attendance %</a:t>
            </a:r>
          </a:p>
        </p:txBody>
      </p:sp>
      <p:sp>
        <p:nvSpPr>
          <p:cNvPr id="6" name="TextBox 5">
            <a:extLst>
              <a:ext uri="{FF2B5EF4-FFF2-40B4-BE49-F238E27FC236}">
                <a16:creationId xmlns:a16="http://schemas.microsoft.com/office/drawing/2014/main" id="{95A5E8D2-15DB-F986-5E84-301828457B95}"/>
              </a:ext>
            </a:extLst>
          </p:cNvPr>
          <p:cNvSpPr txBox="1"/>
          <p:nvPr/>
        </p:nvSpPr>
        <p:spPr>
          <a:xfrm rot="16200000">
            <a:off x="98286" y="3974842"/>
            <a:ext cx="1872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Progress 8 2023</a:t>
            </a:r>
          </a:p>
        </p:txBody>
      </p:sp>
    </p:spTree>
    <p:extLst>
      <p:ext uri="{BB962C8B-B14F-4D97-AF65-F5344CB8AC3E}">
        <p14:creationId xmlns:p14="http://schemas.microsoft.com/office/powerpoint/2010/main" val="291725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7E03-44E3-99B7-35D6-5018425BC980}"/>
              </a:ext>
            </a:extLst>
          </p:cNvPr>
          <p:cNvSpPr>
            <a:spLocks noGrp="1"/>
          </p:cNvSpPr>
          <p:nvPr>
            <p:ph type="title"/>
          </p:nvPr>
        </p:nvSpPr>
        <p:spPr/>
        <p:txBody>
          <a:bodyPr/>
          <a:lstStyle/>
          <a:p>
            <a:r>
              <a:rPr lang="en-US"/>
              <a:t>How we work as a leadership team</a:t>
            </a:r>
          </a:p>
        </p:txBody>
      </p:sp>
      <p:sp>
        <p:nvSpPr>
          <p:cNvPr id="3" name="Content Placeholder 2">
            <a:extLst>
              <a:ext uri="{FF2B5EF4-FFF2-40B4-BE49-F238E27FC236}">
                <a16:creationId xmlns:a16="http://schemas.microsoft.com/office/drawing/2014/main" id="{1B7C270D-E71B-68B7-838C-2289A3D8E2FB}"/>
              </a:ext>
            </a:extLst>
          </p:cNvPr>
          <p:cNvSpPr>
            <a:spLocks noGrp="1"/>
          </p:cNvSpPr>
          <p:nvPr>
            <p:ph idx="1"/>
          </p:nvPr>
        </p:nvSpPr>
        <p:spPr/>
        <p:txBody>
          <a:bodyPr/>
          <a:lstStyle/>
          <a:p>
            <a:pPr marL="0" indent="0" algn="ctr">
              <a:buNone/>
            </a:pPr>
            <a:r>
              <a:rPr lang="en-US" b="1" i="1"/>
              <a:t>CRAVE Leadership: Whatever we turn our attention to, it gets better</a:t>
            </a:r>
          </a:p>
          <a:p>
            <a:r>
              <a:rPr lang="en-US" b="1"/>
              <a:t>C</a:t>
            </a:r>
            <a:r>
              <a:rPr lang="en-US"/>
              <a:t>larity – </a:t>
            </a:r>
            <a:r>
              <a:rPr lang="en-US" i="1"/>
              <a:t>be clear on </a:t>
            </a:r>
            <a:r>
              <a:rPr lang="en-US" b="1" i="1" u="sng"/>
              <a:t>who</a:t>
            </a:r>
            <a:r>
              <a:rPr lang="en-US" i="1"/>
              <a:t> is leading</a:t>
            </a:r>
            <a:endParaRPr lang="en-US"/>
          </a:p>
          <a:p>
            <a:r>
              <a:rPr lang="en-US" b="1"/>
              <a:t>R</a:t>
            </a:r>
            <a:r>
              <a:rPr lang="en-US"/>
              <a:t>eflection – </a:t>
            </a:r>
            <a:r>
              <a:rPr lang="en-US" i="1"/>
              <a:t>autopsy without blame</a:t>
            </a:r>
            <a:endParaRPr lang="en-US"/>
          </a:p>
          <a:p>
            <a:r>
              <a:rPr lang="en-US" b="1"/>
              <a:t>A</a:t>
            </a:r>
            <a:r>
              <a:rPr lang="en-US"/>
              <a:t>ccountability – </a:t>
            </a:r>
            <a:r>
              <a:rPr lang="en-US" i="1"/>
              <a:t>define what needs improving and how it will be measured</a:t>
            </a:r>
          </a:p>
          <a:p>
            <a:r>
              <a:rPr lang="en-US" b="1"/>
              <a:t>V</a:t>
            </a:r>
            <a:r>
              <a:rPr lang="en-US"/>
              <a:t>alues </a:t>
            </a:r>
            <a:r>
              <a:rPr lang="en-US" i="1"/>
              <a:t>– do what is right for our students, not easy</a:t>
            </a:r>
            <a:endParaRPr lang="en-US"/>
          </a:p>
          <a:p>
            <a:r>
              <a:rPr lang="en-US" b="1"/>
              <a:t>E</a:t>
            </a:r>
            <a:r>
              <a:rPr lang="en-US"/>
              <a:t>xpertise – </a:t>
            </a:r>
            <a:r>
              <a:rPr lang="en-US" i="1"/>
              <a:t>go seek out advice, adapt current practice and act</a:t>
            </a:r>
            <a:endParaRPr lang="en-US" b="1"/>
          </a:p>
        </p:txBody>
      </p:sp>
    </p:spTree>
    <p:extLst>
      <p:ext uri="{BB962C8B-B14F-4D97-AF65-F5344CB8AC3E}">
        <p14:creationId xmlns:p14="http://schemas.microsoft.com/office/powerpoint/2010/main" val="365328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9759-A91B-01CF-A694-8B6C5C5449E0}"/>
              </a:ext>
            </a:extLst>
          </p:cNvPr>
          <p:cNvSpPr>
            <a:spLocks noGrp="1"/>
          </p:cNvSpPr>
          <p:nvPr>
            <p:ph type="title"/>
          </p:nvPr>
        </p:nvSpPr>
        <p:spPr>
          <a:xfrm>
            <a:off x="609600" y="274638"/>
            <a:ext cx="10972800" cy="653830"/>
          </a:xfrm>
        </p:spPr>
        <p:txBody>
          <a:bodyPr>
            <a:normAutofit fontScale="90000"/>
          </a:bodyPr>
          <a:lstStyle/>
          <a:p>
            <a:r>
              <a:rPr lang="en-US"/>
              <a:t>The Value of Attendance – what?</a:t>
            </a:r>
          </a:p>
        </p:txBody>
      </p:sp>
      <p:graphicFrame>
        <p:nvGraphicFramePr>
          <p:cNvPr id="4" name="Content Placeholder 3">
            <a:extLst>
              <a:ext uri="{FF2B5EF4-FFF2-40B4-BE49-F238E27FC236}">
                <a16:creationId xmlns:a16="http://schemas.microsoft.com/office/drawing/2014/main" id="{0EBF78F4-E10A-611E-D849-EB083565692E}"/>
              </a:ext>
            </a:extLst>
          </p:cNvPr>
          <p:cNvGraphicFramePr>
            <a:graphicFrameLocks noGrp="1"/>
          </p:cNvGraphicFramePr>
          <p:nvPr>
            <p:ph idx="1"/>
          </p:nvPr>
        </p:nvGraphicFramePr>
        <p:xfrm>
          <a:off x="0" y="1065628"/>
          <a:ext cx="12191999" cy="5531548"/>
        </p:xfrm>
        <a:graphic>
          <a:graphicData uri="http://schemas.openxmlformats.org/drawingml/2006/table">
            <a:tbl>
              <a:tblPr firstRow="1" bandRow="1">
                <a:tableStyleId>{775DCB02-9BB8-47FD-8907-85C794F793BA}</a:tableStyleId>
              </a:tblPr>
              <a:tblGrid>
                <a:gridCol w="1436489">
                  <a:extLst>
                    <a:ext uri="{9D8B030D-6E8A-4147-A177-3AD203B41FA5}">
                      <a16:colId xmlns:a16="http://schemas.microsoft.com/office/drawing/2014/main" val="4164979355"/>
                    </a:ext>
                  </a:extLst>
                </a:gridCol>
                <a:gridCol w="3463411">
                  <a:extLst>
                    <a:ext uri="{9D8B030D-6E8A-4147-A177-3AD203B41FA5}">
                      <a16:colId xmlns:a16="http://schemas.microsoft.com/office/drawing/2014/main" val="1675852151"/>
                    </a:ext>
                  </a:extLst>
                </a:gridCol>
                <a:gridCol w="3463411">
                  <a:extLst>
                    <a:ext uri="{9D8B030D-6E8A-4147-A177-3AD203B41FA5}">
                      <a16:colId xmlns:a16="http://schemas.microsoft.com/office/drawing/2014/main" val="2218554782"/>
                    </a:ext>
                  </a:extLst>
                </a:gridCol>
                <a:gridCol w="3828688">
                  <a:extLst>
                    <a:ext uri="{9D8B030D-6E8A-4147-A177-3AD203B41FA5}">
                      <a16:colId xmlns:a16="http://schemas.microsoft.com/office/drawing/2014/main" val="1007649830"/>
                    </a:ext>
                  </a:extLst>
                </a:gridCol>
              </a:tblGrid>
              <a:tr h="429953">
                <a:tc>
                  <a:txBody>
                    <a:bodyPr/>
                    <a:lstStyle/>
                    <a:p>
                      <a:endParaRPr lang="en-US"/>
                    </a:p>
                  </a:txBody>
                  <a:tcPr/>
                </a:tc>
                <a:tc>
                  <a:txBody>
                    <a:bodyPr/>
                    <a:lstStyle/>
                    <a:p>
                      <a:r>
                        <a:rPr lang="en-US"/>
                        <a:t>Student</a:t>
                      </a:r>
                    </a:p>
                  </a:txBody>
                  <a:tcPr/>
                </a:tc>
                <a:tc>
                  <a:txBody>
                    <a:bodyPr/>
                    <a:lstStyle/>
                    <a:p>
                      <a:r>
                        <a:rPr lang="en-US"/>
                        <a:t>Staff</a:t>
                      </a:r>
                    </a:p>
                  </a:txBody>
                  <a:tcPr/>
                </a:tc>
                <a:tc>
                  <a:txBody>
                    <a:bodyPr/>
                    <a:lstStyle/>
                    <a:p>
                      <a:r>
                        <a:rPr lang="en-US"/>
                        <a:t>Parents</a:t>
                      </a:r>
                    </a:p>
                  </a:txBody>
                  <a:tcPr/>
                </a:tc>
                <a:extLst>
                  <a:ext uri="{0D108BD9-81ED-4DB2-BD59-A6C34878D82A}">
                    <a16:rowId xmlns:a16="http://schemas.microsoft.com/office/drawing/2014/main" val="2212432469"/>
                  </a:ext>
                </a:extLst>
              </a:tr>
              <a:tr h="1540666">
                <a:tc>
                  <a:txBody>
                    <a:bodyPr/>
                    <a:lstStyle/>
                    <a:p>
                      <a:r>
                        <a:rPr lang="en-GB" sz="1600" b="1"/>
                        <a:t>Pre-DMHS</a:t>
                      </a:r>
                      <a:endParaRPr lang="en-US" sz="1600" b="1"/>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Y6 Summer school to set the high attending culture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Year 6 students invited to summer show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Each student spoken to during primary school visits</a:t>
                      </a:r>
                    </a:p>
                  </a:txBody>
                  <a:tcPr/>
                </a:tc>
                <a:tc>
                  <a:txBody>
                    <a:bodyPr/>
                    <a:lstStyle/>
                    <a:p>
                      <a:pPr marL="285750" indent="-285750">
                        <a:buFont typeface="Arial" panose="020B0604020202020204" pitchFamily="34" charset="0"/>
                        <a:buChar char="•"/>
                      </a:pPr>
                      <a:r>
                        <a:rPr lang="en-US" sz="1600"/>
                        <a:t>Safeguarding training includes responsibility for safeguarding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Knowing the law and guidance </a:t>
                      </a:r>
                    </a:p>
                    <a:p>
                      <a:pPr marL="285750" indent="-285750">
                        <a:buFont typeface="Arial" panose="020B0604020202020204" pitchFamily="34" charset="0"/>
                        <a:buChar char="•"/>
                      </a:pPr>
                      <a:r>
                        <a:rPr lang="en-US" sz="1600"/>
                        <a:t>Training for staff in attendance roles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Analysis of Year 6 EWO data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Year 6 parent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Year 7 welcome event in first week </a:t>
                      </a:r>
                    </a:p>
                  </a:txBody>
                  <a:tcPr/>
                </a:tc>
                <a:extLst>
                  <a:ext uri="{0D108BD9-81ED-4DB2-BD59-A6C34878D82A}">
                    <a16:rowId xmlns:a16="http://schemas.microsoft.com/office/drawing/2014/main" val="597339159"/>
                  </a:ext>
                </a:extLst>
              </a:tr>
              <a:tr h="3547115">
                <a:tc>
                  <a:txBody>
                    <a:bodyPr/>
                    <a:lstStyle/>
                    <a:p>
                      <a:r>
                        <a:rPr lang="en-US" sz="1600" b="1"/>
                        <a:t>Daily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All late students reflect on why they are late on arrival with a member of SLT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Detentions for one of 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Next day Tutor/HOY conversation with returning absent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Free breakfast available each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Nurture breakfast for selected EBSA students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Return to school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Pre-emptive 8am phone calls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Dedicated SLT Attendance lead – strategy, leadership and data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Attendance systems work schedule and daily, termly checklists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Everyone responsible for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Extended opening hours: library, music practice rooms, basketball courts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SLT walk the local community each morning and afternoon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First day absence call and expectation to name return time/date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Parents phoned for each 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Access attendance percentage on school 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p>
                  </a:txBody>
                  <a:tcPr/>
                </a:tc>
                <a:extLst>
                  <a:ext uri="{0D108BD9-81ED-4DB2-BD59-A6C34878D82A}">
                    <a16:rowId xmlns:a16="http://schemas.microsoft.com/office/drawing/2014/main" val="391558452"/>
                  </a:ext>
                </a:extLst>
              </a:tr>
            </a:tbl>
          </a:graphicData>
        </a:graphic>
      </p:graphicFrame>
    </p:spTree>
    <p:extLst>
      <p:ext uri="{BB962C8B-B14F-4D97-AF65-F5344CB8AC3E}">
        <p14:creationId xmlns:p14="http://schemas.microsoft.com/office/powerpoint/2010/main" val="1827294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12890"/>
            <a:ext cx="10363200" cy="2368274"/>
          </a:xfrm>
          <a:gradFill>
            <a:gsLst>
              <a:gs pos="0">
                <a:srgbClr val="6F1973"/>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noAutofit/>
          </a:bodyPr>
          <a:lstStyle/>
          <a:p>
            <a:r>
              <a:rPr lang="en-GB" sz="4800" b="1">
                <a:latin typeface="Bliss 2 Medium"/>
              </a:rPr>
              <a:t>Attendance Hub</a:t>
            </a:r>
            <a:br>
              <a:rPr lang="en-GB" sz="4800">
                <a:latin typeface="Bliss 2 Medium" panose="02000506030000020004" pitchFamily="50" charset="0"/>
              </a:rPr>
            </a:br>
            <a:r>
              <a:rPr lang="en-GB" sz="4800">
                <a:latin typeface="Bliss 2 Medium" panose="02000506030000020004" pitchFamily="50" charset="0"/>
              </a:rPr>
              <a:t>Welcome and Introduction</a:t>
            </a:r>
            <a:br>
              <a:rPr lang="en-GB" sz="4800">
                <a:latin typeface="Bliss 2 Medium" panose="02000506030000020004" pitchFamily="50" charset="0"/>
              </a:rPr>
            </a:br>
            <a:r>
              <a:rPr lang="en-GB" sz="4800">
                <a:latin typeface="Bliss 2 Medium"/>
              </a:rPr>
              <a:t>18 April 2024</a:t>
            </a:r>
          </a:p>
        </p:txBody>
      </p:sp>
      <p:pic>
        <p:nvPicPr>
          <p:cNvPr id="4" name="Content Placeholder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977" y="332656"/>
            <a:ext cx="4608045" cy="1772656"/>
          </a:xfrm>
          <a:prstGeom prst="rect">
            <a:avLst/>
          </a:prstGeom>
        </p:spPr>
      </p:pic>
      <p:sp>
        <p:nvSpPr>
          <p:cNvPr id="3" name="Rectangle 2">
            <a:extLst>
              <a:ext uri="{FF2B5EF4-FFF2-40B4-BE49-F238E27FC236}">
                <a16:creationId xmlns:a16="http://schemas.microsoft.com/office/drawing/2014/main" id="{182465D0-FD70-D858-4D05-DBCDBCFFDE24}"/>
              </a:ext>
            </a:extLst>
          </p:cNvPr>
          <p:cNvSpPr/>
          <p:nvPr/>
        </p:nvSpPr>
        <p:spPr>
          <a:xfrm>
            <a:off x="2961850" y="4898438"/>
            <a:ext cx="626829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a:t>
            </a:r>
            <a:r>
              <a:rPr kumimoji="0" lang="en-US" sz="3600" b="1" i="0" u="none" strike="noStrike" kern="1200" cap="none" spc="0" normalizeH="0" baseline="0" noProof="0">
                <a:ln>
                  <a:noFill/>
                </a:ln>
                <a:solidFill>
                  <a:srgbClr val="5F6368"/>
                </a:solidFill>
                <a:effectLst/>
                <a:uLnTx/>
                <a:uFillTx/>
                <a:latin typeface="Bliss 2 Bold" panose="02000506030000020004" pitchFamily="50" charset="0"/>
                <a:ea typeface="+mn-ea"/>
                <a:cs typeface="+mn-cs"/>
              </a:rPr>
              <a:t>NEC ASPERA TERRENT</a:t>
            </a: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ExtraLight" panose="02000506030000020004" pitchFamily="50" charset="0"/>
                <a:ea typeface="+mn-ea"/>
                <a:cs typeface="+mn-cs"/>
              </a:rPr>
              <a:t>'hardships do not deter us'</a:t>
            </a:r>
            <a:endParaRPr kumimoji="0" lang="en-GB" sz="3600" b="0" i="0" u="none" strike="noStrike" kern="1200" cap="none" spc="0" normalizeH="0" baseline="0" noProof="0">
              <a:ln>
                <a:noFill/>
              </a:ln>
              <a:solidFill>
                <a:prstClr val="black"/>
              </a:solidFill>
              <a:effectLst/>
              <a:uLnTx/>
              <a:uFillTx/>
              <a:latin typeface="Bliss 2 ExtraLight" panose="02000506030000020004" pitchFamily="50" charset="0"/>
              <a:ea typeface="+mn-ea"/>
              <a:cs typeface="+mn-cs"/>
            </a:endParaRPr>
          </a:p>
        </p:txBody>
      </p:sp>
    </p:spTree>
    <p:extLst>
      <p:ext uri="{BB962C8B-B14F-4D97-AF65-F5344CB8AC3E}">
        <p14:creationId xmlns:p14="http://schemas.microsoft.com/office/powerpoint/2010/main" val="1851554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9759-A91B-01CF-A694-8B6C5C5449E0}"/>
              </a:ext>
            </a:extLst>
          </p:cNvPr>
          <p:cNvSpPr>
            <a:spLocks noGrp="1"/>
          </p:cNvSpPr>
          <p:nvPr>
            <p:ph type="title"/>
          </p:nvPr>
        </p:nvSpPr>
        <p:spPr>
          <a:xfrm>
            <a:off x="609600" y="274638"/>
            <a:ext cx="10972800" cy="653830"/>
          </a:xfrm>
        </p:spPr>
        <p:txBody>
          <a:bodyPr>
            <a:normAutofit fontScale="90000"/>
          </a:bodyPr>
          <a:lstStyle/>
          <a:p>
            <a:r>
              <a:rPr lang="en-US"/>
              <a:t>The Value of Attendance – what?</a:t>
            </a:r>
          </a:p>
        </p:txBody>
      </p:sp>
      <p:graphicFrame>
        <p:nvGraphicFramePr>
          <p:cNvPr id="9" name="Content Placeholder 3">
            <a:extLst>
              <a:ext uri="{FF2B5EF4-FFF2-40B4-BE49-F238E27FC236}">
                <a16:creationId xmlns:a16="http://schemas.microsoft.com/office/drawing/2014/main" id="{B3911DF5-8155-F12D-E077-0604C3DD84C8}"/>
              </a:ext>
            </a:extLst>
          </p:cNvPr>
          <p:cNvGraphicFramePr>
            <a:graphicFrameLocks noGrp="1"/>
          </p:cNvGraphicFramePr>
          <p:nvPr>
            <p:ph idx="1"/>
          </p:nvPr>
        </p:nvGraphicFramePr>
        <p:xfrm>
          <a:off x="0" y="1569720"/>
          <a:ext cx="12191999" cy="3718560"/>
        </p:xfrm>
        <a:graphic>
          <a:graphicData uri="http://schemas.openxmlformats.org/drawingml/2006/table">
            <a:tbl>
              <a:tblPr firstRow="1" bandRow="1">
                <a:tableStyleId>{775DCB02-9BB8-47FD-8907-85C794F793BA}</a:tableStyleId>
              </a:tblPr>
              <a:tblGrid>
                <a:gridCol w="1436489">
                  <a:extLst>
                    <a:ext uri="{9D8B030D-6E8A-4147-A177-3AD203B41FA5}">
                      <a16:colId xmlns:a16="http://schemas.microsoft.com/office/drawing/2014/main" val="4164979355"/>
                    </a:ext>
                  </a:extLst>
                </a:gridCol>
                <a:gridCol w="3463411">
                  <a:extLst>
                    <a:ext uri="{9D8B030D-6E8A-4147-A177-3AD203B41FA5}">
                      <a16:colId xmlns:a16="http://schemas.microsoft.com/office/drawing/2014/main" val="1675852151"/>
                    </a:ext>
                  </a:extLst>
                </a:gridCol>
                <a:gridCol w="3463411">
                  <a:extLst>
                    <a:ext uri="{9D8B030D-6E8A-4147-A177-3AD203B41FA5}">
                      <a16:colId xmlns:a16="http://schemas.microsoft.com/office/drawing/2014/main" val="2218554782"/>
                    </a:ext>
                  </a:extLst>
                </a:gridCol>
                <a:gridCol w="3828688">
                  <a:extLst>
                    <a:ext uri="{9D8B030D-6E8A-4147-A177-3AD203B41FA5}">
                      <a16:colId xmlns:a16="http://schemas.microsoft.com/office/drawing/2014/main" val="1007649830"/>
                    </a:ext>
                  </a:extLst>
                </a:gridCol>
              </a:tblGrid>
              <a:tr h="184159">
                <a:tc>
                  <a:txBody>
                    <a:bodyPr/>
                    <a:lstStyle/>
                    <a:p>
                      <a:endParaRPr lang="en-US"/>
                    </a:p>
                  </a:txBody>
                  <a:tcPr/>
                </a:tc>
                <a:tc>
                  <a:txBody>
                    <a:bodyPr/>
                    <a:lstStyle/>
                    <a:p>
                      <a:r>
                        <a:rPr lang="en-US"/>
                        <a:t>Student</a:t>
                      </a:r>
                    </a:p>
                  </a:txBody>
                  <a:tcPr/>
                </a:tc>
                <a:tc>
                  <a:txBody>
                    <a:bodyPr/>
                    <a:lstStyle/>
                    <a:p>
                      <a:r>
                        <a:rPr lang="en-US"/>
                        <a:t>Staff</a:t>
                      </a:r>
                    </a:p>
                  </a:txBody>
                  <a:tcPr/>
                </a:tc>
                <a:tc>
                  <a:txBody>
                    <a:bodyPr/>
                    <a:lstStyle/>
                    <a:p>
                      <a:r>
                        <a:rPr lang="en-US"/>
                        <a:t>Parents</a:t>
                      </a:r>
                    </a:p>
                  </a:txBody>
                  <a:tcPr/>
                </a:tc>
                <a:extLst>
                  <a:ext uri="{0D108BD9-81ED-4DB2-BD59-A6C34878D82A}">
                    <a16:rowId xmlns:a16="http://schemas.microsoft.com/office/drawing/2014/main" val="2212432469"/>
                  </a:ext>
                </a:extLst>
              </a:tr>
              <a:tr h="659903">
                <a:tc>
                  <a:txBody>
                    <a:bodyPr/>
                    <a:lstStyle/>
                    <a:p>
                      <a:r>
                        <a:rPr lang="en-US" sz="1600" b="1"/>
                        <a:t>Weekly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Escalating sanctions for persistent 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Weekly attendance tracking in student planner and form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Attendance mentoring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Challenge 96 tutor </a:t>
                      </a:r>
                      <a:r>
                        <a:rPr lang="en-US" sz="1600" err="1"/>
                        <a:t>programme</a:t>
                      </a:r>
                      <a:r>
                        <a:rPr lang="en-US" sz="1600"/>
                        <a: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Attendance support interventions and referrals for each PA/SA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Tiered warning letters for poor attenders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Each PA/SA attendance contract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Weekly parent bulletin with advice on attendance </a:t>
                      </a:r>
                    </a:p>
                  </a:txBody>
                  <a:tcPr/>
                </a:tc>
                <a:extLst>
                  <a:ext uri="{0D108BD9-81ED-4DB2-BD59-A6C34878D82A}">
                    <a16:rowId xmlns:a16="http://schemas.microsoft.com/office/drawing/2014/main" val="597339159"/>
                  </a:ext>
                </a:extLst>
              </a:tr>
              <a:tr h="1519311">
                <a:tc>
                  <a:txBody>
                    <a:bodyPr/>
                    <a:lstStyle/>
                    <a:p>
                      <a:r>
                        <a:rPr lang="en-US" sz="1600" b="1"/>
                        <a:t>Termly/</a:t>
                      </a:r>
                    </a:p>
                    <a:p>
                      <a:r>
                        <a:rPr lang="en-US" sz="1600" b="1"/>
                        <a:t>Annually </a:t>
                      </a:r>
                    </a:p>
                  </a:txBody>
                  <a:tcPr/>
                </a:tc>
                <a:tc>
                  <a:txBody>
                    <a:bodyPr/>
                    <a:lstStyle/>
                    <a:p>
                      <a:pPr marL="285750" indent="-285750">
                        <a:buFont typeface="Arial" panose="020B0604020202020204" pitchFamily="34" charset="0"/>
                        <a:buChar char="•"/>
                      </a:pPr>
                      <a:r>
                        <a:rPr lang="en-US" sz="1600"/>
                        <a:t>End of term celebration for high attenders </a:t>
                      </a:r>
                    </a:p>
                    <a:p>
                      <a:pPr marL="285750" indent="-285750">
                        <a:buFont typeface="Arial" panose="020B0604020202020204" pitchFamily="34" charset="0"/>
                        <a:buChar char="•"/>
                      </a:pPr>
                      <a:r>
                        <a:rPr lang="en-US" sz="1600"/>
                        <a:t>Celebration breakfast </a:t>
                      </a:r>
                    </a:p>
                    <a:p>
                      <a:pPr marL="285750" indent="-285750">
                        <a:buFont typeface="Arial" panose="020B0604020202020204" pitchFamily="34" charset="0"/>
                        <a:buChar char="•"/>
                      </a:pPr>
                      <a:r>
                        <a:rPr lang="en-US" sz="1600"/>
                        <a:t>Celebration texts and merits</a:t>
                      </a:r>
                    </a:p>
                    <a:p>
                      <a:pPr marL="285750" indent="-285750">
                        <a:buFont typeface="Arial" panose="020B0604020202020204" pitchFamily="34" charset="0"/>
                        <a:buChar char="•"/>
                      </a:pPr>
                      <a:r>
                        <a:rPr lang="en-US" sz="1600"/>
                        <a:t>Attendance standards assembly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Attendance matters/safeguarding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Attendance data linked to progress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Reward letters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Extensive budgeting for yearly repairs/painting of entire site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Six curriculum/pastoral parent events each academic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All students written to below 96% warned about low levels of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Year group parent success evenings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Parents evening</a:t>
                      </a:r>
                    </a:p>
                  </a:txBody>
                  <a:tcPr/>
                </a:tc>
                <a:extLst>
                  <a:ext uri="{0D108BD9-81ED-4DB2-BD59-A6C34878D82A}">
                    <a16:rowId xmlns:a16="http://schemas.microsoft.com/office/drawing/2014/main" val="391558452"/>
                  </a:ext>
                </a:extLst>
              </a:tr>
            </a:tbl>
          </a:graphicData>
        </a:graphic>
      </p:graphicFrame>
    </p:spTree>
    <p:extLst>
      <p:ext uri="{BB962C8B-B14F-4D97-AF65-F5344CB8AC3E}">
        <p14:creationId xmlns:p14="http://schemas.microsoft.com/office/powerpoint/2010/main" val="2433107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7554-4E69-76C0-349B-3775BE3FE846}"/>
              </a:ext>
            </a:extLst>
          </p:cNvPr>
          <p:cNvSpPr>
            <a:spLocks noGrp="1"/>
          </p:cNvSpPr>
          <p:nvPr>
            <p:ph type="title"/>
          </p:nvPr>
        </p:nvSpPr>
        <p:spPr>
          <a:xfrm>
            <a:off x="609600" y="274638"/>
            <a:ext cx="10972800" cy="568325"/>
          </a:xfrm>
        </p:spPr>
        <p:txBody>
          <a:bodyPr>
            <a:normAutofit fontScale="90000"/>
          </a:bodyPr>
          <a:lstStyle/>
          <a:p>
            <a:r>
              <a:rPr lang="en-US" sz="3600" dirty="0"/>
              <a:t>Having an attendance culture – Attendance matters</a:t>
            </a:r>
          </a:p>
        </p:txBody>
      </p:sp>
      <p:graphicFrame>
        <p:nvGraphicFramePr>
          <p:cNvPr id="5" name="Content Placeholder 4">
            <a:extLst>
              <a:ext uri="{FF2B5EF4-FFF2-40B4-BE49-F238E27FC236}">
                <a16:creationId xmlns:a16="http://schemas.microsoft.com/office/drawing/2014/main" id="{E56B3E7C-12C6-F606-5CB4-7B481BBA1126}"/>
              </a:ext>
            </a:extLst>
          </p:cNvPr>
          <p:cNvGraphicFramePr>
            <a:graphicFrameLocks noGrp="1"/>
          </p:cNvGraphicFramePr>
          <p:nvPr>
            <p:ph idx="1"/>
          </p:nvPr>
        </p:nvGraphicFramePr>
        <p:xfrm>
          <a:off x="609600" y="2394752"/>
          <a:ext cx="10972800" cy="4076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C1FE7D7-4025-E6FE-3B6E-42F04F536900}"/>
              </a:ext>
            </a:extLst>
          </p:cNvPr>
          <p:cNvSpPr txBox="1"/>
          <p:nvPr/>
        </p:nvSpPr>
        <p:spPr>
          <a:xfrm>
            <a:off x="609600" y="968538"/>
            <a:ext cx="10972800" cy="1384995"/>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Bliss 2 Regular"/>
                <a:ea typeface="+mn-ea"/>
                <a:cs typeface="Calibri"/>
              </a:rPr>
              <a:t>Key question: 1.What is the most important mode of communication in your school relating to attendance?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Bliss 2 Regular"/>
                <a:ea typeface="+mn-ea"/>
                <a:cs typeface="Calibri"/>
              </a:rPr>
              <a:t>2. How do you ensure that attendance is on the agenda for all stake holders?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Bliss 2 Regular"/>
                <a:ea typeface="+mn-ea"/>
                <a:cs typeface="Calibri"/>
              </a:rPr>
              <a:t>Write into the chat your suggestions – 1 minute</a:t>
            </a:r>
          </a:p>
        </p:txBody>
      </p:sp>
    </p:spTree>
    <p:extLst>
      <p:ext uri="{BB962C8B-B14F-4D97-AF65-F5344CB8AC3E}">
        <p14:creationId xmlns:p14="http://schemas.microsoft.com/office/powerpoint/2010/main" val="6025111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B796C87-D796-47EA-ABD6-E79077058F5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D864333-FD73-4AD3-BBD0-81F7AA88174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1D37257-3BBB-4DA8-A8BD-CAC21B813F4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59E74E5A-DB4F-4866-8254-762B9C37452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D6FA5C20-C8D6-4F07-96F3-6AE08486013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CC47E111-5AA8-4A83-B1CE-0201BC2CF81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F446EFAA-3878-4ADD-9A92-0C2969FC2AB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30F6A10-8E6E-4229-B195-D9C00D1DDA4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693D-E3C8-0409-C1E9-954A1EF62345}"/>
              </a:ext>
            </a:extLst>
          </p:cNvPr>
          <p:cNvSpPr>
            <a:spLocks noGrp="1"/>
          </p:cNvSpPr>
          <p:nvPr>
            <p:ph type="title"/>
          </p:nvPr>
        </p:nvSpPr>
        <p:spPr/>
        <p:txBody>
          <a:bodyPr>
            <a:normAutofit fontScale="90000"/>
          </a:bodyPr>
          <a:lstStyle/>
          <a:p>
            <a:r>
              <a:rPr lang="en-US"/>
              <a:t>Keeping stakeholders engaged with attendance </a:t>
            </a:r>
          </a:p>
        </p:txBody>
      </p:sp>
      <p:sp>
        <p:nvSpPr>
          <p:cNvPr id="3" name="Content Placeholder 2">
            <a:extLst>
              <a:ext uri="{FF2B5EF4-FFF2-40B4-BE49-F238E27FC236}">
                <a16:creationId xmlns:a16="http://schemas.microsoft.com/office/drawing/2014/main" id="{0720BDEC-1022-3E48-19C2-996AD7CC9037}"/>
              </a:ext>
            </a:extLst>
          </p:cNvPr>
          <p:cNvSpPr>
            <a:spLocks noGrp="1"/>
          </p:cNvSpPr>
          <p:nvPr>
            <p:ph idx="1"/>
          </p:nvPr>
        </p:nvSpPr>
        <p:spPr>
          <a:xfrm>
            <a:off x="5338916" y="1696065"/>
            <a:ext cx="6243483" cy="4887297"/>
          </a:xfrm>
        </p:spPr>
        <p:txBody>
          <a:bodyPr>
            <a:normAutofit fontScale="85000" lnSpcReduction="20000"/>
          </a:bodyPr>
          <a:lstStyle/>
          <a:p>
            <a:pPr marL="0" indent="0">
              <a:buNone/>
            </a:pPr>
            <a:r>
              <a:rPr lang="en-US"/>
              <a:t>Attendance is a school priority for staff, parents and students. </a:t>
            </a:r>
          </a:p>
          <a:p>
            <a:pPr marL="0" indent="0">
              <a:buNone/>
            </a:pPr>
            <a:endParaRPr lang="en-US"/>
          </a:p>
          <a:p>
            <a:pPr marL="0" indent="0">
              <a:buNone/>
            </a:pPr>
            <a:r>
              <a:rPr lang="en-US"/>
              <a:t>We ensure that our messaging around attendance is communicated using</a:t>
            </a:r>
          </a:p>
          <a:p>
            <a:r>
              <a:rPr lang="en-US"/>
              <a:t>Staff, parent and student bulletins </a:t>
            </a:r>
          </a:p>
          <a:p>
            <a:r>
              <a:rPr lang="en-US"/>
              <a:t>Assembly and Tutor Programme – Challenge 96 </a:t>
            </a:r>
          </a:p>
          <a:p>
            <a:r>
              <a:rPr lang="en-US"/>
              <a:t>Staff training </a:t>
            </a:r>
          </a:p>
          <a:p>
            <a:r>
              <a:rPr lang="en-US"/>
              <a:t>Parent events – Getting parents across the threshold to see the values of the school in action and educate on the importance of attendance  </a:t>
            </a:r>
          </a:p>
        </p:txBody>
      </p:sp>
      <p:pic>
        <p:nvPicPr>
          <p:cNvPr id="4" name="Picture 3" descr="A diagram of a triangle with arrows&#10;&#10;Description automatically generated">
            <a:extLst>
              <a:ext uri="{FF2B5EF4-FFF2-40B4-BE49-F238E27FC236}">
                <a16:creationId xmlns:a16="http://schemas.microsoft.com/office/drawing/2014/main" id="{4B372D5E-1B1A-61B8-6D5D-47078E6D8BB8}"/>
              </a:ext>
            </a:extLst>
          </p:cNvPr>
          <p:cNvPicPr>
            <a:picLocks noChangeAspect="1"/>
          </p:cNvPicPr>
          <p:nvPr/>
        </p:nvPicPr>
        <p:blipFill rotWithShape="1">
          <a:blip r:embed="rId3"/>
          <a:srcRect l="31936" t="28172" r="32379" b="13118"/>
          <a:stretch/>
        </p:blipFill>
        <p:spPr>
          <a:xfrm>
            <a:off x="840658" y="1850027"/>
            <a:ext cx="4350774" cy="4026310"/>
          </a:xfrm>
          <a:prstGeom prst="rect">
            <a:avLst/>
          </a:prstGeom>
        </p:spPr>
      </p:pic>
    </p:spTree>
    <p:extLst>
      <p:ext uri="{BB962C8B-B14F-4D97-AF65-F5344CB8AC3E}">
        <p14:creationId xmlns:p14="http://schemas.microsoft.com/office/powerpoint/2010/main" val="429012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4EAF-3689-5E94-589E-B2B3E6878315}"/>
              </a:ext>
            </a:extLst>
          </p:cNvPr>
          <p:cNvSpPr>
            <a:spLocks noGrp="1"/>
          </p:cNvSpPr>
          <p:nvPr>
            <p:ph type="title"/>
          </p:nvPr>
        </p:nvSpPr>
        <p:spPr/>
        <p:txBody>
          <a:bodyPr/>
          <a:lstStyle/>
          <a:p>
            <a:r>
              <a:rPr lang="en-US"/>
              <a:t>In Focus: Keeping engaged with attendance </a:t>
            </a:r>
            <a:endParaRPr lang="en-GB"/>
          </a:p>
        </p:txBody>
      </p:sp>
      <p:sp>
        <p:nvSpPr>
          <p:cNvPr id="3" name="Content Placeholder 2">
            <a:extLst>
              <a:ext uri="{FF2B5EF4-FFF2-40B4-BE49-F238E27FC236}">
                <a16:creationId xmlns:a16="http://schemas.microsoft.com/office/drawing/2014/main" id="{DA82D5DA-5DF3-3EB7-4AD6-6FF4C280EFA4}"/>
              </a:ext>
            </a:extLst>
          </p:cNvPr>
          <p:cNvSpPr>
            <a:spLocks noGrp="1"/>
          </p:cNvSpPr>
          <p:nvPr>
            <p:ph idx="1"/>
          </p:nvPr>
        </p:nvSpPr>
        <p:spPr>
          <a:xfrm>
            <a:off x="609600" y="1600201"/>
            <a:ext cx="6072554" cy="4525963"/>
          </a:xfrm>
        </p:spPr>
        <p:txBody>
          <a:bodyPr>
            <a:normAutofit lnSpcReduction="10000"/>
          </a:bodyPr>
          <a:lstStyle/>
          <a:p>
            <a:r>
              <a:rPr lang="en-GB"/>
              <a:t>Regular communication about:</a:t>
            </a:r>
          </a:p>
          <a:p>
            <a:pPr lvl="1"/>
            <a:r>
              <a:rPr lang="en-GB"/>
              <a:t>The minimum expectation of attendance – challenge 96</a:t>
            </a:r>
          </a:p>
          <a:p>
            <a:pPr lvl="1"/>
            <a:r>
              <a:rPr lang="en-GB"/>
              <a:t>Challenging students on absence and explaining the impact that missing school has</a:t>
            </a:r>
          </a:p>
          <a:p>
            <a:pPr lvl="1"/>
            <a:r>
              <a:rPr lang="en-GB"/>
              <a:t>Ensuring that parents report absence and parents explaining the exact return date and actions taken to remedy the absence</a:t>
            </a:r>
          </a:p>
        </p:txBody>
      </p:sp>
      <p:pic>
        <p:nvPicPr>
          <p:cNvPr id="7" name="Picture 6">
            <a:extLst>
              <a:ext uri="{FF2B5EF4-FFF2-40B4-BE49-F238E27FC236}">
                <a16:creationId xmlns:a16="http://schemas.microsoft.com/office/drawing/2014/main" id="{E4B9A7DE-BBE3-38C7-8FE9-2C7DF6C3FB58}"/>
              </a:ext>
            </a:extLst>
          </p:cNvPr>
          <p:cNvPicPr>
            <a:picLocks noChangeAspect="1"/>
          </p:cNvPicPr>
          <p:nvPr/>
        </p:nvPicPr>
        <p:blipFill>
          <a:blip r:embed="rId3"/>
          <a:stretch>
            <a:fillRect/>
          </a:stretch>
        </p:blipFill>
        <p:spPr>
          <a:xfrm>
            <a:off x="7933746" y="1948377"/>
            <a:ext cx="3648654" cy="4177787"/>
          </a:xfrm>
          <a:prstGeom prst="rect">
            <a:avLst/>
          </a:prstGeom>
        </p:spPr>
      </p:pic>
    </p:spTree>
    <p:extLst>
      <p:ext uri="{BB962C8B-B14F-4D97-AF65-F5344CB8AC3E}">
        <p14:creationId xmlns:p14="http://schemas.microsoft.com/office/powerpoint/2010/main" val="35388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222A-2261-96FF-7A15-A5BE8BB68FBC}"/>
              </a:ext>
            </a:extLst>
          </p:cNvPr>
          <p:cNvSpPr>
            <a:spLocks noGrp="1"/>
          </p:cNvSpPr>
          <p:nvPr>
            <p:ph type="title"/>
          </p:nvPr>
        </p:nvSpPr>
        <p:spPr/>
        <p:txBody>
          <a:bodyPr>
            <a:normAutofit fontScale="90000"/>
          </a:bodyPr>
          <a:lstStyle/>
          <a:p>
            <a:r>
              <a:rPr lang="en-US"/>
              <a:t>Strong communications and getting parents across the threshold</a:t>
            </a:r>
          </a:p>
        </p:txBody>
      </p:sp>
      <p:sp>
        <p:nvSpPr>
          <p:cNvPr id="3" name="Content Placeholder 2">
            <a:extLst>
              <a:ext uri="{FF2B5EF4-FFF2-40B4-BE49-F238E27FC236}">
                <a16:creationId xmlns:a16="http://schemas.microsoft.com/office/drawing/2014/main" id="{0380291F-8626-A2BA-2846-5524004332DC}"/>
              </a:ext>
            </a:extLst>
          </p:cNvPr>
          <p:cNvSpPr>
            <a:spLocks noGrp="1"/>
          </p:cNvSpPr>
          <p:nvPr>
            <p:ph idx="1"/>
          </p:nvPr>
        </p:nvSpPr>
        <p:spPr>
          <a:xfrm>
            <a:off x="609600" y="1600201"/>
            <a:ext cx="5650523" cy="4525963"/>
          </a:xfrm>
        </p:spPr>
        <p:txBody>
          <a:bodyPr>
            <a:normAutofit fontScale="92500" lnSpcReduction="10000"/>
          </a:bodyPr>
          <a:lstStyle/>
          <a:p>
            <a:r>
              <a:rPr lang="en-US"/>
              <a:t>Bulletins </a:t>
            </a:r>
          </a:p>
          <a:p>
            <a:r>
              <a:rPr lang="en-US"/>
              <a:t>Staffing – communication officer </a:t>
            </a:r>
          </a:p>
          <a:p>
            <a:r>
              <a:rPr lang="en-US"/>
              <a:t>Educational attendance letters and posters</a:t>
            </a:r>
          </a:p>
          <a:p>
            <a:r>
              <a:rPr lang="en-US"/>
              <a:t>Six parent curriculum/pastoral events a year and aiding the development of the PTA</a:t>
            </a:r>
          </a:p>
          <a:p>
            <a:r>
              <a:rPr lang="en-US"/>
              <a:t>Create purpose </a:t>
            </a:r>
          </a:p>
        </p:txBody>
      </p:sp>
      <p:pic>
        <p:nvPicPr>
          <p:cNvPr id="5" name="Picture 4">
            <a:extLst>
              <a:ext uri="{FF2B5EF4-FFF2-40B4-BE49-F238E27FC236}">
                <a16:creationId xmlns:a16="http://schemas.microsoft.com/office/drawing/2014/main" id="{B514F58E-1333-E269-14C4-C5AD4A7BE6C0}"/>
              </a:ext>
            </a:extLst>
          </p:cNvPr>
          <p:cNvPicPr>
            <a:picLocks noChangeAspect="1"/>
          </p:cNvPicPr>
          <p:nvPr/>
        </p:nvPicPr>
        <p:blipFill>
          <a:blip r:embed="rId3"/>
          <a:stretch>
            <a:fillRect/>
          </a:stretch>
        </p:blipFill>
        <p:spPr>
          <a:xfrm>
            <a:off x="6557306" y="2181785"/>
            <a:ext cx="5210902" cy="3362794"/>
          </a:xfrm>
          <a:prstGeom prst="rect">
            <a:avLst/>
          </a:prstGeom>
        </p:spPr>
      </p:pic>
    </p:spTree>
    <p:extLst>
      <p:ext uri="{BB962C8B-B14F-4D97-AF65-F5344CB8AC3E}">
        <p14:creationId xmlns:p14="http://schemas.microsoft.com/office/powerpoint/2010/main" val="1506808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7755-7B1F-EE1E-21A6-D880D9179AEF}"/>
              </a:ext>
            </a:extLst>
          </p:cNvPr>
          <p:cNvSpPr>
            <a:spLocks noGrp="1"/>
          </p:cNvSpPr>
          <p:nvPr>
            <p:ph type="title"/>
          </p:nvPr>
        </p:nvSpPr>
        <p:spPr/>
        <p:txBody>
          <a:bodyPr/>
          <a:lstStyle/>
          <a:p>
            <a:r>
              <a:rPr lang="en-US"/>
              <a:t>Linking Progress Data and Attendance </a:t>
            </a:r>
          </a:p>
        </p:txBody>
      </p:sp>
      <p:sp>
        <p:nvSpPr>
          <p:cNvPr id="3" name="Content Placeholder 2">
            <a:extLst>
              <a:ext uri="{FF2B5EF4-FFF2-40B4-BE49-F238E27FC236}">
                <a16:creationId xmlns:a16="http://schemas.microsoft.com/office/drawing/2014/main" id="{56E529FC-D561-0486-DAD3-0E4EC60B938F}"/>
              </a:ext>
            </a:extLst>
          </p:cNvPr>
          <p:cNvSpPr>
            <a:spLocks noGrp="1"/>
          </p:cNvSpPr>
          <p:nvPr>
            <p:ph idx="1"/>
          </p:nvPr>
        </p:nvSpPr>
        <p:spPr>
          <a:xfrm>
            <a:off x="609600" y="1600202"/>
            <a:ext cx="6156960" cy="1972992"/>
          </a:xfrm>
        </p:spPr>
        <p:txBody>
          <a:bodyPr>
            <a:normAutofit fontScale="92500" lnSpcReduction="20000"/>
          </a:bodyPr>
          <a:lstStyle/>
          <a:p>
            <a:pPr marL="0" indent="0">
              <a:buNone/>
            </a:pPr>
            <a:r>
              <a:rPr lang="en-US"/>
              <a:t>Drayton Manor High School looks closely at the link between progress and attending school. We use real GCSE data and internal assessments to prove this link</a:t>
            </a:r>
          </a:p>
        </p:txBody>
      </p:sp>
      <p:graphicFrame>
        <p:nvGraphicFramePr>
          <p:cNvPr id="4" name="Table 3">
            <a:extLst>
              <a:ext uri="{FF2B5EF4-FFF2-40B4-BE49-F238E27FC236}">
                <a16:creationId xmlns:a16="http://schemas.microsoft.com/office/drawing/2014/main" id="{57893D5C-0658-56E9-FCB0-64BA93D22E5E}"/>
              </a:ext>
            </a:extLst>
          </p:cNvPr>
          <p:cNvGraphicFramePr>
            <a:graphicFrameLocks noGrp="1"/>
          </p:cNvGraphicFramePr>
          <p:nvPr/>
        </p:nvGraphicFramePr>
        <p:xfrm>
          <a:off x="6908804" y="1554162"/>
          <a:ext cx="4673596" cy="5029200"/>
        </p:xfrm>
        <a:graphic>
          <a:graphicData uri="http://schemas.openxmlformats.org/drawingml/2006/table">
            <a:tbl>
              <a:tblPr firstRow="1" bandRow="1">
                <a:tableStyleId>{5C22544A-7EE6-4342-B048-85BDC9FD1C3A}</a:tableStyleId>
              </a:tblPr>
              <a:tblGrid>
                <a:gridCol w="1113979">
                  <a:extLst>
                    <a:ext uri="{9D8B030D-6E8A-4147-A177-3AD203B41FA5}">
                      <a16:colId xmlns:a16="http://schemas.microsoft.com/office/drawing/2014/main" val="3749542517"/>
                    </a:ext>
                  </a:extLst>
                </a:gridCol>
                <a:gridCol w="1357264">
                  <a:extLst>
                    <a:ext uri="{9D8B030D-6E8A-4147-A177-3AD203B41FA5}">
                      <a16:colId xmlns:a16="http://schemas.microsoft.com/office/drawing/2014/main" val="2919051377"/>
                    </a:ext>
                  </a:extLst>
                </a:gridCol>
                <a:gridCol w="2202353">
                  <a:extLst>
                    <a:ext uri="{9D8B030D-6E8A-4147-A177-3AD203B41FA5}">
                      <a16:colId xmlns:a16="http://schemas.microsoft.com/office/drawing/2014/main" val="2074663848"/>
                    </a:ext>
                  </a:extLst>
                </a:gridCol>
              </a:tblGrid>
              <a:tr h="187761">
                <a:tc>
                  <a:txBody>
                    <a:bodyPr/>
                    <a:lstStyle/>
                    <a:p>
                      <a:r>
                        <a:rPr lang="en-US" sz="1000">
                          <a:latin typeface="Bliss 2 regular"/>
                        </a:rPr>
                        <a:t>Attendance Figure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000">
                          <a:latin typeface="Bliss 2 regular"/>
                        </a:rPr>
                        <a:t>Impact on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000">
                          <a:latin typeface="Bliss 2 regular"/>
                        </a:rPr>
                        <a:t>Interventions &amp; actions to be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4092873804"/>
                  </a:ext>
                </a:extLst>
              </a:tr>
              <a:tr h="650347">
                <a:tc>
                  <a:txBody>
                    <a:bodyPr/>
                    <a:lstStyle/>
                    <a:p>
                      <a:endParaRPr lang="en-US" sz="1000">
                        <a:latin typeface="Bliss 2 regular"/>
                      </a:endParaRPr>
                    </a:p>
                    <a:p>
                      <a:r>
                        <a:rPr lang="en-US" sz="1000">
                          <a:latin typeface="Bliss 2 regular"/>
                        </a:rPr>
                        <a:t>100 %</a:t>
                      </a:r>
                    </a:p>
                    <a:p>
                      <a:r>
                        <a:rPr lang="en-US" sz="1000">
                          <a:latin typeface="Bliss 2 regular"/>
                        </a:rPr>
                        <a:t>190 days in school</a:t>
                      </a:r>
                    </a:p>
                    <a:p>
                      <a:r>
                        <a:rPr lang="en-US" sz="1000">
                          <a:latin typeface="Bliss 2 regular"/>
                        </a:rPr>
                        <a:t>0 days absence </a:t>
                      </a:r>
                    </a:p>
                    <a:p>
                      <a:endParaRPr lang="en-US" sz="1000">
                        <a:latin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1">
                          <a:latin typeface="Bliss 2 regular"/>
                        </a:rPr>
                        <a:t>2023 results: 0.9 progress – top 3% of students nationally</a:t>
                      </a:r>
                    </a:p>
                    <a:p>
                      <a:endParaRPr lang="en-US" sz="1000">
                        <a:latin typeface="Bliss 2 regular"/>
                      </a:endParaRPr>
                    </a:p>
                    <a:p>
                      <a:r>
                        <a:rPr lang="en-US" sz="1000">
                          <a:latin typeface="Bliss 2 regular"/>
                        </a:rPr>
                        <a:t>Best chance of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Ø"/>
                      </a:pPr>
                      <a:r>
                        <a:rPr lang="en-US" sz="1000">
                          <a:latin typeface="Bliss 2 regular"/>
                        </a:rPr>
                        <a:t>Certificates for perfect attendance </a:t>
                      </a:r>
                    </a:p>
                    <a:p>
                      <a:pPr marL="171450" indent="-171450">
                        <a:buFont typeface="Wingdings" panose="05000000000000000000" pitchFamily="2" charset="2"/>
                        <a:buChar char="Ø"/>
                      </a:pPr>
                      <a:r>
                        <a:rPr lang="en-US" sz="1000">
                          <a:latin typeface="Bliss 2 regular"/>
                        </a:rPr>
                        <a:t>Texts/Letters home to celebrate attendance </a:t>
                      </a:r>
                    </a:p>
                    <a:p>
                      <a:pPr marL="171450" indent="-171450">
                        <a:buFont typeface="Wingdings" panose="05000000000000000000" pitchFamily="2" charset="2"/>
                        <a:buChar char="Ø"/>
                      </a:pPr>
                      <a:r>
                        <a:rPr lang="en-US" sz="1000">
                          <a:latin typeface="Bliss 2 regular"/>
                        </a:rPr>
                        <a:t>Achievement assemblies</a:t>
                      </a:r>
                    </a:p>
                    <a:p>
                      <a:pPr marL="171450" indent="-171450">
                        <a:buFont typeface="Wingdings" panose="05000000000000000000" pitchFamily="2" charset="2"/>
                        <a:buChar char="Ø"/>
                      </a:pPr>
                      <a:r>
                        <a:rPr lang="en-US" sz="1000">
                          <a:latin typeface="Bliss 2 regular"/>
                        </a:rPr>
                        <a:t>Challenge 96 winning Tutor Prizes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462217"/>
                  </a:ext>
                </a:extLst>
              </a:tr>
              <a:tr h="651828">
                <a:tc>
                  <a:txBody>
                    <a:bodyPr/>
                    <a:lstStyle/>
                    <a:p>
                      <a:endParaRPr lang="en-US" sz="1000">
                        <a:latin typeface="Bliss 2 regular"/>
                      </a:endParaRPr>
                    </a:p>
                    <a:p>
                      <a:r>
                        <a:rPr lang="en-US" sz="1000">
                          <a:latin typeface="Bliss 2 regular"/>
                        </a:rPr>
                        <a:t>95%</a:t>
                      </a:r>
                    </a:p>
                    <a:p>
                      <a:r>
                        <a:rPr lang="en-US" sz="1000">
                          <a:latin typeface="Bliss 2 regular"/>
                        </a:rPr>
                        <a:t>185 days in school</a:t>
                      </a:r>
                    </a:p>
                    <a:p>
                      <a:r>
                        <a:rPr lang="en-US" sz="1000">
                          <a:latin typeface="Bliss 2 regular"/>
                        </a:rPr>
                        <a:t>9.5 days absence </a:t>
                      </a:r>
                    </a:p>
                    <a:p>
                      <a:r>
                        <a:rPr lang="en-US" sz="1000">
                          <a:latin typeface="Bliss 2 regular"/>
                        </a:rPr>
                        <a:t>78 lessons missed</a:t>
                      </a:r>
                    </a:p>
                    <a:p>
                      <a:endParaRPr lang="en-US" sz="1000">
                        <a:latin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Bliss 2 regular"/>
                        </a:rPr>
                        <a:t>2023 results: 0.7 progress - top 8% of students nationally</a:t>
                      </a:r>
                    </a:p>
                    <a:p>
                      <a:endParaRPr lang="en-US" sz="1000">
                        <a:latin typeface="Bliss 2 regular"/>
                      </a:endParaRPr>
                    </a:p>
                    <a:p>
                      <a:endParaRPr lang="en-US" sz="1000">
                        <a:latin typeface="Bliss 2 regular"/>
                      </a:endParaRPr>
                    </a:p>
                    <a:p>
                      <a:r>
                        <a:rPr lang="en-US" sz="1000">
                          <a:latin typeface="Bliss 2 regular"/>
                        </a:rPr>
                        <a:t>Less chance of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Ø"/>
                      </a:pPr>
                      <a:r>
                        <a:rPr lang="en-US" sz="1000">
                          <a:latin typeface="Bliss 2 regular"/>
                        </a:rPr>
                        <a:t>Each day of absence challenged by attendance team</a:t>
                      </a:r>
                    </a:p>
                    <a:p>
                      <a:pPr marL="171450" indent="-171450">
                        <a:buFont typeface="Wingdings" panose="05000000000000000000" pitchFamily="2" charset="2"/>
                        <a:buChar char="Ø"/>
                      </a:pPr>
                      <a:r>
                        <a:rPr lang="en-US" sz="1000">
                          <a:latin typeface="Bliss 2 regular"/>
                        </a:rPr>
                        <a:t>Student to track absence in knowledge organiser </a:t>
                      </a:r>
                    </a:p>
                    <a:p>
                      <a:pPr marL="171450" indent="-171450">
                        <a:buFont typeface="Wingdings" panose="05000000000000000000" pitchFamily="2" charset="2"/>
                        <a:buChar char="Ø"/>
                      </a:pPr>
                      <a:r>
                        <a:rPr lang="en-US" sz="1000">
                          <a:latin typeface="Bliss 2 regular"/>
                        </a:rPr>
                        <a:t>Return to School meetings after each absence </a:t>
                      </a:r>
                    </a:p>
                    <a:p>
                      <a:pPr marL="171450" indent="-171450">
                        <a:buFont typeface="Wingdings" panose="05000000000000000000" pitchFamily="2" charset="2"/>
                        <a:buChar char="Ø"/>
                      </a:pPr>
                      <a:r>
                        <a:rPr lang="en-US" sz="1000">
                          <a:latin typeface="Bliss 2 regular"/>
                        </a:rPr>
                        <a:t>Tiered letter 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040891"/>
                  </a:ext>
                </a:extLst>
              </a:tr>
              <a:tr h="650347">
                <a:tc>
                  <a:txBody>
                    <a:bodyPr/>
                    <a:lstStyle/>
                    <a:p>
                      <a:endParaRPr lang="en-US" sz="1000">
                        <a:latin typeface="Bliss 2 regular"/>
                      </a:endParaRPr>
                    </a:p>
                    <a:p>
                      <a:r>
                        <a:rPr lang="en-US" sz="1000">
                          <a:latin typeface="Bliss 2 regular"/>
                        </a:rPr>
                        <a:t>90%</a:t>
                      </a:r>
                    </a:p>
                    <a:p>
                      <a:r>
                        <a:rPr lang="en-US" sz="1000">
                          <a:latin typeface="Bliss 2 regular"/>
                        </a:rPr>
                        <a:t>171 days in school</a:t>
                      </a:r>
                    </a:p>
                    <a:p>
                      <a:r>
                        <a:rPr lang="en-US" sz="1000">
                          <a:latin typeface="Bliss 2 regular"/>
                        </a:rPr>
                        <a:t>19 days absence</a:t>
                      </a:r>
                    </a:p>
                    <a:p>
                      <a:r>
                        <a:rPr lang="en-US" sz="1000">
                          <a:latin typeface="Bliss 2 regular"/>
                        </a:rPr>
                        <a:t>95 lessons missed</a:t>
                      </a:r>
                    </a:p>
                    <a:p>
                      <a:endParaRPr lang="en-US" sz="1000">
                        <a:latin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1">
                          <a:latin typeface="Bliss 2 regular"/>
                        </a:rPr>
                        <a:t>2023 results: 0.0 progress – students achieve in line with national average (58% of all students)</a:t>
                      </a:r>
                    </a:p>
                    <a:p>
                      <a:endParaRPr lang="en-US" sz="1000">
                        <a:latin typeface="Bliss 2 regular"/>
                      </a:endParaRPr>
                    </a:p>
                    <a:p>
                      <a:r>
                        <a:rPr lang="en-US" sz="1000">
                          <a:latin typeface="Bliss 2 regular"/>
                        </a:rPr>
                        <a:t>Less chance of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a:latin typeface="Bliss 2 regular"/>
                        </a:rPr>
                        <a:t>Each day of absence challenged by attendance team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a:latin typeface="Bliss 2 regular"/>
                        </a:rPr>
                        <a:t>Return to School meetings after each absence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000">
                          <a:latin typeface="Bliss 2 regular"/>
                        </a:rPr>
                        <a:t>Tiered letters sent advising of the consequences of low attendance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7627688"/>
                  </a:ext>
                </a:extLst>
              </a:tr>
              <a:tr h="751548">
                <a:tc>
                  <a:txBody>
                    <a:bodyPr/>
                    <a:lstStyle/>
                    <a:p>
                      <a:endParaRPr lang="en-US" sz="1000">
                        <a:latin typeface="Bliss 2 regular"/>
                      </a:endParaRPr>
                    </a:p>
                    <a:p>
                      <a:r>
                        <a:rPr lang="en-US" sz="1000">
                          <a:latin typeface="Bliss 2 regular"/>
                        </a:rPr>
                        <a:t>Less than 90%</a:t>
                      </a:r>
                    </a:p>
                    <a:p>
                      <a:endParaRPr lang="en-US" sz="1000">
                        <a:latin typeface="Bliss 2 regular"/>
                      </a:endParaRPr>
                    </a:p>
                    <a:p>
                      <a:r>
                        <a:rPr lang="en-US" sz="1000">
                          <a:latin typeface="Bliss 2 regular"/>
                        </a:rPr>
                        <a:t>PERSISTENT &amp; SEVERE ABSENCE</a:t>
                      </a:r>
                    </a:p>
                    <a:p>
                      <a:r>
                        <a:rPr lang="en-US" sz="1000">
                          <a:latin typeface="Bliss 2 regular"/>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Bliss 2 regular"/>
                        </a:rPr>
                        <a:t>2023 results: -0.6 progress – bottom 8% of students nationally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Bliss 2 regular"/>
                        </a:rPr>
                        <a:t>Serious impact on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Ø"/>
                      </a:pPr>
                      <a:r>
                        <a:rPr lang="en-US" sz="1000">
                          <a:latin typeface="Bliss 2 regular"/>
                        </a:rPr>
                        <a:t>Attendance cause for concern meeting and contract</a:t>
                      </a:r>
                    </a:p>
                    <a:p>
                      <a:pPr marL="171450" indent="-171450">
                        <a:buFont typeface="Wingdings" panose="05000000000000000000" pitchFamily="2" charset="2"/>
                        <a:buChar char="Ø"/>
                      </a:pPr>
                      <a:r>
                        <a:rPr lang="en-US" sz="1000">
                          <a:latin typeface="Bliss 2 regular"/>
                        </a:rPr>
                        <a:t>Each day of absence challenged by attendance team</a:t>
                      </a:r>
                    </a:p>
                    <a:p>
                      <a:pPr marL="171450" indent="-171450">
                        <a:buFont typeface="Wingdings" panose="05000000000000000000" pitchFamily="2" charset="2"/>
                        <a:buChar char="Ø"/>
                      </a:pPr>
                      <a:r>
                        <a:rPr lang="en-US" sz="1000">
                          <a:latin typeface="Bliss 2 regular"/>
                        </a:rPr>
                        <a:t>Investigation into the cause of poor attendance </a:t>
                      </a:r>
                    </a:p>
                    <a:p>
                      <a:pPr marL="171450" indent="-171450">
                        <a:buFont typeface="Wingdings" panose="05000000000000000000" pitchFamily="2" charset="2"/>
                        <a:buChar char="Ø"/>
                      </a:pPr>
                      <a:r>
                        <a:rPr lang="en-US" sz="1000">
                          <a:latin typeface="Bliss 2 regular"/>
                        </a:rPr>
                        <a:t>Referral to EWO, CME and Social Services (ECIRS)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505434"/>
                  </a:ext>
                </a:extLst>
              </a:tr>
            </a:tbl>
          </a:graphicData>
        </a:graphic>
      </p:graphicFrame>
      <p:pic>
        <p:nvPicPr>
          <p:cNvPr id="7" name="Picture 6">
            <a:extLst>
              <a:ext uri="{FF2B5EF4-FFF2-40B4-BE49-F238E27FC236}">
                <a16:creationId xmlns:a16="http://schemas.microsoft.com/office/drawing/2014/main" id="{9B70A52E-9E50-6C17-9521-43D5395D859B}"/>
              </a:ext>
            </a:extLst>
          </p:cNvPr>
          <p:cNvPicPr>
            <a:picLocks noChangeAspect="1"/>
          </p:cNvPicPr>
          <p:nvPr/>
        </p:nvPicPr>
        <p:blipFill>
          <a:blip r:embed="rId3"/>
          <a:stretch>
            <a:fillRect/>
          </a:stretch>
        </p:blipFill>
        <p:spPr>
          <a:xfrm>
            <a:off x="548639" y="3755758"/>
            <a:ext cx="6156961" cy="2476353"/>
          </a:xfrm>
          <a:prstGeom prst="rect">
            <a:avLst/>
          </a:prstGeom>
        </p:spPr>
      </p:pic>
    </p:spTree>
    <p:extLst>
      <p:ext uri="{BB962C8B-B14F-4D97-AF65-F5344CB8AC3E}">
        <p14:creationId xmlns:p14="http://schemas.microsoft.com/office/powerpoint/2010/main" val="59792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6C45-5EA8-3D69-B926-962631E2DEC2}"/>
              </a:ext>
            </a:extLst>
          </p:cNvPr>
          <p:cNvSpPr>
            <a:spLocks noGrp="1"/>
          </p:cNvSpPr>
          <p:nvPr>
            <p:ph type="title"/>
          </p:nvPr>
        </p:nvSpPr>
        <p:spPr/>
        <p:txBody>
          <a:bodyPr/>
          <a:lstStyle/>
          <a:p>
            <a:r>
              <a:rPr lang="en-US" dirty="0"/>
              <a:t>Pause Point</a:t>
            </a:r>
            <a:endParaRPr lang="en-GB" dirty="0"/>
          </a:p>
        </p:txBody>
      </p:sp>
      <p:pic>
        <p:nvPicPr>
          <p:cNvPr id="8" name="Content Placeholder 10">
            <a:extLst>
              <a:ext uri="{FF2B5EF4-FFF2-40B4-BE49-F238E27FC236}">
                <a16:creationId xmlns:a16="http://schemas.microsoft.com/office/drawing/2014/main" id="{6BCAC4FA-1B2A-6121-AC65-358BB3617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692" y="1909619"/>
            <a:ext cx="9830615" cy="3781712"/>
          </a:xfrm>
          <a:prstGeom prst="rect">
            <a:avLst/>
          </a:prstGeom>
        </p:spPr>
      </p:pic>
    </p:spTree>
    <p:extLst>
      <p:ext uri="{BB962C8B-B14F-4D97-AF65-F5344CB8AC3E}">
        <p14:creationId xmlns:p14="http://schemas.microsoft.com/office/powerpoint/2010/main" val="1799431422"/>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F658-301D-D64C-0925-706A7038474C}"/>
              </a:ext>
            </a:extLst>
          </p:cNvPr>
          <p:cNvSpPr>
            <a:spLocks noGrp="1"/>
          </p:cNvSpPr>
          <p:nvPr>
            <p:ph type="title"/>
          </p:nvPr>
        </p:nvSpPr>
        <p:spPr/>
        <p:txBody>
          <a:bodyPr/>
          <a:lstStyle/>
          <a:p>
            <a:r>
              <a:rPr lang="en-US" i="1"/>
              <a:t>In focus: </a:t>
            </a:r>
            <a:r>
              <a:rPr lang="en-US"/>
              <a:t>A strong start to the day</a:t>
            </a:r>
          </a:p>
        </p:txBody>
      </p:sp>
      <p:sp>
        <p:nvSpPr>
          <p:cNvPr id="3" name="Content Placeholder 2">
            <a:extLst>
              <a:ext uri="{FF2B5EF4-FFF2-40B4-BE49-F238E27FC236}">
                <a16:creationId xmlns:a16="http://schemas.microsoft.com/office/drawing/2014/main" id="{DA38B129-0077-BB14-35EC-4FC05A64CF42}"/>
              </a:ext>
            </a:extLst>
          </p:cNvPr>
          <p:cNvSpPr>
            <a:spLocks noGrp="1"/>
          </p:cNvSpPr>
          <p:nvPr>
            <p:ph idx="1"/>
          </p:nvPr>
        </p:nvSpPr>
        <p:spPr>
          <a:xfrm>
            <a:off x="609600" y="1600201"/>
            <a:ext cx="7741920" cy="4983161"/>
          </a:xfrm>
        </p:spPr>
        <p:txBody>
          <a:bodyPr>
            <a:normAutofit fontScale="92500" lnSpcReduction="20000"/>
          </a:bodyPr>
          <a:lstStyle/>
          <a:p>
            <a:r>
              <a:rPr lang="en-US" dirty="0"/>
              <a:t>Welcome on the gate and a warm hello</a:t>
            </a:r>
          </a:p>
          <a:p>
            <a:r>
              <a:rPr lang="en-US" dirty="0"/>
              <a:t>Free breakfast, basketball hoops open, library warm and welcoming, music practice rooms for hire, revision and exam boosters</a:t>
            </a:r>
          </a:p>
          <a:p>
            <a:r>
              <a:rPr lang="en-US" dirty="0"/>
              <a:t>Tutors/assembly </a:t>
            </a:r>
            <a:r>
              <a:rPr lang="en-US" dirty="0" err="1"/>
              <a:t>programme</a:t>
            </a:r>
            <a:r>
              <a:rPr lang="en-US" dirty="0"/>
              <a:t> – having attendance on the agenda</a:t>
            </a:r>
          </a:p>
          <a:p>
            <a:r>
              <a:rPr lang="en-US" dirty="0"/>
              <a:t>Pre-emptive attendance phone calls </a:t>
            </a:r>
          </a:p>
          <a:p>
            <a:r>
              <a:rPr lang="en-US" dirty="0"/>
              <a:t>SLT on duty each lesson. Challenging conversations on lates and poor excuses – not allowing attendance to slip</a:t>
            </a:r>
          </a:p>
          <a:p>
            <a:r>
              <a:rPr lang="en-US" dirty="0"/>
              <a:t>First day absence calls – which date will you return? Can you come in later?</a:t>
            </a:r>
          </a:p>
        </p:txBody>
      </p:sp>
      <p:pic>
        <p:nvPicPr>
          <p:cNvPr id="5" name="Picture 4">
            <a:extLst>
              <a:ext uri="{FF2B5EF4-FFF2-40B4-BE49-F238E27FC236}">
                <a16:creationId xmlns:a16="http://schemas.microsoft.com/office/drawing/2014/main" id="{7A480C85-7155-DD39-19CC-82489FD51D7A}"/>
              </a:ext>
            </a:extLst>
          </p:cNvPr>
          <p:cNvPicPr>
            <a:picLocks noChangeAspect="1"/>
          </p:cNvPicPr>
          <p:nvPr/>
        </p:nvPicPr>
        <p:blipFill>
          <a:blip r:embed="rId3"/>
          <a:stretch>
            <a:fillRect/>
          </a:stretch>
        </p:blipFill>
        <p:spPr>
          <a:xfrm>
            <a:off x="8694636" y="1600201"/>
            <a:ext cx="3089813" cy="4754879"/>
          </a:xfrm>
          <a:prstGeom prst="rect">
            <a:avLst/>
          </a:prstGeom>
        </p:spPr>
      </p:pic>
    </p:spTree>
    <p:extLst>
      <p:ext uri="{BB962C8B-B14F-4D97-AF65-F5344CB8AC3E}">
        <p14:creationId xmlns:p14="http://schemas.microsoft.com/office/powerpoint/2010/main" val="2201101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A84D-52E6-E0CF-AC91-9BEB0C63BDC3}"/>
              </a:ext>
            </a:extLst>
          </p:cNvPr>
          <p:cNvSpPr>
            <a:spLocks noGrp="1"/>
          </p:cNvSpPr>
          <p:nvPr>
            <p:ph type="title"/>
          </p:nvPr>
        </p:nvSpPr>
        <p:spPr/>
        <p:txBody>
          <a:bodyPr/>
          <a:lstStyle/>
          <a:p>
            <a:r>
              <a:rPr lang="en-US"/>
              <a:t>Sense of Belonging </a:t>
            </a:r>
          </a:p>
        </p:txBody>
      </p:sp>
      <p:sp>
        <p:nvSpPr>
          <p:cNvPr id="3" name="Content Placeholder 2">
            <a:extLst>
              <a:ext uri="{FF2B5EF4-FFF2-40B4-BE49-F238E27FC236}">
                <a16:creationId xmlns:a16="http://schemas.microsoft.com/office/drawing/2014/main" id="{8F352EAD-E96A-72C9-5074-64D3909A7C28}"/>
              </a:ext>
            </a:extLst>
          </p:cNvPr>
          <p:cNvSpPr>
            <a:spLocks noGrp="1"/>
          </p:cNvSpPr>
          <p:nvPr>
            <p:ph idx="1"/>
          </p:nvPr>
        </p:nvSpPr>
        <p:spPr>
          <a:xfrm>
            <a:off x="510541" y="2394752"/>
            <a:ext cx="11071860" cy="1323808"/>
          </a:xfrm>
        </p:spPr>
        <p:txBody>
          <a:bodyPr>
            <a:normAutofit fontScale="92500"/>
          </a:bodyPr>
          <a:lstStyle/>
          <a:p>
            <a:r>
              <a:rPr lang="en-US"/>
              <a:t>House system – a sense of identity and creation of competition</a:t>
            </a:r>
          </a:p>
          <a:p>
            <a:r>
              <a:rPr lang="en-US"/>
              <a:t>Hard reset post pandemic</a:t>
            </a:r>
          </a:p>
        </p:txBody>
      </p:sp>
      <p:sp>
        <p:nvSpPr>
          <p:cNvPr id="8" name="TextBox 7">
            <a:extLst>
              <a:ext uri="{FF2B5EF4-FFF2-40B4-BE49-F238E27FC236}">
                <a16:creationId xmlns:a16="http://schemas.microsoft.com/office/drawing/2014/main" id="{FA6DE811-0018-EF6D-8D5D-75E71FD3EA64}"/>
              </a:ext>
            </a:extLst>
          </p:cNvPr>
          <p:cNvSpPr txBox="1"/>
          <p:nvPr/>
        </p:nvSpPr>
        <p:spPr>
          <a:xfrm>
            <a:off x="609600" y="1536863"/>
            <a:ext cx="10972800" cy="738664"/>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prstClr val="black"/>
                </a:solidFill>
                <a:effectLst/>
                <a:uLnTx/>
                <a:uFillTx/>
                <a:latin typeface="Bliss 2 Regular"/>
                <a:ea typeface="+mn-ea"/>
                <a:cs typeface="Calibri"/>
              </a:rPr>
              <a:t>Question: 1. How do you currently create and maintain an environment that you want students want to come in for? 1 Minute – in the chat</a:t>
            </a:r>
          </a:p>
        </p:txBody>
      </p:sp>
      <p:sp>
        <p:nvSpPr>
          <p:cNvPr id="9" name="Content Placeholder 2">
            <a:extLst>
              <a:ext uri="{FF2B5EF4-FFF2-40B4-BE49-F238E27FC236}">
                <a16:creationId xmlns:a16="http://schemas.microsoft.com/office/drawing/2014/main" id="{02D84392-4C84-51E3-CA91-4897A6B2B7D4}"/>
              </a:ext>
            </a:extLst>
          </p:cNvPr>
          <p:cNvSpPr txBox="1">
            <a:spLocks/>
          </p:cNvSpPr>
          <p:nvPr/>
        </p:nvSpPr>
        <p:spPr>
          <a:xfrm>
            <a:off x="510540" y="3537752"/>
            <a:ext cx="5905500" cy="2863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Bliss 2 Bold"/>
                <a:ea typeface="+mn-ea"/>
                <a:cs typeface="+mn-cs"/>
              </a:rPr>
              <a:t>Student leadership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prstClr val="black"/>
                </a:solidFill>
                <a:effectLst/>
                <a:uLnTx/>
                <a:uFillTx/>
                <a:latin typeface="Bliss 2 Bold"/>
                <a:ea typeface="+mn-ea"/>
                <a:cs typeface="+mn-cs"/>
              </a:rPr>
              <a:t>Merits for attendance and House percentage score aid House competition</a:t>
            </a:r>
          </a:p>
        </p:txBody>
      </p:sp>
      <p:pic>
        <p:nvPicPr>
          <p:cNvPr id="4" name="Picture 3">
            <a:extLst>
              <a:ext uri="{FF2B5EF4-FFF2-40B4-BE49-F238E27FC236}">
                <a16:creationId xmlns:a16="http://schemas.microsoft.com/office/drawing/2014/main" id="{E08B47B6-0346-7D4A-17C7-9B1A50A84168}"/>
              </a:ext>
            </a:extLst>
          </p:cNvPr>
          <p:cNvPicPr>
            <a:picLocks noChangeAspect="1"/>
          </p:cNvPicPr>
          <p:nvPr/>
        </p:nvPicPr>
        <p:blipFill>
          <a:blip r:embed="rId3"/>
          <a:stretch>
            <a:fillRect/>
          </a:stretch>
        </p:blipFill>
        <p:spPr>
          <a:xfrm>
            <a:off x="6620390" y="3718560"/>
            <a:ext cx="4757660" cy="1828482"/>
          </a:xfrm>
          <a:prstGeom prst="rect">
            <a:avLst/>
          </a:prstGeom>
        </p:spPr>
      </p:pic>
    </p:spTree>
    <p:extLst>
      <p:ext uri="{BB962C8B-B14F-4D97-AF65-F5344CB8AC3E}">
        <p14:creationId xmlns:p14="http://schemas.microsoft.com/office/powerpoint/2010/main" val="278286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A84D-52E6-E0CF-AC91-9BEB0C63BDC3}"/>
              </a:ext>
            </a:extLst>
          </p:cNvPr>
          <p:cNvSpPr>
            <a:spLocks noGrp="1"/>
          </p:cNvSpPr>
          <p:nvPr>
            <p:ph type="title"/>
          </p:nvPr>
        </p:nvSpPr>
        <p:spPr/>
        <p:txBody>
          <a:bodyPr/>
          <a:lstStyle/>
          <a:p>
            <a:r>
              <a:rPr lang="en-US"/>
              <a:t>Sense of Belonging </a:t>
            </a:r>
          </a:p>
        </p:txBody>
      </p:sp>
      <p:sp>
        <p:nvSpPr>
          <p:cNvPr id="3" name="Content Placeholder 2">
            <a:extLst>
              <a:ext uri="{FF2B5EF4-FFF2-40B4-BE49-F238E27FC236}">
                <a16:creationId xmlns:a16="http://schemas.microsoft.com/office/drawing/2014/main" id="{8F352EAD-E96A-72C9-5074-64D3909A7C28}"/>
              </a:ext>
            </a:extLst>
          </p:cNvPr>
          <p:cNvSpPr>
            <a:spLocks noGrp="1"/>
          </p:cNvSpPr>
          <p:nvPr>
            <p:ph idx="1"/>
          </p:nvPr>
        </p:nvSpPr>
        <p:spPr>
          <a:xfrm>
            <a:off x="473863" y="1584960"/>
            <a:ext cx="6775938" cy="4861242"/>
          </a:xfrm>
        </p:spPr>
        <p:txBody>
          <a:bodyPr>
            <a:normAutofit fontScale="85000" lnSpcReduction="10000"/>
          </a:bodyPr>
          <a:lstStyle/>
          <a:p>
            <a:r>
              <a:rPr lang="en-US"/>
              <a:t>Fear of missing out (on school)</a:t>
            </a:r>
          </a:p>
          <a:p>
            <a:r>
              <a:rPr lang="en-US"/>
              <a:t>At Drayton Manor High School, we ensure that big school events are well advertised to students and hosted in line of sight of students. This builds a desire to become involved</a:t>
            </a:r>
          </a:p>
          <a:p>
            <a:r>
              <a:rPr lang="en-US"/>
              <a:t>Student, staff and parent bulletins are used to advertise the extracurricular programs running each day</a:t>
            </a:r>
          </a:p>
          <a:p>
            <a:r>
              <a:rPr lang="en-US"/>
              <a:t>Site opening times: allowing for longer days to provide for our families and create a safe reliable space for students </a:t>
            </a:r>
          </a:p>
        </p:txBody>
      </p:sp>
      <p:pic>
        <p:nvPicPr>
          <p:cNvPr id="6" name="Picture 5">
            <a:extLst>
              <a:ext uri="{FF2B5EF4-FFF2-40B4-BE49-F238E27FC236}">
                <a16:creationId xmlns:a16="http://schemas.microsoft.com/office/drawing/2014/main" id="{9C215A65-A896-7CFC-9F0E-E4FC68C122AE}"/>
              </a:ext>
            </a:extLst>
          </p:cNvPr>
          <p:cNvPicPr>
            <a:picLocks noChangeAspect="1"/>
          </p:cNvPicPr>
          <p:nvPr/>
        </p:nvPicPr>
        <p:blipFill>
          <a:blip r:embed="rId3"/>
          <a:stretch>
            <a:fillRect/>
          </a:stretch>
        </p:blipFill>
        <p:spPr>
          <a:xfrm>
            <a:off x="7406640" y="3908229"/>
            <a:ext cx="4311497" cy="2537973"/>
          </a:xfrm>
          <a:prstGeom prst="rect">
            <a:avLst/>
          </a:prstGeom>
        </p:spPr>
      </p:pic>
      <p:pic>
        <p:nvPicPr>
          <p:cNvPr id="7" name="Picture 6">
            <a:extLst>
              <a:ext uri="{FF2B5EF4-FFF2-40B4-BE49-F238E27FC236}">
                <a16:creationId xmlns:a16="http://schemas.microsoft.com/office/drawing/2014/main" id="{95138B98-AD31-7DA5-8929-7CDBA38D9721}"/>
              </a:ext>
            </a:extLst>
          </p:cNvPr>
          <p:cNvPicPr>
            <a:picLocks noChangeAspect="1"/>
          </p:cNvPicPr>
          <p:nvPr/>
        </p:nvPicPr>
        <p:blipFill>
          <a:blip r:embed="rId4"/>
          <a:stretch>
            <a:fillRect/>
          </a:stretch>
        </p:blipFill>
        <p:spPr>
          <a:xfrm>
            <a:off x="7100888" y="1584960"/>
            <a:ext cx="4757660" cy="1828482"/>
          </a:xfrm>
          <a:prstGeom prst="rect">
            <a:avLst/>
          </a:prstGeom>
        </p:spPr>
      </p:pic>
    </p:spTree>
    <p:extLst>
      <p:ext uri="{BB962C8B-B14F-4D97-AF65-F5344CB8AC3E}">
        <p14:creationId xmlns:p14="http://schemas.microsoft.com/office/powerpoint/2010/main" val="206213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780D-0212-FE43-EF75-02D1D6D0903A}"/>
              </a:ext>
            </a:extLst>
          </p:cNvPr>
          <p:cNvSpPr>
            <a:spLocks noGrp="1"/>
          </p:cNvSpPr>
          <p:nvPr>
            <p:ph type="title"/>
          </p:nvPr>
        </p:nvSpPr>
        <p:spPr/>
        <p:txBody>
          <a:bodyPr/>
          <a:lstStyle/>
          <a:p>
            <a:r>
              <a:rPr lang="en-US"/>
              <a:t>Hub Purpose</a:t>
            </a:r>
          </a:p>
        </p:txBody>
      </p:sp>
      <p:sp>
        <p:nvSpPr>
          <p:cNvPr id="3" name="Content Placeholder 2">
            <a:extLst>
              <a:ext uri="{FF2B5EF4-FFF2-40B4-BE49-F238E27FC236}">
                <a16:creationId xmlns:a16="http://schemas.microsoft.com/office/drawing/2014/main" id="{83B171F6-4A57-4D9A-06A2-CA0E7FA800FE}"/>
              </a:ext>
            </a:extLst>
          </p:cNvPr>
          <p:cNvSpPr>
            <a:spLocks noGrp="1"/>
          </p:cNvSpPr>
          <p:nvPr>
            <p:ph idx="1"/>
          </p:nvPr>
        </p:nvSpPr>
        <p:spPr/>
        <p:txBody>
          <a:bodyPr/>
          <a:lstStyle/>
          <a:p>
            <a:pPr marL="0" indent="0">
              <a:buNone/>
            </a:pPr>
            <a:r>
              <a:rPr lang="en-US" i="1"/>
              <a:t>Attendance is one of the biggest challenges facing school systems today. The aim of school attendance hubs is to enable schools with strong attendance practices to share their approaches with senior leaders in other similar schools to help them to improve. They also aim to facilitate an ongoing professional dialogue about attendance amongst school leaders on a peer support basis </a:t>
            </a:r>
            <a:r>
              <a:rPr lang="en-US"/>
              <a:t>(School attendance hubs, DfE 2023)</a:t>
            </a:r>
            <a:endParaRPr lang="en-US" i="1"/>
          </a:p>
        </p:txBody>
      </p:sp>
    </p:spTree>
    <p:extLst>
      <p:ext uri="{BB962C8B-B14F-4D97-AF65-F5344CB8AC3E}">
        <p14:creationId xmlns:p14="http://schemas.microsoft.com/office/powerpoint/2010/main" val="142113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D8E1-3DC9-E812-B179-A40A9715C306}"/>
              </a:ext>
            </a:extLst>
          </p:cNvPr>
          <p:cNvSpPr>
            <a:spLocks noGrp="1"/>
          </p:cNvSpPr>
          <p:nvPr>
            <p:ph type="title"/>
          </p:nvPr>
        </p:nvSpPr>
        <p:spPr/>
        <p:txBody>
          <a:bodyPr/>
          <a:lstStyle/>
          <a:p>
            <a:r>
              <a:rPr lang="en-GB"/>
              <a:t>C</a:t>
            </a:r>
            <a:r>
              <a:rPr lang="en-US" err="1"/>
              <a:t>ompetition</a:t>
            </a:r>
            <a:endParaRPr lang="en-US"/>
          </a:p>
        </p:txBody>
      </p:sp>
      <p:sp>
        <p:nvSpPr>
          <p:cNvPr id="3" name="Content Placeholder 2">
            <a:extLst>
              <a:ext uri="{FF2B5EF4-FFF2-40B4-BE49-F238E27FC236}">
                <a16:creationId xmlns:a16="http://schemas.microsoft.com/office/drawing/2014/main" id="{94BBF661-957A-B3E0-E299-289F7DCAA888}"/>
              </a:ext>
            </a:extLst>
          </p:cNvPr>
          <p:cNvSpPr>
            <a:spLocks noGrp="1"/>
          </p:cNvSpPr>
          <p:nvPr>
            <p:ph idx="1"/>
          </p:nvPr>
        </p:nvSpPr>
        <p:spPr>
          <a:xfrm>
            <a:off x="609600" y="1600201"/>
            <a:ext cx="6199163" cy="3886199"/>
          </a:xfrm>
        </p:spPr>
        <p:txBody>
          <a:bodyPr>
            <a:normAutofit fontScale="92500" lnSpcReduction="20000"/>
          </a:bodyPr>
          <a:lstStyle/>
          <a:p>
            <a:r>
              <a:rPr lang="en-US" dirty="0"/>
              <a:t>A positive reward system in your school can celebrate good and improving attendance </a:t>
            </a:r>
          </a:p>
          <a:p>
            <a:r>
              <a:rPr lang="en-US" dirty="0"/>
              <a:t>Assembly </a:t>
            </a:r>
            <a:r>
              <a:rPr lang="en-US" dirty="0" err="1"/>
              <a:t>programme</a:t>
            </a:r>
            <a:r>
              <a:rPr lang="en-US" dirty="0"/>
              <a:t> used to regularly celebrate high attending students </a:t>
            </a:r>
          </a:p>
          <a:p>
            <a:r>
              <a:rPr lang="en-US" dirty="0"/>
              <a:t>Students who have improved on their attendance can be rewarded with a spirit of endeavor award  </a:t>
            </a:r>
          </a:p>
          <a:p>
            <a:endParaRPr lang="en-US" dirty="0"/>
          </a:p>
        </p:txBody>
      </p:sp>
      <p:pic>
        <p:nvPicPr>
          <p:cNvPr id="5" name="Picture 4">
            <a:extLst>
              <a:ext uri="{FF2B5EF4-FFF2-40B4-BE49-F238E27FC236}">
                <a16:creationId xmlns:a16="http://schemas.microsoft.com/office/drawing/2014/main" id="{8BF2A8B1-D765-5316-7E41-B0437F596B44}"/>
              </a:ext>
            </a:extLst>
          </p:cNvPr>
          <p:cNvPicPr>
            <a:picLocks noChangeAspect="1"/>
          </p:cNvPicPr>
          <p:nvPr/>
        </p:nvPicPr>
        <p:blipFill rotWithShape="1">
          <a:blip r:embed="rId3"/>
          <a:srcRect r="15468"/>
          <a:stretch/>
        </p:blipFill>
        <p:spPr>
          <a:xfrm>
            <a:off x="6943985" y="2377074"/>
            <a:ext cx="4638415" cy="2972215"/>
          </a:xfrm>
          <a:prstGeom prst="rect">
            <a:avLst/>
          </a:prstGeom>
        </p:spPr>
      </p:pic>
      <p:sp>
        <p:nvSpPr>
          <p:cNvPr id="4" name="TextBox 3">
            <a:extLst>
              <a:ext uri="{FF2B5EF4-FFF2-40B4-BE49-F238E27FC236}">
                <a16:creationId xmlns:a16="http://schemas.microsoft.com/office/drawing/2014/main" id="{82C1E82C-2B37-2443-12F4-5AADE15644FD}"/>
              </a:ext>
            </a:extLst>
          </p:cNvPr>
          <p:cNvSpPr txBox="1"/>
          <p:nvPr/>
        </p:nvSpPr>
        <p:spPr>
          <a:xfrm>
            <a:off x="609600" y="5756832"/>
            <a:ext cx="10972800" cy="738664"/>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prstClr val="black"/>
                </a:solidFill>
                <a:effectLst/>
                <a:uLnTx/>
                <a:uFillTx/>
                <a:latin typeface="Bliss 2 Regular"/>
                <a:ea typeface="+mn-ea"/>
                <a:cs typeface="Calibri"/>
              </a:rPr>
              <a:t>Question: How could you develop a competition/reward system in your school to be the focus for both staff and students in improving attendance? Share into the chat any suggestions</a:t>
            </a:r>
          </a:p>
        </p:txBody>
      </p:sp>
    </p:spTree>
    <p:extLst>
      <p:ext uri="{BB962C8B-B14F-4D97-AF65-F5344CB8AC3E}">
        <p14:creationId xmlns:p14="http://schemas.microsoft.com/office/powerpoint/2010/main" val="128731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7E6E-651F-EEBF-78B5-9701C7DCB9CB}"/>
              </a:ext>
            </a:extLst>
          </p:cNvPr>
          <p:cNvSpPr>
            <a:spLocks noGrp="1"/>
          </p:cNvSpPr>
          <p:nvPr>
            <p:ph type="title"/>
          </p:nvPr>
        </p:nvSpPr>
        <p:spPr/>
        <p:txBody>
          <a:bodyPr/>
          <a:lstStyle/>
          <a:p>
            <a:r>
              <a:rPr lang="en-US"/>
              <a:t>In Focus: Competition and sense of belonging </a:t>
            </a:r>
            <a:endParaRPr lang="en-GB"/>
          </a:p>
        </p:txBody>
      </p:sp>
      <p:sp>
        <p:nvSpPr>
          <p:cNvPr id="3" name="Content Placeholder 2">
            <a:extLst>
              <a:ext uri="{FF2B5EF4-FFF2-40B4-BE49-F238E27FC236}">
                <a16:creationId xmlns:a16="http://schemas.microsoft.com/office/drawing/2014/main" id="{E5D5203F-DD51-7DE2-B3D1-18B6A2420391}"/>
              </a:ext>
            </a:extLst>
          </p:cNvPr>
          <p:cNvSpPr>
            <a:spLocks noGrp="1"/>
          </p:cNvSpPr>
          <p:nvPr>
            <p:ph idx="1"/>
          </p:nvPr>
        </p:nvSpPr>
        <p:spPr>
          <a:xfrm>
            <a:off x="609600" y="1600201"/>
            <a:ext cx="5196351" cy="4525963"/>
          </a:xfrm>
        </p:spPr>
        <p:txBody>
          <a:bodyPr>
            <a:normAutofit/>
          </a:bodyPr>
          <a:lstStyle/>
          <a:p>
            <a:r>
              <a:rPr lang="en-GB"/>
              <a:t>Challenge 96 programme</a:t>
            </a:r>
          </a:p>
          <a:p>
            <a:r>
              <a:rPr lang="en-GB"/>
              <a:t>Competitive weekly spirit</a:t>
            </a:r>
          </a:p>
          <a:p>
            <a:r>
              <a:rPr lang="en-GB"/>
              <a:t>Team collaboration</a:t>
            </a:r>
          </a:p>
          <a:p>
            <a:r>
              <a:rPr lang="en-GB"/>
              <a:t>Prizes for the winning form </a:t>
            </a:r>
          </a:p>
          <a:p>
            <a:r>
              <a:rPr lang="en-GB"/>
              <a:t>Student success stories shared in assembly and praised with token amazon vouchers</a:t>
            </a:r>
          </a:p>
        </p:txBody>
      </p:sp>
      <p:pic>
        <p:nvPicPr>
          <p:cNvPr id="5" name="Picture 4">
            <a:extLst>
              <a:ext uri="{FF2B5EF4-FFF2-40B4-BE49-F238E27FC236}">
                <a16:creationId xmlns:a16="http://schemas.microsoft.com/office/drawing/2014/main" id="{7F326C5F-2DFC-46AA-B2C5-805E4F91E47C}"/>
              </a:ext>
            </a:extLst>
          </p:cNvPr>
          <p:cNvPicPr>
            <a:picLocks noChangeAspect="1"/>
          </p:cNvPicPr>
          <p:nvPr/>
        </p:nvPicPr>
        <p:blipFill>
          <a:blip r:embed="rId3"/>
          <a:stretch>
            <a:fillRect/>
          </a:stretch>
        </p:blipFill>
        <p:spPr>
          <a:xfrm>
            <a:off x="5805951" y="1795968"/>
            <a:ext cx="5953956" cy="4134427"/>
          </a:xfrm>
          <a:prstGeom prst="rect">
            <a:avLst/>
          </a:prstGeom>
        </p:spPr>
      </p:pic>
    </p:spTree>
    <p:extLst>
      <p:ext uri="{BB962C8B-B14F-4D97-AF65-F5344CB8AC3E}">
        <p14:creationId xmlns:p14="http://schemas.microsoft.com/office/powerpoint/2010/main" val="10252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6C45-5EA8-3D69-B926-962631E2DEC2}"/>
              </a:ext>
            </a:extLst>
          </p:cNvPr>
          <p:cNvSpPr>
            <a:spLocks noGrp="1"/>
          </p:cNvSpPr>
          <p:nvPr>
            <p:ph type="title"/>
          </p:nvPr>
        </p:nvSpPr>
        <p:spPr/>
        <p:txBody>
          <a:bodyPr/>
          <a:lstStyle/>
          <a:p>
            <a:r>
              <a:rPr lang="en-US" dirty="0"/>
              <a:t>Pause Point</a:t>
            </a:r>
            <a:endParaRPr lang="en-GB" dirty="0"/>
          </a:p>
        </p:txBody>
      </p:sp>
      <p:pic>
        <p:nvPicPr>
          <p:cNvPr id="8" name="Content Placeholder 10">
            <a:extLst>
              <a:ext uri="{FF2B5EF4-FFF2-40B4-BE49-F238E27FC236}">
                <a16:creationId xmlns:a16="http://schemas.microsoft.com/office/drawing/2014/main" id="{6BCAC4FA-1B2A-6121-AC65-358BB3617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692" y="1909619"/>
            <a:ext cx="9830615" cy="3781712"/>
          </a:xfrm>
          <a:prstGeom prst="rect">
            <a:avLst/>
          </a:prstGeom>
        </p:spPr>
      </p:pic>
    </p:spTree>
    <p:extLst>
      <p:ext uri="{BB962C8B-B14F-4D97-AF65-F5344CB8AC3E}">
        <p14:creationId xmlns:p14="http://schemas.microsoft.com/office/powerpoint/2010/main" val="765439331"/>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ADAD-5C0E-A594-E167-1EC1C43CD63C}"/>
              </a:ext>
            </a:extLst>
          </p:cNvPr>
          <p:cNvSpPr>
            <a:spLocks noGrp="1"/>
          </p:cNvSpPr>
          <p:nvPr>
            <p:ph type="title"/>
          </p:nvPr>
        </p:nvSpPr>
        <p:spPr/>
        <p:txBody>
          <a:bodyPr/>
          <a:lstStyle/>
          <a:p>
            <a:r>
              <a:rPr lang="en-US"/>
              <a:t>Further discussion questions</a:t>
            </a:r>
          </a:p>
        </p:txBody>
      </p:sp>
      <p:sp>
        <p:nvSpPr>
          <p:cNvPr id="3" name="Content Placeholder 2">
            <a:extLst>
              <a:ext uri="{FF2B5EF4-FFF2-40B4-BE49-F238E27FC236}">
                <a16:creationId xmlns:a16="http://schemas.microsoft.com/office/drawing/2014/main" id="{5BA49890-B8F7-8C6E-4D85-0341F7AED93C}"/>
              </a:ext>
            </a:extLst>
          </p:cNvPr>
          <p:cNvSpPr>
            <a:spLocks noGrp="1"/>
          </p:cNvSpPr>
          <p:nvPr>
            <p:ph idx="1"/>
          </p:nvPr>
        </p:nvSpPr>
        <p:spPr/>
        <p:txBody>
          <a:bodyPr>
            <a:normAutofit lnSpcReduction="10000"/>
          </a:bodyPr>
          <a:lstStyle/>
          <a:p>
            <a:pPr marL="514350" indent="-514350">
              <a:buFont typeface="+mj-lt"/>
              <a:buAutoNum type="arabicPeriod"/>
            </a:pPr>
            <a:r>
              <a:rPr lang="en-US"/>
              <a:t>Who needs the greatest buy in at your setting to promote good attendance: Children, Parents, Staff? </a:t>
            </a:r>
          </a:p>
          <a:p>
            <a:pPr marL="514350" indent="-514350">
              <a:buFont typeface="+mj-lt"/>
              <a:buAutoNum type="arabicPeriod"/>
            </a:pPr>
            <a:r>
              <a:rPr lang="en-US"/>
              <a:t>Whose responsibility is it to promote good school attendance? How will you quality assure this? </a:t>
            </a:r>
          </a:p>
          <a:p>
            <a:pPr marL="514350" indent="-514350">
              <a:buFont typeface="+mj-lt"/>
              <a:buAutoNum type="arabicPeriod"/>
            </a:pPr>
            <a:r>
              <a:rPr lang="en-US"/>
              <a:t>Who is responsible for having difficult conversations with parents/children regarding their attendance? How will this be quality assured and be a supportive intervention?</a:t>
            </a:r>
          </a:p>
          <a:p>
            <a:pPr marL="514350" indent="-514350">
              <a:buFont typeface="+mj-lt"/>
              <a:buAutoNum type="arabicPeriod"/>
            </a:pPr>
            <a:r>
              <a:rPr lang="en-US"/>
              <a:t>What needs to happen to ensure that attendance is on the school agenda for each stakeholder?</a:t>
            </a:r>
          </a:p>
          <a:p>
            <a:pPr marL="514350" indent="-514350">
              <a:buFont typeface="+mj-lt"/>
              <a:buAutoNum type="arabicPeriod"/>
            </a:pPr>
            <a:endParaRPr lang="en-US"/>
          </a:p>
          <a:p>
            <a:pPr marL="514350" indent="-514350">
              <a:buFont typeface="+mj-lt"/>
              <a:buAutoNum type="arabicPeriod"/>
            </a:pPr>
            <a:endParaRPr lang="en-US"/>
          </a:p>
        </p:txBody>
      </p:sp>
    </p:spTree>
    <p:extLst>
      <p:ext uri="{BB962C8B-B14F-4D97-AF65-F5344CB8AC3E}">
        <p14:creationId xmlns:p14="http://schemas.microsoft.com/office/powerpoint/2010/main" val="308328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EADB-4642-5C2E-ADE9-A01C4A97F6E8}"/>
              </a:ext>
            </a:extLst>
          </p:cNvPr>
          <p:cNvSpPr>
            <a:spLocks noGrp="1"/>
          </p:cNvSpPr>
          <p:nvPr>
            <p:ph type="title"/>
          </p:nvPr>
        </p:nvSpPr>
        <p:spPr/>
        <p:txBody>
          <a:bodyPr/>
          <a:lstStyle/>
          <a:p>
            <a:r>
              <a:rPr lang="en-US"/>
              <a:t>Key Outcomes </a:t>
            </a:r>
          </a:p>
        </p:txBody>
      </p:sp>
      <p:sp>
        <p:nvSpPr>
          <p:cNvPr id="3" name="Content Placeholder 2">
            <a:extLst>
              <a:ext uri="{FF2B5EF4-FFF2-40B4-BE49-F238E27FC236}">
                <a16:creationId xmlns:a16="http://schemas.microsoft.com/office/drawing/2014/main" id="{625C15FD-73DE-6497-1AF1-9039FF1266AB}"/>
              </a:ext>
            </a:extLst>
          </p:cNvPr>
          <p:cNvSpPr>
            <a:spLocks noGrp="1"/>
          </p:cNvSpPr>
          <p:nvPr>
            <p:ph idx="1"/>
          </p:nvPr>
        </p:nvSpPr>
        <p:spPr/>
        <p:txBody>
          <a:bodyPr>
            <a:normAutofit/>
          </a:bodyPr>
          <a:lstStyle/>
          <a:p>
            <a:r>
              <a:rPr lang="en-US" dirty="0"/>
              <a:t>Provide you with core strategies for how we engage parents, students and staff in improving attendance – communication strategy. </a:t>
            </a:r>
            <a:r>
              <a:rPr lang="en-US" i="1" dirty="0"/>
              <a:t>Keep attendance on the agenda</a:t>
            </a:r>
            <a:endParaRPr lang="en-US" dirty="0"/>
          </a:p>
          <a:p>
            <a:r>
              <a:rPr lang="en-US" dirty="0"/>
              <a:t>Detail how the value of attendance is promoted to students – </a:t>
            </a:r>
            <a:r>
              <a:rPr lang="en-US" i="1" dirty="0"/>
              <a:t>putting competition at the heart of staff and students value of attendance </a:t>
            </a:r>
          </a:p>
        </p:txBody>
      </p:sp>
    </p:spTree>
    <p:extLst>
      <p:ext uri="{BB962C8B-B14F-4D97-AF65-F5344CB8AC3E}">
        <p14:creationId xmlns:p14="http://schemas.microsoft.com/office/powerpoint/2010/main" val="127239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7E03-44E3-99B7-35D6-5018425BC980}"/>
              </a:ext>
            </a:extLst>
          </p:cNvPr>
          <p:cNvSpPr>
            <a:spLocks noGrp="1"/>
          </p:cNvSpPr>
          <p:nvPr>
            <p:ph type="title"/>
          </p:nvPr>
        </p:nvSpPr>
        <p:spPr/>
        <p:txBody>
          <a:bodyPr/>
          <a:lstStyle/>
          <a:p>
            <a:r>
              <a:rPr lang="en-US"/>
              <a:t>How we work as a leadership team</a:t>
            </a:r>
          </a:p>
        </p:txBody>
      </p:sp>
      <p:sp>
        <p:nvSpPr>
          <p:cNvPr id="3" name="Content Placeholder 2">
            <a:extLst>
              <a:ext uri="{FF2B5EF4-FFF2-40B4-BE49-F238E27FC236}">
                <a16:creationId xmlns:a16="http://schemas.microsoft.com/office/drawing/2014/main" id="{1B7C270D-E71B-68B7-838C-2289A3D8E2FB}"/>
              </a:ext>
            </a:extLst>
          </p:cNvPr>
          <p:cNvSpPr>
            <a:spLocks noGrp="1"/>
          </p:cNvSpPr>
          <p:nvPr>
            <p:ph idx="1"/>
          </p:nvPr>
        </p:nvSpPr>
        <p:spPr/>
        <p:txBody>
          <a:bodyPr/>
          <a:lstStyle/>
          <a:p>
            <a:pPr marL="0" indent="0" algn="ctr">
              <a:buNone/>
            </a:pPr>
            <a:r>
              <a:rPr lang="en-US" b="1" i="1" dirty="0"/>
              <a:t>CRAVE Leadership: Whatever we turn our attention to, it gets better</a:t>
            </a:r>
          </a:p>
          <a:p>
            <a:r>
              <a:rPr lang="en-US" b="1" dirty="0"/>
              <a:t>C</a:t>
            </a:r>
            <a:r>
              <a:rPr lang="en-US" dirty="0"/>
              <a:t>larity – </a:t>
            </a:r>
            <a:r>
              <a:rPr lang="en-US" i="1" dirty="0"/>
              <a:t>be clear on </a:t>
            </a:r>
            <a:r>
              <a:rPr lang="en-US" b="1" i="1" u="sng" dirty="0"/>
              <a:t>who</a:t>
            </a:r>
            <a:r>
              <a:rPr lang="en-US" i="1" dirty="0"/>
              <a:t> is leading</a:t>
            </a:r>
            <a:endParaRPr lang="en-US" dirty="0"/>
          </a:p>
          <a:p>
            <a:r>
              <a:rPr lang="en-US" b="1" dirty="0"/>
              <a:t>R</a:t>
            </a:r>
            <a:r>
              <a:rPr lang="en-US" dirty="0"/>
              <a:t>eflection – </a:t>
            </a:r>
            <a:r>
              <a:rPr lang="en-US" i="1" dirty="0"/>
              <a:t>autopsy without blame</a:t>
            </a:r>
            <a:endParaRPr lang="en-US" dirty="0"/>
          </a:p>
          <a:p>
            <a:r>
              <a:rPr lang="en-US" b="1" dirty="0"/>
              <a:t>A</a:t>
            </a:r>
            <a:r>
              <a:rPr lang="en-US" dirty="0"/>
              <a:t>ccountability – </a:t>
            </a:r>
            <a:r>
              <a:rPr lang="en-US" i="1" dirty="0"/>
              <a:t>define what needs improving and how it will be measured</a:t>
            </a:r>
          </a:p>
          <a:p>
            <a:r>
              <a:rPr lang="en-US" b="1" dirty="0"/>
              <a:t>V</a:t>
            </a:r>
            <a:r>
              <a:rPr lang="en-US" dirty="0"/>
              <a:t>alues </a:t>
            </a:r>
            <a:r>
              <a:rPr lang="en-US" i="1" dirty="0"/>
              <a:t>– do what is right for our students, not easy</a:t>
            </a:r>
            <a:endParaRPr lang="en-US" dirty="0"/>
          </a:p>
          <a:p>
            <a:r>
              <a:rPr lang="en-US" b="1" dirty="0"/>
              <a:t>E</a:t>
            </a:r>
            <a:r>
              <a:rPr lang="en-US" dirty="0"/>
              <a:t>xpertise – </a:t>
            </a:r>
            <a:r>
              <a:rPr lang="en-US" i="1" dirty="0"/>
              <a:t>go seek out advice, adapt current practice and act</a:t>
            </a:r>
            <a:endParaRPr lang="en-US" b="1" dirty="0"/>
          </a:p>
        </p:txBody>
      </p:sp>
    </p:spTree>
    <p:extLst>
      <p:ext uri="{BB962C8B-B14F-4D97-AF65-F5344CB8AC3E}">
        <p14:creationId xmlns:p14="http://schemas.microsoft.com/office/powerpoint/2010/main" val="99739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EF3-7B80-288B-3BB8-909C6FCF062F}"/>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E86F622E-75DE-B5BF-79B0-574B8D661BC2}"/>
              </a:ext>
            </a:extLst>
          </p:cNvPr>
          <p:cNvGraphicFramePr/>
          <p:nvPr/>
        </p:nvGraphicFramePr>
        <p:xfrm>
          <a:off x="2400300" y="1519311"/>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1CCD03C-197A-FE87-6FAC-A680A0633528}"/>
              </a:ext>
            </a:extLst>
          </p:cNvPr>
          <p:cNvSpPr txBox="1"/>
          <p:nvPr/>
        </p:nvSpPr>
        <p:spPr>
          <a:xfrm>
            <a:off x="529590" y="1806307"/>
            <a:ext cx="395097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liss 2 regular"/>
                <a:ea typeface="+mn-ea"/>
                <a:cs typeface="+mn-cs"/>
              </a:rPr>
              <a:t>Module 2 is now open to access on the Hub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Bliss 2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liss 2 regular"/>
                <a:ea typeface="+mn-ea"/>
                <a:cs typeface="+mn-cs"/>
              </a:rPr>
              <a:t>We look forward to seeing you on Thursday 13 June for module 2: Effective Partnership working</a:t>
            </a:r>
          </a:p>
        </p:txBody>
      </p:sp>
    </p:spTree>
    <p:extLst>
      <p:ext uri="{BB962C8B-B14F-4D97-AF65-F5344CB8AC3E}">
        <p14:creationId xmlns:p14="http://schemas.microsoft.com/office/powerpoint/2010/main" val="1196664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B34EF-1AAD-719B-38C9-E88A7A68D3B7}"/>
              </a:ext>
            </a:extLst>
          </p:cNvPr>
          <p:cNvSpPr>
            <a:spLocks noGrp="1"/>
          </p:cNvSpPr>
          <p:nvPr>
            <p:ph idx="1"/>
          </p:nvPr>
        </p:nvSpPr>
        <p:spPr>
          <a:xfrm>
            <a:off x="609600" y="1600201"/>
            <a:ext cx="10972800" cy="4969411"/>
          </a:xfrm>
        </p:spPr>
        <p:txBody>
          <a:bodyPr vert="horz" lIns="91440" tIns="45720" rIns="91440" bIns="45720" rtlCol="0" anchor="t">
            <a:normAutofit fontScale="85000" lnSpcReduction="10000"/>
          </a:bodyPr>
          <a:lstStyle/>
          <a:p>
            <a:r>
              <a:rPr lang="en-US"/>
              <a:t>Expectations for hub partner schools and lead school – attached document</a:t>
            </a:r>
          </a:p>
          <a:p>
            <a:r>
              <a:rPr lang="en-US"/>
              <a:t>The sessions will not be recorded to allow for full participation</a:t>
            </a:r>
          </a:p>
          <a:p>
            <a:r>
              <a:rPr lang="en-US"/>
              <a:t>Questions please in the chat. There will be a chance to answer at pause points</a:t>
            </a:r>
          </a:p>
          <a:p>
            <a:r>
              <a:rPr lang="en-US">
                <a:hlinkClick r:id="rId3"/>
              </a:rPr>
              <a:t>attendancehub@draytonmanorhighschool.co.uk</a:t>
            </a:r>
            <a:endParaRPr lang="en-US"/>
          </a:p>
          <a:p>
            <a:r>
              <a:rPr lang="en-US"/>
              <a:t>Resources can be found here including the expectations document: </a:t>
            </a:r>
            <a:r>
              <a:rPr lang="en-US">
                <a:hlinkClick r:id="rId4"/>
              </a:rPr>
              <a:t>https://www.draytonmanorhighschool.co.uk/school-resources.php</a:t>
            </a:r>
            <a:r>
              <a:rPr lang="en-US"/>
              <a:t> </a:t>
            </a:r>
          </a:p>
          <a:p>
            <a:r>
              <a:rPr lang="en-US"/>
              <a:t>Please ensure your webcams are on to allow for full participation but your microphones muted </a:t>
            </a:r>
          </a:p>
          <a:p>
            <a:r>
              <a:rPr lang="en-US"/>
              <a:t>Date of next meeting: </a:t>
            </a:r>
            <a:r>
              <a:rPr lang="en-US" b="1"/>
              <a:t>Thursday 13 June</a:t>
            </a:r>
          </a:p>
        </p:txBody>
      </p:sp>
      <p:sp>
        <p:nvSpPr>
          <p:cNvPr id="7" name="Title 1">
            <a:extLst>
              <a:ext uri="{FF2B5EF4-FFF2-40B4-BE49-F238E27FC236}">
                <a16:creationId xmlns:a16="http://schemas.microsoft.com/office/drawing/2014/main" id="{23770F58-51AE-BBA9-259C-8ABEEC7E1471}"/>
              </a:ext>
            </a:extLst>
          </p:cNvPr>
          <p:cNvSpPr txBox="1">
            <a:spLocks/>
          </p:cNvSpPr>
          <p:nvPr/>
        </p:nvSpPr>
        <p:spPr>
          <a:xfrm>
            <a:off x="609600" y="410398"/>
            <a:ext cx="10972800" cy="1034944"/>
          </a:xfrm>
          <a:prstGeom prst="rect">
            <a:avLst/>
          </a:prstGeom>
          <a:gradFill rotWithShape="1">
            <a:gsLst>
              <a:gs pos="0">
                <a:srgbClr val="6F1973"/>
              </a:gs>
              <a:gs pos="80000">
                <a:schemeClr val="accent4">
                  <a:shade val="93000"/>
                  <a:satMod val="130000"/>
                </a:schemeClr>
              </a:gs>
              <a:gs pos="100000">
                <a:schemeClr val="accent4">
                  <a:shade val="94000"/>
                  <a:satMod val="135000"/>
                </a:schemeClr>
              </a:gs>
            </a:gsLst>
            <a:lin ang="16200000" scaled="0"/>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liss 2 Medium"/>
                <a:ea typeface="+mn-ea"/>
                <a:cs typeface="+mn-cs"/>
              </a:rPr>
              <a:t>Housekeeping and Expectations</a:t>
            </a:r>
          </a:p>
        </p:txBody>
      </p:sp>
    </p:spTree>
    <p:extLst>
      <p:ext uri="{BB962C8B-B14F-4D97-AF65-F5344CB8AC3E}">
        <p14:creationId xmlns:p14="http://schemas.microsoft.com/office/powerpoint/2010/main" val="2719462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extLst>
              <a:ext uri="{837473B0-CC2E-450A-ABE3-18F120FF3D39}">
                <a1611:picAttrSrcUrl xmlns:a1611="http://schemas.microsoft.com/office/drawing/2016/11/main" r:id="rId4"/>
              </a:ext>
            </a:extLst>
          </a:blip>
          <a:srcRect/>
          <a:stretch>
            <a:fillRect l="-12000" r="-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202C-6B3D-5991-700F-7934C379D589}"/>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a:t>Welcome to Drayton Manor High School</a:t>
            </a:r>
          </a:p>
        </p:txBody>
      </p:sp>
      <p:sp>
        <p:nvSpPr>
          <p:cNvPr id="3" name="Content Placeholder 2">
            <a:extLst>
              <a:ext uri="{FF2B5EF4-FFF2-40B4-BE49-F238E27FC236}">
                <a16:creationId xmlns:a16="http://schemas.microsoft.com/office/drawing/2014/main" id="{81950D52-F0A3-786D-789C-DAA0CB75F8FF}"/>
              </a:ext>
            </a:extLst>
          </p:cNvPr>
          <p:cNvSpPr>
            <a:spLocks noGrp="1"/>
          </p:cNvSpPr>
          <p:nvPr>
            <p:ph idx="1"/>
          </p:nvPr>
        </p:nvSpPr>
        <p:spPr>
          <a:xfrm>
            <a:off x="609600" y="1600201"/>
            <a:ext cx="10972800" cy="4983161"/>
          </a:xfrm>
          <a:solidFill>
            <a:schemeClr val="bg1">
              <a:alpha val="56000"/>
            </a:schemeClr>
          </a:solidFill>
        </p:spPr>
        <p:txBody>
          <a:bodyPr>
            <a:normAutofit fontScale="92500"/>
          </a:bodyPr>
          <a:lstStyle/>
          <a:p>
            <a:pPr marL="0" indent="0" algn="ctr" rtl="0" fontAlgn="base">
              <a:buNone/>
            </a:pPr>
            <a:r>
              <a:rPr lang="en-US" sz="3600" b="1" i="0">
                <a:solidFill>
                  <a:srgbClr val="000000"/>
                </a:solidFill>
                <a:effectLst/>
                <a:latin typeface="Bliss 2 Regular"/>
              </a:rPr>
              <a:t>Ambition . Character . Civic Virtue  </a:t>
            </a:r>
            <a:endParaRPr lang="en-US" sz="5400" b="1" i="0">
              <a:solidFill>
                <a:srgbClr val="000000"/>
              </a:solidFill>
              <a:effectLst/>
              <a:latin typeface="Segoe UI" panose="020B0502040204020203" pitchFamily="34" charset="0"/>
            </a:endParaRPr>
          </a:p>
          <a:p>
            <a:pPr marL="0" indent="0" algn="ctr" rtl="0" fontAlgn="base">
              <a:buNone/>
            </a:pPr>
            <a:r>
              <a:rPr lang="en-US" sz="3600" i="0">
                <a:solidFill>
                  <a:srgbClr val="000000"/>
                </a:solidFill>
                <a:effectLst/>
                <a:latin typeface="Bliss 2 Regular"/>
              </a:rPr>
              <a:t>Drayton Manor High School is situated in Hanwell - Ealing, West London. The non-selective, mixed comprehensive academy, has over 1430 Year 7 – 13 students on roll with 36% classified as Pupil Premium. </a:t>
            </a:r>
          </a:p>
          <a:p>
            <a:pPr marL="0" indent="0" algn="ctr" rtl="0" fontAlgn="base">
              <a:buNone/>
            </a:pPr>
            <a:r>
              <a:rPr lang="en-US" sz="3600" i="0">
                <a:solidFill>
                  <a:srgbClr val="000000"/>
                </a:solidFill>
                <a:effectLst/>
                <a:latin typeface="Bliss 2 Regular"/>
              </a:rPr>
              <a:t>Our school community is diverse and harmonious – 52% of students are EAL and 23% SEND. The school has a current attendance rate of 95% and has introduced a range of measures to support with increasing school attendance</a:t>
            </a:r>
            <a:endParaRPr lang="en-US"/>
          </a:p>
        </p:txBody>
      </p:sp>
    </p:spTree>
    <p:extLst>
      <p:ext uri="{BB962C8B-B14F-4D97-AF65-F5344CB8AC3E}">
        <p14:creationId xmlns:p14="http://schemas.microsoft.com/office/powerpoint/2010/main" val="178205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t="11192"/>
          <a:stretch/>
        </p:blipFill>
        <p:spPr>
          <a:xfrm>
            <a:off x="2165267" y="381141"/>
            <a:ext cx="7560840" cy="6202446"/>
          </a:xfrm>
          <a:prstGeom prst="rect">
            <a:avLst/>
          </a:prstGeom>
        </p:spPr>
      </p:pic>
      <p:sp>
        <p:nvSpPr>
          <p:cNvPr id="5" name="Text Box 14"/>
          <p:cNvSpPr txBox="1">
            <a:spLocks noChangeArrowheads="1"/>
          </p:cNvSpPr>
          <p:nvPr/>
        </p:nvSpPr>
        <p:spPr bwMode="auto">
          <a:xfrm>
            <a:off x="8262984" y="479080"/>
            <a:ext cx="3521648" cy="2085824"/>
          </a:xfrm>
          <a:prstGeom prst="rect">
            <a:avLst/>
          </a:prstGeom>
          <a:solidFill>
            <a:srgbClr val="FFFFFF"/>
          </a:solidFill>
          <a:ln w="6350">
            <a:solidFill>
              <a:srgbClr val="66006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Bliss 2 Regular" panose="02000506030000020004" pitchFamily="50" charset="0"/>
                <a:ea typeface="Calibri" panose="020F0502020204030204" pitchFamily="34" charset="0"/>
                <a:cs typeface="Arial" panose="020B0604020202020204" pitchFamily="34" charset="0"/>
              </a:rPr>
              <a:t>Ambition</a:t>
            </a:r>
            <a:endParaRPr kumimoji="0" lang="en-US"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12121"/>
                </a:solidFill>
                <a:effectLst/>
                <a:uLnTx/>
                <a:uFillTx/>
                <a:latin typeface="Bliss 2 Regular" panose="02000506030000020004" pitchFamily="50" charset="0"/>
                <a:ea typeface="Calibri" panose="020F0502020204030204" pitchFamily="34" charset="0"/>
                <a:cs typeface="Arial" panose="020B0604020202020204" pitchFamily="34" charset="0"/>
              </a:rPr>
              <a:t>Ambitious learning;</a:t>
            </a:r>
            <a:r>
              <a:rPr kumimoji="0" lang="en-US" altLang="en-US" sz="1400" b="0" i="0" u="none" strike="noStrike" kern="1200" cap="none" spc="0" normalizeH="0" baseline="0" noProof="0">
                <a:ln>
                  <a:noFill/>
                </a:ln>
                <a:solidFill>
                  <a:srgbClr val="212121"/>
                </a:solidFill>
                <a:effectLst/>
                <a:uLnTx/>
                <a:uFillTx/>
                <a:latin typeface="Bliss 2 Regular" panose="02000506030000020004" pitchFamily="50" charset="0"/>
                <a:ea typeface="Calibri" panose="020F0502020204030204" pitchFamily="34" charset="0"/>
                <a:cs typeface="Arial" panose="020B0604020202020204" pitchFamily="34" charset="0"/>
              </a:rPr>
              <a:t> </a:t>
            </a:r>
            <a:r>
              <a:rPr kumimoji="0" lang="en-US" altLang="en-US" sz="1400" b="0"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instilling in every student the fundamental importance of academic </a:t>
            </a:r>
            <a:r>
              <a:rPr kumimoji="0" lang="en-US" altLang="en-US" sz="1400" b="0" i="0" u="none" strike="noStrike" kern="1200" cap="none" spc="0" normalizeH="0" baseline="0" noProof="0" err="1">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rigour</a:t>
            </a:r>
            <a:r>
              <a:rPr kumimoji="0" lang="en-US" altLang="en-US" sz="1400" b="0"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 and hard work in all they do, combined with the value of breadth in their studies and the commitment to doing their very best and being the best possible version of themselves.</a:t>
            </a:r>
            <a:r>
              <a:rPr kumimoji="0" lang="en-US" altLang="en-US" sz="1400" b="0" i="0" u="none" strike="noStrike" kern="1200" cap="none" spc="0" normalizeH="0" baseline="0" noProof="0">
                <a:ln>
                  <a:noFill/>
                </a:ln>
                <a:solidFill>
                  <a:srgbClr val="000000"/>
                </a:solidFill>
                <a:effectLst/>
                <a:uLnTx/>
                <a:uFillTx/>
                <a:latin typeface="Bliss 2 Regular" panose="02000506030000020004" pitchFamily="50" charset="0"/>
                <a:ea typeface="Times New Roman" panose="02020603050405020304" pitchFamily="18" charset="0"/>
                <a:cs typeface="Arial" panose="020B0604020202020204" pitchFamily="34" charset="0"/>
              </a:rPr>
              <a:t> </a:t>
            </a:r>
            <a:endParaRPr kumimoji="0" lang="en-US"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p:txBody>
      </p:sp>
      <p:sp>
        <p:nvSpPr>
          <p:cNvPr id="7" name="Text Box 18"/>
          <p:cNvSpPr txBox="1">
            <a:spLocks noChangeArrowheads="1"/>
          </p:cNvSpPr>
          <p:nvPr/>
        </p:nvSpPr>
        <p:spPr bwMode="auto">
          <a:xfrm>
            <a:off x="9510600" y="2996952"/>
            <a:ext cx="2274032" cy="2757379"/>
          </a:xfrm>
          <a:prstGeom prst="rect">
            <a:avLst/>
          </a:prstGeom>
          <a:solidFill>
            <a:srgbClr val="FFFFFF"/>
          </a:solidFill>
          <a:ln w="6350">
            <a:solidFill>
              <a:srgbClr val="66006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Bliss 2 Regular" panose="02000506030000020004" pitchFamily="50" charset="0"/>
                <a:ea typeface="Calibri" panose="020F0502020204030204" pitchFamily="34" charset="0"/>
                <a:cs typeface="Arial" panose="020B0604020202020204" pitchFamily="34" charset="0"/>
              </a:rPr>
              <a:t>Civic Virtue</a:t>
            </a:r>
            <a:endParaRPr kumimoji="0" lang="en-US"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Acquisition of civic virtue</a:t>
            </a:r>
            <a:r>
              <a:rPr kumimoji="0" lang="en-US" altLang="en-US" sz="1400" b="0"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 including integrity, care for others, service and sharing non-academic life experiences.</a:t>
            </a:r>
            <a:r>
              <a:rPr kumimoji="0" lang="en-US" altLang="en-US" sz="1400" b="0" i="0" u="none" strike="noStrike" kern="1200" cap="none" spc="0" normalizeH="0" baseline="0" noProof="0">
                <a:ln>
                  <a:noFill/>
                </a:ln>
                <a:solidFill>
                  <a:prstClr val="black"/>
                </a:solidFill>
                <a:effectLst/>
                <a:uLnTx/>
                <a:uFillTx/>
                <a:latin typeface="Bliss 2 Regular" panose="02000506030000020004" pitchFamily="50" charset="0"/>
                <a:ea typeface="Times New Roman" panose="02020603050405020304" pitchFamily="18" charset="0"/>
                <a:cs typeface="Arial" panose="020B0604020202020204" pitchFamily="34" charset="0"/>
              </a:rPr>
              <a:t> Civic virtues are character traits that are necessary for engaged responsible citizenship, contributing to the common good. </a:t>
            </a:r>
            <a:endParaRPr kumimoji="0" lang="en-US"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p:txBody>
      </p:sp>
      <p:sp>
        <p:nvSpPr>
          <p:cNvPr id="9" name="Text Box 17"/>
          <p:cNvSpPr txBox="1">
            <a:spLocks noChangeArrowheads="1"/>
          </p:cNvSpPr>
          <p:nvPr/>
        </p:nvSpPr>
        <p:spPr bwMode="auto">
          <a:xfrm>
            <a:off x="474222" y="2996952"/>
            <a:ext cx="2226563" cy="2757379"/>
          </a:xfrm>
          <a:prstGeom prst="rect">
            <a:avLst/>
          </a:prstGeom>
          <a:solidFill>
            <a:srgbClr val="FFFFFF"/>
          </a:solidFill>
          <a:ln w="6350">
            <a:solidFill>
              <a:srgbClr val="66006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Bliss 2 Regular" panose="02000506030000020004" pitchFamily="50" charset="0"/>
                <a:ea typeface="Calibri" panose="020F0502020204030204" pitchFamily="34" charset="0"/>
                <a:cs typeface="Arial" panose="020B0604020202020204" pitchFamily="34" charset="0"/>
              </a:rPr>
              <a:t>Character</a:t>
            </a:r>
            <a:endParaRPr kumimoji="0" lang="en-US"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The character of students</a:t>
            </a:r>
            <a:r>
              <a:rPr kumimoji="0" lang="en-US" altLang="en-US" sz="1400" b="0"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 stimulating relish for fresh challenges and personal responsibility alongside the development of the necessary resilience, courage and determination to overcome challenges in a fast-moving world; inspired by the school’</a:t>
            </a:r>
            <a:r>
              <a:rPr kumimoji="0" lang="it-IT" altLang="en-US" sz="1400" b="0" i="0" u="none" strike="noStrike" kern="1200" cap="none" spc="0" normalizeH="0" baseline="0" noProof="0">
                <a:ln>
                  <a:noFill/>
                </a:ln>
                <a:solidFill>
                  <a:srgbClr val="212121"/>
                </a:solidFill>
                <a:effectLst/>
                <a:uLnTx/>
                <a:uFillTx/>
                <a:latin typeface="Bliss 2 Regular" panose="02000506030000020004" pitchFamily="50" charset="0"/>
                <a:ea typeface="Times New Roman" panose="02020603050405020304" pitchFamily="18" charset="0"/>
                <a:cs typeface="Arial" panose="020B0604020202020204" pitchFamily="34" charset="0"/>
              </a:rPr>
              <a:t>s motto Nec Aspera Terrent</a:t>
            </a:r>
            <a:endParaRPr kumimoji="0" lang="it-IT"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p:txBody>
      </p:sp>
      <p:sp>
        <p:nvSpPr>
          <p:cNvPr id="10" name="Text Box 15"/>
          <p:cNvSpPr txBox="1">
            <a:spLocks noChangeArrowheads="1"/>
          </p:cNvSpPr>
          <p:nvPr/>
        </p:nvSpPr>
        <p:spPr bwMode="auto">
          <a:xfrm>
            <a:off x="474222" y="479080"/>
            <a:ext cx="3377092" cy="2085824"/>
          </a:xfrm>
          <a:prstGeom prst="rect">
            <a:avLst/>
          </a:prstGeom>
          <a:solidFill>
            <a:srgbClr val="6F1973">
              <a:alpha val="0"/>
            </a:srgbClr>
          </a:solidFill>
          <a:ln w="19050">
            <a:solidFill>
              <a:srgbClr val="66006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212121"/>
                </a:solidFill>
                <a:effectLst/>
                <a:uLnTx/>
                <a:uFillTx/>
                <a:latin typeface="Bliss 2 Regular" panose="02000506030000020004" pitchFamily="50" charset="0"/>
                <a:ea typeface="Calibri" panose="020F0502020204030204" pitchFamily="34" charset="0"/>
                <a:cs typeface="Arial" panose="020B0604020202020204" pitchFamily="34" charset="0"/>
              </a:rPr>
              <a:t>‘The Drayton Manor Way’</a:t>
            </a:r>
            <a:endParaRPr kumimoji="0" lang="en-US" altLang="en-US" sz="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212121"/>
                </a:solidFill>
                <a:effectLst/>
                <a:uLnTx/>
                <a:uFillTx/>
                <a:latin typeface="Bliss 2 Regular" panose="02000506030000020004" pitchFamily="50" charset="0"/>
                <a:ea typeface="Calibri" panose="020F0502020204030204" pitchFamily="34" charset="0"/>
                <a:cs typeface="Arial" panose="020B0604020202020204" pitchFamily="34" charset="0"/>
              </a:rPr>
              <a:t>We are committed to producing personally rounded and highly knowledgeable students who strive to be exemplary citizens, contributing in all ways, and especially as role models within their communities and on the world stage. </a:t>
            </a:r>
            <a:endParaRPr kumimoji="0" lang="en-US" altLang="en-US" sz="1800" b="0" i="0" u="none" strike="noStrike" kern="1200" cap="none" spc="0" normalizeH="0" baseline="0" noProof="0">
              <a:ln>
                <a:noFill/>
              </a:ln>
              <a:solidFill>
                <a:prstClr val="black"/>
              </a:solidFill>
              <a:effectLst/>
              <a:uLnTx/>
              <a:uFillTx/>
              <a:latin typeface="Bliss 2 Regular" panose="02000506030000020004" pitchFamily="50" charset="0"/>
              <a:ea typeface="+mn-ea"/>
              <a:cs typeface="+mn-cs"/>
            </a:endParaRPr>
          </a:p>
        </p:txBody>
      </p:sp>
      <p:sp>
        <p:nvSpPr>
          <p:cNvPr id="17"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23"/>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161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13A1-092B-69E2-B256-6A0CCF7AF96D}"/>
              </a:ext>
            </a:extLst>
          </p:cNvPr>
          <p:cNvSpPr>
            <a:spLocks noGrp="1"/>
          </p:cNvSpPr>
          <p:nvPr>
            <p:ph type="title"/>
          </p:nvPr>
        </p:nvSpPr>
        <p:spPr/>
        <p:txBody>
          <a:bodyPr/>
          <a:lstStyle/>
          <a:p>
            <a:r>
              <a:rPr lang="en-US"/>
              <a:t>Understanding Drayton Manor High School</a:t>
            </a:r>
          </a:p>
        </p:txBody>
      </p:sp>
      <p:pic>
        <p:nvPicPr>
          <p:cNvPr id="7" name="Picture 6">
            <a:extLst>
              <a:ext uri="{FF2B5EF4-FFF2-40B4-BE49-F238E27FC236}">
                <a16:creationId xmlns:a16="http://schemas.microsoft.com/office/drawing/2014/main" id="{3E40F0C9-BA2C-911F-4FFA-2342EB1F50FE}"/>
              </a:ext>
            </a:extLst>
          </p:cNvPr>
          <p:cNvPicPr>
            <a:picLocks noChangeAspect="1"/>
          </p:cNvPicPr>
          <p:nvPr/>
        </p:nvPicPr>
        <p:blipFill rotWithShape="1">
          <a:blip r:embed="rId3"/>
          <a:srcRect b="2086"/>
          <a:stretch/>
        </p:blipFill>
        <p:spPr>
          <a:xfrm>
            <a:off x="1020631" y="1529458"/>
            <a:ext cx="8188435" cy="5053904"/>
          </a:xfrm>
          <a:prstGeom prst="rect">
            <a:avLst/>
          </a:prstGeom>
        </p:spPr>
      </p:pic>
      <p:sp>
        <p:nvSpPr>
          <p:cNvPr id="4" name="TextBox 3">
            <a:extLst>
              <a:ext uri="{FF2B5EF4-FFF2-40B4-BE49-F238E27FC236}">
                <a16:creationId xmlns:a16="http://schemas.microsoft.com/office/drawing/2014/main" id="{DD66957C-2726-C9F3-16EE-5F777D34C3B4}"/>
              </a:ext>
            </a:extLst>
          </p:cNvPr>
          <p:cNvSpPr txBox="1"/>
          <p:nvPr/>
        </p:nvSpPr>
        <p:spPr>
          <a:xfrm>
            <a:off x="9387840" y="6018014"/>
            <a:ext cx="26060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Beyond the school gates</a:t>
            </a:r>
          </a:p>
        </p:txBody>
      </p:sp>
      <p:pic>
        <p:nvPicPr>
          <p:cNvPr id="8" name="Picture 7">
            <a:extLst>
              <a:ext uri="{FF2B5EF4-FFF2-40B4-BE49-F238E27FC236}">
                <a16:creationId xmlns:a16="http://schemas.microsoft.com/office/drawing/2014/main" id="{4376F3BB-95CA-26AB-027E-4AAFC1FE1261}"/>
              </a:ext>
            </a:extLst>
          </p:cNvPr>
          <p:cNvPicPr>
            <a:picLocks noChangeAspect="1"/>
          </p:cNvPicPr>
          <p:nvPr/>
        </p:nvPicPr>
        <p:blipFill>
          <a:blip r:embed="rId4"/>
          <a:stretch>
            <a:fillRect/>
          </a:stretch>
        </p:blipFill>
        <p:spPr>
          <a:xfrm>
            <a:off x="9606337" y="4865931"/>
            <a:ext cx="2169045" cy="1152083"/>
          </a:xfrm>
          <a:prstGeom prst="rect">
            <a:avLst/>
          </a:prstGeom>
        </p:spPr>
      </p:pic>
    </p:spTree>
    <p:extLst>
      <p:ext uri="{BB962C8B-B14F-4D97-AF65-F5344CB8AC3E}">
        <p14:creationId xmlns:p14="http://schemas.microsoft.com/office/powerpoint/2010/main" val="3021414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13A1-092B-69E2-B256-6A0CCF7AF96D}"/>
              </a:ext>
            </a:extLst>
          </p:cNvPr>
          <p:cNvSpPr>
            <a:spLocks noGrp="1"/>
          </p:cNvSpPr>
          <p:nvPr>
            <p:ph type="title"/>
          </p:nvPr>
        </p:nvSpPr>
        <p:spPr/>
        <p:txBody>
          <a:bodyPr/>
          <a:lstStyle/>
          <a:p>
            <a:r>
              <a:rPr lang="en-US"/>
              <a:t>Understanding Drayton Manor High School</a:t>
            </a:r>
          </a:p>
        </p:txBody>
      </p:sp>
      <p:pic>
        <p:nvPicPr>
          <p:cNvPr id="5" name="Picture 4">
            <a:extLst>
              <a:ext uri="{FF2B5EF4-FFF2-40B4-BE49-F238E27FC236}">
                <a16:creationId xmlns:a16="http://schemas.microsoft.com/office/drawing/2014/main" id="{C7D9A7FE-8EEB-1F3D-2E49-3977503F77BA}"/>
              </a:ext>
            </a:extLst>
          </p:cNvPr>
          <p:cNvPicPr>
            <a:picLocks noChangeAspect="1"/>
          </p:cNvPicPr>
          <p:nvPr/>
        </p:nvPicPr>
        <p:blipFill>
          <a:blip r:embed="rId3"/>
          <a:stretch>
            <a:fillRect/>
          </a:stretch>
        </p:blipFill>
        <p:spPr>
          <a:xfrm>
            <a:off x="1325879" y="1742817"/>
            <a:ext cx="7223761" cy="4343259"/>
          </a:xfrm>
          <a:prstGeom prst="rect">
            <a:avLst/>
          </a:prstGeom>
        </p:spPr>
      </p:pic>
      <p:sp>
        <p:nvSpPr>
          <p:cNvPr id="3" name="TextBox 2">
            <a:extLst>
              <a:ext uri="{FF2B5EF4-FFF2-40B4-BE49-F238E27FC236}">
                <a16:creationId xmlns:a16="http://schemas.microsoft.com/office/drawing/2014/main" id="{5FC650FC-253F-2A9E-43D9-7E33C09A2CFC}"/>
              </a:ext>
            </a:extLst>
          </p:cNvPr>
          <p:cNvSpPr txBox="1"/>
          <p:nvPr/>
        </p:nvSpPr>
        <p:spPr>
          <a:xfrm>
            <a:off x="9387840" y="6018014"/>
            <a:ext cx="26060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Beyond the school gates</a:t>
            </a:r>
          </a:p>
        </p:txBody>
      </p:sp>
      <p:pic>
        <p:nvPicPr>
          <p:cNvPr id="4" name="Picture 3">
            <a:extLst>
              <a:ext uri="{FF2B5EF4-FFF2-40B4-BE49-F238E27FC236}">
                <a16:creationId xmlns:a16="http://schemas.microsoft.com/office/drawing/2014/main" id="{F261B675-8F12-946A-D1ED-4B4BAFE9E76E}"/>
              </a:ext>
            </a:extLst>
          </p:cNvPr>
          <p:cNvPicPr>
            <a:picLocks noChangeAspect="1"/>
          </p:cNvPicPr>
          <p:nvPr/>
        </p:nvPicPr>
        <p:blipFill>
          <a:blip r:embed="rId4"/>
          <a:stretch>
            <a:fillRect/>
          </a:stretch>
        </p:blipFill>
        <p:spPr>
          <a:xfrm>
            <a:off x="9606337" y="4865931"/>
            <a:ext cx="2169045" cy="1152083"/>
          </a:xfrm>
          <a:prstGeom prst="rect">
            <a:avLst/>
          </a:prstGeom>
        </p:spPr>
      </p:pic>
    </p:spTree>
    <p:extLst>
      <p:ext uri="{BB962C8B-B14F-4D97-AF65-F5344CB8AC3E}">
        <p14:creationId xmlns:p14="http://schemas.microsoft.com/office/powerpoint/2010/main" val="226259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8F69-BF4C-3F6B-7494-4315F3B16BB5}"/>
              </a:ext>
            </a:extLst>
          </p:cNvPr>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a:t>Our Attendance Journey </a:t>
            </a:r>
          </a:p>
        </p:txBody>
      </p:sp>
      <p:graphicFrame>
        <p:nvGraphicFramePr>
          <p:cNvPr id="4" name="Content Placeholder 3">
            <a:extLst>
              <a:ext uri="{FF2B5EF4-FFF2-40B4-BE49-F238E27FC236}">
                <a16:creationId xmlns:a16="http://schemas.microsoft.com/office/drawing/2014/main" id="{74872CBE-AC60-927A-EB18-6B251599288C}"/>
              </a:ext>
            </a:extLst>
          </p:cNvPr>
          <p:cNvGraphicFramePr>
            <a:graphicFrameLocks noGrp="1"/>
          </p:cNvGraphicFramePr>
          <p:nvPr>
            <p:ph idx="1"/>
          </p:nvPr>
        </p:nvGraphicFramePr>
        <p:xfrm>
          <a:off x="328246" y="1417639"/>
          <a:ext cx="11535507" cy="3411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a:extLst>
              <a:ext uri="{FF2B5EF4-FFF2-40B4-BE49-F238E27FC236}">
                <a16:creationId xmlns:a16="http://schemas.microsoft.com/office/drawing/2014/main" id="{8993590A-CAC6-559D-9E2C-B7C0F6B4DBE9}"/>
              </a:ext>
            </a:extLst>
          </p:cNvPr>
          <p:cNvGraphicFramePr>
            <a:graphicFrameLocks noGrp="1"/>
          </p:cNvGraphicFramePr>
          <p:nvPr/>
        </p:nvGraphicFramePr>
        <p:xfrm>
          <a:off x="2031999" y="5057635"/>
          <a:ext cx="8128000" cy="1112520"/>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555960895"/>
                    </a:ext>
                  </a:extLst>
                </a:gridCol>
                <a:gridCol w="1625600">
                  <a:extLst>
                    <a:ext uri="{9D8B030D-6E8A-4147-A177-3AD203B41FA5}">
                      <a16:colId xmlns:a16="http://schemas.microsoft.com/office/drawing/2014/main" val="3917342299"/>
                    </a:ext>
                  </a:extLst>
                </a:gridCol>
                <a:gridCol w="1625600">
                  <a:extLst>
                    <a:ext uri="{9D8B030D-6E8A-4147-A177-3AD203B41FA5}">
                      <a16:colId xmlns:a16="http://schemas.microsoft.com/office/drawing/2014/main" val="4134446589"/>
                    </a:ext>
                  </a:extLst>
                </a:gridCol>
                <a:gridCol w="1625600">
                  <a:extLst>
                    <a:ext uri="{9D8B030D-6E8A-4147-A177-3AD203B41FA5}">
                      <a16:colId xmlns:a16="http://schemas.microsoft.com/office/drawing/2014/main" val="1549217665"/>
                    </a:ext>
                  </a:extLst>
                </a:gridCol>
                <a:gridCol w="1625600">
                  <a:extLst>
                    <a:ext uri="{9D8B030D-6E8A-4147-A177-3AD203B41FA5}">
                      <a16:colId xmlns:a16="http://schemas.microsoft.com/office/drawing/2014/main" val="1084779201"/>
                    </a:ext>
                  </a:extLst>
                </a:gridCol>
              </a:tblGrid>
              <a:tr h="370840">
                <a:tc>
                  <a:txBody>
                    <a:bodyPr/>
                    <a:lstStyle/>
                    <a:p>
                      <a:r>
                        <a:rPr lang="en-US"/>
                        <a:t>Year</a:t>
                      </a:r>
                    </a:p>
                  </a:txBody>
                  <a:tcPr/>
                </a:tc>
                <a:tc>
                  <a:txBody>
                    <a:bodyPr/>
                    <a:lstStyle/>
                    <a:p>
                      <a:r>
                        <a:rPr lang="en-US"/>
                        <a:t>2018/19</a:t>
                      </a:r>
                    </a:p>
                  </a:txBody>
                  <a:tcPr/>
                </a:tc>
                <a:tc>
                  <a:txBody>
                    <a:bodyPr/>
                    <a:lstStyle/>
                    <a:p>
                      <a:r>
                        <a:rPr lang="en-US"/>
                        <a:t>2021/22</a:t>
                      </a:r>
                    </a:p>
                  </a:txBody>
                  <a:tcPr/>
                </a:tc>
                <a:tc>
                  <a:txBody>
                    <a:bodyPr/>
                    <a:lstStyle/>
                    <a:p>
                      <a:r>
                        <a:rPr lang="en-US"/>
                        <a:t>2022/23</a:t>
                      </a:r>
                    </a:p>
                  </a:txBody>
                  <a:tcPr/>
                </a:tc>
                <a:tc>
                  <a:txBody>
                    <a:bodyPr/>
                    <a:lstStyle/>
                    <a:p>
                      <a:r>
                        <a:rPr lang="en-US"/>
                        <a:t>2023/24</a:t>
                      </a:r>
                    </a:p>
                  </a:txBody>
                  <a:tcPr/>
                </a:tc>
                <a:extLst>
                  <a:ext uri="{0D108BD9-81ED-4DB2-BD59-A6C34878D82A}">
                    <a16:rowId xmlns:a16="http://schemas.microsoft.com/office/drawing/2014/main" val="1392757322"/>
                  </a:ext>
                </a:extLst>
              </a:tr>
              <a:tr h="370840">
                <a:tc>
                  <a:txBody>
                    <a:bodyPr/>
                    <a:lstStyle/>
                    <a:p>
                      <a:r>
                        <a:rPr lang="en-US"/>
                        <a:t>Attendance %</a:t>
                      </a:r>
                    </a:p>
                  </a:txBody>
                  <a:tcPr/>
                </a:tc>
                <a:tc>
                  <a:txBody>
                    <a:bodyPr/>
                    <a:lstStyle/>
                    <a:p>
                      <a:r>
                        <a:rPr lang="en-US"/>
                        <a:t>94.5</a:t>
                      </a:r>
                    </a:p>
                  </a:txBody>
                  <a:tcPr/>
                </a:tc>
                <a:tc>
                  <a:txBody>
                    <a:bodyPr/>
                    <a:lstStyle/>
                    <a:p>
                      <a:r>
                        <a:rPr lang="en-US"/>
                        <a:t>91</a:t>
                      </a:r>
                    </a:p>
                  </a:txBody>
                  <a:tcPr/>
                </a:tc>
                <a:tc>
                  <a:txBody>
                    <a:bodyPr/>
                    <a:lstStyle/>
                    <a:p>
                      <a:r>
                        <a:rPr lang="en-US"/>
                        <a:t>91</a:t>
                      </a:r>
                    </a:p>
                  </a:txBody>
                  <a:tcPr/>
                </a:tc>
                <a:tc>
                  <a:txBody>
                    <a:bodyPr/>
                    <a:lstStyle/>
                    <a:p>
                      <a:r>
                        <a:rPr lang="en-US"/>
                        <a:t>91.3</a:t>
                      </a:r>
                    </a:p>
                  </a:txBody>
                  <a:tcPr/>
                </a:tc>
                <a:extLst>
                  <a:ext uri="{0D108BD9-81ED-4DB2-BD59-A6C34878D82A}">
                    <a16:rowId xmlns:a16="http://schemas.microsoft.com/office/drawing/2014/main" val="3848902429"/>
                  </a:ext>
                </a:extLst>
              </a:tr>
              <a:tr h="370840">
                <a:tc>
                  <a:txBody>
                    <a:bodyPr/>
                    <a:lstStyle/>
                    <a:p>
                      <a:r>
                        <a:rPr lang="en-US"/>
                        <a:t>PA</a:t>
                      </a:r>
                    </a:p>
                  </a:txBody>
                  <a:tcPr/>
                </a:tc>
                <a:tc>
                  <a:txBody>
                    <a:bodyPr/>
                    <a:lstStyle/>
                    <a:p>
                      <a:r>
                        <a:rPr lang="en-US"/>
                        <a:t>13.7</a:t>
                      </a:r>
                    </a:p>
                  </a:txBody>
                  <a:tcPr/>
                </a:tc>
                <a:tc>
                  <a:txBody>
                    <a:bodyPr/>
                    <a:lstStyle/>
                    <a:p>
                      <a:r>
                        <a:rPr lang="en-US"/>
                        <a:t>27.7</a:t>
                      </a:r>
                    </a:p>
                  </a:txBody>
                  <a:tcPr/>
                </a:tc>
                <a:tc>
                  <a:txBody>
                    <a:bodyPr/>
                    <a:lstStyle/>
                    <a:p>
                      <a:r>
                        <a:rPr lang="en-US"/>
                        <a:t>26.5</a:t>
                      </a:r>
                    </a:p>
                  </a:txBody>
                  <a:tcPr/>
                </a:tc>
                <a:tc>
                  <a:txBody>
                    <a:bodyPr/>
                    <a:lstStyle/>
                    <a:p>
                      <a:r>
                        <a:rPr lang="en-US"/>
                        <a:t>25.4</a:t>
                      </a:r>
                    </a:p>
                  </a:txBody>
                  <a:tcPr/>
                </a:tc>
                <a:extLst>
                  <a:ext uri="{0D108BD9-81ED-4DB2-BD59-A6C34878D82A}">
                    <a16:rowId xmlns:a16="http://schemas.microsoft.com/office/drawing/2014/main" val="141227638"/>
                  </a:ext>
                </a:extLst>
              </a:tr>
            </a:tbl>
          </a:graphicData>
        </a:graphic>
      </p:graphicFrame>
      <p:sp>
        <p:nvSpPr>
          <p:cNvPr id="3" name="TextBox 2">
            <a:extLst>
              <a:ext uri="{FF2B5EF4-FFF2-40B4-BE49-F238E27FC236}">
                <a16:creationId xmlns:a16="http://schemas.microsoft.com/office/drawing/2014/main" id="{6A7F86E7-B7C6-9164-12C3-16846232C6CE}"/>
              </a:ext>
            </a:extLst>
          </p:cNvPr>
          <p:cNvSpPr txBox="1"/>
          <p:nvPr/>
        </p:nvSpPr>
        <p:spPr>
          <a:xfrm>
            <a:off x="3671888" y="4700588"/>
            <a:ext cx="45148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liss 2 Bold" panose="02000506030000020004" pitchFamily="50" charset="0"/>
                <a:ea typeface="+mn-ea"/>
                <a:cs typeface="+mn-cs"/>
              </a:rPr>
              <a:t>National  </a:t>
            </a:r>
            <a:endParaRPr kumimoji="0" lang="en-GB" sz="1800" b="0" i="0" u="none" strike="noStrike" kern="1200" cap="none" spc="0" normalizeH="0" baseline="0" noProof="0" dirty="0">
              <a:ln>
                <a:noFill/>
              </a:ln>
              <a:solidFill>
                <a:prstClr val="black"/>
              </a:solidFill>
              <a:effectLst/>
              <a:uLnTx/>
              <a:uFillTx/>
              <a:latin typeface="Bliss 2 Bold" panose="02000506030000020004" pitchFamily="50" charset="0"/>
              <a:ea typeface="+mn-ea"/>
              <a:cs typeface="+mn-cs"/>
            </a:endParaRPr>
          </a:p>
        </p:txBody>
      </p:sp>
    </p:spTree>
    <p:extLst>
      <p:ext uri="{BB962C8B-B14F-4D97-AF65-F5344CB8AC3E}">
        <p14:creationId xmlns:p14="http://schemas.microsoft.com/office/powerpoint/2010/main" val="297598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BC34516-80CB-4FB8-9F55-7F5836920A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20CFB28-DA2F-4826-A272-B8A3D239FA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7E471AA-19F9-41E7-B156-8ABAFB13C8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3C6AD45-2094-486D-9D51-C55A7042C4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96474B38BBC64AB914CD490E237088" ma:contentTypeVersion="18" ma:contentTypeDescription="Create a new document." ma:contentTypeScope="" ma:versionID="4b3b28a583aefeb69952feaa7256583f">
  <xsd:schema xmlns:xsd="http://www.w3.org/2001/XMLSchema" xmlns:xs="http://www.w3.org/2001/XMLSchema" xmlns:p="http://schemas.microsoft.com/office/2006/metadata/properties" xmlns:ns3="733d7849-0fd5-4f53-8e94-3f22b6cb91f7" xmlns:ns4="98de4470-2b9a-4cb1-a6dc-9cfd04bc057e" targetNamespace="http://schemas.microsoft.com/office/2006/metadata/properties" ma:root="true" ma:fieldsID="724578b050f25157f675a66ec74c3216" ns3:_="" ns4:_="">
    <xsd:import namespace="733d7849-0fd5-4f53-8e94-3f22b6cb91f7"/>
    <xsd:import namespace="98de4470-2b9a-4cb1-a6dc-9cfd04bc05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7849-0fd5-4f53-8e94-3f22b6cb91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de4470-2b9a-4cb1-a6dc-9cfd04bc05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33d7849-0fd5-4f53-8e94-3f22b6cb91f7" xsi:nil="true"/>
  </documentManagement>
</p:properties>
</file>

<file path=customXml/itemProps1.xml><?xml version="1.0" encoding="utf-8"?>
<ds:datastoreItem xmlns:ds="http://schemas.openxmlformats.org/officeDocument/2006/customXml" ds:itemID="{F732E06E-F123-4600-8FB5-06D88D754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7849-0fd5-4f53-8e94-3f22b6cb91f7"/>
    <ds:schemaRef ds:uri="98de4470-2b9a-4cb1-a6dc-9cfd04bc0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DC6B3F-A896-4154-A195-EB2E470E1722}">
  <ds:schemaRefs>
    <ds:schemaRef ds:uri="http://schemas.microsoft.com/sharepoint/v3/contenttype/forms"/>
  </ds:schemaRefs>
</ds:datastoreItem>
</file>

<file path=customXml/itemProps3.xml><?xml version="1.0" encoding="utf-8"?>
<ds:datastoreItem xmlns:ds="http://schemas.openxmlformats.org/officeDocument/2006/customXml" ds:itemID="{5ABE33D1-84F8-4875-8A23-1C61AE3CC1BA}">
  <ds:schemaRef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98de4470-2b9a-4cb1-a6dc-9cfd04bc057e"/>
    <ds:schemaRef ds:uri="733d7849-0fd5-4f53-8e94-3f22b6cb91f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6401</Words>
  <Application>Microsoft Office PowerPoint</Application>
  <PresentationFormat>Widescreen</PresentationFormat>
  <Paragraphs>528</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Aptos</vt:lpstr>
      <vt:lpstr>Arial</vt:lpstr>
      <vt:lpstr>Bliss 2 Bold</vt:lpstr>
      <vt:lpstr>Bliss 2 ExtraLight</vt:lpstr>
      <vt:lpstr>Bliss 2 Medium</vt:lpstr>
      <vt:lpstr>Bliss 2 Regular</vt:lpstr>
      <vt:lpstr>Bliss 2 Regular</vt:lpstr>
      <vt:lpstr>Calibri</vt:lpstr>
      <vt:lpstr>Segoe UI</vt:lpstr>
      <vt:lpstr>Wingdings</vt:lpstr>
      <vt:lpstr>1_Office Theme</vt:lpstr>
      <vt:lpstr>PowerPoint Presentation</vt:lpstr>
      <vt:lpstr>Attendance Hub Welcome and Introduction 18 April 2024</vt:lpstr>
      <vt:lpstr>Hub Purpose</vt:lpstr>
      <vt:lpstr>PowerPoint Presentation</vt:lpstr>
      <vt:lpstr>Welcome to Drayton Manor High School</vt:lpstr>
      <vt:lpstr>PowerPoint Presentation</vt:lpstr>
      <vt:lpstr>Understanding Drayton Manor High School</vt:lpstr>
      <vt:lpstr>Understanding Drayton Manor High School</vt:lpstr>
      <vt:lpstr>Our Attendance Journey </vt:lpstr>
      <vt:lpstr>Our challenges </vt:lpstr>
      <vt:lpstr>Putting Attendance onto a Page</vt:lpstr>
      <vt:lpstr>Putting attendance together </vt:lpstr>
      <vt:lpstr>Attendance Hub Module 1 – The Value of Attendance</vt:lpstr>
      <vt:lpstr>Welcome to Module 1: The Value of Attendance</vt:lpstr>
      <vt:lpstr>Key Outcomes </vt:lpstr>
      <vt:lpstr>Why Attendance Matters</vt:lpstr>
      <vt:lpstr>Why Attendance Matters </vt:lpstr>
      <vt:lpstr>How we work as a leadership team</vt:lpstr>
      <vt:lpstr>The Value of Attendance – what?</vt:lpstr>
      <vt:lpstr>The Value of Attendance – what?</vt:lpstr>
      <vt:lpstr>Having an attendance culture – Attendance matters</vt:lpstr>
      <vt:lpstr>Keeping stakeholders engaged with attendance </vt:lpstr>
      <vt:lpstr>In Focus: Keeping engaged with attendance </vt:lpstr>
      <vt:lpstr>Strong communications and getting parents across the threshold</vt:lpstr>
      <vt:lpstr>Linking Progress Data and Attendance </vt:lpstr>
      <vt:lpstr>Pause Point</vt:lpstr>
      <vt:lpstr>In focus: A strong start to the day</vt:lpstr>
      <vt:lpstr>Sense of Belonging </vt:lpstr>
      <vt:lpstr>Sense of Belonging </vt:lpstr>
      <vt:lpstr>Competition</vt:lpstr>
      <vt:lpstr>In Focus: Competition and sense of belonging </vt:lpstr>
      <vt:lpstr>Pause Point</vt:lpstr>
      <vt:lpstr>Further discussion questions</vt:lpstr>
      <vt:lpstr>Key Outcomes </vt:lpstr>
      <vt:lpstr>How we work as a leadership team</vt:lpstr>
      <vt:lpstr>DMHS Attendance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R Boniface</dc:creator>
  <cp:lastModifiedBy>Mr R Boniface</cp:lastModifiedBy>
  <cp:revision>1</cp:revision>
  <dcterms:created xsi:type="dcterms:W3CDTF">2024-04-18T18:31:53Z</dcterms:created>
  <dcterms:modified xsi:type="dcterms:W3CDTF">2024-04-18T18:32:38Z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0x010100E896474B38BBC64AB914CD490E237088</vt:lpwstr>
  </property>
</Properties>
</file>