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8" r:id="rId2"/>
    <p:sldId id="274" r:id="rId3"/>
    <p:sldId id="264" r:id="rId4"/>
    <p:sldId id="266" r:id="rId5"/>
    <p:sldId id="267" r:id="rId6"/>
    <p:sldId id="265" r:id="rId7"/>
    <p:sldId id="269" r:id="rId8"/>
    <p:sldId id="279" r:id="rId9"/>
    <p:sldId id="280" r:id="rId10"/>
    <p:sldId id="281" r:id="rId11"/>
    <p:sldId id="282" r:id="rId12"/>
    <p:sldId id="283" r:id="rId13"/>
    <p:sldId id="286" r:id="rId14"/>
    <p:sldId id="285" r:id="rId15"/>
    <p:sldId id="284" r:id="rId16"/>
    <p:sldId id="287" r:id="rId17"/>
    <p:sldId id="271" r:id="rId18"/>
    <p:sldId id="261" r:id="rId19"/>
    <p:sldId id="272" r:id="rId20"/>
    <p:sldId id="258" r:id="rId21"/>
    <p:sldId id="256" r:id="rId22"/>
    <p:sldId id="277" r:id="rId23"/>
    <p:sldId id="278" r:id="rId24"/>
    <p:sldId id="288" r:id="rId25"/>
    <p:sldId id="292" r:id="rId26"/>
    <p:sldId id="289" r:id="rId27"/>
    <p:sldId id="290" r:id="rId28"/>
    <p:sldId id="291" r:id="rId29"/>
    <p:sldId id="273" r:id="rId30"/>
    <p:sldId id="262" r:id="rId31"/>
    <p:sldId id="263" r:id="rId32"/>
    <p:sldId id="293" r:id="rId33"/>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74" autoAdjust="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6"/>
          </a:xfrm>
          <a:prstGeom prst="rect">
            <a:avLst/>
          </a:prstGeom>
        </p:spPr>
        <p:txBody>
          <a:bodyPr vert="horz" lIns="92153" tIns="46077" rIns="92153" bIns="46077" rtlCol="0"/>
          <a:lstStyle>
            <a:lvl1pPr algn="l">
              <a:defRPr sz="1200"/>
            </a:lvl1pPr>
          </a:lstStyle>
          <a:p>
            <a:endParaRPr lang="en-GB"/>
          </a:p>
        </p:txBody>
      </p:sp>
      <p:sp>
        <p:nvSpPr>
          <p:cNvPr id="3" name="Date Placeholder 2"/>
          <p:cNvSpPr>
            <a:spLocks noGrp="1"/>
          </p:cNvSpPr>
          <p:nvPr>
            <p:ph type="dt" idx="1"/>
          </p:nvPr>
        </p:nvSpPr>
        <p:spPr>
          <a:xfrm>
            <a:off x="3850443" y="0"/>
            <a:ext cx="2945659" cy="498136"/>
          </a:xfrm>
          <a:prstGeom prst="rect">
            <a:avLst/>
          </a:prstGeom>
        </p:spPr>
        <p:txBody>
          <a:bodyPr vert="horz" lIns="92153" tIns="46077" rIns="92153" bIns="46077" rtlCol="0"/>
          <a:lstStyle>
            <a:lvl1pPr algn="r">
              <a:defRPr sz="1200"/>
            </a:lvl1pPr>
          </a:lstStyle>
          <a:p>
            <a:fld id="{869D930A-A294-411D-83BF-0EB59E84F7AD}" type="datetimeFigureOut">
              <a:rPr lang="en-GB" smtClean="0"/>
              <a:t>16/11/2020</a:t>
            </a:fld>
            <a:endParaRPr lang="en-GB"/>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2153" tIns="46077" rIns="92153" bIns="46077" rtlCol="0" anchor="ctr"/>
          <a:lstStyle/>
          <a:p>
            <a:endParaRPr lang="en-GB"/>
          </a:p>
        </p:txBody>
      </p:sp>
      <p:sp>
        <p:nvSpPr>
          <p:cNvPr id="5" name="Notes Placeholder 4"/>
          <p:cNvSpPr>
            <a:spLocks noGrp="1"/>
          </p:cNvSpPr>
          <p:nvPr>
            <p:ph type="body" sz="quarter" idx="3"/>
          </p:nvPr>
        </p:nvSpPr>
        <p:spPr>
          <a:xfrm>
            <a:off x="679768" y="4777959"/>
            <a:ext cx="5438140" cy="3909239"/>
          </a:xfrm>
          <a:prstGeom prst="rect">
            <a:avLst/>
          </a:prstGeom>
        </p:spPr>
        <p:txBody>
          <a:bodyPr vert="horz" lIns="92153" tIns="46077" rIns="92153" bIns="46077"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2"/>
            <a:ext cx="2945659" cy="498135"/>
          </a:xfrm>
          <a:prstGeom prst="rect">
            <a:avLst/>
          </a:prstGeom>
        </p:spPr>
        <p:txBody>
          <a:bodyPr vert="horz" lIns="92153" tIns="46077" rIns="92153" bIns="46077"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2"/>
            <a:ext cx="2945659" cy="498135"/>
          </a:xfrm>
          <a:prstGeom prst="rect">
            <a:avLst/>
          </a:prstGeom>
        </p:spPr>
        <p:txBody>
          <a:bodyPr vert="horz" lIns="92153" tIns="46077" rIns="92153" bIns="46077" rtlCol="0" anchor="b"/>
          <a:lstStyle>
            <a:lvl1pPr algn="r">
              <a:defRPr sz="1200"/>
            </a:lvl1pPr>
          </a:lstStyle>
          <a:p>
            <a:fld id="{1860CC69-6609-47EE-83F2-3A59AAD83E53}" type="slidenum">
              <a:rPr lang="en-GB" smtClean="0"/>
              <a:t>‹#›</a:t>
            </a:fld>
            <a:endParaRPr lang="en-GB"/>
          </a:p>
        </p:txBody>
      </p:sp>
    </p:spTree>
    <p:extLst>
      <p:ext uri="{BB962C8B-B14F-4D97-AF65-F5344CB8AC3E}">
        <p14:creationId xmlns:p14="http://schemas.microsoft.com/office/powerpoint/2010/main" val="1873328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6DF4281-6567-47A5-BDE8-C7596B49B0C9}" type="datetimeFigureOut">
              <a:rPr lang="en-GB" smtClean="0"/>
              <a:t>16/11/2020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60C12E-84B8-428A-95C0-4549D230A687}" type="slidenum">
              <a:rPr lang="en-GB" smtClean="0"/>
              <a:t>‹#›</a:t>
            </a:fld>
            <a:endParaRPr lang="en-GB"/>
          </a:p>
        </p:txBody>
      </p:sp>
    </p:spTree>
    <p:extLst>
      <p:ext uri="{BB962C8B-B14F-4D97-AF65-F5344CB8AC3E}">
        <p14:creationId xmlns:p14="http://schemas.microsoft.com/office/powerpoint/2010/main" val="1604003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DF4281-6567-47A5-BDE8-C7596B49B0C9}" type="datetimeFigureOut">
              <a:rPr lang="en-GB" smtClean="0"/>
              <a:t>16/11/2020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60C12E-84B8-428A-95C0-4549D230A687}" type="slidenum">
              <a:rPr lang="en-GB" smtClean="0"/>
              <a:t>‹#›</a:t>
            </a:fld>
            <a:endParaRPr lang="en-GB"/>
          </a:p>
        </p:txBody>
      </p:sp>
    </p:spTree>
    <p:extLst>
      <p:ext uri="{BB962C8B-B14F-4D97-AF65-F5344CB8AC3E}">
        <p14:creationId xmlns:p14="http://schemas.microsoft.com/office/powerpoint/2010/main" val="1158508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DF4281-6567-47A5-BDE8-C7596B49B0C9}" type="datetimeFigureOut">
              <a:rPr lang="en-GB" smtClean="0"/>
              <a:t>16/11/2020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60C12E-84B8-428A-95C0-4549D230A687}" type="slidenum">
              <a:rPr lang="en-GB" smtClean="0"/>
              <a:t>‹#›</a:t>
            </a:fld>
            <a:endParaRPr lang="en-GB"/>
          </a:p>
        </p:txBody>
      </p:sp>
    </p:spTree>
    <p:extLst>
      <p:ext uri="{BB962C8B-B14F-4D97-AF65-F5344CB8AC3E}">
        <p14:creationId xmlns:p14="http://schemas.microsoft.com/office/powerpoint/2010/main" val="1372603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DF4281-6567-47A5-BDE8-C7596B49B0C9}" type="datetimeFigureOut">
              <a:rPr lang="en-GB" smtClean="0"/>
              <a:t>16/11/2020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60C12E-84B8-428A-95C0-4549D230A687}" type="slidenum">
              <a:rPr lang="en-GB" smtClean="0"/>
              <a:t>‹#›</a:t>
            </a:fld>
            <a:endParaRPr lang="en-GB"/>
          </a:p>
        </p:txBody>
      </p:sp>
    </p:spTree>
    <p:extLst>
      <p:ext uri="{BB962C8B-B14F-4D97-AF65-F5344CB8AC3E}">
        <p14:creationId xmlns:p14="http://schemas.microsoft.com/office/powerpoint/2010/main" val="2109477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DF4281-6567-47A5-BDE8-C7596B49B0C9}" type="datetimeFigureOut">
              <a:rPr lang="en-GB" smtClean="0"/>
              <a:t>16/11/2020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60C12E-84B8-428A-95C0-4549D230A687}" type="slidenum">
              <a:rPr lang="en-GB" smtClean="0"/>
              <a:t>‹#›</a:t>
            </a:fld>
            <a:endParaRPr lang="en-GB"/>
          </a:p>
        </p:txBody>
      </p:sp>
    </p:spTree>
    <p:extLst>
      <p:ext uri="{BB962C8B-B14F-4D97-AF65-F5344CB8AC3E}">
        <p14:creationId xmlns:p14="http://schemas.microsoft.com/office/powerpoint/2010/main" val="3381811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6DF4281-6567-47A5-BDE8-C7596B49B0C9}" type="datetimeFigureOut">
              <a:rPr lang="en-GB" smtClean="0"/>
              <a:t>16/11/2020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60C12E-84B8-428A-95C0-4549D230A687}" type="slidenum">
              <a:rPr lang="en-GB" smtClean="0"/>
              <a:t>‹#›</a:t>
            </a:fld>
            <a:endParaRPr lang="en-GB"/>
          </a:p>
        </p:txBody>
      </p:sp>
    </p:spTree>
    <p:extLst>
      <p:ext uri="{BB962C8B-B14F-4D97-AF65-F5344CB8AC3E}">
        <p14:creationId xmlns:p14="http://schemas.microsoft.com/office/powerpoint/2010/main" val="3823361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6DF4281-6567-47A5-BDE8-C7596B49B0C9}" type="datetimeFigureOut">
              <a:rPr lang="en-GB" smtClean="0"/>
              <a:t>16/11/2020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60C12E-84B8-428A-95C0-4549D230A687}" type="slidenum">
              <a:rPr lang="en-GB" smtClean="0"/>
              <a:t>‹#›</a:t>
            </a:fld>
            <a:endParaRPr lang="en-GB"/>
          </a:p>
        </p:txBody>
      </p:sp>
    </p:spTree>
    <p:extLst>
      <p:ext uri="{BB962C8B-B14F-4D97-AF65-F5344CB8AC3E}">
        <p14:creationId xmlns:p14="http://schemas.microsoft.com/office/powerpoint/2010/main" val="1861399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6DF4281-6567-47A5-BDE8-C7596B49B0C9}" type="datetimeFigureOut">
              <a:rPr lang="en-GB" smtClean="0"/>
              <a:t>16/11/2020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60C12E-84B8-428A-95C0-4549D230A687}" type="slidenum">
              <a:rPr lang="en-GB" smtClean="0"/>
              <a:t>‹#›</a:t>
            </a:fld>
            <a:endParaRPr lang="en-GB"/>
          </a:p>
        </p:txBody>
      </p:sp>
    </p:spTree>
    <p:extLst>
      <p:ext uri="{BB962C8B-B14F-4D97-AF65-F5344CB8AC3E}">
        <p14:creationId xmlns:p14="http://schemas.microsoft.com/office/powerpoint/2010/main" val="3312834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F4281-6567-47A5-BDE8-C7596B49B0C9}" type="datetimeFigureOut">
              <a:rPr lang="en-GB" smtClean="0"/>
              <a:t>16/11/2020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60C12E-84B8-428A-95C0-4549D230A687}" type="slidenum">
              <a:rPr lang="en-GB" smtClean="0"/>
              <a:t>‹#›</a:t>
            </a:fld>
            <a:endParaRPr lang="en-GB"/>
          </a:p>
        </p:txBody>
      </p:sp>
    </p:spTree>
    <p:extLst>
      <p:ext uri="{BB962C8B-B14F-4D97-AF65-F5344CB8AC3E}">
        <p14:creationId xmlns:p14="http://schemas.microsoft.com/office/powerpoint/2010/main" val="425279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DF4281-6567-47A5-BDE8-C7596B49B0C9}" type="datetimeFigureOut">
              <a:rPr lang="en-GB" smtClean="0"/>
              <a:t>16/11/2020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60C12E-84B8-428A-95C0-4549D230A687}" type="slidenum">
              <a:rPr lang="en-GB" smtClean="0"/>
              <a:t>‹#›</a:t>
            </a:fld>
            <a:endParaRPr lang="en-GB"/>
          </a:p>
        </p:txBody>
      </p:sp>
    </p:spTree>
    <p:extLst>
      <p:ext uri="{BB962C8B-B14F-4D97-AF65-F5344CB8AC3E}">
        <p14:creationId xmlns:p14="http://schemas.microsoft.com/office/powerpoint/2010/main" val="683509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DF4281-6567-47A5-BDE8-C7596B49B0C9}" type="datetimeFigureOut">
              <a:rPr lang="en-GB" smtClean="0"/>
              <a:t>16/11/2020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60C12E-84B8-428A-95C0-4549D230A687}" type="slidenum">
              <a:rPr lang="en-GB" smtClean="0"/>
              <a:t>‹#›</a:t>
            </a:fld>
            <a:endParaRPr lang="en-GB"/>
          </a:p>
        </p:txBody>
      </p:sp>
    </p:spTree>
    <p:extLst>
      <p:ext uri="{BB962C8B-B14F-4D97-AF65-F5344CB8AC3E}">
        <p14:creationId xmlns:p14="http://schemas.microsoft.com/office/powerpoint/2010/main" val="4228045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F4281-6567-47A5-BDE8-C7596B49B0C9}" type="datetimeFigureOut">
              <a:rPr lang="en-GB" smtClean="0"/>
              <a:t>16/11/2020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0C12E-84B8-428A-95C0-4549D230A687}" type="slidenum">
              <a:rPr lang="en-GB" smtClean="0"/>
              <a:t>‹#›</a:t>
            </a:fld>
            <a:endParaRPr lang="en-GB"/>
          </a:p>
        </p:txBody>
      </p:sp>
    </p:spTree>
    <p:extLst>
      <p:ext uri="{BB962C8B-B14F-4D97-AF65-F5344CB8AC3E}">
        <p14:creationId xmlns:p14="http://schemas.microsoft.com/office/powerpoint/2010/main" val="3693954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gij88paaFB4"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Si9pWVWyGjU&amp;t=122s"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solidFill>
              <a:schemeClr val="tx1"/>
            </a:solidFill>
          </a:ln>
        </p:spPr>
        <p:txBody>
          <a:bodyPr>
            <a:normAutofit fontScale="90000"/>
          </a:bodyPr>
          <a:lstStyle/>
          <a:p>
            <a:pPr algn="ctr"/>
            <a:r>
              <a:rPr lang="en-GB" b="1" u="sng" dirty="0" smtClean="0"/>
              <a:t>Paper 3 Preparation</a:t>
            </a:r>
            <a:r>
              <a:rPr lang="en-GB" b="1" dirty="0" smtClean="0"/>
              <a:t>                </a:t>
            </a:r>
            <a:r>
              <a:rPr lang="en-GB" b="1" u="sng" dirty="0" smtClean="0"/>
              <a:t> 13-Nov-20</a:t>
            </a:r>
            <a:r>
              <a:rPr lang="en-GB" b="1" dirty="0" smtClean="0"/>
              <a:t/>
            </a:r>
            <a:br>
              <a:rPr lang="en-GB" b="1" dirty="0" smtClean="0"/>
            </a:br>
            <a:r>
              <a:rPr lang="en-US" sz="3300" b="1" i="1" dirty="0" smtClean="0"/>
              <a:t>Key </a:t>
            </a:r>
            <a:r>
              <a:rPr lang="en-US" sz="3300" b="1" i="1" dirty="0"/>
              <a:t>terminology from the article From Organoids to </a:t>
            </a:r>
            <a:r>
              <a:rPr lang="en-US" sz="3300" b="1" i="1" dirty="0" err="1"/>
              <a:t>Gastruloids</a:t>
            </a:r>
            <a:r>
              <a:rPr lang="en-US" sz="3300" b="1" i="1" dirty="0"/>
              <a:t> 2019</a:t>
            </a:r>
            <a:endParaRPr lang="en-GB" sz="3300" b="1" i="1" dirty="0"/>
          </a:p>
        </p:txBody>
      </p:sp>
      <p:sp>
        <p:nvSpPr>
          <p:cNvPr id="3" name="Content Placeholder 2"/>
          <p:cNvSpPr>
            <a:spLocks noGrp="1"/>
          </p:cNvSpPr>
          <p:nvPr>
            <p:ph idx="1"/>
          </p:nvPr>
        </p:nvSpPr>
        <p:spPr>
          <a:xfrm>
            <a:off x="838200" y="1964171"/>
            <a:ext cx="10515600" cy="4351338"/>
          </a:xfrm>
        </p:spPr>
        <p:txBody>
          <a:bodyPr>
            <a:normAutofit/>
          </a:bodyPr>
          <a:lstStyle/>
          <a:p>
            <a:pPr marL="0" indent="0">
              <a:buNone/>
            </a:pPr>
            <a:r>
              <a:rPr lang="en-GB" u="sng" dirty="0" smtClean="0"/>
              <a:t>Do Now. Using the article supplied:</a:t>
            </a:r>
          </a:p>
          <a:p>
            <a:pPr marL="0" indent="0">
              <a:buNone/>
            </a:pPr>
            <a:endParaRPr lang="en-GB" u="sng" dirty="0" smtClean="0"/>
          </a:p>
          <a:p>
            <a:pPr marL="514350" indent="-514350">
              <a:buFont typeface="+mj-lt"/>
              <a:buAutoNum type="arabicPeriod"/>
            </a:pPr>
            <a:r>
              <a:rPr lang="en-GB" dirty="0" smtClean="0"/>
              <a:t>In one colour</a:t>
            </a:r>
            <a:r>
              <a:rPr lang="en-GB" b="1" dirty="0" smtClean="0">
                <a:solidFill>
                  <a:srgbClr val="FF0000"/>
                </a:solidFill>
              </a:rPr>
              <a:t> </a:t>
            </a:r>
            <a:r>
              <a:rPr lang="en-GB" b="1" dirty="0">
                <a:solidFill>
                  <a:srgbClr val="FF0000"/>
                </a:solidFill>
              </a:rPr>
              <a:t>highlight </a:t>
            </a:r>
            <a:r>
              <a:rPr lang="en-GB" dirty="0" smtClean="0"/>
              <a:t>any key words or phrases that you do not know the definition of or are new to you (tricky words/phrases). </a:t>
            </a:r>
          </a:p>
          <a:p>
            <a:pPr marL="514350" indent="-514350">
              <a:buFont typeface="+mj-lt"/>
              <a:buAutoNum type="arabicPeriod"/>
            </a:pPr>
            <a:r>
              <a:rPr lang="en-GB" dirty="0" smtClean="0"/>
              <a:t>In another colour </a:t>
            </a:r>
            <a:r>
              <a:rPr lang="en-GB" b="1" dirty="0" smtClean="0">
                <a:solidFill>
                  <a:srgbClr val="00B0F0"/>
                </a:solidFill>
              </a:rPr>
              <a:t>highlight</a:t>
            </a:r>
            <a:r>
              <a:rPr lang="en-GB" dirty="0" smtClean="0"/>
              <a:t> any key words or phrases that may be related to aspects of Biology that we have studied (e.g. inheritance, gene expression </a:t>
            </a:r>
            <a:r>
              <a:rPr lang="en-GB" dirty="0" err="1" smtClean="0"/>
              <a:t>etc</a:t>
            </a:r>
            <a:r>
              <a:rPr lang="en-GB" dirty="0" smtClean="0"/>
              <a:t>) .</a:t>
            </a:r>
          </a:p>
          <a:p>
            <a:pPr marL="514350" indent="-514350">
              <a:buFont typeface="+mj-lt"/>
              <a:buAutoNum type="arabicPeriod"/>
            </a:pPr>
            <a:endParaRPr lang="en-GB" dirty="0"/>
          </a:p>
          <a:p>
            <a:pPr marL="0" indent="0">
              <a:buNone/>
            </a:pPr>
            <a:r>
              <a:rPr lang="en-GB" b="1" dirty="0" smtClean="0">
                <a:solidFill>
                  <a:srgbClr val="00B050"/>
                </a:solidFill>
              </a:rPr>
              <a:t>3.   Add in any extra words that your partner found! </a:t>
            </a:r>
          </a:p>
          <a:p>
            <a:endParaRPr lang="en-GB" dirty="0"/>
          </a:p>
        </p:txBody>
      </p:sp>
    </p:spTree>
    <p:extLst>
      <p:ext uri="{BB962C8B-B14F-4D97-AF65-F5344CB8AC3E}">
        <p14:creationId xmlns:p14="http://schemas.microsoft.com/office/powerpoint/2010/main" val="131811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Any chemical which regulates gene expression</a:t>
            </a:r>
          </a:p>
        </p:txBody>
      </p:sp>
      <p:sp>
        <p:nvSpPr>
          <p:cNvPr id="4" name="Title 1"/>
          <p:cNvSpPr txBox="1">
            <a:spLocks/>
          </p:cNvSpPr>
          <p:nvPr/>
        </p:nvSpPr>
        <p:spPr>
          <a:xfrm>
            <a:off x="838200" y="365124"/>
            <a:ext cx="10515600" cy="1325563"/>
          </a:xfrm>
          <a:prstGeom prst="rect">
            <a:avLst/>
          </a:prstGeom>
          <a:solidFill>
            <a:schemeClr val="accent1">
              <a:lumMod val="20000"/>
              <a:lumOff val="80000"/>
            </a:schemeClr>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mtClean="0"/>
              <a:t>Guess the word</a:t>
            </a:r>
            <a:endParaRPr lang="en-GB" dirty="0"/>
          </a:p>
        </p:txBody>
      </p:sp>
      <p:sp>
        <p:nvSpPr>
          <p:cNvPr id="5" name="Rectangle 4"/>
          <p:cNvSpPr/>
          <p:nvPr/>
        </p:nvSpPr>
        <p:spPr>
          <a:xfrm>
            <a:off x="5414563" y="3244334"/>
            <a:ext cx="2012089" cy="523220"/>
          </a:xfrm>
          <a:prstGeom prst="rect">
            <a:avLst/>
          </a:prstGeom>
          <a:solidFill>
            <a:srgbClr val="92D050"/>
          </a:solidFill>
        </p:spPr>
        <p:txBody>
          <a:bodyPr wrap="none">
            <a:spAutoFit/>
          </a:bodyPr>
          <a:lstStyle/>
          <a:p>
            <a:r>
              <a:rPr lang="en-GB" sz="2800" dirty="0">
                <a:latin typeface="Calibri" panose="020F0502020204030204" pitchFamily="34" charset="0"/>
                <a:ea typeface="Calibri" panose="020F0502020204030204" pitchFamily="34" charset="0"/>
                <a:cs typeface="Times New Roman" panose="02020603050405020304" pitchFamily="18" charset="0"/>
              </a:rPr>
              <a:t>Gene signals</a:t>
            </a:r>
            <a:endParaRPr lang="en-GB" sz="2800" dirty="0"/>
          </a:p>
        </p:txBody>
      </p:sp>
    </p:spTree>
    <p:extLst>
      <p:ext uri="{BB962C8B-B14F-4D97-AF65-F5344CB8AC3E}">
        <p14:creationId xmlns:p14="http://schemas.microsoft.com/office/powerpoint/2010/main" val="52086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Pluripotent stem cells from blastocyst of mouse, human or primate</a:t>
            </a:r>
          </a:p>
        </p:txBody>
      </p:sp>
      <p:sp>
        <p:nvSpPr>
          <p:cNvPr id="4" name="Title 1"/>
          <p:cNvSpPr txBox="1">
            <a:spLocks/>
          </p:cNvSpPr>
          <p:nvPr/>
        </p:nvSpPr>
        <p:spPr>
          <a:xfrm>
            <a:off x="838200" y="365125"/>
            <a:ext cx="10515600" cy="1325563"/>
          </a:xfrm>
          <a:prstGeom prst="rect">
            <a:avLst/>
          </a:prstGeom>
          <a:solidFill>
            <a:schemeClr val="accent1">
              <a:lumMod val="20000"/>
              <a:lumOff val="80000"/>
            </a:schemeClr>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mtClean="0"/>
              <a:t>Guess the word</a:t>
            </a:r>
            <a:endParaRPr lang="en-GB" dirty="0"/>
          </a:p>
        </p:txBody>
      </p:sp>
      <p:sp>
        <p:nvSpPr>
          <p:cNvPr id="5" name="Rectangle 4"/>
          <p:cNvSpPr/>
          <p:nvPr/>
        </p:nvSpPr>
        <p:spPr>
          <a:xfrm>
            <a:off x="5293504" y="3244334"/>
            <a:ext cx="2391104" cy="523220"/>
          </a:xfrm>
          <a:prstGeom prst="rect">
            <a:avLst/>
          </a:prstGeom>
          <a:solidFill>
            <a:srgbClr val="92D050"/>
          </a:solidFill>
        </p:spPr>
        <p:txBody>
          <a:bodyPr wrap="none">
            <a:spAutoFit/>
          </a:bodyPr>
          <a:lstStyle/>
          <a:p>
            <a:r>
              <a:rPr lang="en-GB" sz="2800" dirty="0" err="1">
                <a:latin typeface="Calibri" panose="020F0502020204030204" pitchFamily="34" charset="0"/>
                <a:ea typeface="Calibri" panose="020F0502020204030204" pitchFamily="34" charset="0"/>
                <a:cs typeface="Times New Roman" panose="02020603050405020304" pitchFamily="18" charset="0"/>
              </a:rPr>
              <a:t>Embryoid</a:t>
            </a:r>
            <a:r>
              <a:rPr lang="en-GB" sz="2800" dirty="0">
                <a:latin typeface="Calibri" panose="020F0502020204030204" pitchFamily="34" charset="0"/>
                <a:ea typeface="Calibri" panose="020F0502020204030204" pitchFamily="34" charset="0"/>
                <a:cs typeface="Times New Roman" panose="02020603050405020304" pitchFamily="18" charset="0"/>
              </a:rPr>
              <a:t> body</a:t>
            </a:r>
            <a:endParaRPr lang="en-GB" sz="2800" dirty="0"/>
          </a:p>
        </p:txBody>
      </p:sp>
    </p:spTree>
    <p:extLst>
      <p:ext uri="{BB962C8B-B14F-4D97-AF65-F5344CB8AC3E}">
        <p14:creationId xmlns:p14="http://schemas.microsoft.com/office/powerpoint/2010/main" val="322841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The same results are obtained by a different person or by using a different method</a:t>
            </a:r>
          </a:p>
        </p:txBody>
      </p:sp>
      <p:sp>
        <p:nvSpPr>
          <p:cNvPr id="4" name="Title 1"/>
          <p:cNvSpPr txBox="1">
            <a:spLocks/>
          </p:cNvSpPr>
          <p:nvPr/>
        </p:nvSpPr>
        <p:spPr>
          <a:xfrm>
            <a:off x="838200" y="365124"/>
            <a:ext cx="10515600" cy="1325563"/>
          </a:xfrm>
          <a:prstGeom prst="rect">
            <a:avLst/>
          </a:prstGeom>
          <a:solidFill>
            <a:schemeClr val="accent1">
              <a:lumMod val="20000"/>
              <a:lumOff val="80000"/>
            </a:schemeClr>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mtClean="0"/>
              <a:t>Guess the word</a:t>
            </a:r>
            <a:endParaRPr lang="en-GB" dirty="0"/>
          </a:p>
        </p:txBody>
      </p:sp>
      <p:sp>
        <p:nvSpPr>
          <p:cNvPr id="5" name="Rectangle 4"/>
          <p:cNvSpPr/>
          <p:nvPr/>
        </p:nvSpPr>
        <p:spPr>
          <a:xfrm>
            <a:off x="5383176" y="3244334"/>
            <a:ext cx="2110642" cy="523220"/>
          </a:xfrm>
          <a:prstGeom prst="rect">
            <a:avLst/>
          </a:prstGeom>
          <a:solidFill>
            <a:srgbClr val="92D050"/>
          </a:solidFill>
        </p:spPr>
        <p:txBody>
          <a:bodyPr wrap="none">
            <a:spAutoFit/>
          </a:bodyPr>
          <a:lstStyle/>
          <a:p>
            <a:r>
              <a:rPr lang="en-GB" sz="2800" dirty="0">
                <a:latin typeface="Calibri" panose="020F0502020204030204" pitchFamily="34" charset="0"/>
                <a:ea typeface="Calibri" panose="020F0502020204030204" pitchFamily="34" charset="0"/>
                <a:cs typeface="Times New Roman" panose="02020603050405020304" pitchFamily="18" charset="0"/>
              </a:rPr>
              <a:t>Reproducible</a:t>
            </a:r>
            <a:endParaRPr lang="en-GB" sz="2800" dirty="0"/>
          </a:p>
        </p:txBody>
      </p:sp>
    </p:spTree>
    <p:extLst>
      <p:ext uri="{BB962C8B-B14F-4D97-AF65-F5344CB8AC3E}">
        <p14:creationId xmlns:p14="http://schemas.microsoft.com/office/powerpoint/2010/main" val="401589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In vitro, miniature simplified organ</a:t>
            </a:r>
          </a:p>
        </p:txBody>
      </p:sp>
      <p:sp>
        <p:nvSpPr>
          <p:cNvPr id="4" name="Title 1"/>
          <p:cNvSpPr txBox="1">
            <a:spLocks/>
          </p:cNvSpPr>
          <p:nvPr/>
        </p:nvSpPr>
        <p:spPr>
          <a:xfrm>
            <a:off x="838200" y="365124"/>
            <a:ext cx="10515600" cy="1325563"/>
          </a:xfrm>
          <a:prstGeom prst="rect">
            <a:avLst/>
          </a:prstGeom>
          <a:solidFill>
            <a:schemeClr val="accent1">
              <a:lumMod val="20000"/>
              <a:lumOff val="80000"/>
            </a:schemeClr>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mtClean="0"/>
              <a:t>Guess the word</a:t>
            </a:r>
            <a:endParaRPr lang="en-GB" dirty="0"/>
          </a:p>
        </p:txBody>
      </p:sp>
      <p:sp>
        <p:nvSpPr>
          <p:cNvPr id="5" name="Rectangle 4"/>
          <p:cNvSpPr/>
          <p:nvPr/>
        </p:nvSpPr>
        <p:spPr>
          <a:xfrm>
            <a:off x="5383176" y="3244334"/>
            <a:ext cx="1524392" cy="523220"/>
          </a:xfrm>
          <a:prstGeom prst="rect">
            <a:avLst/>
          </a:prstGeom>
          <a:solidFill>
            <a:srgbClr val="92D050"/>
          </a:solidFill>
        </p:spPr>
        <p:txBody>
          <a:bodyPr wrap="none">
            <a:spAutoFit/>
          </a:bodyPr>
          <a:lstStyle/>
          <a:p>
            <a:r>
              <a:rPr lang="en-GB" sz="2800" dirty="0" smtClean="0">
                <a:latin typeface="Calibri" panose="020F0502020204030204" pitchFamily="34" charset="0"/>
                <a:cs typeface="Times New Roman" panose="02020603050405020304" pitchFamily="18" charset="0"/>
              </a:rPr>
              <a:t>Organoid</a:t>
            </a:r>
            <a:endParaRPr lang="en-GB" sz="2800" dirty="0"/>
          </a:p>
        </p:txBody>
      </p:sp>
    </p:spTree>
    <p:extLst>
      <p:ext uri="{BB962C8B-B14F-4D97-AF65-F5344CB8AC3E}">
        <p14:creationId xmlns:p14="http://schemas.microsoft.com/office/powerpoint/2010/main" val="200208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How the genes control the development of the body axis</a:t>
            </a:r>
            <a:endParaRPr lang="en-GB" dirty="0"/>
          </a:p>
        </p:txBody>
      </p:sp>
      <p:sp>
        <p:nvSpPr>
          <p:cNvPr id="4" name="Title 1"/>
          <p:cNvSpPr txBox="1">
            <a:spLocks/>
          </p:cNvSpPr>
          <p:nvPr/>
        </p:nvSpPr>
        <p:spPr>
          <a:xfrm>
            <a:off x="838200" y="365124"/>
            <a:ext cx="10515600" cy="1325563"/>
          </a:xfrm>
          <a:prstGeom prst="rect">
            <a:avLst/>
          </a:prstGeom>
          <a:solidFill>
            <a:schemeClr val="accent1">
              <a:lumMod val="20000"/>
              <a:lumOff val="80000"/>
            </a:schemeClr>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mtClean="0"/>
              <a:t>Guess the word</a:t>
            </a:r>
            <a:endParaRPr lang="en-GB" dirty="0"/>
          </a:p>
        </p:txBody>
      </p:sp>
      <p:sp>
        <p:nvSpPr>
          <p:cNvPr id="5" name="Rectangle 4"/>
          <p:cNvSpPr/>
          <p:nvPr/>
        </p:nvSpPr>
        <p:spPr>
          <a:xfrm>
            <a:off x="5263015" y="3244334"/>
            <a:ext cx="2485552" cy="523220"/>
          </a:xfrm>
          <a:prstGeom prst="rect">
            <a:avLst/>
          </a:prstGeom>
          <a:solidFill>
            <a:srgbClr val="92D050"/>
          </a:solidFill>
        </p:spPr>
        <p:txBody>
          <a:bodyPr wrap="none">
            <a:spAutoFit/>
          </a:bodyPr>
          <a:lstStyle/>
          <a:p>
            <a:r>
              <a:rPr lang="en-GB" sz="2800" dirty="0">
                <a:latin typeface="Calibri" panose="020F0502020204030204" pitchFamily="34" charset="0"/>
                <a:ea typeface="Calibri" panose="020F0502020204030204" pitchFamily="34" charset="0"/>
                <a:cs typeface="Times New Roman" panose="02020603050405020304" pitchFamily="18" charset="0"/>
              </a:rPr>
              <a:t>Axial patterning</a:t>
            </a:r>
            <a:endParaRPr lang="en-GB" sz="2800" dirty="0"/>
          </a:p>
        </p:txBody>
      </p:sp>
    </p:spTree>
    <p:extLst>
      <p:ext uri="{BB962C8B-B14F-4D97-AF65-F5344CB8AC3E}">
        <p14:creationId xmlns:p14="http://schemas.microsoft.com/office/powerpoint/2010/main" val="414464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Spread information widely</a:t>
            </a:r>
          </a:p>
        </p:txBody>
      </p:sp>
      <p:sp>
        <p:nvSpPr>
          <p:cNvPr id="4" name="Title 1"/>
          <p:cNvSpPr txBox="1">
            <a:spLocks/>
          </p:cNvSpPr>
          <p:nvPr/>
        </p:nvSpPr>
        <p:spPr>
          <a:xfrm>
            <a:off x="838200" y="365124"/>
            <a:ext cx="10515600" cy="1325563"/>
          </a:xfrm>
          <a:prstGeom prst="rect">
            <a:avLst/>
          </a:prstGeom>
          <a:solidFill>
            <a:schemeClr val="accent1">
              <a:lumMod val="20000"/>
              <a:lumOff val="80000"/>
            </a:schemeClr>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mtClean="0"/>
              <a:t>Guess the word</a:t>
            </a:r>
            <a:endParaRPr lang="en-GB" dirty="0"/>
          </a:p>
        </p:txBody>
      </p:sp>
      <p:sp>
        <p:nvSpPr>
          <p:cNvPr id="5" name="Rectangle 4"/>
          <p:cNvSpPr/>
          <p:nvPr/>
        </p:nvSpPr>
        <p:spPr>
          <a:xfrm>
            <a:off x="5379201" y="3244334"/>
            <a:ext cx="2125134" cy="523220"/>
          </a:xfrm>
          <a:prstGeom prst="rect">
            <a:avLst/>
          </a:prstGeom>
          <a:solidFill>
            <a:srgbClr val="92D050"/>
          </a:solidFill>
        </p:spPr>
        <p:txBody>
          <a:bodyPr wrap="none">
            <a:spAutoFit/>
          </a:bodyPr>
          <a:lstStyle/>
          <a:p>
            <a:r>
              <a:rPr lang="en-GB" sz="2800" dirty="0">
                <a:latin typeface="Calibri" panose="020F0502020204030204" pitchFamily="34" charset="0"/>
                <a:ea typeface="Calibri" panose="020F0502020204030204" pitchFamily="34" charset="0"/>
                <a:cs typeface="Times New Roman" panose="02020603050405020304" pitchFamily="18" charset="0"/>
              </a:rPr>
              <a:t>disseminated</a:t>
            </a:r>
            <a:endParaRPr lang="en-GB" sz="2800" dirty="0"/>
          </a:p>
        </p:txBody>
      </p:sp>
    </p:spTree>
    <p:extLst>
      <p:ext uri="{BB962C8B-B14F-4D97-AF65-F5344CB8AC3E}">
        <p14:creationId xmlns:p14="http://schemas.microsoft.com/office/powerpoint/2010/main" val="192877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Spherical structure, inner cell mass which forms embryo and outer layer trophoblast, formed day 5-9 of embryo development</a:t>
            </a:r>
          </a:p>
        </p:txBody>
      </p:sp>
      <p:sp>
        <p:nvSpPr>
          <p:cNvPr id="4" name="Title 1"/>
          <p:cNvSpPr txBox="1">
            <a:spLocks/>
          </p:cNvSpPr>
          <p:nvPr/>
        </p:nvSpPr>
        <p:spPr>
          <a:xfrm>
            <a:off x="838200" y="365124"/>
            <a:ext cx="10515600" cy="1325563"/>
          </a:xfrm>
          <a:prstGeom prst="rect">
            <a:avLst/>
          </a:prstGeom>
          <a:solidFill>
            <a:schemeClr val="accent1">
              <a:lumMod val="20000"/>
              <a:lumOff val="80000"/>
            </a:schemeClr>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mtClean="0"/>
              <a:t>Guess the word</a:t>
            </a:r>
            <a:endParaRPr lang="en-GB" dirty="0"/>
          </a:p>
        </p:txBody>
      </p:sp>
      <p:sp>
        <p:nvSpPr>
          <p:cNvPr id="5" name="Rectangle 4"/>
          <p:cNvSpPr/>
          <p:nvPr/>
        </p:nvSpPr>
        <p:spPr>
          <a:xfrm>
            <a:off x="5379201" y="3244334"/>
            <a:ext cx="1638077" cy="523220"/>
          </a:xfrm>
          <a:prstGeom prst="rect">
            <a:avLst/>
          </a:prstGeom>
          <a:solidFill>
            <a:srgbClr val="92D050"/>
          </a:solidFill>
        </p:spPr>
        <p:txBody>
          <a:bodyPr wrap="none">
            <a:spAutoFit/>
          </a:bodyPr>
          <a:lstStyle/>
          <a:p>
            <a:r>
              <a:rPr lang="en-GB" sz="2800" dirty="0" smtClean="0">
                <a:latin typeface="Calibri" panose="020F0502020204030204" pitchFamily="34" charset="0"/>
                <a:cs typeface="Times New Roman" panose="02020603050405020304" pitchFamily="18" charset="0"/>
              </a:rPr>
              <a:t>blastocyst</a:t>
            </a:r>
            <a:endParaRPr lang="en-GB" sz="2800" dirty="0"/>
          </a:p>
        </p:txBody>
      </p:sp>
    </p:spTree>
    <p:extLst>
      <p:ext uri="{BB962C8B-B14F-4D97-AF65-F5344CB8AC3E}">
        <p14:creationId xmlns:p14="http://schemas.microsoft.com/office/powerpoint/2010/main" val="375682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chemeClr val="accent1">
              <a:lumMod val="20000"/>
              <a:lumOff val="80000"/>
            </a:schemeClr>
          </a:solidFill>
          <a:ln>
            <a:solidFill>
              <a:schemeClr val="tx1"/>
            </a:solidFill>
          </a:ln>
        </p:spPr>
        <p:txBody>
          <a:bodyPr/>
          <a:lstStyle/>
          <a:p>
            <a:r>
              <a:rPr lang="en-GB" b="1" dirty="0" smtClean="0"/>
              <a:t>Now assign each of the paragraphs to an area of biology that you have studied and the topic </a:t>
            </a:r>
            <a:endParaRPr lang="en-GB" b="1" dirty="0"/>
          </a:p>
        </p:txBody>
      </p:sp>
      <p:pic>
        <p:nvPicPr>
          <p:cNvPr id="9" name="Content Placeholder 8"/>
          <p:cNvPicPr>
            <a:picLocks noGrp="1" noChangeAspect="1"/>
          </p:cNvPicPr>
          <p:nvPr>
            <p:ph idx="1"/>
          </p:nvPr>
        </p:nvPicPr>
        <p:blipFill rotWithShape="1">
          <a:blip r:embed="rId2"/>
          <a:srcRect l="23506" t="16311" r="23864" b="9821"/>
          <a:stretch/>
        </p:blipFill>
        <p:spPr>
          <a:xfrm>
            <a:off x="346364" y="1894492"/>
            <a:ext cx="6289963" cy="4963508"/>
          </a:xfrm>
          <a:prstGeom prst="rect">
            <a:avLst/>
          </a:prstGeom>
        </p:spPr>
      </p:pic>
      <p:sp>
        <p:nvSpPr>
          <p:cNvPr id="10" name="TextBox 9"/>
          <p:cNvSpPr txBox="1"/>
          <p:nvPr/>
        </p:nvSpPr>
        <p:spPr>
          <a:xfrm>
            <a:off x="7938653" y="5352549"/>
            <a:ext cx="3519054" cy="461665"/>
          </a:xfrm>
          <a:prstGeom prst="rect">
            <a:avLst/>
          </a:prstGeom>
          <a:noFill/>
        </p:spPr>
        <p:txBody>
          <a:bodyPr wrap="square" rtlCol="0">
            <a:spAutoFit/>
          </a:bodyPr>
          <a:lstStyle/>
          <a:p>
            <a:r>
              <a:rPr lang="en-GB" sz="2400" dirty="0" smtClean="0"/>
              <a:t>e.g. </a:t>
            </a:r>
            <a:r>
              <a:rPr lang="en-GB" sz="2400" b="1" dirty="0" smtClean="0">
                <a:solidFill>
                  <a:srgbClr val="FF0000"/>
                </a:solidFill>
                <a:latin typeface="Bradley Hand ITC" panose="03070402050302030203" pitchFamily="66" charset="0"/>
              </a:rPr>
              <a:t>stem cells, topic 3</a:t>
            </a:r>
            <a:endParaRPr lang="en-GB" sz="2400" b="1" dirty="0">
              <a:solidFill>
                <a:srgbClr val="FF0000"/>
              </a:solidFill>
              <a:latin typeface="Bradley Hand ITC" panose="03070402050302030203" pitchFamily="66" charset="0"/>
            </a:endParaRPr>
          </a:p>
        </p:txBody>
      </p:sp>
      <p:cxnSp>
        <p:nvCxnSpPr>
          <p:cNvPr id="12" name="Straight Arrow Connector 11"/>
          <p:cNvCxnSpPr/>
          <p:nvPr/>
        </p:nvCxnSpPr>
        <p:spPr>
          <a:xfrm flipH="1" flipV="1">
            <a:off x="6636327" y="5569528"/>
            <a:ext cx="1177637" cy="13853"/>
          </a:xfrm>
          <a:prstGeom prst="straightConnector1">
            <a:avLst/>
          </a:prstGeom>
          <a:ln w="44450" cmpd="sng">
            <a:solidFill>
              <a:srgbClr val="FF0000"/>
            </a:solidFill>
            <a:headEnd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313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chemeClr val="tx1"/>
            </a:solidFill>
          </a:ln>
        </p:spPr>
        <p:txBody>
          <a:bodyPr>
            <a:normAutofit/>
          </a:bodyPr>
          <a:lstStyle/>
          <a:p>
            <a:pPr algn="ctr"/>
            <a:r>
              <a:rPr lang="en-GB" b="1" dirty="0" smtClean="0"/>
              <a:t>Use the revision guides and textbooks to fill in the boxes from the broadsheet given to you</a:t>
            </a:r>
            <a:endParaRPr lang="en-GB" b="1" dirty="0"/>
          </a:p>
        </p:txBody>
      </p:sp>
      <p:sp>
        <p:nvSpPr>
          <p:cNvPr id="3" name="Content Placeholder 2"/>
          <p:cNvSpPr>
            <a:spLocks noGrp="1"/>
          </p:cNvSpPr>
          <p:nvPr>
            <p:ph idx="1"/>
          </p:nvPr>
        </p:nvSpPr>
        <p:spPr/>
        <p:txBody>
          <a:bodyPr/>
          <a:lstStyle/>
          <a:p>
            <a:r>
              <a:rPr lang="en-GB" dirty="0" smtClean="0"/>
              <a:t>Add definitions and examples for all headings </a:t>
            </a:r>
          </a:p>
          <a:p>
            <a:r>
              <a:rPr lang="en-GB" dirty="0" smtClean="0"/>
              <a:t>Start now and finish for your home learning </a:t>
            </a:r>
            <a:endParaRPr lang="en-GB" dirty="0"/>
          </a:p>
        </p:txBody>
      </p:sp>
    </p:spTree>
    <p:extLst>
      <p:ext uri="{BB962C8B-B14F-4D97-AF65-F5344CB8AC3E}">
        <p14:creationId xmlns:p14="http://schemas.microsoft.com/office/powerpoint/2010/main" val="1357996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60435" y="188315"/>
            <a:ext cx="3911717" cy="995044"/>
          </a:xfrm>
          <a:solidFill>
            <a:schemeClr val="bg1"/>
          </a:solidFill>
          <a:ln>
            <a:solidFill>
              <a:schemeClr val="tx1"/>
            </a:solidFill>
          </a:ln>
        </p:spPr>
        <p:txBody>
          <a:bodyPr>
            <a:normAutofit lnSpcReduction="10000"/>
          </a:bodyPr>
          <a:lstStyle/>
          <a:p>
            <a:r>
              <a:rPr lang="en-GB" sz="1600" b="1" dirty="0" smtClean="0"/>
              <a:t>June 2019 Scientific article </a:t>
            </a:r>
          </a:p>
          <a:p>
            <a:r>
              <a:rPr lang="en-GB" sz="1600" b="1" dirty="0"/>
              <a:t> From Organoids to </a:t>
            </a:r>
            <a:r>
              <a:rPr lang="en-GB" sz="1600" b="1" dirty="0" err="1"/>
              <a:t>Gastruloids</a:t>
            </a:r>
            <a:endParaRPr lang="en-GB" sz="1600" b="1" dirty="0" smtClean="0"/>
          </a:p>
          <a:p>
            <a:r>
              <a:rPr lang="en-GB" sz="1600" i="1" dirty="0" smtClean="0"/>
              <a:t>YR 1 CONTENT</a:t>
            </a:r>
            <a:endParaRPr lang="en-GB" sz="1600" i="1" dirty="0"/>
          </a:p>
        </p:txBody>
      </p:sp>
      <p:sp>
        <p:nvSpPr>
          <p:cNvPr id="10" name="TextBox 9"/>
          <p:cNvSpPr txBox="1"/>
          <p:nvPr/>
        </p:nvSpPr>
        <p:spPr>
          <a:xfrm>
            <a:off x="88629" y="185964"/>
            <a:ext cx="3911717" cy="3724096"/>
          </a:xfrm>
          <a:prstGeom prst="rect">
            <a:avLst/>
          </a:prstGeom>
          <a:noFill/>
          <a:ln>
            <a:solidFill>
              <a:schemeClr val="tx1"/>
            </a:solidFill>
          </a:ln>
        </p:spPr>
        <p:txBody>
          <a:bodyPr wrap="square" rtlCol="0">
            <a:spAutoFit/>
          </a:bodyPr>
          <a:lstStyle/>
          <a:p>
            <a:r>
              <a:rPr lang="en-GB" sz="1300" b="1" dirty="0" smtClean="0"/>
              <a:t>Stages of fertilisation</a:t>
            </a:r>
          </a:p>
          <a:p>
            <a:endParaRPr lang="en-GB" sz="1300" b="1" dirty="0"/>
          </a:p>
          <a:p>
            <a:endParaRPr lang="en-GB" sz="1300" b="1" dirty="0" smtClean="0"/>
          </a:p>
          <a:p>
            <a:endParaRPr lang="en-GB" sz="1300" b="1" dirty="0"/>
          </a:p>
          <a:p>
            <a:endParaRPr lang="en-GB" sz="1300" b="1" dirty="0" smtClean="0"/>
          </a:p>
          <a:p>
            <a:endParaRPr lang="en-GB" sz="1300" b="1" dirty="0"/>
          </a:p>
          <a:p>
            <a:endParaRPr lang="en-GB" sz="1300" b="1" dirty="0" smtClean="0"/>
          </a:p>
          <a:p>
            <a:endParaRPr lang="en-GB" sz="1300" b="1" dirty="0"/>
          </a:p>
          <a:p>
            <a:endParaRPr lang="en-GB" sz="1300" b="1" dirty="0" smtClean="0"/>
          </a:p>
          <a:p>
            <a:endParaRPr lang="en-GB" sz="1300" b="1" dirty="0"/>
          </a:p>
          <a:p>
            <a:endParaRPr lang="en-GB" sz="1300" b="1" dirty="0" smtClean="0"/>
          </a:p>
          <a:p>
            <a:endParaRPr lang="en-GB" sz="1300" b="1" dirty="0"/>
          </a:p>
          <a:p>
            <a:endParaRPr lang="en-GB" sz="1300" b="1" dirty="0" smtClean="0"/>
          </a:p>
          <a:p>
            <a:r>
              <a:rPr lang="en-GB" sz="1300" b="1" dirty="0" smtClean="0"/>
              <a:t> </a:t>
            </a:r>
          </a:p>
          <a:p>
            <a:endParaRPr lang="en-GB" dirty="0"/>
          </a:p>
          <a:p>
            <a:endParaRPr lang="en-GB" dirty="0" smtClean="0"/>
          </a:p>
          <a:p>
            <a:endParaRPr lang="en-GB" dirty="0"/>
          </a:p>
        </p:txBody>
      </p:sp>
      <p:sp>
        <p:nvSpPr>
          <p:cNvPr id="2" name="TextBox 1"/>
          <p:cNvSpPr txBox="1"/>
          <p:nvPr/>
        </p:nvSpPr>
        <p:spPr>
          <a:xfrm>
            <a:off x="8232241" y="206915"/>
            <a:ext cx="3783674" cy="6494085"/>
          </a:xfrm>
          <a:prstGeom prst="rect">
            <a:avLst/>
          </a:prstGeom>
          <a:noFill/>
          <a:ln>
            <a:solidFill>
              <a:schemeClr val="tx1"/>
            </a:solidFill>
          </a:ln>
        </p:spPr>
        <p:txBody>
          <a:bodyPr wrap="square" rtlCol="0">
            <a:spAutoFit/>
          </a:bodyPr>
          <a:lstStyle/>
          <a:p>
            <a:r>
              <a:rPr lang="en-GB" sz="1300" b="1" dirty="0" smtClean="0"/>
              <a:t>Genetics</a:t>
            </a:r>
          </a:p>
          <a:p>
            <a:r>
              <a:rPr lang="en-GB" sz="1300" dirty="0" smtClean="0"/>
              <a:t>Genotype:</a:t>
            </a:r>
          </a:p>
          <a:p>
            <a:endParaRPr lang="en-GB" sz="1300" dirty="0"/>
          </a:p>
          <a:p>
            <a:r>
              <a:rPr lang="en-GB" sz="1300" dirty="0" smtClean="0"/>
              <a:t>Phenotype: </a:t>
            </a:r>
          </a:p>
          <a:p>
            <a:endParaRPr lang="en-GB" sz="1300" dirty="0"/>
          </a:p>
          <a:p>
            <a:r>
              <a:rPr lang="en-GB" sz="1300" dirty="0" smtClean="0"/>
              <a:t>Gene:</a:t>
            </a:r>
          </a:p>
          <a:p>
            <a:endParaRPr lang="en-GB" sz="1300" dirty="0"/>
          </a:p>
          <a:p>
            <a:r>
              <a:rPr lang="en-GB" sz="1300" dirty="0" smtClean="0"/>
              <a:t>Allele:</a:t>
            </a:r>
          </a:p>
          <a:p>
            <a:endParaRPr lang="en-GB" sz="1300" dirty="0"/>
          </a:p>
          <a:p>
            <a:r>
              <a:rPr lang="en-GB" sz="1300" dirty="0" err="1" smtClean="0"/>
              <a:t>Epigenome</a:t>
            </a:r>
            <a:r>
              <a:rPr lang="en-GB" sz="1300" dirty="0" smtClean="0"/>
              <a:t>:</a:t>
            </a:r>
          </a:p>
          <a:p>
            <a:endParaRPr lang="en-GB" sz="1300" dirty="0"/>
          </a:p>
          <a:p>
            <a:endParaRPr lang="en-GB" sz="1300" dirty="0" smtClean="0"/>
          </a:p>
          <a:p>
            <a:r>
              <a:rPr lang="en-GB" sz="1300" dirty="0" smtClean="0"/>
              <a:t>Gene switches – lac operon:</a:t>
            </a:r>
          </a:p>
          <a:p>
            <a:endParaRPr lang="en-GB" sz="1300" dirty="0"/>
          </a:p>
          <a:p>
            <a:endParaRPr lang="en-GB" sz="1300" dirty="0" smtClean="0"/>
          </a:p>
          <a:p>
            <a:endParaRPr lang="en-GB" sz="1300" dirty="0" smtClean="0"/>
          </a:p>
          <a:p>
            <a:endParaRPr lang="en-GB" sz="1300" dirty="0"/>
          </a:p>
          <a:p>
            <a:endParaRPr lang="en-GB" sz="1300" dirty="0" smtClean="0"/>
          </a:p>
          <a:p>
            <a:endParaRPr lang="en-GB" sz="1300" dirty="0"/>
          </a:p>
          <a:p>
            <a:endParaRPr lang="en-GB" sz="1300" dirty="0"/>
          </a:p>
          <a:p>
            <a:r>
              <a:rPr lang="en-GB" sz="1300" dirty="0" smtClean="0"/>
              <a:t>What happens when gene expression goes wrong:</a:t>
            </a:r>
          </a:p>
          <a:p>
            <a:endParaRPr lang="en-GB" sz="1300" dirty="0"/>
          </a:p>
          <a:p>
            <a:endParaRPr lang="en-GB" sz="1300" dirty="0" smtClean="0"/>
          </a:p>
          <a:p>
            <a:endParaRPr lang="en-GB" sz="1300" dirty="0" smtClean="0"/>
          </a:p>
          <a:p>
            <a:endParaRPr lang="en-GB" sz="1300" dirty="0"/>
          </a:p>
          <a:p>
            <a:endParaRPr lang="en-GB" sz="1300" dirty="0"/>
          </a:p>
          <a:p>
            <a:endParaRPr lang="en-GB" sz="1300" dirty="0" smtClean="0"/>
          </a:p>
          <a:p>
            <a:r>
              <a:rPr lang="en-GB" sz="1300" dirty="0" smtClean="0"/>
              <a:t>Master genes:</a:t>
            </a:r>
          </a:p>
          <a:p>
            <a:endParaRPr lang="en-GB" sz="1300" dirty="0"/>
          </a:p>
          <a:p>
            <a:endParaRPr lang="en-GB" sz="1300" dirty="0" smtClean="0"/>
          </a:p>
          <a:p>
            <a:endParaRPr lang="en-GB" sz="1300" dirty="0" smtClean="0"/>
          </a:p>
          <a:p>
            <a:endParaRPr lang="en-GB" sz="1300" dirty="0"/>
          </a:p>
        </p:txBody>
      </p:sp>
      <p:sp>
        <p:nvSpPr>
          <p:cNvPr id="11" name="TextBox 10"/>
          <p:cNvSpPr txBox="1"/>
          <p:nvPr/>
        </p:nvSpPr>
        <p:spPr>
          <a:xfrm>
            <a:off x="4160435" y="1314911"/>
            <a:ext cx="3911717" cy="5432256"/>
          </a:xfrm>
          <a:prstGeom prst="rect">
            <a:avLst/>
          </a:prstGeom>
          <a:noFill/>
          <a:ln>
            <a:solidFill>
              <a:schemeClr val="tx1"/>
            </a:solidFill>
          </a:ln>
        </p:spPr>
        <p:txBody>
          <a:bodyPr wrap="square" rtlCol="0">
            <a:spAutoFit/>
          </a:bodyPr>
          <a:lstStyle/>
          <a:p>
            <a:r>
              <a:rPr lang="en-GB" sz="1300" b="1" dirty="0" smtClean="0"/>
              <a:t>Cardio Vascular Disease</a:t>
            </a:r>
          </a:p>
          <a:p>
            <a:endParaRPr lang="en-GB" sz="1300" dirty="0"/>
          </a:p>
          <a:p>
            <a:r>
              <a:rPr lang="en-GB" sz="1300" dirty="0" smtClean="0"/>
              <a:t>CVD risk factors:</a:t>
            </a:r>
          </a:p>
          <a:p>
            <a:endParaRPr lang="en-GB" sz="1300" dirty="0" smtClean="0"/>
          </a:p>
          <a:p>
            <a:endParaRPr lang="en-GB" sz="1300" dirty="0"/>
          </a:p>
          <a:p>
            <a:endParaRPr lang="en-GB" sz="1300" dirty="0" smtClean="0"/>
          </a:p>
          <a:p>
            <a:endParaRPr lang="en-GB" sz="1300" dirty="0"/>
          </a:p>
          <a:p>
            <a:endParaRPr lang="en-GB" sz="1300" dirty="0" smtClean="0"/>
          </a:p>
          <a:p>
            <a:endParaRPr lang="en-GB" sz="1300" dirty="0"/>
          </a:p>
          <a:p>
            <a:endParaRPr lang="en-GB" sz="1300" dirty="0" smtClean="0"/>
          </a:p>
          <a:p>
            <a:endParaRPr lang="en-GB" sz="1300" dirty="0" smtClean="0"/>
          </a:p>
          <a:p>
            <a:endParaRPr lang="en-GB" sz="1300" dirty="0"/>
          </a:p>
          <a:p>
            <a:endParaRPr lang="en-GB" sz="1300" dirty="0" smtClean="0"/>
          </a:p>
          <a:p>
            <a:r>
              <a:rPr lang="en-GB" sz="1300" dirty="0" smtClean="0"/>
              <a:t>CVD prevention:</a:t>
            </a:r>
          </a:p>
          <a:p>
            <a:endParaRPr lang="en-GB" sz="1300" dirty="0"/>
          </a:p>
          <a:p>
            <a:endParaRPr lang="en-GB" dirty="0" smtClean="0"/>
          </a:p>
          <a:p>
            <a:endParaRPr lang="en-GB" dirty="0"/>
          </a:p>
          <a:p>
            <a:endParaRPr lang="en-GB" dirty="0" smtClean="0"/>
          </a:p>
          <a:p>
            <a:endParaRPr lang="en-GB" dirty="0"/>
          </a:p>
          <a:p>
            <a:endParaRPr lang="en-GB" dirty="0" smtClean="0"/>
          </a:p>
          <a:p>
            <a:endParaRPr lang="en-GB" dirty="0" smtClean="0"/>
          </a:p>
          <a:p>
            <a:endParaRPr lang="en-GB" sz="1300" dirty="0" smtClean="0"/>
          </a:p>
          <a:p>
            <a:endParaRPr lang="en-GB" sz="1300" dirty="0"/>
          </a:p>
          <a:p>
            <a:endParaRPr lang="en-GB" dirty="0"/>
          </a:p>
        </p:txBody>
      </p:sp>
      <p:sp>
        <p:nvSpPr>
          <p:cNvPr id="13" name="TextBox 12"/>
          <p:cNvSpPr txBox="1"/>
          <p:nvPr/>
        </p:nvSpPr>
        <p:spPr>
          <a:xfrm>
            <a:off x="88628" y="4015650"/>
            <a:ext cx="3911717" cy="2693045"/>
          </a:xfrm>
          <a:prstGeom prst="rect">
            <a:avLst/>
          </a:prstGeom>
          <a:noFill/>
          <a:ln>
            <a:solidFill>
              <a:schemeClr val="tx1"/>
            </a:solidFill>
          </a:ln>
        </p:spPr>
        <p:txBody>
          <a:bodyPr wrap="square" rtlCol="0">
            <a:spAutoFit/>
          </a:bodyPr>
          <a:lstStyle/>
          <a:p>
            <a:r>
              <a:rPr lang="en-GB" sz="1300" b="1" dirty="0" smtClean="0"/>
              <a:t>Cardiac Cycle</a:t>
            </a:r>
          </a:p>
          <a:p>
            <a:r>
              <a:rPr lang="en-GB" sz="1300" dirty="0" smtClean="0"/>
              <a:t>List the stages in the cardiac cycle:</a:t>
            </a:r>
          </a:p>
          <a:p>
            <a:endParaRPr lang="en-GB" sz="1300" dirty="0" smtClean="0"/>
          </a:p>
          <a:p>
            <a:endParaRPr lang="en-GB" sz="1300" dirty="0" smtClean="0"/>
          </a:p>
          <a:p>
            <a:endParaRPr lang="en-GB" sz="1300" dirty="0"/>
          </a:p>
          <a:p>
            <a:endParaRPr lang="en-GB" sz="1300" dirty="0" smtClean="0"/>
          </a:p>
          <a:p>
            <a:endParaRPr lang="en-GB" sz="1300" dirty="0"/>
          </a:p>
          <a:p>
            <a:endParaRPr lang="en-GB" sz="1300" dirty="0" smtClean="0"/>
          </a:p>
          <a:p>
            <a:endParaRPr lang="en-GB" sz="1300" dirty="0" smtClean="0"/>
          </a:p>
          <a:p>
            <a:endParaRPr lang="en-GB" sz="1300" dirty="0"/>
          </a:p>
          <a:p>
            <a:endParaRPr lang="en-GB" sz="1300" dirty="0" smtClean="0"/>
          </a:p>
          <a:p>
            <a:endParaRPr lang="en-GB" sz="1300" dirty="0"/>
          </a:p>
          <a:p>
            <a:endParaRPr lang="en-GB" sz="1300" dirty="0" smtClean="0"/>
          </a:p>
        </p:txBody>
      </p:sp>
    </p:spTree>
    <p:extLst>
      <p:ext uri="{BB962C8B-B14F-4D97-AF65-F5344CB8AC3E}">
        <p14:creationId xmlns:p14="http://schemas.microsoft.com/office/powerpoint/2010/main" val="3598025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solidFill>
              <a:schemeClr val="tx1"/>
            </a:solidFill>
          </a:ln>
        </p:spPr>
        <p:txBody>
          <a:bodyPr/>
          <a:lstStyle/>
          <a:p>
            <a:pPr algn="ctr"/>
            <a:r>
              <a:rPr lang="en-GB" b="1" u="sng" dirty="0" smtClean="0"/>
              <a:t>Paper 3 Article Preparation</a:t>
            </a:r>
            <a:br>
              <a:rPr lang="en-GB" b="1" u="sng" dirty="0" smtClean="0"/>
            </a:br>
            <a:fld id="{15B9404C-49E7-40E8-97AE-7FECB9CB3AF2}" type="datetime2">
              <a:rPr lang="en-GB" b="1" u="sng"/>
              <a:t>Monday, 16 November 2020</a:t>
            </a:fld>
            <a:endParaRPr lang="en-GB" b="1" u="sng" dirty="0"/>
          </a:p>
        </p:txBody>
      </p:sp>
      <p:sp>
        <p:nvSpPr>
          <p:cNvPr id="3" name="Content Placeholder 2"/>
          <p:cNvSpPr>
            <a:spLocks noGrp="1"/>
          </p:cNvSpPr>
          <p:nvPr>
            <p:ph idx="1"/>
          </p:nvPr>
        </p:nvSpPr>
        <p:spPr/>
        <p:txBody>
          <a:bodyPr/>
          <a:lstStyle/>
          <a:p>
            <a:pPr marL="0" indent="0">
              <a:buNone/>
            </a:pPr>
            <a:r>
              <a:rPr lang="en-GB" b="1" u="sng" dirty="0" smtClean="0"/>
              <a:t>Lesson objectives</a:t>
            </a:r>
          </a:p>
          <a:p>
            <a:r>
              <a:rPr lang="en-GB" dirty="0" smtClean="0"/>
              <a:t>To become familiar with the key words and concepts that appear in the 2019 article </a:t>
            </a:r>
          </a:p>
          <a:p>
            <a:r>
              <a:rPr lang="en-GB" dirty="0" smtClean="0"/>
              <a:t>To become familiar with the types of questions asked on the scientific article</a:t>
            </a:r>
          </a:p>
          <a:p>
            <a:r>
              <a:rPr lang="en-GB" dirty="0" smtClean="0"/>
              <a:t>To practise how to answer questions that could come up on the scientific article</a:t>
            </a:r>
          </a:p>
          <a:p>
            <a:endParaRPr lang="en-GB" dirty="0"/>
          </a:p>
        </p:txBody>
      </p:sp>
    </p:spTree>
    <p:extLst>
      <p:ext uri="{BB962C8B-B14F-4D97-AF65-F5344CB8AC3E}">
        <p14:creationId xmlns:p14="http://schemas.microsoft.com/office/powerpoint/2010/main" val="3470924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36291" y="168160"/>
            <a:ext cx="3911717" cy="995044"/>
          </a:xfrm>
          <a:solidFill>
            <a:schemeClr val="bg1"/>
          </a:solidFill>
          <a:ln>
            <a:solidFill>
              <a:schemeClr val="tx1"/>
            </a:solidFill>
          </a:ln>
        </p:spPr>
        <p:txBody>
          <a:bodyPr>
            <a:normAutofit lnSpcReduction="10000"/>
          </a:bodyPr>
          <a:lstStyle/>
          <a:p>
            <a:r>
              <a:rPr lang="en-GB" sz="1600" b="1" dirty="0" smtClean="0"/>
              <a:t>June 2019 Scientific article </a:t>
            </a:r>
          </a:p>
          <a:p>
            <a:r>
              <a:rPr lang="en-GB" sz="1600" b="1" dirty="0"/>
              <a:t> From Organoids to </a:t>
            </a:r>
            <a:r>
              <a:rPr lang="en-GB" sz="1600" b="1" dirty="0" err="1"/>
              <a:t>Gastruloids</a:t>
            </a:r>
            <a:endParaRPr lang="en-GB" sz="1600" b="1" dirty="0" smtClean="0"/>
          </a:p>
          <a:p>
            <a:r>
              <a:rPr lang="en-GB" sz="1600" i="1" dirty="0" smtClean="0"/>
              <a:t>YR 1 CONTENT</a:t>
            </a:r>
            <a:endParaRPr lang="en-GB" sz="1600" i="1" dirty="0"/>
          </a:p>
        </p:txBody>
      </p:sp>
      <p:sp>
        <p:nvSpPr>
          <p:cNvPr id="9" name="TextBox 8"/>
          <p:cNvSpPr txBox="1"/>
          <p:nvPr/>
        </p:nvSpPr>
        <p:spPr>
          <a:xfrm>
            <a:off x="296053" y="168160"/>
            <a:ext cx="3769133" cy="6494085"/>
          </a:xfrm>
          <a:prstGeom prst="rect">
            <a:avLst/>
          </a:prstGeom>
          <a:noFill/>
          <a:ln>
            <a:solidFill>
              <a:schemeClr val="tx1"/>
            </a:solidFill>
          </a:ln>
        </p:spPr>
        <p:txBody>
          <a:bodyPr wrap="square" rtlCol="0">
            <a:spAutoFit/>
          </a:bodyPr>
          <a:lstStyle/>
          <a:p>
            <a:r>
              <a:rPr lang="en-GB" sz="1400" b="1" dirty="0" smtClean="0"/>
              <a:t>Drug testing</a:t>
            </a:r>
          </a:p>
          <a:p>
            <a:r>
              <a:rPr lang="en-GB" sz="1400" dirty="0" smtClean="0"/>
              <a:t>Stages of drug testing:</a:t>
            </a:r>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r>
              <a:rPr lang="en-GB" sz="1400" dirty="0" smtClean="0"/>
              <a:t>List the features of a good  clinical study:</a:t>
            </a:r>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r>
              <a:rPr lang="en-GB" sz="1400" dirty="0" smtClean="0"/>
              <a:t>How is information between scientists shared and checked for its validity?</a:t>
            </a:r>
          </a:p>
          <a:p>
            <a:endParaRPr lang="en-GB" sz="1400" dirty="0"/>
          </a:p>
          <a:p>
            <a:r>
              <a:rPr lang="en-GB" sz="1400" dirty="0" smtClean="0"/>
              <a:t> </a:t>
            </a:r>
            <a:endParaRPr lang="en-GB" sz="1400" dirty="0"/>
          </a:p>
          <a:p>
            <a:endParaRPr lang="en-GB" sz="1400" dirty="0" smtClean="0"/>
          </a:p>
          <a:p>
            <a:endParaRPr lang="en-GB" sz="1400" dirty="0" smtClean="0"/>
          </a:p>
          <a:p>
            <a:endParaRPr lang="en-GB" sz="1400" dirty="0" smtClean="0"/>
          </a:p>
          <a:p>
            <a:endParaRPr lang="en-GB" sz="1000" dirty="0"/>
          </a:p>
        </p:txBody>
      </p:sp>
      <p:sp>
        <p:nvSpPr>
          <p:cNvPr id="12" name="TextBox 11"/>
          <p:cNvSpPr txBox="1"/>
          <p:nvPr/>
        </p:nvSpPr>
        <p:spPr>
          <a:xfrm>
            <a:off x="8319113" y="168160"/>
            <a:ext cx="3703017" cy="6494085"/>
          </a:xfrm>
          <a:prstGeom prst="rect">
            <a:avLst/>
          </a:prstGeom>
          <a:noFill/>
          <a:ln>
            <a:solidFill>
              <a:schemeClr val="tx1"/>
            </a:solidFill>
          </a:ln>
        </p:spPr>
        <p:txBody>
          <a:bodyPr wrap="square" rtlCol="0">
            <a:spAutoFit/>
          </a:bodyPr>
          <a:lstStyle/>
          <a:p>
            <a:r>
              <a:rPr lang="en-GB" sz="1300" b="1" dirty="0" smtClean="0"/>
              <a:t>Stem cells.  Define the following:</a:t>
            </a:r>
          </a:p>
          <a:p>
            <a:r>
              <a:rPr lang="en-GB" sz="1300" dirty="0" smtClean="0"/>
              <a:t>Blastocyst:</a:t>
            </a:r>
          </a:p>
          <a:p>
            <a:endParaRPr lang="en-GB" sz="1300" dirty="0"/>
          </a:p>
          <a:p>
            <a:endParaRPr lang="en-GB" sz="1300" dirty="0" smtClean="0"/>
          </a:p>
          <a:p>
            <a:endParaRPr lang="en-GB" sz="1300" dirty="0" smtClean="0"/>
          </a:p>
          <a:p>
            <a:r>
              <a:rPr lang="en-GB" sz="1300" dirty="0" smtClean="0"/>
              <a:t>Pluripotent: </a:t>
            </a:r>
          </a:p>
          <a:p>
            <a:endParaRPr lang="en-GB" sz="1300" dirty="0" smtClean="0"/>
          </a:p>
          <a:p>
            <a:endParaRPr lang="en-GB" sz="1300" dirty="0"/>
          </a:p>
          <a:p>
            <a:endParaRPr lang="en-GB" sz="1300" dirty="0" smtClean="0"/>
          </a:p>
          <a:p>
            <a:r>
              <a:rPr lang="en-GB" sz="1300" dirty="0" smtClean="0"/>
              <a:t>Multipotent: </a:t>
            </a:r>
          </a:p>
          <a:p>
            <a:endParaRPr lang="en-GB" sz="1300" dirty="0" smtClean="0"/>
          </a:p>
          <a:p>
            <a:endParaRPr lang="en-GB" sz="1300" dirty="0"/>
          </a:p>
          <a:p>
            <a:endParaRPr lang="en-GB" sz="1300" dirty="0" smtClean="0"/>
          </a:p>
          <a:p>
            <a:r>
              <a:rPr lang="en-GB" sz="1300" dirty="0" smtClean="0"/>
              <a:t>Totipotent:</a:t>
            </a:r>
          </a:p>
          <a:p>
            <a:endParaRPr lang="en-GB" sz="1300" dirty="0"/>
          </a:p>
          <a:p>
            <a:endParaRPr lang="en-GB" sz="1300" dirty="0" smtClean="0"/>
          </a:p>
          <a:p>
            <a:endParaRPr lang="en-GB" sz="1300" dirty="0" smtClean="0"/>
          </a:p>
          <a:p>
            <a:endParaRPr lang="en-GB" sz="1300" dirty="0"/>
          </a:p>
          <a:p>
            <a:r>
              <a:rPr lang="en-GB" sz="1300" dirty="0" smtClean="0"/>
              <a:t>Ethics of using stem cells:</a:t>
            </a:r>
          </a:p>
          <a:p>
            <a:endParaRPr lang="en-GB" sz="1300" dirty="0" smtClean="0"/>
          </a:p>
          <a:p>
            <a:endParaRPr lang="en-GB" sz="1300" dirty="0"/>
          </a:p>
          <a:p>
            <a:endParaRPr lang="en-GB" sz="1300" dirty="0" smtClean="0"/>
          </a:p>
          <a:p>
            <a:endParaRPr lang="en-GB" sz="1300" dirty="0" smtClean="0"/>
          </a:p>
          <a:p>
            <a:endParaRPr lang="en-GB" sz="1300" dirty="0"/>
          </a:p>
          <a:p>
            <a:endParaRPr lang="en-GB" sz="1300" dirty="0" smtClean="0"/>
          </a:p>
          <a:p>
            <a:endParaRPr lang="en-GB" sz="1300" dirty="0"/>
          </a:p>
          <a:p>
            <a:endParaRPr lang="en-GB" sz="1300" dirty="0" smtClean="0"/>
          </a:p>
          <a:p>
            <a:endParaRPr lang="en-GB" sz="1300" dirty="0"/>
          </a:p>
          <a:p>
            <a:endParaRPr lang="en-GB" sz="1300" dirty="0" smtClean="0"/>
          </a:p>
          <a:p>
            <a:endParaRPr lang="en-GB" sz="1300" dirty="0"/>
          </a:p>
          <a:p>
            <a:endParaRPr lang="en-GB" sz="1300" dirty="0" smtClean="0"/>
          </a:p>
          <a:p>
            <a:endParaRPr lang="en-GB" sz="1300" dirty="0"/>
          </a:p>
        </p:txBody>
      </p:sp>
      <p:sp>
        <p:nvSpPr>
          <p:cNvPr id="13" name="TextBox 12"/>
          <p:cNvSpPr txBox="1"/>
          <p:nvPr/>
        </p:nvSpPr>
        <p:spPr>
          <a:xfrm>
            <a:off x="4236291" y="1262669"/>
            <a:ext cx="3911717" cy="5416868"/>
          </a:xfrm>
          <a:prstGeom prst="rect">
            <a:avLst/>
          </a:prstGeom>
          <a:noFill/>
          <a:ln>
            <a:solidFill>
              <a:schemeClr val="tx1"/>
            </a:solidFill>
          </a:ln>
        </p:spPr>
        <p:txBody>
          <a:bodyPr wrap="square" rtlCol="0">
            <a:spAutoFit/>
          </a:bodyPr>
          <a:lstStyle/>
          <a:p>
            <a:r>
              <a:rPr lang="en-GB" sz="1400" b="1" dirty="0" smtClean="0"/>
              <a:t>Gene </a:t>
            </a:r>
            <a:r>
              <a:rPr lang="en-GB" sz="1400" b="1" dirty="0"/>
              <a:t>and environment </a:t>
            </a:r>
            <a:r>
              <a:rPr lang="en-GB" sz="1400" b="1" dirty="0" smtClean="0"/>
              <a:t>interactions</a:t>
            </a:r>
          </a:p>
          <a:p>
            <a:endParaRPr lang="en-GB" sz="1400" b="1" dirty="0"/>
          </a:p>
          <a:p>
            <a:r>
              <a:rPr lang="en-GB" sz="1400" dirty="0" smtClean="0"/>
              <a:t>Examples: </a:t>
            </a:r>
          </a:p>
          <a:p>
            <a:endParaRPr lang="en-GB" sz="1400" dirty="0"/>
          </a:p>
          <a:p>
            <a:endParaRPr lang="en-GB" sz="1400" dirty="0" smtClean="0"/>
          </a:p>
          <a:p>
            <a:endParaRPr lang="en-GB" sz="1400" dirty="0"/>
          </a:p>
          <a:p>
            <a:endParaRPr lang="en-GB" sz="1400" dirty="0" smtClean="0"/>
          </a:p>
          <a:p>
            <a:endParaRPr lang="en-GB" sz="1400" dirty="0" smtClean="0"/>
          </a:p>
          <a:p>
            <a:endParaRPr lang="en-GB" sz="1400" dirty="0"/>
          </a:p>
          <a:p>
            <a:r>
              <a:rPr lang="en-GB" sz="1400" dirty="0" smtClean="0"/>
              <a:t>Environmental influences on the </a:t>
            </a:r>
            <a:r>
              <a:rPr lang="en-GB" sz="1400" dirty="0" err="1" smtClean="0"/>
              <a:t>epigenome</a:t>
            </a:r>
            <a:r>
              <a:rPr lang="en-GB" sz="1400" dirty="0" smtClean="0"/>
              <a:t>:</a:t>
            </a:r>
          </a:p>
          <a:p>
            <a:endParaRPr lang="en-GB" sz="1400" dirty="0"/>
          </a:p>
          <a:p>
            <a:endParaRPr lang="en-GB" sz="1400" dirty="0" smtClean="0"/>
          </a:p>
          <a:p>
            <a:endParaRPr lang="en-GB" sz="1400" dirty="0" smtClean="0"/>
          </a:p>
          <a:p>
            <a:endParaRPr lang="en-GB" sz="1400" dirty="0"/>
          </a:p>
          <a:p>
            <a:endParaRPr lang="en-GB" sz="1400" dirty="0"/>
          </a:p>
          <a:p>
            <a:endParaRPr lang="en-GB" sz="1400" dirty="0"/>
          </a:p>
          <a:p>
            <a:endParaRPr lang="en-GB" sz="1400" dirty="0" smtClean="0"/>
          </a:p>
          <a:p>
            <a:r>
              <a:rPr lang="en-GB" sz="1400" dirty="0" smtClean="0"/>
              <a:t>Causes of cancer:</a:t>
            </a:r>
            <a:endParaRPr lang="en-GB" sz="1400" dirty="0"/>
          </a:p>
          <a:p>
            <a:endParaRPr lang="en-GB" sz="1400" dirty="0" smtClean="0"/>
          </a:p>
          <a:p>
            <a:endParaRPr lang="en-GB" sz="1400" dirty="0"/>
          </a:p>
          <a:p>
            <a:r>
              <a:rPr lang="en-GB" sz="1400" dirty="0" smtClean="0"/>
              <a:t> </a:t>
            </a:r>
            <a:endParaRPr lang="en-GB" sz="1400" dirty="0"/>
          </a:p>
          <a:p>
            <a:endParaRPr lang="en-GB" sz="1400" dirty="0" smtClean="0"/>
          </a:p>
          <a:p>
            <a:endParaRPr lang="en-GB" sz="1400" dirty="0" smtClean="0"/>
          </a:p>
          <a:p>
            <a:endParaRPr lang="en-GB" sz="1400" dirty="0" smtClean="0"/>
          </a:p>
          <a:p>
            <a:endParaRPr lang="en-GB" sz="1000" dirty="0"/>
          </a:p>
        </p:txBody>
      </p:sp>
    </p:spTree>
    <p:extLst>
      <p:ext uri="{BB962C8B-B14F-4D97-AF65-F5344CB8AC3E}">
        <p14:creationId xmlns:p14="http://schemas.microsoft.com/office/powerpoint/2010/main" val="1741437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21923" y="2562277"/>
            <a:ext cx="3872825" cy="980596"/>
          </a:xfrm>
          <a:solidFill>
            <a:schemeClr val="bg1"/>
          </a:solidFill>
          <a:ln>
            <a:solidFill>
              <a:schemeClr val="tx1"/>
            </a:solidFill>
          </a:ln>
        </p:spPr>
        <p:txBody>
          <a:bodyPr>
            <a:normAutofit lnSpcReduction="10000"/>
          </a:bodyPr>
          <a:lstStyle/>
          <a:p>
            <a:r>
              <a:rPr lang="en-GB" sz="1600" b="1" dirty="0" smtClean="0"/>
              <a:t>June 2019 Scientific article </a:t>
            </a:r>
          </a:p>
          <a:p>
            <a:r>
              <a:rPr lang="en-GB" sz="1600" b="1" dirty="0"/>
              <a:t>From Organoids to </a:t>
            </a:r>
            <a:r>
              <a:rPr lang="en-GB" sz="1600" b="1" dirty="0" err="1"/>
              <a:t>Gastruloids</a:t>
            </a:r>
            <a:endParaRPr lang="en-GB" sz="1600" b="1" dirty="0"/>
          </a:p>
          <a:p>
            <a:r>
              <a:rPr lang="en-GB" sz="1600" i="1" dirty="0" smtClean="0"/>
              <a:t>YR 2 CONTENT</a:t>
            </a:r>
            <a:endParaRPr lang="en-GB" sz="1600" i="1" dirty="0"/>
          </a:p>
        </p:txBody>
      </p:sp>
      <p:sp>
        <p:nvSpPr>
          <p:cNvPr id="8" name="TextBox 7"/>
          <p:cNvSpPr txBox="1"/>
          <p:nvPr/>
        </p:nvSpPr>
        <p:spPr>
          <a:xfrm>
            <a:off x="4021923" y="109098"/>
            <a:ext cx="3872826" cy="2308324"/>
          </a:xfrm>
          <a:prstGeom prst="rect">
            <a:avLst/>
          </a:prstGeom>
          <a:noFill/>
          <a:ln>
            <a:solidFill>
              <a:schemeClr val="tx1"/>
            </a:solidFill>
          </a:ln>
        </p:spPr>
        <p:txBody>
          <a:bodyPr wrap="square" rtlCol="0">
            <a:spAutoFit/>
          </a:bodyPr>
          <a:lstStyle/>
          <a:p>
            <a:r>
              <a:rPr lang="en-GB" sz="1300" b="1" dirty="0" smtClean="0"/>
              <a:t>Diseases </a:t>
            </a:r>
          </a:p>
          <a:p>
            <a:r>
              <a:rPr lang="en-GB" sz="1300" dirty="0" smtClean="0"/>
              <a:t>Virus structure</a:t>
            </a:r>
          </a:p>
          <a:p>
            <a:endParaRPr lang="en-GB" sz="1300" dirty="0"/>
          </a:p>
          <a:p>
            <a:endParaRPr lang="en-GB" sz="1300" dirty="0" smtClean="0"/>
          </a:p>
          <a:p>
            <a:endParaRPr lang="en-GB" sz="1300" dirty="0" smtClean="0"/>
          </a:p>
          <a:p>
            <a:endParaRPr lang="en-GB" sz="1300" dirty="0"/>
          </a:p>
          <a:p>
            <a:r>
              <a:rPr lang="en-GB" sz="1300" dirty="0" smtClean="0"/>
              <a:t>Bacteria structure</a:t>
            </a:r>
          </a:p>
          <a:p>
            <a:endParaRPr lang="en-GB" sz="1300" dirty="0" smtClean="0"/>
          </a:p>
          <a:p>
            <a:endParaRPr lang="en-GB" sz="1300" dirty="0" smtClean="0"/>
          </a:p>
          <a:p>
            <a:endParaRPr lang="en-GB" sz="1300" dirty="0" smtClean="0"/>
          </a:p>
          <a:p>
            <a:endParaRPr lang="en-GB" sz="1400" dirty="0"/>
          </a:p>
        </p:txBody>
      </p:sp>
      <p:sp>
        <p:nvSpPr>
          <p:cNvPr id="15" name="TextBox 14"/>
          <p:cNvSpPr txBox="1"/>
          <p:nvPr/>
        </p:nvSpPr>
        <p:spPr>
          <a:xfrm>
            <a:off x="97964" y="109098"/>
            <a:ext cx="3749347" cy="3493264"/>
          </a:xfrm>
          <a:prstGeom prst="rect">
            <a:avLst/>
          </a:prstGeom>
          <a:noFill/>
          <a:ln>
            <a:solidFill>
              <a:schemeClr val="tx1"/>
            </a:solidFill>
          </a:ln>
        </p:spPr>
        <p:txBody>
          <a:bodyPr wrap="square" rtlCol="0">
            <a:spAutoFit/>
          </a:bodyPr>
          <a:lstStyle/>
          <a:p>
            <a:r>
              <a:rPr lang="en-GB" sz="1300" b="1" dirty="0" smtClean="0"/>
              <a:t>Cell signalling</a:t>
            </a:r>
          </a:p>
          <a:p>
            <a:endParaRPr lang="en-GB" sz="1300" dirty="0" smtClean="0"/>
          </a:p>
          <a:p>
            <a:endParaRPr lang="en-GB" sz="1300" dirty="0"/>
          </a:p>
          <a:p>
            <a:endParaRPr lang="en-GB" sz="1300" dirty="0" smtClean="0"/>
          </a:p>
          <a:p>
            <a:endParaRPr lang="en-GB" sz="1300" dirty="0" smtClean="0"/>
          </a:p>
          <a:p>
            <a:r>
              <a:rPr lang="en-GB" sz="1300" b="1" dirty="0"/>
              <a:t>Gene </a:t>
            </a:r>
            <a:r>
              <a:rPr lang="en-GB" sz="1300" b="1" dirty="0" smtClean="0"/>
              <a:t>switches</a:t>
            </a:r>
          </a:p>
          <a:p>
            <a:endParaRPr lang="en-GB" sz="1300" b="1" dirty="0"/>
          </a:p>
          <a:p>
            <a:r>
              <a:rPr lang="en-GB" sz="1300" dirty="0"/>
              <a:t>How do transcription factors work</a:t>
            </a:r>
            <a:r>
              <a:rPr lang="en-GB" sz="1300" dirty="0" smtClean="0"/>
              <a:t>?</a:t>
            </a:r>
          </a:p>
          <a:p>
            <a:endParaRPr lang="en-GB" sz="1300" dirty="0" smtClean="0"/>
          </a:p>
          <a:p>
            <a:endParaRPr lang="en-GB" sz="1300" dirty="0" smtClean="0"/>
          </a:p>
          <a:p>
            <a:endParaRPr lang="en-GB" sz="1300" dirty="0"/>
          </a:p>
          <a:p>
            <a:endParaRPr lang="en-GB" sz="1300" dirty="0" smtClean="0"/>
          </a:p>
          <a:p>
            <a:r>
              <a:rPr lang="en-GB" sz="1300" dirty="0" smtClean="0"/>
              <a:t> </a:t>
            </a:r>
            <a:endParaRPr lang="en-GB" sz="1300" dirty="0"/>
          </a:p>
          <a:p>
            <a:endParaRPr lang="en-GB" sz="1300" dirty="0" smtClean="0"/>
          </a:p>
          <a:p>
            <a:endParaRPr lang="en-GB" sz="1300" dirty="0" smtClean="0"/>
          </a:p>
          <a:p>
            <a:endParaRPr lang="en-GB" sz="1300" dirty="0" smtClean="0"/>
          </a:p>
          <a:p>
            <a:endParaRPr lang="en-GB" sz="1300" dirty="0"/>
          </a:p>
        </p:txBody>
      </p:sp>
      <p:sp>
        <p:nvSpPr>
          <p:cNvPr id="11" name="TextBox 10"/>
          <p:cNvSpPr txBox="1"/>
          <p:nvPr/>
        </p:nvSpPr>
        <p:spPr>
          <a:xfrm>
            <a:off x="8069360" y="109098"/>
            <a:ext cx="4009262" cy="6586418"/>
          </a:xfrm>
          <a:prstGeom prst="rect">
            <a:avLst/>
          </a:prstGeom>
          <a:noFill/>
          <a:ln>
            <a:solidFill>
              <a:schemeClr val="tx1"/>
            </a:solidFill>
          </a:ln>
        </p:spPr>
        <p:txBody>
          <a:bodyPr wrap="square" rtlCol="0">
            <a:spAutoFit/>
          </a:bodyPr>
          <a:lstStyle/>
          <a:p>
            <a:r>
              <a:rPr lang="en-GB" sz="1300" dirty="0" smtClean="0"/>
              <a:t>Transmission of TB bacterium:</a:t>
            </a:r>
          </a:p>
          <a:p>
            <a:endParaRPr lang="en-GB" sz="1300" dirty="0"/>
          </a:p>
          <a:p>
            <a:endParaRPr lang="en-GB" sz="1300" dirty="0" smtClean="0"/>
          </a:p>
          <a:p>
            <a:endParaRPr lang="en-GB" sz="1300" dirty="0"/>
          </a:p>
          <a:p>
            <a:endParaRPr lang="en-GB" sz="1300" dirty="0" smtClean="0"/>
          </a:p>
          <a:p>
            <a:endParaRPr lang="en-GB" sz="1300" dirty="0"/>
          </a:p>
          <a:p>
            <a:endParaRPr lang="en-GB" sz="1300" dirty="0" smtClean="0"/>
          </a:p>
          <a:p>
            <a:endParaRPr lang="en-GB" sz="1300" dirty="0"/>
          </a:p>
          <a:p>
            <a:r>
              <a:rPr lang="en-GB" sz="1300" dirty="0" smtClean="0"/>
              <a:t>Transmission of HIV:</a:t>
            </a:r>
          </a:p>
          <a:p>
            <a:endParaRPr lang="en-GB" sz="1300" dirty="0" smtClean="0"/>
          </a:p>
          <a:p>
            <a:endParaRPr lang="en-GB" sz="1300" dirty="0" smtClean="0"/>
          </a:p>
          <a:p>
            <a:endParaRPr lang="en-GB" sz="1300" dirty="0"/>
          </a:p>
          <a:p>
            <a:endParaRPr lang="en-GB" sz="1300" dirty="0" smtClean="0"/>
          </a:p>
          <a:p>
            <a:endParaRPr lang="en-GB" sz="1300" dirty="0"/>
          </a:p>
          <a:p>
            <a:endParaRPr lang="en-GB" sz="1300" dirty="0" smtClean="0"/>
          </a:p>
          <a:p>
            <a:r>
              <a:rPr lang="en-GB" sz="1300" dirty="0" smtClean="0"/>
              <a:t>Treatment of AIDs:</a:t>
            </a:r>
          </a:p>
          <a:p>
            <a:endParaRPr lang="en-GB" sz="1300" dirty="0"/>
          </a:p>
          <a:p>
            <a:endParaRPr lang="en-GB" sz="1300" dirty="0" smtClean="0"/>
          </a:p>
          <a:p>
            <a:endParaRPr lang="en-GB" sz="1300" dirty="0"/>
          </a:p>
          <a:p>
            <a:endParaRPr lang="en-GB" sz="1300" dirty="0" smtClean="0"/>
          </a:p>
          <a:p>
            <a:endParaRPr lang="en-GB" sz="1300" dirty="0"/>
          </a:p>
          <a:p>
            <a:endParaRPr lang="en-GB" sz="1300" dirty="0" smtClean="0"/>
          </a:p>
          <a:p>
            <a:endParaRPr lang="en-GB" sz="1300" dirty="0"/>
          </a:p>
          <a:p>
            <a:endParaRPr lang="en-GB" sz="1300" dirty="0" smtClean="0"/>
          </a:p>
          <a:p>
            <a:r>
              <a:rPr lang="en-GB" sz="1300" dirty="0" smtClean="0"/>
              <a:t>Treatment of TB:</a:t>
            </a:r>
          </a:p>
          <a:p>
            <a:endParaRPr lang="en-GB" sz="1300" dirty="0" smtClean="0"/>
          </a:p>
          <a:p>
            <a:endParaRPr lang="en-GB" sz="1400" dirty="0" smtClean="0"/>
          </a:p>
          <a:p>
            <a:endParaRPr lang="en-GB" sz="1400" dirty="0" smtClean="0"/>
          </a:p>
          <a:p>
            <a:endParaRPr lang="en-GB" sz="1400" dirty="0"/>
          </a:p>
          <a:p>
            <a:endParaRPr lang="en-GB" sz="1400" dirty="0"/>
          </a:p>
          <a:p>
            <a:endParaRPr lang="en-GB" sz="1400" dirty="0" smtClean="0"/>
          </a:p>
          <a:p>
            <a:endParaRPr lang="en-GB" sz="1400" dirty="0"/>
          </a:p>
        </p:txBody>
      </p:sp>
      <p:sp>
        <p:nvSpPr>
          <p:cNvPr id="7" name="TextBox 6"/>
          <p:cNvSpPr txBox="1"/>
          <p:nvPr/>
        </p:nvSpPr>
        <p:spPr>
          <a:xfrm>
            <a:off x="97964" y="3687728"/>
            <a:ext cx="7959153" cy="3093154"/>
          </a:xfrm>
          <a:prstGeom prst="rect">
            <a:avLst/>
          </a:prstGeom>
          <a:noFill/>
          <a:ln>
            <a:solidFill>
              <a:schemeClr val="tx1"/>
            </a:solidFill>
          </a:ln>
        </p:spPr>
        <p:txBody>
          <a:bodyPr wrap="square" rtlCol="0">
            <a:spAutoFit/>
          </a:bodyPr>
          <a:lstStyle/>
          <a:p>
            <a:r>
              <a:rPr lang="en-GB" sz="1300" b="1" dirty="0" smtClean="0"/>
              <a:t>Ethics (</a:t>
            </a:r>
            <a:r>
              <a:rPr lang="en-GB" sz="1300" b="1" dirty="0" err="1" smtClean="0"/>
              <a:t>yr</a:t>
            </a:r>
            <a:r>
              <a:rPr lang="en-GB" sz="1300" b="1" dirty="0" smtClean="0"/>
              <a:t> 1 and 2):</a:t>
            </a:r>
          </a:p>
          <a:p>
            <a:r>
              <a:rPr lang="en-GB" sz="1300" dirty="0" smtClean="0"/>
              <a:t>Ethical frameworks arguments</a:t>
            </a:r>
            <a:r>
              <a:rPr lang="en-GB" sz="1300" b="1" dirty="0" smtClean="0"/>
              <a:t>:</a:t>
            </a:r>
          </a:p>
          <a:p>
            <a:endParaRPr lang="en-GB" sz="1300" b="1" dirty="0"/>
          </a:p>
          <a:p>
            <a:endParaRPr lang="en-GB" sz="1300" b="1" dirty="0" smtClean="0"/>
          </a:p>
          <a:p>
            <a:endParaRPr lang="en-GB" sz="1300" b="1" dirty="0" smtClean="0"/>
          </a:p>
          <a:p>
            <a:endParaRPr lang="en-GB" sz="1300" b="1" dirty="0" smtClean="0"/>
          </a:p>
          <a:p>
            <a:r>
              <a:rPr lang="en-GB" sz="1300" dirty="0" smtClean="0"/>
              <a:t>Ethical arguments for and against using animal models:</a:t>
            </a:r>
          </a:p>
          <a:p>
            <a:endParaRPr lang="en-GB" sz="1300" dirty="0"/>
          </a:p>
          <a:p>
            <a:endParaRPr lang="en-GB" sz="1300" dirty="0" smtClean="0"/>
          </a:p>
          <a:p>
            <a:endParaRPr lang="en-GB" sz="1300" dirty="0"/>
          </a:p>
          <a:p>
            <a:endParaRPr lang="en-GB" sz="1300" dirty="0"/>
          </a:p>
          <a:p>
            <a:r>
              <a:rPr lang="en-GB" sz="1300" dirty="0" smtClean="0"/>
              <a:t>Ethical arguments for and against using embryos for medical research:</a:t>
            </a:r>
          </a:p>
          <a:p>
            <a:endParaRPr lang="en-GB" sz="1300" dirty="0"/>
          </a:p>
          <a:p>
            <a:endParaRPr lang="en-GB" sz="1300" dirty="0" smtClean="0"/>
          </a:p>
          <a:p>
            <a:endParaRPr lang="en-GB" sz="1300" dirty="0"/>
          </a:p>
        </p:txBody>
      </p:sp>
    </p:spTree>
    <p:extLst>
      <p:ext uri="{BB962C8B-B14F-4D97-AF65-F5344CB8AC3E}">
        <p14:creationId xmlns:p14="http://schemas.microsoft.com/office/powerpoint/2010/main" val="282940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83"/>
            <a:ext cx="10515600" cy="1330035"/>
          </a:xfrm>
          <a:solidFill>
            <a:srgbClr val="FFFF00"/>
          </a:solidFill>
          <a:ln>
            <a:solidFill>
              <a:schemeClr val="tx1"/>
            </a:solidFill>
          </a:ln>
        </p:spPr>
        <p:txBody>
          <a:bodyPr>
            <a:normAutofit/>
          </a:bodyPr>
          <a:lstStyle/>
          <a:p>
            <a:pPr algn="ctr"/>
            <a:r>
              <a:rPr lang="en-GB" b="1" u="sng" dirty="0"/>
              <a:t>Paper 3 Article </a:t>
            </a:r>
            <a:r>
              <a:rPr lang="en-GB" b="1" u="sng" dirty="0" smtClean="0"/>
              <a:t>Preparation. Lesson 2</a:t>
            </a:r>
            <a:endParaRPr lang="en-GB" b="1" u="sng" dirty="0"/>
          </a:p>
        </p:txBody>
      </p:sp>
      <p:sp>
        <p:nvSpPr>
          <p:cNvPr id="3" name="Content Placeholder 2"/>
          <p:cNvSpPr>
            <a:spLocks noGrp="1"/>
          </p:cNvSpPr>
          <p:nvPr>
            <p:ph idx="1"/>
          </p:nvPr>
        </p:nvSpPr>
        <p:spPr/>
        <p:txBody>
          <a:bodyPr>
            <a:normAutofit lnSpcReduction="10000"/>
          </a:bodyPr>
          <a:lstStyle/>
          <a:p>
            <a:pPr marL="0" indent="0">
              <a:buNone/>
            </a:pPr>
            <a:endParaRPr lang="en-GB" b="1" u="sng" dirty="0" smtClean="0"/>
          </a:p>
          <a:p>
            <a:pPr marL="514350" indent="-514350">
              <a:buFont typeface="+mj-lt"/>
              <a:buAutoNum type="arabicPeriod"/>
            </a:pPr>
            <a:r>
              <a:rPr lang="en-GB" dirty="0" smtClean="0"/>
              <a:t>Give 2 risk factors of CVD.</a:t>
            </a:r>
          </a:p>
          <a:p>
            <a:pPr marL="514350" indent="-514350">
              <a:buFont typeface="+mj-lt"/>
              <a:buAutoNum type="arabicPeriod"/>
            </a:pPr>
            <a:r>
              <a:rPr lang="en-GB" dirty="0" smtClean="0"/>
              <a:t>Describe what happens during ventricular systole.</a:t>
            </a:r>
          </a:p>
          <a:p>
            <a:pPr marL="514350" indent="-514350">
              <a:buFont typeface="+mj-lt"/>
              <a:buAutoNum type="arabicPeriod"/>
            </a:pPr>
            <a:r>
              <a:rPr lang="en-GB" dirty="0" smtClean="0"/>
              <a:t>Give one feature of a good clinical study.</a:t>
            </a:r>
          </a:p>
          <a:p>
            <a:pPr marL="514350" indent="-514350">
              <a:buFont typeface="+mj-lt"/>
              <a:buAutoNum type="arabicPeriod"/>
            </a:pPr>
            <a:r>
              <a:rPr lang="en-GB" dirty="0" smtClean="0"/>
              <a:t>Define pluripotent.</a:t>
            </a:r>
          </a:p>
          <a:p>
            <a:pPr marL="514350" indent="-514350">
              <a:buFont typeface="+mj-lt"/>
              <a:buAutoNum type="arabicPeriod"/>
            </a:pPr>
            <a:r>
              <a:rPr lang="en-GB" dirty="0" smtClean="0"/>
              <a:t>Give one ethical argument for and against the use of animals as models for organ systems.</a:t>
            </a:r>
          </a:p>
          <a:p>
            <a:pPr marL="514350" indent="-514350">
              <a:buFont typeface="+mj-lt"/>
              <a:buAutoNum type="arabicPeriod"/>
            </a:pPr>
            <a:r>
              <a:rPr lang="en-GB" smtClean="0"/>
              <a:t>Draw a labelled diagram of a virus.</a:t>
            </a:r>
          </a:p>
          <a:p>
            <a:pPr marL="514350" indent="-514350">
              <a:buFont typeface="+mj-lt"/>
              <a:buAutoNum type="arabicPeriod"/>
            </a:pPr>
            <a:r>
              <a:rPr lang="en-GB" smtClean="0"/>
              <a:t>Describe </a:t>
            </a:r>
            <a:r>
              <a:rPr lang="en-GB" dirty="0" smtClean="0"/>
              <a:t>how HIV hijacks the cells protein synthesis.</a:t>
            </a:r>
          </a:p>
          <a:p>
            <a:pPr marL="514350" indent="-514350">
              <a:buFont typeface="+mj-lt"/>
              <a:buAutoNum type="arabicPeriod"/>
            </a:pPr>
            <a:endParaRPr lang="en-GB" dirty="0" smtClean="0"/>
          </a:p>
          <a:p>
            <a:pPr marL="514350" indent="-514350">
              <a:buFont typeface="+mj-lt"/>
              <a:buAutoNum type="arabicPeriod"/>
            </a:pPr>
            <a:endParaRPr lang="en-GB" dirty="0" smtClean="0"/>
          </a:p>
          <a:p>
            <a:pPr marL="0" indent="0">
              <a:buNone/>
            </a:pPr>
            <a:endParaRPr lang="en-GB" dirty="0"/>
          </a:p>
        </p:txBody>
      </p:sp>
      <p:sp>
        <p:nvSpPr>
          <p:cNvPr id="4" name="TextBox 3"/>
          <p:cNvSpPr txBox="1"/>
          <p:nvPr/>
        </p:nvSpPr>
        <p:spPr>
          <a:xfrm>
            <a:off x="838200" y="1690688"/>
            <a:ext cx="1698171" cy="553998"/>
          </a:xfrm>
          <a:prstGeom prst="rect">
            <a:avLst/>
          </a:prstGeom>
          <a:solidFill>
            <a:schemeClr val="bg1"/>
          </a:solidFill>
          <a:ln>
            <a:solidFill>
              <a:schemeClr val="bg1"/>
            </a:solidFill>
          </a:ln>
        </p:spPr>
        <p:txBody>
          <a:bodyPr wrap="square" rtlCol="0">
            <a:spAutoFit/>
          </a:bodyPr>
          <a:lstStyle/>
          <a:p>
            <a:pPr algn="ctr"/>
            <a:r>
              <a:rPr lang="en-GB" sz="3000" b="1" u="sng" dirty="0" smtClean="0"/>
              <a:t>Do Now</a:t>
            </a:r>
            <a:endParaRPr lang="en-GB" sz="3000" b="1" u="sng" dirty="0"/>
          </a:p>
        </p:txBody>
      </p:sp>
    </p:spTree>
    <p:extLst>
      <p:ext uri="{BB962C8B-B14F-4D97-AF65-F5344CB8AC3E}">
        <p14:creationId xmlns:p14="http://schemas.microsoft.com/office/powerpoint/2010/main" val="42083691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6254"/>
            <a:ext cx="10515600" cy="1011381"/>
          </a:xfrm>
          <a:solidFill>
            <a:srgbClr val="92D050"/>
          </a:solidFill>
          <a:ln>
            <a:solidFill>
              <a:schemeClr val="tx1"/>
            </a:solidFill>
          </a:ln>
        </p:spPr>
        <p:txBody>
          <a:bodyPr>
            <a:normAutofit/>
          </a:bodyPr>
          <a:lstStyle/>
          <a:p>
            <a:pPr algn="ctr"/>
            <a:r>
              <a:rPr lang="en-GB" b="1" u="sng" dirty="0" smtClean="0"/>
              <a:t>Answers</a:t>
            </a:r>
            <a:endParaRPr lang="en-GB" b="1" u="sng" dirty="0"/>
          </a:p>
        </p:txBody>
      </p:sp>
      <p:sp>
        <p:nvSpPr>
          <p:cNvPr id="3" name="Content Placeholder 2"/>
          <p:cNvSpPr>
            <a:spLocks noGrp="1"/>
          </p:cNvSpPr>
          <p:nvPr>
            <p:ph idx="1"/>
          </p:nvPr>
        </p:nvSpPr>
        <p:spPr>
          <a:xfrm>
            <a:off x="838200" y="1787236"/>
            <a:ext cx="10515600" cy="4918364"/>
          </a:xfrm>
        </p:spPr>
        <p:txBody>
          <a:bodyPr>
            <a:normAutofit/>
          </a:bodyPr>
          <a:lstStyle/>
          <a:p>
            <a:pPr marL="514350" indent="-514350">
              <a:buFont typeface="+mj-lt"/>
              <a:buAutoNum type="arabicPeriod"/>
            </a:pPr>
            <a:r>
              <a:rPr lang="en-GB" dirty="0" smtClean="0"/>
              <a:t>Age/genetics/lifestyle e.g. diet, smoking, alcohol and exercise.</a:t>
            </a:r>
          </a:p>
          <a:p>
            <a:pPr marL="514350" indent="-514350">
              <a:buFont typeface="+mj-lt"/>
              <a:buAutoNum type="arabicPeriod"/>
            </a:pPr>
            <a:r>
              <a:rPr lang="en-GB" dirty="0" smtClean="0"/>
              <a:t>During ventricular systole the ventricles contract from the base upwards, pressure forces the semilunar valves to open and pushes blood through the aorta/pulmonary artery.</a:t>
            </a:r>
          </a:p>
          <a:p>
            <a:pPr marL="514350" indent="-514350">
              <a:buFont typeface="+mj-lt"/>
              <a:buAutoNum type="arabicPeriod"/>
            </a:pPr>
            <a:r>
              <a:rPr lang="en-GB" dirty="0" smtClean="0"/>
              <a:t>Features of a good study include: clear aim, representative sample e.g. size, gender, ages, controls included to make results valid, procedures reproducible. </a:t>
            </a:r>
          </a:p>
          <a:p>
            <a:pPr marL="514350" indent="-514350">
              <a:buFont typeface="+mj-lt"/>
              <a:buAutoNum type="arabicPeriod"/>
            </a:pPr>
            <a:r>
              <a:rPr lang="en-GB" dirty="0" smtClean="0"/>
              <a:t>Pluripotent = embryonic stem cells from blastocyst that can give rise to most cells but not all. </a:t>
            </a:r>
            <a:endParaRPr lang="en-GB" dirty="0"/>
          </a:p>
          <a:p>
            <a:pPr marL="0" indent="0">
              <a:buNone/>
            </a:pPr>
            <a:endParaRPr lang="en-GB" dirty="0" smtClean="0"/>
          </a:p>
          <a:p>
            <a:pPr marL="514350" indent="-514350">
              <a:buFont typeface="+mj-lt"/>
              <a:buAutoNum type="arabicPeriod"/>
            </a:pPr>
            <a:endParaRPr lang="en-GB" dirty="0"/>
          </a:p>
          <a:p>
            <a:pPr marL="514350" indent="-514350">
              <a:buFont typeface="+mj-lt"/>
              <a:buAutoNum type="arabicPeriod"/>
            </a:pPr>
            <a:endParaRPr lang="en-GB" dirty="0" smtClean="0"/>
          </a:p>
          <a:p>
            <a:pPr marL="514350" indent="-514350">
              <a:buFont typeface="+mj-lt"/>
              <a:buAutoNum type="arabicPeriod"/>
            </a:pPr>
            <a:endParaRPr lang="en-GB" dirty="0" smtClean="0"/>
          </a:p>
          <a:p>
            <a:pPr marL="514350" indent="-514350">
              <a:buFont typeface="+mj-lt"/>
              <a:buAutoNum type="arabicPeriod"/>
            </a:pPr>
            <a:endParaRPr lang="en-GB" dirty="0"/>
          </a:p>
        </p:txBody>
      </p:sp>
    </p:spTree>
    <p:extLst>
      <p:ext uri="{BB962C8B-B14F-4D97-AF65-F5344CB8AC3E}">
        <p14:creationId xmlns:p14="http://schemas.microsoft.com/office/powerpoint/2010/main" val="332709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6255"/>
            <a:ext cx="10515600" cy="845127"/>
          </a:xfrm>
          <a:solidFill>
            <a:srgbClr val="92D050"/>
          </a:solidFill>
          <a:ln>
            <a:solidFill>
              <a:schemeClr val="tx1"/>
            </a:solidFill>
          </a:ln>
        </p:spPr>
        <p:txBody>
          <a:bodyPr>
            <a:normAutofit/>
          </a:bodyPr>
          <a:lstStyle/>
          <a:p>
            <a:pPr algn="ctr"/>
            <a:r>
              <a:rPr lang="en-GB" b="1" u="sng" dirty="0" smtClean="0"/>
              <a:t>Answers</a:t>
            </a:r>
            <a:endParaRPr lang="en-GB" b="1" u="sng" dirty="0"/>
          </a:p>
        </p:txBody>
      </p:sp>
      <p:sp>
        <p:nvSpPr>
          <p:cNvPr id="3" name="Content Placeholder 2"/>
          <p:cNvSpPr>
            <a:spLocks noGrp="1"/>
          </p:cNvSpPr>
          <p:nvPr>
            <p:ph idx="1"/>
          </p:nvPr>
        </p:nvSpPr>
        <p:spPr>
          <a:xfrm>
            <a:off x="838200" y="1316182"/>
            <a:ext cx="10515600" cy="5389418"/>
          </a:xfrm>
        </p:spPr>
        <p:txBody>
          <a:bodyPr>
            <a:normAutofit fontScale="77500" lnSpcReduction="20000"/>
          </a:bodyPr>
          <a:lstStyle/>
          <a:p>
            <a:pPr marL="514350" indent="-514350">
              <a:buFont typeface="+mj-lt"/>
              <a:buAutoNum type="arabicPeriod" startAt="4"/>
            </a:pPr>
            <a:r>
              <a:rPr lang="en-GB" dirty="0" smtClean="0"/>
              <a:t>Ethics </a:t>
            </a:r>
            <a:r>
              <a:rPr lang="en-GB" dirty="0" smtClean="0"/>
              <a:t>include: Animals </a:t>
            </a:r>
            <a:r>
              <a:rPr lang="en-GB" dirty="0"/>
              <a:t>feel </a:t>
            </a:r>
            <a:r>
              <a:rPr lang="en-GB" dirty="0" smtClean="0"/>
              <a:t>pain; animals </a:t>
            </a:r>
            <a:r>
              <a:rPr lang="en-GB" dirty="0"/>
              <a:t>have </a:t>
            </a:r>
            <a:r>
              <a:rPr lang="en-GB" dirty="0" smtClean="0"/>
              <a:t>rights, animals </a:t>
            </a:r>
            <a:r>
              <a:rPr lang="en-GB" dirty="0"/>
              <a:t>can not give </a:t>
            </a:r>
            <a:r>
              <a:rPr lang="en-GB" dirty="0" smtClean="0"/>
              <a:t>consent; some </a:t>
            </a:r>
            <a:r>
              <a:rPr lang="en-GB" dirty="0"/>
              <a:t>animals’ systems are not similar enough to our own to truly show the full scale of the effectiveness of any drugs or side </a:t>
            </a:r>
            <a:r>
              <a:rPr lang="en-GB" dirty="0" smtClean="0"/>
              <a:t>effects; tissue </a:t>
            </a:r>
            <a:r>
              <a:rPr lang="en-GB" dirty="0"/>
              <a:t>cultures are not enough to see the full scale of the effects of drugs and so a full system such as an animals is </a:t>
            </a:r>
            <a:r>
              <a:rPr lang="en-GB" dirty="0" smtClean="0"/>
              <a:t>needed; some </a:t>
            </a:r>
            <a:r>
              <a:rPr lang="en-GB" dirty="0"/>
              <a:t>animal systems are close to ours to mimic the side </a:t>
            </a:r>
            <a:r>
              <a:rPr lang="en-GB" dirty="0" smtClean="0"/>
              <a:t>effects of drugs and it </a:t>
            </a:r>
            <a:r>
              <a:rPr lang="en-GB" dirty="0"/>
              <a:t>depends on how many others will benefit from the research being done on the </a:t>
            </a:r>
            <a:r>
              <a:rPr lang="en-GB" dirty="0" smtClean="0"/>
              <a:t>animals. </a:t>
            </a:r>
          </a:p>
          <a:p>
            <a:pPr marL="514350" indent="-514350">
              <a:buFont typeface="+mj-lt"/>
              <a:buAutoNum type="arabicPeriod" startAt="4"/>
            </a:pPr>
            <a:r>
              <a:rPr lang="en-GB" dirty="0" smtClean="0"/>
              <a:t>Virus structure</a:t>
            </a:r>
          </a:p>
          <a:p>
            <a:pPr marL="514350" indent="-514350">
              <a:buFont typeface="+mj-lt"/>
              <a:buAutoNum type="arabicPeriod" startAt="4"/>
            </a:pPr>
            <a:endParaRPr lang="en-GB" dirty="0"/>
          </a:p>
          <a:p>
            <a:pPr marL="514350" indent="-514350">
              <a:buFont typeface="+mj-lt"/>
              <a:buAutoNum type="arabicPeriod" startAt="4"/>
            </a:pPr>
            <a:endParaRPr lang="en-GB" dirty="0" smtClean="0"/>
          </a:p>
          <a:p>
            <a:pPr marL="514350" indent="-514350">
              <a:buFont typeface="+mj-lt"/>
              <a:buAutoNum type="arabicPeriod" startAt="4"/>
            </a:pPr>
            <a:endParaRPr lang="en-GB" dirty="0"/>
          </a:p>
          <a:p>
            <a:pPr marL="514350" indent="-514350">
              <a:buFont typeface="+mj-lt"/>
              <a:buAutoNum type="arabicPeriod" startAt="4"/>
            </a:pPr>
            <a:endParaRPr lang="en-GB" dirty="0" smtClean="0"/>
          </a:p>
          <a:p>
            <a:pPr marL="514350" indent="-514350">
              <a:buFont typeface="+mj-lt"/>
              <a:buAutoNum type="arabicPeriod" startAt="4"/>
            </a:pPr>
            <a:endParaRPr lang="en-GB" dirty="0"/>
          </a:p>
          <a:p>
            <a:pPr marL="514350" indent="-514350">
              <a:buFont typeface="+mj-lt"/>
              <a:buAutoNum type="arabicPeriod" startAt="4"/>
            </a:pPr>
            <a:endParaRPr lang="en-GB" dirty="0" smtClean="0"/>
          </a:p>
          <a:p>
            <a:pPr marL="514350" indent="-514350">
              <a:buFont typeface="+mj-lt"/>
              <a:buAutoNum type="arabicPeriod" startAt="4"/>
            </a:pPr>
            <a:r>
              <a:rPr lang="en-GB" dirty="0" smtClean="0"/>
              <a:t>The HIV virus invades T helper cells </a:t>
            </a:r>
            <a:r>
              <a:rPr lang="en-GB" dirty="0" err="1" smtClean="0"/>
              <a:t>allwoing</a:t>
            </a:r>
            <a:r>
              <a:rPr lang="en-GB" dirty="0" smtClean="0"/>
              <a:t> its viral RNA and enzymes into the cell. Reverse transcriptase makes viral DNA which is integrated into the hosts DNA using the enzyme integrase. This is then transcribed and translated into virus proteins.   </a:t>
            </a:r>
          </a:p>
          <a:p>
            <a:pPr marL="514350" indent="-514350">
              <a:buFont typeface="+mj-lt"/>
              <a:buAutoNum type="arabicPeriod" startAt="4"/>
            </a:pPr>
            <a:endParaRPr lang="en-GB" dirty="0" smtClean="0"/>
          </a:p>
          <a:p>
            <a:pPr marL="514350" indent="-514350">
              <a:buFont typeface="+mj-lt"/>
              <a:buAutoNum type="arabicPeriod" startAt="4"/>
            </a:pPr>
            <a:endParaRPr lang="en-GB" dirty="0"/>
          </a:p>
          <a:p>
            <a:pPr marL="514350" indent="-514350">
              <a:buFont typeface="+mj-lt"/>
              <a:buAutoNum type="arabicPeriod" startAt="4"/>
            </a:pPr>
            <a:endParaRPr lang="en-GB" dirty="0" smtClean="0"/>
          </a:p>
          <a:p>
            <a:pPr marL="514350" indent="-514350">
              <a:buFont typeface="+mj-lt"/>
              <a:buAutoNum type="arabicPeriod" startAt="4"/>
            </a:pPr>
            <a:endParaRPr lang="en-GB" dirty="0" smtClean="0"/>
          </a:p>
          <a:p>
            <a:pPr marL="514350" indent="-514350">
              <a:buFont typeface="+mj-lt"/>
              <a:buAutoNum type="arabicPeriod" startAt="4"/>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3687" y="3218533"/>
            <a:ext cx="3104626" cy="2142518"/>
          </a:xfrm>
          <a:prstGeom prst="rect">
            <a:avLst/>
          </a:prstGeom>
        </p:spPr>
      </p:pic>
    </p:spTree>
    <p:extLst>
      <p:ext uri="{BB962C8B-B14F-4D97-AF65-F5344CB8AC3E}">
        <p14:creationId xmlns:p14="http://schemas.microsoft.com/office/powerpoint/2010/main" val="379543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solidFill>
              <a:schemeClr val="tx1"/>
            </a:solidFill>
          </a:ln>
        </p:spPr>
        <p:txBody>
          <a:bodyPr/>
          <a:lstStyle/>
          <a:p>
            <a:pPr algn="ctr"/>
            <a:r>
              <a:rPr lang="en-GB" b="1" u="sng" dirty="0" smtClean="0"/>
              <a:t>Paper 3 Article Preparation</a:t>
            </a:r>
            <a:br>
              <a:rPr lang="en-GB" b="1" u="sng" dirty="0" smtClean="0"/>
            </a:br>
            <a:fld id="{15B9404C-49E7-40E8-97AE-7FECB9CB3AF2}" type="datetime2">
              <a:rPr lang="en-GB" b="1" u="sng"/>
              <a:t>Monday, 16 November 2020</a:t>
            </a:fld>
            <a:endParaRPr lang="en-GB" b="1" u="sng" dirty="0"/>
          </a:p>
        </p:txBody>
      </p:sp>
      <p:sp>
        <p:nvSpPr>
          <p:cNvPr id="3" name="Content Placeholder 2"/>
          <p:cNvSpPr>
            <a:spLocks noGrp="1"/>
          </p:cNvSpPr>
          <p:nvPr>
            <p:ph idx="1"/>
          </p:nvPr>
        </p:nvSpPr>
        <p:spPr/>
        <p:txBody>
          <a:bodyPr/>
          <a:lstStyle/>
          <a:p>
            <a:pPr marL="0" indent="0">
              <a:buNone/>
            </a:pPr>
            <a:r>
              <a:rPr lang="en-GB" b="1" u="sng" dirty="0" smtClean="0"/>
              <a:t>Lesson objectives</a:t>
            </a:r>
          </a:p>
          <a:p>
            <a:r>
              <a:rPr lang="en-GB" dirty="0" smtClean="0"/>
              <a:t>To become familiar with the key words and concepts that appear in the 2019 article </a:t>
            </a:r>
          </a:p>
          <a:p>
            <a:r>
              <a:rPr lang="en-GB" dirty="0" smtClean="0"/>
              <a:t>To become familiar with the types of questions asked on the scientific article</a:t>
            </a:r>
          </a:p>
          <a:p>
            <a:r>
              <a:rPr lang="en-GB" dirty="0" smtClean="0"/>
              <a:t>To practise how to answer questions that could come up on the scientific article</a:t>
            </a:r>
          </a:p>
          <a:p>
            <a:endParaRPr lang="en-GB" dirty="0"/>
          </a:p>
        </p:txBody>
      </p:sp>
    </p:spTree>
    <p:extLst>
      <p:ext uri="{BB962C8B-B14F-4D97-AF65-F5344CB8AC3E}">
        <p14:creationId xmlns:p14="http://schemas.microsoft.com/office/powerpoint/2010/main" val="232264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0070C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60435" y="188315"/>
            <a:ext cx="3911717" cy="995044"/>
          </a:xfrm>
          <a:solidFill>
            <a:schemeClr val="bg1"/>
          </a:solidFill>
          <a:ln>
            <a:solidFill>
              <a:schemeClr val="tx1"/>
            </a:solidFill>
          </a:ln>
        </p:spPr>
        <p:txBody>
          <a:bodyPr>
            <a:normAutofit lnSpcReduction="10000"/>
          </a:bodyPr>
          <a:lstStyle/>
          <a:p>
            <a:r>
              <a:rPr lang="en-GB" sz="1600" b="1" dirty="0" smtClean="0"/>
              <a:t>June 2019 Scientific article </a:t>
            </a:r>
          </a:p>
          <a:p>
            <a:r>
              <a:rPr lang="en-GB" sz="1600" b="1" dirty="0"/>
              <a:t> From Organoids to </a:t>
            </a:r>
            <a:r>
              <a:rPr lang="en-GB" sz="1600" b="1" dirty="0" err="1"/>
              <a:t>Gastruloids</a:t>
            </a:r>
            <a:endParaRPr lang="en-GB" sz="1600" b="1" dirty="0" smtClean="0"/>
          </a:p>
          <a:p>
            <a:r>
              <a:rPr lang="en-GB" sz="1600" i="1" dirty="0" smtClean="0"/>
              <a:t>YR 1 CONTENT</a:t>
            </a:r>
            <a:endParaRPr lang="en-GB" sz="1600" i="1" dirty="0"/>
          </a:p>
        </p:txBody>
      </p:sp>
      <p:sp>
        <p:nvSpPr>
          <p:cNvPr id="10" name="TextBox 9"/>
          <p:cNvSpPr txBox="1"/>
          <p:nvPr/>
        </p:nvSpPr>
        <p:spPr>
          <a:xfrm>
            <a:off x="88629" y="185964"/>
            <a:ext cx="3911717" cy="3724096"/>
          </a:xfrm>
          <a:prstGeom prst="rect">
            <a:avLst/>
          </a:prstGeom>
          <a:noFill/>
          <a:ln>
            <a:solidFill>
              <a:schemeClr val="tx1"/>
            </a:solidFill>
          </a:ln>
        </p:spPr>
        <p:txBody>
          <a:bodyPr wrap="square" rtlCol="0">
            <a:spAutoFit/>
          </a:bodyPr>
          <a:lstStyle/>
          <a:p>
            <a:r>
              <a:rPr lang="en-GB" sz="1300" b="1" dirty="0" smtClean="0"/>
              <a:t>Stages of fertilisation</a:t>
            </a:r>
          </a:p>
          <a:p>
            <a:endParaRPr lang="en-GB" sz="1300" b="1" dirty="0"/>
          </a:p>
          <a:p>
            <a:endParaRPr lang="en-GB" sz="1300" b="1" dirty="0" smtClean="0"/>
          </a:p>
          <a:p>
            <a:endParaRPr lang="en-GB" sz="1300" b="1" dirty="0"/>
          </a:p>
          <a:p>
            <a:endParaRPr lang="en-GB" sz="1300" b="1" dirty="0" smtClean="0"/>
          </a:p>
          <a:p>
            <a:endParaRPr lang="en-GB" sz="1300" b="1" dirty="0"/>
          </a:p>
          <a:p>
            <a:endParaRPr lang="en-GB" sz="1300" b="1" dirty="0" smtClean="0"/>
          </a:p>
          <a:p>
            <a:endParaRPr lang="en-GB" sz="1300" b="1" dirty="0"/>
          </a:p>
          <a:p>
            <a:endParaRPr lang="en-GB" sz="1300" b="1" dirty="0" smtClean="0"/>
          </a:p>
          <a:p>
            <a:endParaRPr lang="en-GB" sz="1300" b="1" dirty="0"/>
          </a:p>
          <a:p>
            <a:endParaRPr lang="en-GB" sz="1300" b="1" dirty="0" smtClean="0"/>
          </a:p>
          <a:p>
            <a:endParaRPr lang="en-GB" sz="1300" b="1" dirty="0"/>
          </a:p>
          <a:p>
            <a:endParaRPr lang="en-GB" sz="1300" b="1" dirty="0" smtClean="0"/>
          </a:p>
          <a:p>
            <a:r>
              <a:rPr lang="en-GB" sz="1300" b="1" dirty="0" smtClean="0"/>
              <a:t> </a:t>
            </a:r>
          </a:p>
          <a:p>
            <a:endParaRPr lang="en-GB" dirty="0"/>
          </a:p>
          <a:p>
            <a:endParaRPr lang="en-GB" dirty="0" smtClean="0"/>
          </a:p>
          <a:p>
            <a:endParaRPr lang="en-GB" dirty="0"/>
          </a:p>
        </p:txBody>
      </p:sp>
      <p:sp>
        <p:nvSpPr>
          <p:cNvPr id="2" name="TextBox 1"/>
          <p:cNvSpPr txBox="1"/>
          <p:nvPr/>
        </p:nvSpPr>
        <p:spPr>
          <a:xfrm>
            <a:off x="8232241" y="206915"/>
            <a:ext cx="3783674" cy="6494085"/>
          </a:xfrm>
          <a:prstGeom prst="rect">
            <a:avLst/>
          </a:prstGeom>
          <a:noFill/>
          <a:ln>
            <a:solidFill>
              <a:schemeClr val="tx1"/>
            </a:solidFill>
          </a:ln>
        </p:spPr>
        <p:txBody>
          <a:bodyPr wrap="square" rtlCol="0">
            <a:spAutoFit/>
          </a:bodyPr>
          <a:lstStyle/>
          <a:p>
            <a:r>
              <a:rPr lang="en-GB" sz="1300" b="1" dirty="0" smtClean="0"/>
              <a:t>Genetics</a:t>
            </a:r>
          </a:p>
          <a:p>
            <a:r>
              <a:rPr lang="en-GB" sz="1300" dirty="0" smtClean="0"/>
              <a:t>Genotype:</a:t>
            </a:r>
          </a:p>
          <a:p>
            <a:endParaRPr lang="en-GB" sz="1300" dirty="0"/>
          </a:p>
          <a:p>
            <a:r>
              <a:rPr lang="en-GB" sz="1300" dirty="0" smtClean="0"/>
              <a:t>Phenotype: </a:t>
            </a:r>
          </a:p>
          <a:p>
            <a:endParaRPr lang="en-GB" sz="1300" dirty="0"/>
          </a:p>
          <a:p>
            <a:r>
              <a:rPr lang="en-GB" sz="1300" dirty="0" smtClean="0"/>
              <a:t>Gene:</a:t>
            </a:r>
          </a:p>
          <a:p>
            <a:endParaRPr lang="en-GB" sz="1300" dirty="0"/>
          </a:p>
          <a:p>
            <a:r>
              <a:rPr lang="en-GB" sz="1300" dirty="0" smtClean="0"/>
              <a:t>Allele:</a:t>
            </a:r>
          </a:p>
          <a:p>
            <a:endParaRPr lang="en-GB" sz="1300" dirty="0"/>
          </a:p>
          <a:p>
            <a:r>
              <a:rPr lang="en-GB" sz="1300" dirty="0" err="1" smtClean="0"/>
              <a:t>Epigenome</a:t>
            </a:r>
            <a:r>
              <a:rPr lang="en-GB" sz="1300" dirty="0" smtClean="0"/>
              <a:t>:</a:t>
            </a:r>
          </a:p>
          <a:p>
            <a:endParaRPr lang="en-GB" sz="1300" dirty="0"/>
          </a:p>
          <a:p>
            <a:endParaRPr lang="en-GB" sz="1300" dirty="0" smtClean="0"/>
          </a:p>
          <a:p>
            <a:r>
              <a:rPr lang="en-GB" sz="1300" dirty="0" smtClean="0"/>
              <a:t>Gene switches – lac operon:</a:t>
            </a:r>
          </a:p>
          <a:p>
            <a:endParaRPr lang="en-GB" sz="1300" dirty="0"/>
          </a:p>
          <a:p>
            <a:endParaRPr lang="en-GB" sz="1300" dirty="0" smtClean="0"/>
          </a:p>
          <a:p>
            <a:endParaRPr lang="en-GB" sz="1300" dirty="0" smtClean="0"/>
          </a:p>
          <a:p>
            <a:endParaRPr lang="en-GB" sz="1300" dirty="0"/>
          </a:p>
          <a:p>
            <a:endParaRPr lang="en-GB" sz="1300" dirty="0" smtClean="0"/>
          </a:p>
          <a:p>
            <a:endParaRPr lang="en-GB" sz="1300" dirty="0"/>
          </a:p>
          <a:p>
            <a:endParaRPr lang="en-GB" sz="1300" dirty="0"/>
          </a:p>
          <a:p>
            <a:r>
              <a:rPr lang="en-GB" sz="1300" dirty="0" smtClean="0"/>
              <a:t>What happens when gene expression goes wrong:</a:t>
            </a:r>
          </a:p>
          <a:p>
            <a:endParaRPr lang="en-GB" sz="1300" dirty="0"/>
          </a:p>
          <a:p>
            <a:endParaRPr lang="en-GB" sz="1300" dirty="0" smtClean="0"/>
          </a:p>
          <a:p>
            <a:endParaRPr lang="en-GB" sz="1300" dirty="0" smtClean="0"/>
          </a:p>
          <a:p>
            <a:endParaRPr lang="en-GB" sz="1300" dirty="0"/>
          </a:p>
          <a:p>
            <a:endParaRPr lang="en-GB" sz="1300" dirty="0"/>
          </a:p>
          <a:p>
            <a:endParaRPr lang="en-GB" sz="1300" dirty="0" smtClean="0"/>
          </a:p>
          <a:p>
            <a:r>
              <a:rPr lang="en-GB" sz="1300" dirty="0" smtClean="0"/>
              <a:t>Master genes:</a:t>
            </a:r>
          </a:p>
          <a:p>
            <a:endParaRPr lang="en-GB" sz="1300" dirty="0"/>
          </a:p>
          <a:p>
            <a:endParaRPr lang="en-GB" sz="1300" dirty="0" smtClean="0"/>
          </a:p>
          <a:p>
            <a:endParaRPr lang="en-GB" sz="1300" dirty="0" smtClean="0"/>
          </a:p>
          <a:p>
            <a:endParaRPr lang="en-GB" sz="1300" dirty="0"/>
          </a:p>
        </p:txBody>
      </p:sp>
      <p:sp>
        <p:nvSpPr>
          <p:cNvPr id="11" name="TextBox 10"/>
          <p:cNvSpPr txBox="1"/>
          <p:nvPr/>
        </p:nvSpPr>
        <p:spPr>
          <a:xfrm>
            <a:off x="4160435" y="1314911"/>
            <a:ext cx="3911717" cy="5432256"/>
          </a:xfrm>
          <a:prstGeom prst="rect">
            <a:avLst/>
          </a:prstGeom>
          <a:noFill/>
          <a:ln>
            <a:solidFill>
              <a:schemeClr val="tx1"/>
            </a:solidFill>
          </a:ln>
        </p:spPr>
        <p:txBody>
          <a:bodyPr wrap="square" rtlCol="0">
            <a:spAutoFit/>
          </a:bodyPr>
          <a:lstStyle/>
          <a:p>
            <a:r>
              <a:rPr lang="en-GB" sz="1300" b="1" dirty="0" smtClean="0"/>
              <a:t>Cardio Vascular Disease</a:t>
            </a:r>
          </a:p>
          <a:p>
            <a:endParaRPr lang="en-GB" sz="1300" dirty="0"/>
          </a:p>
          <a:p>
            <a:r>
              <a:rPr lang="en-GB" sz="1300" dirty="0" smtClean="0"/>
              <a:t>CVD risk factors:</a:t>
            </a:r>
          </a:p>
          <a:p>
            <a:endParaRPr lang="en-GB" sz="1300" dirty="0" smtClean="0"/>
          </a:p>
          <a:p>
            <a:endParaRPr lang="en-GB" sz="1300" dirty="0"/>
          </a:p>
          <a:p>
            <a:endParaRPr lang="en-GB" sz="1300" dirty="0" smtClean="0"/>
          </a:p>
          <a:p>
            <a:endParaRPr lang="en-GB" sz="1300" dirty="0"/>
          </a:p>
          <a:p>
            <a:endParaRPr lang="en-GB" sz="1300" dirty="0" smtClean="0"/>
          </a:p>
          <a:p>
            <a:endParaRPr lang="en-GB" sz="1300" dirty="0"/>
          </a:p>
          <a:p>
            <a:endParaRPr lang="en-GB" sz="1300" dirty="0" smtClean="0"/>
          </a:p>
          <a:p>
            <a:endParaRPr lang="en-GB" sz="1300" dirty="0" smtClean="0"/>
          </a:p>
          <a:p>
            <a:endParaRPr lang="en-GB" sz="1300" dirty="0"/>
          </a:p>
          <a:p>
            <a:endParaRPr lang="en-GB" sz="1300" dirty="0" smtClean="0"/>
          </a:p>
          <a:p>
            <a:r>
              <a:rPr lang="en-GB" sz="1300" dirty="0" smtClean="0"/>
              <a:t>CVD prevention:</a:t>
            </a:r>
          </a:p>
          <a:p>
            <a:endParaRPr lang="en-GB" sz="1300" dirty="0"/>
          </a:p>
          <a:p>
            <a:endParaRPr lang="en-GB" dirty="0" smtClean="0"/>
          </a:p>
          <a:p>
            <a:endParaRPr lang="en-GB" dirty="0"/>
          </a:p>
          <a:p>
            <a:endParaRPr lang="en-GB" dirty="0" smtClean="0"/>
          </a:p>
          <a:p>
            <a:endParaRPr lang="en-GB" dirty="0"/>
          </a:p>
          <a:p>
            <a:endParaRPr lang="en-GB" dirty="0" smtClean="0"/>
          </a:p>
          <a:p>
            <a:endParaRPr lang="en-GB" dirty="0" smtClean="0"/>
          </a:p>
          <a:p>
            <a:endParaRPr lang="en-GB" sz="1300" dirty="0" smtClean="0"/>
          </a:p>
          <a:p>
            <a:endParaRPr lang="en-GB" sz="1300" dirty="0"/>
          </a:p>
          <a:p>
            <a:endParaRPr lang="en-GB" dirty="0"/>
          </a:p>
        </p:txBody>
      </p:sp>
      <p:sp>
        <p:nvSpPr>
          <p:cNvPr id="13" name="TextBox 12"/>
          <p:cNvSpPr txBox="1"/>
          <p:nvPr/>
        </p:nvSpPr>
        <p:spPr>
          <a:xfrm>
            <a:off x="88628" y="4015650"/>
            <a:ext cx="3911717" cy="2693045"/>
          </a:xfrm>
          <a:prstGeom prst="rect">
            <a:avLst/>
          </a:prstGeom>
          <a:noFill/>
          <a:ln>
            <a:solidFill>
              <a:schemeClr val="tx1"/>
            </a:solidFill>
          </a:ln>
        </p:spPr>
        <p:txBody>
          <a:bodyPr wrap="square" rtlCol="0">
            <a:spAutoFit/>
          </a:bodyPr>
          <a:lstStyle/>
          <a:p>
            <a:r>
              <a:rPr lang="en-GB" sz="1300" b="1" dirty="0" smtClean="0"/>
              <a:t>Cardiac Cycle</a:t>
            </a:r>
          </a:p>
          <a:p>
            <a:r>
              <a:rPr lang="en-GB" sz="1300" dirty="0" smtClean="0"/>
              <a:t>List the stages in the cardiac cycle:</a:t>
            </a:r>
          </a:p>
          <a:p>
            <a:endParaRPr lang="en-GB" sz="1300" dirty="0" smtClean="0"/>
          </a:p>
          <a:p>
            <a:endParaRPr lang="en-GB" sz="1300" dirty="0" smtClean="0"/>
          </a:p>
          <a:p>
            <a:endParaRPr lang="en-GB" sz="1300" dirty="0"/>
          </a:p>
          <a:p>
            <a:endParaRPr lang="en-GB" sz="1300" dirty="0" smtClean="0"/>
          </a:p>
          <a:p>
            <a:endParaRPr lang="en-GB" sz="1300" dirty="0"/>
          </a:p>
          <a:p>
            <a:endParaRPr lang="en-GB" sz="1300" dirty="0" smtClean="0"/>
          </a:p>
          <a:p>
            <a:endParaRPr lang="en-GB" sz="1300" dirty="0" smtClean="0"/>
          </a:p>
          <a:p>
            <a:endParaRPr lang="en-GB" sz="1300" dirty="0"/>
          </a:p>
          <a:p>
            <a:endParaRPr lang="en-GB" sz="1300" dirty="0" smtClean="0"/>
          </a:p>
          <a:p>
            <a:endParaRPr lang="en-GB" sz="1300" dirty="0"/>
          </a:p>
          <a:p>
            <a:endParaRPr lang="en-GB" sz="1300" dirty="0" smtClean="0"/>
          </a:p>
        </p:txBody>
      </p:sp>
      <p:sp>
        <p:nvSpPr>
          <p:cNvPr id="4" name="TextBox 3"/>
          <p:cNvSpPr txBox="1"/>
          <p:nvPr/>
        </p:nvSpPr>
        <p:spPr>
          <a:xfrm>
            <a:off x="3220693" y="2683174"/>
            <a:ext cx="5791200" cy="129266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GB" sz="2600" dirty="0" smtClean="0"/>
              <a:t>Reviewing your homework</a:t>
            </a:r>
          </a:p>
          <a:p>
            <a:pPr algn="ctr"/>
            <a:endParaRPr lang="en-GB" sz="2600" dirty="0"/>
          </a:p>
          <a:p>
            <a:pPr algn="ctr"/>
            <a:r>
              <a:rPr lang="en-GB" sz="2600" dirty="0" smtClean="0"/>
              <a:t>What can you add in?</a:t>
            </a:r>
          </a:p>
        </p:txBody>
      </p:sp>
    </p:spTree>
    <p:extLst>
      <p:ext uri="{BB962C8B-B14F-4D97-AF65-F5344CB8AC3E}">
        <p14:creationId xmlns:p14="http://schemas.microsoft.com/office/powerpoint/2010/main" val="103241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36291" y="168160"/>
            <a:ext cx="3911717" cy="995044"/>
          </a:xfrm>
          <a:solidFill>
            <a:schemeClr val="bg1"/>
          </a:solidFill>
          <a:ln>
            <a:solidFill>
              <a:schemeClr val="tx1"/>
            </a:solidFill>
          </a:ln>
        </p:spPr>
        <p:txBody>
          <a:bodyPr>
            <a:normAutofit lnSpcReduction="10000"/>
          </a:bodyPr>
          <a:lstStyle/>
          <a:p>
            <a:r>
              <a:rPr lang="en-GB" sz="1600" b="1" dirty="0" smtClean="0"/>
              <a:t>June 2019 Scientific article </a:t>
            </a:r>
          </a:p>
          <a:p>
            <a:r>
              <a:rPr lang="en-GB" sz="1600" b="1" dirty="0"/>
              <a:t> From Organoids to </a:t>
            </a:r>
            <a:r>
              <a:rPr lang="en-GB" sz="1600" b="1" dirty="0" err="1"/>
              <a:t>Gastruloids</a:t>
            </a:r>
            <a:endParaRPr lang="en-GB" sz="1600" b="1" dirty="0" smtClean="0"/>
          </a:p>
          <a:p>
            <a:r>
              <a:rPr lang="en-GB" sz="1600" i="1" dirty="0" smtClean="0"/>
              <a:t>YR 1 CONTENT</a:t>
            </a:r>
            <a:endParaRPr lang="en-GB" sz="1600" i="1" dirty="0"/>
          </a:p>
        </p:txBody>
      </p:sp>
      <p:sp>
        <p:nvSpPr>
          <p:cNvPr id="9" name="TextBox 8"/>
          <p:cNvSpPr txBox="1"/>
          <p:nvPr/>
        </p:nvSpPr>
        <p:spPr>
          <a:xfrm>
            <a:off x="296053" y="168160"/>
            <a:ext cx="3769133" cy="6494085"/>
          </a:xfrm>
          <a:prstGeom prst="rect">
            <a:avLst/>
          </a:prstGeom>
          <a:noFill/>
          <a:ln>
            <a:solidFill>
              <a:schemeClr val="tx1"/>
            </a:solidFill>
          </a:ln>
        </p:spPr>
        <p:txBody>
          <a:bodyPr wrap="square" rtlCol="0">
            <a:spAutoFit/>
          </a:bodyPr>
          <a:lstStyle/>
          <a:p>
            <a:r>
              <a:rPr lang="en-GB" sz="1400" b="1" dirty="0" smtClean="0"/>
              <a:t>Drug testing</a:t>
            </a:r>
          </a:p>
          <a:p>
            <a:r>
              <a:rPr lang="en-GB" sz="1400" dirty="0" smtClean="0"/>
              <a:t>Stages of drug testing:</a:t>
            </a:r>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r>
              <a:rPr lang="en-GB" sz="1400" dirty="0" smtClean="0"/>
              <a:t>List the features of a good  clinical study:</a:t>
            </a:r>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r>
              <a:rPr lang="en-GB" sz="1400" dirty="0" smtClean="0"/>
              <a:t>How is information between scientists shared and checked for its validity?</a:t>
            </a:r>
          </a:p>
          <a:p>
            <a:endParaRPr lang="en-GB" sz="1400" dirty="0"/>
          </a:p>
          <a:p>
            <a:r>
              <a:rPr lang="en-GB" sz="1400" dirty="0" smtClean="0"/>
              <a:t> </a:t>
            </a:r>
            <a:endParaRPr lang="en-GB" sz="1400" dirty="0"/>
          </a:p>
          <a:p>
            <a:endParaRPr lang="en-GB" sz="1400" dirty="0" smtClean="0"/>
          </a:p>
          <a:p>
            <a:endParaRPr lang="en-GB" sz="1400" dirty="0" smtClean="0"/>
          </a:p>
          <a:p>
            <a:endParaRPr lang="en-GB" sz="1400" dirty="0" smtClean="0"/>
          </a:p>
          <a:p>
            <a:endParaRPr lang="en-GB" sz="1000" dirty="0"/>
          </a:p>
        </p:txBody>
      </p:sp>
      <p:sp>
        <p:nvSpPr>
          <p:cNvPr id="12" name="TextBox 11"/>
          <p:cNvSpPr txBox="1"/>
          <p:nvPr/>
        </p:nvSpPr>
        <p:spPr>
          <a:xfrm>
            <a:off x="8319113" y="168160"/>
            <a:ext cx="3703017" cy="6494085"/>
          </a:xfrm>
          <a:prstGeom prst="rect">
            <a:avLst/>
          </a:prstGeom>
          <a:noFill/>
          <a:ln>
            <a:solidFill>
              <a:schemeClr val="tx1"/>
            </a:solidFill>
          </a:ln>
        </p:spPr>
        <p:txBody>
          <a:bodyPr wrap="square" rtlCol="0">
            <a:spAutoFit/>
          </a:bodyPr>
          <a:lstStyle/>
          <a:p>
            <a:r>
              <a:rPr lang="en-GB" sz="1300" b="1" dirty="0" smtClean="0"/>
              <a:t>Stem cells.  Define the following:</a:t>
            </a:r>
          </a:p>
          <a:p>
            <a:r>
              <a:rPr lang="en-GB" sz="1300" dirty="0" smtClean="0"/>
              <a:t>Blastocyst:</a:t>
            </a:r>
          </a:p>
          <a:p>
            <a:endParaRPr lang="en-GB" sz="1300" dirty="0"/>
          </a:p>
          <a:p>
            <a:endParaRPr lang="en-GB" sz="1300" dirty="0" smtClean="0"/>
          </a:p>
          <a:p>
            <a:endParaRPr lang="en-GB" sz="1300" dirty="0" smtClean="0"/>
          </a:p>
          <a:p>
            <a:r>
              <a:rPr lang="en-GB" sz="1300" dirty="0" smtClean="0"/>
              <a:t>Pluripotent: </a:t>
            </a:r>
          </a:p>
          <a:p>
            <a:endParaRPr lang="en-GB" sz="1300" dirty="0" smtClean="0"/>
          </a:p>
          <a:p>
            <a:endParaRPr lang="en-GB" sz="1300" dirty="0"/>
          </a:p>
          <a:p>
            <a:endParaRPr lang="en-GB" sz="1300" dirty="0" smtClean="0"/>
          </a:p>
          <a:p>
            <a:r>
              <a:rPr lang="en-GB" sz="1300" dirty="0" smtClean="0"/>
              <a:t>Multipotent: </a:t>
            </a:r>
          </a:p>
          <a:p>
            <a:endParaRPr lang="en-GB" sz="1300" dirty="0" smtClean="0"/>
          </a:p>
          <a:p>
            <a:endParaRPr lang="en-GB" sz="1300" dirty="0"/>
          </a:p>
          <a:p>
            <a:endParaRPr lang="en-GB" sz="1300" dirty="0" smtClean="0"/>
          </a:p>
          <a:p>
            <a:r>
              <a:rPr lang="en-GB" sz="1300" dirty="0" smtClean="0"/>
              <a:t>Totipotent:</a:t>
            </a:r>
          </a:p>
          <a:p>
            <a:endParaRPr lang="en-GB" sz="1300" dirty="0"/>
          </a:p>
          <a:p>
            <a:endParaRPr lang="en-GB" sz="1300" dirty="0" smtClean="0"/>
          </a:p>
          <a:p>
            <a:endParaRPr lang="en-GB" sz="1300" dirty="0" smtClean="0"/>
          </a:p>
          <a:p>
            <a:endParaRPr lang="en-GB" sz="1300" dirty="0"/>
          </a:p>
          <a:p>
            <a:r>
              <a:rPr lang="en-GB" sz="1300" dirty="0" smtClean="0"/>
              <a:t>Ethics of using stem cells:</a:t>
            </a:r>
          </a:p>
          <a:p>
            <a:endParaRPr lang="en-GB" sz="1300" dirty="0" smtClean="0"/>
          </a:p>
          <a:p>
            <a:endParaRPr lang="en-GB" sz="1300" dirty="0"/>
          </a:p>
          <a:p>
            <a:endParaRPr lang="en-GB" sz="1300" dirty="0" smtClean="0"/>
          </a:p>
          <a:p>
            <a:endParaRPr lang="en-GB" sz="1300" dirty="0" smtClean="0"/>
          </a:p>
          <a:p>
            <a:endParaRPr lang="en-GB" sz="1300" dirty="0"/>
          </a:p>
          <a:p>
            <a:endParaRPr lang="en-GB" sz="1300" dirty="0" smtClean="0"/>
          </a:p>
          <a:p>
            <a:endParaRPr lang="en-GB" sz="1300" dirty="0"/>
          </a:p>
          <a:p>
            <a:endParaRPr lang="en-GB" sz="1300" dirty="0" smtClean="0"/>
          </a:p>
          <a:p>
            <a:endParaRPr lang="en-GB" sz="1300" dirty="0"/>
          </a:p>
          <a:p>
            <a:endParaRPr lang="en-GB" sz="1300" dirty="0" smtClean="0"/>
          </a:p>
          <a:p>
            <a:endParaRPr lang="en-GB" sz="1300" dirty="0"/>
          </a:p>
          <a:p>
            <a:endParaRPr lang="en-GB" sz="1300" dirty="0" smtClean="0"/>
          </a:p>
          <a:p>
            <a:endParaRPr lang="en-GB" sz="1300" dirty="0"/>
          </a:p>
        </p:txBody>
      </p:sp>
      <p:sp>
        <p:nvSpPr>
          <p:cNvPr id="13" name="TextBox 12"/>
          <p:cNvSpPr txBox="1"/>
          <p:nvPr/>
        </p:nvSpPr>
        <p:spPr>
          <a:xfrm>
            <a:off x="4236291" y="1262669"/>
            <a:ext cx="3911717" cy="5416868"/>
          </a:xfrm>
          <a:prstGeom prst="rect">
            <a:avLst/>
          </a:prstGeom>
          <a:noFill/>
          <a:ln>
            <a:solidFill>
              <a:schemeClr val="tx1"/>
            </a:solidFill>
          </a:ln>
        </p:spPr>
        <p:txBody>
          <a:bodyPr wrap="square" rtlCol="0">
            <a:spAutoFit/>
          </a:bodyPr>
          <a:lstStyle/>
          <a:p>
            <a:r>
              <a:rPr lang="en-GB" sz="1400" b="1" dirty="0" smtClean="0"/>
              <a:t>Gene </a:t>
            </a:r>
            <a:r>
              <a:rPr lang="en-GB" sz="1400" b="1" dirty="0"/>
              <a:t>and environment </a:t>
            </a:r>
            <a:r>
              <a:rPr lang="en-GB" sz="1400" b="1" dirty="0" smtClean="0"/>
              <a:t>interactions</a:t>
            </a:r>
          </a:p>
          <a:p>
            <a:endParaRPr lang="en-GB" sz="1400" b="1" dirty="0"/>
          </a:p>
          <a:p>
            <a:r>
              <a:rPr lang="en-GB" sz="1400" dirty="0" smtClean="0"/>
              <a:t>Examples: </a:t>
            </a:r>
          </a:p>
          <a:p>
            <a:endParaRPr lang="en-GB" sz="1400" dirty="0"/>
          </a:p>
          <a:p>
            <a:endParaRPr lang="en-GB" sz="1400" dirty="0" smtClean="0"/>
          </a:p>
          <a:p>
            <a:endParaRPr lang="en-GB" sz="1400" dirty="0"/>
          </a:p>
          <a:p>
            <a:endParaRPr lang="en-GB" sz="1400" dirty="0" smtClean="0"/>
          </a:p>
          <a:p>
            <a:endParaRPr lang="en-GB" sz="1400" dirty="0" smtClean="0"/>
          </a:p>
          <a:p>
            <a:endParaRPr lang="en-GB" sz="1400" dirty="0"/>
          </a:p>
          <a:p>
            <a:r>
              <a:rPr lang="en-GB" sz="1400" dirty="0" smtClean="0"/>
              <a:t>Environmental influences on the </a:t>
            </a:r>
            <a:r>
              <a:rPr lang="en-GB" sz="1400" dirty="0" err="1" smtClean="0"/>
              <a:t>epigenome</a:t>
            </a:r>
            <a:r>
              <a:rPr lang="en-GB" sz="1400" dirty="0" smtClean="0"/>
              <a:t>:</a:t>
            </a:r>
          </a:p>
          <a:p>
            <a:endParaRPr lang="en-GB" sz="1400" dirty="0"/>
          </a:p>
          <a:p>
            <a:endParaRPr lang="en-GB" sz="1400" dirty="0" smtClean="0"/>
          </a:p>
          <a:p>
            <a:endParaRPr lang="en-GB" sz="1400" dirty="0" smtClean="0"/>
          </a:p>
          <a:p>
            <a:endParaRPr lang="en-GB" sz="1400" dirty="0"/>
          </a:p>
          <a:p>
            <a:endParaRPr lang="en-GB" sz="1400" dirty="0"/>
          </a:p>
          <a:p>
            <a:endParaRPr lang="en-GB" sz="1400" dirty="0"/>
          </a:p>
          <a:p>
            <a:endParaRPr lang="en-GB" sz="1400" dirty="0" smtClean="0"/>
          </a:p>
          <a:p>
            <a:r>
              <a:rPr lang="en-GB" sz="1400" dirty="0" smtClean="0"/>
              <a:t>Causes of cancer:</a:t>
            </a:r>
            <a:endParaRPr lang="en-GB" sz="1400" dirty="0"/>
          </a:p>
          <a:p>
            <a:endParaRPr lang="en-GB" sz="1400" dirty="0" smtClean="0"/>
          </a:p>
          <a:p>
            <a:endParaRPr lang="en-GB" sz="1400" dirty="0"/>
          </a:p>
          <a:p>
            <a:r>
              <a:rPr lang="en-GB" sz="1400" dirty="0" smtClean="0"/>
              <a:t> </a:t>
            </a:r>
            <a:endParaRPr lang="en-GB" sz="1400" dirty="0"/>
          </a:p>
          <a:p>
            <a:endParaRPr lang="en-GB" sz="1400" dirty="0" smtClean="0"/>
          </a:p>
          <a:p>
            <a:endParaRPr lang="en-GB" sz="1400" dirty="0" smtClean="0"/>
          </a:p>
          <a:p>
            <a:endParaRPr lang="en-GB" sz="1400" dirty="0" smtClean="0"/>
          </a:p>
          <a:p>
            <a:endParaRPr lang="en-GB" sz="1000" dirty="0"/>
          </a:p>
        </p:txBody>
      </p:sp>
    </p:spTree>
    <p:extLst>
      <p:ext uri="{BB962C8B-B14F-4D97-AF65-F5344CB8AC3E}">
        <p14:creationId xmlns:p14="http://schemas.microsoft.com/office/powerpoint/2010/main" val="38078128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21923" y="2562277"/>
            <a:ext cx="3872825" cy="980596"/>
          </a:xfrm>
          <a:solidFill>
            <a:schemeClr val="bg1"/>
          </a:solidFill>
          <a:ln>
            <a:solidFill>
              <a:schemeClr val="tx1"/>
            </a:solidFill>
          </a:ln>
        </p:spPr>
        <p:txBody>
          <a:bodyPr>
            <a:normAutofit lnSpcReduction="10000"/>
          </a:bodyPr>
          <a:lstStyle/>
          <a:p>
            <a:r>
              <a:rPr lang="en-GB" sz="1600" b="1" dirty="0" smtClean="0"/>
              <a:t>June 2019 Scientific article </a:t>
            </a:r>
          </a:p>
          <a:p>
            <a:r>
              <a:rPr lang="en-GB" sz="1600" b="1" dirty="0"/>
              <a:t>From Organoids to </a:t>
            </a:r>
            <a:r>
              <a:rPr lang="en-GB" sz="1600" b="1" dirty="0" err="1"/>
              <a:t>Gastruloids</a:t>
            </a:r>
            <a:endParaRPr lang="en-GB" sz="1600" b="1" dirty="0"/>
          </a:p>
          <a:p>
            <a:r>
              <a:rPr lang="en-GB" sz="1600" i="1" dirty="0" smtClean="0"/>
              <a:t>YR 2 CONTENT</a:t>
            </a:r>
            <a:endParaRPr lang="en-GB" sz="1600" i="1" dirty="0"/>
          </a:p>
        </p:txBody>
      </p:sp>
      <p:sp>
        <p:nvSpPr>
          <p:cNvPr id="8" name="TextBox 7"/>
          <p:cNvSpPr txBox="1"/>
          <p:nvPr/>
        </p:nvSpPr>
        <p:spPr>
          <a:xfrm>
            <a:off x="4021923" y="109098"/>
            <a:ext cx="3872826" cy="2308324"/>
          </a:xfrm>
          <a:prstGeom prst="rect">
            <a:avLst/>
          </a:prstGeom>
          <a:noFill/>
          <a:ln>
            <a:solidFill>
              <a:schemeClr val="tx1"/>
            </a:solidFill>
          </a:ln>
        </p:spPr>
        <p:txBody>
          <a:bodyPr wrap="square" rtlCol="0">
            <a:spAutoFit/>
          </a:bodyPr>
          <a:lstStyle/>
          <a:p>
            <a:r>
              <a:rPr lang="en-GB" sz="1300" b="1" dirty="0" smtClean="0"/>
              <a:t>Diseases </a:t>
            </a:r>
          </a:p>
          <a:p>
            <a:r>
              <a:rPr lang="en-GB" sz="1300" dirty="0" smtClean="0"/>
              <a:t>Virus structure</a:t>
            </a:r>
          </a:p>
          <a:p>
            <a:endParaRPr lang="en-GB" sz="1300" dirty="0"/>
          </a:p>
          <a:p>
            <a:endParaRPr lang="en-GB" sz="1300" dirty="0" smtClean="0"/>
          </a:p>
          <a:p>
            <a:endParaRPr lang="en-GB" sz="1300" dirty="0" smtClean="0"/>
          </a:p>
          <a:p>
            <a:endParaRPr lang="en-GB" sz="1300" dirty="0"/>
          </a:p>
          <a:p>
            <a:r>
              <a:rPr lang="en-GB" sz="1300" dirty="0" smtClean="0"/>
              <a:t>Bacteria structure</a:t>
            </a:r>
          </a:p>
          <a:p>
            <a:endParaRPr lang="en-GB" sz="1300" dirty="0" smtClean="0"/>
          </a:p>
          <a:p>
            <a:endParaRPr lang="en-GB" sz="1300" dirty="0" smtClean="0"/>
          </a:p>
          <a:p>
            <a:endParaRPr lang="en-GB" sz="1300" dirty="0" smtClean="0"/>
          </a:p>
          <a:p>
            <a:endParaRPr lang="en-GB" sz="1400" dirty="0"/>
          </a:p>
        </p:txBody>
      </p:sp>
      <p:sp>
        <p:nvSpPr>
          <p:cNvPr id="15" name="TextBox 14"/>
          <p:cNvSpPr txBox="1"/>
          <p:nvPr/>
        </p:nvSpPr>
        <p:spPr>
          <a:xfrm>
            <a:off x="97964" y="109098"/>
            <a:ext cx="3749347" cy="3493264"/>
          </a:xfrm>
          <a:prstGeom prst="rect">
            <a:avLst/>
          </a:prstGeom>
          <a:noFill/>
          <a:ln>
            <a:solidFill>
              <a:schemeClr val="tx1"/>
            </a:solidFill>
          </a:ln>
        </p:spPr>
        <p:txBody>
          <a:bodyPr wrap="square" rtlCol="0">
            <a:spAutoFit/>
          </a:bodyPr>
          <a:lstStyle/>
          <a:p>
            <a:r>
              <a:rPr lang="en-GB" sz="1300" b="1" dirty="0" smtClean="0"/>
              <a:t>Cell signalling</a:t>
            </a:r>
          </a:p>
          <a:p>
            <a:endParaRPr lang="en-GB" sz="1300" dirty="0" smtClean="0"/>
          </a:p>
          <a:p>
            <a:endParaRPr lang="en-GB" sz="1300" dirty="0"/>
          </a:p>
          <a:p>
            <a:endParaRPr lang="en-GB" sz="1300" dirty="0" smtClean="0"/>
          </a:p>
          <a:p>
            <a:endParaRPr lang="en-GB" sz="1300" dirty="0" smtClean="0"/>
          </a:p>
          <a:p>
            <a:r>
              <a:rPr lang="en-GB" sz="1300" b="1" dirty="0"/>
              <a:t>Gene </a:t>
            </a:r>
            <a:r>
              <a:rPr lang="en-GB" sz="1300" b="1" dirty="0" smtClean="0"/>
              <a:t>switches</a:t>
            </a:r>
          </a:p>
          <a:p>
            <a:endParaRPr lang="en-GB" sz="1300" b="1" dirty="0"/>
          </a:p>
          <a:p>
            <a:r>
              <a:rPr lang="en-GB" sz="1300" dirty="0"/>
              <a:t>How do transcription factors work</a:t>
            </a:r>
            <a:r>
              <a:rPr lang="en-GB" sz="1300" dirty="0" smtClean="0"/>
              <a:t>?</a:t>
            </a:r>
          </a:p>
          <a:p>
            <a:endParaRPr lang="en-GB" sz="1300" dirty="0" smtClean="0"/>
          </a:p>
          <a:p>
            <a:endParaRPr lang="en-GB" sz="1300" dirty="0" smtClean="0"/>
          </a:p>
          <a:p>
            <a:endParaRPr lang="en-GB" sz="1300" dirty="0"/>
          </a:p>
          <a:p>
            <a:endParaRPr lang="en-GB" sz="1300" dirty="0" smtClean="0"/>
          </a:p>
          <a:p>
            <a:r>
              <a:rPr lang="en-GB" sz="1300" dirty="0" smtClean="0"/>
              <a:t> </a:t>
            </a:r>
            <a:endParaRPr lang="en-GB" sz="1300" dirty="0"/>
          </a:p>
          <a:p>
            <a:endParaRPr lang="en-GB" sz="1300" dirty="0" smtClean="0"/>
          </a:p>
          <a:p>
            <a:endParaRPr lang="en-GB" sz="1300" dirty="0" smtClean="0"/>
          </a:p>
          <a:p>
            <a:endParaRPr lang="en-GB" sz="1300" dirty="0" smtClean="0"/>
          </a:p>
          <a:p>
            <a:endParaRPr lang="en-GB" sz="1300" dirty="0"/>
          </a:p>
        </p:txBody>
      </p:sp>
      <p:sp>
        <p:nvSpPr>
          <p:cNvPr id="11" name="TextBox 10"/>
          <p:cNvSpPr txBox="1"/>
          <p:nvPr/>
        </p:nvSpPr>
        <p:spPr>
          <a:xfrm>
            <a:off x="8069360" y="109098"/>
            <a:ext cx="4009262" cy="6586418"/>
          </a:xfrm>
          <a:prstGeom prst="rect">
            <a:avLst/>
          </a:prstGeom>
          <a:noFill/>
          <a:ln>
            <a:solidFill>
              <a:schemeClr val="tx1"/>
            </a:solidFill>
          </a:ln>
        </p:spPr>
        <p:txBody>
          <a:bodyPr wrap="square" rtlCol="0">
            <a:spAutoFit/>
          </a:bodyPr>
          <a:lstStyle/>
          <a:p>
            <a:r>
              <a:rPr lang="en-GB" sz="1300" dirty="0" smtClean="0"/>
              <a:t>Transmission of TB bacterium:</a:t>
            </a:r>
          </a:p>
          <a:p>
            <a:endParaRPr lang="en-GB" sz="1300" dirty="0"/>
          </a:p>
          <a:p>
            <a:endParaRPr lang="en-GB" sz="1300" dirty="0" smtClean="0"/>
          </a:p>
          <a:p>
            <a:endParaRPr lang="en-GB" sz="1300" dirty="0"/>
          </a:p>
          <a:p>
            <a:endParaRPr lang="en-GB" sz="1300" dirty="0" smtClean="0"/>
          </a:p>
          <a:p>
            <a:endParaRPr lang="en-GB" sz="1300" dirty="0"/>
          </a:p>
          <a:p>
            <a:endParaRPr lang="en-GB" sz="1300" dirty="0" smtClean="0"/>
          </a:p>
          <a:p>
            <a:endParaRPr lang="en-GB" sz="1300" dirty="0"/>
          </a:p>
          <a:p>
            <a:r>
              <a:rPr lang="en-GB" sz="1300" dirty="0" smtClean="0"/>
              <a:t>Transmission of HIV:</a:t>
            </a:r>
          </a:p>
          <a:p>
            <a:endParaRPr lang="en-GB" sz="1300" dirty="0" smtClean="0"/>
          </a:p>
          <a:p>
            <a:endParaRPr lang="en-GB" sz="1300" dirty="0" smtClean="0"/>
          </a:p>
          <a:p>
            <a:endParaRPr lang="en-GB" sz="1300" dirty="0"/>
          </a:p>
          <a:p>
            <a:endParaRPr lang="en-GB" sz="1300" dirty="0" smtClean="0"/>
          </a:p>
          <a:p>
            <a:endParaRPr lang="en-GB" sz="1300" dirty="0"/>
          </a:p>
          <a:p>
            <a:endParaRPr lang="en-GB" sz="1300" dirty="0" smtClean="0"/>
          </a:p>
          <a:p>
            <a:r>
              <a:rPr lang="en-GB" sz="1300" dirty="0" smtClean="0"/>
              <a:t>Treatment of AIDs:</a:t>
            </a:r>
          </a:p>
          <a:p>
            <a:endParaRPr lang="en-GB" sz="1300" dirty="0"/>
          </a:p>
          <a:p>
            <a:endParaRPr lang="en-GB" sz="1300" dirty="0" smtClean="0"/>
          </a:p>
          <a:p>
            <a:endParaRPr lang="en-GB" sz="1300" dirty="0"/>
          </a:p>
          <a:p>
            <a:endParaRPr lang="en-GB" sz="1300" dirty="0" smtClean="0"/>
          </a:p>
          <a:p>
            <a:endParaRPr lang="en-GB" sz="1300" dirty="0"/>
          </a:p>
          <a:p>
            <a:endParaRPr lang="en-GB" sz="1300" dirty="0" smtClean="0"/>
          </a:p>
          <a:p>
            <a:endParaRPr lang="en-GB" sz="1300" dirty="0"/>
          </a:p>
          <a:p>
            <a:endParaRPr lang="en-GB" sz="1300" dirty="0" smtClean="0"/>
          </a:p>
          <a:p>
            <a:r>
              <a:rPr lang="en-GB" sz="1300" dirty="0" smtClean="0"/>
              <a:t>Treatment of TB:</a:t>
            </a:r>
          </a:p>
          <a:p>
            <a:endParaRPr lang="en-GB" sz="1300" dirty="0" smtClean="0"/>
          </a:p>
          <a:p>
            <a:endParaRPr lang="en-GB" sz="1400" dirty="0" smtClean="0"/>
          </a:p>
          <a:p>
            <a:endParaRPr lang="en-GB" sz="1400" dirty="0" smtClean="0"/>
          </a:p>
          <a:p>
            <a:endParaRPr lang="en-GB" sz="1400" dirty="0"/>
          </a:p>
          <a:p>
            <a:endParaRPr lang="en-GB" sz="1400" dirty="0"/>
          </a:p>
          <a:p>
            <a:endParaRPr lang="en-GB" sz="1400" dirty="0" smtClean="0"/>
          </a:p>
          <a:p>
            <a:endParaRPr lang="en-GB" sz="1400" dirty="0"/>
          </a:p>
        </p:txBody>
      </p:sp>
      <p:sp>
        <p:nvSpPr>
          <p:cNvPr id="7" name="TextBox 6"/>
          <p:cNvSpPr txBox="1"/>
          <p:nvPr/>
        </p:nvSpPr>
        <p:spPr>
          <a:xfrm>
            <a:off x="97964" y="3687728"/>
            <a:ext cx="7959153" cy="3093154"/>
          </a:xfrm>
          <a:prstGeom prst="rect">
            <a:avLst/>
          </a:prstGeom>
          <a:noFill/>
          <a:ln>
            <a:solidFill>
              <a:schemeClr val="tx1"/>
            </a:solidFill>
          </a:ln>
        </p:spPr>
        <p:txBody>
          <a:bodyPr wrap="square" rtlCol="0">
            <a:spAutoFit/>
          </a:bodyPr>
          <a:lstStyle/>
          <a:p>
            <a:r>
              <a:rPr lang="en-GB" sz="1300" b="1" dirty="0" smtClean="0"/>
              <a:t>Ethics (</a:t>
            </a:r>
            <a:r>
              <a:rPr lang="en-GB" sz="1300" b="1" dirty="0" err="1" smtClean="0"/>
              <a:t>yr</a:t>
            </a:r>
            <a:r>
              <a:rPr lang="en-GB" sz="1300" b="1" dirty="0" smtClean="0"/>
              <a:t> 1 and 2):</a:t>
            </a:r>
          </a:p>
          <a:p>
            <a:r>
              <a:rPr lang="en-GB" sz="1300" dirty="0" smtClean="0"/>
              <a:t>Ethical frameworks arguments</a:t>
            </a:r>
            <a:r>
              <a:rPr lang="en-GB" sz="1300" b="1" dirty="0" smtClean="0"/>
              <a:t>:</a:t>
            </a:r>
          </a:p>
          <a:p>
            <a:endParaRPr lang="en-GB" sz="1300" b="1" dirty="0"/>
          </a:p>
          <a:p>
            <a:endParaRPr lang="en-GB" sz="1300" b="1" dirty="0" smtClean="0"/>
          </a:p>
          <a:p>
            <a:endParaRPr lang="en-GB" sz="1300" b="1" dirty="0" smtClean="0"/>
          </a:p>
          <a:p>
            <a:endParaRPr lang="en-GB" sz="1300" b="1" dirty="0" smtClean="0"/>
          </a:p>
          <a:p>
            <a:r>
              <a:rPr lang="en-GB" sz="1300" dirty="0" smtClean="0"/>
              <a:t>Ethical arguments for and against using animal models:</a:t>
            </a:r>
          </a:p>
          <a:p>
            <a:endParaRPr lang="en-GB" sz="1300" dirty="0"/>
          </a:p>
          <a:p>
            <a:endParaRPr lang="en-GB" sz="1300" dirty="0" smtClean="0"/>
          </a:p>
          <a:p>
            <a:endParaRPr lang="en-GB" sz="1300" dirty="0"/>
          </a:p>
          <a:p>
            <a:endParaRPr lang="en-GB" sz="1300" dirty="0"/>
          </a:p>
          <a:p>
            <a:r>
              <a:rPr lang="en-GB" sz="1300" dirty="0" smtClean="0"/>
              <a:t>Ethical arguments for and against using embryos for medical research:</a:t>
            </a:r>
          </a:p>
          <a:p>
            <a:endParaRPr lang="en-GB" sz="1300" dirty="0"/>
          </a:p>
          <a:p>
            <a:endParaRPr lang="en-GB" sz="1300" dirty="0" smtClean="0"/>
          </a:p>
          <a:p>
            <a:endParaRPr lang="en-GB" sz="1300" dirty="0"/>
          </a:p>
        </p:txBody>
      </p:sp>
    </p:spTree>
    <p:extLst>
      <p:ext uri="{BB962C8B-B14F-4D97-AF65-F5344CB8AC3E}">
        <p14:creationId xmlns:p14="http://schemas.microsoft.com/office/powerpoint/2010/main" val="38814722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28148"/>
          </a:xfrm>
          <a:solidFill>
            <a:schemeClr val="accent1">
              <a:lumMod val="20000"/>
              <a:lumOff val="80000"/>
            </a:schemeClr>
          </a:solidFill>
          <a:ln>
            <a:solidFill>
              <a:schemeClr val="tx1"/>
            </a:solidFill>
          </a:ln>
        </p:spPr>
        <p:txBody>
          <a:bodyPr>
            <a:normAutofit/>
          </a:bodyPr>
          <a:lstStyle/>
          <a:p>
            <a:pPr algn="ctr"/>
            <a:r>
              <a:rPr lang="en-GB" u="sng" dirty="0" smtClean="0"/>
              <a:t>Ethics</a:t>
            </a:r>
            <a:r>
              <a:rPr lang="en-GB" b="1" u="sng" dirty="0" smtClean="0"/>
              <a:t> </a:t>
            </a:r>
            <a:r>
              <a:rPr lang="en-GB" u="sng" dirty="0"/>
              <a:t>I</a:t>
            </a:r>
            <a:r>
              <a:rPr lang="en-GB" u="sng" dirty="0" smtClean="0"/>
              <a:t>n </a:t>
            </a:r>
            <a:r>
              <a:rPr lang="en-GB" u="sng" dirty="0" smtClean="0"/>
              <a:t>T</a:t>
            </a:r>
            <a:r>
              <a:rPr lang="en-GB" u="sng" dirty="0" smtClean="0"/>
              <a:t>his </a:t>
            </a:r>
            <a:r>
              <a:rPr lang="en-GB" u="sng" dirty="0"/>
              <a:t>A</a:t>
            </a:r>
            <a:r>
              <a:rPr lang="en-GB" u="sng" dirty="0" smtClean="0"/>
              <a:t>rticle</a:t>
            </a:r>
            <a:endParaRPr lang="en-GB" u="sng" dirty="0"/>
          </a:p>
        </p:txBody>
      </p:sp>
      <p:sp>
        <p:nvSpPr>
          <p:cNvPr id="3" name="Content Placeholder 2"/>
          <p:cNvSpPr>
            <a:spLocks noGrp="1"/>
          </p:cNvSpPr>
          <p:nvPr>
            <p:ph idx="1"/>
          </p:nvPr>
        </p:nvSpPr>
        <p:spPr>
          <a:xfrm>
            <a:off x="838200" y="2022764"/>
            <a:ext cx="10515600" cy="4154199"/>
          </a:xfrm>
        </p:spPr>
        <p:txBody>
          <a:bodyPr/>
          <a:lstStyle/>
          <a:p>
            <a:r>
              <a:rPr lang="en-US" dirty="0" smtClean="0"/>
              <a:t>Read the article again and note quotes from the article (with reference to paragraph numbers) where you see something that could be considered an ethical issue.</a:t>
            </a:r>
          </a:p>
          <a:p>
            <a:r>
              <a:rPr lang="en-US" dirty="0" err="1" smtClean="0"/>
              <a:t>Summarise</a:t>
            </a:r>
            <a:r>
              <a:rPr lang="en-US" dirty="0" smtClean="0"/>
              <a:t> what most of these ethical issues are about. </a:t>
            </a:r>
          </a:p>
          <a:p>
            <a:endParaRPr lang="en-US" dirty="0" smtClean="0"/>
          </a:p>
          <a:p>
            <a:r>
              <a:rPr lang="en-US" dirty="0" smtClean="0">
                <a:solidFill>
                  <a:srgbClr val="00B050"/>
                </a:solidFill>
              </a:rPr>
              <a:t>E.g. using </a:t>
            </a:r>
            <a:r>
              <a:rPr lang="en-US" dirty="0">
                <a:solidFill>
                  <a:srgbClr val="00B050"/>
                </a:solidFill>
              </a:rPr>
              <a:t>animal models </a:t>
            </a:r>
            <a:r>
              <a:rPr lang="en-US" dirty="0" smtClean="0">
                <a:solidFill>
                  <a:srgbClr val="00B050"/>
                </a:solidFill>
              </a:rPr>
              <a:t>and stem cells</a:t>
            </a:r>
          </a:p>
          <a:p>
            <a:r>
              <a:rPr lang="en-US" dirty="0" smtClean="0">
                <a:solidFill>
                  <a:srgbClr val="00B050"/>
                </a:solidFill>
              </a:rPr>
              <a:t>Why might some people be against using embryos for medical use?</a:t>
            </a:r>
          </a:p>
          <a:p>
            <a:r>
              <a:rPr lang="en-US" dirty="0" smtClean="0">
                <a:solidFill>
                  <a:srgbClr val="00B050"/>
                </a:solidFill>
              </a:rPr>
              <a:t>When </a:t>
            </a:r>
            <a:r>
              <a:rPr lang="en-US" dirty="0">
                <a:solidFill>
                  <a:srgbClr val="00B050"/>
                </a:solidFill>
              </a:rPr>
              <a:t>is </a:t>
            </a:r>
            <a:r>
              <a:rPr lang="en-US" dirty="0" smtClean="0">
                <a:solidFill>
                  <a:srgbClr val="00B050"/>
                </a:solidFill>
              </a:rPr>
              <a:t>it appropriate </a:t>
            </a:r>
            <a:r>
              <a:rPr lang="en-US" dirty="0">
                <a:solidFill>
                  <a:srgbClr val="00B050"/>
                </a:solidFill>
              </a:rPr>
              <a:t>to stop work on </a:t>
            </a:r>
            <a:r>
              <a:rPr lang="en-US" dirty="0" smtClean="0">
                <a:solidFill>
                  <a:srgbClr val="00B050"/>
                </a:solidFill>
              </a:rPr>
              <a:t>embryos?</a:t>
            </a:r>
            <a:endParaRPr lang="en-GB" dirty="0">
              <a:solidFill>
                <a:srgbClr val="00B050"/>
              </a:solidFill>
            </a:endParaRPr>
          </a:p>
        </p:txBody>
      </p:sp>
    </p:spTree>
    <p:extLst>
      <p:ext uri="{BB962C8B-B14F-4D97-AF65-F5344CB8AC3E}">
        <p14:creationId xmlns:p14="http://schemas.microsoft.com/office/powerpoint/2010/main" val="239028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solidFill>
              <a:schemeClr val="tx1"/>
            </a:solidFill>
          </a:ln>
        </p:spPr>
        <p:txBody>
          <a:bodyPr/>
          <a:lstStyle/>
          <a:p>
            <a:pPr algn="ctr"/>
            <a:r>
              <a:rPr lang="en-GB" b="1" dirty="0" smtClean="0"/>
              <a:t>From Organoids to </a:t>
            </a:r>
            <a:r>
              <a:rPr lang="en-GB" b="1" dirty="0" err="1" smtClean="0"/>
              <a:t>Gastruloids</a:t>
            </a:r>
            <a:r>
              <a:rPr lang="en-GB" b="1" dirty="0" smtClean="0"/>
              <a:t/>
            </a:r>
            <a:br>
              <a:rPr lang="en-GB" b="1" dirty="0" smtClean="0"/>
            </a:br>
            <a:r>
              <a:rPr lang="en-GB" b="1" dirty="0" smtClean="0"/>
              <a:t>Scientific article 2019</a:t>
            </a:r>
            <a:endParaRPr lang="en-GB" b="1" dirty="0"/>
          </a:p>
        </p:txBody>
      </p:sp>
      <p:sp>
        <p:nvSpPr>
          <p:cNvPr id="3" name="Content Placeholder 2"/>
          <p:cNvSpPr>
            <a:spLocks noGrp="1"/>
          </p:cNvSpPr>
          <p:nvPr>
            <p:ph idx="1"/>
          </p:nvPr>
        </p:nvSpPr>
        <p:spPr>
          <a:xfrm>
            <a:off x="838200" y="1825625"/>
            <a:ext cx="10785764" cy="4062557"/>
          </a:xfrm>
        </p:spPr>
        <p:txBody>
          <a:bodyPr/>
          <a:lstStyle/>
          <a:p>
            <a:pPr marL="0" indent="0">
              <a:buNone/>
            </a:pPr>
            <a:r>
              <a:rPr lang="en-GB" b="1" dirty="0" smtClean="0"/>
              <a:t>What does organoid look like?</a:t>
            </a:r>
          </a:p>
          <a:p>
            <a:pPr marL="0" indent="0">
              <a:buNone/>
            </a:pPr>
            <a:r>
              <a:rPr lang="en-GB" dirty="0" smtClean="0"/>
              <a:t>An organoid is </a:t>
            </a:r>
            <a:r>
              <a:rPr lang="en-US" dirty="0"/>
              <a:t>a 3D multicellular in vitro tissue construct that mimics its corresponding in vivo organ, such that it can be used to study aspects of that organ in the tissue culture </a:t>
            </a:r>
            <a:r>
              <a:rPr lang="en-US" dirty="0" smtClean="0"/>
              <a:t>dish.</a:t>
            </a:r>
            <a:r>
              <a:rPr lang="en-GB" dirty="0" smtClean="0"/>
              <a:t> </a:t>
            </a:r>
          </a:p>
          <a:p>
            <a:pPr marL="0" indent="0">
              <a:buNone/>
            </a:pPr>
            <a:endParaRPr lang="en-GB" dirty="0"/>
          </a:p>
          <a:p>
            <a:pPr marL="0" indent="0">
              <a:buNone/>
            </a:pPr>
            <a:endParaRPr lang="en-GB" dirty="0"/>
          </a:p>
        </p:txBody>
      </p:sp>
      <p:pic>
        <p:nvPicPr>
          <p:cNvPr id="5" name="Picture 4"/>
          <p:cNvPicPr>
            <a:picLocks noChangeAspect="1"/>
          </p:cNvPicPr>
          <p:nvPr/>
        </p:nvPicPr>
        <p:blipFill>
          <a:blip r:embed="rId2"/>
          <a:stretch>
            <a:fillRect/>
          </a:stretch>
        </p:blipFill>
        <p:spPr>
          <a:xfrm>
            <a:off x="1011381" y="3732212"/>
            <a:ext cx="5888182" cy="2944091"/>
          </a:xfrm>
          <a:prstGeom prst="rect">
            <a:avLst/>
          </a:prstGeom>
        </p:spPr>
      </p:pic>
      <p:sp>
        <p:nvSpPr>
          <p:cNvPr id="6" name="Rectangle 5"/>
          <p:cNvSpPr/>
          <p:nvPr/>
        </p:nvSpPr>
        <p:spPr>
          <a:xfrm>
            <a:off x="7195310" y="4881091"/>
            <a:ext cx="4802725" cy="646331"/>
          </a:xfrm>
          <a:prstGeom prst="rect">
            <a:avLst/>
          </a:prstGeom>
        </p:spPr>
        <p:txBody>
          <a:bodyPr wrap="none">
            <a:spAutoFit/>
          </a:bodyPr>
          <a:lstStyle/>
          <a:p>
            <a:r>
              <a:rPr lang="en-GB" dirty="0">
                <a:hlinkClick r:id="rId3"/>
              </a:rPr>
              <a:t>https://</a:t>
            </a:r>
            <a:r>
              <a:rPr lang="en-GB" dirty="0" smtClean="0">
                <a:hlinkClick r:id="rId3"/>
              </a:rPr>
              <a:t>www.youtube.com/watch?v=gij88paaFB4</a:t>
            </a:r>
            <a:endParaRPr lang="en-GB" dirty="0" smtClean="0"/>
          </a:p>
          <a:p>
            <a:endParaRPr lang="en-GB" dirty="0"/>
          </a:p>
        </p:txBody>
      </p:sp>
    </p:spTree>
    <p:extLst>
      <p:ext uri="{BB962C8B-B14F-4D97-AF65-F5344CB8AC3E}">
        <p14:creationId xmlns:p14="http://schemas.microsoft.com/office/powerpoint/2010/main" val="98664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chemeClr val="tx1"/>
            </a:solidFill>
          </a:ln>
        </p:spPr>
        <p:txBody>
          <a:bodyPr/>
          <a:lstStyle/>
          <a:p>
            <a:pPr algn="ctr"/>
            <a:r>
              <a:rPr lang="en-GB" b="1" u="sng" dirty="0" smtClean="0"/>
              <a:t>What type of questions have come up in past article questions?</a:t>
            </a:r>
            <a:endParaRPr lang="en-GB" b="1" u="sng" dirty="0"/>
          </a:p>
        </p:txBody>
      </p:sp>
      <p:sp>
        <p:nvSpPr>
          <p:cNvPr id="3" name="Content Placeholder 2"/>
          <p:cNvSpPr>
            <a:spLocks noGrp="1"/>
          </p:cNvSpPr>
          <p:nvPr>
            <p:ph idx="1"/>
          </p:nvPr>
        </p:nvSpPr>
        <p:spPr/>
        <p:txBody>
          <a:bodyPr/>
          <a:lstStyle/>
          <a:p>
            <a:pPr marL="0" indent="0">
              <a:buNone/>
            </a:pPr>
            <a:r>
              <a:rPr lang="en-GB" dirty="0" smtClean="0"/>
              <a:t>Look at the past article questions </a:t>
            </a:r>
            <a:r>
              <a:rPr lang="en-GB" dirty="0" smtClean="0"/>
              <a:t>and:</a:t>
            </a:r>
            <a:endParaRPr lang="en-GB" dirty="0" smtClean="0"/>
          </a:p>
          <a:p>
            <a:pPr marL="514350" indent="-514350">
              <a:buFont typeface="+mj-lt"/>
              <a:buAutoNum type="arabicPeriod"/>
            </a:pPr>
            <a:r>
              <a:rPr lang="en-GB" dirty="0" smtClean="0"/>
              <a:t>Note the </a:t>
            </a:r>
            <a:r>
              <a:rPr lang="en-GB" dirty="0" smtClean="0">
                <a:solidFill>
                  <a:srgbClr val="0070C0"/>
                </a:solidFill>
              </a:rPr>
              <a:t>command words </a:t>
            </a:r>
            <a:r>
              <a:rPr lang="en-GB" dirty="0" smtClean="0"/>
              <a:t>that are coming </a:t>
            </a:r>
            <a:r>
              <a:rPr lang="en-GB" dirty="0" smtClean="0"/>
              <a:t>up.</a:t>
            </a:r>
            <a:endParaRPr lang="en-GB" dirty="0" smtClean="0"/>
          </a:p>
          <a:p>
            <a:pPr marL="514350" indent="-514350">
              <a:buFont typeface="+mj-lt"/>
              <a:buAutoNum type="arabicPeriod"/>
            </a:pPr>
            <a:r>
              <a:rPr lang="en-GB" dirty="0" smtClean="0"/>
              <a:t>Note the </a:t>
            </a:r>
            <a:r>
              <a:rPr lang="en-GB" dirty="0" smtClean="0">
                <a:solidFill>
                  <a:srgbClr val="0070C0"/>
                </a:solidFill>
              </a:rPr>
              <a:t>number of marks </a:t>
            </a:r>
            <a:r>
              <a:rPr lang="en-GB" dirty="0" smtClean="0"/>
              <a:t>each question </a:t>
            </a:r>
            <a:r>
              <a:rPr lang="en-GB" dirty="0" smtClean="0"/>
              <a:t>is.</a:t>
            </a:r>
            <a:endParaRPr lang="en-GB" dirty="0" smtClean="0"/>
          </a:p>
          <a:p>
            <a:pPr marL="514350" indent="-514350">
              <a:buFont typeface="+mj-lt"/>
              <a:buAutoNum type="arabicPeriod"/>
            </a:pPr>
            <a:r>
              <a:rPr lang="en-GB" dirty="0" smtClean="0"/>
              <a:t>Note the </a:t>
            </a:r>
            <a:r>
              <a:rPr lang="en-GB" dirty="0" smtClean="0">
                <a:solidFill>
                  <a:srgbClr val="0070C0"/>
                </a:solidFill>
              </a:rPr>
              <a:t>types of topics </a:t>
            </a:r>
            <a:r>
              <a:rPr lang="en-GB" dirty="0" smtClean="0"/>
              <a:t>coming up (how many year 1, how many year 2 </a:t>
            </a:r>
            <a:r>
              <a:rPr lang="en-GB" dirty="0" err="1" smtClean="0"/>
              <a:t>etc</a:t>
            </a:r>
            <a:r>
              <a:rPr lang="en-GB" dirty="0" smtClean="0"/>
              <a:t>).</a:t>
            </a:r>
            <a:endParaRPr lang="en-GB" dirty="0" smtClean="0"/>
          </a:p>
        </p:txBody>
      </p:sp>
    </p:spTree>
    <p:extLst>
      <p:ext uri="{BB962C8B-B14F-4D97-AF65-F5344CB8AC3E}">
        <p14:creationId xmlns:p14="http://schemas.microsoft.com/office/powerpoint/2010/main" val="11764698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chemeClr val="tx1"/>
            </a:solidFill>
          </a:ln>
        </p:spPr>
        <p:txBody>
          <a:bodyPr/>
          <a:lstStyle/>
          <a:p>
            <a:pPr algn="ctr"/>
            <a:r>
              <a:rPr lang="en-GB" b="1" u="sng" dirty="0" smtClean="0"/>
              <a:t>Make </a:t>
            </a:r>
            <a:r>
              <a:rPr lang="en-GB" b="1" u="sng" dirty="0" smtClean="0"/>
              <a:t>your own article questions on your article </a:t>
            </a:r>
            <a:endParaRPr lang="en-GB" b="1" u="sng" dirty="0"/>
          </a:p>
        </p:txBody>
      </p:sp>
      <p:sp>
        <p:nvSpPr>
          <p:cNvPr id="3" name="Content Placeholder 2"/>
          <p:cNvSpPr>
            <a:spLocks noGrp="1"/>
          </p:cNvSpPr>
          <p:nvPr>
            <p:ph idx="1"/>
          </p:nvPr>
        </p:nvSpPr>
        <p:spPr/>
        <p:txBody>
          <a:bodyPr/>
          <a:lstStyle/>
          <a:p>
            <a:r>
              <a:rPr lang="en-GB" dirty="0" smtClean="0"/>
              <a:t>You have been assigned a few pages to make </a:t>
            </a:r>
            <a:r>
              <a:rPr lang="en-GB" dirty="0" smtClean="0">
                <a:solidFill>
                  <a:srgbClr val="0070C0"/>
                </a:solidFill>
              </a:rPr>
              <a:t>10 </a:t>
            </a:r>
            <a:r>
              <a:rPr lang="en-GB" dirty="0" smtClean="0">
                <a:solidFill>
                  <a:srgbClr val="0070C0"/>
                </a:solidFill>
              </a:rPr>
              <a:t>questions and </a:t>
            </a:r>
            <a:r>
              <a:rPr lang="en-GB" dirty="0" smtClean="0">
                <a:solidFill>
                  <a:srgbClr val="0070C0"/>
                </a:solidFill>
              </a:rPr>
              <a:t>10 </a:t>
            </a:r>
            <a:r>
              <a:rPr lang="en-GB" dirty="0" smtClean="0">
                <a:solidFill>
                  <a:srgbClr val="0070C0"/>
                </a:solidFill>
              </a:rPr>
              <a:t>answers</a:t>
            </a:r>
            <a:r>
              <a:rPr lang="en-GB" dirty="0" smtClean="0"/>
              <a:t> (separately) to make as HL</a:t>
            </a:r>
          </a:p>
          <a:p>
            <a:r>
              <a:rPr lang="en-GB" dirty="0" smtClean="0"/>
              <a:t>We will have a go at these next lesson to help us before you sit the mock paper </a:t>
            </a:r>
            <a:endParaRPr lang="en-GB" dirty="0"/>
          </a:p>
        </p:txBody>
      </p:sp>
    </p:spTree>
    <p:extLst>
      <p:ext uri="{BB962C8B-B14F-4D97-AF65-F5344CB8AC3E}">
        <p14:creationId xmlns:p14="http://schemas.microsoft.com/office/powerpoint/2010/main" val="10676920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chemeClr val="tx1"/>
            </a:solidFill>
          </a:ln>
        </p:spPr>
        <p:txBody>
          <a:bodyPr/>
          <a:lstStyle/>
          <a:p>
            <a:pPr algn="ctr"/>
            <a:r>
              <a:rPr lang="en-GB" u="sng" dirty="0" smtClean="0"/>
              <a:t>Exit Ticket</a:t>
            </a:r>
            <a:endParaRPr lang="en-GB" u="sng" dirty="0"/>
          </a:p>
        </p:txBody>
      </p:sp>
      <p:sp>
        <p:nvSpPr>
          <p:cNvPr id="3" name="Content Placeholder 2"/>
          <p:cNvSpPr>
            <a:spLocks noGrp="1"/>
          </p:cNvSpPr>
          <p:nvPr>
            <p:ph idx="1"/>
          </p:nvPr>
        </p:nvSpPr>
        <p:spPr/>
        <p:txBody>
          <a:bodyPr/>
          <a:lstStyle/>
          <a:p>
            <a:r>
              <a:rPr lang="en-US" dirty="0" smtClean="0"/>
              <a:t>What topics have come up in the 2019 article?</a:t>
            </a:r>
          </a:p>
          <a:p>
            <a:r>
              <a:rPr lang="en-US" dirty="0" smtClean="0"/>
              <a:t>What </a:t>
            </a:r>
            <a:r>
              <a:rPr lang="en-US" dirty="0"/>
              <a:t>types of questions </a:t>
            </a:r>
            <a:r>
              <a:rPr lang="en-US" dirty="0" smtClean="0"/>
              <a:t>are asked </a:t>
            </a:r>
            <a:r>
              <a:rPr lang="en-US" dirty="0"/>
              <a:t>on the scientific </a:t>
            </a:r>
            <a:r>
              <a:rPr lang="en-US" dirty="0" smtClean="0"/>
              <a:t>article?</a:t>
            </a:r>
          </a:p>
          <a:p>
            <a:endParaRPr lang="en-US" dirty="0"/>
          </a:p>
          <a:p>
            <a:endParaRPr lang="en-GB" dirty="0"/>
          </a:p>
        </p:txBody>
      </p:sp>
    </p:spTree>
    <p:extLst>
      <p:ext uri="{BB962C8B-B14F-4D97-AF65-F5344CB8AC3E}">
        <p14:creationId xmlns:p14="http://schemas.microsoft.com/office/powerpoint/2010/main" val="1248616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US" dirty="0" smtClean="0"/>
              <a:t>Mouse </a:t>
            </a:r>
            <a:r>
              <a:rPr lang="en-US" dirty="0"/>
              <a:t>embryonic stem cells (</a:t>
            </a:r>
            <a:r>
              <a:rPr lang="en-US" dirty="0" err="1"/>
              <a:t>mESCs</a:t>
            </a:r>
            <a:r>
              <a:rPr lang="en-US" dirty="0"/>
              <a:t>) are by definition cells that can </a:t>
            </a:r>
            <a:r>
              <a:rPr lang="en-US" dirty="0">
                <a:solidFill>
                  <a:srgbClr val="0070C0"/>
                </a:solidFill>
              </a:rPr>
              <a:t>self-renew</a:t>
            </a:r>
            <a:r>
              <a:rPr lang="en-US" dirty="0"/>
              <a:t> (make identical copies of themselves) and </a:t>
            </a:r>
            <a:r>
              <a:rPr lang="en-US" dirty="0" err="1" smtClean="0">
                <a:solidFill>
                  <a:srgbClr val="0070C0"/>
                </a:solidFill>
              </a:rPr>
              <a:t>specialise</a:t>
            </a:r>
            <a:r>
              <a:rPr lang="en-US" dirty="0" smtClean="0">
                <a:solidFill>
                  <a:srgbClr val="0070C0"/>
                </a:solidFill>
              </a:rPr>
              <a:t> </a:t>
            </a:r>
            <a:r>
              <a:rPr lang="en-US" dirty="0"/>
              <a:t>into any cell type of the body. </a:t>
            </a:r>
            <a:endParaRPr lang="en-US" dirty="0" smtClean="0"/>
          </a:p>
          <a:p>
            <a:r>
              <a:rPr lang="en-US" dirty="0" smtClean="0"/>
              <a:t>When </a:t>
            </a:r>
            <a:r>
              <a:rPr lang="en-US" dirty="0"/>
              <a:t>injected into a mouse early embryo, </a:t>
            </a:r>
            <a:r>
              <a:rPr lang="en-US" dirty="0" err="1"/>
              <a:t>mESCs</a:t>
            </a:r>
            <a:r>
              <a:rPr lang="en-US" dirty="0"/>
              <a:t> can become </a:t>
            </a:r>
            <a:r>
              <a:rPr lang="en-US" dirty="0">
                <a:solidFill>
                  <a:srgbClr val="0070C0"/>
                </a:solidFill>
              </a:rPr>
              <a:t>any cell type of the body </a:t>
            </a:r>
            <a:r>
              <a:rPr lang="en-US" dirty="0"/>
              <a:t>but can also be passed on to the next generation</a:t>
            </a:r>
            <a:r>
              <a:rPr lang="en-US" dirty="0" smtClean="0"/>
              <a:t>.</a:t>
            </a:r>
          </a:p>
          <a:p>
            <a:r>
              <a:rPr lang="en-US" dirty="0" smtClean="0"/>
              <a:t> </a:t>
            </a:r>
            <a:r>
              <a:rPr lang="en-US" dirty="0"/>
              <a:t>Using this technique, scientists have been able to generate hundreds of </a:t>
            </a:r>
            <a:r>
              <a:rPr lang="en-US" dirty="0">
                <a:solidFill>
                  <a:srgbClr val="0070C0"/>
                </a:solidFill>
              </a:rPr>
              <a:t>transgenic mouse models</a:t>
            </a:r>
            <a:r>
              <a:rPr lang="en-US" dirty="0"/>
              <a:t>, </a:t>
            </a:r>
            <a:r>
              <a:rPr lang="en-US" dirty="0" smtClean="0"/>
              <a:t>invaluable </a:t>
            </a:r>
            <a:r>
              <a:rPr lang="en-US" dirty="0"/>
              <a:t>for the progress of biology and medicine.</a:t>
            </a:r>
            <a:endParaRPr lang="en-GB" dirty="0"/>
          </a:p>
        </p:txBody>
      </p:sp>
      <p:sp>
        <p:nvSpPr>
          <p:cNvPr id="4" name="Title 1"/>
          <p:cNvSpPr txBox="1">
            <a:spLocks/>
          </p:cNvSpPr>
          <p:nvPr/>
        </p:nvSpPr>
        <p:spPr>
          <a:xfrm>
            <a:off x="838200" y="365125"/>
            <a:ext cx="10515600" cy="1325563"/>
          </a:xfrm>
          <a:prstGeom prst="rect">
            <a:avLst/>
          </a:prstGeom>
          <a:solidFill>
            <a:srgbClr val="FFFF00"/>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err="1" smtClean="0"/>
              <a:t>Gastruloids</a:t>
            </a:r>
            <a:r>
              <a:rPr lang="en-GB" b="1" dirty="0" smtClean="0"/>
              <a:t/>
            </a:r>
            <a:br>
              <a:rPr lang="en-GB" b="1" dirty="0" smtClean="0"/>
            </a:br>
            <a:endParaRPr lang="en-GB" b="1" dirty="0"/>
          </a:p>
        </p:txBody>
      </p:sp>
      <p:sp>
        <p:nvSpPr>
          <p:cNvPr id="5" name="TextBox 4"/>
          <p:cNvSpPr txBox="1"/>
          <p:nvPr/>
        </p:nvSpPr>
        <p:spPr>
          <a:xfrm>
            <a:off x="838200" y="5881013"/>
            <a:ext cx="10515600" cy="430887"/>
          </a:xfrm>
          <a:prstGeom prst="rect">
            <a:avLst/>
          </a:prstGeom>
          <a:solidFill>
            <a:schemeClr val="accent1">
              <a:lumMod val="20000"/>
              <a:lumOff val="80000"/>
            </a:schemeClr>
          </a:solidFill>
          <a:ln>
            <a:solidFill>
              <a:schemeClr val="tx1"/>
            </a:solidFill>
          </a:ln>
        </p:spPr>
        <p:txBody>
          <a:bodyPr wrap="square" rtlCol="0">
            <a:spAutoFit/>
          </a:bodyPr>
          <a:lstStyle/>
          <a:p>
            <a:r>
              <a:rPr lang="en-GB" sz="2200" dirty="0" smtClean="0"/>
              <a:t>Why might scientists want to study transgenic mouse models?</a:t>
            </a:r>
            <a:endParaRPr lang="en-GB" sz="2200" dirty="0"/>
          </a:p>
        </p:txBody>
      </p:sp>
    </p:spTree>
    <p:extLst>
      <p:ext uri="{BB962C8B-B14F-4D97-AF65-F5344CB8AC3E}">
        <p14:creationId xmlns:p14="http://schemas.microsoft.com/office/powerpoint/2010/main" val="18362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540328" y="1496291"/>
            <a:ext cx="6456218" cy="4815609"/>
          </a:xfrm>
        </p:spPr>
        <p:txBody>
          <a:bodyPr>
            <a:normAutofit fontScale="85000" lnSpcReduction="10000"/>
          </a:bodyPr>
          <a:lstStyle/>
          <a:p>
            <a:r>
              <a:rPr lang="en-US" dirty="0"/>
              <a:t>However, </a:t>
            </a:r>
            <a:r>
              <a:rPr lang="en-US" dirty="0" err="1" smtClean="0"/>
              <a:t>mESCs</a:t>
            </a:r>
            <a:r>
              <a:rPr lang="en-US" dirty="0" smtClean="0"/>
              <a:t> </a:t>
            </a:r>
            <a:r>
              <a:rPr lang="en-US" dirty="0"/>
              <a:t>cultured in a dish do not organize themselves into structures that are similar to embryos. If aggregated into balls, called </a:t>
            </a:r>
            <a:r>
              <a:rPr lang="en-US" dirty="0" err="1">
                <a:solidFill>
                  <a:srgbClr val="0070C0"/>
                </a:solidFill>
              </a:rPr>
              <a:t>embryoid</a:t>
            </a:r>
            <a:r>
              <a:rPr lang="en-US" dirty="0">
                <a:solidFill>
                  <a:srgbClr val="0070C0"/>
                </a:solidFill>
              </a:rPr>
              <a:t> bodies</a:t>
            </a:r>
            <a:r>
              <a:rPr lang="en-US" dirty="0"/>
              <a:t>, they can develop into a disorganized mass that does not resemble an embryo. </a:t>
            </a:r>
            <a:endParaRPr lang="en-US" dirty="0" smtClean="0"/>
          </a:p>
          <a:p>
            <a:r>
              <a:rPr lang="en-US" dirty="0" smtClean="0"/>
              <a:t>Van </a:t>
            </a:r>
            <a:r>
              <a:rPr lang="en-US" dirty="0"/>
              <a:t>der Brink and colleagues have </a:t>
            </a:r>
            <a:r>
              <a:rPr lang="en-US" dirty="0" smtClean="0"/>
              <a:t>published</a:t>
            </a:r>
            <a:r>
              <a:rPr lang="en-US" dirty="0"/>
              <a:t> a culture protocol with which they obtain </a:t>
            </a:r>
            <a:r>
              <a:rPr lang="en-US" dirty="0" err="1"/>
              <a:t>mESCs</a:t>
            </a:r>
            <a:r>
              <a:rPr lang="en-US" dirty="0"/>
              <a:t> structures that exhibit collective behaviors similar to those of the cells in the early mouse embryo: </a:t>
            </a:r>
            <a:r>
              <a:rPr lang="en-US" dirty="0">
                <a:solidFill>
                  <a:srgbClr val="0070C0"/>
                </a:solidFill>
              </a:rPr>
              <a:t>axis elongation, axial organization and early cell specialization</a:t>
            </a:r>
            <a:r>
              <a:rPr lang="en-US" dirty="0"/>
              <a:t>. </a:t>
            </a:r>
            <a:endParaRPr lang="en-US" dirty="0" smtClean="0"/>
          </a:p>
          <a:p>
            <a:r>
              <a:rPr lang="en-US" dirty="0" smtClean="0"/>
              <a:t>They </a:t>
            </a:r>
            <a:r>
              <a:rPr lang="en-US" dirty="0"/>
              <a:t>thus call these structures </a:t>
            </a:r>
            <a:r>
              <a:rPr lang="en-US" dirty="0" err="1">
                <a:solidFill>
                  <a:srgbClr val="0070C0"/>
                </a:solidFill>
              </a:rPr>
              <a:t>gastruloids</a:t>
            </a:r>
            <a:r>
              <a:rPr lang="en-US" dirty="0"/>
              <a:t>, in reference to gastrulation, one of the key and central process of early embryo development.</a:t>
            </a:r>
            <a:endParaRPr lang="en-GB" dirty="0"/>
          </a:p>
        </p:txBody>
      </p:sp>
      <p:sp>
        <p:nvSpPr>
          <p:cNvPr id="4" name="Title 1"/>
          <p:cNvSpPr txBox="1">
            <a:spLocks/>
          </p:cNvSpPr>
          <p:nvPr/>
        </p:nvSpPr>
        <p:spPr>
          <a:xfrm>
            <a:off x="637309" y="365126"/>
            <a:ext cx="10716491" cy="949106"/>
          </a:xfrm>
          <a:prstGeom prst="rect">
            <a:avLst/>
          </a:prstGeom>
          <a:solidFill>
            <a:srgbClr val="FFFF00"/>
          </a:solidFill>
          <a:ln>
            <a:solidFill>
              <a:schemeClr val="tx1"/>
            </a:solidFill>
          </a:ln>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err="1" smtClean="0"/>
              <a:t>Gastruloids</a:t>
            </a:r>
            <a:r>
              <a:rPr lang="en-GB" b="1" dirty="0" smtClean="0"/>
              <a:t/>
            </a:r>
            <a:br>
              <a:rPr lang="en-GB" b="1" dirty="0" smtClean="0"/>
            </a:br>
            <a:endParaRPr lang="en-GB" b="1" dirty="0"/>
          </a:p>
        </p:txBody>
      </p:sp>
      <p:sp>
        <p:nvSpPr>
          <p:cNvPr id="5" name="Rectangle 4"/>
          <p:cNvSpPr/>
          <p:nvPr/>
        </p:nvSpPr>
        <p:spPr>
          <a:xfrm>
            <a:off x="1307080" y="6311900"/>
            <a:ext cx="5837111" cy="646331"/>
          </a:xfrm>
          <a:prstGeom prst="rect">
            <a:avLst/>
          </a:prstGeom>
        </p:spPr>
        <p:txBody>
          <a:bodyPr wrap="none">
            <a:spAutoFit/>
          </a:bodyPr>
          <a:lstStyle/>
          <a:p>
            <a:r>
              <a:rPr lang="en-GB" dirty="0">
                <a:hlinkClick r:id="rId2"/>
              </a:rPr>
              <a:t>https://</a:t>
            </a:r>
            <a:r>
              <a:rPr lang="en-GB" dirty="0" smtClean="0">
                <a:hlinkClick r:id="rId2"/>
              </a:rPr>
              <a:t>www.youtube.com/watch?v=Si9pWVWyGjU&amp;t=122s</a:t>
            </a:r>
            <a:endParaRPr lang="en-GB" dirty="0" smtClean="0"/>
          </a:p>
          <a:p>
            <a:endParaRPr lang="en-GB" dirty="0"/>
          </a:p>
        </p:txBody>
      </p:sp>
      <p:pic>
        <p:nvPicPr>
          <p:cNvPr id="3074" name="Picture 2" descr="Image result for gastruloid formation"/>
          <p:cNvPicPr>
            <a:picLocks noChangeAspect="1" noChangeArrowheads="1"/>
          </p:cNvPicPr>
          <p:nvPr/>
        </p:nvPicPr>
        <p:blipFill rotWithShape="1">
          <a:blip r:embed="rId3">
            <a:extLst>
              <a:ext uri="{28A0092B-C50C-407E-A947-70E740481C1C}">
                <a14:useLocalDpi xmlns:a14="http://schemas.microsoft.com/office/drawing/2010/main" val="0"/>
              </a:ext>
            </a:extLst>
          </a:blip>
          <a:srcRect l="49772" t="50166" b="1725"/>
          <a:stretch/>
        </p:blipFill>
        <p:spPr bwMode="auto">
          <a:xfrm>
            <a:off x="7652463" y="4608849"/>
            <a:ext cx="3201707" cy="18149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6996546" y="1496291"/>
            <a:ext cx="4310386" cy="2586231"/>
          </a:xfrm>
          <a:prstGeom prst="rect">
            <a:avLst/>
          </a:prstGeom>
          <a:ln>
            <a:solidFill>
              <a:schemeClr val="tx1"/>
            </a:solidFill>
          </a:ln>
        </p:spPr>
      </p:pic>
    </p:spTree>
    <p:extLst>
      <p:ext uri="{BB962C8B-B14F-4D97-AF65-F5344CB8AC3E}">
        <p14:creationId xmlns:p14="http://schemas.microsoft.com/office/powerpoint/2010/main" val="16503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accent1">
              <a:lumMod val="20000"/>
              <a:lumOff val="80000"/>
            </a:schemeClr>
          </a:solidFill>
          <a:ln>
            <a:solidFill>
              <a:schemeClr val="tx1"/>
            </a:solidFill>
          </a:ln>
        </p:spPr>
        <p:txBody>
          <a:bodyPr/>
          <a:lstStyle/>
          <a:p>
            <a:pPr algn="ctr"/>
            <a:r>
              <a:rPr lang="en-GB" b="1" dirty="0" smtClean="0"/>
              <a:t>Stem cells Recap</a:t>
            </a:r>
            <a:endParaRPr lang="en-GB" b="1" dirty="0"/>
          </a:p>
        </p:txBody>
      </p:sp>
      <p:sp>
        <p:nvSpPr>
          <p:cNvPr id="7" name="Content Placeholder 6"/>
          <p:cNvSpPr>
            <a:spLocks noGrp="1"/>
          </p:cNvSpPr>
          <p:nvPr>
            <p:ph idx="1"/>
          </p:nvPr>
        </p:nvSpPr>
        <p:spPr/>
        <p:txBody>
          <a:bodyPr/>
          <a:lstStyle/>
          <a:p>
            <a:r>
              <a:rPr lang="en-GB" dirty="0" smtClean="0"/>
              <a:t>On mini whiteboards describe what multipotent, pluripotent and totipotent mean.</a:t>
            </a:r>
          </a:p>
          <a:p>
            <a:pPr marL="0" indent="0">
              <a:buNone/>
            </a:pPr>
            <a:endParaRPr lang="en-GB" dirty="0" smtClean="0"/>
          </a:p>
          <a:p>
            <a:pPr marL="0" indent="0">
              <a:buNone/>
            </a:pPr>
            <a:endParaRPr lang="en-GB" dirty="0"/>
          </a:p>
        </p:txBody>
      </p:sp>
      <p:pic>
        <p:nvPicPr>
          <p:cNvPr id="8" name="Picture 7"/>
          <p:cNvPicPr>
            <a:picLocks noChangeAspect="1"/>
          </p:cNvPicPr>
          <p:nvPr/>
        </p:nvPicPr>
        <p:blipFill rotWithShape="1">
          <a:blip r:embed="rId2"/>
          <a:srcRect l="22633" t="39489" r="23699" b="31249"/>
          <a:stretch/>
        </p:blipFill>
        <p:spPr>
          <a:xfrm>
            <a:off x="0" y="2784764"/>
            <a:ext cx="12112364" cy="3713018"/>
          </a:xfrm>
          <a:prstGeom prst="rect">
            <a:avLst/>
          </a:prstGeom>
        </p:spPr>
      </p:pic>
    </p:spTree>
    <p:extLst>
      <p:ext uri="{BB962C8B-B14F-4D97-AF65-F5344CB8AC3E}">
        <p14:creationId xmlns:p14="http://schemas.microsoft.com/office/powerpoint/2010/main" val="30649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chemeClr val="tx1"/>
            </a:solidFill>
          </a:ln>
        </p:spPr>
        <p:txBody>
          <a:bodyPr/>
          <a:lstStyle/>
          <a:p>
            <a:pPr algn="ctr"/>
            <a:r>
              <a:rPr lang="en-GB" b="1" dirty="0" smtClean="0"/>
              <a:t>Getting to know the meanings of the words in the article</a:t>
            </a:r>
            <a:endParaRPr lang="en-GB" b="1" dirty="0"/>
          </a:p>
        </p:txBody>
      </p:sp>
      <p:sp>
        <p:nvSpPr>
          <p:cNvPr id="7" name="Content Placeholder 6"/>
          <p:cNvSpPr>
            <a:spLocks noGrp="1"/>
          </p:cNvSpPr>
          <p:nvPr>
            <p:ph idx="1"/>
          </p:nvPr>
        </p:nvSpPr>
        <p:spPr>
          <a:xfrm>
            <a:off x="838200" y="1825625"/>
            <a:ext cx="10515600" cy="2926484"/>
          </a:xfrm>
          <a:ln>
            <a:solidFill>
              <a:schemeClr val="tx1"/>
            </a:solidFill>
          </a:ln>
        </p:spPr>
        <p:txBody>
          <a:bodyPr>
            <a:normAutofit/>
          </a:bodyPr>
          <a:lstStyle/>
          <a:p>
            <a:pPr marL="514350" indent="-514350">
              <a:buFont typeface="+mj-lt"/>
              <a:buAutoNum type="arabicPeriod"/>
            </a:pPr>
            <a:r>
              <a:rPr lang="en-GB" dirty="0" smtClean="0"/>
              <a:t>Use the glossary to have a quick look at the definitions of the key words from the article.</a:t>
            </a:r>
          </a:p>
          <a:p>
            <a:pPr marL="514350" indent="-514350">
              <a:buFont typeface="+mj-lt"/>
              <a:buAutoNum type="arabicPeriod"/>
            </a:pPr>
            <a:r>
              <a:rPr lang="en-GB" dirty="0" smtClean="0"/>
              <a:t>In pairs, take it in turn to read out one of the definitions and the other to guess the key word. </a:t>
            </a:r>
            <a:r>
              <a:rPr lang="en-GB" i="1" dirty="0" smtClean="0"/>
              <a:t>The person guessing should not have the glossary in front of them. </a:t>
            </a:r>
            <a:endParaRPr lang="en-GB" dirty="0"/>
          </a:p>
          <a:p>
            <a:pPr marL="514350" indent="-514350">
              <a:buFont typeface="+mj-lt"/>
              <a:buAutoNum type="arabicPeriod"/>
            </a:pPr>
            <a:r>
              <a:rPr lang="en-GB" dirty="0" smtClean="0">
                <a:solidFill>
                  <a:srgbClr val="00B0F0"/>
                </a:solidFill>
              </a:rPr>
              <a:t>Highlight</a:t>
            </a:r>
            <a:r>
              <a:rPr lang="en-GB" dirty="0" smtClean="0"/>
              <a:t> any key words that you find tricky to remember. </a:t>
            </a:r>
          </a:p>
        </p:txBody>
      </p:sp>
    </p:spTree>
    <p:extLst>
      <p:ext uri="{BB962C8B-B14F-4D97-AF65-F5344CB8AC3E}">
        <p14:creationId xmlns:p14="http://schemas.microsoft.com/office/powerpoint/2010/main" val="128288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chemeClr val="tx1"/>
            </a:solidFill>
          </a:ln>
        </p:spPr>
        <p:txBody>
          <a:bodyPr/>
          <a:lstStyle/>
          <a:p>
            <a:pPr algn="ctr"/>
            <a:r>
              <a:rPr lang="en-GB" dirty="0" smtClean="0"/>
              <a:t>Guess the word</a:t>
            </a:r>
            <a:endParaRPr lang="en-GB" dirty="0"/>
          </a:p>
        </p:txBody>
      </p:sp>
      <p:sp>
        <p:nvSpPr>
          <p:cNvPr id="3" name="Content Placeholder 2"/>
          <p:cNvSpPr>
            <a:spLocks noGrp="1"/>
          </p:cNvSpPr>
          <p:nvPr>
            <p:ph idx="1"/>
          </p:nvPr>
        </p:nvSpPr>
        <p:spPr/>
        <p:txBody>
          <a:bodyPr/>
          <a:lstStyle/>
          <a:p>
            <a:r>
              <a:rPr lang="en-GB" dirty="0"/>
              <a:t>3D aggregates of embryonic stem cells; has 3 germ layers</a:t>
            </a:r>
          </a:p>
        </p:txBody>
      </p:sp>
      <p:sp>
        <p:nvSpPr>
          <p:cNvPr id="4" name="Rectangle 3"/>
          <p:cNvSpPr/>
          <p:nvPr/>
        </p:nvSpPr>
        <p:spPr>
          <a:xfrm>
            <a:off x="5248268" y="3739684"/>
            <a:ext cx="1695464" cy="523220"/>
          </a:xfrm>
          <a:prstGeom prst="rect">
            <a:avLst/>
          </a:prstGeom>
          <a:solidFill>
            <a:srgbClr val="92D050"/>
          </a:solidFill>
        </p:spPr>
        <p:txBody>
          <a:bodyPr wrap="none">
            <a:spAutoFit/>
          </a:bodyPr>
          <a:lstStyle/>
          <a:p>
            <a:r>
              <a:rPr lang="en-GB" sz="2800" dirty="0" err="1">
                <a:latin typeface="Calibri" panose="020F0502020204030204" pitchFamily="34" charset="0"/>
                <a:ea typeface="Calibri" panose="020F0502020204030204" pitchFamily="34" charset="0"/>
                <a:cs typeface="Times New Roman" panose="02020603050405020304" pitchFamily="18" charset="0"/>
              </a:rPr>
              <a:t>Gastruloid</a:t>
            </a:r>
            <a:endParaRPr lang="en-GB" sz="2800" dirty="0"/>
          </a:p>
        </p:txBody>
      </p:sp>
    </p:spTree>
    <p:extLst>
      <p:ext uri="{BB962C8B-B14F-4D97-AF65-F5344CB8AC3E}">
        <p14:creationId xmlns:p14="http://schemas.microsoft.com/office/powerpoint/2010/main" val="325143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chemeClr val="tx1"/>
            </a:solidFill>
          </a:ln>
        </p:spPr>
        <p:txBody>
          <a:bodyPr/>
          <a:lstStyle/>
          <a:p>
            <a:pPr algn="ctr"/>
            <a:r>
              <a:rPr lang="en-GB" dirty="0" smtClean="0"/>
              <a:t>Guess the word</a:t>
            </a:r>
            <a:endParaRPr lang="en-GB" dirty="0"/>
          </a:p>
        </p:txBody>
      </p:sp>
      <p:sp>
        <p:nvSpPr>
          <p:cNvPr id="3" name="Content Placeholder 2"/>
          <p:cNvSpPr>
            <a:spLocks noGrp="1"/>
          </p:cNvSpPr>
          <p:nvPr>
            <p:ph idx="1"/>
          </p:nvPr>
        </p:nvSpPr>
        <p:spPr/>
        <p:txBody>
          <a:bodyPr/>
          <a:lstStyle/>
          <a:p>
            <a:r>
              <a:rPr lang="en-GB" dirty="0"/>
              <a:t>In glass, in lab conditions</a:t>
            </a:r>
          </a:p>
        </p:txBody>
      </p:sp>
      <p:sp>
        <p:nvSpPr>
          <p:cNvPr id="7" name="Rectangle 6"/>
          <p:cNvSpPr/>
          <p:nvPr/>
        </p:nvSpPr>
        <p:spPr>
          <a:xfrm>
            <a:off x="5671300" y="3244334"/>
            <a:ext cx="1217641" cy="523220"/>
          </a:xfrm>
          <a:prstGeom prst="rect">
            <a:avLst/>
          </a:prstGeom>
          <a:solidFill>
            <a:srgbClr val="92D050"/>
          </a:solidFill>
        </p:spPr>
        <p:txBody>
          <a:bodyPr wrap="none">
            <a:spAutoFit/>
          </a:bodyPr>
          <a:lstStyle/>
          <a:p>
            <a:r>
              <a:rPr lang="en-GB" sz="2800" dirty="0">
                <a:latin typeface="Calibri" panose="020F0502020204030204" pitchFamily="34" charset="0"/>
                <a:ea typeface="Calibri" panose="020F0502020204030204" pitchFamily="34" charset="0"/>
                <a:cs typeface="Times New Roman" panose="02020603050405020304" pitchFamily="18" charset="0"/>
              </a:rPr>
              <a:t>In vitro</a:t>
            </a:r>
            <a:endParaRPr lang="en-GB" sz="2800" dirty="0"/>
          </a:p>
        </p:txBody>
      </p:sp>
    </p:spTree>
    <p:extLst>
      <p:ext uri="{BB962C8B-B14F-4D97-AF65-F5344CB8AC3E}">
        <p14:creationId xmlns:p14="http://schemas.microsoft.com/office/powerpoint/2010/main" val="342822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651</TotalTime>
  <Words>1683</Words>
  <Application>Microsoft Office PowerPoint</Application>
  <PresentationFormat>Widescreen</PresentationFormat>
  <Paragraphs>588</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Bradley Hand ITC</vt:lpstr>
      <vt:lpstr>Calibri</vt:lpstr>
      <vt:lpstr>Calibri Light</vt:lpstr>
      <vt:lpstr>Times New Roman</vt:lpstr>
      <vt:lpstr>Office Theme</vt:lpstr>
      <vt:lpstr>Paper 3 Preparation                 13-Nov-20 Key terminology from the article From Organoids to Gastruloids 2019</vt:lpstr>
      <vt:lpstr>Paper 3 Article Preparation Monday, 16 November 2020</vt:lpstr>
      <vt:lpstr>From Organoids to Gastruloids Scientific article 2019</vt:lpstr>
      <vt:lpstr>PowerPoint Presentation</vt:lpstr>
      <vt:lpstr>PowerPoint Presentation</vt:lpstr>
      <vt:lpstr>Stem cells Recap</vt:lpstr>
      <vt:lpstr>Getting to know the meanings of the words in the article</vt:lpstr>
      <vt:lpstr>Guess the word</vt:lpstr>
      <vt:lpstr>Guess the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assign each of the paragraphs to an area of biology that you have studied and the topic </vt:lpstr>
      <vt:lpstr>Use the revision guides and textbooks to fill in the boxes from the broadsheet given to you</vt:lpstr>
      <vt:lpstr>PowerPoint Presentation</vt:lpstr>
      <vt:lpstr>PowerPoint Presentation</vt:lpstr>
      <vt:lpstr>PowerPoint Presentation</vt:lpstr>
      <vt:lpstr>Paper 3 Article Preparation. Lesson 2</vt:lpstr>
      <vt:lpstr>Answers</vt:lpstr>
      <vt:lpstr>Answers</vt:lpstr>
      <vt:lpstr>Paper 3 Article Preparation Monday, 16 November 2020</vt:lpstr>
      <vt:lpstr>PowerPoint Presentation</vt:lpstr>
      <vt:lpstr>PowerPoint Presentation</vt:lpstr>
      <vt:lpstr>PowerPoint Presentation</vt:lpstr>
      <vt:lpstr>Ethics In This Article</vt:lpstr>
      <vt:lpstr>What type of questions have come up in past article questions?</vt:lpstr>
      <vt:lpstr>Make your own article questions on your article </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Fenn</dc:creator>
  <cp:lastModifiedBy>Ms J Fenn</cp:lastModifiedBy>
  <cp:revision>96</cp:revision>
  <cp:lastPrinted>2019-12-04T08:17:28Z</cp:lastPrinted>
  <dcterms:created xsi:type="dcterms:W3CDTF">2016-03-21T11:11:28Z</dcterms:created>
  <dcterms:modified xsi:type="dcterms:W3CDTF">2020-11-16T17:43:59Z</dcterms:modified>
</cp:coreProperties>
</file>