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4" r:id="rId3"/>
  </p:sldMasterIdLst>
  <p:notesMasterIdLst>
    <p:notesMasterId r:id="rId45"/>
  </p:notesMasterIdLst>
  <p:handoutMasterIdLst>
    <p:handoutMasterId r:id="rId46"/>
  </p:handoutMasterIdLst>
  <p:sldIdLst>
    <p:sldId id="268" r:id="rId4"/>
    <p:sldId id="306" r:id="rId5"/>
    <p:sldId id="332" r:id="rId6"/>
    <p:sldId id="333" r:id="rId7"/>
    <p:sldId id="334" r:id="rId8"/>
    <p:sldId id="274" r:id="rId9"/>
    <p:sldId id="308" r:id="rId10"/>
    <p:sldId id="307" r:id="rId11"/>
    <p:sldId id="309" r:id="rId12"/>
    <p:sldId id="310" r:id="rId13"/>
    <p:sldId id="311" r:id="rId14"/>
    <p:sldId id="312" r:id="rId15"/>
    <p:sldId id="313" r:id="rId16"/>
    <p:sldId id="314" r:id="rId17"/>
    <p:sldId id="315" r:id="rId18"/>
    <p:sldId id="316" r:id="rId19"/>
    <p:sldId id="317" r:id="rId20"/>
    <p:sldId id="331" r:id="rId21"/>
    <p:sldId id="318" r:id="rId22"/>
    <p:sldId id="319" r:id="rId23"/>
    <p:sldId id="320" r:id="rId24"/>
    <p:sldId id="321" r:id="rId25"/>
    <p:sldId id="335" r:id="rId26"/>
    <p:sldId id="336" r:id="rId27"/>
    <p:sldId id="337" r:id="rId28"/>
    <p:sldId id="338" r:id="rId29"/>
    <p:sldId id="339" r:id="rId30"/>
    <p:sldId id="340" r:id="rId31"/>
    <p:sldId id="322" r:id="rId32"/>
    <p:sldId id="323" r:id="rId33"/>
    <p:sldId id="324" r:id="rId34"/>
    <p:sldId id="325" r:id="rId35"/>
    <p:sldId id="326" r:id="rId36"/>
    <p:sldId id="327" r:id="rId37"/>
    <p:sldId id="328" r:id="rId38"/>
    <p:sldId id="329" r:id="rId39"/>
    <p:sldId id="341" r:id="rId40"/>
    <p:sldId id="342" r:id="rId41"/>
    <p:sldId id="343" r:id="rId42"/>
    <p:sldId id="293" r:id="rId43"/>
    <p:sldId id="330" r:id="rId44"/>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374" autoAdjust="0"/>
  </p:normalViewPr>
  <p:slideViewPr>
    <p:cSldViewPr snapToGrid="0">
      <p:cViewPr varScale="1">
        <p:scale>
          <a:sx n="69" d="100"/>
          <a:sy n="69" d="100"/>
        </p:scale>
        <p:origin x="7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6400" cy="495685"/>
          </a:xfrm>
          <a:prstGeom prst="rect">
            <a:avLst/>
          </a:prstGeom>
        </p:spPr>
        <p:txBody>
          <a:bodyPr vert="horz" lIns="90727" tIns="45363" rIns="90727" bIns="45363" rtlCol="0"/>
          <a:lstStyle>
            <a:lvl1pPr algn="l">
              <a:defRPr sz="1200"/>
            </a:lvl1pPr>
          </a:lstStyle>
          <a:p>
            <a:endParaRPr lang="en-GB"/>
          </a:p>
        </p:txBody>
      </p:sp>
      <p:sp>
        <p:nvSpPr>
          <p:cNvPr id="3" name="Date Placeholder 2"/>
          <p:cNvSpPr>
            <a:spLocks noGrp="1"/>
          </p:cNvSpPr>
          <p:nvPr>
            <p:ph type="dt" sz="quarter" idx="1"/>
          </p:nvPr>
        </p:nvSpPr>
        <p:spPr>
          <a:xfrm>
            <a:off x="3849688" y="2"/>
            <a:ext cx="2946400" cy="495685"/>
          </a:xfrm>
          <a:prstGeom prst="rect">
            <a:avLst/>
          </a:prstGeom>
        </p:spPr>
        <p:txBody>
          <a:bodyPr vert="horz" lIns="90727" tIns="45363" rIns="90727" bIns="45363" rtlCol="0"/>
          <a:lstStyle>
            <a:lvl1pPr algn="r">
              <a:defRPr sz="1200"/>
            </a:lvl1pPr>
          </a:lstStyle>
          <a:p>
            <a:fld id="{781ABA55-0A9B-4E01-A0C1-C35EAEE9AC49}" type="datetimeFigureOut">
              <a:rPr lang="en-GB" smtClean="0"/>
              <a:t>09/05/2022</a:t>
            </a:fld>
            <a:endParaRPr lang="en-GB"/>
          </a:p>
        </p:txBody>
      </p:sp>
      <p:sp>
        <p:nvSpPr>
          <p:cNvPr id="4" name="Footer Placeholder 3"/>
          <p:cNvSpPr>
            <a:spLocks noGrp="1"/>
          </p:cNvSpPr>
          <p:nvPr>
            <p:ph type="ftr" sz="quarter" idx="2"/>
          </p:nvPr>
        </p:nvSpPr>
        <p:spPr>
          <a:xfrm>
            <a:off x="1" y="9376978"/>
            <a:ext cx="2946400" cy="495685"/>
          </a:xfrm>
          <a:prstGeom prst="rect">
            <a:avLst/>
          </a:prstGeom>
        </p:spPr>
        <p:txBody>
          <a:bodyPr vert="horz" lIns="90727" tIns="45363" rIns="90727" bIns="45363"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376978"/>
            <a:ext cx="2946400" cy="495685"/>
          </a:xfrm>
          <a:prstGeom prst="rect">
            <a:avLst/>
          </a:prstGeom>
        </p:spPr>
        <p:txBody>
          <a:bodyPr vert="horz" lIns="90727" tIns="45363" rIns="90727" bIns="45363" rtlCol="0" anchor="b"/>
          <a:lstStyle>
            <a:lvl1pPr algn="r">
              <a:defRPr sz="1200"/>
            </a:lvl1pPr>
          </a:lstStyle>
          <a:p>
            <a:fld id="{B80350B3-C0E4-43C6-9183-F3F4799AA9D9}" type="slidenum">
              <a:rPr lang="en-GB" smtClean="0"/>
              <a:t>‹#›</a:t>
            </a:fld>
            <a:endParaRPr lang="en-GB"/>
          </a:p>
        </p:txBody>
      </p:sp>
    </p:spTree>
    <p:extLst>
      <p:ext uri="{BB962C8B-B14F-4D97-AF65-F5344CB8AC3E}">
        <p14:creationId xmlns:p14="http://schemas.microsoft.com/office/powerpoint/2010/main" val="1389828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34" tIns="45718" rIns="91434" bIns="45718" rtlCol="0"/>
          <a:lstStyle>
            <a:lvl1pPr algn="l">
              <a:defRPr sz="1200"/>
            </a:lvl1pPr>
          </a:lstStyle>
          <a:p>
            <a:endParaRPr lang="en-GB"/>
          </a:p>
        </p:txBody>
      </p:sp>
      <p:sp>
        <p:nvSpPr>
          <p:cNvPr id="3" name="Date Placeholder 2"/>
          <p:cNvSpPr>
            <a:spLocks noGrp="1"/>
          </p:cNvSpPr>
          <p:nvPr>
            <p:ph type="dt" idx="1"/>
          </p:nvPr>
        </p:nvSpPr>
        <p:spPr>
          <a:xfrm>
            <a:off x="3850443" y="0"/>
            <a:ext cx="2945659" cy="495348"/>
          </a:xfrm>
          <a:prstGeom prst="rect">
            <a:avLst/>
          </a:prstGeom>
        </p:spPr>
        <p:txBody>
          <a:bodyPr vert="horz" lIns="91434" tIns="45718" rIns="91434" bIns="45718" rtlCol="0"/>
          <a:lstStyle>
            <a:lvl1pPr algn="r">
              <a:defRPr sz="1200"/>
            </a:lvl1pPr>
          </a:lstStyle>
          <a:p>
            <a:fld id="{869D930A-A294-411D-83BF-0EB59E84F7AD}" type="datetimeFigureOut">
              <a:rPr lang="en-GB" smtClean="0"/>
              <a:t>09/05/2022</a:t>
            </a:fld>
            <a:endParaRPr lang="en-GB"/>
          </a:p>
        </p:txBody>
      </p:sp>
      <p:sp>
        <p:nvSpPr>
          <p:cNvPr id="4" name="Slide Image Placeholder 3"/>
          <p:cNvSpPr>
            <a:spLocks noGrp="1" noRot="1" noChangeAspect="1"/>
          </p:cNvSpPr>
          <p:nvPr>
            <p:ph type="sldImg" idx="2"/>
          </p:nvPr>
        </p:nvSpPr>
        <p:spPr>
          <a:xfrm>
            <a:off x="436563" y="1233488"/>
            <a:ext cx="5924550" cy="3332162"/>
          </a:xfrm>
          <a:prstGeom prst="rect">
            <a:avLst/>
          </a:prstGeom>
          <a:noFill/>
          <a:ln w="12700">
            <a:solidFill>
              <a:prstClr val="black"/>
            </a:solidFill>
          </a:ln>
        </p:spPr>
        <p:txBody>
          <a:bodyPr vert="horz" lIns="91434" tIns="45718" rIns="91434" bIns="45718" rtlCol="0" anchor="ctr"/>
          <a:lstStyle/>
          <a:p>
            <a:endParaRPr lang="en-GB"/>
          </a:p>
        </p:txBody>
      </p:sp>
      <p:sp>
        <p:nvSpPr>
          <p:cNvPr id="5" name="Notes Placeholder 4"/>
          <p:cNvSpPr>
            <a:spLocks noGrp="1"/>
          </p:cNvSpPr>
          <p:nvPr>
            <p:ph type="body" sz="quarter" idx="3"/>
          </p:nvPr>
        </p:nvSpPr>
        <p:spPr>
          <a:xfrm>
            <a:off x="679768" y="4751221"/>
            <a:ext cx="5438140" cy="3887361"/>
          </a:xfrm>
          <a:prstGeom prst="rect">
            <a:avLst/>
          </a:prstGeom>
        </p:spPr>
        <p:txBody>
          <a:bodyPr vert="horz" lIns="91434" tIns="45718" rIns="91434" bIns="45718"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9"/>
            <a:ext cx="2945659" cy="495347"/>
          </a:xfrm>
          <a:prstGeom prst="rect">
            <a:avLst/>
          </a:prstGeom>
        </p:spPr>
        <p:txBody>
          <a:bodyPr vert="horz" lIns="91434" tIns="45718" rIns="91434" bIns="45718"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9"/>
            <a:ext cx="2945659" cy="495347"/>
          </a:xfrm>
          <a:prstGeom prst="rect">
            <a:avLst/>
          </a:prstGeom>
        </p:spPr>
        <p:txBody>
          <a:bodyPr vert="horz" lIns="91434" tIns="45718" rIns="91434" bIns="45718" rtlCol="0" anchor="b"/>
          <a:lstStyle>
            <a:lvl1pPr algn="r">
              <a:defRPr sz="1200"/>
            </a:lvl1pPr>
          </a:lstStyle>
          <a:p>
            <a:fld id="{1860CC69-6609-47EE-83F2-3A59AAD83E53}" type="slidenum">
              <a:rPr lang="en-GB" smtClean="0"/>
              <a:t>‹#›</a:t>
            </a:fld>
            <a:endParaRPr lang="en-GB"/>
          </a:p>
        </p:txBody>
      </p:sp>
    </p:spTree>
    <p:extLst>
      <p:ext uri="{BB962C8B-B14F-4D97-AF65-F5344CB8AC3E}">
        <p14:creationId xmlns:p14="http://schemas.microsoft.com/office/powerpoint/2010/main" val="1873328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250373d88e_0_1:notes"/>
          <p:cNvSpPr>
            <a:spLocks noGrp="1" noRot="1" noChangeAspect="1"/>
          </p:cNvSpPr>
          <p:nvPr>
            <p:ph type="sldImg" idx="2"/>
          </p:nvPr>
        </p:nvSpPr>
        <p:spPr>
          <a:xfrm>
            <a:off x="106363" y="739775"/>
            <a:ext cx="6584950"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250373d88e_0_1:notes"/>
          <p:cNvSpPr txBox="1">
            <a:spLocks noGrp="1"/>
          </p:cNvSpPr>
          <p:nvPr>
            <p:ph type="body" idx="1"/>
          </p:nvPr>
        </p:nvSpPr>
        <p:spPr>
          <a:xfrm>
            <a:off x="679768" y="4688767"/>
            <a:ext cx="5438140" cy="4441988"/>
          </a:xfrm>
          <a:prstGeom prst="rect">
            <a:avLst/>
          </a:prstGeom>
        </p:spPr>
        <p:txBody>
          <a:bodyPr spcFirstLastPara="1" wrap="square" lIns="90712" tIns="90712" rIns="90712" bIns="90712" anchor="t" anchorCtr="0">
            <a:noAutofit/>
          </a:bodyPr>
          <a:lstStyle/>
          <a:p>
            <a:r>
              <a:rPr lang="en-GB" dirty="0" smtClean="0"/>
              <a:t>*print as handout </a:t>
            </a:r>
            <a:endParaRPr dirty="0"/>
          </a:p>
        </p:txBody>
      </p:sp>
    </p:spTree>
    <p:extLst>
      <p:ext uri="{BB962C8B-B14F-4D97-AF65-F5344CB8AC3E}">
        <p14:creationId xmlns:p14="http://schemas.microsoft.com/office/powerpoint/2010/main" val="3146681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250373d88e_0_4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250373d88e_0_42: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3124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2209b14e9b_0_29:notes"/>
          <p:cNvSpPr>
            <a:spLocks noGrp="1" noRot="1" noChangeAspect="1"/>
          </p:cNvSpPr>
          <p:nvPr>
            <p:ph type="sldImg" idx="2"/>
          </p:nvPr>
        </p:nvSpPr>
        <p:spPr>
          <a:xfrm>
            <a:off x="106363" y="739775"/>
            <a:ext cx="6584950"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2209b14e9b_0_29:notes"/>
          <p:cNvSpPr txBox="1">
            <a:spLocks noGrp="1"/>
          </p:cNvSpPr>
          <p:nvPr>
            <p:ph type="body" idx="1"/>
          </p:nvPr>
        </p:nvSpPr>
        <p:spPr>
          <a:xfrm>
            <a:off x="679768" y="4688767"/>
            <a:ext cx="5438140" cy="4441988"/>
          </a:xfrm>
          <a:prstGeom prst="rect">
            <a:avLst/>
          </a:prstGeom>
        </p:spPr>
        <p:txBody>
          <a:bodyPr spcFirstLastPara="1" wrap="square" lIns="90712" tIns="90712" rIns="90712" bIns="90712" anchor="t" anchorCtr="0">
            <a:noAutofit/>
          </a:bodyPr>
          <a:lstStyle/>
          <a:p>
            <a:endParaRPr/>
          </a:p>
        </p:txBody>
      </p:sp>
    </p:spTree>
    <p:extLst>
      <p:ext uri="{BB962C8B-B14F-4D97-AF65-F5344CB8AC3E}">
        <p14:creationId xmlns:p14="http://schemas.microsoft.com/office/powerpoint/2010/main" val="2990994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17192F-ED22-4289-88C7-AD0B87252542}" type="slidenum">
              <a:rPr lang="en-GB" smtClean="0"/>
              <a:t>10</a:t>
            </a:fld>
            <a:endParaRPr lang="en-GB"/>
          </a:p>
        </p:txBody>
      </p:sp>
    </p:spTree>
    <p:extLst>
      <p:ext uri="{BB962C8B-B14F-4D97-AF65-F5344CB8AC3E}">
        <p14:creationId xmlns:p14="http://schemas.microsoft.com/office/powerpoint/2010/main" val="1460373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06363" y="739775"/>
            <a:ext cx="6584950"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79768" y="4688767"/>
            <a:ext cx="5438140" cy="4441988"/>
          </a:xfrm>
          <a:prstGeom prst="rect">
            <a:avLst/>
          </a:prstGeom>
        </p:spPr>
        <p:txBody>
          <a:bodyPr spcFirstLastPara="1" wrap="square" lIns="90712" tIns="90712" rIns="90712" bIns="90712" anchor="t" anchorCtr="0">
            <a:noAutofit/>
          </a:bodyPr>
          <a:lstStyle/>
          <a:p>
            <a:endParaRPr/>
          </a:p>
        </p:txBody>
      </p:sp>
    </p:spTree>
    <p:extLst>
      <p:ext uri="{BB962C8B-B14F-4D97-AF65-F5344CB8AC3E}">
        <p14:creationId xmlns:p14="http://schemas.microsoft.com/office/powerpoint/2010/main" val="2801395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2209b14e9b_0_9:notes"/>
          <p:cNvSpPr>
            <a:spLocks noGrp="1" noRot="1" noChangeAspect="1"/>
          </p:cNvSpPr>
          <p:nvPr>
            <p:ph type="sldImg" idx="2"/>
          </p:nvPr>
        </p:nvSpPr>
        <p:spPr>
          <a:xfrm>
            <a:off x="106363" y="739775"/>
            <a:ext cx="6584950"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2209b14e9b_0_9:notes"/>
          <p:cNvSpPr txBox="1">
            <a:spLocks noGrp="1"/>
          </p:cNvSpPr>
          <p:nvPr>
            <p:ph type="body" idx="1"/>
          </p:nvPr>
        </p:nvSpPr>
        <p:spPr>
          <a:xfrm>
            <a:off x="679768" y="4688767"/>
            <a:ext cx="5438140" cy="4441988"/>
          </a:xfrm>
          <a:prstGeom prst="rect">
            <a:avLst/>
          </a:prstGeom>
        </p:spPr>
        <p:txBody>
          <a:bodyPr spcFirstLastPara="1" wrap="square" lIns="90712" tIns="90712" rIns="90712" bIns="90712" anchor="t" anchorCtr="0">
            <a:noAutofit/>
          </a:bodyPr>
          <a:lstStyle/>
          <a:p>
            <a:endParaRPr/>
          </a:p>
        </p:txBody>
      </p:sp>
    </p:spTree>
    <p:extLst>
      <p:ext uri="{BB962C8B-B14F-4D97-AF65-F5344CB8AC3E}">
        <p14:creationId xmlns:p14="http://schemas.microsoft.com/office/powerpoint/2010/main" val="544860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250373d88e_0_8:notes"/>
          <p:cNvSpPr>
            <a:spLocks noGrp="1" noRot="1" noChangeAspect="1"/>
          </p:cNvSpPr>
          <p:nvPr>
            <p:ph type="sldImg" idx="2"/>
          </p:nvPr>
        </p:nvSpPr>
        <p:spPr>
          <a:xfrm>
            <a:off x="106363" y="739775"/>
            <a:ext cx="6584950"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250373d88e_0_8:notes"/>
          <p:cNvSpPr txBox="1">
            <a:spLocks noGrp="1"/>
          </p:cNvSpPr>
          <p:nvPr>
            <p:ph type="body" idx="1"/>
          </p:nvPr>
        </p:nvSpPr>
        <p:spPr>
          <a:xfrm>
            <a:off x="679768" y="4688767"/>
            <a:ext cx="5438140" cy="4441988"/>
          </a:xfrm>
          <a:prstGeom prst="rect">
            <a:avLst/>
          </a:prstGeom>
        </p:spPr>
        <p:txBody>
          <a:bodyPr spcFirstLastPara="1" wrap="square" lIns="90712" tIns="90712" rIns="90712" bIns="90712" anchor="t" anchorCtr="0">
            <a:noAutofit/>
          </a:bodyPr>
          <a:lstStyle/>
          <a:p>
            <a:endParaRPr/>
          </a:p>
        </p:txBody>
      </p:sp>
    </p:spTree>
    <p:extLst>
      <p:ext uri="{BB962C8B-B14F-4D97-AF65-F5344CB8AC3E}">
        <p14:creationId xmlns:p14="http://schemas.microsoft.com/office/powerpoint/2010/main" val="3447875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98463" y="682625"/>
            <a:ext cx="6061075" cy="34099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1" y="4319093"/>
            <a:ext cx="5486399" cy="4091772"/>
          </a:xfrm>
          <a:prstGeom prst="rect">
            <a:avLst/>
          </a:prstGeom>
        </p:spPr>
        <p:txBody>
          <a:bodyPr spcFirstLastPara="1" wrap="square" lIns="90712" tIns="90712" rIns="90712" bIns="90712" anchor="t" anchorCtr="0">
            <a:noAutofit/>
          </a:bodyPr>
          <a:lstStyle/>
          <a:p>
            <a:endParaRPr/>
          </a:p>
        </p:txBody>
      </p:sp>
    </p:spTree>
    <p:extLst>
      <p:ext uri="{BB962C8B-B14F-4D97-AF65-F5344CB8AC3E}">
        <p14:creationId xmlns:p14="http://schemas.microsoft.com/office/powerpoint/2010/main" val="2293182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256bf96842_0_4:notes"/>
          <p:cNvSpPr>
            <a:spLocks noGrp="1" noRot="1" noChangeAspect="1"/>
          </p:cNvSpPr>
          <p:nvPr>
            <p:ph type="sldImg" idx="2"/>
          </p:nvPr>
        </p:nvSpPr>
        <p:spPr>
          <a:xfrm>
            <a:off x="398463" y="682625"/>
            <a:ext cx="6061075" cy="34099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256bf96842_0_4:notes"/>
          <p:cNvSpPr txBox="1">
            <a:spLocks noGrp="1"/>
          </p:cNvSpPr>
          <p:nvPr>
            <p:ph type="body" idx="1"/>
          </p:nvPr>
        </p:nvSpPr>
        <p:spPr>
          <a:xfrm>
            <a:off x="685801" y="4319093"/>
            <a:ext cx="5486399" cy="4091772"/>
          </a:xfrm>
          <a:prstGeom prst="rect">
            <a:avLst/>
          </a:prstGeom>
        </p:spPr>
        <p:txBody>
          <a:bodyPr spcFirstLastPara="1" wrap="square" lIns="90712" tIns="90712" rIns="90712" bIns="90712" anchor="t" anchorCtr="0">
            <a:noAutofit/>
          </a:bodyPr>
          <a:lstStyle/>
          <a:p>
            <a:endParaRPr/>
          </a:p>
        </p:txBody>
      </p:sp>
    </p:spTree>
    <p:extLst>
      <p:ext uri="{BB962C8B-B14F-4D97-AF65-F5344CB8AC3E}">
        <p14:creationId xmlns:p14="http://schemas.microsoft.com/office/powerpoint/2010/main" val="1335917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256bf96842_0_46:notes"/>
          <p:cNvSpPr>
            <a:spLocks noGrp="1" noRot="1" noChangeAspect="1"/>
          </p:cNvSpPr>
          <p:nvPr>
            <p:ph type="sldImg" idx="2"/>
          </p:nvPr>
        </p:nvSpPr>
        <p:spPr>
          <a:xfrm>
            <a:off x="398463" y="682625"/>
            <a:ext cx="6061075" cy="34099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256bf96842_0_46:notes"/>
          <p:cNvSpPr txBox="1">
            <a:spLocks noGrp="1"/>
          </p:cNvSpPr>
          <p:nvPr>
            <p:ph type="body" idx="1"/>
          </p:nvPr>
        </p:nvSpPr>
        <p:spPr>
          <a:xfrm>
            <a:off x="685801" y="4319093"/>
            <a:ext cx="5486399" cy="4091772"/>
          </a:xfrm>
          <a:prstGeom prst="rect">
            <a:avLst/>
          </a:prstGeom>
        </p:spPr>
        <p:txBody>
          <a:bodyPr spcFirstLastPara="1" wrap="square" lIns="90712" tIns="90712" rIns="90712" bIns="90712" anchor="t" anchorCtr="0">
            <a:noAutofit/>
          </a:bodyPr>
          <a:lstStyle/>
          <a:p>
            <a:endParaRPr/>
          </a:p>
        </p:txBody>
      </p:sp>
    </p:spTree>
    <p:extLst>
      <p:ext uri="{BB962C8B-B14F-4D97-AF65-F5344CB8AC3E}">
        <p14:creationId xmlns:p14="http://schemas.microsoft.com/office/powerpoint/2010/main" val="909993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6DF4281-6567-47A5-BDE8-C7596B49B0C9}" type="datetimeFigureOut">
              <a:rPr lang="en-GB" smtClean="0"/>
              <a:t>09/05/2022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60C12E-84B8-428A-95C0-4549D230A687}" type="slidenum">
              <a:rPr lang="en-GB" smtClean="0"/>
              <a:t>‹#›</a:t>
            </a:fld>
            <a:endParaRPr lang="en-GB"/>
          </a:p>
        </p:txBody>
      </p:sp>
    </p:spTree>
    <p:extLst>
      <p:ext uri="{BB962C8B-B14F-4D97-AF65-F5344CB8AC3E}">
        <p14:creationId xmlns:p14="http://schemas.microsoft.com/office/powerpoint/2010/main" val="1604003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DF4281-6567-47A5-BDE8-C7596B49B0C9}" type="datetimeFigureOut">
              <a:rPr lang="en-GB" smtClean="0"/>
              <a:t>09/05/2022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60C12E-84B8-428A-95C0-4549D230A687}" type="slidenum">
              <a:rPr lang="en-GB" smtClean="0"/>
              <a:t>‹#›</a:t>
            </a:fld>
            <a:endParaRPr lang="en-GB"/>
          </a:p>
        </p:txBody>
      </p:sp>
    </p:spTree>
    <p:extLst>
      <p:ext uri="{BB962C8B-B14F-4D97-AF65-F5344CB8AC3E}">
        <p14:creationId xmlns:p14="http://schemas.microsoft.com/office/powerpoint/2010/main" val="1158508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DF4281-6567-47A5-BDE8-C7596B49B0C9}" type="datetimeFigureOut">
              <a:rPr lang="en-GB" smtClean="0"/>
              <a:t>09/05/2022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60C12E-84B8-428A-95C0-4549D230A687}" type="slidenum">
              <a:rPr lang="en-GB" smtClean="0"/>
              <a:t>‹#›</a:t>
            </a:fld>
            <a:endParaRPr lang="en-GB"/>
          </a:p>
        </p:txBody>
      </p:sp>
    </p:spTree>
    <p:extLst>
      <p:ext uri="{BB962C8B-B14F-4D97-AF65-F5344CB8AC3E}">
        <p14:creationId xmlns:p14="http://schemas.microsoft.com/office/powerpoint/2010/main" val="1372603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TextBox 7"/>
          <p:cNvSpPr txBox="1"/>
          <p:nvPr userDrawn="1"/>
        </p:nvSpPr>
        <p:spPr>
          <a:xfrm>
            <a:off x="10382280" y="0"/>
            <a:ext cx="1809720" cy="369332"/>
          </a:xfrm>
          <a:prstGeom prst="rect">
            <a:avLst/>
          </a:prstGeom>
          <a:noFill/>
        </p:spPr>
        <p:txBody>
          <a:bodyPr wrap="square" rtlCol="0">
            <a:spAutoFit/>
          </a:bodyPr>
          <a:lstStyle/>
          <a:p>
            <a:fld id="{648A037D-B341-40FB-96FC-FACEB7596617}" type="datetime1">
              <a:rPr lang="en-GB" sz="1800" u="sng" smtClean="0"/>
              <a:pPr/>
              <a:t>09/05/2022</a:t>
            </a:fld>
            <a:endParaRPr lang="en-GB" sz="1800" u="sng" dirty="0"/>
          </a:p>
        </p:txBody>
      </p:sp>
      <p:sp>
        <p:nvSpPr>
          <p:cNvPr id="9" name="TextBox 8"/>
          <p:cNvSpPr txBox="1"/>
          <p:nvPr userDrawn="1"/>
        </p:nvSpPr>
        <p:spPr>
          <a:xfrm>
            <a:off x="0" y="0"/>
            <a:ext cx="1809720" cy="369332"/>
          </a:xfrm>
          <a:prstGeom prst="rect">
            <a:avLst/>
          </a:prstGeom>
          <a:noFill/>
        </p:spPr>
        <p:txBody>
          <a:bodyPr wrap="square" rtlCol="0">
            <a:spAutoFit/>
          </a:bodyPr>
          <a:lstStyle/>
          <a:p>
            <a:r>
              <a:rPr lang="en-GB" sz="1800" u="sng" dirty="0" smtClean="0"/>
              <a:t>C/W</a:t>
            </a:r>
            <a:endParaRPr lang="en-GB" sz="1800" u="sng" dirty="0"/>
          </a:p>
        </p:txBody>
      </p:sp>
      <p:sp>
        <p:nvSpPr>
          <p:cNvPr id="10" name="Rectangle 9"/>
          <p:cNvSpPr/>
          <p:nvPr userDrawn="1"/>
        </p:nvSpPr>
        <p:spPr>
          <a:xfrm>
            <a:off x="0" y="6357958"/>
            <a:ext cx="12192000" cy="35719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539057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052087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417611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5"/>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31163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6"/>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057578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140497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171173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262480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DF4281-6567-47A5-BDE8-C7596B49B0C9}" type="datetimeFigureOut">
              <a:rPr lang="en-GB" smtClean="0"/>
              <a:t>09/05/2022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60C12E-84B8-428A-95C0-4549D230A687}" type="slidenum">
              <a:rPr lang="en-GB" smtClean="0"/>
              <a:t>‹#›</a:t>
            </a:fld>
            <a:endParaRPr lang="en-GB"/>
          </a:p>
        </p:txBody>
      </p:sp>
    </p:spTree>
    <p:extLst>
      <p:ext uri="{BB962C8B-B14F-4D97-AF65-F5344CB8AC3E}">
        <p14:creationId xmlns:p14="http://schemas.microsoft.com/office/powerpoint/2010/main" val="21094770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2389717" y="612775"/>
            <a:ext cx="7315200" cy="4114800"/>
          </a:xfrm>
          <a:prstGeom prst="rect">
            <a:avLst/>
          </a:prstGeom>
          <a:noFill/>
          <a:ln>
            <a:noFill/>
          </a:ln>
        </p:spPr>
      </p:sp>
      <p:sp>
        <p:nvSpPr>
          <p:cNvPr id="64" name="Google Shape;64;p10"/>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79436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559059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6159846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9068322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4438828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1431275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5418076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1613117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5733191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16743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DF4281-6567-47A5-BDE8-C7596B49B0C9}" type="datetimeFigureOut">
              <a:rPr lang="en-GB" smtClean="0"/>
              <a:t>09/05/2022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60C12E-84B8-428A-95C0-4549D230A687}" type="slidenum">
              <a:rPr lang="en-GB" smtClean="0"/>
              <a:t>‹#›</a:t>
            </a:fld>
            <a:endParaRPr lang="en-GB"/>
          </a:p>
        </p:txBody>
      </p:sp>
    </p:spTree>
    <p:extLst>
      <p:ext uri="{BB962C8B-B14F-4D97-AF65-F5344CB8AC3E}">
        <p14:creationId xmlns:p14="http://schemas.microsoft.com/office/powerpoint/2010/main" val="33818112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9579994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1341593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2557011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2291355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7351170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452420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6DF4281-6567-47A5-BDE8-C7596B49B0C9}" type="datetimeFigureOut">
              <a:rPr lang="en-GB" smtClean="0"/>
              <a:t>09/05/2022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60C12E-84B8-428A-95C0-4549D230A687}" type="slidenum">
              <a:rPr lang="en-GB" smtClean="0"/>
              <a:t>‹#›</a:t>
            </a:fld>
            <a:endParaRPr lang="en-GB"/>
          </a:p>
        </p:txBody>
      </p:sp>
    </p:spTree>
    <p:extLst>
      <p:ext uri="{BB962C8B-B14F-4D97-AF65-F5344CB8AC3E}">
        <p14:creationId xmlns:p14="http://schemas.microsoft.com/office/powerpoint/2010/main" val="3823361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6DF4281-6567-47A5-BDE8-C7596B49B0C9}" type="datetimeFigureOut">
              <a:rPr lang="en-GB" smtClean="0"/>
              <a:t>09/05/2022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60C12E-84B8-428A-95C0-4549D230A687}" type="slidenum">
              <a:rPr lang="en-GB" smtClean="0"/>
              <a:t>‹#›</a:t>
            </a:fld>
            <a:endParaRPr lang="en-GB"/>
          </a:p>
        </p:txBody>
      </p:sp>
    </p:spTree>
    <p:extLst>
      <p:ext uri="{BB962C8B-B14F-4D97-AF65-F5344CB8AC3E}">
        <p14:creationId xmlns:p14="http://schemas.microsoft.com/office/powerpoint/2010/main" val="1861399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6DF4281-6567-47A5-BDE8-C7596B49B0C9}" type="datetimeFigureOut">
              <a:rPr lang="en-GB" smtClean="0"/>
              <a:t>09/05/2022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60C12E-84B8-428A-95C0-4549D230A687}" type="slidenum">
              <a:rPr lang="en-GB" smtClean="0"/>
              <a:t>‹#›</a:t>
            </a:fld>
            <a:endParaRPr lang="en-GB"/>
          </a:p>
        </p:txBody>
      </p:sp>
    </p:spTree>
    <p:extLst>
      <p:ext uri="{BB962C8B-B14F-4D97-AF65-F5344CB8AC3E}">
        <p14:creationId xmlns:p14="http://schemas.microsoft.com/office/powerpoint/2010/main" val="3312834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DF4281-6567-47A5-BDE8-C7596B49B0C9}" type="datetimeFigureOut">
              <a:rPr lang="en-GB" smtClean="0"/>
              <a:t>09/05/2022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60C12E-84B8-428A-95C0-4549D230A687}" type="slidenum">
              <a:rPr lang="en-GB" smtClean="0"/>
              <a:t>‹#›</a:t>
            </a:fld>
            <a:endParaRPr lang="en-GB"/>
          </a:p>
        </p:txBody>
      </p:sp>
    </p:spTree>
    <p:extLst>
      <p:ext uri="{BB962C8B-B14F-4D97-AF65-F5344CB8AC3E}">
        <p14:creationId xmlns:p14="http://schemas.microsoft.com/office/powerpoint/2010/main" val="425279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DF4281-6567-47A5-BDE8-C7596B49B0C9}" type="datetimeFigureOut">
              <a:rPr lang="en-GB" smtClean="0"/>
              <a:t>09/05/2022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60C12E-84B8-428A-95C0-4549D230A687}" type="slidenum">
              <a:rPr lang="en-GB" smtClean="0"/>
              <a:t>‹#›</a:t>
            </a:fld>
            <a:endParaRPr lang="en-GB"/>
          </a:p>
        </p:txBody>
      </p:sp>
    </p:spTree>
    <p:extLst>
      <p:ext uri="{BB962C8B-B14F-4D97-AF65-F5344CB8AC3E}">
        <p14:creationId xmlns:p14="http://schemas.microsoft.com/office/powerpoint/2010/main" val="683509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DF4281-6567-47A5-BDE8-C7596B49B0C9}" type="datetimeFigureOut">
              <a:rPr lang="en-GB" smtClean="0"/>
              <a:t>09/05/2022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60C12E-84B8-428A-95C0-4549D230A687}" type="slidenum">
              <a:rPr lang="en-GB" smtClean="0"/>
              <a:t>‹#›</a:t>
            </a:fld>
            <a:endParaRPr lang="en-GB"/>
          </a:p>
        </p:txBody>
      </p:sp>
    </p:spTree>
    <p:extLst>
      <p:ext uri="{BB962C8B-B14F-4D97-AF65-F5344CB8AC3E}">
        <p14:creationId xmlns:p14="http://schemas.microsoft.com/office/powerpoint/2010/main" val="4228045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DF4281-6567-47A5-BDE8-C7596B49B0C9}" type="datetimeFigureOut">
              <a:rPr lang="en-GB" smtClean="0"/>
              <a:t>09/05/2022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0C12E-84B8-428A-95C0-4549D230A687}" type="slidenum">
              <a:rPr lang="en-GB" smtClean="0"/>
              <a:t>‹#›</a:t>
            </a:fld>
            <a:endParaRPr lang="en-GB"/>
          </a:p>
        </p:txBody>
      </p:sp>
    </p:spTree>
    <p:extLst>
      <p:ext uri="{BB962C8B-B14F-4D97-AF65-F5344CB8AC3E}">
        <p14:creationId xmlns:p14="http://schemas.microsoft.com/office/powerpoint/2010/main" val="3693954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75374346"/>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327127815"/>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0IVDFdUrCNA"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youtube.com/watch?v=0IVDFdUrCNA"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63782"/>
          </a:xfrm>
          <a:solidFill>
            <a:srgbClr val="FFFF00"/>
          </a:solidFill>
          <a:ln>
            <a:noFill/>
          </a:ln>
        </p:spPr>
        <p:txBody>
          <a:bodyPr>
            <a:normAutofit fontScale="90000"/>
          </a:bodyPr>
          <a:lstStyle/>
          <a:p>
            <a:r>
              <a:rPr lang="en-GB" b="1" u="sng" dirty="0" smtClean="0"/>
              <a:t>Article Preparation: Darwin’s Cancer Fix</a:t>
            </a:r>
            <a:r>
              <a:rPr lang="en-GB" b="1" dirty="0" smtClean="0"/>
              <a:t>                  </a:t>
            </a:r>
            <a:fld id="{8B2B271B-5199-4929-97FD-6DD1379F13B4}" type="datetime5">
              <a:rPr lang="en-GB" b="1" u="sng" smtClean="0"/>
              <a:pPr/>
              <a:t>9-May-22</a:t>
            </a:fld>
            <a:r>
              <a:rPr lang="en-GB" b="1" dirty="0" smtClean="0"/>
              <a:t/>
            </a:r>
            <a:br>
              <a:rPr lang="en-GB" b="1" dirty="0" smtClean="0"/>
            </a:br>
            <a:endParaRPr lang="en-GB" sz="3300" b="1" i="1" dirty="0"/>
          </a:p>
        </p:txBody>
      </p:sp>
      <p:sp>
        <p:nvSpPr>
          <p:cNvPr id="3" name="Content Placeholder 2"/>
          <p:cNvSpPr>
            <a:spLocks noGrp="1"/>
          </p:cNvSpPr>
          <p:nvPr>
            <p:ph idx="1"/>
          </p:nvPr>
        </p:nvSpPr>
        <p:spPr>
          <a:xfrm>
            <a:off x="450272" y="1409990"/>
            <a:ext cx="11242964" cy="4796846"/>
          </a:xfrm>
        </p:spPr>
        <p:txBody>
          <a:bodyPr>
            <a:normAutofit/>
          </a:bodyPr>
          <a:lstStyle/>
          <a:p>
            <a:pPr marL="0" indent="0">
              <a:buNone/>
            </a:pPr>
            <a:r>
              <a:rPr lang="en-GB" b="1" u="sng" dirty="0" smtClean="0"/>
              <a:t>Do Now</a:t>
            </a:r>
            <a:endParaRPr lang="en-GB" b="1" dirty="0" smtClean="0">
              <a:solidFill>
                <a:srgbClr val="00B050"/>
              </a:solidFill>
            </a:endParaRPr>
          </a:p>
          <a:p>
            <a:pPr marL="0" indent="0">
              <a:buNone/>
            </a:pPr>
            <a:r>
              <a:rPr lang="en-GB" dirty="0" smtClean="0"/>
              <a:t>Using </a:t>
            </a:r>
            <a:r>
              <a:rPr lang="en-GB" dirty="0"/>
              <a:t>your annotated article completed for </a:t>
            </a:r>
            <a:r>
              <a:rPr lang="en-GB" dirty="0" smtClean="0"/>
              <a:t>homework compare the keywords and phrases highlighted with others on your table and annotate your article further so that you have:</a:t>
            </a:r>
          </a:p>
          <a:p>
            <a:pPr marL="0" indent="0">
              <a:buNone/>
            </a:pPr>
            <a:endParaRPr lang="en-GB" dirty="0" smtClean="0"/>
          </a:p>
          <a:p>
            <a:pPr marL="514350" indent="-514350">
              <a:buFont typeface="+mj-lt"/>
              <a:buAutoNum type="arabicPeriod"/>
            </a:pPr>
            <a:r>
              <a:rPr lang="en-GB" dirty="0" smtClean="0">
                <a:solidFill>
                  <a:srgbClr val="FF0000"/>
                </a:solidFill>
              </a:rPr>
              <a:t>Key words/phrases </a:t>
            </a:r>
            <a:r>
              <a:rPr lang="en-GB" dirty="0" smtClean="0"/>
              <a:t>that you don’t understand highlighted and definitions added</a:t>
            </a:r>
          </a:p>
          <a:p>
            <a:pPr marL="514350" indent="-514350">
              <a:buFont typeface="+mj-lt"/>
              <a:buAutoNum type="arabicPeriod"/>
            </a:pPr>
            <a:r>
              <a:rPr lang="en-GB" dirty="0" smtClean="0">
                <a:solidFill>
                  <a:srgbClr val="0070C0"/>
                </a:solidFill>
              </a:rPr>
              <a:t>Colour coded links </a:t>
            </a:r>
            <a:r>
              <a:rPr lang="en-GB" dirty="0" smtClean="0"/>
              <a:t>have been made to topics 1 – 8 for each paragraph</a:t>
            </a:r>
            <a:endParaRPr lang="en-GB" dirty="0"/>
          </a:p>
          <a:p>
            <a:pPr marL="514350" indent="-514350">
              <a:buFont typeface="+mj-lt"/>
              <a:buAutoNum type="arabicPeriod"/>
            </a:pPr>
            <a:endParaRPr lang="en-GB" dirty="0"/>
          </a:p>
          <a:p>
            <a:endParaRPr lang="en-GB" dirty="0"/>
          </a:p>
        </p:txBody>
      </p:sp>
    </p:spTree>
    <p:extLst>
      <p:ext uri="{BB962C8B-B14F-4D97-AF65-F5344CB8AC3E}">
        <p14:creationId xmlns:p14="http://schemas.microsoft.com/office/powerpoint/2010/main" val="1318119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092" y="0"/>
            <a:ext cx="12234091" cy="492443"/>
          </a:xfrm>
          <a:prstGeom prst="rect">
            <a:avLst/>
          </a:prstGeom>
          <a:solidFill>
            <a:schemeClr val="accent1">
              <a:lumMod val="20000"/>
              <a:lumOff val="80000"/>
            </a:schemeClr>
          </a:solidFill>
          <a:ln>
            <a:noFill/>
          </a:ln>
        </p:spPr>
        <p:txBody>
          <a:bodyPr wrap="square" rtlCol="0">
            <a:spAutoFit/>
          </a:bodyPr>
          <a:lstStyle/>
          <a:p>
            <a:r>
              <a:rPr lang="en-GB" sz="2600" b="1" u="sng" dirty="0"/>
              <a:t>Think Pair Share. </a:t>
            </a:r>
            <a:r>
              <a:rPr lang="en-GB" sz="2600" dirty="0"/>
              <a:t>What key words are the pictures showing?</a:t>
            </a:r>
          </a:p>
        </p:txBody>
      </p:sp>
      <p:pic>
        <p:nvPicPr>
          <p:cNvPr id="6" name="Picture 5"/>
          <p:cNvPicPr>
            <a:picLocks noChangeAspect="1"/>
          </p:cNvPicPr>
          <p:nvPr/>
        </p:nvPicPr>
        <p:blipFill rotWithShape="1">
          <a:blip r:embed="rId3"/>
          <a:srcRect l="24455" t="48265" r="30498" b="14731"/>
          <a:stretch/>
        </p:blipFill>
        <p:spPr>
          <a:xfrm>
            <a:off x="7897968" y="3184665"/>
            <a:ext cx="2081973" cy="1368152"/>
          </a:xfrm>
          <a:prstGeom prst="rect">
            <a:avLst/>
          </a:prstGeom>
        </p:spPr>
      </p:pic>
      <p:pic>
        <p:nvPicPr>
          <p:cNvPr id="3" name="Picture 2"/>
          <p:cNvPicPr>
            <a:picLocks noChangeAspect="1"/>
          </p:cNvPicPr>
          <p:nvPr/>
        </p:nvPicPr>
        <p:blipFill rotWithShape="1">
          <a:blip r:embed="rId4"/>
          <a:srcRect l="22497" t="46318" r="55005" b="35486"/>
          <a:stretch/>
        </p:blipFill>
        <p:spPr>
          <a:xfrm>
            <a:off x="7840111" y="1190085"/>
            <a:ext cx="2108555" cy="1364359"/>
          </a:xfrm>
          <a:prstGeom prst="rect">
            <a:avLst/>
          </a:prstGeom>
        </p:spPr>
      </p:pic>
      <p:pic>
        <p:nvPicPr>
          <p:cNvPr id="7" name="Picture 6"/>
          <p:cNvPicPr>
            <a:picLocks noChangeAspect="1"/>
          </p:cNvPicPr>
          <p:nvPr/>
        </p:nvPicPr>
        <p:blipFill rotWithShape="1">
          <a:blip r:embed="rId5"/>
          <a:srcRect l="3882" t="40775" r="76711" b="41434"/>
          <a:stretch/>
        </p:blipFill>
        <p:spPr>
          <a:xfrm>
            <a:off x="5245253" y="1858368"/>
            <a:ext cx="2127509" cy="1560173"/>
          </a:xfrm>
          <a:prstGeom prst="rect">
            <a:avLst/>
          </a:prstGeom>
        </p:spPr>
      </p:pic>
      <p:pic>
        <p:nvPicPr>
          <p:cNvPr id="8" name="Picture 7"/>
          <p:cNvPicPr>
            <a:picLocks noChangeAspect="1"/>
          </p:cNvPicPr>
          <p:nvPr/>
        </p:nvPicPr>
        <p:blipFill rotWithShape="1">
          <a:blip r:embed="rId6"/>
          <a:srcRect l="7869" t="50562" r="58033" b="18291"/>
          <a:stretch/>
        </p:blipFill>
        <p:spPr>
          <a:xfrm>
            <a:off x="1090293" y="1014930"/>
            <a:ext cx="3059403" cy="2235719"/>
          </a:xfrm>
          <a:prstGeom prst="rect">
            <a:avLst/>
          </a:prstGeom>
        </p:spPr>
      </p:pic>
      <p:pic>
        <p:nvPicPr>
          <p:cNvPr id="9" name="Picture 8"/>
          <p:cNvPicPr>
            <a:picLocks noChangeAspect="1"/>
          </p:cNvPicPr>
          <p:nvPr/>
        </p:nvPicPr>
        <p:blipFill rotWithShape="1">
          <a:blip r:embed="rId7"/>
          <a:srcRect l="20978" t="41299" r="25054" b="19724"/>
          <a:stretch/>
        </p:blipFill>
        <p:spPr>
          <a:xfrm>
            <a:off x="5709393" y="4788513"/>
            <a:ext cx="2383448" cy="1377103"/>
          </a:xfrm>
          <a:prstGeom prst="rect">
            <a:avLst/>
          </a:prstGeom>
        </p:spPr>
      </p:pic>
      <p:pic>
        <p:nvPicPr>
          <p:cNvPr id="10" name="Picture 9"/>
          <p:cNvPicPr>
            <a:picLocks noChangeAspect="1"/>
          </p:cNvPicPr>
          <p:nvPr/>
        </p:nvPicPr>
        <p:blipFill rotWithShape="1">
          <a:blip r:embed="rId8"/>
          <a:srcRect l="6964" t="34646" r="35002" b="21829"/>
          <a:stretch/>
        </p:blipFill>
        <p:spPr>
          <a:xfrm>
            <a:off x="1991544" y="4702806"/>
            <a:ext cx="2552918" cy="1531751"/>
          </a:xfrm>
          <a:prstGeom prst="rect">
            <a:avLst/>
          </a:prstGeom>
        </p:spPr>
      </p:pic>
      <p:sp>
        <p:nvSpPr>
          <p:cNvPr id="4" name="TextBox 3"/>
          <p:cNvSpPr txBox="1"/>
          <p:nvPr/>
        </p:nvSpPr>
        <p:spPr>
          <a:xfrm>
            <a:off x="1511473" y="2977249"/>
            <a:ext cx="720080" cy="369332"/>
          </a:xfrm>
          <a:prstGeom prst="rect">
            <a:avLst/>
          </a:prstGeom>
          <a:noFill/>
        </p:spPr>
        <p:txBody>
          <a:bodyPr wrap="square" rtlCol="0">
            <a:spAutoFit/>
          </a:bodyPr>
          <a:lstStyle/>
          <a:p>
            <a:r>
              <a:rPr lang="en-GB" dirty="0"/>
              <a:t>A</a:t>
            </a:r>
          </a:p>
        </p:txBody>
      </p:sp>
      <p:sp>
        <p:nvSpPr>
          <p:cNvPr id="11" name="TextBox 10"/>
          <p:cNvSpPr txBox="1"/>
          <p:nvPr/>
        </p:nvSpPr>
        <p:spPr>
          <a:xfrm>
            <a:off x="5596214" y="1365925"/>
            <a:ext cx="720080" cy="369332"/>
          </a:xfrm>
          <a:prstGeom prst="rect">
            <a:avLst/>
          </a:prstGeom>
          <a:noFill/>
        </p:spPr>
        <p:txBody>
          <a:bodyPr wrap="square" rtlCol="0">
            <a:spAutoFit/>
          </a:bodyPr>
          <a:lstStyle/>
          <a:p>
            <a:r>
              <a:rPr lang="en-GB" dirty="0"/>
              <a:t>B</a:t>
            </a:r>
          </a:p>
        </p:txBody>
      </p:sp>
      <p:sp>
        <p:nvSpPr>
          <p:cNvPr id="12" name="TextBox 11"/>
          <p:cNvSpPr txBox="1"/>
          <p:nvPr/>
        </p:nvSpPr>
        <p:spPr>
          <a:xfrm>
            <a:off x="7372761" y="855876"/>
            <a:ext cx="720080" cy="369332"/>
          </a:xfrm>
          <a:prstGeom prst="rect">
            <a:avLst/>
          </a:prstGeom>
          <a:noFill/>
        </p:spPr>
        <p:txBody>
          <a:bodyPr wrap="square" rtlCol="0">
            <a:spAutoFit/>
          </a:bodyPr>
          <a:lstStyle/>
          <a:p>
            <a:r>
              <a:rPr lang="en-GB" dirty="0"/>
              <a:t>C</a:t>
            </a:r>
          </a:p>
        </p:txBody>
      </p:sp>
      <p:sp>
        <p:nvSpPr>
          <p:cNvPr id="13" name="TextBox 12"/>
          <p:cNvSpPr txBox="1"/>
          <p:nvPr/>
        </p:nvSpPr>
        <p:spPr>
          <a:xfrm>
            <a:off x="7840110" y="2707887"/>
            <a:ext cx="720080" cy="369332"/>
          </a:xfrm>
          <a:prstGeom prst="rect">
            <a:avLst/>
          </a:prstGeom>
          <a:noFill/>
        </p:spPr>
        <p:txBody>
          <a:bodyPr wrap="square" rtlCol="0">
            <a:spAutoFit/>
          </a:bodyPr>
          <a:lstStyle/>
          <a:p>
            <a:r>
              <a:rPr lang="en-GB" dirty="0"/>
              <a:t>D</a:t>
            </a:r>
          </a:p>
        </p:txBody>
      </p:sp>
      <p:sp>
        <p:nvSpPr>
          <p:cNvPr id="14" name="TextBox 13"/>
          <p:cNvSpPr txBox="1"/>
          <p:nvPr/>
        </p:nvSpPr>
        <p:spPr>
          <a:xfrm>
            <a:off x="5803118" y="4368151"/>
            <a:ext cx="720080" cy="369332"/>
          </a:xfrm>
          <a:prstGeom prst="rect">
            <a:avLst/>
          </a:prstGeom>
          <a:noFill/>
        </p:spPr>
        <p:txBody>
          <a:bodyPr wrap="square" rtlCol="0">
            <a:spAutoFit/>
          </a:bodyPr>
          <a:lstStyle/>
          <a:p>
            <a:r>
              <a:rPr lang="en-GB" dirty="0"/>
              <a:t>E</a:t>
            </a:r>
          </a:p>
        </p:txBody>
      </p:sp>
      <p:sp>
        <p:nvSpPr>
          <p:cNvPr id="15" name="TextBox 14"/>
          <p:cNvSpPr txBox="1"/>
          <p:nvPr/>
        </p:nvSpPr>
        <p:spPr>
          <a:xfrm>
            <a:off x="2907963" y="4237542"/>
            <a:ext cx="720080" cy="369332"/>
          </a:xfrm>
          <a:prstGeom prst="rect">
            <a:avLst/>
          </a:prstGeom>
          <a:noFill/>
        </p:spPr>
        <p:txBody>
          <a:bodyPr wrap="square" rtlCol="0">
            <a:spAutoFit/>
          </a:bodyPr>
          <a:lstStyle/>
          <a:p>
            <a:r>
              <a:rPr lang="en-GB" dirty="0"/>
              <a:t>F</a:t>
            </a:r>
          </a:p>
        </p:txBody>
      </p:sp>
      <p:sp>
        <p:nvSpPr>
          <p:cNvPr id="16" name="TextBox 15"/>
          <p:cNvSpPr txBox="1"/>
          <p:nvPr/>
        </p:nvSpPr>
        <p:spPr>
          <a:xfrm>
            <a:off x="2028141" y="3053397"/>
            <a:ext cx="2232248" cy="923330"/>
          </a:xfrm>
          <a:prstGeom prst="rect">
            <a:avLst/>
          </a:prstGeom>
          <a:noFill/>
        </p:spPr>
        <p:txBody>
          <a:bodyPr wrap="square" rtlCol="0">
            <a:spAutoFit/>
          </a:bodyPr>
          <a:lstStyle/>
          <a:p>
            <a:r>
              <a:rPr lang="en-GB" dirty="0">
                <a:solidFill>
                  <a:srgbClr val="00B050"/>
                </a:solidFill>
              </a:rPr>
              <a:t>    Evolution, the change in a species over time. </a:t>
            </a:r>
          </a:p>
        </p:txBody>
      </p:sp>
      <p:sp>
        <p:nvSpPr>
          <p:cNvPr id="17" name="TextBox 16"/>
          <p:cNvSpPr txBox="1"/>
          <p:nvPr/>
        </p:nvSpPr>
        <p:spPr>
          <a:xfrm>
            <a:off x="5884507" y="1365925"/>
            <a:ext cx="1560537" cy="369332"/>
          </a:xfrm>
          <a:prstGeom prst="rect">
            <a:avLst/>
          </a:prstGeom>
          <a:noFill/>
        </p:spPr>
        <p:txBody>
          <a:bodyPr wrap="square" rtlCol="0">
            <a:spAutoFit/>
          </a:bodyPr>
          <a:lstStyle/>
          <a:p>
            <a:r>
              <a:rPr lang="en-GB" dirty="0">
                <a:solidFill>
                  <a:srgbClr val="00B050"/>
                </a:solidFill>
              </a:rPr>
              <a:t>mutation</a:t>
            </a:r>
          </a:p>
        </p:txBody>
      </p:sp>
      <p:sp>
        <p:nvSpPr>
          <p:cNvPr id="18" name="TextBox 17"/>
          <p:cNvSpPr txBox="1"/>
          <p:nvPr/>
        </p:nvSpPr>
        <p:spPr>
          <a:xfrm>
            <a:off x="7628932" y="643839"/>
            <a:ext cx="3698036" cy="369332"/>
          </a:xfrm>
          <a:prstGeom prst="rect">
            <a:avLst/>
          </a:prstGeom>
          <a:noFill/>
        </p:spPr>
        <p:txBody>
          <a:bodyPr wrap="square" rtlCol="0">
            <a:spAutoFit/>
          </a:bodyPr>
          <a:lstStyle/>
          <a:p>
            <a:r>
              <a:rPr lang="en-GB" dirty="0">
                <a:solidFill>
                  <a:srgbClr val="00B050"/>
                </a:solidFill>
              </a:rPr>
              <a:t>survival of the fittest/competition</a:t>
            </a:r>
          </a:p>
        </p:txBody>
      </p:sp>
      <p:sp>
        <p:nvSpPr>
          <p:cNvPr id="19" name="TextBox 18"/>
          <p:cNvSpPr txBox="1"/>
          <p:nvPr/>
        </p:nvSpPr>
        <p:spPr>
          <a:xfrm>
            <a:off x="8200150" y="2707887"/>
            <a:ext cx="2555600" cy="369332"/>
          </a:xfrm>
          <a:prstGeom prst="rect">
            <a:avLst/>
          </a:prstGeom>
          <a:noFill/>
        </p:spPr>
        <p:txBody>
          <a:bodyPr wrap="square" rtlCol="0">
            <a:spAutoFit/>
          </a:bodyPr>
          <a:lstStyle/>
          <a:p>
            <a:r>
              <a:rPr lang="en-GB" dirty="0">
                <a:solidFill>
                  <a:srgbClr val="00B050"/>
                </a:solidFill>
              </a:rPr>
              <a:t>selection pressure</a:t>
            </a:r>
          </a:p>
        </p:txBody>
      </p:sp>
      <p:sp>
        <p:nvSpPr>
          <p:cNvPr id="20" name="TextBox 19"/>
          <p:cNvSpPr txBox="1"/>
          <p:nvPr/>
        </p:nvSpPr>
        <p:spPr>
          <a:xfrm>
            <a:off x="6228126" y="4333474"/>
            <a:ext cx="1669842" cy="369332"/>
          </a:xfrm>
          <a:prstGeom prst="rect">
            <a:avLst/>
          </a:prstGeom>
          <a:noFill/>
        </p:spPr>
        <p:txBody>
          <a:bodyPr wrap="square" rtlCol="0">
            <a:spAutoFit/>
          </a:bodyPr>
          <a:lstStyle/>
          <a:p>
            <a:r>
              <a:rPr lang="en-GB" dirty="0">
                <a:solidFill>
                  <a:srgbClr val="00B050"/>
                </a:solidFill>
              </a:rPr>
              <a:t>reproduce</a:t>
            </a:r>
          </a:p>
        </p:txBody>
      </p:sp>
      <p:sp>
        <p:nvSpPr>
          <p:cNvPr id="21" name="TextBox 20"/>
          <p:cNvSpPr txBox="1"/>
          <p:nvPr/>
        </p:nvSpPr>
        <p:spPr>
          <a:xfrm>
            <a:off x="3205172" y="4237542"/>
            <a:ext cx="2022181" cy="369332"/>
          </a:xfrm>
          <a:prstGeom prst="rect">
            <a:avLst/>
          </a:prstGeom>
          <a:noFill/>
        </p:spPr>
        <p:txBody>
          <a:bodyPr wrap="square" rtlCol="0">
            <a:spAutoFit/>
          </a:bodyPr>
          <a:lstStyle/>
          <a:p>
            <a:r>
              <a:rPr lang="en-GB" dirty="0">
                <a:solidFill>
                  <a:srgbClr val="00B050"/>
                </a:solidFill>
              </a:rPr>
              <a:t>allele frequency</a:t>
            </a:r>
          </a:p>
        </p:txBody>
      </p:sp>
    </p:spTree>
    <p:extLst>
      <p:ext uri="{BB962C8B-B14F-4D97-AF65-F5344CB8AC3E}">
        <p14:creationId xmlns:p14="http://schemas.microsoft.com/office/powerpoint/2010/main" val="375067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0"/>
            <a:ext cx="9144000" cy="5355312"/>
          </a:xfrm>
          <a:prstGeom prst="rect">
            <a:avLst/>
          </a:prstGeom>
          <a:noFill/>
        </p:spPr>
        <p:txBody>
          <a:bodyPr wrap="square" rtlCol="0">
            <a:spAutoFit/>
          </a:bodyPr>
          <a:lstStyle/>
          <a:p>
            <a:pPr algn="ctr"/>
            <a:r>
              <a:rPr lang="en-GB" sz="3200" u="sng" dirty="0"/>
              <a:t>Natural Selection and Evolution</a:t>
            </a:r>
            <a:endParaRPr lang="en-GB" sz="1400" u="sng" dirty="0"/>
          </a:p>
          <a:p>
            <a:endParaRPr lang="en-GB" sz="2400" dirty="0"/>
          </a:p>
          <a:p>
            <a:r>
              <a:rPr lang="en-GB" sz="2600" b="1" dirty="0"/>
              <a:t>Sorghum is a plant that lives in very dry regions, and has extensive root systems, to get as much water as possible. How did it become so well adapted?</a:t>
            </a:r>
          </a:p>
          <a:p>
            <a:endParaRPr lang="en-GB" sz="2600" dirty="0"/>
          </a:p>
          <a:p>
            <a:r>
              <a:rPr lang="en-GB" sz="2600" dirty="0"/>
              <a:t>- selection pressure</a:t>
            </a:r>
          </a:p>
          <a:p>
            <a:r>
              <a:rPr lang="en-GB" sz="2600" dirty="0"/>
              <a:t>- variation</a:t>
            </a:r>
          </a:p>
          <a:p>
            <a:r>
              <a:rPr lang="en-GB" sz="2600" dirty="0"/>
              <a:t>- Competition</a:t>
            </a:r>
          </a:p>
          <a:p>
            <a:pPr>
              <a:buFontTx/>
              <a:buChar char="-"/>
            </a:pPr>
            <a:r>
              <a:rPr lang="en-GB" sz="2600" dirty="0"/>
              <a:t> advantageous adaptation </a:t>
            </a:r>
          </a:p>
          <a:p>
            <a:pPr>
              <a:buFontTx/>
              <a:buChar char="-"/>
            </a:pPr>
            <a:r>
              <a:rPr lang="en-GB" sz="2600" dirty="0"/>
              <a:t> survive and reproduce.</a:t>
            </a:r>
          </a:p>
          <a:p>
            <a:pPr>
              <a:buFontTx/>
              <a:buChar char="-"/>
            </a:pPr>
            <a:r>
              <a:rPr lang="en-GB" sz="2600" dirty="0"/>
              <a:t> pass on </a:t>
            </a:r>
          </a:p>
          <a:p>
            <a:pPr>
              <a:buFontTx/>
              <a:buChar char="-"/>
            </a:pPr>
            <a:r>
              <a:rPr lang="en-GB" sz="2600" dirty="0"/>
              <a:t> allele frequency</a:t>
            </a:r>
          </a:p>
        </p:txBody>
      </p:sp>
    </p:spTree>
    <p:extLst>
      <p:ext uri="{BB962C8B-B14F-4D97-AF65-F5344CB8AC3E}">
        <p14:creationId xmlns:p14="http://schemas.microsoft.com/office/powerpoint/2010/main" val="264345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0"/>
            <a:ext cx="9144000" cy="5355312"/>
          </a:xfrm>
          <a:prstGeom prst="rect">
            <a:avLst/>
          </a:prstGeom>
          <a:noFill/>
        </p:spPr>
        <p:txBody>
          <a:bodyPr wrap="square" rtlCol="0">
            <a:spAutoFit/>
          </a:bodyPr>
          <a:lstStyle/>
          <a:p>
            <a:pPr algn="ctr"/>
            <a:r>
              <a:rPr lang="en-GB" sz="3200" u="sng" dirty="0"/>
              <a:t>Natural Selection and Evolution</a:t>
            </a:r>
            <a:endParaRPr lang="en-GB" sz="1400" u="sng" dirty="0"/>
          </a:p>
          <a:p>
            <a:endParaRPr lang="en-GB" sz="2400" dirty="0"/>
          </a:p>
          <a:p>
            <a:r>
              <a:rPr lang="en-GB" sz="2600" b="1" dirty="0"/>
              <a:t>Sorghum is a plant that lives in very dry regions, and has extensive root systems, to get as much water as possible. How did it become so well adapted?</a:t>
            </a:r>
          </a:p>
          <a:p>
            <a:endParaRPr lang="en-GB" sz="2600" dirty="0">
              <a:solidFill>
                <a:srgbClr val="FF0000"/>
              </a:solidFill>
            </a:endParaRPr>
          </a:p>
          <a:p>
            <a:r>
              <a:rPr lang="en-GB" sz="2600" dirty="0">
                <a:solidFill>
                  <a:srgbClr val="FF0000"/>
                </a:solidFill>
              </a:rPr>
              <a:t>- selection pressure</a:t>
            </a:r>
          </a:p>
          <a:p>
            <a:r>
              <a:rPr lang="en-GB" sz="2600" dirty="0">
                <a:solidFill>
                  <a:srgbClr val="FF0000"/>
                </a:solidFill>
              </a:rPr>
              <a:t>- variation</a:t>
            </a:r>
          </a:p>
          <a:p>
            <a:r>
              <a:rPr lang="en-GB" sz="2600" dirty="0">
                <a:solidFill>
                  <a:srgbClr val="FF0000"/>
                </a:solidFill>
              </a:rPr>
              <a:t>- Competition</a:t>
            </a:r>
          </a:p>
          <a:p>
            <a:pPr>
              <a:buFontTx/>
              <a:buChar char="-"/>
            </a:pPr>
            <a:r>
              <a:rPr lang="en-GB" sz="2600" dirty="0">
                <a:solidFill>
                  <a:srgbClr val="FF0000"/>
                </a:solidFill>
              </a:rPr>
              <a:t> advantageous adaptation </a:t>
            </a:r>
          </a:p>
          <a:p>
            <a:pPr>
              <a:buFontTx/>
              <a:buChar char="-"/>
            </a:pPr>
            <a:r>
              <a:rPr lang="en-GB" sz="2600" dirty="0">
                <a:solidFill>
                  <a:srgbClr val="FF0000"/>
                </a:solidFill>
              </a:rPr>
              <a:t> survive and reproduce.</a:t>
            </a:r>
          </a:p>
          <a:p>
            <a:pPr>
              <a:buFontTx/>
              <a:buChar char="-"/>
            </a:pPr>
            <a:r>
              <a:rPr lang="en-GB" sz="2600" dirty="0">
                <a:solidFill>
                  <a:srgbClr val="FF0000"/>
                </a:solidFill>
              </a:rPr>
              <a:t> pass on </a:t>
            </a:r>
          </a:p>
          <a:p>
            <a:pPr>
              <a:buFontTx/>
              <a:buChar char="-"/>
            </a:pPr>
            <a:r>
              <a:rPr lang="en-GB" sz="2600" dirty="0">
                <a:solidFill>
                  <a:srgbClr val="FF0000"/>
                </a:solidFill>
              </a:rPr>
              <a:t> allele frequency</a:t>
            </a:r>
          </a:p>
        </p:txBody>
      </p:sp>
      <p:sp>
        <p:nvSpPr>
          <p:cNvPr id="3" name="Rectangle 2"/>
          <p:cNvSpPr/>
          <p:nvPr/>
        </p:nvSpPr>
        <p:spPr>
          <a:xfrm>
            <a:off x="5807968" y="2996953"/>
            <a:ext cx="4572000" cy="1692771"/>
          </a:xfrm>
          <a:prstGeom prst="rect">
            <a:avLst/>
          </a:prstGeom>
          <a:solidFill>
            <a:schemeClr val="accent1">
              <a:lumMod val="20000"/>
              <a:lumOff val="80000"/>
            </a:schemeClr>
          </a:solidFill>
        </p:spPr>
        <p:txBody>
          <a:bodyPr>
            <a:spAutoFit/>
          </a:bodyPr>
          <a:lstStyle/>
          <a:p>
            <a:r>
              <a:rPr lang="en-GB" sz="2600" b="1" u="sng" dirty="0"/>
              <a:t>Partner Talk:</a:t>
            </a:r>
          </a:p>
          <a:p>
            <a:r>
              <a:rPr lang="en-GB" sz="2600" dirty="0"/>
              <a:t>What would you need to say for the highlighted words in this context?</a:t>
            </a:r>
          </a:p>
        </p:txBody>
      </p:sp>
    </p:spTree>
    <p:extLst>
      <p:ext uri="{BB962C8B-B14F-4D97-AF65-F5344CB8AC3E}">
        <p14:creationId xmlns:p14="http://schemas.microsoft.com/office/powerpoint/2010/main" val="38989352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1"/>
            <a:ext cx="9144000" cy="2062103"/>
          </a:xfrm>
          <a:prstGeom prst="rect">
            <a:avLst/>
          </a:prstGeom>
          <a:noFill/>
        </p:spPr>
        <p:txBody>
          <a:bodyPr wrap="square" rtlCol="0">
            <a:spAutoFit/>
          </a:bodyPr>
          <a:lstStyle/>
          <a:p>
            <a:pPr algn="ctr"/>
            <a:r>
              <a:rPr lang="en-GB" sz="3200" u="sng" dirty="0"/>
              <a:t>Natural Selection and Evolution</a:t>
            </a:r>
            <a:endParaRPr lang="en-GB" sz="1400" u="sng" dirty="0"/>
          </a:p>
          <a:p>
            <a:endParaRPr lang="en-GB" sz="2400" dirty="0"/>
          </a:p>
          <a:p>
            <a:r>
              <a:rPr lang="en-GB" sz="2400" b="1" dirty="0"/>
              <a:t>Sorghum is a plant that lives in very dry regions, and has extensive root systems, to get as much water as possible. How did it become so well adapted?</a:t>
            </a:r>
          </a:p>
        </p:txBody>
      </p:sp>
      <p:sp>
        <p:nvSpPr>
          <p:cNvPr id="2" name="TextBox 1"/>
          <p:cNvSpPr txBox="1"/>
          <p:nvPr/>
        </p:nvSpPr>
        <p:spPr>
          <a:xfrm>
            <a:off x="1524000" y="2204865"/>
            <a:ext cx="9144000" cy="2554545"/>
          </a:xfrm>
          <a:prstGeom prst="rect">
            <a:avLst/>
          </a:prstGeom>
          <a:noFill/>
        </p:spPr>
        <p:txBody>
          <a:bodyPr wrap="square" rtlCol="0">
            <a:spAutoFit/>
          </a:bodyPr>
          <a:lstStyle/>
          <a:p>
            <a:pPr marL="342900" indent="-342900">
              <a:buFontTx/>
              <a:buChar char="-"/>
            </a:pPr>
            <a:r>
              <a:rPr lang="en-GB" sz="2000" b="1" dirty="0">
                <a:solidFill>
                  <a:srgbClr val="00B050"/>
                </a:solidFill>
              </a:rPr>
              <a:t>Major selection pressure – lack of water</a:t>
            </a:r>
          </a:p>
          <a:p>
            <a:pPr marL="342900" indent="-342900">
              <a:buFontTx/>
              <a:buChar char="-"/>
            </a:pPr>
            <a:r>
              <a:rPr lang="en-GB" sz="2000" b="1" dirty="0">
                <a:solidFill>
                  <a:srgbClr val="00B050"/>
                </a:solidFill>
              </a:rPr>
              <a:t>Variation (in alleles) in population</a:t>
            </a:r>
          </a:p>
          <a:p>
            <a:pPr marL="342900" indent="-342900">
              <a:buFontTx/>
              <a:buChar char="-"/>
            </a:pPr>
            <a:r>
              <a:rPr lang="en-GB" sz="2000" b="1" dirty="0">
                <a:solidFill>
                  <a:srgbClr val="00B050"/>
                </a:solidFill>
              </a:rPr>
              <a:t>Due to mutation</a:t>
            </a:r>
          </a:p>
          <a:p>
            <a:pPr marL="342900" indent="-342900">
              <a:buFontTx/>
              <a:buChar char="-"/>
            </a:pPr>
            <a:r>
              <a:rPr lang="en-GB" sz="2000" b="1" dirty="0">
                <a:solidFill>
                  <a:srgbClr val="00B050"/>
                </a:solidFill>
              </a:rPr>
              <a:t>Competition between plants for water</a:t>
            </a:r>
          </a:p>
          <a:p>
            <a:pPr marL="342900" indent="-342900">
              <a:buFontTx/>
              <a:buChar char="-"/>
            </a:pPr>
            <a:r>
              <a:rPr lang="en-GB" sz="2000" b="1" dirty="0">
                <a:solidFill>
                  <a:srgbClr val="00B050"/>
                </a:solidFill>
              </a:rPr>
              <a:t>Some will have larger root systems</a:t>
            </a:r>
          </a:p>
          <a:p>
            <a:pPr marL="342900" indent="-342900">
              <a:buFontTx/>
              <a:buChar char="-"/>
            </a:pPr>
            <a:r>
              <a:rPr lang="en-GB" sz="2000" b="1" dirty="0">
                <a:solidFill>
                  <a:srgbClr val="00B050"/>
                </a:solidFill>
              </a:rPr>
              <a:t>These are more likely to survive and reproduce</a:t>
            </a:r>
          </a:p>
          <a:p>
            <a:pPr marL="342900" indent="-342900">
              <a:buFontTx/>
              <a:buChar char="-"/>
            </a:pPr>
            <a:r>
              <a:rPr lang="en-GB" sz="2000" b="1" dirty="0">
                <a:solidFill>
                  <a:srgbClr val="00B050"/>
                </a:solidFill>
              </a:rPr>
              <a:t>Pass on alleles (for larger root systems)</a:t>
            </a:r>
          </a:p>
          <a:p>
            <a:pPr marL="342900" indent="-342900">
              <a:buFontTx/>
              <a:buChar char="-"/>
            </a:pPr>
            <a:r>
              <a:rPr lang="en-GB" sz="2000" b="1" dirty="0">
                <a:solidFill>
                  <a:srgbClr val="00B050"/>
                </a:solidFill>
              </a:rPr>
              <a:t>Allele increases in frequency within the population </a:t>
            </a:r>
            <a:endParaRPr lang="en-GB" sz="2000" dirty="0">
              <a:solidFill>
                <a:srgbClr val="00B050"/>
              </a:solidFill>
            </a:endParaRPr>
          </a:p>
        </p:txBody>
      </p:sp>
    </p:spTree>
    <p:extLst>
      <p:ext uri="{BB962C8B-B14F-4D97-AF65-F5344CB8AC3E}">
        <p14:creationId xmlns:p14="http://schemas.microsoft.com/office/powerpoint/2010/main" val="35994814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0"/>
            <a:ext cx="9144000" cy="3391698"/>
          </a:xfrm>
          <a:prstGeom prst="rect">
            <a:avLst/>
          </a:prstGeom>
          <a:noFill/>
        </p:spPr>
        <p:txBody>
          <a:bodyPr wrap="square" rtlCol="0">
            <a:spAutoFit/>
          </a:bodyPr>
          <a:lstStyle/>
          <a:p>
            <a:pPr algn="ctr"/>
            <a:r>
              <a:rPr lang="en-GB" sz="3200" u="sng" dirty="0"/>
              <a:t>Natural Selection and Evolution</a:t>
            </a:r>
            <a:endParaRPr lang="en-GB" sz="1400" u="sng" dirty="0"/>
          </a:p>
          <a:p>
            <a:endParaRPr lang="en-GB" sz="2400" dirty="0"/>
          </a:p>
          <a:p>
            <a:r>
              <a:rPr lang="en-GB" sz="2400" dirty="0">
                <a:solidFill>
                  <a:srgbClr val="0070C0"/>
                </a:solidFill>
              </a:rPr>
              <a:t>Task: now do the same for the following scenarios:</a:t>
            </a:r>
          </a:p>
          <a:p>
            <a:endParaRPr lang="en-GB" sz="2400" dirty="0"/>
          </a:p>
          <a:p>
            <a:pPr marL="342900" indent="-342900">
              <a:lnSpc>
                <a:spcPct val="115000"/>
              </a:lnSpc>
              <a:buFont typeface="+mj-lt"/>
              <a:buAutoNum type="arabicPeriod"/>
            </a:pPr>
            <a:r>
              <a:rPr lang="en-GB" sz="2400" dirty="0">
                <a:latin typeface="Calibri" panose="020F0502020204030204" pitchFamily="34" charset="0"/>
                <a:ea typeface="Calibri" panose="020F0502020204030204" pitchFamily="34" charset="0"/>
                <a:cs typeface="Times New Roman" panose="02020603050405020304" pitchFamily="18" charset="0"/>
              </a:rPr>
              <a:t>The cheetah is very fast, to catch prey.</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mj-lt"/>
              <a:buAutoNum type="arabicPeriod"/>
            </a:pPr>
            <a:r>
              <a:rPr lang="en-GB" sz="2400" dirty="0">
                <a:latin typeface="Calibri" panose="020F0502020204030204" pitchFamily="34" charset="0"/>
                <a:ea typeface="Calibri" panose="020F0502020204030204" pitchFamily="34" charset="0"/>
                <a:cs typeface="Times New Roman" panose="02020603050405020304" pitchFamily="18" charset="0"/>
              </a:rPr>
              <a:t>The male peacock has a large, colourful tail, which attracts females. </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1000"/>
              </a:spcAft>
              <a:buFont typeface="+mj-lt"/>
              <a:buAutoNum type="arabicPeriod"/>
            </a:pPr>
            <a:r>
              <a:rPr lang="en-GB" sz="2400" dirty="0">
                <a:latin typeface="Calibri" panose="020F0502020204030204" pitchFamily="34" charset="0"/>
                <a:ea typeface="Calibri" panose="020F0502020204030204" pitchFamily="34" charset="0"/>
                <a:cs typeface="Times New Roman" panose="02020603050405020304" pitchFamily="18" charset="0"/>
              </a:rPr>
              <a:t>The veined octopus uses the suckers on its legs to carry coconut shells, and hides under them for shelter from predators.</a:t>
            </a:r>
            <a:endParaRPr lang="en-GB"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8622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FFFF00"/>
          </a:solidFill>
        </p:spPr>
        <p:txBody>
          <a:bodyPr/>
          <a:lstStyle/>
          <a:p>
            <a:r>
              <a:rPr lang="en-GB" b="1" u="sng" dirty="0"/>
              <a:t>Why do we get cancer in old age?</a:t>
            </a:r>
          </a:p>
        </p:txBody>
      </p:sp>
      <p:sp>
        <p:nvSpPr>
          <p:cNvPr id="3" name="Content Placeholder 2"/>
          <p:cNvSpPr>
            <a:spLocks noGrp="1"/>
          </p:cNvSpPr>
          <p:nvPr>
            <p:ph idx="1"/>
          </p:nvPr>
        </p:nvSpPr>
        <p:spPr>
          <a:xfrm>
            <a:off x="314793" y="1603948"/>
            <a:ext cx="11039007" cy="4573015"/>
          </a:xfrm>
        </p:spPr>
        <p:txBody>
          <a:bodyPr>
            <a:normAutofit lnSpcReduction="10000"/>
          </a:bodyPr>
          <a:lstStyle/>
          <a:p>
            <a:r>
              <a:rPr lang="en-GB" dirty="0" smtClean="0"/>
              <a:t>A </a:t>
            </a:r>
            <a:r>
              <a:rPr lang="en-GB" b="1" dirty="0" smtClean="0"/>
              <a:t>mutation</a:t>
            </a:r>
            <a:r>
              <a:rPr lang="en-GB" dirty="0" smtClean="0"/>
              <a:t> in a cancer causing gene should not provide an advantage to the cell, in fact it can be disadvantageous if it makes the cell less able to use resources (paragraph 12).</a:t>
            </a:r>
          </a:p>
          <a:p>
            <a:r>
              <a:rPr lang="en-GB" dirty="0" smtClean="0"/>
              <a:t>Studies on mice have shown that the same mutation can have very different effects on the cells depending on the </a:t>
            </a:r>
            <a:r>
              <a:rPr lang="en-GB" b="1" dirty="0" smtClean="0"/>
              <a:t>age</a:t>
            </a:r>
            <a:r>
              <a:rPr lang="en-GB" dirty="0" smtClean="0"/>
              <a:t> of the mice.</a:t>
            </a:r>
          </a:p>
          <a:p>
            <a:r>
              <a:rPr lang="en-GB" dirty="0" smtClean="0"/>
              <a:t>Therefore, the determining factor doesn’t seem to be the mutated gene but actually the </a:t>
            </a:r>
            <a:r>
              <a:rPr lang="en-GB" b="1" dirty="0" smtClean="0"/>
              <a:t>metabolism and gene activity of the cells around them </a:t>
            </a:r>
            <a:r>
              <a:rPr lang="en-GB" dirty="0" smtClean="0"/>
              <a:t>(paragraph 14).</a:t>
            </a:r>
          </a:p>
          <a:p>
            <a:r>
              <a:rPr lang="en-GB" dirty="0" smtClean="0"/>
              <a:t>When the environment has changed so much that the mutated cells can take advantage over other cells, then they will multiply </a:t>
            </a:r>
            <a:r>
              <a:rPr lang="en-GB" b="1" dirty="0" smtClean="0"/>
              <a:t>(survival of the fittest).</a:t>
            </a:r>
            <a:endParaRPr lang="en-GB" b="1" dirty="0"/>
          </a:p>
        </p:txBody>
      </p:sp>
    </p:spTree>
    <p:extLst>
      <p:ext uri="{BB962C8B-B14F-4D97-AF65-F5344CB8AC3E}">
        <p14:creationId xmlns:p14="http://schemas.microsoft.com/office/powerpoint/2010/main" val="112161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FFFF00"/>
          </a:solidFill>
        </p:spPr>
        <p:txBody>
          <a:bodyPr/>
          <a:lstStyle/>
          <a:p>
            <a:r>
              <a:rPr lang="en-GB" b="1" u="sng" dirty="0" smtClean="0"/>
              <a:t>How can we use this information?</a:t>
            </a:r>
            <a:endParaRPr lang="en-GB" b="1" u="sng" dirty="0"/>
          </a:p>
        </p:txBody>
      </p:sp>
      <p:sp>
        <p:nvSpPr>
          <p:cNvPr id="3" name="Content Placeholder 2"/>
          <p:cNvSpPr>
            <a:spLocks noGrp="1"/>
          </p:cNvSpPr>
          <p:nvPr>
            <p:ph idx="1"/>
          </p:nvPr>
        </p:nvSpPr>
        <p:spPr>
          <a:xfrm>
            <a:off x="314793" y="1603948"/>
            <a:ext cx="11039007" cy="4573015"/>
          </a:xfrm>
        </p:spPr>
        <p:txBody>
          <a:bodyPr/>
          <a:lstStyle/>
          <a:p>
            <a:r>
              <a:rPr lang="en-GB" dirty="0" smtClean="0"/>
              <a:t>If we know that the </a:t>
            </a:r>
            <a:r>
              <a:rPr lang="en-GB" b="1" dirty="0" smtClean="0"/>
              <a:t>environment</a:t>
            </a:r>
            <a:r>
              <a:rPr lang="en-GB" dirty="0" smtClean="0"/>
              <a:t> that the cells are in is the driving selection pressure that enables cancer then perhaps we can introduce ways to limit them!</a:t>
            </a:r>
          </a:p>
          <a:p>
            <a:r>
              <a:rPr lang="en-GB" dirty="0" smtClean="0"/>
              <a:t>For example, life style changes but also looking at ways that cancer is treated. </a:t>
            </a:r>
            <a:endParaRPr lang="en-GB" dirty="0"/>
          </a:p>
        </p:txBody>
      </p:sp>
    </p:spTree>
    <p:extLst>
      <p:ext uri="{BB962C8B-B14F-4D97-AF65-F5344CB8AC3E}">
        <p14:creationId xmlns:p14="http://schemas.microsoft.com/office/powerpoint/2010/main" val="273234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277091" y="1690688"/>
            <a:ext cx="11076709" cy="4486275"/>
          </a:xfrm>
        </p:spPr>
        <p:txBody>
          <a:bodyPr>
            <a:normAutofit lnSpcReduction="10000"/>
          </a:bodyPr>
          <a:lstStyle/>
          <a:p>
            <a:r>
              <a:rPr lang="en-GB" dirty="0" smtClean="0"/>
              <a:t>Common drug resistance examples are given in the article such as pesticide resistance and antibiotic resistance. </a:t>
            </a:r>
          </a:p>
          <a:p>
            <a:r>
              <a:rPr lang="en-GB" dirty="0" err="1" smtClean="0"/>
              <a:t>DeGregori</a:t>
            </a:r>
            <a:r>
              <a:rPr lang="en-GB" dirty="0" smtClean="0"/>
              <a:t> claims that cancer is no different and that eventually drug resistant cancer cells occur.</a:t>
            </a:r>
          </a:p>
          <a:p>
            <a:r>
              <a:rPr lang="en-GB" dirty="0" smtClean="0"/>
              <a:t>A new approach to cancer treatment therapy is where the drugs are used to keep the tumour size and growth limited without completely killing all cells. </a:t>
            </a:r>
          </a:p>
          <a:p>
            <a:r>
              <a:rPr lang="en-GB" dirty="0" smtClean="0"/>
              <a:t>This should mean that the cells left behind are still sensitive to the drugs and that no resistant cells have occurred. </a:t>
            </a:r>
          </a:p>
          <a:p>
            <a:r>
              <a:rPr lang="en-GB" dirty="0" smtClean="0"/>
              <a:t>Trials are still on going but have shown that some patients can live longer with this therapy. </a:t>
            </a:r>
          </a:p>
          <a:p>
            <a:endParaRPr lang="en-GB" dirty="0"/>
          </a:p>
        </p:txBody>
      </p:sp>
      <p:sp>
        <p:nvSpPr>
          <p:cNvPr id="4" name="Title 1"/>
          <p:cNvSpPr txBox="1">
            <a:spLocks/>
          </p:cNvSpPr>
          <p:nvPr/>
        </p:nvSpPr>
        <p:spPr>
          <a:xfrm>
            <a:off x="0" y="0"/>
            <a:ext cx="12192000" cy="1325563"/>
          </a:xfrm>
          <a:prstGeom prst="rect">
            <a:avLst/>
          </a:prstGeom>
          <a:solidFill>
            <a:srgbClr val="FFFF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u="sng" dirty="0" smtClean="0"/>
              <a:t>From prevention to therapy</a:t>
            </a:r>
            <a:endParaRPr lang="en-GB" b="1" u="sng" dirty="0"/>
          </a:p>
        </p:txBody>
      </p:sp>
    </p:spTree>
    <p:extLst>
      <p:ext uri="{BB962C8B-B14F-4D97-AF65-F5344CB8AC3E}">
        <p14:creationId xmlns:p14="http://schemas.microsoft.com/office/powerpoint/2010/main" val="387446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263236" y="1690688"/>
            <a:ext cx="11090564" cy="4486275"/>
          </a:xfrm>
        </p:spPr>
        <p:txBody>
          <a:bodyPr/>
          <a:lstStyle/>
          <a:p>
            <a:pPr marL="0" indent="0">
              <a:buNone/>
            </a:pPr>
            <a:r>
              <a:rPr lang="en-GB" dirty="0" smtClean="0"/>
              <a:t>From the article give an example of how </a:t>
            </a:r>
            <a:r>
              <a:rPr lang="en-GB" b="1" dirty="0" smtClean="0"/>
              <a:t>cancer and age</a:t>
            </a:r>
            <a:r>
              <a:rPr lang="en-GB" dirty="0" smtClean="0"/>
              <a:t> behave like natural selection:</a:t>
            </a:r>
          </a:p>
          <a:p>
            <a:pPr marL="514350" indent="-514350">
              <a:buFont typeface="+mj-lt"/>
              <a:buAutoNum type="arabicPeriod"/>
            </a:pPr>
            <a:r>
              <a:rPr lang="en-GB" dirty="0" smtClean="0"/>
              <a:t>What does the process start with?</a:t>
            </a:r>
          </a:p>
          <a:p>
            <a:pPr marL="514350" indent="-514350">
              <a:buFont typeface="+mj-lt"/>
              <a:buAutoNum type="arabicPeriod"/>
            </a:pPr>
            <a:r>
              <a:rPr lang="en-GB" dirty="0" smtClean="0"/>
              <a:t>What is the selection pressure? </a:t>
            </a:r>
          </a:p>
          <a:p>
            <a:pPr marL="514350" indent="-514350">
              <a:buFont typeface="+mj-lt"/>
              <a:buAutoNum type="arabicPeriod"/>
            </a:pPr>
            <a:r>
              <a:rPr lang="en-GB" dirty="0" smtClean="0"/>
              <a:t>What are the cells competing over?</a:t>
            </a:r>
          </a:p>
          <a:p>
            <a:pPr marL="514350" indent="-514350">
              <a:buFont typeface="+mj-lt"/>
              <a:buAutoNum type="arabicPeriod"/>
            </a:pPr>
            <a:r>
              <a:rPr lang="en-GB" dirty="0" smtClean="0"/>
              <a:t>Which cells survive and why? </a:t>
            </a:r>
          </a:p>
          <a:p>
            <a:pPr marL="514350" indent="-514350">
              <a:buFont typeface="+mj-lt"/>
              <a:buAutoNum type="arabicPeriod"/>
            </a:pPr>
            <a:endParaRPr lang="en-GB" dirty="0" smtClean="0"/>
          </a:p>
        </p:txBody>
      </p:sp>
      <p:sp>
        <p:nvSpPr>
          <p:cNvPr id="4" name="Title 1"/>
          <p:cNvSpPr txBox="1">
            <a:spLocks/>
          </p:cNvSpPr>
          <p:nvPr/>
        </p:nvSpPr>
        <p:spPr>
          <a:xfrm>
            <a:off x="0" y="0"/>
            <a:ext cx="12192000" cy="1325563"/>
          </a:xfrm>
          <a:prstGeom prst="rect">
            <a:avLst/>
          </a:prstGeom>
          <a:solidFill>
            <a:schemeClr val="accent1">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u="sng" dirty="0" smtClean="0"/>
              <a:t>Partner Talk</a:t>
            </a:r>
            <a:endParaRPr lang="en-GB" b="1" u="sng" dirty="0"/>
          </a:p>
        </p:txBody>
      </p:sp>
    </p:spTree>
    <p:extLst>
      <p:ext uri="{BB962C8B-B14F-4D97-AF65-F5344CB8AC3E}">
        <p14:creationId xmlns:p14="http://schemas.microsoft.com/office/powerpoint/2010/main" val="31601662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263236" y="1690688"/>
            <a:ext cx="11090564" cy="4486275"/>
          </a:xfrm>
        </p:spPr>
        <p:txBody>
          <a:bodyPr/>
          <a:lstStyle/>
          <a:p>
            <a:pPr marL="0" indent="0">
              <a:buNone/>
            </a:pPr>
            <a:r>
              <a:rPr lang="en-GB" dirty="0" smtClean="0"/>
              <a:t>From the article give an example of how </a:t>
            </a:r>
            <a:r>
              <a:rPr lang="en-GB" b="1" dirty="0" smtClean="0"/>
              <a:t>cancer and age</a:t>
            </a:r>
            <a:r>
              <a:rPr lang="en-GB" dirty="0" smtClean="0"/>
              <a:t> behave like natural selection:</a:t>
            </a:r>
          </a:p>
          <a:p>
            <a:pPr marL="514350" indent="-514350">
              <a:buFont typeface="+mj-lt"/>
              <a:buAutoNum type="arabicPeriod"/>
            </a:pPr>
            <a:r>
              <a:rPr lang="en-GB" dirty="0" smtClean="0"/>
              <a:t>What does the process start with?</a:t>
            </a:r>
          </a:p>
          <a:p>
            <a:pPr marL="514350" indent="-514350">
              <a:buFont typeface="+mj-lt"/>
              <a:buAutoNum type="arabicPeriod"/>
            </a:pPr>
            <a:r>
              <a:rPr lang="en-GB" dirty="0" smtClean="0"/>
              <a:t>What is the selection pressure? </a:t>
            </a:r>
          </a:p>
          <a:p>
            <a:pPr marL="514350" indent="-514350">
              <a:buFont typeface="+mj-lt"/>
              <a:buAutoNum type="arabicPeriod"/>
            </a:pPr>
            <a:r>
              <a:rPr lang="en-GB" dirty="0" smtClean="0"/>
              <a:t>What are the cells competing over?</a:t>
            </a:r>
          </a:p>
          <a:p>
            <a:pPr marL="514350" indent="-514350">
              <a:buFont typeface="+mj-lt"/>
              <a:buAutoNum type="arabicPeriod"/>
            </a:pPr>
            <a:r>
              <a:rPr lang="en-GB" dirty="0" smtClean="0"/>
              <a:t>Which cells survive and why? </a:t>
            </a:r>
          </a:p>
          <a:p>
            <a:pPr marL="514350" indent="-514350">
              <a:buFont typeface="+mj-lt"/>
              <a:buAutoNum type="arabicPeriod"/>
            </a:pPr>
            <a:endParaRPr lang="en-GB" dirty="0" smtClean="0"/>
          </a:p>
        </p:txBody>
      </p:sp>
      <p:sp>
        <p:nvSpPr>
          <p:cNvPr id="4" name="Title 1"/>
          <p:cNvSpPr txBox="1">
            <a:spLocks/>
          </p:cNvSpPr>
          <p:nvPr/>
        </p:nvSpPr>
        <p:spPr>
          <a:xfrm>
            <a:off x="0" y="0"/>
            <a:ext cx="12192000" cy="1325563"/>
          </a:xfrm>
          <a:prstGeom prst="rect">
            <a:avLst/>
          </a:prstGeom>
          <a:solidFill>
            <a:schemeClr val="accent1">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u="sng" dirty="0" smtClean="0"/>
              <a:t>Mini whiteboards</a:t>
            </a:r>
            <a:endParaRPr lang="en-GB" b="1" u="sng" dirty="0"/>
          </a:p>
        </p:txBody>
      </p:sp>
      <p:sp>
        <p:nvSpPr>
          <p:cNvPr id="5" name="TextBox 4"/>
          <p:cNvSpPr txBox="1"/>
          <p:nvPr/>
        </p:nvSpPr>
        <p:spPr>
          <a:xfrm>
            <a:off x="6068291" y="2563091"/>
            <a:ext cx="1717964" cy="477054"/>
          </a:xfrm>
          <a:prstGeom prst="rect">
            <a:avLst/>
          </a:prstGeom>
          <a:noFill/>
        </p:spPr>
        <p:txBody>
          <a:bodyPr wrap="square" rtlCol="0">
            <a:spAutoFit/>
          </a:bodyPr>
          <a:lstStyle/>
          <a:p>
            <a:r>
              <a:rPr lang="en-GB" sz="2500" dirty="0" smtClean="0">
                <a:solidFill>
                  <a:srgbClr val="00B050"/>
                </a:solidFill>
              </a:rPr>
              <a:t>Mutation</a:t>
            </a:r>
            <a:endParaRPr lang="en-GB" sz="2500" dirty="0">
              <a:solidFill>
                <a:srgbClr val="00B050"/>
              </a:solidFill>
            </a:endParaRPr>
          </a:p>
        </p:txBody>
      </p:sp>
      <p:sp>
        <p:nvSpPr>
          <p:cNvPr id="6" name="TextBox 5"/>
          <p:cNvSpPr txBox="1"/>
          <p:nvPr/>
        </p:nvSpPr>
        <p:spPr>
          <a:xfrm>
            <a:off x="5808518" y="3091646"/>
            <a:ext cx="5870865" cy="477054"/>
          </a:xfrm>
          <a:prstGeom prst="rect">
            <a:avLst/>
          </a:prstGeom>
          <a:noFill/>
        </p:spPr>
        <p:txBody>
          <a:bodyPr wrap="square" rtlCol="0">
            <a:spAutoFit/>
          </a:bodyPr>
          <a:lstStyle/>
          <a:p>
            <a:r>
              <a:rPr lang="en-GB" sz="2500" dirty="0" smtClean="0">
                <a:solidFill>
                  <a:srgbClr val="00B050"/>
                </a:solidFill>
              </a:rPr>
              <a:t>The change in the environment of the cells</a:t>
            </a:r>
            <a:endParaRPr lang="en-GB" sz="2500" dirty="0">
              <a:solidFill>
                <a:srgbClr val="00B050"/>
              </a:solidFill>
            </a:endParaRPr>
          </a:p>
        </p:txBody>
      </p:sp>
      <p:sp>
        <p:nvSpPr>
          <p:cNvPr id="7" name="TextBox 6"/>
          <p:cNvSpPr txBox="1"/>
          <p:nvPr/>
        </p:nvSpPr>
        <p:spPr>
          <a:xfrm>
            <a:off x="6096000" y="3592543"/>
            <a:ext cx="5870865" cy="477054"/>
          </a:xfrm>
          <a:prstGeom prst="rect">
            <a:avLst/>
          </a:prstGeom>
          <a:noFill/>
        </p:spPr>
        <p:txBody>
          <a:bodyPr wrap="square" rtlCol="0">
            <a:spAutoFit/>
          </a:bodyPr>
          <a:lstStyle/>
          <a:p>
            <a:r>
              <a:rPr lang="en-GB" sz="2500" dirty="0" smtClean="0">
                <a:solidFill>
                  <a:srgbClr val="00B050"/>
                </a:solidFill>
              </a:rPr>
              <a:t>Resources</a:t>
            </a:r>
            <a:endParaRPr lang="en-GB" sz="2500" dirty="0">
              <a:solidFill>
                <a:srgbClr val="00B050"/>
              </a:solidFill>
            </a:endParaRPr>
          </a:p>
        </p:txBody>
      </p:sp>
      <p:sp>
        <p:nvSpPr>
          <p:cNvPr id="8" name="TextBox 7"/>
          <p:cNvSpPr txBox="1"/>
          <p:nvPr/>
        </p:nvSpPr>
        <p:spPr>
          <a:xfrm>
            <a:off x="5292436" y="4069597"/>
            <a:ext cx="5870865" cy="477054"/>
          </a:xfrm>
          <a:prstGeom prst="rect">
            <a:avLst/>
          </a:prstGeom>
          <a:noFill/>
        </p:spPr>
        <p:txBody>
          <a:bodyPr wrap="square" rtlCol="0">
            <a:spAutoFit/>
          </a:bodyPr>
          <a:lstStyle/>
          <a:p>
            <a:r>
              <a:rPr lang="en-GB" sz="2500" dirty="0" smtClean="0">
                <a:solidFill>
                  <a:srgbClr val="00B050"/>
                </a:solidFill>
              </a:rPr>
              <a:t>Those that can obtain more resources?</a:t>
            </a:r>
            <a:endParaRPr lang="en-GB" sz="2500" dirty="0">
              <a:solidFill>
                <a:srgbClr val="00B050"/>
              </a:solidFill>
            </a:endParaRPr>
          </a:p>
        </p:txBody>
      </p:sp>
    </p:spTree>
    <p:extLst>
      <p:ext uri="{BB962C8B-B14F-4D97-AF65-F5344CB8AC3E}">
        <p14:creationId xmlns:p14="http://schemas.microsoft.com/office/powerpoint/2010/main" val="255660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92D050"/>
          </a:solidFill>
        </p:spPr>
        <p:txBody>
          <a:bodyPr/>
          <a:lstStyle/>
          <a:p>
            <a:r>
              <a:rPr lang="en-GB" b="1" u="sng" dirty="0" smtClean="0"/>
              <a:t>Review</a:t>
            </a:r>
            <a:endParaRPr lang="en-GB" b="1" u="sng" dirty="0"/>
          </a:p>
        </p:txBody>
      </p:sp>
      <p:sp>
        <p:nvSpPr>
          <p:cNvPr id="3" name="Content Placeholder 2"/>
          <p:cNvSpPr>
            <a:spLocks noGrp="1"/>
          </p:cNvSpPr>
          <p:nvPr>
            <p:ph idx="1"/>
          </p:nvPr>
        </p:nvSpPr>
        <p:spPr>
          <a:xfrm>
            <a:off x="221673" y="1634836"/>
            <a:ext cx="11132127" cy="4542127"/>
          </a:xfrm>
        </p:spPr>
        <p:txBody>
          <a:bodyPr/>
          <a:lstStyle/>
          <a:p>
            <a:r>
              <a:rPr lang="en-GB" dirty="0" smtClean="0"/>
              <a:t>Compare your annotations to mine and add to your own article </a:t>
            </a:r>
            <a:endParaRPr lang="en-GB" dirty="0"/>
          </a:p>
        </p:txBody>
      </p:sp>
    </p:spTree>
    <p:extLst>
      <p:ext uri="{BB962C8B-B14F-4D97-AF65-F5344CB8AC3E}">
        <p14:creationId xmlns:p14="http://schemas.microsoft.com/office/powerpoint/2010/main" val="6253406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263236" y="1690688"/>
            <a:ext cx="11090564" cy="4486275"/>
          </a:xfrm>
        </p:spPr>
        <p:txBody>
          <a:bodyPr/>
          <a:lstStyle/>
          <a:p>
            <a:pPr marL="0" indent="0">
              <a:buNone/>
            </a:pPr>
            <a:r>
              <a:rPr lang="en-GB" dirty="0" smtClean="0"/>
              <a:t>Explain how cancer cell resistance to drug treatment happens? </a:t>
            </a:r>
          </a:p>
          <a:p>
            <a:pPr marL="0" indent="0">
              <a:buNone/>
            </a:pPr>
            <a:r>
              <a:rPr lang="en-GB" dirty="0" smtClean="0">
                <a:solidFill>
                  <a:srgbClr val="FF0000"/>
                </a:solidFill>
              </a:rPr>
              <a:t>Key words: selection pressure, competition, mutation, survival of fittest</a:t>
            </a:r>
          </a:p>
        </p:txBody>
      </p:sp>
      <p:sp>
        <p:nvSpPr>
          <p:cNvPr id="4" name="Title 1"/>
          <p:cNvSpPr txBox="1">
            <a:spLocks/>
          </p:cNvSpPr>
          <p:nvPr/>
        </p:nvSpPr>
        <p:spPr>
          <a:xfrm>
            <a:off x="0" y="0"/>
            <a:ext cx="12192000" cy="1325563"/>
          </a:xfrm>
          <a:prstGeom prst="rect">
            <a:avLst/>
          </a:prstGeom>
          <a:solidFill>
            <a:schemeClr val="accent1">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u="sng" dirty="0" smtClean="0"/>
              <a:t>Mini whiteboards</a:t>
            </a:r>
            <a:endParaRPr lang="en-GB" b="1" u="sng" dirty="0"/>
          </a:p>
        </p:txBody>
      </p:sp>
      <p:sp>
        <p:nvSpPr>
          <p:cNvPr id="5" name="TextBox 4"/>
          <p:cNvSpPr txBox="1"/>
          <p:nvPr/>
        </p:nvSpPr>
        <p:spPr>
          <a:xfrm>
            <a:off x="263236" y="3634554"/>
            <a:ext cx="11090564" cy="2015936"/>
          </a:xfrm>
          <a:prstGeom prst="rect">
            <a:avLst/>
          </a:prstGeom>
          <a:noFill/>
        </p:spPr>
        <p:txBody>
          <a:bodyPr wrap="square" rtlCol="0">
            <a:spAutoFit/>
          </a:bodyPr>
          <a:lstStyle/>
          <a:p>
            <a:r>
              <a:rPr lang="en-GB" sz="2500" dirty="0" smtClean="0">
                <a:solidFill>
                  <a:srgbClr val="00B050"/>
                </a:solidFill>
              </a:rPr>
              <a:t>The drug is the selection pressure.</a:t>
            </a:r>
          </a:p>
          <a:p>
            <a:r>
              <a:rPr lang="en-GB" sz="2500" dirty="0" smtClean="0">
                <a:solidFill>
                  <a:srgbClr val="00B050"/>
                </a:solidFill>
              </a:rPr>
              <a:t>The cancer cells are competing for resources for survival.</a:t>
            </a:r>
          </a:p>
          <a:p>
            <a:r>
              <a:rPr lang="en-GB" sz="2500" dirty="0" smtClean="0">
                <a:solidFill>
                  <a:srgbClr val="00B050"/>
                </a:solidFill>
              </a:rPr>
              <a:t>Some cancer cells mutate allowing them to not be killed by the drug.</a:t>
            </a:r>
          </a:p>
          <a:p>
            <a:r>
              <a:rPr lang="en-GB" sz="2500" dirty="0" smtClean="0">
                <a:solidFill>
                  <a:srgbClr val="00B050"/>
                </a:solidFill>
              </a:rPr>
              <a:t>The mutated cells have the survival advantage and are not killed by the drug. </a:t>
            </a:r>
          </a:p>
          <a:p>
            <a:r>
              <a:rPr lang="en-GB" sz="2500" dirty="0" smtClean="0">
                <a:solidFill>
                  <a:srgbClr val="00B050"/>
                </a:solidFill>
              </a:rPr>
              <a:t>These cells then multiply. </a:t>
            </a:r>
            <a:endParaRPr lang="en-GB" sz="2500" dirty="0">
              <a:solidFill>
                <a:srgbClr val="00B050"/>
              </a:solidFill>
            </a:endParaRPr>
          </a:p>
        </p:txBody>
      </p:sp>
    </p:spTree>
    <p:extLst>
      <p:ext uri="{BB962C8B-B14F-4D97-AF65-F5344CB8AC3E}">
        <p14:creationId xmlns:p14="http://schemas.microsoft.com/office/powerpoint/2010/main" val="202916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FFC000"/>
          </a:solidFill>
        </p:spPr>
        <p:txBody>
          <a:bodyPr/>
          <a:lstStyle/>
          <a:p>
            <a:r>
              <a:rPr lang="en-GB" b="1" u="sng" dirty="0" smtClean="0"/>
              <a:t>Task</a:t>
            </a:r>
            <a:endParaRPr lang="en-GB" b="1" u="sng" dirty="0"/>
          </a:p>
        </p:txBody>
      </p:sp>
      <p:sp>
        <p:nvSpPr>
          <p:cNvPr id="3" name="Content Placeholder 2"/>
          <p:cNvSpPr>
            <a:spLocks noGrp="1"/>
          </p:cNvSpPr>
          <p:nvPr>
            <p:ph idx="1"/>
          </p:nvPr>
        </p:nvSpPr>
        <p:spPr>
          <a:xfrm>
            <a:off x="207818" y="1593273"/>
            <a:ext cx="11145982" cy="4583690"/>
          </a:xfrm>
        </p:spPr>
        <p:txBody>
          <a:bodyPr/>
          <a:lstStyle/>
          <a:p>
            <a:pPr marL="0" indent="0">
              <a:buNone/>
            </a:pPr>
            <a:r>
              <a:rPr lang="en-GB" b="1" dirty="0" smtClean="0"/>
              <a:t>What: </a:t>
            </a:r>
            <a:r>
              <a:rPr lang="en-GB" dirty="0" smtClean="0"/>
              <a:t>make a list of all of the topics that occur in the article, this could be a table or </a:t>
            </a:r>
            <a:r>
              <a:rPr lang="en-GB" dirty="0" err="1" smtClean="0"/>
              <a:t>mindmap</a:t>
            </a:r>
            <a:endParaRPr lang="en-GB" dirty="0" smtClean="0"/>
          </a:p>
          <a:p>
            <a:pPr marL="0" indent="0">
              <a:buNone/>
            </a:pPr>
            <a:endParaRPr lang="en-GB" dirty="0"/>
          </a:p>
          <a:p>
            <a:pPr marL="0" indent="0">
              <a:buNone/>
            </a:pPr>
            <a:r>
              <a:rPr lang="en-GB" b="1" dirty="0" smtClean="0"/>
              <a:t>How: </a:t>
            </a:r>
            <a:r>
              <a:rPr lang="en-GB" dirty="0" smtClean="0"/>
              <a:t>in pairs</a:t>
            </a:r>
          </a:p>
          <a:p>
            <a:pPr marL="0" indent="0">
              <a:buNone/>
            </a:pPr>
            <a:endParaRPr lang="en-GB" dirty="0"/>
          </a:p>
          <a:p>
            <a:pPr marL="0" indent="0">
              <a:buNone/>
            </a:pPr>
            <a:r>
              <a:rPr lang="en-GB" b="1" dirty="0" smtClean="0"/>
              <a:t>How long: </a:t>
            </a:r>
            <a:r>
              <a:rPr lang="en-GB" dirty="0"/>
              <a:t>3</a:t>
            </a:r>
            <a:r>
              <a:rPr lang="en-GB" dirty="0" smtClean="0"/>
              <a:t> minutes</a:t>
            </a:r>
            <a:endParaRPr lang="en-GB" dirty="0"/>
          </a:p>
        </p:txBody>
      </p:sp>
      <p:pic>
        <p:nvPicPr>
          <p:cNvPr id="4" name="Picture 3"/>
          <p:cNvPicPr>
            <a:picLocks noChangeAspect="1"/>
          </p:cNvPicPr>
          <p:nvPr/>
        </p:nvPicPr>
        <p:blipFill rotWithShape="1">
          <a:blip r:embed="rId2"/>
          <a:srcRect l="7194" t="31913" r="21995" b="23769"/>
          <a:stretch/>
        </p:blipFill>
        <p:spPr>
          <a:xfrm>
            <a:off x="1375063" y="2562974"/>
            <a:ext cx="8811491" cy="3100585"/>
          </a:xfrm>
          <a:prstGeom prst="rect">
            <a:avLst/>
          </a:prstGeom>
        </p:spPr>
      </p:pic>
    </p:spTree>
    <p:extLst>
      <p:ext uri="{BB962C8B-B14F-4D97-AF65-F5344CB8AC3E}">
        <p14:creationId xmlns:p14="http://schemas.microsoft.com/office/powerpoint/2010/main" val="38388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66255" y="1690688"/>
            <a:ext cx="11776363" cy="5056476"/>
          </a:xfrm>
        </p:spPr>
        <p:txBody>
          <a:bodyPr>
            <a:normAutofit/>
          </a:bodyPr>
          <a:lstStyle/>
          <a:p>
            <a:pPr marL="514350" indent="-514350">
              <a:buFont typeface="+mj-lt"/>
              <a:buAutoNum type="arabicPeriod"/>
            </a:pPr>
            <a:r>
              <a:rPr lang="en-GB" dirty="0" smtClean="0"/>
              <a:t>Use textbooks and revision guides to fill in the revision sheets on the topics from the article </a:t>
            </a:r>
          </a:p>
          <a:p>
            <a:pPr marL="0" indent="0">
              <a:buNone/>
            </a:pPr>
            <a:endParaRPr lang="en-GB" dirty="0" smtClean="0"/>
          </a:p>
          <a:p>
            <a:pPr marL="514350" indent="-514350">
              <a:buFont typeface="+mj-lt"/>
              <a:buAutoNum type="arabicPeriod" startAt="2"/>
            </a:pPr>
            <a:r>
              <a:rPr lang="en-GB" dirty="0" smtClean="0"/>
              <a:t>Watch this lecture by James De </a:t>
            </a:r>
            <a:r>
              <a:rPr lang="en-GB" dirty="0" err="1" smtClean="0"/>
              <a:t>Gregori</a:t>
            </a:r>
            <a:r>
              <a:rPr lang="en-GB" dirty="0"/>
              <a:t> </a:t>
            </a:r>
            <a:r>
              <a:rPr lang="en-GB" dirty="0">
                <a:hlinkClick r:id="rId2"/>
              </a:rPr>
              <a:t>https://</a:t>
            </a:r>
            <a:r>
              <a:rPr lang="en-GB" dirty="0" smtClean="0">
                <a:hlinkClick r:id="rId2"/>
              </a:rPr>
              <a:t>www.youtube.com/watch?v=0IVDFdUrCNA</a:t>
            </a:r>
            <a:endParaRPr lang="en-GB" dirty="0" smtClean="0"/>
          </a:p>
          <a:p>
            <a:pPr marL="0" indent="0">
              <a:buNone/>
            </a:pPr>
            <a:endParaRPr lang="en-GB" dirty="0" smtClean="0"/>
          </a:p>
          <a:p>
            <a:pPr marL="514350" indent="-514350">
              <a:buFont typeface="+mj-lt"/>
              <a:buAutoNum type="arabicPeriod" startAt="3"/>
            </a:pPr>
            <a:r>
              <a:rPr lang="en-GB" dirty="0" smtClean="0"/>
              <a:t>Summarise what he said in the lecture as </a:t>
            </a:r>
            <a:r>
              <a:rPr lang="en-GB" dirty="0"/>
              <a:t>C</a:t>
            </a:r>
            <a:r>
              <a:rPr lang="en-GB" dirty="0" smtClean="0"/>
              <a:t>ornell notes</a:t>
            </a:r>
            <a:endParaRPr lang="en-GB" dirty="0"/>
          </a:p>
        </p:txBody>
      </p:sp>
      <p:sp>
        <p:nvSpPr>
          <p:cNvPr id="4" name="Title 1"/>
          <p:cNvSpPr txBox="1">
            <a:spLocks/>
          </p:cNvSpPr>
          <p:nvPr/>
        </p:nvSpPr>
        <p:spPr>
          <a:xfrm>
            <a:off x="0" y="0"/>
            <a:ext cx="12192000" cy="1325563"/>
          </a:xfrm>
          <a:prstGeom prst="rect">
            <a:avLst/>
          </a:prstGeom>
          <a:solidFill>
            <a:schemeClr val="accent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u="sng" dirty="0" smtClean="0"/>
              <a:t>Task</a:t>
            </a:r>
            <a:r>
              <a:rPr lang="en-GB" b="1" dirty="0" smtClean="0"/>
              <a:t>: start now and finish for homework</a:t>
            </a:r>
            <a:endParaRPr lang="en-GB" b="1" dirty="0"/>
          </a:p>
        </p:txBody>
      </p:sp>
    </p:spTree>
    <p:extLst>
      <p:ext uri="{BB962C8B-B14F-4D97-AF65-F5344CB8AC3E}">
        <p14:creationId xmlns:p14="http://schemas.microsoft.com/office/powerpoint/2010/main" val="6423958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239800" y="229233"/>
            <a:ext cx="4841600" cy="29704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sng" strike="noStrike" kern="0" cap="none" spc="0" normalizeH="0" baseline="0" noProof="0" dirty="0">
                <a:ln>
                  <a:noFill/>
                </a:ln>
                <a:solidFill>
                  <a:srgbClr val="000000"/>
                </a:solidFill>
                <a:effectLst/>
                <a:highlight>
                  <a:srgbClr val="F4CCCC"/>
                </a:highlight>
                <a:uLnTx/>
                <a:uFillTx/>
                <a:latin typeface="Arial"/>
                <a:cs typeface="Arial"/>
                <a:sym typeface="Arial"/>
              </a:rPr>
              <a:t>MUTATIONS</a:t>
            </a:r>
            <a:endParaRPr kumimoji="0" sz="1800" b="0" i="0" u="sng" strike="noStrike" kern="0" cap="none" spc="0" normalizeH="0" baseline="0" noProof="0" dirty="0">
              <a:ln>
                <a:noFill/>
              </a:ln>
              <a:solidFill>
                <a:srgbClr val="000000"/>
              </a:solidFill>
              <a:effectLst/>
              <a:highlight>
                <a:srgbClr val="F4CCCC"/>
              </a:highligh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Arial"/>
                <a:cs typeface="Arial"/>
                <a:sym typeface="Arial"/>
              </a:rPr>
              <a:t>Define a mutation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Arial"/>
                <a:cs typeface="Arial"/>
                <a:sym typeface="Arial"/>
              </a:rPr>
              <a:t>How do errors in DNA replication cause mutations?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cs typeface="Arial"/>
              <a:sym typeface="Arial"/>
            </a:endParaRPr>
          </a:p>
        </p:txBody>
      </p:sp>
      <p:sp>
        <p:nvSpPr>
          <p:cNvPr id="55" name="Google Shape;55;p13"/>
          <p:cNvSpPr/>
          <p:nvPr/>
        </p:nvSpPr>
        <p:spPr>
          <a:xfrm>
            <a:off x="239800" y="3429000"/>
            <a:ext cx="6885600" cy="33048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67" b="0" i="0" u="sng" strike="noStrike" kern="0" cap="none" spc="0" normalizeH="0" baseline="0" noProof="0" dirty="0">
                <a:ln>
                  <a:noFill/>
                </a:ln>
                <a:solidFill>
                  <a:srgbClr val="000000"/>
                </a:solidFill>
                <a:effectLst/>
                <a:highlight>
                  <a:srgbClr val="D9EAD3"/>
                </a:highlight>
                <a:uLnTx/>
                <a:uFillTx/>
                <a:latin typeface="Arial"/>
                <a:cs typeface="Arial"/>
                <a:sym typeface="Arial"/>
              </a:rPr>
              <a:t>STEM CELLS AND CELL DIFFERENTIATION</a:t>
            </a:r>
            <a:endParaRPr kumimoji="0" sz="1867" b="0" i="0" u="none" strike="noStrike" kern="0" cap="none" spc="0" normalizeH="0" baseline="0" noProof="0" dirty="0">
              <a:ln>
                <a:noFill/>
              </a:ln>
              <a:solidFill>
                <a:srgbClr val="000000"/>
              </a:solidFill>
              <a:effectLst/>
              <a:highlight>
                <a:srgbClr val="D9EAD3"/>
              </a:highligh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Arial"/>
                <a:cs typeface="Arial"/>
                <a:sym typeface="Arial"/>
              </a:rPr>
              <a:t>Define:</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Arial"/>
                <a:cs typeface="Arial"/>
                <a:sym typeface="Arial"/>
              </a:rPr>
              <a:t>Stem cell</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Arial"/>
                <a:cs typeface="Arial"/>
                <a:sym typeface="Arial"/>
              </a:rPr>
              <a:t>Pluripotency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err="1">
                <a:ln>
                  <a:noFill/>
                </a:ln>
                <a:solidFill>
                  <a:srgbClr val="000000"/>
                </a:solidFill>
                <a:effectLst/>
                <a:uLnTx/>
                <a:uFillTx/>
                <a:latin typeface="Arial"/>
                <a:cs typeface="Arial"/>
                <a:sym typeface="Arial"/>
              </a:rPr>
              <a:t>Totipotency</a:t>
            </a:r>
            <a:r>
              <a:rPr kumimoji="0" lang="en-GB" sz="1400" b="0" i="0" u="none" strike="noStrike" kern="0" cap="none" spc="0" normalizeH="0" baseline="0" noProof="0" dirty="0">
                <a:ln>
                  <a:noFill/>
                </a:ln>
                <a:solidFill>
                  <a:srgbClr val="000000"/>
                </a:solidFill>
                <a:effectLst/>
                <a:uLnTx/>
                <a:uFillTx/>
                <a:latin typeface="Arial"/>
                <a:cs typeface="Arial"/>
                <a:sym typeface="Arial"/>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Arial"/>
                <a:cs typeface="Arial"/>
                <a:sym typeface="Arial"/>
              </a:rPr>
              <a:t>List three ethical issues with the use of stem cells as treatments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6" name="Google Shape;56;p13"/>
          <p:cNvSpPr/>
          <p:nvPr/>
        </p:nvSpPr>
        <p:spPr>
          <a:xfrm>
            <a:off x="5215133" y="229233"/>
            <a:ext cx="6781600" cy="29704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67" b="0" i="0" u="sng" strike="noStrike" kern="0" cap="none" spc="0" normalizeH="0" baseline="0" noProof="0" dirty="0">
                <a:ln>
                  <a:noFill/>
                </a:ln>
                <a:solidFill>
                  <a:srgbClr val="000000"/>
                </a:solidFill>
                <a:effectLst/>
                <a:highlight>
                  <a:srgbClr val="FFF2CC"/>
                </a:highlight>
                <a:uLnTx/>
                <a:uFillTx/>
                <a:latin typeface="Arial"/>
                <a:cs typeface="Arial"/>
                <a:sym typeface="Arial"/>
              </a:rPr>
              <a:t>CELL DIVISION</a:t>
            </a:r>
            <a:endParaRPr kumimoji="0" sz="1867" b="0" i="0" u="sng" strike="noStrike" kern="0" cap="none" spc="0" normalizeH="0" baseline="0" noProof="0" dirty="0">
              <a:ln>
                <a:noFill/>
              </a:ln>
              <a:solidFill>
                <a:srgbClr val="000000"/>
              </a:solidFill>
              <a:effectLst/>
              <a:highlight>
                <a:srgbClr val="FFF2CC"/>
              </a:highligh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Arial"/>
                <a:cs typeface="Arial"/>
                <a:sym typeface="Arial"/>
              </a:rPr>
              <a:t>Define meiosis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Arial"/>
                <a:cs typeface="Arial"/>
                <a:sym typeface="Arial"/>
              </a:rPr>
              <a:t>Briefly describe the 4 phases of mitosis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57" name="Google Shape;57;p13"/>
          <p:cNvSpPr/>
          <p:nvPr/>
        </p:nvSpPr>
        <p:spPr>
          <a:xfrm>
            <a:off x="7297400" y="3352400"/>
            <a:ext cx="4699200" cy="3458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67" b="0" i="0" u="sng" strike="noStrike" kern="0" cap="none" spc="0" normalizeH="0" baseline="0" noProof="0" dirty="0">
                <a:ln>
                  <a:noFill/>
                </a:ln>
                <a:solidFill>
                  <a:srgbClr val="000000"/>
                </a:solidFill>
                <a:effectLst/>
                <a:highlight>
                  <a:srgbClr val="C9DAF8"/>
                </a:highlight>
                <a:uLnTx/>
                <a:uFillTx/>
                <a:latin typeface="Arial"/>
                <a:cs typeface="Arial"/>
                <a:sym typeface="Arial"/>
              </a:rPr>
              <a:t>ALLELES, GENETIC VARIATION AND FREQUENCY</a:t>
            </a:r>
            <a:endParaRPr kumimoji="0" sz="1867" b="0" i="0" u="sng" strike="noStrike" kern="0" cap="none" spc="0" normalizeH="0" baseline="0" noProof="0" dirty="0">
              <a:ln>
                <a:noFill/>
              </a:ln>
              <a:solidFill>
                <a:srgbClr val="000000"/>
              </a:solidFill>
              <a:effectLst/>
              <a:highlight>
                <a:srgbClr val="C9DAF8"/>
              </a:highligh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Arial"/>
                <a:cs typeface="Arial"/>
                <a:sym typeface="Arial"/>
              </a:rPr>
              <a:t>State the Hardy-Weinberg equations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Arial"/>
                <a:cs typeface="Arial"/>
                <a:sym typeface="Arial"/>
              </a:rPr>
              <a:t>Explain how a new species can be formed through genetic variation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003453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p:nvPr/>
        </p:nvSpPr>
        <p:spPr>
          <a:xfrm>
            <a:off x="177500" y="99333"/>
            <a:ext cx="3452000" cy="34156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67" b="0" i="0" u="sng" strike="noStrike" kern="0" cap="none" spc="0" normalizeH="0" baseline="0" noProof="0" dirty="0">
                <a:ln>
                  <a:noFill/>
                </a:ln>
                <a:solidFill>
                  <a:srgbClr val="000000"/>
                </a:solidFill>
                <a:effectLst/>
                <a:highlight>
                  <a:srgbClr val="CFE2F3"/>
                </a:highlight>
                <a:uLnTx/>
                <a:uFillTx/>
                <a:latin typeface="Arial"/>
                <a:cs typeface="Arial"/>
                <a:sym typeface="Arial"/>
              </a:rPr>
              <a:t>NATURAL SELECTION</a:t>
            </a:r>
            <a:endParaRPr kumimoji="0" sz="1867" b="0" i="0" u="sng" strike="noStrike" kern="0" cap="none" spc="0" normalizeH="0" baseline="0" noProof="0" dirty="0">
              <a:ln>
                <a:noFill/>
              </a:ln>
              <a:solidFill>
                <a:srgbClr val="000000"/>
              </a:solidFill>
              <a:effectLst/>
              <a:highlight>
                <a:srgbClr val="CFE2F3"/>
              </a:highligh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Arial"/>
                <a:cs typeface="Arial"/>
                <a:sym typeface="Arial"/>
              </a:rPr>
              <a:t>Explain how evolution occurs through gene mutation</a:t>
            </a:r>
            <a:r>
              <a:rPr kumimoji="0" lang="en-GB" sz="1600" b="0" i="0" u="none" strike="noStrike" kern="0" cap="none" spc="0" normalizeH="0" baseline="0" noProof="0" dirty="0">
                <a:ln>
                  <a:noFill/>
                </a:ln>
                <a:solidFill>
                  <a:srgbClr val="000000"/>
                </a:solidFill>
                <a:effectLst/>
                <a:uLnTx/>
                <a:uFillTx/>
                <a:latin typeface="Arial"/>
                <a:cs typeface="Arial"/>
                <a:sym typeface="Arial"/>
              </a:rPr>
              <a:t>	</a:t>
            </a:r>
            <a:endParaRPr kumimoji="0" sz="1600" b="0" i="0" u="none" strike="noStrike" kern="0" cap="none" spc="0" normalizeH="0" baseline="0" noProof="0" dirty="0">
              <a:ln>
                <a:noFill/>
              </a:ln>
              <a:solidFill>
                <a:srgbClr val="000000"/>
              </a:solidFill>
              <a:effectLst/>
              <a:uLnTx/>
              <a:uFillTx/>
              <a:latin typeface="Arial"/>
              <a:cs typeface="Arial"/>
              <a:sym typeface="Arial"/>
            </a:endParaRPr>
          </a:p>
        </p:txBody>
      </p:sp>
      <p:sp>
        <p:nvSpPr>
          <p:cNvPr id="63" name="Google Shape;63;p14"/>
          <p:cNvSpPr/>
          <p:nvPr/>
        </p:nvSpPr>
        <p:spPr>
          <a:xfrm>
            <a:off x="3707951" y="324767"/>
            <a:ext cx="4443272" cy="2576800"/>
          </a:xfrm>
          <a:prstGeom prst="roundRect">
            <a:avLst>
              <a:gd name="adj" fmla="val 15220"/>
            </a:avLst>
          </a:prstGeom>
          <a:no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67" b="0" i="0" u="sng" strike="noStrike" kern="0" cap="none" spc="0" normalizeH="0" baseline="0" noProof="0" dirty="0">
                <a:ln>
                  <a:noFill/>
                </a:ln>
                <a:solidFill>
                  <a:srgbClr val="000000"/>
                </a:solidFill>
                <a:effectLst/>
                <a:highlight>
                  <a:srgbClr val="EDD7F6"/>
                </a:highlight>
                <a:uLnTx/>
                <a:uFillTx/>
                <a:latin typeface="Arial"/>
                <a:cs typeface="Arial"/>
                <a:sym typeface="Arial"/>
              </a:rPr>
              <a:t>ADAPTATIONS</a:t>
            </a:r>
            <a:r>
              <a:rPr kumimoji="0" lang="en-GB" sz="1867" b="0" i="0" u="none" strike="noStrike" kern="0" cap="none" spc="0" normalizeH="0" baseline="0" noProof="0" dirty="0">
                <a:ln>
                  <a:noFill/>
                </a:ln>
                <a:solidFill>
                  <a:srgbClr val="000000"/>
                </a:solidFill>
                <a:effectLst/>
                <a:highlight>
                  <a:srgbClr val="EDD7F6"/>
                </a:highlight>
                <a:uLnTx/>
                <a:uFillTx/>
                <a:latin typeface="Arial"/>
                <a:cs typeface="Arial"/>
                <a:sym typeface="Arial"/>
              </a:rPr>
              <a:t> </a:t>
            </a:r>
            <a:endParaRPr kumimoji="0" sz="1867" b="0" i="0" u="none" strike="noStrike" kern="0" cap="none" spc="0" normalizeH="0" baseline="0" noProof="0" dirty="0">
              <a:ln>
                <a:noFill/>
              </a:ln>
              <a:solidFill>
                <a:srgbClr val="000000"/>
              </a:solidFill>
              <a:effectLst/>
              <a:highlight>
                <a:srgbClr val="EDD7F6"/>
              </a:highligh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Arial"/>
                <a:cs typeface="Arial"/>
                <a:sym typeface="Arial"/>
              </a:rPr>
              <a:t>Explain how a monkey is adapted to its environment including and define physiological, anatomical and </a:t>
            </a:r>
            <a:r>
              <a:rPr kumimoji="0" lang="en-GB" sz="1400" b="0" i="0" u="none" strike="noStrike" kern="0" cap="none" spc="0" normalizeH="0" baseline="0" noProof="0" dirty="0" smtClean="0">
                <a:ln>
                  <a:noFill/>
                </a:ln>
                <a:solidFill>
                  <a:srgbClr val="000000"/>
                </a:solidFill>
                <a:effectLst/>
                <a:uLnTx/>
                <a:uFillTx/>
                <a:latin typeface="Arial"/>
                <a:cs typeface="Arial"/>
                <a:sym typeface="Arial"/>
              </a:rPr>
              <a:t>behavioural </a:t>
            </a:r>
            <a:r>
              <a:rPr kumimoji="0" lang="en-GB" sz="1400" b="0" i="0" u="none" strike="noStrike" kern="0" cap="none" spc="0" normalizeH="0" baseline="0" noProof="0" dirty="0">
                <a:ln>
                  <a:noFill/>
                </a:ln>
                <a:solidFill>
                  <a:srgbClr val="000000"/>
                </a:solidFill>
                <a:effectLst/>
                <a:uLnTx/>
                <a:uFillTx/>
                <a:latin typeface="Arial"/>
                <a:cs typeface="Arial"/>
                <a:sym typeface="Arial"/>
              </a:rPr>
              <a:t>adaptations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64" name="Google Shape;64;p14"/>
          <p:cNvSpPr/>
          <p:nvPr/>
        </p:nvSpPr>
        <p:spPr>
          <a:xfrm>
            <a:off x="82000" y="3610467"/>
            <a:ext cx="4202617" cy="30868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67" b="0" i="0" u="sng" strike="noStrike" kern="0" cap="none" spc="0" normalizeH="0" baseline="0" noProof="0" dirty="0">
                <a:ln>
                  <a:noFill/>
                </a:ln>
                <a:solidFill>
                  <a:srgbClr val="000000"/>
                </a:solidFill>
                <a:effectLst/>
                <a:highlight>
                  <a:srgbClr val="FCE5CD"/>
                </a:highlight>
                <a:uLnTx/>
                <a:uFillTx/>
                <a:latin typeface="Arial"/>
                <a:cs typeface="Arial"/>
                <a:sym typeface="Arial"/>
              </a:rPr>
              <a:t>COMPETITION FOR RESOURCES </a:t>
            </a:r>
            <a:endParaRPr kumimoji="0" sz="1600" b="0" i="0" u="none" strike="noStrike" kern="0" cap="none" spc="0" normalizeH="0" baseline="0" noProof="0" dirty="0">
              <a:ln>
                <a:noFill/>
              </a:ln>
              <a:solidFill>
                <a:srgbClr val="000000"/>
              </a:solidFill>
              <a:effectLst/>
              <a:highlight>
                <a:srgbClr val="FCE5CD"/>
              </a:highligh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Arial"/>
                <a:cs typeface="Arial"/>
                <a:sym typeface="Arial"/>
              </a:rPr>
              <a:t>Define: Ecosystem</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Arial"/>
                <a:cs typeface="Arial"/>
                <a:sym typeface="Arial"/>
              </a:rPr>
              <a:t>Community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Arial"/>
                <a:cs typeface="Arial"/>
                <a:sym typeface="Arial"/>
              </a:rPr>
              <a:t>Population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Arial"/>
                <a:cs typeface="Arial"/>
                <a:sym typeface="Arial"/>
              </a:rPr>
              <a:t>Habitat</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GB" sz="1400" b="0" i="0" u="none" strike="noStrike" kern="0" cap="none" spc="0" normalizeH="0" baseline="0" noProof="0" dirty="0">
                <a:ln>
                  <a:noFill/>
                </a:ln>
                <a:solidFill>
                  <a:srgbClr val="000000"/>
                </a:solidFill>
                <a:effectLst/>
                <a:uLnTx/>
                <a:uFillTx/>
                <a:latin typeface="Arial"/>
                <a:cs typeface="Arial"/>
                <a:sym typeface="Arial"/>
              </a:rPr>
              <a:t>How does competition lead to natural selection?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cs typeface="Arial"/>
              <a:sym typeface="Arial"/>
            </a:endParaRPr>
          </a:p>
        </p:txBody>
      </p:sp>
      <p:sp>
        <p:nvSpPr>
          <p:cNvPr id="65" name="Google Shape;65;p14"/>
          <p:cNvSpPr/>
          <p:nvPr/>
        </p:nvSpPr>
        <p:spPr>
          <a:xfrm>
            <a:off x="4363068" y="3037667"/>
            <a:ext cx="3673891" cy="36596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67" b="0" i="0" u="sng" strike="noStrike" kern="0" cap="none" spc="0" normalizeH="0" baseline="0" noProof="0" dirty="0">
                <a:ln>
                  <a:noFill/>
                </a:ln>
                <a:solidFill>
                  <a:srgbClr val="000000"/>
                </a:solidFill>
                <a:effectLst/>
                <a:highlight>
                  <a:srgbClr val="F3C9F3"/>
                </a:highlight>
                <a:uLnTx/>
                <a:uFillTx/>
                <a:latin typeface="Arial"/>
                <a:cs typeface="Arial"/>
                <a:sym typeface="Arial"/>
              </a:rPr>
              <a:t>DEFENCE AGAINST INFECTION AND THE IMMUNE SYSTEM</a:t>
            </a:r>
            <a:endParaRPr kumimoji="0" sz="1867" b="0" i="0" u="sng" strike="noStrike" kern="0" cap="none" spc="0" normalizeH="0" baseline="0" noProof="0" dirty="0">
              <a:ln>
                <a:noFill/>
              </a:ln>
              <a:solidFill>
                <a:srgbClr val="000000"/>
              </a:solidFill>
              <a:effectLst/>
              <a:highlight>
                <a:srgbClr val="F3C9F3"/>
              </a:highligh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Arial"/>
                <a:cs typeface="Arial"/>
                <a:sym typeface="Arial"/>
              </a:rPr>
              <a:t>Outline the steps of inflammatory response</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Arial"/>
                <a:cs typeface="Arial"/>
                <a:sym typeface="Arial"/>
              </a:rPr>
              <a:t>How does phagocytosis destroy pathogens?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Arial"/>
                <a:cs typeface="Arial"/>
                <a:sym typeface="Arial"/>
              </a:rPr>
              <a:t>Give an example of passive and active immunity</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6" name="Google Shape;66;p14"/>
          <p:cNvSpPr/>
          <p:nvPr/>
        </p:nvSpPr>
        <p:spPr>
          <a:xfrm>
            <a:off x="8177423" y="99333"/>
            <a:ext cx="3866054" cy="6597934"/>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67" b="0" i="0" u="sng" strike="noStrike" kern="0" cap="none" spc="0" normalizeH="0" baseline="0" noProof="0" dirty="0">
                <a:ln>
                  <a:noFill/>
                </a:ln>
                <a:solidFill>
                  <a:srgbClr val="000000"/>
                </a:solidFill>
                <a:effectLst/>
                <a:highlight>
                  <a:srgbClr val="C9EFC4"/>
                </a:highlight>
                <a:uLnTx/>
                <a:uFillTx/>
                <a:latin typeface="Arial"/>
                <a:cs typeface="Arial"/>
                <a:sym typeface="Arial"/>
              </a:rPr>
              <a:t>DRUG TRIALS AND RESISTANCE </a:t>
            </a:r>
            <a:endParaRPr kumimoji="0" sz="1867" b="0" i="0" u="sng" strike="noStrike" kern="0" cap="none" spc="0" normalizeH="0" baseline="0" noProof="0" dirty="0">
              <a:ln>
                <a:noFill/>
              </a:ln>
              <a:solidFill>
                <a:srgbClr val="000000"/>
              </a:solidFill>
              <a:effectLst/>
              <a:highlight>
                <a:srgbClr val="C9EFC4"/>
              </a:highligh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Arial"/>
                <a:cs typeface="Arial"/>
                <a:sym typeface="Arial"/>
              </a:rPr>
              <a:t>Outline the history of the development of drug testing</a:t>
            </a:r>
            <a:r>
              <a:rPr kumimoji="0" lang="en-GB" sz="1600" b="0" i="0" u="none" strike="noStrike" kern="0" cap="none" spc="0" normalizeH="0" baseline="0" noProof="0" dirty="0">
                <a:ln>
                  <a:noFill/>
                </a:ln>
                <a:solidFill>
                  <a:srgbClr val="000000"/>
                </a:solidFill>
                <a:effectLst/>
                <a:uLnTx/>
                <a:uFillTx/>
                <a:latin typeface="Arial"/>
                <a:cs typeface="Arial"/>
                <a:sym typeface="Arial"/>
              </a:rPr>
              <a:t>.</a:t>
            </a:r>
            <a:endParaRPr kumimoji="0" sz="16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Arial"/>
                <a:cs typeface="Arial"/>
                <a:sym typeface="Arial"/>
              </a:rPr>
              <a:t>In what conditions do bacteria grow?</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Arial"/>
                <a:cs typeface="Arial"/>
                <a:sym typeface="Arial"/>
              </a:rPr>
              <a:t>How would you </a:t>
            </a:r>
            <a:r>
              <a:rPr kumimoji="0" lang="en-GB" sz="1400" b="0" i="0" u="none" strike="noStrike" kern="0" cap="none" spc="0" normalizeH="0" baseline="0" noProof="0" dirty="0" smtClean="0">
                <a:ln>
                  <a:noFill/>
                </a:ln>
                <a:solidFill>
                  <a:srgbClr val="000000"/>
                </a:solidFill>
                <a:effectLst/>
                <a:uLnTx/>
                <a:uFillTx/>
                <a:latin typeface="Arial"/>
                <a:cs typeface="Arial"/>
                <a:sym typeface="Arial"/>
              </a:rPr>
              <a:t>investigate </a:t>
            </a:r>
            <a:r>
              <a:rPr kumimoji="0" lang="en-GB" sz="1400" b="0" i="0" u="none" strike="noStrike" kern="0" cap="none" spc="0" normalizeH="0" baseline="0" noProof="0" dirty="0">
                <a:ln>
                  <a:noFill/>
                </a:ln>
                <a:solidFill>
                  <a:srgbClr val="000000"/>
                </a:solidFill>
                <a:effectLst/>
                <a:uLnTx/>
                <a:uFillTx/>
                <a:latin typeface="Arial"/>
                <a:cs typeface="Arial"/>
                <a:sym typeface="Arial"/>
              </a:rPr>
              <a:t>antimicrobial properties of plants (mint vs garlic)</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859304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5"/>
          <p:cNvSpPr txBox="1"/>
          <p:nvPr/>
        </p:nvSpPr>
        <p:spPr>
          <a:xfrm>
            <a:off x="0" y="1"/>
            <a:ext cx="5470000" cy="1292621"/>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Arial"/>
                <a:cs typeface="Arial"/>
                <a:sym typeface="Arial"/>
              </a:rPr>
              <a:t>Outline the stages of inflammatory response:</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cs typeface="Arial"/>
              <a:sym typeface="Arial"/>
            </a:endParaRPr>
          </a:p>
        </p:txBody>
      </p:sp>
      <p:sp>
        <p:nvSpPr>
          <p:cNvPr id="65" name="Google Shape;65;p15"/>
          <p:cNvSpPr/>
          <p:nvPr/>
        </p:nvSpPr>
        <p:spPr>
          <a:xfrm>
            <a:off x="0" y="-16"/>
            <a:ext cx="5007200" cy="2280400"/>
          </a:xfrm>
          <a:prstGeom prst="rect">
            <a:avLst/>
          </a:prstGeom>
          <a:noFill/>
          <a:ln w="9525" cap="flat" cmpd="sng">
            <a:solidFill>
              <a:srgbClr val="0C343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66;p15"/>
          <p:cNvSpPr txBox="1"/>
          <p:nvPr/>
        </p:nvSpPr>
        <p:spPr>
          <a:xfrm>
            <a:off x="16500" y="2181782"/>
            <a:ext cx="5007200" cy="461624"/>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Arial"/>
                <a:cs typeface="Arial"/>
                <a:sym typeface="Arial"/>
              </a:rPr>
              <a:t>What is the role of the lymphatic system?</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67;p15"/>
          <p:cNvSpPr/>
          <p:nvPr/>
        </p:nvSpPr>
        <p:spPr>
          <a:xfrm>
            <a:off x="0" y="2280400"/>
            <a:ext cx="5007200" cy="1751600"/>
          </a:xfrm>
          <a:prstGeom prst="rect">
            <a:avLst/>
          </a:prstGeom>
          <a:noFill/>
          <a:ln w="9525" cap="flat" cmpd="sng">
            <a:solidFill>
              <a:srgbClr val="0C343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68;p15"/>
          <p:cNvSpPr/>
          <p:nvPr/>
        </p:nvSpPr>
        <p:spPr>
          <a:xfrm>
            <a:off x="16600" y="4032100"/>
            <a:ext cx="4974000" cy="2826000"/>
          </a:xfrm>
          <a:prstGeom prst="rect">
            <a:avLst/>
          </a:prstGeom>
          <a:noFill/>
          <a:ln w="9525" cap="flat" cmpd="sng">
            <a:solidFill>
              <a:srgbClr val="0C343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69;p15"/>
          <p:cNvSpPr txBox="1"/>
          <p:nvPr/>
        </p:nvSpPr>
        <p:spPr>
          <a:xfrm>
            <a:off x="16600" y="4032100"/>
            <a:ext cx="4974000" cy="461624"/>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Arial"/>
                <a:cs typeface="Arial"/>
                <a:sym typeface="Arial"/>
              </a:rPr>
              <a:t>How can errors in DNA replication give rise to mutations?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70" name="Google Shape;70;p15"/>
          <p:cNvPicPr preferRelativeResize="0"/>
          <p:nvPr/>
        </p:nvPicPr>
        <p:blipFill rotWithShape="1">
          <a:blip r:embed="rId3">
            <a:alphaModFix/>
          </a:blip>
          <a:srcRect l="19302" t="49472" r="5236" b="41017"/>
          <a:stretch/>
        </p:blipFill>
        <p:spPr>
          <a:xfrm>
            <a:off x="4999985" y="0"/>
            <a:ext cx="7232103" cy="607507"/>
          </a:xfrm>
          <a:prstGeom prst="rect">
            <a:avLst/>
          </a:prstGeom>
          <a:noFill/>
          <a:ln>
            <a:noFill/>
          </a:ln>
        </p:spPr>
      </p:pic>
      <p:cxnSp>
        <p:nvCxnSpPr>
          <p:cNvPr id="71" name="Google Shape;71;p15"/>
          <p:cNvCxnSpPr/>
          <p:nvPr/>
        </p:nvCxnSpPr>
        <p:spPr>
          <a:xfrm>
            <a:off x="4988633" y="2266300"/>
            <a:ext cx="7254800" cy="49600"/>
          </a:xfrm>
          <a:prstGeom prst="straightConnector1">
            <a:avLst/>
          </a:prstGeom>
          <a:noFill/>
          <a:ln w="9525" cap="flat" cmpd="sng">
            <a:solidFill>
              <a:srgbClr val="0C343D"/>
            </a:solidFill>
            <a:prstDash val="solid"/>
            <a:round/>
            <a:headEnd type="none" w="med" len="med"/>
            <a:tailEnd type="none" w="med" len="med"/>
          </a:ln>
        </p:spPr>
      </p:cxnSp>
      <p:cxnSp>
        <p:nvCxnSpPr>
          <p:cNvPr id="72" name="Google Shape;72;p15"/>
          <p:cNvCxnSpPr/>
          <p:nvPr/>
        </p:nvCxnSpPr>
        <p:spPr>
          <a:xfrm>
            <a:off x="6659700" y="594900"/>
            <a:ext cx="0" cy="1718800"/>
          </a:xfrm>
          <a:prstGeom prst="straightConnector1">
            <a:avLst/>
          </a:prstGeom>
          <a:noFill/>
          <a:ln w="9525" cap="flat" cmpd="sng">
            <a:solidFill>
              <a:schemeClr val="dk2"/>
            </a:solidFill>
            <a:prstDash val="solid"/>
            <a:round/>
            <a:headEnd type="none" w="med" len="med"/>
            <a:tailEnd type="none" w="med" len="med"/>
          </a:ln>
        </p:spPr>
      </p:cxnSp>
      <p:cxnSp>
        <p:nvCxnSpPr>
          <p:cNvPr id="73" name="Google Shape;73;p15"/>
          <p:cNvCxnSpPr/>
          <p:nvPr/>
        </p:nvCxnSpPr>
        <p:spPr>
          <a:xfrm>
            <a:off x="8500335" y="609507"/>
            <a:ext cx="10000" cy="1689600"/>
          </a:xfrm>
          <a:prstGeom prst="straightConnector1">
            <a:avLst/>
          </a:prstGeom>
          <a:noFill/>
          <a:ln w="9525" cap="flat" cmpd="sng">
            <a:solidFill>
              <a:schemeClr val="dk2"/>
            </a:solidFill>
            <a:prstDash val="solid"/>
            <a:round/>
            <a:headEnd type="none" w="med" len="med"/>
            <a:tailEnd type="none" w="med" len="med"/>
          </a:ln>
        </p:spPr>
      </p:cxnSp>
      <p:cxnSp>
        <p:nvCxnSpPr>
          <p:cNvPr id="74" name="Google Shape;74;p15"/>
          <p:cNvCxnSpPr/>
          <p:nvPr/>
        </p:nvCxnSpPr>
        <p:spPr>
          <a:xfrm>
            <a:off x="10394400" y="611433"/>
            <a:ext cx="16400" cy="1685600"/>
          </a:xfrm>
          <a:prstGeom prst="straightConnector1">
            <a:avLst/>
          </a:prstGeom>
          <a:noFill/>
          <a:ln w="9525" cap="flat" cmpd="sng">
            <a:solidFill>
              <a:schemeClr val="dk2"/>
            </a:solidFill>
            <a:prstDash val="solid"/>
            <a:round/>
            <a:headEnd type="none" w="med" len="med"/>
            <a:tailEnd type="none" w="med" len="med"/>
          </a:ln>
        </p:spPr>
      </p:cxnSp>
      <p:sp>
        <p:nvSpPr>
          <p:cNvPr id="75" name="Google Shape;75;p15"/>
          <p:cNvSpPr txBox="1"/>
          <p:nvPr/>
        </p:nvSpPr>
        <p:spPr>
          <a:xfrm>
            <a:off x="5023700" y="2297034"/>
            <a:ext cx="7168400" cy="2000507"/>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Arial"/>
                <a:cs typeface="Arial"/>
                <a:sym typeface="Arial"/>
              </a:rPr>
              <a:t>Contemporary drug testing</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Arial"/>
                <a:cs typeface="Arial"/>
                <a:sym typeface="Arial"/>
              </a:rPr>
              <a:t>PHASE 1:</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Arial"/>
                <a:cs typeface="Arial"/>
                <a:sym typeface="Arial"/>
              </a:rPr>
              <a:t>PHASE 2:</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Arial"/>
                <a:cs typeface="Arial"/>
                <a:sym typeface="Arial"/>
              </a:rPr>
              <a:t>PHASE 3:</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76" name="Google Shape;76;p15"/>
          <p:cNvCxnSpPr/>
          <p:nvPr/>
        </p:nvCxnSpPr>
        <p:spPr>
          <a:xfrm>
            <a:off x="4964051" y="4425900"/>
            <a:ext cx="7248000" cy="19600"/>
          </a:xfrm>
          <a:prstGeom prst="straightConnector1">
            <a:avLst/>
          </a:prstGeom>
          <a:noFill/>
          <a:ln w="9525" cap="flat" cmpd="sng">
            <a:solidFill>
              <a:srgbClr val="134F5C"/>
            </a:solidFill>
            <a:prstDash val="solid"/>
            <a:round/>
            <a:headEnd type="none" w="med" len="med"/>
            <a:tailEnd type="none" w="med" len="med"/>
          </a:ln>
        </p:spPr>
      </p:cxnSp>
      <p:sp>
        <p:nvSpPr>
          <p:cNvPr id="77" name="Google Shape;77;p15"/>
          <p:cNvSpPr txBox="1"/>
          <p:nvPr/>
        </p:nvSpPr>
        <p:spPr>
          <a:xfrm>
            <a:off x="8200" y="5497267"/>
            <a:ext cx="4990800" cy="677068"/>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Arial"/>
                <a:cs typeface="Arial"/>
                <a:sym typeface="Arial"/>
              </a:rPr>
              <a:t>What are the three types of mutation?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8;p15"/>
          <p:cNvSpPr txBox="1"/>
          <p:nvPr/>
        </p:nvSpPr>
        <p:spPr>
          <a:xfrm>
            <a:off x="5023700" y="4425900"/>
            <a:ext cx="7168400" cy="461624"/>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Arial"/>
                <a:cs typeface="Arial"/>
                <a:sym typeface="Arial"/>
              </a:rPr>
              <a:t>How can natural selection lead to adaptation and evolution?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15"/>
          <p:cNvSpPr/>
          <p:nvPr/>
        </p:nvSpPr>
        <p:spPr>
          <a:xfrm>
            <a:off x="4990633" y="4445300"/>
            <a:ext cx="7232000" cy="2412800"/>
          </a:xfrm>
          <a:prstGeom prst="rect">
            <a:avLst/>
          </a:prstGeom>
          <a:noFill/>
          <a:ln w="9525" cap="flat" cmpd="sng">
            <a:solidFill>
              <a:srgbClr val="0C343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127123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graphicFrame>
        <p:nvGraphicFramePr>
          <p:cNvPr id="54" name="Google Shape;54;p13"/>
          <p:cNvGraphicFramePr/>
          <p:nvPr/>
        </p:nvGraphicFramePr>
        <p:xfrm>
          <a:off x="5459379" y="2748386"/>
          <a:ext cx="6608466" cy="3953933"/>
        </p:xfrm>
        <a:graphic>
          <a:graphicData uri="http://schemas.openxmlformats.org/drawingml/2006/table">
            <a:tbl>
              <a:tblPr>
                <a:noFill/>
              </a:tblPr>
              <a:tblGrid>
                <a:gridCol w="2684233">
                  <a:extLst>
                    <a:ext uri="{9D8B030D-6E8A-4147-A177-3AD203B41FA5}">
                      <a16:colId xmlns:a16="http://schemas.microsoft.com/office/drawing/2014/main" val="20000"/>
                    </a:ext>
                  </a:extLst>
                </a:gridCol>
                <a:gridCol w="3924233">
                  <a:extLst>
                    <a:ext uri="{9D8B030D-6E8A-4147-A177-3AD203B41FA5}">
                      <a16:colId xmlns:a16="http://schemas.microsoft.com/office/drawing/2014/main" val="20001"/>
                    </a:ext>
                  </a:extLst>
                </a:gridCol>
              </a:tblGrid>
              <a:tr h="670533">
                <a:tc>
                  <a:txBody>
                    <a:bodyPr/>
                    <a:lstStyle/>
                    <a:p>
                      <a:pPr marL="0" marR="0" lvl="0" indent="0" algn="ctr" rtl="0">
                        <a:lnSpc>
                          <a:spcPct val="100000"/>
                        </a:lnSpc>
                        <a:spcBef>
                          <a:spcPts val="0"/>
                        </a:spcBef>
                        <a:spcAft>
                          <a:spcPts val="0"/>
                        </a:spcAft>
                        <a:buClr>
                          <a:srgbClr val="000000"/>
                        </a:buClr>
                        <a:buSzPts val="900"/>
                        <a:buFont typeface="Comic Sans MS"/>
                        <a:buNone/>
                      </a:pPr>
                      <a:r>
                        <a:rPr lang="en-GB" sz="1700" b="1" dirty="0" err="1">
                          <a:latin typeface="Times New Roman"/>
                          <a:ea typeface="Times New Roman"/>
                          <a:cs typeface="Times New Roman"/>
                          <a:sym typeface="Times New Roman"/>
                        </a:rPr>
                        <a:t>Epigenome</a:t>
                      </a:r>
                      <a:endParaRPr sz="1700" b="1" dirty="0">
                        <a:latin typeface="Times New Roman"/>
                        <a:ea typeface="Times New Roman"/>
                        <a:cs typeface="Times New Roman"/>
                        <a:sym typeface="Times New Roman"/>
                      </a:endParaRPr>
                    </a:p>
                  </a:txBody>
                  <a:tcPr marL="162567" marR="162567" marT="60967" marB="60967"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r>
                        <a:rPr lang="en-GB" sz="1700" b="1">
                          <a:latin typeface="Times New Roman"/>
                          <a:ea typeface="Times New Roman"/>
                          <a:cs typeface="Times New Roman"/>
                          <a:sym typeface="Times New Roman"/>
                        </a:rPr>
                        <a:t>Explain how these chemical markers influence gene expression</a:t>
                      </a:r>
                      <a:endParaRPr sz="1700" b="1">
                        <a:latin typeface="Times New Roman"/>
                        <a:ea typeface="Times New Roman"/>
                        <a:cs typeface="Times New Roman"/>
                        <a:sym typeface="Times New Roman"/>
                      </a:endParaRPr>
                    </a:p>
                  </a:txBody>
                  <a:tcPr marL="162567" marR="162567" marT="60967" marB="60967"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extLst>
                  <a:ext uri="{0D108BD9-81ED-4DB2-BD59-A6C34878D82A}">
                    <a16:rowId xmlns:a16="http://schemas.microsoft.com/office/drawing/2014/main" val="10000"/>
                  </a:ext>
                </a:extLst>
              </a:tr>
              <a:tr h="1506700">
                <a:tc>
                  <a:txBody>
                    <a:bodyPr/>
                    <a:lstStyle/>
                    <a:p>
                      <a:pPr marL="0" marR="0" lvl="0" indent="0" algn="l" rtl="0">
                        <a:spcBef>
                          <a:spcPts val="0"/>
                        </a:spcBef>
                        <a:spcAft>
                          <a:spcPts val="0"/>
                        </a:spcAft>
                        <a:buNone/>
                      </a:pPr>
                      <a:r>
                        <a:rPr lang="en-GB" sz="1700" b="1">
                          <a:latin typeface="Times New Roman"/>
                          <a:ea typeface="Times New Roman"/>
                          <a:cs typeface="Times New Roman"/>
                          <a:sym typeface="Times New Roman"/>
                        </a:rPr>
                        <a:t>DNA methylation</a:t>
                      </a:r>
                      <a:endParaRPr sz="1700" b="1">
                        <a:latin typeface="Times New Roman"/>
                        <a:ea typeface="Times New Roman"/>
                        <a:cs typeface="Times New Roman"/>
                        <a:sym typeface="Times New Roman"/>
                      </a:endParaRPr>
                    </a:p>
                  </a:txBody>
                  <a:tcPr marL="162567" marR="162567" marT="60967" marB="609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300" dirty="0">
                        <a:latin typeface="Comic Sans MS"/>
                        <a:ea typeface="Comic Sans MS"/>
                        <a:cs typeface="Comic Sans MS"/>
                        <a:sym typeface="Comic Sans MS"/>
                      </a:endParaRPr>
                    </a:p>
                  </a:txBody>
                  <a:tcPr marL="162567" marR="162567" marT="60967" marB="609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776700">
                <a:tc>
                  <a:txBody>
                    <a:bodyPr/>
                    <a:lstStyle/>
                    <a:p>
                      <a:pPr marL="0" marR="0" lvl="0" indent="0" algn="l" rtl="0">
                        <a:spcBef>
                          <a:spcPts val="0"/>
                        </a:spcBef>
                        <a:spcAft>
                          <a:spcPts val="0"/>
                        </a:spcAft>
                        <a:buNone/>
                      </a:pPr>
                      <a:r>
                        <a:rPr lang="en-GB" sz="1700" b="1">
                          <a:latin typeface="Times New Roman"/>
                          <a:ea typeface="Times New Roman"/>
                          <a:cs typeface="Times New Roman"/>
                          <a:sym typeface="Times New Roman"/>
                        </a:rPr>
                        <a:t>Histone acetylation</a:t>
                      </a:r>
                      <a:endParaRPr sz="1700" b="1">
                        <a:latin typeface="Times New Roman"/>
                        <a:ea typeface="Times New Roman"/>
                        <a:cs typeface="Times New Roman"/>
                        <a:sym typeface="Times New Roman"/>
                      </a:endParaRPr>
                    </a:p>
                  </a:txBody>
                  <a:tcPr marL="162567" marR="162567" marT="60967" marB="609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300" dirty="0">
                        <a:latin typeface="Comic Sans MS"/>
                        <a:ea typeface="Comic Sans MS"/>
                        <a:cs typeface="Comic Sans MS"/>
                        <a:sym typeface="Comic Sans MS"/>
                      </a:endParaRPr>
                    </a:p>
                  </a:txBody>
                  <a:tcPr marL="162567" marR="162567" marT="60967" marB="609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55" name="Google Shape;55;p13"/>
          <p:cNvSpPr txBox="1"/>
          <p:nvPr/>
        </p:nvSpPr>
        <p:spPr>
          <a:xfrm>
            <a:off x="192300" y="2862967"/>
            <a:ext cx="5074000" cy="3416265"/>
          </a:xfrm>
          <a:prstGeom prst="rect">
            <a:avLst/>
          </a:prstGeom>
          <a:noFill/>
          <a:ln w="9525" cap="flat" cmpd="sng">
            <a:solidFill>
              <a:srgbClr val="000000"/>
            </a:solidFill>
            <a:prstDash val="solid"/>
            <a:round/>
            <a:headEnd type="none" w="sm" len="sm"/>
            <a:tailEnd type="none" w="sm" len="sm"/>
          </a:ln>
        </p:spPr>
        <p:txBody>
          <a:bodyPr spcFirstLastPara="1" wrap="square" lIns="121900" tIns="60933" rIns="121900" bIns="60933"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Explain how a </a:t>
            </a:r>
            <a:r>
              <a:rPr kumimoji="0" lang="en-GB"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mutation</a:t>
            </a:r>
            <a:r>
              <a:rPr kumimoji="0" lang="en-GB" sz="14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a gene can lead to the production of a </a:t>
            </a:r>
            <a:r>
              <a:rPr kumimoji="0" lang="en-GB"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defective protein</a:t>
            </a:r>
            <a:r>
              <a:rPr kumimoji="0" lang="en-GB" sz="14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can cause cancer).</a:t>
            </a:r>
            <a:endParaRPr kumimoji="0" sz="14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p:sp>
        <p:nvSpPr>
          <p:cNvPr id="56" name="Google Shape;56;p13"/>
          <p:cNvSpPr txBox="1"/>
          <p:nvPr/>
        </p:nvSpPr>
        <p:spPr>
          <a:xfrm>
            <a:off x="192300" y="158401"/>
            <a:ext cx="3228400" cy="2153997"/>
          </a:xfrm>
          <a:prstGeom prst="rect">
            <a:avLst/>
          </a:prstGeom>
          <a:noFill/>
          <a:ln w="9525" cap="flat" cmpd="sng">
            <a:solidFill>
              <a:srgbClr val="000000"/>
            </a:solidFill>
            <a:prstDash val="solid"/>
            <a:round/>
            <a:headEnd type="none" w="sm" len="sm"/>
            <a:tailEnd type="none" w="sm" len="sm"/>
          </a:ln>
        </p:spPr>
        <p:txBody>
          <a:bodyPr spcFirstLastPara="1" wrap="square" lIns="121900" tIns="60933" rIns="121900" bIns="60933"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Explain what is meant by the term ‘</a:t>
            </a:r>
            <a:r>
              <a:rPr kumimoji="0" lang="en-GB"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gene</a:t>
            </a:r>
            <a:r>
              <a:rPr kumimoji="0" lang="en-GB" sz="14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t>
            </a:r>
            <a:endParaRPr kumimoji="0" sz="14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33"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33"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33"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33"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33"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33"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p:sp>
        <p:nvSpPr>
          <p:cNvPr id="57" name="Google Shape;57;p13"/>
          <p:cNvSpPr txBox="1"/>
          <p:nvPr/>
        </p:nvSpPr>
        <p:spPr>
          <a:xfrm>
            <a:off x="3751236" y="158400"/>
            <a:ext cx="8316800" cy="2062048"/>
          </a:xfrm>
          <a:prstGeom prst="rect">
            <a:avLst/>
          </a:prstGeom>
          <a:noFill/>
          <a:ln w="9525" cap="flat" cmpd="sng">
            <a:solidFill>
              <a:srgbClr val="000000"/>
            </a:solidFill>
            <a:prstDash val="solid"/>
            <a:round/>
            <a:headEnd type="none" w="sm" len="sm"/>
            <a:tailEnd type="none" w="sm" len="sm"/>
          </a:ln>
        </p:spPr>
        <p:txBody>
          <a:bodyPr spcFirstLastPara="1" wrap="square" lIns="121900" tIns="60933" rIns="121900" bIns="60933"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Explain how </a:t>
            </a:r>
            <a:r>
              <a:rPr kumimoji="0" lang="en-GB"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transcription factors </a:t>
            </a:r>
            <a:r>
              <a:rPr kumimoji="0" lang="en-GB" sz="14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work and why they are so important in </a:t>
            </a:r>
            <a:r>
              <a:rPr kumimoji="0" lang="en-GB"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controlling gene expression:</a:t>
            </a:r>
            <a:endParaRPr kumimoji="0"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 </a:t>
            </a:r>
            <a:endParaRPr kumimoji="0" sz="1400" b="1"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p:pic>
        <p:nvPicPr>
          <p:cNvPr id="58" name="Google Shape;58;p13"/>
          <p:cNvPicPr preferRelativeResize="0"/>
          <p:nvPr/>
        </p:nvPicPr>
        <p:blipFill>
          <a:blip r:embed="rId3">
            <a:alphaModFix/>
          </a:blip>
          <a:stretch>
            <a:fillRect/>
          </a:stretch>
        </p:blipFill>
        <p:spPr>
          <a:xfrm>
            <a:off x="3871501" y="814514"/>
            <a:ext cx="2016167" cy="1574087"/>
          </a:xfrm>
          <a:prstGeom prst="rect">
            <a:avLst/>
          </a:prstGeom>
          <a:noFill/>
          <a:ln>
            <a:noFill/>
          </a:ln>
        </p:spPr>
      </p:pic>
      <p:pic>
        <p:nvPicPr>
          <p:cNvPr id="59" name="Google Shape;59;p13"/>
          <p:cNvPicPr preferRelativeResize="0"/>
          <p:nvPr/>
        </p:nvPicPr>
        <p:blipFill rotWithShape="1">
          <a:blip r:embed="rId4">
            <a:alphaModFix/>
          </a:blip>
          <a:srcRect t="31637" r="39885"/>
          <a:stretch/>
        </p:blipFill>
        <p:spPr>
          <a:xfrm>
            <a:off x="5651671" y="3755672"/>
            <a:ext cx="2016167" cy="1061701"/>
          </a:xfrm>
          <a:prstGeom prst="rect">
            <a:avLst/>
          </a:prstGeom>
          <a:noFill/>
          <a:ln>
            <a:noFill/>
          </a:ln>
        </p:spPr>
      </p:pic>
      <p:pic>
        <p:nvPicPr>
          <p:cNvPr id="60" name="Google Shape;60;p13"/>
          <p:cNvPicPr preferRelativeResize="0"/>
          <p:nvPr/>
        </p:nvPicPr>
        <p:blipFill rotWithShape="1">
          <a:blip r:embed="rId4">
            <a:alphaModFix/>
          </a:blip>
          <a:srcRect l="60251" b="23780"/>
          <a:stretch/>
        </p:blipFill>
        <p:spPr>
          <a:xfrm>
            <a:off x="5651667" y="5237889"/>
            <a:ext cx="1520336" cy="1349867"/>
          </a:xfrm>
          <a:prstGeom prst="rect">
            <a:avLst/>
          </a:prstGeom>
          <a:noFill/>
          <a:ln>
            <a:noFill/>
          </a:ln>
        </p:spPr>
      </p:pic>
    </p:spTree>
    <p:extLst>
      <p:ext uri="{BB962C8B-B14F-4D97-AF65-F5344CB8AC3E}">
        <p14:creationId xmlns:p14="http://schemas.microsoft.com/office/powerpoint/2010/main" val="25717703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p:nvPr/>
        </p:nvSpPr>
        <p:spPr>
          <a:xfrm>
            <a:off x="181767" y="3631268"/>
            <a:ext cx="5040400" cy="2975055"/>
          </a:xfrm>
          <a:prstGeom prst="rect">
            <a:avLst/>
          </a:prstGeom>
          <a:noFill/>
          <a:ln w="9525" cap="flat" cmpd="sng">
            <a:solidFill>
              <a:srgbClr val="000000"/>
            </a:solidFill>
            <a:prstDash val="solid"/>
            <a:round/>
            <a:headEnd type="none" w="sm" len="sm"/>
            <a:tailEnd type="none" w="sm" len="sm"/>
          </a:ln>
        </p:spPr>
        <p:txBody>
          <a:bodyPr spcFirstLastPara="1" wrap="square" lIns="121900" tIns="60933" rIns="121900" bIns="60933"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733"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Describe Darwin’s ‘Theory of Evolution’</a:t>
            </a:r>
            <a:endParaRPr kumimoji="0" sz="1733"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66" name="Google Shape;66;p14"/>
          <p:cNvSpPr txBox="1"/>
          <p:nvPr/>
        </p:nvSpPr>
        <p:spPr>
          <a:xfrm>
            <a:off x="5523500" y="2724934"/>
            <a:ext cx="4620800" cy="3856514"/>
          </a:xfrm>
          <a:prstGeom prst="rect">
            <a:avLst/>
          </a:prstGeom>
          <a:noFill/>
          <a:ln w="9525" cap="flat" cmpd="sng">
            <a:solidFill>
              <a:srgbClr val="000000"/>
            </a:solidFill>
            <a:prstDash val="solid"/>
            <a:round/>
            <a:headEnd type="none" w="sm" len="sm"/>
            <a:tailEnd type="none" w="sm" len="sm"/>
          </a:ln>
        </p:spPr>
        <p:txBody>
          <a:bodyPr spcFirstLastPara="1" wrap="square" lIns="121900" tIns="60933" rIns="121900" bIns="60933"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733"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Define the following:</a:t>
            </a:r>
            <a:endParaRPr kumimoji="0" sz="1733"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33"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733"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Evolution:</a:t>
            </a:r>
            <a:endParaRPr kumimoji="0" sz="1733"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33"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33"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33"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33"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33"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733"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Natural Selection:</a:t>
            </a:r>
            <a:endParaRPr kumimoji="0" sz="1733"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33"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33"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33"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33"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33"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67" name="Google Shape;67;p14"/>
          <p:cNvSpPr/>
          <p:nvPr/>
        </p:nvSpPr>
        <p:spPr>
          <a:xfrm>
            <a:off x="181767" y="708723"/>
            <a:ext cx="5166400" cy="8316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8" name="Google Shape;68;p14"/>
          <p:cNvSpPr/>
          <p:nvPr/>
        </p:nvSpPr>
        <p:spPr>
          <a:xfrm>
            <a:off x="181767" y="1658008"/>
            <a:ext cx="5166400" cy="8316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9" name="Google Shape;69;p14"/>
          <p:cNvSpPr/>
          <p:nvPr/>
        </p:nvSpPr>
        <p:spPr>
          <a:xfrm>
            <a:off x="181767" y="2607293"/>
            <a:ext cx="5166400" cy="828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0" name="Google Shape;70;p14"/>
          <p:cNvSpPr/>
          <p:nvPr/>
        </p:nvSpPr>
        <p:spPr>
          <a:xfrm>
            <a:off x="5518599" y="708723"/>
            <a:ext cx="4479200" cy="8316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1" name="Google Shape;71;p14"/>
          <p:cNvSpPr/>
          <p:nvPr/>
        </p:nvSpPr>
        <p:spPr>
          <a:xfrm>
            <a:off x="5518599" y="1658008"/>
            <a:ext cx="4479200" cy="8316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2" name="Google Shape;72;p14"/>
          <p:cNvSpPr/>
          <p:nvPr/>
        </p:nvSpPr>
        <p:spPr>
          <a:xfrm>
            <a:off x="5002375" y="1064376"/>
            <a:ext cx="862000" cy="238000"/>
          </a:xfrm>
          <a:prstGeom prst="rightArrow">
            <a:avLst>
              <a:gd name="adj1" fmla="val 50000"/>
              <a:gd name="adj2" fmla="val 50000"/>
            </a:avLst>
          </a:prstGeom>
          <a:solidFill>
            <a:srgbClr val="4F81BD"/>
          </a:solidFill>
          <a:ln w="25400" cap="flat" cmpd="sng">
            <a:solidFill>
              <a:srgbClr val="395E89"/>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3" name="Google Shape;73;p14"/>
          <p:cNvSpPr/>
          <p:nvPr/>
        </p:nvSpPr>
        <p:spPr>
          <a:xfrm>
            <a:off x="7241872" y="1420032"/>
            <a:ext cx="687200" cy="356000"/>
          </a:xfrm>
          <a:prstGeom prst="downArrow">
            <a:avLst>
              <a:gd name="adj1" fmla="val 50000"/>
              <a:gd name="adj2" fmla="val 50000"/>
            </a:avLst>
          </a:prstGeom>
          <a:solidFill>
            <a:srgbClr val="4F81BD"/>
          </a:solidFill>
          <a:ln w="25400" cap="flat" cmpd="sng">
            <a:solidFill>
              <a:srgbClr val="395E89"/>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4" name="Google Shape;74;p14"/>
          <p:cNvSpPr/>
          <p:nvPr/>
        </p:nvSpPr>
        <p:spPr>
          <a:xfrm>
            <a:off x="2421261" y="2369316"/>
            <a:ext cx="687200" cy="356000"/>
          </a:xfrm>
          <a:prstGeom prst="downArrow">
            <a:avLst>
              <a:gd name="adj1" fmla="val 50000"/>
              <a:gd name="adj2" fmla="val 50000"/>
            </a:avLst>
          </a:prstGeom>
          <a:solidFill>
            <a:srgbClr val="4F81BD"/>
          </a:solidFill>
          <a:ln w="25400" cap="flat" cmpd="sng">
            <a:solidFill>
              <a:srgbClr val="395E89"/>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5" name="Google Shape;75;p14"/>
          <p:cNvSpPr/>
          <p:nvPr/>
        </p:nvSpPr>
        <p:spPr>
          <a:xfrm rot="10800000">
            <a:off x="5002011" y="2013637"/>
            <a:ext cx="862000" cy="238000"/>
          </a:xfrm>
          <a:prstGeom prst="rightArrow">
            <a:avLst>
              <a:gd name="adj1" fmla="val 50000"/>
              <a:gd name="adj2" fmla="val 50000"/>
            </a:avLst>
          </a:prstGeom>
          <a:solidFill>
            <a:srgbClr val="4F81BD"/>
          </a:solidFill>
          <a:ln w="25400" cap="flat" cmpd="sng">
            <a:solidFill>
              <a:srgbClr val="395E89"/>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6" name="Google Shape;76;p14"/>
          <p:cNvSpPr txBox="1"/>
          <p:nvPr/>
        </p:nvSpPr>
        <p:spPr>
          <a:xfrm>
            <a:off x="181773" y="126334"/>
            <a:ext cx="5682000" cy="389732"/>
          </a:xfrm>
          <a:prstGeom prst="rect">
            <a:avLst/>
          </a:prstGeom>
          <a:noFill/>
          <a:ln>
            <a:noFill/>
          </a:ln>
        </p:spPr>
        <p:txBody>
          <a:bodyPr spcFirstLastPara="1" wrap="square" lIns="121900" tIns="60933" rIns="121900" bIns="60933"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733"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Describe the stages of natural selection:</a:t>
            </a:r>
            <a:endParaRPr kumimoji="0" sz="1733"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pic>
        <p:nvPicPr>
          <p:cNvPr id="77" name="Google Shape;77;p14"/>
          <p:cNvPicPr preferRelativeResize="0"/>
          <p:nvPr/>
        </p:nvPicPr>
        <p:blipFill rotWithShape="1">
          <a:blip r:embed="rId3">
            <a:alphaModFix/>
          </a:blip>
          <a:srcRect l="39190" t="16675" r="45872" b="33321"/>
          <a:stretch/>
        </p:blipFill>
        <p:spPr>
          <a:xfrm>
            <a:off x="10168231" y="1070099"/>
            <a:ext cx="1909935" cy="4092915"/>
          </a:xfrm>
          <a:prstGeom prst="rect">
            <a:avLst/>
          </a:prstGeom>
          <a:noFill/>
          <a:ln>
            <a:noFill/>
          </a:ln>
        </p:spPr>
      </p:pic>
    </p:spTree>
    <p:extLst>
      <p:ext uri="{BB962C8B-B14F-4D97-AF65-F5344CB8AC3E}">
        <p14:creationId xmlns:p14="http://schemas.microsoft.com/office/powerpoint/2010/main" val="6982469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5"/>
          <p:cNvSpPr txBox="1"/>
          <p:nvPr/>
        </p:nvSpPr>
        <p:spPr>
          <a:xfrm>
            <a:off x="0" y="1901"/>
            <a:ext cx="4652400" cy="512857"/>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733"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Describe the 5 stages of modern drug testing:</a:t>
            </a:r>
            <a:endParaRPr kumimoji="0" sz="1733"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83" name="Google Shape;83;p15"/>
          <p:cNvSpPr/>
          <p:nvPr/>
        </p:nvSpPr>
        <p:spPr>
          <a:xfrm>
            <a:off x="101600" y="512300"/>
            <a:ext cx="5819600" cy="8316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4" name="Google Shape;84;p15"/>
          <p:cNvSpPr/>
          <p:nvPr/>
        </p:nvSpPr>
        <p:spPr>
          <a:xfrm>
            <a:off x="6136000" y="1561200"/>
            <a:ext cx="5819600" cy="8316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5" name="Google Shape;85;p15"/>
          <p:cNvSpPr/>
          <p:nvPr/>
        </p:nvSpPr>
        <p:spPr>
          <a:xfrm>
            <a:off x="101600" y="1561200"/>
            <a:ext cx="5819600" cy="8316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6" name="Google Shape;86;p15"/>
          <p:cNvSpPr/>
          <p:nvPr/>
        </p:nvSpPr>
        <p:spPr>
          <a:xfrm>
            <a:off x="6136000" y="515100"/>
            <a:ext cx="5819600" cy="828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7" name="Google Shape;87;p15"/>
          <p:cNvSpPr/>
          <p:nvPr/>
        </p:nvSpPr>
        <p:spPr>
          <a:xfrm>
            <a:off x="101600" y="2610100"/>
            <a:ext cx="5819600" cy="828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8" name="Google Shape;88;p15"/>
          <p:cNvSpPr/>
          <p:nvPr/>
        </p:nvSpPr>
        <p:spPr>
          <a:xfrm>
            <a:off x="5665008" y="810509"/>
            <a:ext cx="862000" cy="238000"/>
          </a:xfrm>
          <a:prstGeom prst="rightArrow">
            <a:avLst>
              <a:gd name="adj1" fmla="val 50000"/>
              <a:gd name="adj2" fmla="val 50000"/>
            </a:avLst>
          </a:prstGeom>
          <a:solidFill>
            <a:srgbClr val="4F81BD"/>
          </a:solidFill>
          <a:ln w="25400" cap="flat" cmpd="sng">
            <a:solidFill>
              <a:srgbClr val="395E89"/>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9" name="Google Shape;89;p15"/>
          <p:cNvSpPr/>
          <p:nvPr/>
        </p:nvSpPr>
        <p:spPr>
          <a:xfrm>
            <a:off x="8702205" y="1205199"/>
            <a:ext cx="687200" cy="356000"/>
          </a:xfrm>
          <a:prstGeom prst="downArrow">
            <a:avLst>
              <a:gd name="adj1" fmla="val 50000"/>
              <a:gd name="adj2" fmla="val 50000"/>
            </a:avLst>
          </a:prstGeom>
          <a:solidFill>
            <a:srgbClr val="4F81BD"/>
          </a:solidFill>
          <a:ln w="25400" cap="flat" cmpd="sng">
            <a:solidFill>
              <a:srgbClr val="395E89"/>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0" name="Google Shape;90;p15"/>
          <p:cNvSpPr/>
          <p:nvPr/>
        </p:nvSpPr>
        <p:spPr>
          <a:xfrm rot="10800000">
            <a:off x="5665011" y="1858004"/>
            <a:ext cx="862000" cy="238000"/>
          </a:xfrm>
          <a:prstGeom prst="rightArrow">
            <a:avLst>
              <a:gd name="adj1" fmla="val 50000"/>
              <a:gd name="adj2" fmla="val 50000"/>
            </a:avLst>
          </a:prstGeom>
          <a:solidFill>
            <a:srgbClr val="4F81BD"/>
          </a:solidFill>
          <a:ln w="25400" cap="flat" cmpd="sng">
            <a:solidFill>
              <a:srgbClr val="395E89"/>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1" name="Google Shape;91;p15"/>
          <p:cNvSpPr/>
          <p:nvPr/>
        </p:nvSpPr>
        <p:spPr>
          <a:xfrm>
            <a:off x="2667795" y="2254116"/>
            <a:ext cx="687200" cy="356000"/>
          </a:xfrm>
          <a:prstGeom prst="downArrow">
            <a:avLst>
              <a:gd name="adj1" fmla="val 50000"/>
              <a:gd name="adj2" fmla="val 50000"/>
            </a:avLst>
          </a:prstGeom>
          <a:solidFill>
            <a:srgbClr val="4F81BD"/>
          </a:solidFill>
          <a:ln w="25400" cap="flat" cmpd="sng">
            <a:solidFill>
              <a:srgbClr val="395E89"/>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2" name="Google Shape;92;p15"/>
          <p:cNvSpPr txBox="1"/>
          <p:nvPr/>
        </p:nvSpPr>
        <p:spPr>
          <a:xfrm>
            <a:off x="6136200" y="2508500"/>
            <a:ext cx="5819600" cy="4227399"/>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733"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Explain how modern drug trials are similar/different from Withering’s drug trial:</a:t>
            </a:r>
            <a:endParaRPr kumimoji="0" sz="1733"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93;p15"/>
          <p:cNvSpPr txBox="1"/>
          <p:nvPr/>
        </p:nvSpPr>
        <p:spPr>
          <a:xfrm>
            <a:off x="101600" y="3549101"/>
            <a:ext cx="2804000" cy="3179613"/>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733"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Explain what a double blind trial is:</a:t>
            </a:r>
            <a:endParaRPr kumimoji="0" sz="1733"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33"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33"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33"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33"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33"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33"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33"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33"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33"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94" name="Google Shape;94;p15"/>
          <p:cNvSpPr txBox="1"/>
          <p:nvPr/>
        </p:nvSpPr>
        <p:spPr>
          <a:xfrm>
            <a:off x="3117200" y="3520301"/>
            <a:ext cx="2804000" cy="3179613"/>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733"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What are new drugs tested for?</a:t>
            </a:r>
            <a:endParaRPr kumimoji="0" sz="1733"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33"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33"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33"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33"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33"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33"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33"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33"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33"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6945485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63782"/>
          </a:xfrm>
          <a:solidFill>
            <a:srgbClr val="FFFF00"/>
          </a:solidFill>
          <a:ln>
            <a:noFill/>
          </a:ln>
        </p:spPr>
        <p:txBody>
          <a:bodyPr>
            <a:normAutofit fontScale="90000"/>
          </a:bodyPr>
          <a:lstStyle/>
          <a:p>
            <a:r>
              <a:rPr lang="en-GB" b="1" u="sng" dirty="0" smtClean="0"/>
              <a:t>Article Preparation L2: Darwin’s Cancer Fix</a:t>
            </a:r>
            <a:r>
              <a:rPr lang="en-GB" b="1" dirty="0" smtClean="0"/>
              <a:t>             </a:t>
            </a:r>
            <a:fld id="{8B2B271B-5199-4929-97FD-6DD1379F13B4}" type="datetime5">
              <a:rPr lang="en-GB" b="1" u="sng" smtClean="0"/>
              <a:pPr/>
              <a:t>9-May-22</a:t>
            </a:fld>
            <a:r>
              <a:rPr lang="en-GB" b="1" dirty="0" smtClean="0"/>
              <a:t/>
            </a:r>
            <a:br>
              <a:rPr lang="en-GB" b="1" dirty="0" smtClean="0"/>
            </a:br>
            <a:endParaRPr lang="en-GB" sz="3300" b="1" i="1" dirty="0"/>
          </a:p>
        </p:txBody>
      </p:sp>
      <p:sp>
        <p:nvSpPr>
          <p:cNvPr id="3" name="Content Placeholder 2"/>
          <p:cNvSpPr>
            <a:spLocks noGrp="1"/>
          </p:cNvSpPr>
          <p:nvPr>
            <p:ph idx="1"/>
          </p:nvPr>
        </p:nvSpPr>
        <p:spPr>
          <a:xfrm>
            <a:off x="119921" y="1289154"/>
            <a:ext cx="11573315" cy="4917682"/>
          </a:xfrm>
        </p:spPr>
        <p:txBody>
          <a:bodyPr>
            <a:normAutofit/>
          </a:bodyPr>
          <a:lstStyle/>
          <a:p>
            <a:pPr marL="0" indent="0">
              <a:buNone/>
            </a:pPr>
            <a:r>
              <a:rPr lang="en-GB" b="1" u="sng" dirty="0" smtClean="0"/>
              <a:t>Do Now</a:t>
            </a:r>
            <a:endParaRPr lang="en-GB" b="1" dirty="0" smtClean="0">
              <a:solidFill>
                <a:srgbClr val="00B050"/>
              </a:solidFill>
            </a:endParaRPr>
          </a:p>
          <a:p>
            <a:pPr marL="514350" indent="-514350">
              <a:buFont typeface="+mj-lt"/>
              <a:buAutoNum type="arabicPeriod"/>
            </a:pPr>
            <a:r>
              <a:rPr lang="en-US" dirty="0"/>
              <a:t>How does genetics affect cardiovascular disease risk</a:t>
            </a:r>
            <a:r>
              <a:rPr lang="en-US" dirty="0" smtClean="0"/>
              <a:t>?</a:t>
            </a:r>
          </a:p>
          <a:p>
            <a:pPr marL="514350" indent="-514350">
              <a:buFont typeface="+mj-lt"/>
              <a:buAutoNum type="arabicPeriod"/>
            </a:pPr>
            <a:r>
              <a:rPr lang="en-US" dirty="0" smtClean="0"/>
              <a:t>How </a:t>
            </a:r>
            <a:r>
              <a:rPr lang="en-US" dirty="0"/>
              <a:t>does an atheroma form</a:t>
            </a:r>
            <a:r>
              <a:rPr lang="en-US" dirty="0" smtClean="0"/>
              <a:t>?</a:t>
            </a:r>
          </a:p>
          <a:p>
            <a:pPr marL="514350" indent="-514350">
              <a:buFont typeface="+mj-lt"/>
              <a:buAutoNum type="arabicPeriod"/>
            </a:pPr>
            <a:r>
              <a:rPr lang="en-US" dirty="0" smtClean="0"/>
              <a:t>How </a:t>
            </a:r>
            <a:r>
              <a:rPr lang="en-US" dirty="0"/>
              <a:t>can a gene mutation result in a protein not being </a:t>
            </a:r>
            <a:r>
              <a:rPr lang="en-US" dirty="0" err="1"/>
              <a:t>synthesised</a:t>
            </a:r>
            <a:r>
              <a:rPr lang="en-US" dirty="0" smtClean="0"/>
              <a:t>?</a:t>
            </a:r>
          </a:p>
          <a:p>
            <a:pPr marL="514350" indent="-514350">
              <a:buFont typeface="+mj-lt"/>
              <a:buAutoNum type="arabicPeriod"/>
            </a:pPr>
            <a:r>
              <a:rPr lang="en-US" dirty="0" smtClean="0"/>
              <a:t>What </a:t>
            </a:r>
            <a:r>
              <a:rPr lang="en-US" dirty="0"/>
              <a:t>is a frame shift mutation</a:t>
            </a:r>
            <a:r>
              <a:rPr lang="en-US" dirty="0" smtClean="0"/>
              <a:t>?</a:t>
            </a:r>
          </a:p>
          <a:p>
            <a:pPr marL="514350" indent="-514350">
              <a:buFont typeface="+mj-lt"/>
              <a:buAutoNum type="arabicPeriod"/>
            </a:pPr>
            <a:r>
              <a:rPr lang="en-US" dirty="0" smtClean="0"/>
              <a:t>How does epigenetic control work?</a:t>
            </a:r>
          </a:p>
          <a:p>
            <a:pPr marL="514350" indent="-514350">
              <a:buFont typeface="+mj-lt"/>
              <a:buAutoNum type="arabicPeriod"/>
            </a:pPr>
            <a:r>
              <a:rPr lang="en-US" dirty="0" smtClean="0"/>
              <a:t>What </a:t>
            </a:r>
            <a:r>
              <a:rPr lang="en-US" dirty="0"/>
              <a:t>do selection pressures do? </a:t>
            </a:r>
            <a:endParaRPr lang="en-US" dirty="0" smtClean="0"/>
          </a:p>
          <a:p>
            <a:pPr marL="514350" indent="-514350">
              <a:buFont typeface="+mj-lt"/>
              <a:buAutoNum type="arabicPeriod"/>
            </a:pPr>
            <a:r>
              <a:rPr lang="en-US" dirty="0" smtClean="0"/>
              <a:t>How </a:t>
            </a:r>
            <a:r>
              <a:rPr lang="en-US" dirty="0"/>
              <a:t>do scientists discuss and review their work</a:t>
            </a:r>
            <a:r>
              <a:rPr lang="en-US" dirty="0" smtClean="0"/>
              <a:t>?</a:t>
            </a:r>
          </a:p>
          <a:p>
            <a:pPr marL="514350" indent="-514350">
              <a:buFont typeface="+mj-lt"/>
              <a:buAutoNum type="arabicPeriod"/>
            </a:pPr>
            <a:r>
              <a:rPr lang="en-GB" dirty="0" smtClean="0"/>
              <a:t>What </a:t>
            </a:r>
            <a:r>
              <a:rPr lang="en-GB" dirty="0"/>
              <a:t>is inflammation</a:t>
            </a:r>
            <a:r>
              <a:rPr lang="en-GB" dirty="0" smtClean="0"/>
              <a:t>?</a:t>
            </a:r>
          </a:p>
          <a:p>
            <a:endParaRPr lang="en-GB" dirty="0"/>
          </a:p>
        </p:txBody>
      </p:sp>
    </p:spTree>
    <p:extLst>
      <p:ext uri="{BB962C8B-B14F-4D97-AF65-F5344CB8AC3E}">
        <p14:creationId xmlns:p14="http://schemas.microsoft.com/office/powerpoint/2010/main" val="1064969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graphicFrame>
        <p:nvGraphicFramePr>
          <p:cNvPr id="59" name="Google Shape;59;p14"/>
          <p:cNvGraphicFramePr/>
          <p:nvPr/>
        </p:nvGraphicFramePr>
        <p:xfrm>
          <a:off x="71077" y="191673"/>
          <a:ext cx="11464666" cy="5974198"/>
        </p:xfrm>
        <a:graphic>
          <a:graphicData uri="http://schemas.openxmlformats.org/drawingml/2006/table">
            <a:tbl>
              <a:tblPr firstRow="1" bandRow="1">
                <a:noFill/>
              </a:tblPr>
              <a:tblGrid>
                <a:gridCol w="2002033">
                  <a:extLst>
                    <a:ext uri="{9D8B030D-6E8A-4147-A177-3AD203B41FA5}">
                      <a16:colId xmlns:a16="http://schemas.microsoft.com/office/drawing/2014/main" val="20000"/>
                    </a:ext>
                  </a:extLst>
                </a:gridCol>
                <a:gridCol w="2930900">
                  <a:extLst>
                    <a:ext uri="{9D8B030D-6E8A-4147-A177-3AD203B41FA5}">
                      <a16:colId xmlns:a16="http://schemas.microsoft.com/office/drawing/2014/main" val="20001"/>
                    </a:ext>
                  </a:extLst>
                </a:gridCol>
                <a:gridCol w="6531733">
                  <a:extLst>
                    <a:ext uri="{9D8B030D-6E8A-4147-A177-3AD203B41FA5}">
                      <a16:colId xmlns:a16="http://schemas.microsoft.com/office/drawing/2014/main" val="20002"/>
                    </a:ext>
                  </a:extLst>
                </a:gridCol>
              </a:tblGrid>
              <a:tr h="1097300">
                <a:tc>
                  <a:txBody>
                    <a:bodyPr/>
                    <a:lstStyle/>
                    <a:p>
                      <a:pPr marL="0" marR="0" lvl="0" indent="0" algn="l" rtl="0">
                        <a:spcBef>
                          <a:spcPts val="0"/>
                        </a:spcBef>
                        <a:spcAft>
                          <a:spcPts val="0"/>
                        </a:spcAft>
                        <a:buNone/>
                      </a:pPr>
                      <a:r>
                        <a:rPr lang="en-GB" sz="2700" dirty="0"/>
                        <a:t>Paragraph</a:t>
                      </a:r>
                      <a:endParaRPr sz="2700" dirty="0"/>
                    </a:p>
                  </a:txBody>
                  <a:tcPr marL="121933" marR="121933" marT="60967" marB="60967"/>
                </a:tc>
                <a:tc>
                  <a:txBody>
                    <a:bodyPr/>
                    <a:lstStyle/>
                    <a:p>
                      <a:pPr marL="0" marR="0" lvl="0" indent="0" algn="l" rtl="0">
                        <a:spcBef>
                          <a:spcPts val="0"/>
                        </a:spcBef>
                        <a:spcAft>
                          <a:spcPts val="0"/>
                        </a:spcAft>
                        <a:buNone/>
                      </a:pPr>
                      <a:r>
                        <a:rPr lang="en-GB" sz="2700" dirty="0"/>
                        <a:t>Term  / Word</a:t>
                      </a:r>
                      <a:endParaRPr sz="2700" dirty="0"/>
                    </a:p>
                  </a:txBody>
                  <a:tcPr marL="121933" marR="121933" marT="60967" marB="60967"/>
                </a:tc>
                <a:tc>
                  <a:txBody>
                    <a:bodyPr/>
                    <a:lstStyle/>
                    <a:p>
                      <a:pPr marL="0" marR="0" lvl="0" indent="0" algn="l" rtl="0">
                        <a:spcBef>
                          <a:spcPts val="0"/>
                        </a:spcBef>
                        <a:spcAft>
                          <a:spcPts val="0"/>
                        </a:spcAft>
                        <a:buNone/>
                      </a:pPr>
                      <a:r>
                        <a:rPr lang="en-GB" sz="2700" dirty="0"/>
                        <a:t>Definition</a:t>
                      </a:r>
                      <a:endParaRPr sz="2700" dirty="0"/>
                    </a:p>
                  </a:txBody>
                  <a:tcPr marL="121933" marR="121933" marT="60967" marB="60967"/>
                </a:tc>
                <a:extLst>
                  <a:ext uri="{0D108BD9-81ED-4DB2-BD59-A6C34878D82A}">
                    <a16:rowId xmlns:a16="http://schemas.microsoft.com/office/drawing/2014/main" val="10000"/>
                  </a:ext>
                </a:extLst>
              </a:tr>
              <a:tr h="731533">
                <a:tc>
                  <a:txBody>
                    <a:bodyPr/>
                    <a:lstStyle/>
                    <a:p>
                      <a:pPr marL="0" marR="0" lvl="0" indent="0" algn="l" rtl="0">
                        <a:spcBef>
                          <a:spcPts val="0"/>
                        </a:spcBef>
                        <a:spcAft>
                          <a:spcPts val="0"/>
                        </a:spcAft>
                        <a:buNone/>
                      </a:pPr>
                      <a:r>
                        <a:rPr lang="en-GB" sz="3200" dirty="0"/>
                        <a:t>1</a:t>
                      </a:r>
                      <a:endParaRPr sz="3200" dirty="0"/>
                    </a:p>
                  </a:txBody>
                  <a:tcPr marL="121933" marR="121933" marT="60967" marB="60967"/>
                </a:tc>
                <a:tc>
                  <a:txBody>
                    <a:bodyPr/>
                    <a:lstStyle/>
                    <a:p>
                      <a:pPr marL="0" marR="0" lvl="0" indent="0" algn="l" rtl="0">
                        <a:spcBef>
                          <a:spcPts val="0"/>
                        </a:spcBef>
                        <a:spcAft>
                          <a:spcPts val="0"/>
                        </a:spcAft>
                        <a:buNone/>
                      </a:pPr>
                      <a:r>
                        <a:rPr lang="en-GB" sz="2000" dirty="0"/>
                        <a:t>oncologists</a:t>
                      </a:r>
                      <a:endParaRPr sz="2000" dirty="0"/>
                    </a:p>
                  </a:txBody>
                  <a:tcPr marL="121933" marR="121933" marT="60967" marB="60967"/>
                </a:tc>
                <a:tc>
                  <a:txBody>
                    <a:bodyPr/>
                    <a:lstStyle/>
                    <a:p>
                      <a:pPr marL="0" marR="0" lvl="0" indent="0" algn="l" rtl="0">
                        <a:spcBef>
                          <a:spcPts val="0"/>
                        </a:spcBef>
                        <a:spcAft>
                          <a:spcPts val="0"/>
                        </a:spcAft>
                        <a:buNone/>
                      </a:pPr>
                      <a:r>
                        <a:rPr lang="en-GB" sz="2000" dirty="0"/>
                        <a:t>A doctor who treats cancer and provides medical care for a person diagnosed with cancer </a:t>
                      </a:r>
                      <a:endParaRPr sz="2000" dirty="0"/>
                    </a:p>
                  </a:txBody>
                  <a:tcPr marL="121933" marR="121933" marT="60967" marB="60967"/>
                </a:tc>
                <a:extLst>
                  <a:ext uri="{0D108BD9-81ED-4DB2-BD59-A6C34878D82A}">
                    <a16:rowId xmlns:a16="http://schemas.microsoft.com/office/drawing/2014/main" val="10001"/>
                  </a:ext>
                </a:extLst>
              </a:tr>
              <a:tr h="731533">
                <a:tc>
                  <a:txBody>
                    <a:bodyPr/>
                    <a:lstStyle/>
                    <a:p>
                      <a:pPr marL="0" marR="0" lvl="0" indent="0" algn="l" rtl="0">
                        <a:spcBef>
                          <a:spcPts val="0"/>
                        </a:spcBef>
                        <a:spcAft>
                          <a:spcPts val="0"/>
                        </a:spcAft>
                        <a:buNone/>
                      </a:pPr>
                      <a:r>
                        <a:rPr lang="en-GB" sz="3200" dirty="0"/>
                        <a:t>2</a:t>
                      </a:r>
                      <a:endParaRPr sz="3200" dirty="0"/>
                    </a:p>
                  </a:txBody>
                  <a:tcPr marL="121933" marR="121933" marT="60967" marB="60967"/>
                </a:tc>
                <a:tc>
                  <a:txBody>
                    <a:bodyPr/>
                    <a:lstStyle/>
                    <a:p>
                      <a:pPr marL="0" marR="0" lvl="0" indent="0" algn="l" rtl="0">
                        <a:spcBef>
                          <a:spcPts val="0"/>
                        </a:spcBef>
                        <a:spcAft>
                          <a:spcPts val="0"/>
                        </a:spcAft>
                        <a:buNone/>
                      </a:pPr>
                      <a:r>
                        <a:rPr lang="en-GB" sz="2000" dirty="0"/>
                        <a:t>metastatic</a:t>
                      </a:r>
                      <a:endParaRPr sz="2000" dirty="0"/>
                    </a:p>
                  </a:txBody>
                  <a:tcPr marL="121933" marR="121933" marT="60967" marB="60967"/>
                </a:tc>
                <a:tc>
                  <a:txBody>
                    <a:bodyPr/>
                    <a:lstStyle/>
                    <a:p>
                      <a:pPr marL="0" marR="0" lvl="0" indent="0" algn="l" rtl="0">
                        <a:spcBef>
                          <a:spcPts val="0"/>
                        </a:spcBef>
                        <a:spcAft>
                          <a:spcPts val="0"/>
                        </a:spcAft>
                        <a:buNone/>
                      </a:pPr>
                      <a:r>
                        <a:rPr lang="en-GB" sz="2000" dirty="0"/>
                        <a:t>The spread of cancer cells from the place where they first formed to another part of the body</a:t>
                      </a:r>
                      <a:endParaRPr sz="2000" dirty="0"/>
                    </a:p>
                  </a:txBody>
                  <a:tcPr marL="121933" marR="121933" marT="60967" marB="60967"/>
                </a:tc>
                <a:extLst>
                  <a:ext uri="{0D108BD9-81ED-4DB2-BD59-A6C34878D82A}">
                    <a16:rowId xmlns:a16="http://schemas.microsoft.com/office/drawing/2014/main" val="10002"/>
                  </a:ext>
                </a:extLst>
              </a:tr>
              <a:tr h="731533">
                <a:tc>
                  <a:txBody>
                    <a:bodyPr/>
                    <a:lstStyle/>
                    <a:p>
                      <a:pPr marL="0" marR="0" lvl="0" indent="0" algn="l" rtl="0">
                        <a:spcBef>
                          <a:spcPts val="0"/>
                        </a:spcBef>
                        <a:spcAft>
                          <a:spcPts val="0"/>
                        </a:spcAft>
                        <a:buNone/>
                      </a:pPr>
                      <a:r>
                        <a:rPr lang="en-GB" sz="3200" dirty="0"/>
                        <a:t>5</a:t>
                      </a:r>
                      <a:endParaRPr sz="3200" dirty="0"/>
                    </a:p>
                  </a:txBody>
                  <a:tcPr marL="121933" marR="121933" marT="60967" marB="60967"/>
                </a:tc>
                <a:tc>
                  <a:txBody>
                    <a:bodyPr/>
                    <a:lstStyle/>
                    <a:p>
                      <a:pPr marL="0" marR="0" lvl="0" indent="0" algn="l" rtl="0">
                        <a:spcBef>
                          <a:spcPts val="0"/>
                        </a:spcBef>
                        <a:spcAft>
                          <a:spcPts val="0"/>
                        </a:spcAft>
                        <a:buNone/>
                      </a:pPr>
                      <a:r>
                        <a:rPr lang="en-GB" sz="2000" dirty="0" err="1"/>
                        <a:t>oncogenesis</a:t>
                      </a:r>
                      <a:endParaRPr sz="2000"/>
                    </a:p>
                  </a:txBody>
                  <a:tcPr marL="121933" marR="121933" marT="60967" marB="60967"/>
                </a:tc>
                <a:tc>
                  <a:txBody>
                    <a:bodyPr/>
                    <a:lstStyle/>
                    <a:p>
                      <a:pPr marL="0" marR="0" lvl="0" indent="0" algn="l" rtl="0">
                        <a:spcBef>
                          <a:spcPts val="0"/>
                        </a:spcBef>
                        <a:spcAft>
                          <a:spcPts val="0"/>
                        </a:spcAft>
                        <a:buNone/>
                      </a:pPr>
                      <a:r>
                        <a:rPr lang="en-GB" sz="2000"/>
                        <a:t>The process through which healthy cells become transformed into cancer cells </a:t>
                      </a:r>
                      <a:endParaRPr sz="2000"/>
                    </a:p>
                  </a:txBody>
                  <a:tcPr marL="121933" marR="121933" marT="60967" marB="60967"/>
                </a:tc>
                <a:extLst>
                  <a:ext uri="{0D108BD9-81ED-4DB2-BD59-A6C34878D82A}">
                    <a16:rowId xmlns:a16="http://schemas.microsoft.com/office/drawing/2014/main" val="10003"/>
                  </a:ext>
                </a:extLst>
              </a:tr>
              <a:tr h="609613">
                <a:tc>
                  <a:txBody>
                    <a:bodyPr/>
                    <a:lstStyle/>
                    <a:p>
                      <a:pPr marL="0" marR="0" lvl="0" indent="0" algn="l" rtl="0">
                        <a:spcBef>
                          <a:spcPts val="0"/>
                        </a:spcBef>
                        <a:spcAft>
                          <a:spcPts val="0"/>
                        </a:spcAft>
                        <a:buNone/>
                      </a:pPr>
                      <a:r>
                        <a:rPr lang="en-GB" sz="3200"/>
                        <a:t>5</a:t>
                      </a:r>
                      <a:endParaRPr sz="3200"/>
                    </a:p>
                  </a:txBody>
                  <a:tcPr marL="121933" marR="121933" marT="60967" marB="60967"/>
                </a:tc>
                <a:tc>
                  <a:txBody>
                    <a:bodyPr/>
                    <a:lstStyle/>
                    <a:p>
                      <a:pPr marL="0" marR="0" lvl="0" indent="0" algn="l" rtl="0">
                        <a:spcBef>
                          <a:spcPts val="0"/>
                        </a:spcBef>
                        <a:spcAft>
                          <a:spcPts val="0"/>
                        </a:spcAft>
                        <a:buNone/>
                      </a:pPr>
                      <a:r>
                        <a:rPr lang="en-GB" sz="2000"/>
                        <a:t>ailment</a:t>
                      </a:r>
                      <a:endParaRPr sz="2000"/>
                    </a:p>
                  </a:txBody>
                  <a:tcPr marL="121933" marR="121933" marT="60967" marB="60967"/>
                </a:tc>
                <a:tc>
                  <a:txBody>
                    <a:bodyPr/>
                    <a:lstStyle/>
                    <a:p>
                      <a:pPr marL="0" marR="0" lvl="0" indent="0" algn="l" rtl="0">
                        <a:spcBef>
                          <a:spcPts val="0"/>
                        </a:spcBef>
                        <a:spcAft>
                          <a:spcPts val="0"/>
                        </a:spcAft>
                        <a:buNone/>
                      </a:pPr>
                      <a:r>
                        <a:rPr lang="en-GB" sz="2000"/>
                        <a:t>An illness, typically a minor one</a:t>
                      </a:r>
                      <a:endParaRPr sz="2000"/>
                    </a:p>
                  </a:txBody>
                  <a:tcPr marL="121933" marR="121933" marT="60967" marB="60967"/>
                </a:tc>
                <a:extLst>
                  <a:ext uri="{0D108BD9-81ED-4DB2-BD59-A6C34878D82A}">
                    <a16:rowId xmlns:a16="http://schemas.microsoft.com/office/drawing/2014/main" val="10004"/>
                  </a:ext>
                </a:extLst>
              </a:tr>
              <a:tr h="731533">
                <a:tc>
                  <a:txBody>
                    <a:bodyPr/>
                    <a:lstStyle/>
                    <a:p>
                      <a:pPr marL="0" marR="0" lvl="0" indent="0" algn="l" rtl="0">
                        <a:spcBef>
                          <a:spcPts val="0"/>
                        </a:spcBef>
                        <a:spcAft>
                          <a:spcPts val="0"/>
                        </a:spcAft>
                        <a:buNone/>
                      </a:pPr>
                      <a:r>
                        <a:rPr lang="en-GB" sz="3200"/>
                        <a:t>10</a:t>
                      </a:r>
                      <a:endParaRPr sz="3200"/>
                    </a:p>
                  </a:txBody>
                  <a:tcPr marL="121933" marR="121933" marT="60967" marB="60967"/>
                </a:tc>
                <a:tc>
                  <a:txBody>
                    <a:bodyPr/>
                    <a:lstStyle/>
                    <a:p>
                      <a:pPr marL="0" marR="0" lvl="0" indent="0" algn="l" rtl="0">
                        <a:spcBef>
                          <a:spcPts val="0"/>
                        </a:spcBef>
                        <a:spcAft>
                          <a:spcPts val="0"/>
                        </a:spcAft>
                        <a:buNone/>
                      </a:pPr>
                      <a:r>
                        <a:rPr lang="en-GB" sz="2000"/>
                        <a:t>perturbations</a:t>
                      </a:r>
                      <a:endParaRPr sz="2000"/>
                    </a:p>
                  </a:txBody>
                  <a:tcPr marL="121933" marR="121933" marT="60967" marB="60967"/>
                </a:tc>
                <a:tc>
                  <a:txBody>
                    <a:bodyPr/>
                    <a:lstStyle/>
                    <a:p>
                      <a:pPr marL="0" marR="0" lvl="0" indent="0" algn="l" rtl="0">
                        <a:spcBef>
                          <a:spcPts val="0"/>
                        </a:spcBef>
                        <a:spcAft>
                          <a:spcPts val="0"/>
                        </a:spcAft>
                        <a:buNone/>
                      </a:pPr>
                      <a:r>
                        <a:rPr lang="en-GB" sz="2000"/>
                        <a:t>An alteration of the function of of a biological system by internal or external means</a:t>
                      </a:r>
                      <a:endParaRPr sz="2000"/>
                    </a:p>
                  </a:txBody>
                  <a:tcPr marL="121933" marR="121933" marT="60967" marB="60967"/>
                </a:tc>
                <a:extLst>
                  <a:ext uri="{0D108BD9-81ED-4DB2-BD59-A6C34878D82A}">
                    <a16:rowId xmlns:a16="http://schemas.microsoft.com/office/drawing/2014/main" val="10005"/>
                  </a:ext>
                </a:extLst>
              </a:tr>
              <a:tr h="609613">
                <a:tc>
                  <a:txBody>
                    <a:bodyPr/>
                    <a:lstStyle/>
                    <a:p>
                      <a:pPr marL="0" marR="0" lvl="0" indent="0" algn="l" rtl="0">
                        <a:spcBef>
                          <a:spcPts val="0"/>
                        </a:spcBef>
                        <a:spcAft>
                          <a:spcPts val="0"/>
                        </a:spcAft>
                        <a:buNone/>
                      </a:pPr>
                      <a:r>
                        <a:rPr lang="en-GB" sz="3200"/>
                        <a:t>12</a:t>
                      </a:r>
                      <a:endParaRPr sz="3200"/>
                    </a:p>
                  </a:txBody>
                  <a:tcPr marL="121933" marR="121933" marT="60967" marB="60967"/>
                </a:tc>
                <a:tc>
                  <a:txBody>
                    <a:bodyPr/>
                    <a:lstStyle/>
                    <a:p>
                      <a:pPr marL="0" marR="0" lvl="0" indent="0" algn="l" rtl="0">
                        <a:spcBef>
                          <a:spcPts val="0"/>
                        </a:spcBef>
                        <a:spcAft>
                          <a:spcPts val="0"/>
                        </a:spcAft>
                        <a:buNone/>
                      </a:pPr>
                      <a:r>
                        <a:rPr lang="en-GB" sz="2000"/>
                        <a:t>confer</a:t>
                      </a:r>
                      <a:endParaRPr sz="2000"/>
                    </a:p>
                  </a:txBody>
                  <a:tcPr marL="121933" marR="121933" marT="60967" marB="60967"/>
                </a:tc>
                <a:tc>
                  <a:txBody>
                    <a:bodyPr/>
                    <a:lstStyle/>
                    <a:p>
                      <a:pPr marL="0" marR="0" lvl="0" indent="0" algn="l" rtl="0">
                        <a:spcBef>
                          <a:spcPts val="0"/>
                        </a:spcBef>
                        <a:spcAft>
                          <a:spcPts val="0"/>
                        </a:spcAft>
                        <a:buNone/>
                      </a:pPr>
                      <a:r>
                        <a:rPr lang="en-GB" sz="2000"/>
                        <a:t>To grant </a:t>
                      </a:r>
                      <a:endParaRPr sz="2000"/>
                    </a:p>
                  </a:txBody>
                  <a:tcPr marL="121933" marR="121933" marT="60967" marB="60967"/>
                </a:tc>
                <a:extLst>
                  <a:ext uri="{0D108BD9-81ED-4DB2-BD59-A6C34878D82A}">
                    <a16:rowId xmlns:a16="http://schemas.microsoft.com/office/drawing/2014/main" val="10006"/>
                  </a:ext>
                </a:extLst>
              </a:tr>
              <a:tr h="731533">
                <a:tc>
                  <a:txBody>
                    <a:bodyPr/>
                    <a:lstStyle/>
                    <a:p>
                      <a:pPr marL="0" marR="0" lvl="0" indent="0" algn="l" rtl="0">
                        <a:spcBef>
                          <a:spcPts val="0"/>
                        </a:spcBef>
                        <a:spcAft>
                          <a:spcPts val="0"/>
                        </a:spcAft>
                        <a:buNone/>
                      </a:pPr>
                      <a:r>
                        <a:rPr lang="en-GB" sz="3200"/>
                        <a:t>13</a:t>
                      </a:r>
                      <a:endParaRPr sz="3200"/>
                    </a:p>
                  </a:txBody>
                  <a:tcPr marL="121933" marR="121933" marT="60967" marB="60967"/>
                </a:tc>
                <a:tc>
                  <a:txBody>
                    <a:bodyPr/>
                    <a:lstStyle/>
                    <a:p>
                      <a:pPr marL="0" marR="0" lvl="0" indent="0" algn="l" rtl="0">
                        <a:spcBef>
                          <a:spcPts val="0"/>
                        </a:spcBef>
                        <a:spcAft>
                          <a:spcPts val="0"/>
                        </a:spcAft>
                        <a:buNone/>
                      </a:pPr>
                      <a:r>
                        <a:rPr lang="en-GB" sz="2000"/>
                        <a:t>paleontologists</a:t>
                      </a:r>
                      <a:endParaRPr sz="2000"/>
                    </a:p>
                  </a:txBody>
                  <a:tcPr marL="121933" marR="121933" marT="60967" marB="60967"/>
                </a:tc>
                <a:tc>
                  <a:txBody>
                    <a:bodyPr/>
                    <a:lstStyle/>
                    <a:p>
                      <a:pPr marL="0" marR="0" lvl="0" indent="0" algn="l" rtl="0">
                        <a:spcBef>
                          <a:spcPts val="0"/>
                        </a:spcBef>
                        <a:spcAft>
                          <a:spcPts val="0"/>
                        </a:spcAft>
                        <a:buNone/>
                      </a:pPr>
                      <a:r>
                        <a:rPr lang="en-GB" sz="2000" dirty="0"/>
                        <a:t>A scientist who studies the history of life on Earth through the fossil record</a:t>
                      </a:r>
                      <a:endParaRPr sz="2000" dirty="0"/>
                    </a:p>
                  </a:txBody>
                  <a:tcPr marL="121933" marR="121933" marT="60967" marB="60967"/>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426377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63782"/>
          </a:xfrm>
          <a:solidFill>
            <a:srgbClr val="92D050"/>
          </a:solidFill>
          <a:ln>
            <a:noFill/>
          </a:ln>
        </p:spPr>
        <p:txBody>
          <a:bodyPr>
            <a:normAutofit/>
          </a:bodyPr>
          <a:lstStyle/>
          <a:p>
            <a:r>
              <a:rPr lang="en-GB" b="1" u="sng" dirty="0" smtClean="0"/>
              <a:t>Answers</a:t>
            </a:r>
            <a:r>
              <a:rPr lang="en-GB" b="1" dirty="0" smtClean="0"/>
              <a:t/>
            </a:r>
            <a:br>
              <a:rPr lang="en-GB" b="1" dirty="0" smtClean="0"/>
            </a:br>
            <a:endParaRPr lang="en-GB" sz="3300" b="1" i="1" dirty="0"/>
          </a:p>
        </p:txBody>
      </p:sp>
      <p:sp>
        <p:nvSpPr>
          <p:cNvPr id="3" name="Content Placeholder 2"/>
          <p:cNvSpPr>
            <a:spLocks noGrp="1"/>
          </p:cNvSpPr>
          <p:nvPr>
            <p:ph idx="1"/>
          </p:nvPr>
        </p:nvSpPr>
        <p:spPr>
          <a:xfrm>
            <a:off x="309342" y="1484026"/>
            <a:ext cx="11573315" cy="4917682"/>
          </a:xfrm>
        </p:spPr>
        <p:txBody>
          <a:bodyPr>
            <a:normAutofit fontScale="92500" lnSpcReduction="10000"/>
          </a:bodyPr>
          <a:lstStyle/>
          <a:p>
            <a:pPr marL="0" indent="0">
              <a:buNone/>
            </a:pPr>
            <a:r>
              <a:rPr lang="en-GB" b="1" u="sng" dirty="0" smtClean="0"/>
              <a:t>Do Now</a:t>
            </a:r>
            <a:endParaRPr lang="en-GB" b="1" dirty="0" smtClean="0">
              <a:solidFill>
                <a:srgbClr val="00B050"/>
              </a:solidFill>
            </a:endParaRPr>
          </a:p>
          <a:p>
            <a:pPr marL="514350" indent="-514350">
              <a:buFont typeface="+mj-lt"/>
              <a:buAutoNum type="arabicPeriod"/>
            </a:pPr>
            <a:r>
              <a:rPr lang="en-US" dirty="0"/>
              <a:t>How does genetics affect cardiovascular disease risk</a:t>
            </a:r>
            <a:r>
              <a:rPr lang="en-US" dirty="0" smtClean="0"/>
              <a:t>?</a:t>
            </a:r>
          </a:p>
          <a:p>
            <a:r>
              <a:rPr lang="en-US" dirty="0">
                <a:solidFill>
                  <a:srgbClr val="00B050"/>
                </a:solidFill>
              </a:rPr>
              <a:t>Some people inherit particular alleles that make high blood pressure more likely. </a:t>
            </a:r>
            <a:endParaRPr lang="en-US" dirty="0" smtClean="0">
              <a:solidFill>
                <a:srgbClr val="00B050"/>
              </a:solidFill>
            </a:endParaRPr>
          </a:p>
          <a:p>
            <a:pPr marL="514350" indent="-514350">
              <a:buFont typeface="+mj-lt"/>
              <a:buAutoNum type="arabicPeriod" startAt="2"/>
            </a:pPr>
            <a:r>
              <a:rPr lang="en-US" dirty="0"/>
              <a:t>How does an atheroma form</a:t>
            </a:r>
            <a:r>
              <a:rPr lang="en-US" dirty="0" smtClean="0"/>
              <a:t>?</a:t>
            </a:r>
          </a:p>
          <a:p>
            <a:r>
              <a:rPr lang="en-US" dirty="0">
                <a:solidFill>
                  <a:srgbClr val="00B050"/>
                </a:solidFill>
              </a:rPr>
              <a:t>White blood cells accumulate chemicals especially cholesterol and this deposit builds </a:t>
            </a:r>
            <a:r>
              <a:rPr lang="en-US" dirty="0" smtClean="0">
                <a:solidFill>
                  <a:srgbClr val="00B050"/>
                </a:solidFill>
              </a:rPr>
              <a:t>up</a:t>
            </a:r>
          </a:p>
          <a:p>
            <a:pPr marL="514350" indent="-514350">
              <a:buFont typeface="+mj-lt"/>
              <a:buAutoNum type="arabicPeriod" startAt="3"/>
            </a:pPr>
            <a:r>
              <a:rPr lang="en-US" dirty="0"/>
              <a:t>How can a gene mutation result in a protein not being </a:t>
            </a:r>
            <a:r>
              <a:rPr lang="en-US" dirty="0" err="1"/>
              <a:t>synthesised</a:t>
            </a:r>
            <a:r>
              <a:rPr lang="en-US" dirty="0" smtClean="0"/>
              <a:t>?</a:t>
            </a:r>
          </a:p>
          <a:p>
            <a:r>
              <a:rPr lang="en-US" dirty="0">
                <a:solidFill>
                  <a:srgbClr val="00B050"/>
                </a:solidFill>
              </a:rPr>
              <a:t>Mutation changes sequence of bases, A premature stop codon or frame shift is changed by the mutation. Transcription/translation does not </a:t>
            </a:r>
            <a:r>
              <a:rPr lang="en-US" dirty="0" smtClean="0">
                <a:solidFill>
                  <a:srgbClr val="00B050"/>
                </a:solidFill>
              </a:rPr>
              <a:t>occur</a:t>
            </a:r>
          </a:p>
          <a:p>
            <a:pPr marL="514350" indent="-514350">
              <a:buFont typeface="+mj-lt"/>
              <a:buAutoNum type="arabicPeriod" startAt="4"/>
            </a:pPr>
            <a:r>
              <a:rPr lang="en-US" dirty="0"/>
              <a:t>What is a frame shift mutation</a:t>
            </a:r>
            <a:r>
              <a:rPr lang="en-US" dirty="0" smtClean="0"/>
              <a:t>?</a:t>
            </a:r>
          </a:p>
          <a:p>
            <a:r>
              <a:rPr lang="en-US" dirty="0">
                <a:solidFill>
                  <a:srgbClr val="00B050"/>
                </a:solidFill>
              </a:rPr>
              <a:t>Frame shift mutation - the reading frame changes and this results in a different protein </a:t>
            </a:r>
            <a:r>
              <a:rPr lang="en-US" dirty="0" smtClean="0">
                <a:solidFill>
                  <a:srgbClr val="00B050"/>
                </a:solidFill>
              </a:rPr>
              <a:t>structure</a:t>
            </a:r>
          </a:p>
        </p:txBody>
      </p:sp>
    </p:spTree>
    <p:extLst>
      <p:ext uri="{BB962C8B-B14F-4D97-AF65-F5344CB8AC3E}">
        <p14:creationId xmlns:p14="http://schemas.microsoft.com/office/powerpoint/2010/main" val="230809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912" y="1528907"/>
            <a:ext cx="11573315" cy="4917682"/>
          </a:xfrm>
        </p:spPr>
        <p:txBody>
          <a:bodyPr>
            <a:normAutofit fontScale="85000" lnSpcReduction="10000"/>
          </a:bodyPr>
          <a:lstStyle/>
          <a:p>
            <a:pPr marL="514350" indent="-514350">
              <a:buFont typeface="+mj-lt"/>
              <a:buAutoNum type="arabicPeriod" startAt="5"/>
            </a:pPr>
            <a:r>
              <a:rPr lang="en-US" dirty="0" smtClean="0"/>
              <a:t>How </a:t>
            </a:r>
            <a:r>
              <a:rPr lang="en-US" dirty="0"/>
              <a:t>does epigenetic control </a:t>
            </a:r>
            <a:r>
              <a:rPr lang="en-US" dirty="0" smtClean="0"/>
              <a:t>work?</a:t>
            </a:r>
          </a:p>
          <a:p>
            <a:r>
              <a:rPr lang="en-US" dirty="0">
                <a:solidFill>
                  <a:srgbClr val="00B050"/>
                </a:solidFill>
              </a:rPr>
              <a:t>by attaching or removing chemical groups to or from the DNA, this affects how easy it is for enzymes needed for transcription to interact with and transcribe </a:t>
            </a:r>
            <a:r>
              <a:rPr lang="en-US" dirty="0" smtClean="0">
                <a:solidFill>
                  <a:srgbClr val="00B050"/>
                </a:solidFill>
              </a:rPr>
              <a:t>genes</a:t>
            </a:r>
          </a:p>
          <a:p>
            <a:pPr marL="514350" indent="-514350">
              <a:buFont typeface="+mj-lt"/>
              <a:buAutoNum type="arabicPeriod" startAt="6"/>
            </a:pPr>
            <a:r>
              <a:rPr lang="en-US" dirty="0"/>
              <a:t>What do selection pressures do? </a:t>
            </a:r>
            <a:endParaRPr lang="en-US" dirty="0" smtClean="0"/>
          </a:p>
          <a:p>
            <a:r>
              <a:rPr lang="en-US" dirty="0">
                <a:solidFill>
                  <a:srgbClr val="00B050"/>
                </a:solidFill>
              </a:rPr>
              <a:t>create a struggle for </a:t>
            </a:r>
            <a:r>
              <a:rPr lang="en-US" dirty="0" smtClean="0">
                <a:solidFill>
                  <a:srgbClr val="00B050"/>
                </a:solidFill>
              </a:rPr>
              <a:t>survival</a:t>
            </a:r>
          </a:p>
          <a:p>
            <a:pPr marL="514350" indent="-514350">
              <a:buFont typeface="+mj-lt"/>
              <a:buAutoNum type="arabicPeriod" startAt="7"/>
            </a:pPr>
            <a:r>
              <a:rPr lang="en-US" dirty="0"/>
              <a:t>How do scientists discuss and review their work</a:t>
            </a:r>
            <a:r>
              <a:rPr lang="en-US" dirty="0" smtClean="0"/>
              <a:t>?</a:t>
            </a:r>
          </a:p>
          <a:p>
            <a:r>
              <a:rPr lang="en-GB" dirty="0">
                <a:solidFill>
                  <a:srgbClr val="00B050"/>
                </a:solidFill>
              </a:rPr>
              <a:t>scientific journals, peer review, scientific </a:t>
            </a:r>
            <a:r>
              <a:rPr lang="en-GB" dirty="0" smtClean="0">
                <a:solidFill>
                  <a:srgbClr val="00B050"/>
                </a:solidFill>
              </a:rPr>
              <a:t>conferences</a:t>
            </a:r>
          </a:p>
          <a:p>
            <a:pPr marL="514350" indent="-514350">
              <a:buFont typeface="+mj-lt"/>
              <a:buAutoNum type="arabicPeriod" startAt="8"/>
            </a:pPr>
            <a:r>
              <a:rPr lang="en-GB" dirty="0"/>
              <a:t>What is inflammation</a:t>
            </a:r>
            <a:r>
              <a:rPr lang="en-GB" dirty="0" smtClean="0"/>
              <a:t>?</a:t>
            </a:r>
          </a:p>
          <a:p>
            <a:r>
              <a:rPr lang="en-US" dirty="0">
                <a:solidFill>
                  <a:srgbClr val="00B050"/>
                </a:solidFill>
              </a:rPr>
              <a:t>Pathogens enter body , damaged WBC and mast cells </a:t>
            </a:r>
            <a:r>
              <a:rPr lang="en-US" dirty="0" err="1">
                <a:solidFill>
                  <a:srgbClr val="00B050"/>
                </a:solidFill>
              </a:rPr>
              <a:t>recognise</a:t>
            </a:r>
            <a:r>
              <a:rPr lang="en-US" dirty="0">
                <a:solidFill>
                  <a:srgbClr val="00B050"/>
                </a:solidFill>
              </a:rPr>
              <a:t> foreign antigen and release histamine which causes the arterioles in the area to dilate so vasodilation around the site, increasing the blood flow to it. They also increase permeability of the capillaries so plasma fluid, WBC and </a:t>
            </a:r>
            <a:r>
              <a:rPr lang="en-US" dirty="0" err="1">
                <a:solidFill>
                  <a:srgbClr val="00B050"/>
                </a:solidFill>
              </a:rPr>
              <a:t>and</a:t>
            </a:r>
            <a:r>
              <a:rPr lang="en-US" dirty="0">
                <a:solidFill>
                  <a:srgbClr val="00B050"/>
                </a:solidFill>
              </a:rPr>
              <a:t> antibodies leak from the blood into the tissue causing </a:t>
            </a:r>
            <a:r>
              <a:rPr lang="en-US" dirty="0" err="1">
                <a:solidFill>
                  <a:srgbClr val="00B050"/>
                </a:solidFill>
              </a:rPr>
              <a:t>oedema</a:t>
            </a:r>
            <a:r>
              <a:rPr lang="en-US" dirty="0">
                <a:solidFill>
                  <a:srgbClr val="00B050"/>
                </a:solidFill>
              </a:rPr>
              <a:t>. The infecting microbes can now be attacked by these intact white blood cells</a:t>
            </a:r>
            <a:endParaRPr lang="en-GB" dirty="0">
              <a:solidFill>
                <a:srgbClr val="00B050"/>
              </a:solidFill>
            </a:endParaRPr>
          </a:p>
          <a:p>
            <a:endParaRPr lang="en-GB" dirty="0"/>
          </a:p>
        </p:txBody>
      </p:sp>
      <p:sp>
        <p:nvSpPr>
          <p:cNvPr id="4" name="Title 3"/>
          <p:cNvSpPr>
            <a:spLocks noGrp="1"/>
          </p:cNvSpPr>
          <p:nvPr>
            <p:ph type="title"/>
          </p:nvPr>
        </p:nvSpPr>
        <p:spPr/>
        <p:txBody>
          <a:bodyPr/>
          <a:lstStyle/>
          <a:p>
            <a:endParaRPr lang="en-GB"/>
          </a:p>
        </p:txBody>
      </p:sp>
      <p:sp>
        <p:nvSpPr>
          <p:cNvPr id="5" name="Title 1"/>
          <p:cNvSpPr txBox="1">
            <a:spLocks/>
          </p:cNvSpPr>
          <p:nvPr/>
        </p:nvSpPr>
        <p:spPr>
          <a:xfrm>
            <a:off x="0" y="1"/>
            <a:ext cx="12192000" cy="1163782"/>
          </a:xfrm>
          <a:prstGeom prst="rect">
            <a:avLst/>
          </a:prstGeom>
          <a:solidFill>
            <a:srgbClr val="92D050"/>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u="sng" smtClean="0"/>
              <a:t>Answers</a:t>
            </a:r>
            <a:r>
              <a:rPr lang="en-GB" b="1" smtClean="0"/>
              <a:t/>
            </a:r>
            <a:br>
              <a:rPr lang="en-GB" b="1" smtClean="0"/>
            </a:br>
            <a:endParaRPr lang="en-GB" sz="3300" b="1" i="1" dirty="0"/>
          </a:p>
        </p:txBody>
      </p:sp>
    </p:spTree>
    <p:extLst>
      <p:ext uri="{BB962C8B-B14F-4D97-AF65-F5344CB8AC3E}">
        <p14:creationId xmlns:p14="http://schemas.microsoft.com/office/powerpoint/2010/main" val="115467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82" y="1662545"/>
            <a:ext cx="11734800" cy="4514418"/>
          </a:xfrm>
        </p:spPr>
        <p:txBody>
          <a:bodyPr/>
          <a:lstStyle/>
          <a:p>
            <a:r>
              <a:rPr lang="en-GB" dirty="0" smtClean="0"/>
              <a:t>To become familiar with the key words and concepts that appear in the 2022 article </a:t>
            </a:r>
          </a:p>
          <a:p>
            <a:r>
              <a:rPr lang="en-GB" dirty="0" smtClean="0"/>
              <a:t>To become familiar with the types of questions asked on the scientific article</a:t>
            </a:r>
          </a:p>
          <a:p>
            <a:r>
              <a:rPr lang="en-GB" dirty="0" smtClean="0"/>
              <a:t>To practise how to answer questions that could come up on the scientific article</a:t>
            </a:r>
          </a:p>
          <a:p>
            <a:endParaRPr lang="en-GB" dirty="0"/>
          </a:p>
        </p:txBody>
      </p:sp>
      <p:sp>
        <p:nvSpPr>
          <p:cNvPr id="4" name="Title 3"/>
          <p:cNvSpPr>
            <a:spLocks noGrp="1"/>
          </p:cNvSpPr>
          <p:nvPr>
            <p:ph type="title"/>
          </p:nvPr>
        </p:nvSpPr>
        <p:spPr>
          <a:xfrm>
            <a:off x="0" y="0"/>
            <a:ext cx="12192000" cy="1325563"/>
          </a:xfrm>
          <a:solidFill>
            <a:srgbClr val="FFFF00"/>
          </a:solidFill>
        </p:spPr>
        <p:txBody>
          <a:bodyPr/>
          <a:lstStyle/>
          <a:p>
            <a:r>
              <a:rPr lang="en-GB" b="1" u="sng" dirty="0"/>
              <a:t>Lesson objectives</a:t>
            </a:r>
            <a:br>
              <a:rPr lang="en-GB" b="1" u="sng" dirty="0"/>
            </a:br>
            <a:endParaRPr lang="en-GB" dirty="0"/>
          </a:p>
        </p:txBody>
      </p:sp>
    </p:spTree>
    <p:extLst>
      <p:ext uri="{BB962C8B-B14F-4D97-AF65-F5344CB8AC3E}">
        <p14:creationId xmlns:p14="http://schemas.microsoft.com/office/powerpoint/2010/main" val="24250453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66255" y="1325563"/>
            <a:ext cx="11776363" cy="5421601"/>
          </a:xfrm>
        </p:spPr>
        <p:txBody>
          <a:bodyPr>
            <a:normAutofit/>
          </a:bodyPr>
          <a:lstStyle/>
          <a:p>
            <a:pPr marL="514350" indent="-514350">
              <a:buFont typeface="+mj-lt"/>
              <a:buAutoNum type="arabicPeriod"/>
            </a:pPr>
            <a:r>
              <a:rPr lang="en-GB" dirty="0" smtClean="0"/>
              <a:t>Completed sheets on topics</a:t>
            </a:r>
          </a:p>
          <a:p>
            <a:pPr marL="514350" indent="-514350">
              <a:buFont typeface="+mj-lt"/>
              <a:buAutoNum type="arabicPeriod"/>
            </a:pPr>
            <a:r>
              <a:rPr lang="en-GB" dirty="0" smtClean="0"/>
              <a:t>Watch this lecture by James De </a:t>
            </a:r>
            <a:r>
              <a:rPr lang="en-GB" dirty="0" err="1" smtClean="0"/>
              <a:t>Gregori</a:t>
            </a:r>
            <a:r>
              <a:rPr lang="en-GB" dirty="0"/>
              <a:t> </a:t>
            </a:r>
            <a:r>
              <a:rPr lang="en-GB" dirty="0">
                <a:hlinkClick r:id="rId2"/>
              </a:rPr>
              <a:t>https://</a:t>
            </a:r>
            <a:r>
              <a:rPr lang="en-GB" dirty="0" smtClean="0">
                <a:hlinkClick r:id="rId2"/>
              </a:rPr>
              <a:t>www.youtube.com/watch?v=0IVDFdUrCNA</a:t>
            </a:r>
            <a:endParaRPr lang="en-GB" dirty="0" smtClean="0"/>
          </a:p>
          <a:p>
            <a:pPr marL="514350" indent="-514350">
              <a:buFont typeface="+mj-lt"/>
              <a:buAutoNum type="arabicPeriod"/>
            </a:pPr>
            <a:r>
              <a:rPr lang="en-GB" dirty="0" smtClean="0"/>
              <a:t>Summarise what he said in the lecture as </a:t>
            </a:r>
            <a:r>
              <a:rPr lang="en-GB" dirty="0"/>
              <a:t>C</a:t>
            </a:r>
            <a:r>
              <a:rPr lang="en-GB" dirty="0" smtClean="0"/>
              <a:t>ornell notes</a:t>
            </a:r>
            <a:endParaRPr lang="en-GB" dirty="0"/>
          </a:p>
        </p:txBody>
      </p:sp>
      <p:sp>
        <p:nvSpPr>
          <p:cNvPr id="4" name="Title 1"/>
          <p:cNvSpPr txBox="1">
            <a:spLocks/>
          </p:cNvSpPr>
          <p:nvPr/>
        </p:nvSpPr>
        <p:spPr>
          <a:xfrm>
            <a:off x="0" y="0"/>
            <a:ext cx="12192000" cy="1325563"/>
          </a:xfrm>
          <a:prstGeom prst="rect">
            <a:avLst/>
          </a:prstGeom>
          <a:solidFill>
            <a:schemeClr val="accent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u="sng" dirty="0" smtClean="0"/>
              <a:t>Homework due in</a:t>
            </a:r>
            <a:endParaRPr lang="en-GB" b="1" u="sng" dirty="0"/>
          </a:p>
        </p:txBody>
      </p:sp>
    </p:spTree>
    <p:extLst>
      <p:ext uri="{BB962C8B-B14F-4D97-AF65-F5344CB8AC3E}">
        <p14:creationId xmlns:p14="http://schemas.microsoft.com/office/powerpoint/2010/main" val="22577984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FFC000"/>
          </a:solidFill>
        </p:spPr>
        <p:txBody>
          <a:bodyPr/>
          <a:lstStyle/>
          <a:p>
            <a:r>
              <a:rPr lang="en-GB" b="1" u="sng" dirty="0" smtClean="0"/>
              <a:t>Task</a:t>
            </a:r>
            <a:endParaRPr lang="en-GB" b="1" u="sng" dirty="0"/>
          </a:p>
        </p:txBody>
      </p:sp>
      <p:sp>
        <p:nvSpPr>
          <p:cNvPr id="3" name="Content Placeholder 2"/>
          <p:cNvSpPr>
            <a:spLocks noGrp="1"/>
          </p:cNvSpPr>
          <p:nvPr>
            <p:ph idx="1"/>
          </p:nvPr>
        </p:nvSpPr>
        <p:spPr>
          <a:xfrm>
            <a:off x="344774" y="1633928"/>
            <a:ext cx="11009026" cy="4543035"/>
          </a:xfrm>
        </p:spPr>
        <p:txBody>
          <a:bodyPr/>
          <a:lstStyle/>
          <a:p>
            <a:pPr marL="0" indent="0">
              <a:buNone/>
            </a:pPr>
            <a:r>
              <a:rPr lang="en-GB" b="1" dirty="0" smtClean="0"/>
              <a:t>What: </a:t>
            </a:r>
            <a:r>
              <a:rPr lang="en-GB" dirty="0" smtClean="0"/>
              <a:t>Look at the 2019 </a:t>
            </a:r>
            <a:r>
              <a:rPr lang="en-GB" dirty="0" err="1" smtClean="0"/>
              <a:t>qu</a:t>
            </a:r>
            <a:r>
              <a:rPr lang="en-GB" dirty="0" smtClean="0"/>
              <a:t> 8 ‘style’ of questions and summarise:</a:t>
            </a:r>
          </a:p>
          <a:p>
            <a:pPr marL="514350" indent="-514350">
              <a:buFont typeface="+mj-lt"/>
              <a:buAutoNum type="arabicPeriod"/>
            </a:pPr>
            <a:r>
              <a:rPr lang="en-GB" dirty="0" smtClean="0"/>
              <a:t>How many marks each question is</a:t>
            </a:r>
          </a:p>
          <a:p>
            <a:pPr marL="514350" indent="-514350">
              <a:buFont typeface="+mj-lt"/>
              <a:buAutoNum type="arabicPeriod"/>
            </a:pPr>
            <a:r>
              <a:rPr lang="en-GB" dirty="0" smtClean="0"/>
              <a:t>The command words</a:t>
            </a:r>
            <a:endParaRPr lang="en-GB" dirty="0"/>
          </a:p>
          <a:p>
            <a:pPr marL="0" indent="0">
              <a:buNone/>
            </a:pPr>
            <a:endParaRPr lang="en-GB" dirty="0" smtClean="0"/>
          </a:p>
          <a:p>
            <a:pPr marL="0" indent="0">
              <a:buNone/>
            </a:pPr>
            <a:r>
              <a:rPr lang="en-GB" b="1" dirty="0" smtClean="0"/>
              <a:t>How: </a:t>
            </a:r>
            <a:r>
              <a:rPr lang="en-GB" dirty="0" smtClean="0"/>
              <a:t>In pairs</a:t>
            </a:r>
          </a:p>
          <a:p>
            <a:pPr marL="0" indent="0">
              <a:buNone/>
            </a:pPr>
            <a:endParaRPr lang="en-GB" dirty="0"/>
          </a:p>
          <a:p>
            <a:pPr marL="0" indent="0">
              <a:buNone/>
            </a:pPr>
            <a:r>
              <a:rPr lang="en-GB" b="1" dirty="0" smtClean="0"/>
              <a:t>How long: </a:t>
            </a:r>
            <a:r>
              <a:rPr lang="en-GB" dirty="0" smtClean="0"/>
              <a:t>5 minutes </a:t>
            </a:r>
            <a:endParaRPr lang="en-GB" dirty="0"/>
          </a:p>
        </p:txBody>
      </p:sp>
    </p:spTree>
    <p:extLst>
      <p:ext uri="{BB962C8B-B14F-4D97-AF65-F5344CB8AC3E}">
        <p14:creationId xmlns:p14="http://schemas.microsoft.com/office/powerpoint/2010/main" val="15969345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FFC000"/>
          </a:solidFill>
        </p:spPr>
        <p:txBody>
          <a:bodyPr/>
          <a:lstStyle/>
          <a:p>
            <a:r>
              <a:rPr lang="en-GB" b="1" u="sng" dirty="0" smtClean="0"/>
              <a:t>Task</a:t>
            </a:r>
            <a:endParaRPr lang="en-GB" b="1" u="sng" dirty="0"/>
          </a:p>
        </p:txBody>
      </p:sp>
      <p:sp>
        <p:nvSpPr>
          <p:cNvPr id="3" name="Content Placeholder 2"/>
          <p:cNvSpPr>
            <a:spLocks noGrp="1"/>
          </p:cNvSpPr>
          <p:nvPr>
            <p:ph idx="1"/>
          </p:nvPr>
        </p:nvSpPr>
        <p:spPr>
          <a:xfrm>
            <a:off x="344774" y="1633928"/>
            <a:ext cx="11009026" cy="4543035"/>
          </a:xfrm>
        </p:spPr>
        <p:txBody>
          <a:bodyPr/>
          <a:lstStyle/>
          <a:p>
            <a:pPr marL="0" indent="0">
              <a:buNone/>
            </a:pPr>
            <a:r>
              <a:rPr lang="en-GB" b="1" dirty="0" smtClean="0"/>
              <a:t>What: </a:t>
            </a:r>
            <a:r>
              <a:rPr lang="en-GB" dirty="0" smtClean="0"/>
              <a:t>You will be assigned a page of the article to make 5-6 questions on. Questions on front, answers on the back.</a:t>
            </a:r>
            <a:endParaRPr lang="en-GB" b="1" dirty="0" smtClean="0"/>
          </a:p>
          <a:p>
            <a:pPr marL="0" indent="0">
              <a:buNone/>
            </a:pPr>
            <a:endParaRPr lang="en-GB" dirty="0" smtClean="0"/>
          </a:p>
          <a:p>
            <a:pPr marL="0" indent="0">
              <a:buNone/>
            </a:pPr>
            <a:r>
              <a:rPr lang="en-GB" b="1" dirty="0" smtClean="0"/>
              <a:t>How: </a:t>
            </a:r>
            <a:r>
              <a:rPr lang="en-GB" dirty="0" smtClean="0"/>
              <a:t>Independently</a:t>
            </a:r>
          </a:p>
          <a:p>
            <a:pPr marL="0" indent="0">
              <a:buNone/>
            </a:pPr>
            <a:endParaRPr lang="en-GB" dirty="0"/>
          </a:p>
          <a:p>
            <a:pPr marL="0" indent="0">
              <a:buNone/>
            </a:pPr>
            <a:r>
              <a:rPr lang="en-GB" b="1" dirty="0" smtClean="0"/>
              <a:t>How long: </a:t>
            </a:r>
            <a:r>
              <a:rPr lang="en-GB" dirty="0" smtClean="0"/>
              <a:t>10 minutes </a:t>
            </a:r>
            <a:endParaRPr lang="en-GB" dirty="0"/>
          </a:p>
        </p:txBody>
      </p:sp>
    </p:spTree>
    <p:extLst>
      <p:ext uri="{BB962C8B-B14F-4D97-AF65-F5344CB8AC3E}">
        <p14:creationId xmlns:p14="http://schemas.microsoft.com/office/powerpoint/2010/main" val="32733538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FFC000"/>
          </a:solidFill>
        </p:spPr>
        <p:txBody>
          <a:bodyPr/>
          <a:lstStyle/>
          <a:p>
            <a:r>
              <a:rPr lang="en-GB" b="1" u="sng" dirty="0" smtClean="0"/>
              <a:t>Task: circus of questions on the article</a:t>
            </a:r>
            <a:endParaRPr lang="en-GB" b="1" u="sng" dirty="0"/>
          </a:p>
        </p:txBody>
      </p:sp>
      <p:sp>
        <p:nvSpPr>
          <p:cNvPr id="3" name="Content Placeholder 2"/>
          <p:cNvSpPr>
            <a:spLocks noGrp="1"/>
          </p:cNvSpPr>
          <p:nvPr>
            <p:ph idx="1"/>
          </p:nvPr>
        </p:nvSpPr>
        <p:spPr>
          <a:xfrm>
            <a:off x="344774" y="1633928"/>
            <a:ext cx="11009026" cy="4543035"/>
          </a:xfrm>
        </p:spPr>
        <p:txBody>
          <a:bodyPr/>
          <a:lstStyle/>
          <a:p>
            <a:pPr marL="0" indent="0">
              <a:buNone/>
            </a:pPr>
            <a:r>
              <a:rPr lang="en-GB" b="1" dirty="0" smtClean="0"/>
              <a:t>What: </a:t>
            </a:r>
            <a:r>
              <a:rPr lang="en-GB" dirty="0" smtClean="0"/>
              <a:t>on a separate piece of paper answer the questions that are in front of you </a:t>
            </a:r>
            <a:endParaRPr lang="en-GB" dirty="0"/>
          </a:p>
          <a:p>
            <a:pPr marL="0" indent="0">
              <a:buNone/>
            </a:pPr>
            <a:endParaRPr lang="en-GB" dirty="0" smtClean="0"/>
          </a:p>
          <a:p>
            <a:pPr marL="0" indent="0">
              <a:buNone/>
            </a:pPr>
            <a:r>
              <a:rPr lang="en-GB" b="1" dirty="0" smtClean="0"/>
              <a:t>How: </a:t>
            </a:r>
            <a:r>
              <a:rPr lang="en-GB" dirty="0" smtClean="0"/>
              <a:t>Independently, move to the next sheet when the time is up</a:t>
            </a:r>
          </a:p>
          <a:p>
            <a:pPr marL="0" indent="0">
              <a:buNone/>
            </a:pPr>
            <a:endParaRPr lang="en-GB" dirty="0"/>
          </a:p>
          <a:p>
            <a:pPr marL="0" indent="0">
              <a:buNone/>
            </a:pPr>
            <a:r>
              <a:rPr lang="en-GB" b="1" dirty="0" smtClean="0"/>
              <a:t>How long: </a:t>
            </a:r>
            <a:r>
              <a:rPr lang="en-GB" dirty="0"/>
              <a:t>5</a:t>
            </a:r>
            <a:r>
              <a:rPr lang="en-GB" dirty="0" smtClean="0"/>
              <a:t> minutes per set of questions to answer, 1 minute to mark</a:t>
            </a:r>
            <a:endParaRPr lang="en-GB" dirty="0"/>
          </a:p>
        </p:txBody>
      </p:sp>
    </p:spTree>
    <p:extLst>
      <p:ext uri="{BB962C8B-B14F-4D97-AF65-F5344CB8AC3E}">
        <p14:creationId xmlns:p14="http://schemas.microsoft.com/office/powerpoint/2010/main" val="30380791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p:nvPr/>
        </p:nvSpPr>
        <p:spPr>
          <a:xfrm>
            <a:off x="0" y="82634"/>
            <a:ext cx="11964400" cy="1108148"/>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en-GB" sz="1867" b="0" i="0" u="none" strike="noStrike" kern="0" cap="none" spc="0" normalizeH="0" baseline="0" noProof="0" dirty="0">
                <a:ln>
                  <a:noFill/>
                </a:ln>
                <a:solidFill>
                  <a:srgbClr val="000000"/>
                </a:solidFill>
                <a:effectLst/>
                <a:uLnTx/>
                <a:uFillTx/>
                <a:latin typeface="Arial"/>
                <a:cs typeface="Arial"/>
                <a:sym typeface="Arial"/>
              </a:rPr>
              <a:t>EXAM QUESTIONS:</a:t>
            </a:r>
            <a:endParaRPr kumimoji="0" sz="1867"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85" name="Google Shape;85;p16"/>
          <p:cNvSpPr txBox="1"/>
          <p:nvPr/>
        </p:nvSpPr>
        <p:spPr>
          <a:xfrm>
            <a:off x="33067" y="743633"/>
            <a:ext cx="12192000" cy="4843337"/>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en-GB" sz="1867" b="0" i="0" u="none" strike="noStrike" kern="0" cap="none" spc="0" normalizeH="0" baseline="0" noProof="0">
                <a:ln>
                  <a:noFill/>
                </a:ln>
                <a:solidFill>
                  <a:srgbClr val="000000"/>
                </a:solidFill>
                <a:effectLst/>
                <a:uLnTx/>
                <a:uFillTx/>
                <a:latin typeface="Arial"/>
                <a:cs typeface="Arial"/>
                <a:sym typeface="Arial"/>
              </a:rPr>
              <a:t>1a) How does inflammation destroy invading microbes?</a:t>
            </a:r>
            <a:endParaRPr kumimoji="0" sz="1867"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en-GB" sz="1867" b="0" i="0" u="none" strike="noStrike" kern="0" cap="none" spc="0" normalizeH="0" baseline="0" noProof="0">
                <a:ln>
                  <a:noFill/>
                </a:ln>
                <a:solidFill>
                  <a:srgbClr val="000000"/>
                </a:solidFill>
                <a:effectLst/>
                <a:uLnTx/>
                <a:uFillTx/>
                <a:latin typeface="Arial"/>
                <a:cs typeface="Arial"/>
                <a:sym typeface="Arial"/>
              </a:rPr>
              <a:t>1b) What is the chemical released by damaged white blood cells and mast cells?</a:t>
            </a:r>
            <a:endParaRPr kumimoji="0" sz="1867"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en-GB" sz="1867" b="0" i="0" u="none" strike="noStrike" kern="0" cap="none" spc="0" normalizeH="0" baseline="0" noProof="0">
                <a:ln>
                  <a:noFill/>
                </a:ln>
                <a:solidFill>
                  <a:srgbClr val="000000"/>
                </a:solidFill>
                <a:effectLst/>
                <a:uLnTx/>
                <a:uFillTx/>
                <a:latin typeface="Arial"/>
                <a:cs typeface="Arial"/>
                <a:sym typeface="Arial"/>
              </a:rPr>
              <a:t>2a) The genetic variation in a gene pool is increased as a result of several factors. Identify two of these factors.</a:t>
            </a:r>
            <a:endParaRPr kumimoji="0" sz="1867"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en-GB" sz="1867" b="0" i="0" u="none" strike="noStrike" kern="0" cap="none" spc="0" normalizeH="0" baseline="0" noProof="0">
                <a:ln>
                  <a:noFill/>
                </a:ln>
                <a:solidFill>
                  <a:srgbClr val="000000"/>
                </a:solidFill>
                <a:effectLst/>
                <a:uLnTx/>
                <a:uFillTx/>
                <a:latin typeface="Arial"/>
                <a:cs typeface="Arial"/>
                <a:sym typeface="Arial"/>
              </a:rPr>
              <a:t>2b) Mutations are continually occurring in DNA, though most errors are corrected before the DNA is replicated. However there are many factors that can increase the mutation rate; one of these factors is genetics. </a:t>
            </a:r>
            <a:endParaRPr kumimoji="0" sz="1867"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en-GB" sz="1867" b="0" i="0" u="none" strike="noStrike" kern="0" cap="none" spc="0" normalizeH="0" baseline="0" noProof="0">
                <a:ln>
                  <a:noFill/>
                </a:ln>
                <a:solidFill>
                  <a:srgbClr val="000000"/>
                </a:solidFill>
                <a:effectLst/>
                <a:uLnTx/>
                <a:uFillTx/>
                <a:latin typeface="Arial"/>
                <a:cs typeface="Arial"/>
                <a:sym typeface="Arial"/>
              </a:rPr>
              <a:t> i) Identify two examples of mutagenic agents</a:t>
            </a:r>
            <a:endParaRPr kumimoji="0" sz="1867"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en-GB" sz="1867" b="0" i="0" u="none" strike="noStrike" kern="0" cap="none" spc="0" normalizeH="0" baseline="0" noProof="0">
                <a:ln>
                  <a:noFill/>
                </a:ln>
                <a:solidFill>
                  <a:srgbClr val="000000"/>
                </a:solidFill>
                <a:effectLst/>
                <a:uLnTx/>
                <a:uFillTx/>
                <a:latin typeface="Arial"/>
                <a:cs typeface="Arial"/>
                <a:sym typeface="Arial"/>
              </a:rPr>
              <a:t> ii) What is the difference between acquired mutations and hereditary mutations?</a:t>
            </a: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333615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5600" y="401444"/>
            <a:ext cx="11360800" cy="6333893"/>
          </a:xfrm>
        </p:spPr>
        <p:txBody>
          <a:bodyPr>
            <a:normAutofit fontScale="85000" lnSpcReduction="20000"/>
          </a:bodyPr>
          <a:lstStyle/>
          <a:p>
            <a:pPr marL="152396" indent="0">
              <a:buNone/>
            </a:pPr>
            <a:r>
              <a:rPr lang="en-GB" b="1" u="sng" dirty="0" smtClean="0"/>
              <a:t>Exam Qu  answers</a:t>
            </a:r>
          </a:p>
          <a:p>
            <a:pPr marL="152396" indent="0">
              <a:buNone/>
            </a:pPr>
            <a:endParaRPr lang="en-GB" b="1" u="sng" dirty="0"/>
          </a:p>
          <a:p>
            <a:pPr marL="152396" indent="0" fontAlgn="base">
              <a:buNone/>
            </a:pPr>
            <a:r>
              <a:rPr lang="en-GB" dirty="0"/>
              <a:t>Damaged white blood cells and mast cells release a chemical called histamines.</a:t>
            </a:r>
          </a:p>
          <a:p>
            <a:pPr marL="152396" indent="0" fontAlgn="base">
              <a:buNone/>
            </a:pPr>
            <a:r>
              <a:rPr lang="en-GB" dirty="0"/>
              <a:t>Histamines trigger an inflammatory response through:</a:t>
            </a:r>
          </a:p>
          <a:p>
            <a:pPr marL="152396" indent="0" fontAlgn="base">
              <a:buNone/>
            </a:pPr>
            <a:r>
              <a:rPr lang="en-GB" dirty="0"/>
              <a:t>Vasodilation to increase blood flow in arteries and capillaries.</a:t>
            </a:r>
          </a:p>
          <a:p>
            <a:pPr marL="152396" indent="0" fontAlgn="base">
              <a:buNone/>
            </a:pPr>
            <a:r>
              <a:rPr lang="en-GB" dirty="0"/>
              <a:t>Leaky capillaries allow more fluid and plasma to leak out of capillaries, causing swelling of the damaged area.</a:t>
            </a:r>
          </a:p>
          <a:p>
            <a:pPr marL="152396" indent="0">
              <a:buNone/>
            </a:pPr>
            <a:r>
              <a:rPr lang="en-GB" dirty="0"/>
              <a:t/>
            </a:r>
            <a:br>
              <a:rPr lang="en-GB" dirty="0"/>
            </a:br>
            <a:r>
              <a:rPr lang="en-GB" dirty="0"/>
              <a:t>Prophase: Chromosomes duplicate, thicken and coil up, and the nuclear envelope is digested</a:t>
            </a:r>
          </a:p>
          <a:p>
            <a:pPr marL="152396" indent="0">
              <a:buNone/>
            </a:pPr>
            <a:r>
              <a:rPr lang="en-GB" dirty="0"/>
              <a:t>Metaphase: Chromosomes line up in the centre of the cell in homologous pairs and the centrioles attach swindle fibres onto each chromatin of the chromosome from opposite ends of the cell.</a:t>
            </a:r>
          </a:p>
          <a:p>
            <a:pPr marL="152396" indent="0">
              <a:buNone/>
            </a:pPr>
            <a:r>
              <a:rPr lang="en-GB" dirty="0"/>
              <a:t>Anaphase: The chromosomes are pulled apart to opposite sides of the cell.</a:t>
            </a:r>
          </a:p>
          <a:p>
            <a:pPr marL="152396" indent="0">
              <a:buNone/>
            </a:pPr>
            <a:r>
              <a:rPr lang="en-GB" dirty="0"/>
              <a:t>Telophase: a new nuclear envelope is formed around each of the new bundles of chromosomes and the cytoplasm splits, a new membrane is formed and 2 daughter cells are produced.</a:t>
            </a:r>
          </a:p>
          <a:p>
            <a:pPr marL="152396" indent="0">
              <a:buNone/>
            </a:pPr>
            <a:r>
              <a:rPr lang="en-GB" dirty="0"/>
              <a:t/>
            </a:r>
            <a:br>
              <a:rPr lang="en-GB" dirty="0"/>
            </a:br>
            <a:r>
              <a:rPr lang="en-GB" dirty="0"/>
              <a:t>Lymphatic system: The lymphatic system drains excess tissue fluid from the capillaries around the body, and houses the lymph nodes which contain immune cells such as B and T cells, that help us fight against disease and germs. The lymphatic system also works by cleansing and filtering the blood.</a:t>
            </a:r>
          </a:p>
          <a:p>
            <a:pPr marL="152396" indent="0">
              <a:buNone/>
            </a:pPr>
            <a:r>
              <a:rPr lang="en-GB" dirty="0"/>
              <a:t/>
            </a:r>
            <a:br>
              <a:rPr lang="en-GB" dirty="0"/>
            </a:br>
            <a:r>
              <a:rPr lang="en-GB" dirty="0"/>
              <a:t>DNA mutations can occur via radiation or chemicals or random mutations, and causes bases or sections of DNA to disappear or be substituted. It can result in the production of erroneous proteins including enzymes with the wrong active site.</a:t>
            </a:r>
          </a:p>
          <a:p>
            <a:pPr marL="152396" indent="0">
              <a:buNone/>
            </a:pPr>
            <a:r>
              <a:rPr lang="en-GB" dirty="0"/>
              <a:t>Addition, Deletion, Substitution.</a:t>
            </a:r>
          </a:p>
          <a:p>
            <a:pPr marL="152396" indent="0">
              <a:buNone/>
            </a:pPr>
            <a:r>
              <a:rPr lang="en-GB" dirty="0"/>
              <a:t/>
            </a:r>
            <a:br>
              <a:rPr lang="en-GB" dirty="0"/>
            </a:br>
            <a:r>
              <a:rPr lang="en-GB" dirty="0"/>
              <a:t>Natural selection can lead to evolution through the advantageous gene. A change in environment or climate can cause an advantageous gene, which was originally uncommon or dormant, to appear, allowing animals or plants with them to survive and produce offspring, increasing the allele frequencies of that gene in the gene pool, and thus evolution has just happened. These can include anatomical changes or physiological changes such as beak size etc.</a:t>
            </a:r>
          </a:p>
          <a:p>
            <a:pPr marL="152396" indent="0">
              <a:buNone/>
            </a:pPr>
            <a:r>
              <a:rPr lang="en-GB" dirty="0"/>
              <a:t/>
            </a:r>
            <a:br>
              <a:rPr lang="en-GB" dirty="0"/>
            </a:br>
            <a:endParaRPr lang="en-GB" dirty="0"/>
          </a:p>
        </p:txBody>
      </p:sp>
    </p:spTree>
    <p:extLst>
      <p:ext uri="{BB962C8B-B14F-4D97-AF65-F5344CB8AC3E}">
        <p14:creationId xmlns:p14="http://schemas.microsoft.com/office/powerpoint/2010/main" val="28281686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5600" y="579863"/>
            <a:ext cx="11360800" cy="5511970"/>
          </a:xfrm>
        </p:spPr>
        <p:txBody>
          <a:bodyPr/>
          <a:lstStyle/>
          <a:p>
            <a:pPr marL="152396" indent="0" fontAlgn="base">
              <a:buNone/>
            </a:pPr>
            <a:r>
              <a:rPr lang="en-GB" dirty="0"/>
              <a:t>By increasing plasma and bloody fluids to move in larger volumes to the area of damage, via the leaky capillaries, more B and T cells are able to access the area and prevent microbes from accessing that specific area. It also means more fluid is to be drained into the lymphatic system, cleaning the blood and allowing more exposure to immune cells</a:t>
            </a:r>
            <a:r>
              <a:rPr lang="en-GB" dirty="0" smtClean="0"/>
              <a:t>.</a:t>
            </a:r>
          </a:p>
          <a:p>
            <a:pPr marL="152396" indent="0" fontAlgn="base">
              <a:buNone/>
            </a:pPr>
            <a:endParaRPr lang="en-GB" dirty="0"/>
          </a:p>
          <a:p>
            <a:pPr marL="152396" indent="0" fontAlgn="base">
              <a:buNone/>
            </a:pPr>
            <a:r>
              <a:rPr lang="en-GB" dirty="0"/>
              <a:t>Histamines</a:t>
            </a:r>
          </a:p>
          <a:p>
            <a:pPr marL="152396" indent="0" fontAlgn="base">
              <a:buNone/>
            </a:pPr>
            <a:r>
              <a:rPr lang="en-GB" dirty="0"/>
              <a:t>Gene mutations, Meiosis, Recombination, Independent assortment, crossing over, random fertilisation</a:t>
            </a:r>
          </a:p>
          <a:p>
            <a:pPr marL="152396" indent="0" fontAlgn="base">
              <a:buNone/>
            </a:pPr>
            <a:r>
              <a:rPr lang="en-GB" dirty="0"/>
              <a:t>Radiation, </a:t>
            </a:r>
            <a:r>
              <a:rPr lang="en-GB" dirty="0" smtClean="0"/>
              <a:t>Chemicals</a:t>
            </a:r>
          </a:p>
          <a:p>
            <a:pPr marL="152396" indent="0" fontAlgn="base">
              <a:buNone/>
            </a:pPr>
            <a:endParaRPr lang="en-GB" dirty="0"/>
          </a:p>
          <a:p>
            <a:pPr marL="152396" indent="0" fontAlgn="base">
              <a:buNone/>
            </a:pPr>
            <a:r>
              <a:rPr lang="en-GB" dirty="0"/>
              <a:t>Acquired mutation: A genetic change that occurs in a single cell after the conception of an individual. </a:t>
            </a:r>
          </a:p>
          <a:p>
            <a:pPr marL="152396" indent="0" fontAlgn="base">
              <a:buNone/>
            </a:pPr>
            <a:r>
              <a:rPr lang="en-GB" dirty="0"/>
              <a:t>Hereditary mutation: A gene change that occurs in a germ cell (an egg or a sperm) and is then incorporated into every cell in the developing body of the new organism.</a:t>
            </a:r>
          </a:p>
          <a:p>
            <a:pPr marL="152396" indent="0">
              <a:buNone/>
            </a:pPr>
            <a:endParaRPr lang="en-GB" dirty="0"/>
          </a:p>
        </p:txBody>
      </p:sp>
    </p:spTree>
    <p:extLst>
      <p:ext uri="{BB962C8B-B14F-4D97-AF65-F5344CB8AC3E}">
        <p14:creationId xmlns:p14="http://schemas.microsoft.com/office/powerpoint/2010/main" val="3624824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graphicFrame>
        <p:nvGraphicFramePr>
          <p:cNvPr id="76" name="Google Shape;76;p16"/>
          <p:cNvGraphicFramePr/>
          <p:nvPr>
            <p:extLst/>
          </p:nvPr>
        </p:nvGraphicFramePr>
        <p:xfrm>
          <a:off x="332211" y="213719"/>
          <a:ext cx="11565867" cy="6452171"/>
        </p:xfrm>
        <a:graphic>
          <a:graphicData uri="http://schemas.openxmlformats.org/drawingml/2006/table">
            <a:tbl>
              <a:tblPr firstRow="1" bandRow="1">
                <a:noFill/>
              </a:tblPr>
              <a:tblGrid>
                <a:gridCol w="1875730">
                  <a:extLst>
                    <a:ext uri="{9D8B030D-6E8A-4147-A177-3AD203B41FA5}">
                      <a16:colId xmlns:a16="http://schemas.microsoft.com/office/drawing/2014/main" val="20000"/>
                    </a:ext>
                  </a:extLst>
                </a:gridCol>
                <a:gridCol w="3445070">
                  <a:extLst>
                    <a:ext uri="{9D8B030D-6E8A-4147-A177-3AD203B41FA5}">
                      <a16:colId xmlns:a16="http://schemas.microsoft.com/office/drawing/2014/main" val="20001"/>
                    </a:ext>
                  </a:extLst>
                </a:gridCol>
                <a:gridCol w="6245067">
                  <a:extLst>
                    <a:ext uri="{9D8B030D-6E8A-4147-A177-3AD203B41FA5}">
                      <a16:colId xmlns:a16="http://schemas.microsoft.com/office/drawing/2014/main" val="20002"/>
                    </a:ext>
                  </a:extLst>
                </a:gridCol>
              </a:tblGrid>
              <a:tr h="701533">
                <a:tc>
                  <a:txBody>
                    <a:bodyPr/>
                    <a:lstStyle/>
                    <a:p>
                      <a:pPr marL="0" marR="0" lvl="0" indent="0" algn="l" rtl="0">
                        <a:spcBef>
                          <a:spcPts val="0"/>
                        </a:spcBef>
                        <a:spcAft>
                          <a:spcPts val="0"/>
                        </a:spcAft>
                        <a:buNone/>
                      </a:pPr>
                      <a:r>
                        <a:rPr lang="en-GB" sz="2500"/>
                        <a:t>Paragraph</a:t>
                      </a:r>
                      <a:endParaRPr sz="2500"/>
                    </a:p>
                  </a:txBody>
                  <a:tcPr marL="121933" marR="121933" marT="60967" marB="60967"/>
                </a:tc>
                <a:tc>
                  <a:txBody>
                    <a:bodyPr/>
                    <a:lstStyle/>
                    <a:p>
                      <a:pPr marL="0" marR="0" lvl="0" indent="0" algn="l" rtl="0">
                        <a:spcBef>
                          <a:spcPts val="0"/>
                        </a:spcBef>
                        <a:spcAft>
                          <a:spcPts val="0"/>
                        </a:spcAft>
                        <a:buNone/>
                      </a:pPr>
                      <a:r>
                        <a:rPr lang="en-GB" sz="2500"/>
                        <a:t>Term  / Word</a:t>
                      </a:r>
                      <a:endParaRPr sz="2500"/>
                    </a:p>
                  </a:txBody>
                  <a:tcPr marL="121933" marR="121933" marT="60967" marB="60967"/>
                </a:tc>
                <a:tc>
                  <a:txBody>
                    <a:bodyPr/>
                    <a:lstStyle/>
                    <a:p>
                      <a:pPr marL="0" marR="0" lvl="0" indent="0" algn="l" rtl="0">
                        <a:spcBef>
                          <a:spcPts val="0"/>
                        </a:spcBef>
                        <a:spcAft>
                          <a:spcPts val="0"/>
                        </a:spcAft>
                        <a:buNone/>
                      </a:pPr>
                      <a:r>
                        <a:rPr lang="en-GB" sz="2500"/>
                        <a:t>Definition</a:t>
                      </a:r>
                      <a:endParaRPr sz="2500"/>
                    </a:p>
                  </a:txBody>
                  <a:tcPr marL="121933" marR="121933" marT="60967" marB="60967"/>
                </a:tc>
                <a:extLst>
                  <a:ext uri="{0D108BD9-81ED-4DB2-BD59-A6C34878D82A}">
                    <a16:rowId xmlns:a16="http://schemas.microsoft.com/office/drawing/2014/main" val="10000"/>
                  </a:ext>
                </a:extLst>
              </a:tr>
              <a:tr h="894093">
                <a:tc>
                  <a:txBody>
                    <a:bodyPr/>
                    <a:lstStyle/>
                    <a:p>
                      <a:pPr marL="0" marR="0" lvl="0" indent="0" algn="l" rtl="0">
                        <a:spcBef>
                          <a:spcPts val="0"/>
                        </a:spcBef>
                        <a:spcAft>
                          <a:spcPts val="0"/>
                        </a:spcAft>
                        <a:buNone/>
                      </a:pPr>
                      <a:r>
                        <a:rPr lang="en-GB" sz="2500"/>
                        <a:t>14</a:t>
                      </a:r>
                      <a:endParaRPr sz="2500"/>
                    </a:p>
                  </a:txBody>
                  <a:tcPr marL="121933" marR="121933" marT="60967" marB="60967"/>
                </a:tc>
                <a:tc>
                  <a:txBody>
                    <a:bodyPr/>
                    <a:lstStyle/>
                    <a:p>
                      <a:pPr marL="0" marR="0" lvl="0" indent="0" algn="l" rtl="0">
                        <a:spcBef>
                          <a:spcPts val="0"/>
                        </a:spcBef>
                        <a:spcAft>
                          <a:spcPts val="0"/>
                        </a:spcAft>
                        <a:buNone/>
                      </a:pPr>
                      <a:r>
                        <a:rPr lang="en-GB" sz="2500"/>
                        <a:t>Proliferation</a:t>
                      </a:r>
                      <a:endParaRPr sz="2500"/>
                    </a:p>
                  </a:txBody>
                  <a:tcPr marL="121933" marR="121933" marT="60967" marB="60967"/>
                </a:tc>
                <a:tc>
                  <a:txBody>
                    <a:bodyPr/>
                    <a:lstStyle/>
                    <a:p>
                      <a:pPr marL="0" marR="0" lvl="0" indent="0" algn="l" rtl="0">
                        <a:spcBef>
                          <a:spcPts val="0"/>
                        </a:spcBef>
                        <a:spcAft>
                          <a:spcPts val="0"/>
                        </a:spcAft>
                        <a:buNone/>
                      </a:pPr>
                      <a:r>
                        <a:rPr lang="en-GB" sz="2500"/>
                        <a:t>The increase in the number of cells as a result of cell growth and division.</a:t>
                      </a:r>
                      <a:endParaRPr sz="2500"/>
                    </a:p>
                  </a:txBody>
                  <a:tcPr marL="121933" marR="121933" marT="60967" marB="60967"/>
                </a:tc>
                <a:extLst>
                  <a:ext uri="{0D108BD9-81ED-4DB2-BD59-A6C34878D82A}">
                    <a16:rowId xmlns:a16="http://schemas.microsoft.com/office/drawing/2014/main" val="10001"/>
                  </a:ext>
                </a:extLst>
              </a:tr>
              <a:tr h="1280173">
                <a:tc>
                  <a:txBody>
                    <a:bodyPr/>
                    <a:lstStyle/>
                    <a:p>
                      <a:pPr marL="0" marR="0" lvl="0" indent="0" algn="l" rtl="0">
                        <a:spcBef>
                          <a:spcPts val="0"/>
                        </a:spcBef>
                        <a:spcAft>
                          <a:spcPts val="0"/>
                        </a:spcAft>
                        <a:buNone/>
                      </a:pPr>
                      <a:r>
                        <a:rPr lang="en-GB" sz="2500"/>
                        <a:t>17</a:t>
                      </a:r>
                      <a:endParaRPr sz="2500"/>
                    </a:p>
                  </a:txBody>
                  <a:tcPr marL="121933" marR="121933" marT="60967" marB="60967"/>
                </a:tc>
                <a:tc>
                  <a:txBody>
                    <a:bodyPr/>
                    <a:lstStyle/>
                    <a:p>
                      <a:pPr marL="0" marR="0" lvl="0" indent="0" algn="l" rtl="0">
                        <a:spcBef>
                          <a:spcPts val="0"/>
                        </a:spcBef>
                        <a:spcAft>
                          <a:spcPts val="0"/>
                        </a:spcAft>
                        <a:buNone/>
                      </a:pPr>
                      <a:r>
                        <a:rPr lang="en-GB" sz="2500" dirty="0"/>
                        <a:t>Malignancies </a:t>
                      </a:r>
                      <a:endParaRPr sz="2500" dirty="0"/>
                    </a:p>
                  </a:txBody>
                  <a:tcPr marL="121933" marR="121933" marT="60967" marB="60967"/>
                </a:tc>
                <a:tc>
                  <a:txBody>
                    <a:bodyPr/>
                    <a:lstStyle/>
                    <a:p>
                      <a:pPr marL="0" marR="0" lvl="0" indent="0" algn="l" rtl="0">
                        <a:spcBef>
                          <a:spcPts val="0"/>
                        </a:spcBef>
                        <a:spcAft>
                          <a:spcPts val="0"/>
                        </a:spcAft>
                        <a:buNone/>
                      </a:pPr>
                      <a:r>
                        <a:rPr lang="en-GB" sz="2500" dirty="0"/>
                        <a:t>The presence of cancerous cells that have the ability to spread to other sites of the body or to invade and destroy tissues</a:t>
                      </a:r>
                      <a:endParaRPr sz="2500" dirty="0"/>
                    </a:p>
                  </a:txBody>
                  <a:tcPr marL="121933" marR="121933" marT="60967" marB="60967"/>
                </a:tc>
                <a:extLst>
                  <a:ext uri="{0D108BD9-81ED-4DB2-BD59-A6C34878D82A}">
                    <a16:rowId xmlns:a16="http://schemas.microsoft.com/office/drawing/2014/main" val="10002"/>
                  </a:ext>
                </a:extLst>
              </a:tr>
              <a:tr h="508013">
                <a:tc>
                  <a:txBody>
                    <a:bodyPr/>
                    <a:lstStyle/>
                    <a:p>
                      <a:pPr marL="0" marR="0" lvl="0" indent="0" algn="l" rtl="0">
                        <a:spcBef>
                          <a:spcPts val="0"/>
                        </a:spcBef>
                        <a:spcAft>
                          <a:spcPts val="0"/>
                        </a:spcAft>
                        <a:buNone/>
                      </a:pPr>
                      <a:r>
                        <a:rPr lang="en-GB" sz="2500"/>
                        <a:t>17</a:t>
                      </a:r>
                      <a:endParaRPr sz="2500"/>
                    </a:p>
                  </a:txBody>
                  <a:tcPr marL="121933" marR="121933" marT="60967" marB="60967"/>
                </a:tc>
                <a:tc>
                  <a:txBody>
                    <a:bodyPr/>
                    <a:lstStyle/>
                    <a:p>
                      <a:pPr marL="0" marR="0" lvl="0" indent="0" algn="l" rtl="0">
                        <a:spcBef>
                          <a:spcPts val="0"/>
                        </a:spcBef>
                        <a:spcAft>
                          <a:spcPts val="0"/>
                        </a:spcAft>
                        <a:buNone/>
                      </a:pPr>
                      <a:r>
                        <a:rPr lang="en-GB" sz="2500" dirty="0"/>
                        <a:t>Sterile </a:t>
                      </a:r>
                      <a:endParaRPr sz="2500" dirty="0"/>
                    </a:p>
                  </a:txBody>
                  <a:tcPr marL="121933" marR="121933" marT="60967" marB="60967">
                    <a:lnB w="12700" cap="flat" cmpd="sng">
                      <a:solidFill>
                        <a:srgbClr val="FFFFFF"/>
                      </a:solidFill>
                      <a:prstDash val="solid"/>
                      <a:round/>
                      <a:headEnd type="none" w="sm" len="sm"/>
                      <a:tailEnd type="none" w="sm" len="sm"/>
                    </a:lnB>
                  </a:tcPr>
                </a:tc>
                <a:tc>
                  <a:txBody>
                    <a:bodyPr/>
                    <a:lstStyle/>
                    <a:p>
                      <a:pPr marL="0" marR="0" lvl="0" indent="0" algn="l" rtl="0">
                        <a:spcBef>
                          <a:spcPts val="0"/>
                        </a:spcBef>
                        <a:spcAft>
                          <a:spcPts val="0"/>
                        </a:spcAft>
                        <a:buNone/>
                      </a:pPr>
                      <a:r>
                        <a:rPr lang="en-GB" sz="2500"/>
                        <a:t>Free from bacteria or microorganisms </a:t>
                      </a:r>
                      <a:endParaRPr sz="2500"/>
                    </a:p>
                  </a:txBody>
                  <a:tcPr marL="121933" marR="121933" marT="60967" marB="60967">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3"/>
                  </a:ext>
                </a:extLst>
              </a:tr>
              <a:tr h="1280173">
                <a:tc>
                  <a:txBody>
                    <a:bodyPr/>
                    <a:lstStyle/>
                    <a:p>
                      <a:pPr marL="0" marR="0" lvl="0" indent="0" algn="l" rtl="0">
                        <a:spcBef>
                          <a:spcPts val="0"/>
                        </a:spcBef>
                        <a:spcAft>
                          <a:spcPts val="0"/>
                        </a:spcAft>
                        <a:buNone/>
                      </a:pPr>
                      <a:r>
                        <a:rPr lang="en-GB" sz="2500" dirty="0"/>
                        <a:t>18</a:t>
                      </a:r>
                      <a:endParaRPr sz="2500" dirty="0"/>
                    </a:p>
                  </a:txBody>
                  <a:tcPr marL="121933" marR="121933" marT="60967" marB="60967">
                    <a:lnR w="12700" cap="flat" cmpd="sng">
                      <a:solidFill>
                        <a:srgbClr val="FFFFFF"/>
                      </a:solidFill>
                      <a:prstDash val="solid"/>
                      <a:round/>
                      <a:headEnd type="none" w="sm" len="sm"/>
                      <a:tailEnd type="none" w="sm" len="sm"/>
                    </a:lnR>
                  </a:tcPr>
                </a:tc>
                <a:tc>
                  <a:txBody>
                    <a:bodyPr/>
                    <a:lstStyle/>
                    <a:p>
                      <a:pPr marL="0" marR="0" lvl="0" indent="0" algn="l" rtl="0">
                        <a:spcBef>
                          <a:spcPts val="0"/>
                        </a:spcBef>
                        <a:spcAft>
                          <a:spcPts val="0"/>
                        </a:spcAft>
                        <a:buNone/>
                      </a:pPr>
                      <a:r>
                        <a:rPr lang="en-GB" sz="2500" dirty="0"/>
                        <a:t>Drug resistance</a:t>
                      </a:r>
                      <a:endParaRPr sz="2500" dirty="0"/>
                    </a:p>
                  </a:txBody>
                  <a:tcPr marL="121933" marR="121933" marT="60967" marB="60967">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marR="0" lvl="0" indent="0" algn="l" rtl="0">
                        <a:spcBef>
                          <a:spcPts val="0"/>
                        </a:spcBef>
                        <a:spcAft>
                          <a:spcPts val="0"/>
                        </a:spcAft>
                        <a:buNone/>
                      </a:pPr>
                      <a:r>
                        <a:rPr lang="en-GB" sz="2500" dirty="0"/>
                        <a:t>Reduction in effectiveness of a medication used to treat a disease or condition</a:t>
                      </a:r>
                      <a:endParaRPr sz="2500" dirty="0"/>
                    </a:p>
                  </a:txBody>
                  <a:tcPr marL="121933" marR="121933" marT="60967" marB="60967">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4"/>
                  </a:ext>
                </a:extLst>
              </a:tr>
              <a:tr h="894093">
                <a:tc>
                  <a:txBody>
                    <a:bodyPr/>
                    <a:lstStyle/>
                    <a:p>
                      <a:pPr marL="0" marR="0" lvl="0" indent="0" algn="l" rtl="0">
                        <a:spcBef>
                          <a:spcPts val="0"/>
                        </a:spcBef>
                        <a:spcAft>
                          <a:spcPts val="0"/>
                        </a:spcAft>
                        <a:buNone/>
                      </a:pPr>
                      <a:r>
                        <a:rPr lang="en-GB" sz="2500"/>
                        <a:t>19</a:t>
                      </a:r>
                      <a:endParaRPr sz="2500"/>
                    </a:p>
                  </a:txBody>
                  <a:tcPr marL="121933" marR="121933" marT="60967" marB="60967">
                    <a:lnR w="12700" cap="flat" cmpd="sng">
                      <a:solidFill>
                        <a:srgbClr val="FFFFFF"/>
                      </a:solidFill>
                      <a:prstDash val="solid"/>
                      <a:round/>
                      <a:headEnd type="none" w="sm" len="sm"/>
                      <a:tailEnd type="none" w="sm" len="sm"/>
                    </a:lnR>
                  </a:tcPr>
                </a:tc>
                <a:tc>
                  <a:txBody>
                    <a:bodyPr/>
                    <a:lstStyle/>
                    <a:p>
                      <a:pPr marL="0" marR="0" lvl="0" indent="0" algn="l" rtl="0">
                        <a:spcBef>
                          <a:spcPts val="0"/>
                        </a:spcBef>
                        <a:spcAft>
                          <a:spcPts val="0"/>
                        </a:spcAft>
                        <a:buNone/>
                      </a:pPr>
                      <a:r>
                        <a:rPr lang="en-GB" sz="2500"/>
                        <a:t>Competitive release</a:t>
                      </a:r>
                      <a:endParaRPr sz="2500"/>
                    </a:p>
                  </a:txBody>
                  <a:tcPr marL="121933" marR="121933" marT="60967" marB="60967">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marR="0" lvl="0" indent="0" algn="l" rtl="0">
                        <a:spcBef>
                          <a:spcPts val="0"/>
                        </a:spcBef>
                        <a:spcAft>
                          <a:spcPts val="0"/>
                        </a:spcAft>
                        <a:buNone/>
                      </a:pPr>
                      <a:r>
                        <a:rPr lang="en-GB" sz="2500" dirty="0"/>
                        <a:t>When one of the 2 species competing for the same resource disappears</a:t>
                      </a:r>
                      <a:endParaRPr sz="2500" dirty="0"/>
                    </a:p>
                  </a:txBody>
                  <a:tcPr marL="121933" marR="121933" marT="60967" marB="60967">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5"/>
                  </a:ext>
                </a:extLst>
              </a:tr>
              <a:tr h="894093">
                <a:tc>
                  <a:txBody>
                    <a:bodyPr/>
                    <a:lstStyle/>
                    <a:p>
                      <a:pPr marL="0" marR="0" lvl="0" indent="0" algn="l" rtl="0">
                        <a:spcBef>
                          <a:spcPts val="0"/>
                        </a:spcBef>
                        <a:spcAft>
                          <a:spcPts val="0"/>
                        </a:spcAft>
                        <a:buNone/>
                      </a:pPr>
                      <a:r>
                        <a:rPr lang="en-GB" sz="2500"/>
                        <a:t>19</a:t>
                      </a:r>
                      <a:endParaRPr sz="2500"/>
                    </a:p>
                  </a:txBody>
                  <a:tcPr marL="121933" marR="121933" marT="60967" marB="60967">
                    <a:lnR w="12700" cap="flat" cmpd="sng">
                      <a:solidFill>
                        <a:srgbClr val="FFFFFF"/>
                      </a:solidFill>
                      <a:prstDash val="solid"/>
                      <a:round/>
                      <a:headEnd type="none" w="sm" len="sm"/>
                      <a:tailEnd type="none" w="sm" len="sm"/>
                    </a:lnR>
                  </a:tcPr>
                </a:tc>
                <a:tc>
                  <a:txBody>
                    <a:bodyPr/>
                    <a:lstStyle/>
                    <a:p>
                      <a:pPr marL="0" marR="0" lvl="0" indent="0" algn="l" rtl="0">
                        <a:spcBef>
                          <a:spcPts val="0"/>
                        </a:spcBef>
                        <a:spcAft>
                          <a:spcPts val="0"/>
                        </a:spcAft>
                        <a:buNone/>
                      </a:pPr>
                      <a:r>
                        <a:rPr lang="en-GB" sz="2500"/>
                        <a:t>Chemotherapy </a:t>
                      </a:r>
                      <a:endParaRPr sz="2500"/>
                    </a:p>
                  </a:txBody>
                  <a:tcPr marL="121933" marR="121933" marT="60967" marB="60967">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marR="0" lvl="0" indent="0" algn="l" rtl="0">
                        <a:spcBef>
                          <a:spcPts val="0"/>
                        </a:spcBef>
                        <a:spcAft>
                          <a:spcPts val="0"/>
                        </a:spcAft>
                        <a:buNone/>
                      </a:pPr>
                      <a:r>
                        <a:rPr lang="en-GB" sz="2500" dirty="0"/>
                        <a:t>Treatment of cancer using chemical substances</a:t>
                      </a:r>
                      <a:endParaRPr sz="2500" dirty="0"/>
                    </a:p>
                  </a:txBody>
                  <a:tcPr marL="121933" marR="121933" marT="60967" marB="60967">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80272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chemeClr val="accent1">
              <a:lumMod val="20000"/>
              <a:lumOff val="80000"/>
            </a:schemeClr>
          </a:solidFill>
          <a:ln>
            <a:noFill/>
          </a:ln>
        </p:spPr>
        <p:txBody>
          <a:bodyPr/>
          <a:lstStyle/>
          <a:p>
            <a:r>
              <a:rPr lang="en-GB" b="1" u="sng" dirty="0" smtClean="0"/>
              <a:t>Exit Ticket</a:t>
            </a:r>
            <a:endParaRPr lang="en-GB" b="1" u="sng" dirty="0"/>
          </a:p>
        </p:txBody>
      </p:sp>
      <p:sp>
        <p:nvSpPr>
          <p:cNvPr id="3" name="Content Placeholder 2"/>
          <p:cNvSpPr>
            <a:spLocks noGrp="1"/>
          </p:cNvSpPr>
          <p:nvPr>
            <p:ph idx="1"/>
          </p:nvPr>
        </p:nvSpPr>
        <p:spPr>
          <a:xfrm>
            <a:off x="344774" y="1738859"/>
            <a:ext cx="11009026" cy="4438104"/>
          </a:xfrm>
        </p:spPr>
        <p:txBody>
          <a:bodyPr/>
          <a:lstStyle/>
          <a:p>
            <a:r>
              <a:rPr lang="en-US" dirty="0" smtClean="0"/>
              <a:t>What topics have come up in the 2022 article?</a:t>
            </a:r>
          </a:p>
          <a:p>
            <a:r>
              <a:rPr lang="en-US" dirty="0" smtClean="0"/>
              <a:t>What </a:t>
            </a:r>
            <a:r>
              <a:rPr lang="en-US" dirty="0"/>
              <a:t>types of questions </a:t>
            </a:r>
            <a:r>
              <a:rPr lang="en-US" dirty="0" smtClean="0"/>
              <a:t>are asked </a:t>
            </a:r>
            <a:r>
              <a:rPr lang="en-US" dirty="0"/>
              <a:t>on the scientific </a:t>
            </a:r>
            <a:r>
              <a:rPr lang="en-US" dirty="0" smtClean="0"/>
              <a:t>article?</a:t>
            </a:r>
          </a:p>
          <a:p>
            <a:endParaRPr lang="en-US" dirty="0"/>
          </a:p>
          <a:p>
            <a:endParaRPr lang="en-GB" dirty="0"/>
          </a:p>
        </p:txBody>
      </p:sp>
    </p:spTree>
    <p:extLst>
      <p:ext uri="{BB962C8B-B14F-4D97-AF65-F5344CB8AC3E}">
        <p14:creationId xmlns:p14="http://schemas.microsoft.com/office/powerpoint/2010/main" val="12486166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82" y="1662545"/>
            <a:ext cx="11734800" cy="4514418"/>
          </a:xfrm>
        </p:spPr>
        <p:txBody>
          <a:bodyPr/>
          <a:lstStyle/>
          <a:p>
            <a:r>
              <a:rPr lang="en-GB" dirty="0" smtClean="0"/>
              <a:t>To become familiar with the key words and concepts that appear in the 2022 article </a:t>
            </a:r>
          </a:p>
          <a:p>
            <a:r>
              <a:rPr lang="en-GB" dirty="0" smtClean="0"/>
              <a:t>To become familiar with the types of questions asked on the scientific article</a:t>
            </a:r>
          </a:p>
          <a:p>
            <a:r>
              <a:rPr lang="en-GB" dirty="0" smtClean="0"/>
              <a:t>To practise how to answer questions that could come up on the scientific article</a:t>
            </a:r>
          </a:p>
          <a:p>
            <a:endParaRPr lang="en-GB" dirty="0"/>
          </a:p>
        </p:txBody>
      </p:sp>
      <p:sp>
        <p:nvSpPr>
          <p:cNvPr id="4" name="Title 3"/>
          <p:cNvSpPr>
            <a:spLocks noGrp="1"/>
          </p:cNvSpPr>
          <p:nvPr>
            <p:ph type="title"/>
          </p:nvPr>
        </p:nvSpPr>
        <p:spPr>
          <a:xfrm>
            <a:off x="0" y="0"/>
            <a:ext cx="12192000" cy="1325563"/>
          </a:xfrm>
          <a:solidFill>
            <a:srgbClr val="FFFF00"/>
          </a:solidFill>
        </p:spPr>
        <p:txBody>
          <a:bodyPr/>
          <a:lstStyle/>
          <a:p>
            <a:r>
              <a:rPr lang="en-GB" b="1" u="sng" dirty="0"/>
              <a:t>Lesson objectives</a:t>
            </a:r>
            <a:br>
              <a:rPr lang="en-GB" b="1" u="sng" dirty="0"/>
            </a:br>
            <a:endParaRPr lang="en-GB" dirty="0"/>
          </a:p>
        </p:txBody>
      </p:sp>
    </p:spTree>
    <p:extLst>
      <p:ext uri="{BB962C8B-B14F-4D97-AF65-F5344CB8AC3E}">
        <p14:creationId xmlns:p14="http://schemas.microsoft.com/office/powerpoint/2010/main" val="512410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509452" y="182880"/>
          <a:ext cx="10816046" cy="6257267"/>
        </p:xfrm>
        <a:graphic>
          <a:graphicData uri="http://schemas.openxmlformats.org/drawingml/2006/table">
            <a:tbl>
              <a:tblPr/>
              <a:tblGrid>
                <a:gridCol w="1432138">
                  <a:extLst>
                    <a:ext uri="{9D8B030D-6E8A-4147-A177-3AD203B41FA5}">
                      <a16:colId xmlns:a16="http://schemas.microsoft.com/office/drawing/2014/main" val="2152499360"/>
                    </a:ext>
                  </a:extLst>
                </a:gridCol>
                <a:gridCol w="3505326">
                  <a:extLst>
                    <a:ext uri="{9D8B030D-6E8A-4147-A177-3AD203B41FA5}">
                      <a16:colId xmlns:a16="http://schemas.microsoft.com/office/drawing/2014/main" val="961277172"/>
                    </a:ext>
                  </a:extLst>
                </a:gridCol>
                <a:gridCol w="5878582">
                  <a:extLst>
                    <a:ext uri="{9D8B030D-6E8A-4147-A177-3AD203B41FA5}">
                      <a16:colId xmlns:a16="http://schemas.microsoft.com/office/drawing/2014/main" val="964513242"/>
                    </a:ext>
                  </a:extLst>
                </a:gridCol>
              </a:tblGrid>
              <a:tr h="270841">
                <a:tc>
                  <a:txBody>
                    <a:bodyPr/>
                    <a:lstStyle/>
                    <a:p>
                      <a:pPr algn="l">
                        <a:lnSpc>
                          <a:spcPct val="115000"/>
                        </a:lnSpc>
                        <a:spcAft>
                          <a:spcPts val="0"/>
                        </a:spcAft>
                      </a:pPr>
                      <a:r>
                        <a:rPr lang="en-GB" sz="1400">
                          <a:effectLst/>
                        </a:rPr>
                        <a:t>Paragraph</a:t>
                      </a:r>
                      <a:endParaRPr lang="en-GB" sz="1400">
                        <a:effectLst/>
                        <a:latin typeface="Arial" panose="020B0604020202020204" pitchFamily="34" charset="0"/>
                        <a:ea typeface="Arial" panose="020B0604020202020204" pitchFamily="34" charset="0"/>
                      </a:endParaRPr>
                    </a:p>
                  </a:txBody>
                  <a:tcPr marL="42738" marR="42738" marT="42738" marB="42738"/>
                </a:tc>
                <a:tc>
                  <a:txBody>
                    <a:bodyPr/>
                    <a:lstStyle/>
                    <a:p>
                      <a:pPr algn="l">
                        <a:lnSpc>
                          <a:spcPct val="115000"/>
                        </a:lnSpc>
                        <a:spcAft>
                          <a:spcPts val="0"/>
                        </a:spcAft>
                      </a:pPr>
                      <a:r>
                        <a:rPr lang="en-GB" sz="1400">
                          <a:effectLst/>
                        </a:rPr>
                        <a:t>Term</a:t>
                      </a:r>
                      <a:endParaRPr lang="en-GB" sz="1400">
                        <a:effectLst/>
                        <a:latin typeface="Arial" panose="020B0604020202020204" pitchFamily="34" charset="0"/>
                        <a:ea typeface="Arial" panose="020B0604020202020204" pitchFamily="34" charset="0"/>
                      </a:endParaRPr>
                    </a:p>
                  </a:txBody>
                  <a:tcPr marL="42738" marR="42738" marT="42738" marB="42738"/>
                </a:tc>
                <a:tc>
                  <a:txBody>
                    <a:bodyPr/>
                    <a:lstStyle/>
                    <a:p>
                      <a:pPr algn="l">
                        <a:lnSpc>
                          <a:spcPct val="115000"/>
                        </a:lnSpc>
                        <a:spcAft>
                          <a:spcPts val="0"/>
                        </a:spcAft>
                      </a:pPr>
                      <a:r>
                        <a:rPr lang="en-GB" sz="1400">
                          <a:effectLst/>
                        </a:rPr>
                        <a:t>Definition</a:t>
                      </a:r>
                      <a:endParaRPr lang="en-GB" sz="1400">
                        <a:effectLst/>
                        <a:latin typeface="Arial" panose="020B0604020202020204" pitchFamily="34" charset="0"/>
                        <a:ea typeface="Arial" panose="020B0604020202020204" pitchFamily="34" charset="0"/>
                      </a:endParaRPr>
                    </a:p>
                  </a:txBody>
                  <a:tcPr marL="42738" marR="42738" marT="42738" marB="42738"/>
                </a:tc>
                <a:extLst>
                  <a:ext uri="{0D108BD9-81ED-4DB2-BD59-A6C34878D82A}">
                    <a16:rowId xmlns:a16="http://schemas.microsoft.com/office/drawing/2014/main" val="403790096"/>
                  </a:ext>
                </a:extLst>
              </a:tr>
              <a:tr h="434120">
                <a:tc rowSpan="7">
                  <a:txBody>
                    <a:bodyPr/>
                    <a:lstStyle/>
                    <a:p>
                      <a:pPr algn="l">
                        <a:lnSpc>
                          <a:spcPct val="115000"/>
                        </a:lnSpc>
                        <a:spcAft>
                          <a:spcPts val="0"/>
                        </a:spcAft>
                      </a:pPr>
                      <a:r>
                        <a:rPr lang="en-GB" sz="1400">
                          <a:effectLst/>
                        </a:rPr>
                        <a:t>24</a:t>
                      </a:r>
                      <a:endParaRPr lang="en-GB" sz="1400">
                        <a:effectLst/>
                        <a:latin typeface="Arial" panose="020B0604020202020204" pitchFamily="34" charset="0"/>
                        <a:ea typeface="Arial" panose="020B0604020202020204" pitchFamily="34" charset="0"/>
                      </a:endParaRPr>
                    </a:p>
                  </a:txBody>
                  <a:tcPr marL="42738" marR="42738" marT="42738" marB="42738"/>
                </a:tc>
                <a:tc>
                  <a:txBody>
                    <a:bodyPr/>
                    <a:lstStyle/>
                    <a:p>
                      <a:pPr algn="l">
                        <a:lnSpc>
                          <a:spcPct val="115000"/>
                        </a:lnSpc>
                        <a:spcAft>
                          <a:spcPts val="0"/>
                        </a:spcAft>
                      </a:pPr>
                      <a:r>
                        <a:rPr lang="en-GB" sz="1400">
                          <a:effectLst/>
                        </a:rPr>
                        <a:t>Evolution-based strategy</a:t>
                      </a:r>
                      <a:endParaRPr lang="en-GB" sz="1400">
                        <a:effectLst/>
                        <a:latin typeface="Arial" panose="020B0604020202020204" pitchFamily="34" charset="0"/>
                        <a:ea typeface="Arial" panose="020B0604020202020204" pitchFamily="34" charset="0"/>
                      </a:endParaRPr>
                    </a:p>
                  </a:txBody>
                  <a:tcPr marL="42738" marR="42738" marT="42738" marB="42738"/>
                </a:tc>
                <a:tc>
                  <a:txBody>
                    <a:bodyPr/>
                    <a:lstStyle/>
                    <a:p>
                      <a:pPr algn="l">
                        <a:lnSpc>
                          <a:spcPct val="115000"/>
                        </a:lnSpc>
                        <a:spcAft>
                          <a:spcPts val="0"/>
                        </a:spcAft>
                      </a:pPr>
                      <a:r>
                        <a:rPr lang="en-GB" sz="1400">
                          <a:effectLst/>
                        </a:rPr>
                        <a:t>A mathematical programming technique based on ideas of evolution</a:t>
                      </a:r>
                      <a:endParaRPr lang="en-GB" sz="1400">
                        <a:effectLst/>
                        <a:latin typeface="Arial" panose="020B0604020202020204" pitchFamily="34" charset="0"/>
                        <a:ea typeface="Arial" panose="020B0604020202020204" pitchFamily="34" charset="0"/>
                      </a:endParaRPr>
                    </a:p>
                  </a:txBody>
                  <a:tcPr marL="42738" marR="42738" marT="42738" marB="42738"/>
                </a:tc>
                <a:extLst>
                  <a:ext uri="{0D108BD9-81ED-4DB2-BD59-A6C34878D82A}">
                    <a16:rowId xmlns:a16="http://schemas.microsoft.com/office/drawing/2014/main" val="150471812"/>
                  </a:ext>
                </a:extLst>
              </a:tr>
              <a:tr h="434120">
                <a:tc vMerge="1">
                  <a:txBody>
                    <a:bodyPr/>
                    <a:lstStyle/>
                    <a:p>
                      <a:endParaRPr lang="en-GB"/>
                    </a:p>
                  </a:txBody>
                  <a:tcPr/>
                </a:tc>
                <a:tc>
                  <a:txBody>
                    <a:bodyPr/>
                    <a:lstStyle/>
                    <a:p>
                      <a:pPr algn="l">
                        <a:lnSpc>
                          <a:spcPct val="115000"/>
                        </a:lnSpc>
                        <a:spcAft>
                          <a:spcPts val="0"/>
                        </a:spcAft>
                      </a:pPr>
                      <a:r>
                        <a:rPr lang="en-GB" sz="1400">
                          <a:effectLst/>
                        </a:rPr>
                        <a:t>Anti-cancer drug</a:t>
                      </a:r>
                      <a:endParaRPr lang="en-GB" sz="1400">
                        <a:effectLst/>
                        <a:latin typeface="Arial" panose="020B0604020202020204" pitchFamily="34" charset="0"/>
                        <a:ea typeface="Arial" panose="020B0604020202020204" pitchFamily="34" charset="0"/>
                      </a:endParaRPr>
                    </a:p>
                  </a:txBody>
                  <a:tcPr marL="42738" marR="42738" marT="42738" marB="42738"/>
                </a:tc>
                <a:tc>
                  <a:txBody>
                    <a:bodyPr/>
                    <a:lstStyle/>
                    <a:p>
                      <a:pPr algn="l">
                        <a:lnSpc>
                          <a:spcPct val="115000"/>
                        </a:lnSpc>
                        <a:spcAft>
                          <a:spcPts val="0"/>
                        </a:spcAft>
                      </a:pPr>
                      <a:r>
                        <a:rPr lang="en-GB" sz="1400">
                          <a:effectLst/>
                        </a:rPr>
                        <a:t>A drug that is effective in the treatment of cancer</a:t>
                      </a:r>
                      <a:endParaRPr lang="en-GB" sz="1400">
                        <a:effectLst/>
                        <a:latin typeface="Arial" panose="020B0604020202020204" pitchFamily="34" charset="0"/>
                        <a:ea typeface="Arial" panose="020B0604020202020204" pitchFamily="34" charset="0"/>
                      </a:endParaRPr>
                    </a:p>
                  </a:txBody>
                  <a:tcPr marL="42738" marR="42738" marT="42738" marB="42738"/>
                </a:tc>
                <a:extLst>
                  <a:ext uri="{0D108BD9-81ED-4DB2-BD59-A6C34878D82A}">
                    <a16:rowId xmlns:a16="http://schemas.microsoft.com/office/drawing/2014/main" val="4183970191"/>
                  </a:ext>
                </a:extLst>
              </a:tr>
              <a:tr h="434120">
                <a:tc vMerge="1">
                  <a:txBody>
                    <a:bodyPr/>
                    <a:lstStyle/>
                    <a:p>
                      <a:endParaRPr lang="en-GB"/>
                    </a:p>
                  </a:txBody>
                  <a:tcPr/>
                </a:tc>
                <a:tc>
                  <a:txBody>
                    <a:bodyPr/>
                    <a:lstStyle/>
                    <a:p>
                      <a:pPr algn="l">
                        <a:lnSpc>
                          <a:spcPct val="115000"/>
                        </a:lnSpc>
                        <a:spcAft>
                          <a:spcPts val="0"/>
                        </a:spcAft>
                      </a:pPr>
                      <a:r>
                        <a:rPr lang="en-GB" sz="1400">
                          <a:effectLst/>
                        </a:rPr>
                        <a:t>Chemotherapy</a:t>
                      </a:r>
                      <a:endParaRPr lang="en-GB" sz="1400">
                        <a:effectLst/>
                        <a:latin typeface="Arial" panose="020B0604020202020204" pitchFamily="34" charset="0"/>
                        <a:ea typeface="Arial" panose="020B0604020202020204" pitchFamily="34" charset="0"/>
                      </a:endParaRPr>
                    </a:p>
                  </a:txBody>
                  <a:tcPr marL="42738" marR="42738" marT="42738" marB="42738"/>
                </a:tc>
                <a:tc>
                  <a:txBody>
                    <a:bodyPr/>
                    <a:lstStyle/>
                    <a:p>
                      <a:pPr algn="l">
                        <a:lnSpc>
                          <a:spcPct val="115000"/>
                        </a:lnSpc>
                        <a:spcAft>
                          <a:spcPts val="0"/>
                        </a:spcAft>
                      </a:pPr>
                      <a:r>
                        <a:rPr lang="en-GB" sz="1400">
                          <a:effectLst/>
                        </a:rPr>
                        <a:t>A type of cancer treatment that uses anti-cancer drugs</a:t>
                      </a:r>
                      <a:endParaRPr lang="en-GB" sz="1400">
                        <a:effectLst/>
                        <a:latin typeface="Arial" panose="020B0604020202020204" pitchFamily="34" charset="0"/>
                        <a:ea typeface="Arial" panose="020B0604020202020204" pitchFamily="34" charset="0"/>
                      </a:endParaRPr>
                    </a:p>
                  </a:txBody>
                  <a:tcPr marL="42738" marR="42738" marT="42738" marB="42738"/>
                </a:tc>
                <a:extLst>
                  <a:ext uri="{0D108BD9-81ED-4DB2-BD59-A6C34878D82A}">
                    <a16:rowId xmlns:a16="http://schemas.microsoft.com/office/drawing/2014/main" val="4180505569"/>
                  </a:ext>
                </a:extLst>
              </a:tr>
              <a:tr h="597399">
                <a:tc vMerge="1">
                  <a:txBody>
                    <a:bodyPr/>
                    <a:lstStyle/>
                    <a:p>
                      <a:endParaRPr lang="en-GB"/>
                    </a:p>
                  </a:txBody>
                  <a:tcPr/>
                </a:tc>
                <a:tc>
                  <a:txBody>
                    <a:bodyPr/>
                    <a:lstStyle/>
                    <a:p>
                      <a:pPr algn="l">
                        <a:lnSpc>
                          <a:spcPct val="115000"/>
                        </a:lnSpc>
                        <a:spcAft>
                          <a:spcPts val="0"/>
                        </a:spcAft>
                      </a:pPr>
                      <a:r>
                        <a:rPr lang="en-GB" sz="1400">
                          <a:effectLst/>
                        </a:rPr>
                        <a:t>Hormone therapy</a:t>
                      </a:r>
                      <a:endParaRPr lang="en-GB" sz="1400">
                        <a:effectLst/>
                        <a:latin typeface="Arial" panose="020B0604020202020204" pitchFamily="34" charset="0"/>
                        <a:ea typeface="Arial" panose="020B0604020202020204" pitchFamily="34" charset="0"/>
                      </a:endParaRPr>
                    </a:p>
                  </a:txBody>
                  <a:tcPr marL="42738" marR="42738" marT="42738" marB="42738"/>
                </a:tc>
                <a:tc>
                  <a:txBody>
                    <a:bodyPr/>
                    <a:lstStyle/>
                    <a:p>
                      <a:pPr algn="l">
                        <a:lnSpc>
                          <a:spcPct val="115000"/>
                        </a:lnSpc>
                        <a:spcAft>
                          <a:spcPts val="0"/>
                        </a:spcAft>
                      </a:pPr>
                      <a:r>
                        <a:rPr lang="en-GB" sz="1400">
                          <a:effectLst/>
                        </a:rPr>
                        <a:t>A type of cancer treatment that slows or stops the growth of cancer that uses hormones to grow</a:t>
                      </a:r>
                      <a:endParaRPr lang="en-GB" sz="1400">
                        <a:effectLst/>
                        <a:latin typeface="Arial" panose="020B0604020202020204" pitchFamily="34" charset="0"/>
                        <a:ea typeface="Arial" panose="020B0604020202020204" pitchFamily="34" charset="0"/>
                      </a:endParaRPr>
                    </a:p>
                  </a:txBody>
                  <a:tcPr marL="42738" marR="42738" marT="42738" marB="42738"/>
                </a:tc>
                <a:extLst>
                  <a:ext uri="{0D108BD9-81ED-4DB2-BD59-A6C34878D82A}">
                    <a16:rowId xmlns:a16="http://schemas.microsoft.com/office/drawing/2014/main" val="214246148"/>
                  </a:ext>
                </a:extLst>
              </a:tr>
              <a:tr h="434120">
                <a:tc vMerge="1">
                  <a:txBody>
                    <a:bodyPr/>
                    <a:lstStyle/>
                    <a:p>
                      <a:endParaRPr lang="en-GB"/>
                    </a:p>
                  </a:txBody>
                  <a:tcPr/>
                </a:tc>
                <a:tc>
                  <a:txBody>
                    <a:bodyPr/>
                    <a:lstStyle/>
                    <a:p>
                      <a:pPr algn="l">
                        <a:lnSpc>
                          <a:spcPct val="115000"/>
                        </a:lnSpc>
                        <a:spcAft>
                          <a:spcPts val="0"/>
                        </a:spcAft>
                      </a:pPr>
                      <a:r>
                        <a:rPr lang="en-GB" sz="1400">
                          <a:effectLst/>
                        </a:rPr>
                        <a:t>Immune system boosters</a:t>
                      </a:r>
                      <a:endParaRPr lang="en-GB" sz="1400">
                        <a:effectLst/>
                        <a:latin typeface="Arial" panose="020B0604020202020204" pitchFamily="34" charset="0"/>
                        <a:ea typeface="Arial" panose="020B0604020202020204" pitchFamily="34" charset="0"/>
                      </a:endParaRPr>
                    </a:p>
                  </a:txBody>
                  <a:tcPr marL="42738" marR="42738" marT="42738" marB="42738"/>
                </a:tc>
                <a:tc>
                  <a:txBody>
                    <a:bodyPr/>
                    <a:lstStyle/>
                    <a:p>
                      <a:pPr algn="l">
                        <a:lnSpc>
                          <a:spcPct val="115000"/>
                        </a:lnSpc>
                        <a:spcAft>
                          <a:spcPts val="0"/>
                        </a:spcAft>
                      </a:pPr>
                      <a:r>
                        <a:rPr lang="en-GB" sz="1400">
                          <a:effectLst/>
                        </a:rPr>
                        <a:t>A type of cancer treatment that boosts the body's natural defences to fight cancer</a:t>
                      </a:r>
                      <a:endParaRPr lang="en-GB" sz="1400">
                        <a:effectLst/>
                        <a:latin typeface="Arial" panose="020B0604020202020204" pitchFamily="34" charset="0"/>
                        <a:ea typeface="Arial" panose="020B0604020202020204" pitchFamily="34" charset="0"/>
                      </a:endParaRPr>
                    </a:p>
                  </a:txBody>
                  <a:tcPr marL="42738" marR="42738" marT="42738" marB="42738"/>
                </a:tc>
                <a:extLst>
                  <a:ext uri="{0D108BD9-81ED-4DB2-BD59-A6C34878D82A}">
                    <a16:rowId xmlns:a16="http://schemas.microsoft.com/office/drawing/2014/main" val="2402861342"/>
                  </a:ext>
                </a:extLst>
              </a:tr>
              <a:tr h="270841">
                <a:tc vMerge="1">
                  <a:txBody>
                    <a:bodyPr/>
                    <a:lstStyle/>
                    <a:p>
                      <a:endParaRPr lang="en-GB"/>
                    </a:p>
                  </a:txBody>
                  <a:tcPr/>
                </a:tc>
                <a:tc>
                  <a:txBody>
                    <a:bodyPr/>
                    <a:lstStyle/>
                    <a:p>
                      <a:pPr algn="l">
                        <a:lnSpc>
                          <a:spcPct val="115000"/>
                        </a:lnSpc>
                        <a:spcAft>
                          <a:spcPts val="0"/>
                        </a:spcAft>
                      </a:pPr>
                      <a:r>
                        <a:rPr lang="en-GB" sz="1400">
                          <a:effectLst/>
                        </a:rPr>
                        <a:t>Metastasizing </a:t>
                      </a:r>
                      <a:endParaRPr lang="en-GB" sz="1400">
                        <a:effectLst/>
                        <a:latin typeface="Arial" panose="020B0604020202020204" pitchFamily="34" charset="0"/>
                        <a:ea typeface="Arial" panose="020B0604020202020204" pitchFamily="34" charset="0"/>
                      </a:endParaRPr>
                    </a:p>
                  </a:txBody>
                  <a:tcPr marL="42738" marR="42738" marT="42738" marB="42738"/>
                </a:tc>
                <a:tc>
                  <a:txBody>
                    <a:bodyPr/>
                    <a:lstStyle/>
                    <a:p>
                      <a:pPr algn="l">
                        <a:lnSpc>
                          <a:spcPct val="115000"/>
                        </a:lnSpc>
                        <a:spcAft>
                          <a:spcPts val="0"/>
                        </a:spcAft>
                      </a:pPr>
                      <a:r>
                        <a:rPr lang="en-GB" sz="1400">
                          <a:effectLst/>
                        </a:rPr>
                        <a:t>The spread of cancer</a:t>
                      </a:r>
                      <a:endParaRPr lang="en-GB" sz="1400">
                        <a:effectLst/>
                        <a:latin typeface="Arial" panose="020B0604020202020204" pitchFamily="34" charset="0"/>
                        <a:ea typeface="Arial" panose="020B0604020202020204" pitchFamily="34" charset="0"/>
                      </a:endParaRPr>
                    </a:p>
                  </a:txBody>
                  <a:tcPr marL="42738" marR="42738" marT="42738" marB="42738"/>
                </a:tc>
                <a:extLst>
                  <a:ext uri="{0D108BD9-81ED-4DB2-BD59-A6C34878D82A}">
                    <a16:rowId xmlns:a16="http://schemas.microsoft.com/office/drawing/2014/main" val="2673730315"/>
                  </a:ext>
                </a:extLst>
              </a:tr>
              <a:tr h="270841">
                <a:tc vMerge="1">
                  <a:txBody>
                    <a:bodyPr/>
                    <a:lstStyle/>
                    <a:p>
                      <a:endParaRPr lang="en-GB"/>
                    </a:p>
                  </a:txBody>
                  <a:tcPr/>
                </a:tc>
                <a:tc>
                  <a:txBody>
                    <a:bodyPr/>
                    <a:lstStyle/>
                    <a:p>
                      <a:pPr algn="l">
                        <a:lnSpc>
                          <a:spcPct val="115000"/>
                        </a:lnSpc>
                        <a:spcAft>
                          <a:spcPts val="0"/>
                        </a:spcAft>
                      </a:pPr>
                      <a:r>
                        <a:rPr lang="en-GB" sz="1400">
                          <a:effectLst/>
                        </a:rPr>
                        <a:t>Treatment sensitive cancer cells</a:t>
                      </a:r>
                      <a:endParaRPr lang="en-GB" sz="1400">
                        <a:effectLst/>
                        <a:latin typeface="Arial" panose="020B0604020202020204" pitchFamily="34" charset="0"/>
                        <a:ea typeface="Arial" panose="020B0604020202020204" pitchFamily="34" charset="0"/>
                      </a:endParaRPr>
                    </a:p>
                  </a:txBody>
                  <a:tcPr marL="42738" marR="42738" marT="42738" marB="42738"/>
                </a:tc>
                <a:tc>
                  <a:txBody>
                    <a:bodyPr/>
                    <a:lstStyle/>
                    <a:p>
                      <a:pPr algn="l">
                        <a:lnSpc>
                          <a:spcPct val="115000"/>
                        </a:lnSpc>
                        <a:spcAft>
                          <a:spcPts val="0"/>
                        </a:spcAft>
                      </a:pPr>
                      <a:r>
                        <a:rPr lang="en-GB" sz="1400">
                          <a:effectLst/>
                        </a:rPr>
                        <a:t>Cells that respond less effectively to treatment </a:t>
                      </a:r>
                      <a:endParaRPr lang="en-GB" sz="1400">
                        <a:effectLst/>
                        <a:latin typeface="Arial" panose="020B0604020202020204" pitchFamily="34" charset="0"/>
                        <a:ea typeface="Arial" panose="020B0604020202020204" pitchFamily="34" charset="0"/>
                      </a:endParaRPr>
                    </a:p>
                  </a:txBody>
                  <a:tcPr marL="42738" marR="42738" marT="42738" marB="42738"/>
                </a:tc>
                <a:extLst>
                  <a:ext uri="{0D108BD9-81ED-4DB2-BD59-A6C34878D82A}">
                    <a16:rowId xmlns:a16="http://schemas.microsoft.com/office/drawing/2014/main" val="3578312521"/>
                  </a:ext>
                </a:extLst>
              </a:tr>
              <a:tr h="270841">
                <a:tc rowSpan="2">
                  <a:txBody>
                    <a:bodyPr/>
                    <a:lstStyle/>
                    <a:p>
                      <a:pPr algn="l">
                        <a:lnSpc>
                          <a:spcPct val="115000"/>
                        </a:lnSpc>
                        <a:spcAft>
                          <a:spcPts val="0"/>
                        </a:spcAft>
                      </a:pPr>
                      <a:r>
                        <a:rPr lang="en-GB" sz="1400">
                          <a:effectLst/>
                        </a:rPr>
                        <a:t>25</a:t>
                      </a:r>
                      <a:endParaRPr lang="en-GB" sz="1400">
                        <a:effectLst/>
                        <a:latin typeface="Arial" panose="020B0604020202020204" pitchFamily="34" charset="0"/>
                        <a:ea typeface="Arial" panose="020B0604020202020204" pitchFamily="34" charset="0"/>
                      </a:endParaRPr>
                    </a:p>
                  </a:txBody>
                  <a:tcPr marL="42738" marR="42738" marT="42738" marB="42738"/>
                </a:tc>
                <a:tc>
                  <a:txBody>
                    <a:bodyPr/>
                    <a:lstStyle/>
                    <a:p>
                      <a:pPr algn="l">
                        <a:lnSpc>
                          <a:spcPct val="115000"/>
                        </a:lnSpc>
                        <a:spcAft>
                          <a:spcPts val="0"/>
                        </a:spcAft>
                      </a:pPr>
                      <a:r>
                        <a:rPr lang="en-GB" sz="1400">
                          <a:effectLst/>
                        </a:rPr>
                        <a:t>Mathematical models</a:t>
                      </a:r>
                      <a:endParaRPr lang="en-GB" sz="1400">
                        <a:effectLst/>
                        <a:latin typeface="Arial" panose="020B0604020202020204" pitchFamily="34" charset="0"/>
                        <a:ea typeface="Arial" panose="020B0604020202020204" pitchFamily="34" charset="0"/>
                      </a:endParaRPr>
                    </a:p>
                  </a:txBody>
                  <a:tcPr marL="42738" marR="42738" marT="42738" marB="42738"/>
                </a:tc>
                <a:tc>
                  <a:txBody>
                    <a:bodyPr/>
                    <a:lstStyle/>
                    <a:p>
                      <a:pPr algn="l">
                        <a:lnSpc>
                          <a:spcPct val="115000"/>
                        </a:lnSpc>
                        <a:spcAft>
                          <a:spcPts val="0"/>
                        </a:spcAft>
                      </a:pPr>
                      <a:r>
                        <a:rPr lang="en-GB" sz="1400">
                          <a:effectLst/>
                        </a:rPr>
                        <a:t>Used to study the interactions of many factors</a:t>
                      </a:r>
                      <a:endParaRPr lang="en-GB" sz="1400">
                        <a:effectLst/>
                        <a:latin typeface="Arial" panose="020B0604020202020204" pitchFamily="34" charset="0"/>
                        <a:ea typeface="Arial" panose="020B0604020202020204" pitchFamily="34" charset="0"/>
                      </a:endParaRPr>
                    </a:p>
                  </a:txBody>
                  <a:tcPr marL="42738" marR="42738" marT="42738" marB="42738"/>
                </a:tc>
                <a:extLst>
                  <a:ext uri="{0D108BD9-81ED-4DB2-BD59-A6C34878D82A}">
                    <a16:rowId xmlns:a16="http://schemas.microsoft.com/office/drawing/2014/main" val="1939448649"/>
                  </a:ext>
                </a:extLst>
              </a:tr>
              <a:tr h="434120">
                <a:tc vMerge="1">
                  <a:txBody>
                    <a:bodyPr/>
                    <a:lstStyle/>
                    <a:p>
                      <a:endParaRPr lang="en-GB"/>
                    </a:p>
                  </a:txBody>
                  <a:tcPr/>
                </a:tc>
                <a:tc>
                  <a:txBody>
                    <a:bodyPr/>
                    <a:lstStyle/>
                    <a:p>
                      <a:pPr algn="l">
                        <a:lnSpc>
                          <a:spcPct val="115000"/>
                        </a:lnSpc>
                        <a:spcAft>
                          <a:spcPts val="0"/>
                        </a:spcAft>
                      </a:pPr>
                      <a:r>
                        <a:rPr lang="en-GB" sz="1400">
                          <a:effectLst/>
                        </a:rPr>
                        <a:t>Experimental methods</a:t>
                      </a:r>
                      <a:endParaRPr lang="en-GB" sz="1400">
                        <a:effectLst/>
                        <a:latin typeface="Arial" panose="020B0604020202020204" pitchFamily="34" charset="0"/>
                        <a:ea typeface="Arial" panose="020B0604020202020204" pitchFamily="34" charset="0"/>
                      </a:endParaRPr>
                    </a:p>
                  </a:txBody>
                  <a:tcPr marL="42738" marR="42738" marT="42738" marB="42738"/>
                </a:tc>
                <a:tc>
                  <a:txBody>
                    <a:bodyPr/>
                    <a:lstStyle/>
                    <a:p>
                      <a:pPr algn="l">
                        <a:lnSpc>
                          <a:spcPct val="115000"/>
                        </a:lnSpc>
                        <a:spcAft>
                          <a:spcPts val="0"/>
                        </a:spcAft>
                      </a:pPr>
                      <a:r>
                        <a:rPr lang="en-GB" sz="1400">
                          <a:effectLst/>
                        </a:rPr>
                        <a:t>Procedures carried out to support or refute a hypothesis </a:t>
                      </a:r>
                      <a:endParaRPr lang="en-GB" sz="1400">
                        <a:effectLst/>
                        <a:latin typeface="Arial" panose="020B0604020202020204" pitchFamily="34" charset="0"/>
                        <a:ea typeface="Arial" panose="020B0604020202020204" pitchFamily="34" charset="0"/>
                      </a:endParaRPr>
                    </a:p>
                  </a:txBody>
                  <a:tcPr marL="42738" marR="42738" marT="42738" marB="42738"/>
                </a:tc>
                <a:extLst>
                  <a:ext uri="{0D108BD9-81ED-4DB2-BD59-A6C34878D82A}">
                    <a16:rowId xmlns:a16="http://schemas.microsoft.com/office/drawing/2014/main" val="904242252"/>
                  </a:ext>
                </a:extLst>
              </a:tr>
              <a:tr h="270841">
                <a:tc>
                  <a:txBody>
                    <a:bodyPr/>
                    <a:lstStyle/>
                    <a:p>
                      <a:pPr algn="l">
                        <a:lnSpc>
                          <a:spcPct val="115000"/>
                        </a:lnSpc>
                        <a:spcAft>
                          <a:spcPts val="0"/>
                        </a:spcAft>
                      </a:pPr>
                      <a:r>
                        <a:rPr lang="en-GB" sz="1400">
                          <a:effectLst/>
                        </a:rPr>
                        <a:t>26</a:t>
                      </a:r>
                      <a:endParaRPr lang="en-GB" sz="1400">
                        <a:effectLst/>
                        <a:latin typeface="Arial" panose="020B0604020202020204" pitchFamily="34" charset="0"/>
                        <a:ea typeface="Arial" panose="020B0604020202020204" pitchFamily="34" charset="0"/>
                      </a:endParaRPr>
                    </a:p>
                  </a:txBody>
                  <a:tcPr marL="42738" marR="42738" marT="42738" marB="42738"/>
                </a:tc>
                <a:tc>
                  <a:txBody>
                    <a:bodyPr/>
                    <a:lstStyle/>
                    <a:p>
                      <a:pPr algn="l">
                        <a:lnSpc>
                          <a:spcPct val="115000"/>
                        </a:lnSpc>
                        <a:spcAft>
                          <a:spcPts val="0"/>
                        </a:spcAft>
                      </a:pPr>
                      <a:r>
                        <a:rPr lang="en-GB" sz="1400">
                          <a:effectLst/>
                        </a:rPr>
                        <a:t>Oncologist </a:t>
                      </a:r>
                      <a:endParaRPr lang="en-GB" sz="1400">
                        <a:effectLst/>
                        <a:latin typeface="Arial" panose="020B0604020202020204" pitchFamily="34" charset="0"/>
                        <a:ea typeface="Arial" panose="020B0604020202020204" pitchFamily="34" charset="0"/>
                      </a:endParaRPr>
                    </a:p>
                  </a:txBody>
                  <a:tcPr marL="42738" marR="42738" marT="42738" marB="42738"/>
                </a:tc>
                <a:tc>
                  <a:txBody>
                    <a:bodyPr/>
                    <a:lstStyle/>
                    <a:p>
                      <a:pPr algn="l">
                        <a:lnSpc>
                          <a:spcPct val="115000"/>
                        </a:lnSpc>
                        <a:spcAft>
                          <a:spcPts val="0"/>
                        </a:spcAft>
                      </a:pPr>
                      <a:r>
                        <a:rPr lang="en-GB" sz="1400">
                          <a:effectLst/>
                        </a:rPr>
                        <a:t>A doctor who treats patients with cancer</a:t>
                      </a:r>
                      <a:endParaRPr lang="en-GB" sz="1400">
                        <a:effectLst/>
                        <a:latin typeface="Arial" panose="020B0604020202020204" pitchFamily="34" charset="0"/>
                        <a:ea typeface="Arial" panose="020B0604020202020204" pitchFamily="34" charset="0"/>
                      </a:endParaRPr>
                    </a:p>
                  </a:txBody>
                  <a:tcPr marL="42738" marR="42738" marT="42738" marB="42738"/>
                </a:tc>
                <a:extLst>
                  <a:ext uri="{0D108BD9-81ED-4DB2-BD59-A6C34878D82A}">
                    <a16:rowId xmlns:a16="http://schemas.microsoft.com/office/drawing/2014/main" val="771721242"/>
                  </a:ext>
                </a:extLst>
              </a:tr>
              <a:tr h="270841">
                <a:tc>
                  <a:txBody>
                    <a:bodyPr/>
                    <a:lstStyle/>
                    <a:p>
                      <a:pPr algn="l">
                        <a:lnSpc>
                          <a:spcPct val="115000"/>
                        </a:lnSpc>
                        <a:spcAft>
                          <a:spcPts val="0"/>
                        </a:spcAft>
                      </a:pPr>
                      <a:r>
                        <a:rPr lang="en-GB" sz="1400">
                          <a:effectLst/>
                        </a:rPr>
                        <a:t>27</a:t>
                      </a:r>
                      <a:endParaRPr lang="en-GB" sz="1400">
                        <a:effectLst/>
                        <a:latin typeface="Arial" panose="020B0604020202020204" pitchFamily="34" charset="0"/>
                        <a:ea typeface="Arial" panose="020B0604020202020204" pitchFamily="34" charset="0"/>
                      </a:endParaRPr>
                    </a:p>
                  </a:txBody>
                  <a:tcPr marL="42738" marR="42738" marT="42738" marB="42738"/>
                </a:tc>
                <a:tc>
                  <a:txBody>
                    <a:bodyPr/>
                    <a:lstStyle/>
                    <a:p>
                      <a:pPr algn="l">
                        <a:lnSpc>
                          <a:spcPct val="115000"/>
                        </a:lnSpc>
                        <a:spcAft>
                          <a:spcPts val="0"/>
                        </a:spcAft>
                      </a:pPr>
                      <a:r>
                        <a:rPr lang="en-GB" sz="1400">
                          <a:effectLst/>
                        </a:rPr>
                        <a:t>Aggressive (in relation to cancer)</a:t>
                      </a:r>
                      <a:endParaRPr lang="en-GB" sz="1400">
                        <a:effectLst/>
                        <a:latin typeface="Arial" panose="020B0604020202020204" pitchFamily="34" charset="0"/>
                        <a:ea typeface="Arial" panose="020B0604020202020204" pitchFamily="34" charset="0"/>
                      </a:endParaRPr>
                    </a:p>
                  </a:txBody>
                  <a:tcPr marL="42738" marR="42738" marT="42738" marB="42738"/>
                </a:tc>
                <a:tc>
                  <a:txBody>
                    <a:bodyPr/>
                    <a:lstStyle/>
                    <a:p>
                      <a:pPr algn="l">
                        <a:lnSpc>
                          <a:spcPct val="115000"/>
                        </a:lnSpc>
                        <a:spcAft>
                          <a:spcPts val="0"/>
                        </a:spcAft>
                      </a:pPr>
                      <a:r>
                        <a:rPr lang="en-GB" sz="1400">
                          <a:effectLst/>
                        </a:rPr>
                        <a:t>Describes a tumour that spreads quickly</a:t>
                      </a:r>
                      <a:endParaRPr lang="en-GB" sz="1400">
                        <a:effectLst/>
                        <a:latin typeface="Arial" panose="020B0604020202020204" pitchFamily="34" charset="0"/>
                        <a:ea typeface="Arial" panose="020B0604020202020204" pitchFamily="34" charset="0"/>
                      </a:endParaRPr>
                    </a:p>
                  </a:txBody>
                  <a:tcPr marL="42738" marR="42738" marT="42738" marB="42738"/>
                </a:tc>
                <a:extLst>
                  <a:ext uri="{0D108BD9-81ED-4DB2-BD59-A6C34878D82A}">
                    <a16:rowId xmlns:a16="http://schemas.microsoft.com/office/drawing/2014/main" val="3151860661"/>
                  </a:ext>
                </a:extLst>
              </a:tr>
              <a:tr h="434120">
                <a:tc rowSpan="3">
                  <a:txBody>
                    <a:bodyPr/>
                    <a:lstStyle/>
                    <a:p>
                      <a:pPr algn="l">
                        <a:lnSpc>
                          <a:spcPct val="115000"/>
                        </a:lnSpc>
                        <a:spcAft>
                          <a:spcPts val="0"/>
                        </a:spcAft>
                      </a:pPr>
                      <a:r>
                        <a:rPr lang="en-GB" sz="1400">
                          <a:effectLst/>
                        </a:rPr>
                        <a:t>28</a:t>
                      </a:r>
                      <a:endParaRPr lang="en-GB" sz="1400">
                        <a:effectLst/>
                        <a:latin typeface="Arial" panose="020B0604020202020204" pitchFamily="34" charset="0"/>
                        <a:ea typeface="Arial" panose="020B0604020202020204" pitchFamily="34" charset="0"/>
                      </a:endParaRPr>
                    </a:p>
                  </a:txBody>
                  <a:tcPr marL="42738" marR="42738" marT="42738" marB="42738"/>
                </a:tc>
                <a:tc>
                  <a:txBody>
                    <a:bodyPr/>
                    <a:lstStyle/>
                    <a:p>
                      <a:pPr algn="l">
                        <a:lnSpc>
                          <a:spcPct val="115000"/>
                        </a:lnSpc>
                        <a:spcAft>
                          <a:spcPts val="0"/>
                        </a:spcAft>
                      </a:pPr>
                      <a:r>
                        <a:rPr lang="en-GB" sz="1400">
                          <a:effectLst/>
                        </a:rPr>
                        <a:t>Evolutionary model</a:t>
                      </a:r>
                      <a:endParaRPr lang="en-GB" sz="1400">
                        <a:effectLst/>
                        <a:latin typeface="Arial" panose="020B0604020202020204" pitchFamily="34" charset="0"/>
                        <a:ea typeface="Arial" panose="020B0604020202020204" pitchFamily="34" charset="0"/>
                      </a:endParaRPr>
                    </a:p>
                  </a:txBody>
                  <a:tcPr marL="42738" marR="42738" marT="42738" marB="42738"/>
                </a:tc>
                <a:tc>
                  <a:txBody>
                    <a:bodyPr/>
                    <a:lstStyle/>
                    <a:p>
                      <a:pPr algn="l">
                        <a:lnSpc>
                          <a:spcPct val="115000"/>
                        </a:lnSpc>
                        <a:spcAft>
                          <a:spcPts val="0"/>
                        </a:spcAft>
                      </a:pPr>
                      <a:r>
                        <a:rPr lang="en-GB" sz="1400">
                          <a:effectLst/>
                        </a:rPr>
                        <a:t>They describe the rates at which one nucleotide replaces another during evolution </a:t>
                      </a:r>
                      <a:endParaRPr lang="en-GB" sz="1400">
                        <a:effectLst/>
                        <a:latin typeface="Arial" panose="020B0604020202020204" pitchFamily="34" charset="0"/>
                        <a:ea typeface="Arial" panose="020B0604020202020204" pitchFamily="34" charset="0"/>
                      </a:endParaRPr>
                    </a:p>
                  </a:txBody>
                  <a:tcPr marL="42738" marR="42738" marT="42738" marB="42738"/>
                </a:tc>
                <a:extLst>
                  <a:ext uri="{0D108BD9-81ED-4DB2-BD59-A6C34878D82A}">
                    <a16:rowId xmlns:a16="http://schemas.microsoft.com/office/drawing/2014/main" val="38642855"/>
                  </a:ext>
                </a:extLst>
              </a:tr>
              <a:tr h="270841">
                <a:tc vMerge="1">
                  <a:txBody>
                    <a:bodyPr/>
                    <a:lstStyle/>
                    <a:p>
                      <a:endParaRPr lang="en-GB"/>
                    </a:p>
                  </a:txBody>
                  <a:tcPr/>
                </a:tc>
                <a:tc>
                  <a:txBody>
                    <a:bodyPr/>
                    <a:lstStyle/>
                    <a:p>
                      <a:pPr algn="l">
                        <a:lnSpc>
                          <a:spcPct val="115000"/>
                        </a:lnSpc>
                        <a:spcAft>
                          <a:spcPts val="0"/>
                        </a:spcAft>
                      </a:pPr>
                      <a:r>
                        <a:rPr lang="en-GB" sz="1400">
                          <a:effectLst/>
                        </a:rPr>
                        <a:t>Proclivity </a:t>
                      </a:r>
                      <a:endParaRPr lang="en-GB" sz="1400">
                        <a:effectLst/>
                        <a:latin typeface="Arial" panose="020B0604020202020204" pitchFamily="34" charset="0"/>
                        <a:ea typeface="Arial" panose="020B0604020202020204" pitchFamily="34" charset="0"/>
                      </a:endParaRPr>
                    </a:p>
                  </a:txBody>
                  <a:tcPr marL="42738" marR="42738" marT="42738" marB="42738"/>
                </a:tc>
                <a:tc>
                  <a:txBody>
                    <a:bodyPr/>
                    <a:lstStyle/>
                    <a:p>
                      <a:pPr algn="l">
                        <a:lnSpc>
                          <a:spcPct val="115000"/>
                        </a:lnSpc>
                        <a:spcAft>
                          <a:spcPts val="0"/>
                        </a:spcAft>
                      </a:pPr>
                      <a:r>
                        <a:rPr lang="en-GB" sz="1400">
                          <a:effectLst/>
                        </a:rPr>
                        <a:t>A predisposition to a disease </a:t>
                      </a:r>
                      <a:endParaRPr lang="en-GB" sz="1400">
                        <a:effectLst/>
                        <a:latin typeface="Arial" panose="020B0604020202020204" pitchFamily="34" charset="0"/>
                        <a:ea typeface="Arial" panose="020B0604020202020204" pitchFamily="34" charset="0"/>
                      </a:endParaRPr>
                    </a:p>
                  </a:txBody>
                  <a:tcPr marL="42738" marR="42738" marT="42738" marB="42738"/>
                </a:tc>
                <a:extLst>
                  <a:ext uri="{0D108BD9-81ED-4DB2-BD59-A6C34878D82A}">
                    <a16:rowId xmlns:a16="http://schemas.microsoft.com/office/drawing/2014/main" val="2256920666"/>
                  </a:ext>
                </a:extLst>
              </a:tr>
              <a:tr h="597399">
                <a:tc vMerge="1">
                  <a:txBody>
                    <a:bodyPr/>
                    <a:lstStyle/>
                    <a:p>
                      <a:endParaRPr lang="en-GB"/>
                    </a:p>
                  </a:txBody>
                  <a:tcPr/>
                </a:tc>
                <a:tc>
                  <a:txBody>
                    <a:bodyPr/>
                    <a:lstStyle/>
                    <a:p>
                      <a:pPr algn="l">
                        <a:lnSpc>
                          <a:spcPct val="115000"/>
                        </a:lnSpc>
                        <a:spcAft>
                          <a:spcPts val="0"/>
                        </a:spcAft>
                      </a:pPr>
                      <a:r>
                        <a:rPr lang="en-GB" sz="1400">
                          <a:effectLst/>
                        </a:rPr>
                        <a:t>Evolutionary dynamics</a:t>
                      </a:r>
                      <a:endParaRPr lang="en-GB" sz="1400">
                        <a:effectLst/>
                        <a:latin typeface="Arial" panose="020B0604020202020204" pitchFamily="34" charset="0"/>
                        <a:ea typeface="Arial" panose="020B0604020202020204" pitchFamily="34" charset="0"/>
                      </a:endParaRPr>
                    </a:p>
                  </a:txBody>
                  <a:tcPr marL="42738" marR="42738" marT="42738" marB="42738"/>
                </a:tc>
                <a:tc>
                  <a:txBody>
                    <a:bodyPr/>
                    <a:lstStyle/>
                    <a:p>
                      <a:pPr algn="l">
                        <a:lnSpc>
                          <a:spcPct val="115000"/>
                        </a:lnSpc>
                        <a:spcAft>
                          <a:spcPts val="0"/>
                        </a:spcAft>
                      </a:pPr>
                      <a:r>
                        <a:rPr lang="en-GB" sz="1400" dirty="0">
                          <a:effectLst/>
                        </a:rPr>
                        <a:t>The study of the mathematical principles according to which biological organisms as well as cultural ideas</a:t>
                      </a:r>
                      <a:endParaRPr lang="en-GB" sz="1400" dirty="0">
                        <a:effectLst/>
                        <a:latin typeface="Arial" panose="020B0604020202020204" pitchFamily="34" charset="0"/>
                        <a:ea typeface="Arial" panose="020B0604020202020204" pitchFamily="34" charset="0"/>
                      </a:endParaRPr>
                    </a:p>
                  </a:txBody>
                  <a:tcPr marL="42738" marR="42738" marT="42738" marB="42738"/>
                </a:tc>
                <a:extLst>
                  <a:ext uri="{0D108BD9-81ED-4DB2-BD59-A6C34878D82A}">
                    <a16:rowId xmlns:a16="http://schemas.microsoft.com/office/drawing/2014/main" val="286251130"/>
                  </a:ext>
                </a:extLst>
              </a:tr>
            </a:tbl>
          </a:graphicData>
        </a:graphic>
      </p:graphicFrame>
    </p:spTree>
    <p:extLst>
      <p:ext uri="{BB962C8B-B14F-4D97-AF65-F5344CB8AC3E}">
        <p14:creationId xmlns:p14="http://schemas.microsoft.com/office/powerpoint/2010/main" val="3210548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82" y="1662545"/>
            <a:ext cx="11734800" cy="4514418"/>
          </a:xfrm>
        </p:spPr>
        <p:txBody>
          <a:bodyPr/>
          <a:lstStyle/>
          <a:p>
            <a:r>
              <a:rPr lang="en-GB" dirty="0" smtClean="0"/>
              <a:t>To become familiar with the key words and concepts that appear in the 2022 article </a:t>
            </a:r>
          </a:p>
          <a:p>
            <a:r>
              <a:rPr lang="en-GB" dirty="0" smtClean="0"/>
              <a:t>To become familiar with the types of questions asked on the scientific article</a:t>
            </a:r>
          </a:p>
          <a:p>
            <a:r>
              <a:rPr lang="en-GB" dirty="0" smtClean="0"/>
              <a:t>To practise how to answer questions that could come up on the scientific article</a:t>
            </a:r>
          </a:p>
          <a:p>
            <a:endParaRPr lang="en-GB" dirty="0"/>
          </a:p>
        </p:txBody>
      </p:sp>
      <p:sp>
        <p:nvSpPr>
          <p:cNvPr id="4" name="Title 3"/>
          <p:cNvSpPr>
            <a:spLocks noGrp="1"/>
          </p:cNvSpPr>
          <p:nvPr>
            <p:ph type="title"/>
          </p:nvPr>
        </p:nvSpPr>
        <p:spPr>
          <a:xfrm>
            <a:off x="0" y="0"/>
            <a:ext cx="12192000" cy="1325563"/>
          </a:xfrm>
          <a:solidFill>
            <a:srgbClr val="FFFF00"/>
          </a:solidFill>
        </p:spPr>
        <p:txBody>
          <a:bodyPr/>
          <a:lstStyle/>
          <a:p>
            <a:r>
              <a:rPr lang="en-GB" b="1" u="sng" dirty="0"/>
              <a:t>Lesson objectives</a:t>
            </a:r>
            <a:br>
              <a:rPr lang="en-GB" b="1" u="sng" dirty="0"/>
            </a:br>
            <a:endParaRPr lang="en-GB" dirty="0"/>
          </a:p>
        </p:txBody>
      </p:sp>
    </p:spTree>
    <p:extLst>
      <p:ext uri="{BB962C8B-B14F-4D97-AF65-F5344CB8AC3E}">
        <p14:creationId xmlns:p14="http://schemas.microsoft.com/office/powerpoint/2010/main" val="3470924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FFFF00"/>
          </a:solidFill>
        </p:spPr>
        <p:txBody>
          <a:bodyPr/>
          <a:lstStyle/>
          <a:p>
            <a:r>
              <a:rPr lang="en-GB" b="1" u="sng" dirty="0" smtClean="0"/>
              <a:t>Darwin’s Cancer Fix: what is the article about?</a:t>
            </a:r>
            <a:endParaRPr lang="en-GB" b="1" u="sng" dirty="0"/>
          </a:p>
        </p:txBody>
      </p:sp>
      <p:sp>
        <p:nvSpPr>
          <p:cNvPr id="3" name="Content Placeholder 2"/>
          <p:cNvSpPr>
            <a:spLocks noGrp="1"/>
          </p:cNvSpPr>
          <p:nvPr>
            <p:ph idx="1"/>
          </p:nvPr>
        </p:nvSpPr>
        <p:spPr>
          <a:xfrm>
            <a:off x="193964" y="1579418"/>
            <a:ext cx="11485418" cy="4597545"/>
          </a:xfrm>
        </p:spPr>
        <p:txBody>
          <a:bodyPr/>
          <a:lstStyle/>
          <a:p>
            <a:r>
              <a:rPr lang="en-GB" dirty="0"/>
              <a:t>Why do we get cancer in old age?</a:t>
            </a:r>
          </a:p>
          <a:p>
            <a:r>
              <a:rPr lang="en-GB" dirty="0" smtClean="0"/>
              <a:t>We </a:t>
            </a:r>
            <a:r>
              <a:rPr lang="en-GB" dirty="0"/>
              <a:t>know that mutations </a:t>
            </a:r>
            <a:r>
              <a:rPr lang="en-GB" dirty="0" smtClean="0"/>
              <a:t>in DNA cause cancer but why so much more in old age?</a:t>
            </a:r>
            <a:endParaRPr lang="en-GB" dirty="0"/>
          </a:p>
        </p:txBody>
      </p:sp>
      <p:pic>
        <p:nvPicPr>
          <p:cNvPr id="5" name="Picture 4"/>
          <p:cNvPicPr>
            <a:picLocks noChangeAspect="1"/>
          </p:cNvPicPr>
          <p:nvPr/>
        </p:nvPicPr>
        <p:blipFill rotWithShape="1">
          <a:blip r:embed="rId2"/>
          <a:srcRect l="14542" t="35701" r="52386" b="29261"/>
          <a:stretch/>
        </p:blipFill>
        <p:spPr>
          <a:xfrm>
            <a:off x="1510145" y="2966432"/>
            <a:ext cx="6026728" cy="3589720"/>
          </a:xfrm>
          <a:prstGeom prst="rect">
            <a:avLst/>
          </a:prstGeom>
        </p:spPr>
      </p:pic>
    </p:spTree>
    <p:extLst>
      <p:ext uri="{BB962C8B-B14F-4D97-AF65-F5344CB8AC3E}">
        <p14:creationId xmlns:p14="http://schemas.microsoft.com/office/powerpoint/2010/main" val="39304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FFFF00"/>
          </a:solidFill>
        </p:spPr>
        <p:txBody>
          <a:bodyPr/>
          <a:lstStyle/>
          <a:p>
            <a:r>
              <a:rPr lang="en-GB" b="1" u="sng" dirty="0"/>
              <a:t>Why do we get cancer in old age?</a:t>
            </a:r>
            <a:r>
              <a:rPr lang="en-GB" dirty="0"/>
              <a:t/>
            </a:r>
            <a:br>
              <a:rPr lang="en-GB" dirty="0"/>
            </a:br>
            <a:endParaRPr lang="en-GB" b="1" u="sng" dirty="0"/>
          </a:p>
        </p:txBody>
      </p:sp>
      <p:sp>
        <p:nvSpPr>
          <p:cNvPr id="3" name="Content Placeholder 2"/>
          <p:cNvSpPr>
            <a:spLocks noGrp="1"/>
          </p:cNvSpPr>
          <p:nvPr>
            <p:ph idx="1"/>
          </p:nvPr>
        </p:nvSpPr>
        <p:spPr>
          <a:xfrm>
            <a:off x="193964" y="1579418"/>
            <a:ext cx="8326581" cy="4597545"/>
          </a:xfrm>
        </p:spPr>
        <p:txBody>
          <a:bodyPr/>
          <a:lstStyle/>
          <a:p>
            <a:r>
              <a:rPr lang="en-GB" dirty="0" smtClean="0"/>
              <a:t>A molecular biologist </a:t>
            </a:r>
            <a:r>
              <a:rPr lang="en-GB" dirty="0" err="1" smtClean="0"/>
              <a:t>DeGregori</a:t>
            </a:r>
            <a:r>
              <a:rPr lang="en-GB" dirty="0" smtClean="0"/>
              <a:t> and physician </a:t>
            </a:r>
            <a:r>
              <a:rPr lang="en-GB" dirty="0" err="1" smtClean="0"/>
              <a:t>Gatenby</a:t>
            </a:r>
            <a:r>
              <a:rPr lang="en-GB" dirty="0" smtClean="0"/>
              <a:t> have applied the theory of evolution to explain how this happens.</a:t>
            </a:r>
          </a:p>
          <a:p>
            <a:endParaRPr lang="en-GB" dirty="0" smtClean="0"/>
          </a:p>
          <a:p>
            <a:r>
              <a:rPr lang="en-GB" dirty="0" smtClean="0"/>
              <a:t>They believe it is the </a:t>
            </a:r>
            <a:r>
              <a:rPr lang="en-GB" b="1" dirty="0" smtClean="0"/>
              <a:t>environmental changes </a:t>
            </a:r>
            <a:r>
              <a:rPr lang="en-GB" dirty="0" smtClean="0"/>
              <a:t>that the cells are subject that drive the cell changes like in </a:t>
            </a:r>
            <a:r>
              <a:rPr lang="en-GB" b="1" dirty="0" smtClean="0"/>
              <a:t>natural selection </a:t>
            </a:r>
            <a:r>
              <a:rPr lang="en-GB" dirty="0" smtClean="0"/>
              <a:t>…..</a:t>
            </a:r>
          </a:p>
        </p:txBody>
      </p:sp>
      <p:pic>
        <p:nvPicPr>
          <p:cNvPr id="5" name="Picture 4"/>
          <p:cNvPicPr>
            <a:picLocks noChangeAspect="1"/>
          </p:cNvPicPr>
          <p:nvPr/>
        </p:nvPicPr>
        <p:blipFill>
          <a:blip r:embed="rId2"/>
          <a:stretch>
            <a:fillRect/>
          </a:stretch>
        </p:blipFill>
        <p:spPr>
          <a:xfrm>
            <a:off x="8893880" y="1325563"/>
            <a:ext cx="2692953" cy="5458690"/>
          </a:xfrm>
          <a:prstGeom prst="rect">
            <a:avLst/>
          </a:prstGeom>
        </p:spPr>
      </p:pic>
    </p:spTree>
    <p:extLst>
      <p:ext uri="{BB962C8B-B14F-4D97-AF65-F5344CB8AC3E}">
        <p14:creationId xmlns:p14="http://schemas.microsoft.com/office/powerpoint/2010/main" val="210600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FFFF00"/>
          </a:solidFill>
        </p:spPr>
        <p:txBody>
          <a:bodyPr/>
          <a:lstStyle/>
          <a:p>
            <a:r>
              <a:rPr lang="en-GB" b="1" u="sng" dirty="0" smtClean="0"/>
              <a:t>Natural selection recap</a:t>
            </a:r>
            <a:endParaRPr lang="en-GB" b="1" u="sng"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838421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800</TotalTime>
  <Words>2970</Words>
  <Application>Microsoft Office PowerPoint</Application>
  <PresentationFormat>Widescreen</PresentationFormat>
  <Paragraphs>463</Paragraphs>
  <Slides>41</Slides>
  <Notes>10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41</vt:i4>
      </vt:variant>
    </vt:vector>
  </HeadingPairs>
  <TitlesOfParts>
    <vt:vector size="49" baseType="lpstr">
      <vt:lpstr>Arial</vt:lpstr>
      <vt:lpstr>Calibri</vt:lpstr>
      <vt:lpstr>Calibri Light</vt:lpstr>
      <vt:lpstr>Comic Sans MS</vt:lpstr>
      <vt:lpstr>Times New Roman</vt:lpstr>
      <vt:lpstr>Office Theme</vt:lpstr>
      <vt:lpstr>1_Office Theme</vt:lpstr>
      <vt:lpstr>Simple Light</vt:lpstr>
      <vt:lpstr>Article Preparation: Darwin’s Cancer Fix                  9-May-22 </vt:lpstr>
      <vt:lpstr>Review</vt:lpstr>
      <vt:lpstr>PowerPoint Presentation</vt:lpstr>
      <vt:lpstr>PowerPoint Presentation</vt:lpstr>
      <vt:lpstr>PowerPoint Presentation</vt:lpstr>
      <vt:lpstr>Lesson objectives </vt:lpstr>
      <vt:lpstr>Darwin’s Cancer Fix: what is the article about?</vt:lpstr>
      <vt:lpstr>Why do we get cancer in old age? </vt:lpstr>
      <vt:lpstr>Natural selection recap</vt:lpstr>
      <vt:lpstr>PowerPoint Presentation</vt:lpstr>
      <vt:lpstr>PowerPoint Presentation</vt:lpstr>
      <vt:lpstr>PowerPoint Presentation</vt:lpstr>
      <vt:lpstr>PowerPoint Presentation</vt:lpstr>
      <vt:lpstr>PowerPoint Presentation</vt:lpstr>
      <vt:lpstr>Why do we get cancer in old age?</vt:lpstr>
      <vt:lpstr>How can we use this information?</vt:lpstr>
      <vt:lpstr>PowerPoint Presentation</vt:lpstr>
      <vt:lpstr>PowerPoint Presentation</vt:lpstr>
      <vt:lpstr>PowerPoint Presentation</vt:lpstr>
      <vt:lpstr>PowerPoint Presentation</vt:lpstr>
      <vt:lpstr>Task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Article Preparation L2: Darwin’s Cancer Fix             9-May-22 </vt:lpstr>
      <vt:lpstr>Answers </vt:lpstr>
      <vt:lpstr>PowerPoint Presentation</vt:lpstr>
      <vt:lpstr>Lesson objectives </vt:lpstr>
      <vt:lpstr>PowerPoint Presentation</vt:lpstr>
      <vt:lpstr>Task</vt:lpstr>
      <vt:lpstr>Task</vt:lpstr>
      <vt:lpstr>Task: circus of questions on the article</vt:lpstr>
      <vt:lpstr>PowerPoint Presentation</vt:lpstr>
      <vt:lpstr>PowerPoint Presentation</vt:lpstr>
      <vt:lpstr>PowerPoint Presentation</vt:lpstr>
      <vt:lpstr>Exit Ticket</vt:lpstr>
      <vt:lpstr>Lesson objectives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Fenn</dc:creator>
  <cp:lastModifiedBy>Ms J Fenn</cp:lastModifiedBy>
  <cp:revision>130</cp:revision>
  <cp:lastPrinted>2022-05-03T16:04:52Z</cp:lastPrinted>
  <dcterms:created xsi:type="dcterms:W3CDTF">2016-03-21T11:11:28Z</dcterms:created>
  <dcterms:modified xsi:type="dcterms:W3CDTF">2022-05-09T07:26:38Z</dcterms:modified>
</cp:coreProperties>
</file>