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2" r:id="rId3"/>
  </p:sldMasterIdLst>
  <p:notesMasterIdLst>
    <p:notesMasterId r:id="rId51"/>
  </p:notesMasterIdLst>
  <p:handoutMasterIdLst>
    <p:handoutMasterId r:id="rId52"/>
  </p:handoutMasterIdLst>
  <p:sldIdLst>
    <p:sldId id="268" r:id="rId4"/>
    <p:sldId id="321" r:id="rId5"/>
    <p:sldId id="274" r:id="rId6"/>
    <p:sldId id="346" r:id="rId7"/>
    <p:sldId id="416" r:id="rId8"/>
    <p:sldId id="347" r:id="rId9"/>
    <p:sldId id="355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36" r:id="rId18"/>
    <p:sldId id="427" r:id="rId19"/>
    <p:sldId id="428" r:id="rId20"/>
    <p:sldId id="429" r:id="rId21"/>
    <p:sldId id="430" r:id="rId22"/>
    <p:sldId id="431" r:id="rId23"/>
    <p:sldId id="432" r:id="rId24"/>
    <p:sldId id="433" r:id="rId25"/>
    <p:sldId id="434" r:id="rId26"/>
    <p:sldId id="435" r:id="rId27"/>
    <p:sldId id="424" r:id="rId28"/>
    <p:sldId id="437" r:id="rId29"/>
    <p:sldId id="425" r:id="rId30"/>
    <p:sldId id="426" r:id="rId31"/>
    <p:sldId id="438" r:id="rId32"/>
    <p:sldId id="439" r:id="rId33"/>
    <p:sldId id="440" r:id="rId34"/>
    <p:sldId id="441" r:id="rId35"/>
    <p:sldId id="409" r:id="rId36"/>
    <p:sldId id="406" r:id="rId37"/>
    <p:sldId id="407" r:id="rId38"/>
    <p:sldId id="325" r:id="rId39"/>
    <p:sldId id="326" r:id="rId40"/>
    <p:sldId id="328" r:id="rId41"/>
    <p:sldId id="329" r:id="rId42"/>
    <p:sldId id="293" r:id="rId43"/>
    <p:sldId id="410" r:id="rId44"/>
    <p:sldId id="408" r:id="rId45"/>
    <p:sldId id="412" r:id="rId46"/>
    <p:sldId id="411" r:id="rId47"/>
    <p:sldId id="413" r:id="rId48"/>
    <p:sldId id="414" r:id="rId49"/>
    <p:sldId id="415" r:id="rId50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74" autoAdjust="0"/>
  </p:normalViewPr>
  <p:slideViewPr>
    <p:cSldViewPr snapToGrid="0">
      <p:cViewPr varScale="1">
        <p:scale>
          <a:sx n="69" d="100"/>
          <a:sy n="69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568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2"/>
            <a:ext cx="2946400" cy="49568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781ABA55-0A9B-4E01-A0C1-C35EAEE9AC4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6978"/>
            <a:ext cx="2946400" cy="49568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6978"/>
            <a:ext cx="2946400" cy="49568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B80350B3-C0E4-43C6-9183-F3F4799AA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82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34" tIns="45718" rIns="91434" bIns="457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34" tIns="45718" rIns="91434" bIns="45718" rtlCol="0"/>
          <a:lstStyle>
            <a:lvl1pPr algn="r">
              <a:defRPr sz="1200"/>
            </a:lvl1pPr>
          </a:lstStyle>
          <a:p>
            <a:fld id="{869D930A-A294-411D-83BF-0EB59E84F7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8" rIns="91434" bIns="4571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1434" tIns="45718" rIns="91434" bIns="4571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34" tIns="45718" rIns="91434" bIns="457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34" tIns="45718" rIns="91434" bIns="45718" rtlCol="0" anchor="b"/>
          <a:lstStyle>
            <a:lvl1pPr algn="r">
              <a:defRPr sz="1200"/>
            </a:lvl1pPr>
          </a:lstStyle>
          <a:p>
            <a:fld id="{1860CC69-6609-47EE-83F2-3A59AAD83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2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23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get time print out questions and write in model answers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0CC69-6609-47EE-83F2-3A59AAD83E53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542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get time print out questions and write in model answers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0CC69-6609-47EE-83F2-3A59AAD83E53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889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Feel free</a:t>
            </a:r>
            <a:r>
              <a:rPr lang="en-GB" baseline="0" dirty="0" smtClean="0"/>
              <a:t> to adapt if you use a different mnemonic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12608-505C-406C-AC32-EB17EFDEC6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092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04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3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62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4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083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5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02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6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379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124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50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00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50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603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777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11967" y="1917533"/>
            <a:ext cx="10968001" cy="4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sz="4000" b="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4800">
                <a:solidFill>
                  <a:srgbClr val="4B32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4800">
                <a:solidFill>
                  <a:srgbClr val="4B32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4800">
                <a:solidFill>
                  <a:srgbClr val="4B32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4800">
                <a:solidFill>
                  <a:srgbClr val="4B32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4800">
                <a:solidFill>
                  <a:srgbClr val="4B32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4800">
                <a:solidFill>
                  <a:srgbClr val="4B32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4800">
                <a:solidFill>
                  <a:srgbClr val="4B32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4800">
                <a:solidFill>
                  <a:srgbClr val="4B324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11605532" y="6003937"/>
            <a:ext cx="299234" cy="558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10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11967" y="593367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611967" y="1679367"/>
            <a:ext cx="10968001" cy="4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 sz="1867"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286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ple choice options">
  <p:cSld name="Multiple choice optio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611967" y="593367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611967" y="1917533"/>
            <a:ext cx="4171200" cy="60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82850" tIns="180000" rIns="182850" bIns="182850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2"/>
          </p:nvPr>
        </p:nvSpPr>
        <p:spPr>
          <a:xfrm>
            <a:off x="611967" y="2760100"/>
            <a:ext cx="5268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3"/>
          </p:nvPr>
        </p:nvSpPr>
        <p:spPr>
          <a:xfrm>
            <a:off x="6312000" y="1917533"/>
            <a:ext cx="4171200" cy="60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82850" tIns="180000" rIns="182850" bIns="182850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4"/>
          </p:nvPr>
        </p:nvSpPr>
        <p:spPr>
          <a:xfrm>
            <a:off x="6312000" y="2760100"/>
            <a:ext cx="5268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5"/>
          </p:nvPr>
        </p:nvSpPr>
        <p:spPr>
          <a:xfrm>
            <a:off x="611967" y="3936500"/>
            <a:ext cx="4171200" cy="6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0000" rIns="182850" bIns="182850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6"/>
          </p:nvPr>
        </p:nvSpPr>
        <p:spPr>
          <a:xfrm>
            <a:off x="611967" y="4779067"/>
            <a:ext cx="5268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7"/>
          </p:nvPr>
        </p:nvSpPr>
        <p:spPr>
          <a:xfrm>
            <a:off x="6312000" y="3936500"/>
            <a:ext cx="4171200" cy="60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0000" rIns="182850" bIns="182850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8"/>
          </p:nvPr>
        </p:nvSpPr>
        <p:spPr>
          <a:xfrm>
            <a:off x="6312000" y="4779067"/>
            <a:ext cx="5268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81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11967" y="593367"/>
            <a:ext cx="5268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311967" y="1917533"/>
            <a:ext cx="5268000" cy="39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3"/>
          </p:nvPr>
        </p:nvSpPr>
        <p:spPr>
          <a:xfrm>
            <a:off x="6311967" y="593367"/>
            <a:ext cx="5268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495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611967" y="593367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38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tting tasks">
  <p:cSld name="Setting task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611967" y="593367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611967" y="1917533"/>
            <a:ext cx="4171200" cy="6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0000" rIns="182850" bIns="182850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2"/>
          </p:nvPr>
        </p:nvSpPr>
        <p:spPr>
          <a:xfrm>
            <a:off x="7407633" y="3561600"/>
            <a:ext cx="4172400" cy="52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82850" tIns="180000" rIns="182850" bIns="182850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867"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3"/>
          </p:nvPr>
        </p:nvSpPr>
        <p:spPr>
          <a:xfrm>
            <a:off x="611967" y="2760100"/>
            <a:ext cx="52680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4"/>
          </p:nvPr>
        </p:nvSpPr>
        <p:spPr>
          <a:xfrm>
            <a:off x="611967" y="3561600"/>
            <a:ext cx="4171200" cy="6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0000" rIns="182850" bIns="182850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5"/>
          </p:nvPr>
        </p:nvSpPr>
        <p:spPr>
          <a:xfrm>
            <a:off x="611967" y="4404167"/>
            <a:ext cx="52680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6"/>
          </p:nvPr>
        </p:nvSpPr>
        <p:spPr>
          <a:xfrm>
            <a:off x="7407633" y="4236967"/>
            <a:ext cx="4172400" cy="52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82850" tIns="180000" rIns="182850" bIns="182850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867"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7"/>
          </p:nvPr>
        </p:nvSpPr>
        <p:spPr>
          <a:xfrm>
            <a:off x="7407633" y="4912333"/>
            <a:ext cx="4172400" cy="52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0000" rIns="182850" bIns="182850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867"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453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0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477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624000" y="6168000"/>
            <a:ext cx="5256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04815" lvl="0" indent="-15240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067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05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912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4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659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675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70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476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411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36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79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811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457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433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11967" y="593367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611967" y="1679367"/>
            <a:ext cx="10968001" cy="4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04815" lvl="0" indent="-28788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609630" lvl="1" indent="-287881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3200"/>
              <a:buChar char="–"/>
              <a:defRPr/>
            </a:lvl2pPr>
            <a:lvl3pPr marL="914446" lvl="2" indent="-270947" algn="l">
              <a:lnSpc>
                <a:spcPct val="13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–"/>
              <a:defRPr/>
            </a:lvl3pPr>
            <a:lvl4pPr marL="1219261" lvl="3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/>
            </a:lvl4pPr>
            <a:lvl5pPr marL="1524076" lvl="4" indent="-270947" algn="l">
              <a:lnSpc>
                <a:spcPct val="130000"/>
              </a:lnSpc>
              <a:spcBef>
                <a:spcPts val="1067"/>
              </a:spcBef>
              <a:spcAft>
                <a:spcPts val="0"/>
              </a:spcAft>
              <a:buSzPts val="2800"/>
              <a:buChar char="–"/>
              <a:defRPr sz="1867"/>
            </a:lvl5pPr>
            <a:lvl6pPr marL="1828891" lvl="5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6pPr>
            <a:lvl7pPr marL="2133707" lvl="6" indent="-270947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7pPr>
            <a:lvl8pPr marL="2438522" lvl="7" indent="-270947" algn="l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SzPts val="2800"/>
              <a:buChar char="–"/>
              <a:defRPr/>
            </a:lvl8pPr>
            <a:lvl9pPr marL="2743337" lvl="8" indent="-270947" algn="l">
              <a:lnSpc>
                <a:spcPct val="130000"/>
              </a:lnSpc>
              <a:spcBef>
                <a:spcPts val="533"/>
              </a:spcBef>
              <a:spcAft>
                <a:spcPts val="267"/>
              </a:spcAft>
              <a:buSzPts val="2800"/>
              <a:buChar char="–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30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36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39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83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7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50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4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F4281-6567-47A5-BDE8-C7596B49B0C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95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1967" y="593367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Montserrat Medium"/>
              <a:buNone/>
              <a:defRPr sz="5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Montserrat Medium"/>
              <a:buNone/>
              <a:defRPr sz="5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Montserrat Medium"/>
              <a:buNone/>
              <a:defRPr sz="5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Montserrat Medium"/>
              <a:buNone/>
              <a:defRPr sz="5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Montserrat Medium"/>
              <a:buNone/>
              <a:defRPr sz="5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Montserrat Medium"/>
              <a:buNone/>
              <a:defRPr sz="5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Montserrat Medium"/>
              <a:buNone/>
              <a:defRPr sz="5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Montserrat Medium"/>
              <a:buNone/>
              <a:defRPr sz="5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1967" y="1679367"/>
            <a:ext cx="10968001" cy="4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31800" algn="l" rtl="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406400" algn="l" rtl="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40640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40640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4064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4064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406400" algn="l" rtl="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406400" algn="l" rtl="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67" b="0" i="0" u="none" strike="noStrike" cap="non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1">
            <a:alphaModFix/>
          </a:blip>
          <a:srcRect l="9"/>
          <a:stretch/>
        </p:blipFill>
        <p:spPr>
          <a:xfrm>
            <a:off x="11605532" y="6003937"/>
            <a:ext cx="299234" cy="558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995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588A-C1E2-4BF2-B635-63FBA6AC7CF2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74991-B69E-47C8-809C-1EEC55D9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t9tBtQoAHo?si=tTX_dzqhLjf0D3In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63782"/>
          </a:xfrm>
          <a:solidFill>
            <a:srgbClr val="FFFF00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b="1" u="sng" dirty="0"/>
              <a:t>Article Preparation</a:t>
            </a:r>
            <a:r>
              <a:rPr lang="en-GB" b="1" dirty="0"/>
              <a:t>                                                     </a:t>
            </a:r>
            <a:fld id="{8B2B271B-5199-4929-97FD-6DD1379F13B4}" type="datetime5">
              <a:rPr lang="en-GB" b="1" u="sng" smtClean="0"/>
              <a:pPr/>
              <a:t>28-Mar-24</a:t>
            </a:fld>
            <a:r>
              <a:rPr lang="en-GB" b="1" dirty="0"/>
              <a:t/>
            </a:r>
            <a:br>
              <a:rPr lang="en-GB" b="1" dirty="0"/>
            </a:br>
            <a:r>
              <a:rPr lang="en-GB" b="1" u="sng" dirty="0" smtClean="0"/>
              <a:t>Life In The Sloth Lane</a:t>
            </a:r>
            <a:endParaRPr lang="en-GB" sz="33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2" y="1409990"/>
            <a:ext cx="11242964" cy="47968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/>
              <a:t>Do Now</a:t>
            </a:r>
            <a:endParaRPr lang="en-GB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b="1" dirty="0"/>
              <a:t>What: </a:t>
            </a:r>
          </a:p>
          <a:p>
            <a:pPr marL="0" indent="0">
              <a:buNone/>
            </a:pPr>
            <a:r>
              <a:rPr lang="en-GB" dirty="0"/>
              <a:t>Add to your annotated article done for homework with: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Key words/phrases </a:t>
            </a:r>
            <a:r>
              <a:rPr lang="en-GB" dirty="0"/>
              <a:t>that you don’t understand and definitions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Colour coded links </a:t>
            </a:r>
            <a:r>
              <a:rPr lang="en-GB" dirty="0"/>
              <a:t>made to spec points from topics 1 – 8 for each paragraph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</a:t>
            </a:r>
          </a:p>
          <a:p>
            <a:r>
              <a:rPr lang="en-GB" dirty="0"/>
              <a:t>Compare your annotated article with others and my annotated example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 long: </a:t>
            </a:r>
          </a:p>
          <a:p>
            <a:pPr marL="0" indent="0">
              <a:buNone/>
            </a:pPr>
            <a:r>
              <a:rPr lang="en-GB" dirty="0" smtClean="0"/>
              <a:t>10 </a:t>
            </a:r>
            <a:r>
              <a:rPr lang="en-GB" dirty="0"/>
              <a:t>mins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11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A219-C406-E3B1-6C26-5F3CEF3E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2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/>
              <a:t>A relationship between species where one benefits while the other is unaffected.</a:t>
            </a:r>
            <a:br>
              <a:rPr lang="en-GB" dirty="0"/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035C-E4E0-9FEF-AC20-67B9F378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3" y="1687551"/>
            <a:ext cx="11411415" cy="4489412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 smtClean="0"/>
              <a:t>Commensalism</a:t>
            </a:r>
            <a:endParaRPr lang="en-GB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897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A219-C406-E3B1-6C26-5F3CEF3E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2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/>
              <a:t>Biological catalysts that accelerate chemical reactions.</a:t>
            </a:r>
            <a:br>
              <a:rPr lang="en-GB" dirty="0"/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035C-E4E0-9FEF-AC20-67B9F378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3" y="1687551"/>
            <a:ext cx="11411415" cy="4489412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 smtClean="0"/>
              <a:t>Enzymes </a:t>
            </a:r>
            <a:endParaRPr lang="en-GB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9816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A219-C406-E3B1-6C26-5F3CEF3E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2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/>
              <a:t>The rate of energy expenditure for an animal in its natural environment.</a:t>
            </a:r>
            <a:br>
              <a:rPr lang="en-GB" dirty="0"/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035C-E4E0-9FEF-AC20-67B9F378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3" y="1687551"/>
            <a:ext cx="11411415" cy="4489412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/>
              <a:t>Field metabolic rate </a:t>
            </a:r>
            <a:r>
              <a:rPr lang="en-GB" dirty="0" smtClean="0"/>
              <a:t> </a:t>
            </a:r>
            <a:endParaRPr lang="en-GB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6509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A219-C406-E3B1-6C26-5F3CEF3E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2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 smtClean="0"/>
              <a:t>One </a:t>
            </a:r>
            <a:r>
              <a:rPr lang="en-GB" dirty="0"/>
              <a:t>of the mammalian subclasses, comprising placental mammals.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035C-E4E0-9FEF-AC20-67B9F378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3" y="1687551"/>
            <a:ext cx="11411415" cy="4489412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/>
              <a:t>Eutherian</a:t>
            </a:r>
            <a:endParaRPr lang="en-GB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255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A219-C406-E3B1-6C26-5F3CEF3E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2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 smtClean="0"/>
              <a:t>A </a:t>
            </a:r>
            <a:r>
              <a:rPr lang="en-GB" dirty="0"/>
              <a:t>virus transmitted by arthropod vectors like mosquitoes.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035C-E4E0-9FEF-AC20-67B9F378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3" y="1687551"/>
            <a:ext cx="11411415" cy="4489412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/>
              <a:t>Arbovirus</a:t>
            </a:r>
            <a:endParaRPr lang="en-GB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614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 smtClean="0"/>
              <a:t>Classification Recap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3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/>
        </p:nvSpPr>
        <p:spPr>
          <a:xfrm>
            <a:off x="324983" y="222967"/>
            <a:ext cx="5126200" cy="652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Kingdom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555283" y="1053307"/>
            <a:ext cx="4665600" cy="59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Phylum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6"/>
          <p:cNvSpPr txBox="1"/>
          <p:nvPr/>
        </p:nvSpPr>
        <p:spPr>
          <a:xfrm>
            <a:off x="788483" y="1889817"/>
            <a:ext cx="4199200" cy="58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Class</a:t>
            </a:r>
            <a:endParaRPr sz="3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1055183" y="2728142"/>
            <a:ext cx="3665800" cy="5830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30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Order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1259183" y="3548059"/>
            <a:ext cx="3257800" cy="583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Family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7" name="Google Shape;187;p26"/>
          <p:cNvCxnSpPr>
            <a:stCxn id="182" idx="2"/>
            <a:endCxn id="183" idx="0"/>
          </p:cNvCxnSpPr>
          <p:nvPr/>
        </p:nvCxnSpPr>
        <p:spPr>
          <a:xfrm>
            <a:off x="2888083" y="875167"/>
            <a:ext cx="0" cy="178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8" name="Google Shape;188;p26"/>
          <p:cNvCxnSpPr>
            <a:stCxn id="183" idx="2"/>
            <a:endCxn id="184" idx="0"/>
          </p:cNvCxnSpPr>
          <p:nvPr/>
        </p:nvCxnSpPr>
        <p:spPr>
          <a:xfrm>
            <a:off x="2888083" y="1652907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9" name="Google Shape;189;p26"/>
          <p:cNvCxnSpPr>
            <a:stCxn id="184" idx="2"/>
            <a:endCxn id="185" idx="0"/>
          </p:cNvCxnSpPr>
          <p:nvPr/>
        </p:nvCxnSpPr>
        <p:spPr>
          <a:xfrm>
            <a:off x="2888083" y="2472817"/>
            <a:ext cx="0" cy="255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0" name="Google Shape;190;p26"/>
          <p:cNvCxnSpPr>
            <a:stCxn id="185" idx="2"/>
            <a:endCxn id="186" idx="0"/>
          </p:cNvCxnSpPr>
          <p:nvPr/>
        </p:nvCxnSpPr>
        <p:spPr>
          <a:xfrm>
            <a:off x="2888083" y="3311142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630"/>
            <a:fld id="{00000000-1234-1234-1234-123412341234}" type="slidenum">
              <a:rPr lang="en-GB" kern="0"/>
              <a:pPr defTabSz="609630"/>
              <a:t>16</a:t>
            </a:fld>
            <a:endParaRPr kern="0"/>
          </a:p>
        </p:txBody>
      </p:sp>
      <p:sp>
        <p:nvSpPr>
          <p:cNvPr id="193" name="Google Shape;193;p26"/>
          <p:cNvSpPr txBox="1"/>
          <p:nvPr/>
        </p:nvSpPr>
        <p:spPr>
          <a:xfrm>
            <a:off x="1546983" y="4367183"/>
            <a:ext cx="2682200" cy="583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Genus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26"/>
          <p:cNvSpPr txBox="1"/>
          <p:nvPr/>
        </p:nvSpPr>
        <p:spPr>
          <a:xfrm>
            <a:off x="1726983" y="5186300"/>
            <a:ext cx="2322200" cy="5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Species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5" name="Google Shape;195;p26"/>
          <p:cNvCxnSpPr>
            <a:stCxn id="186" idx="2"/>
            <a:endCxn id="193" idx="0"/>
          </p:cNvCxnSpPr>
          <p:nvPr/>
        </p:nvCxnSpPr>
        <p:spPr>
          <a:xfrm>
            <a:off x="2888083" y="4131059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6" name="Google Shape;196;p26"/>
          <p:cNvCxnSpPr/>
          <p:nvPr/>
        </p:nvCxnSpPr>
        <p:spPr>
          <a:xfrm>
            <a:off x="2888083" y="4950176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97" name="Google Shape;19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3217" y="3311150"/>
            <a:ext cx="390525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8123217" y="5739933"/>
            <a:ext cx="41992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609630">
              <a:lnSpc>
                <a:spcPct val="130000"/>
              </a:lnSpc>
              <a:buClr>
                <a:srgbClr val="000000"/>
              </a:buClr>
              <a:buSzPts val="1600"/>
            </a:pPr>
            <a:r>
              <a:rPr lang="en-GB" sz="1067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Public domain pictures - Jean Beaufort- </a:t>
            </a:r>
            <a:r>
              <a:rPr lang="en-GB" sz="10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Red Fox</a:t>
            </a:r>
            <a:endParaRPr sz="10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609630">
              <a:lnSpc>
                <a:spcPct val="130000"/>
              </a:lnSpc>
              <a:buClr>
                <a:srgbClr val="000000"/>
              </a:buClr>
              <a:buSzPts val="1900"/>
            </a:pPr>
            <a:endParaRPr sz="1267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5725133" y="278150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Animalia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5451183" y="1097842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Chordata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5093900" y="1917533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Mammalia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4865417" y="2709733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Carnivora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4516983" y="3501933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Canidae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4373267" y="4344917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Vulpes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4049183" y="5187900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Vulpes vulpes</a:t>
            </a:r>
            <a:endParaRPr sz="2533" i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4631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712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en-GB" dirty="0">
                <a:solidFill>
                  <a:prstClr val="black"/>
                </a:solidFill>
                <a:latin typeface="Arial Narrow"/>
                <a:sym typeface="Arial"/>
              </a:rPr>
              <a:t>The Linnaean system of classification – A mnemonic 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9260" y="969006"/>
            <a:ext cx="12088969" cy="13255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Kids     Prefer   Candy  Over   Fried   Green    Spinach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2460" y="5001458"/>
            <a:ext cx="11964473" cy="837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Kingdom    Phylum    Class    Order    Family    Genus     Species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49219" y="2198064"/>
            <a:ext cx="8476" cy="26770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51104" y="2206889"/>
            <a:ext cx="52590" cy="2603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70669" y="2206889"/>
            <a:ext cx="15585" cy="2603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79460" y="2271405"/>
            <a:ext cx="21552" cy="25151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590728" y="2170220"/>
            <a:ext cx="1" cy="2542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800862" y="2200466"/>
            <a:ext cx="37288" cy="2616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192151" y="2170220"/>
            <a:ext cx="15992" cy="2616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47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/>
        </p:nvSpPr>
        <p:spPr>
          <a:xfrm>
            <a:off x="324983" y="222967"/>
            <a:ext cx="5126200" cy="652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Kingdom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555283" y="1053307"/>
            <a:ext cx="4665600" cy="59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Phylum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788483" y="1889817"/>
            <a:ext cx="4199200" cy="58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Class</a:t>
            </a:r>
            <a:endParaRPr sz="3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1055183" y="2728142"/>
            <a:ext cx="3665800" cy="5830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30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Order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1259183" y="3548059"/>
            <a:ext cx="3257800" cy="583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Family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5" name="Google Shape;215;p27"/>
          <p:cNvCxnSpPr>
            <a:stCxn id="210" idx="2"/>
            <a:endCxn id="211" idx="0"/>
          </p:cNvCxnSpPr>
          <p:nvPr/>
        </p:nvCxnSpPr>
        <p:spPr>
          <a:xfrm>
            <a:off x="2888083" y="875167"/>
            <a:ext cx="0" cy="178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6" name="Google Shape;216;p27"/>
          <p:cNvCxnSpPr>
            <a:stCxn id="211" idx="2"/>
            <a:endCxn id="212" idx="0"/>
          </p:cNvCxnSpPr>
          <p:nvPr/>
        </p:nvCxnSpPr>
        <p:spPr>
          <a:xfrm>
            <a:off x="2888083" y="1652907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7" name="Google Shape;217;p27"/>
          <p:cNvCxnSpPr>
            <a:stCxn id="212" idx="2"/>
            <a:endCxn id="213" idx="0"/>
          </p:cNvCxnSpPr>
          <p:nvPr/>
        </p:nvCxnSpPr>
        <p:spPr>
          <a:xfrm>
            <a:off x="2888083" y="2472817"/>
            <a:ext cx="0" cy="255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8" name="Google Shape;218;p27"/>
          <p:cNvCxnSpPr>
            <a:stCxn id="213" idx="2"/>
            <a:endCxn id="214" idx="0"/>
          </p:cNvCxnSpPr>
          <p:nvPr/>
        </p:nvCxnSpPr>
        <p:spPr>
          <a:xfrm>
            <a:off x="2888083" y="3311142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9" name="Google Shape;219;p27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630"/>
            <a:fld id="{00000000-1234-1234-1234-123412341234}" type="slidenum">
              <a:rPr lang="en-GB" kern="0"/>
              <a:pPr defTabSz="609630"/>
              <a:t>18</a:t>
            </a:fld>
            <a:endParaRPr kern="0"/>
          </a:p>
        </p:txBody>
      </p:sp>
      <p:sp>
        <p:nvSpPr>
          <p:cNvPr id="221" name="Google Shape;221;p27"/>
          <p:cNvSpPr txBox="1"/>
          <p:nvPr/>
        </p:nvSpPr>
        <p:spPr>
          <a:xfrm>
            <a:off x="1546983" y="4367183"/>
            <a:ext cx="2682200" cy="583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Genus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1726983" y="5186300"/>
            <a:ext cx="2322200" cy="5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Species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3" name="Google Shape;223;p27"/>
          <p:cNvCxnSpPr>
            <a:stCxn id="214" idx="2"/>
            <a:endCxn id="221" idx="0"/>
          </p:cNvCxnSpPr>
          <p:nvPr/>
        </p:nvCxnSpPr>
        <p:spPr>
          <a:xfrm>
            <a:off x="2888083" y="4131059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4" name="Google Shape;224;p27"/>
          <p:cNvCxnSpPr/>
          <p:nvPr/>
        </p:nvCxnSpPr>
        <p:spPr>
          <a:xfrm>
            <a:off x="2888083" y="4950176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5" name="Google Shape;225;p27"/>
          <p:cNvSpPr txBox="1"/>
          <p:nvPr/>
        </p:nvSpPr>
        <p:spPr>
          <a:xfrm>
            <a:off x="5615100" y="278133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Animalia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5359500" y="1097833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Chordata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7"/>
          <p:cNvSpPr txBox="1"/>
          <p:nvPr/>
        </p:nvSpPr>
        <p:spPr>
          <a:xfrm>
            <a:off x="5093900" y="1917533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Mammalia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4849333" y="2737217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Primates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27"/>
          <p:cNvSpPr txBox="1"/>
          <p:nvPr/>
        </p:nvSpPr>
        <p:spPr>
          <a:xfrm>
            <a:off x="4595467" y="3534900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Hominidae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4251100" y="4410850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Homo</a:t>
            </a:r>
            <a:endParaRPr sz="25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4049183" y="5130267"/>
            <a:ext cx="3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800"/>
            </a:pPr>
            <a:r>
              <a:rPr lang="en-GB" sz="2533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Homo sapiens</a:t>
            </a:r>
            <a:endParaRPr sz="2533" i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6600500" y="2717550"/>
            <a:ext cx="2272400" cy="593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  <a:buSzPts val="1400"/>
            </a:pPr>
            <a:endParaRPr sz="9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9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/>
          <p:nvPr/>
        </p:nvSpPr>
        <p:spPr>
          <a:xfrm>
            <a:off x="324983" y="222967"/>
            <a:ext cx="5126200" cy="652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Kingdom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8"/>
          <p:cNvSpPr txBox="1"/>
          <p:nvPr/>
        </p:nvSpPr>
        <p:spPr>
          <a:xfrm>
            <a:off x="555283" y="1053307"/>
            <a:ext cx="4665600" cy="59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28"/>
          <p:cNvSpPr txBox="1"/>
          <p:nvPr/>
        </p:nvSpPr>
        <p:spPr>
          <a:xfrm>
            <a:off x="788483" y="1889817"/>
            <a:ext cx="4199200" cy="58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Class</a:t>
            </a:r>
            <a:endParaRPr sz="3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28"/>
          <p:cNvSpPr txBox="1"/>
          <p:nvPr/>
        </p:nvSpPr>
        <p:spPr>
          <a:xfrm>
            <a:off x="1055183" y="2728142"/>
            <a:ext cx="3665800" cy="5830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30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Order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28"/>
          <p:cNvSpPr txBox="1"/>
          <p:nvPr/>
        </p:nvSpPr>
        <p:spPr>
          <a:xfrm>
            <a:off x="1259183" y="3548059"/>
            <a:ext cx="3257800" cy="583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Family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2" name="Google Shape;242;p28"/>
          <p:cNvCxnSpPr>
            <a:stCxn id="237" idx="2"/>
            <a:endCxn id="238" idx="0"/>
          </p:cNvCxnSpPr>
          <p:nvPr/>
        </p:nvCxnSpPr>
        <p:spPr>
          <a:xfrm>
            <a:off x="2888083" y="875167"/>
            <a:ext cx="0" cy="178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3" name="Google Shape;243;p28"/>
          <p:cNvCxnSpPr>
            <a:stCxn id="238" idx="2"/>
            <a:endCxn id="239" idx="0"/>
          </p:cNvCxnSpPr>
          <p:nvPr/>
        </p:nvCxnSpPr>
        <p:spPr>
          <a:xfrm>
            <a:off x="2888083" y="1652907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4" name="Google Shape;244;p28"/>
          <p:cNvCxnSpPr>
            <a:stCxn id="239" idx="2"/>
            <a:endCxn id="240" idx="0"/>
          </p:cNvCxnSpPr>
          <p:nvPr/>
        </p:nvCxnSpPr>
        <p:spPr>
          <a:xfrm>
            <a:off x="2888083" y="2472817"/>
            <a:ext cx="0" cy="255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5" name="Google Shape;245;p28"/>
          <p:cNvCxnSpPr>
            <a:stCxn id="240" idx="2"/>
            <a:endCxn id="241" idx="0"/>
          </p:cNvCxnSpPr>
          <p:nvPr/>
        </p:nvCxnSpPr>
        <p:spPr>
          <a:xfrm>
            <a:off x="2888083" y="3311142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6" name="Google Shape;246;p28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630"/>
            <a:fld id="{00000000-1234-1234-1234-123412341234}" type="slidenum">
              <a:rPr lang="en-GB" kern="0"/>
              <a:pPr defTabSz="609630"/>
              <a:t>19</a:t>
            </a:fld>
            <a:endParaRPr kern="0"/>
          </a:p>
        </p:txBody>
      </p:sp>
      <p:sp>
        <p:nvSpPr>
          <p:cNvPr id="248" name="Google Shape;248;p28"/>
          <p:cNvSpPr txBox="1"/>
          <p:nvPr/>
        </p:nvSpPr>
        <p:spPr>
          <a:xfrm>
            <a:off x="1546983" y="4367183"/>
            <a:ext cx="2682200" cy="583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Genus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28"/>
          <p:cNvSpPr txBox="1"/>
          <p:nvPr/>
        </p:nvSpPr>
        <p:spPr>
          <a:xfrm>
            <a:off x="1726983" y="5186300"/>
            <a:ext cx="2322200" cy="5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Species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0" name="Google Shape;250;p28"/>
          <p:cNvCxnSpPr>
            <a:stCxn id="241" idx="2"/>
            <a:endCxn id="248" idx="0"/>
          </p:cNvCxnSpPr>
          <p:nvPr/>
        </p:nvCxnSpPr>
        <p:spPr>
          <a:xfrm>
            <a:off x="2888083" y="4131059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1" name="Google Shape;251;p28"/>
          <p:cNvCxnSpPr/>
          <p:nvPr/>
        </p:nvCxnSpPr>
        <p:spPr>
          <a:xfrm>
            <a:off x="2888083" y="4950176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2" name="Google Shape;252;p28"/>
          <p:cNvSpPr txBox="1"/>
          <p:nvPr/>
        </p:nvSpPr>
        <p:spPr>
          <a:xfrm>
            <a:off x="555283" y="1082690"/>
            <a:ext cx="4665600" cy="59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Phylum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28"/>
          <p:cNvSpPr/>
          <p:nvPr/>
        </p:nvSpPr>
        <p:spPr>
          <a:xfrm>
            <a:off x="5451183" y="1116583"/>
            <a:ext cx="2108800" cy="531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  <a:buSzPts val="1400"/>
            </a:pPr>
            <a:endParaRPr sz="9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2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89" t="21091" r="39681" b="31232"/>
          <a:stretch/>
        </p:blipFill>
        <p:spPr>
          <a:xfrm>
            <a:off x="1011382" y="1436089"/>
            <a:ext cx="8963891" cy="516421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/>
              <a:t>Task</a:t>
            </a:r>
            <a:r>
              <a:rPr lang="en-GB" b="1" dirty="0"/>
              <a:t>: homework</a:t>
            </a:r>
          </a:p>
        </p:txBody>
      </p:sp>
    </p:spTree>
    <p:extLst>
      <p:ext uri="{BB962C8B-B14F-4D97-AF65-F5344CB8AC3E}">
        <p14:creationId xmlns:p14="http://schemas.microsoft.com/office/powerpoint/2010/main" val="6423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/>
          <p:nvPr/>
        </p:nvSpPr>
        <p:spPr>
          <a:xfrm>
            <a:off x="324983" y="222967"/>
            <a:ext cx="5126200" cy="652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Kingdom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29"/>
          <p:cNvSpPr txBox="1"/>
          <p:nvPr/>
        </p:nvSpPr>
        <p:spPr>
          <a:xfrm>
            <a:off x="555283" y="1053307"/>
            <a:ext cx="4665600" cy="59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Phylum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788483" y="1889817"/>
            <a:ext cx="4199200" cy="58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Class</a:t>
            </a:r>
            <a:endParaRPr sz="3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1055183" y="2728142"/>
            <a:ext cx="3665800" cy="5830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30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1259183" y="3548059"/>
            <a:ext cx="3257800" cy="583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Family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3" name="Google Shape;263;p29"/>
          <p:cNvCxnSpPr>
            <a:stCxn id="258" idx="2"/>
            <a:endCxn id="259" idx="0"/>
          </p:cNvCxnSpPr>
          <p:nvPr/>
        </p:nvCxnSpPr>
        <p:spPr>
          <a:xfrm>
            <a:off x="2888083" y="875167"/>
            <a:ext cx="0" cy="178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4" name="Google Shape;264;p29"/>
          <p:cNvCxnSpPr>
            <a:stCxn id="259" idx="2"/>
            <a:endCxn id="260" idx="0"/>
          </p:cNvCxnSpPr>
          <p:nvPr/>
        </p:nvCxnSpPr>
        <p:spPr>
          <a:xfrm>
            <a:off x="2888083" y="1652907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5" name="Google Shape;265;p29"/>
          <p:cNvCxnSpPr>
            <a:stCxn id="260" idx="2"/>
            <a:endCxn id="261" idx="0"/>
          </p:cNvCxnSpPr>
          <p:nvPr/>
        </p:nvCxnSpPr>
        <p:spPr>
          <a:xfrm>
            <a:off x="2888083" y="2472817"/>
            <a:ext cx="0" cy="255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6" name="Google Shape;266;p29"/>
          <p:cNvCxnSpPr>
            <a:stCxn id="261" idx="2"/>
            <a:endCxn id="262" idx="0"/>
          </p:cNvCxnSpPr>
          <p:nvPr/>
        </p:nvCxnSpPr>
        <p:spPr>
          <a:xfrm>
            <a:off x="2888083" y="3311142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7" name="Google Shape;267;p29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630"/>
            <a:fld id="{00000000-1234-1234-1234-123412341234}" type="slidenum">
              <a:rPr lang="en-GB" kern="0"/>
              <a:pPr defTabSz="609630"/>
              <a:t>20</a:t>
            </a:fld>
            <a:endParaRPr kern="0"/>
          </a:p>
        </p:txBody>
      </p:sp>
      <p:sp>
        <p:nvSpPr>
          <p:cNvPr id="269" name="Google Shape;269;p29"/>
          <p:cNvSpPr txBox="1"/>
          <p:nvPr/>
        </p:nvSpPr>
        <p:spPr>
          <a:xfrm>
            <a:off x="1546983" y="4367183"/>
            <a:ext cx="2682200" cy="583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Genus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29"/>
          <p:cNvSpPr txBox="1"/>
          <p:nvPr/>
        </p:nvSpPr>
        <p:spPr>
          <a:xfrm>
            <a:off x="1726983" y="5186300"/>
            <a:ext cx="2322200" cy="5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Species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1" name="Google Shape;271;p29"/>
          <p:cNvCxnSpPr>
            <a:stCxn id="262" idx="2"/>
            <a:endCxn id="269" idx="0"/>
          </p:cNvCxnSpPr>
          <p:nvPr/>
        </p:nvCxnSpPr>
        <p:spPr>
          <a:xfrm>
            <a:off x="2888083" y="4131059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2" name="Google Shape;272;p29"/>
          <p:cNvCxnSpPr/>
          <p:nvPr/>
        </p:nvCxnSpPr>
        <p:spPr>
          <a:xfrm>
            <a:off x="2888083" y="4950176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3" name="Google Shape;273;p29"/>
          <p:cNvSpPr txBox="1"/>
          <p:nvPr/>
        </p:nvSpPr>
        <p:spPr>
          <a:xfrm>
            <a:off x="1055183" y="2747691"/>
            <a:ext cx="3665800" cy="5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Order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29"/>
          <p:cNvSpPr/>
          <p:nvPr/>
        </p:nvSpPr>
        <p:spPr>
          <a:xfrm>
            <a:off x="4825600" y="2709733"/>
            <a:ext cx="2108800" cy="531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  <a:buSzPts val="1400"/>
            </a:pPr>
            <a:endParaRPr sz="9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08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/>
          <p:nvPr/>
        </p:nvSpPr>
        <p:spPr>
          <a:xfrm>
            <a:off x="324983" y="222967"/>
            <a:ext cx="5126200" cy="652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Kingdom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0"/>
          <p:cNvSpPr txBox="1"/>
          <p:nvPr/>
        </p:nvSpPr>
        <p:spPr>
          <a:xfrm>
            <a:off x="555283" y="1053307"/>
            <a:ext cx="4665600" cy="59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Phylum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30"/>
          <p:cNvSpPr txBox="1"/>
          <p:nvPr/>
        </p:nvSpPr>
        <p:spPr>
          <a:xfrm>
            <a:off x="788483" y="1889817"/>
            <a:ext cx="4199200" cy="58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Class</a:t>
            </a:r>
            <a:endParaRPr sz="3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1055183" y="2728142"/>
            <a:ext cx="3665800" cy="5830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30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Order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30"/>
          <p:cNvSpPr txBox="1"/>
          <p:nvPr/>
        </p:nvSpPr>
        <p:spPr>
          <a:xfrm>
            <a:off x="1259183" y="3548059"/>
            <a:ext cx="3257800" cy="583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Family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4" name="Google Shape;284;p30"/>
          <p:cNvCxnSpPr>
            <a:stCxn id="279" idx="2"/>
            <a:endCxn id="280" idx="0"/>
          </p:cNvCxnSpPr>
          <p:nvPr/>
        </p:nvCxnSpPr>
        <p:spPr>
          <a:xfrm>
            <a:off x="2888083" y="875167"/>
            <a:ext cx="0" cy="178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5" name="Google Shape;285;p30"/>
          <p:cNvCxnSpPr>
            <a:stCxn id="280" idx="2"/>
            <a:endCxn id="281" idx="0"/>
          </p:cNvCxnSpPr>
          <p:nvPr/>
        </p:nvCxnSpPr>
        <p:spPr>
          <a:xfrm>
            <a:off x="2888083" y="1652907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6" name="Google Shape;286;p30"/>
          <p:cNvCxnSpPr>
            <a:stCxn id="281" idx="2"/>
            <a:endCxn id="282" idx="0"/>
          </p:cNvCxnSpPr>
          <p:nvPr/>
        </p:nvCxnSpPr>
        <p:spPr>
          <a:xfrm>
            <a:off x="2888083" y="2472817"/>
            <a:ext cx="0" cy="255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7" name="Google Shape;287;p30"/>
          <p:cNvCxnSpPr>
            <a:stCxn id="282" idx="2"/>
            <a:endCxn id="283" idx="0"/>
          </p:cNvCxnSpPr>
          <p:nvPr/>
        </p:nvCxnSpPr>
        <p:spPr>
          <a:xfrm>
            <a:off x="2888083" y="3311142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8" name="Google Shape;288;p30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630"/>
            <a:fld id="{00000000-1234-1234-1234-123412341234}" type="slidenum">
              <a:rPr lang="en-GB" kern="0"/>
              <a:pPr defTabSz="609630"/>
              <a:t>21</a:t>
            </a:fld>
            <a:endParaRPr kern="0"/>
          </a:p>
        </p:txBody>
      </p:sp>
      <p:sp>
        <p:nvSpPr>
          <p:cNvPr id="290" name="Google Shape;290;p30"/>
          <p:cNvSpPr txBox="1"/>
          <p:nvPr/>
        </p:nvSpPr>
        <p:spPr>
          <a:xfrm>
            <a:off x="1546983" y="4367183"/>
            <a:ext cx="2682200" cy="583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Genus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30"/>
          <p:cNvSpPr txBox="1"/>
          <p:nvPr/>
        </p:nvSpPr>
        <p:spPr>
          <a:xfrm>
            <a:off x="1726983" y="5186300"/>
            <a:ext cx="2322200" cy="5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2" name="Google Shape;292;p30"/>
          <p:cNvCxnSpPr>
            <a:stCxn id="283" idx="2"/>
            <a:endCxn id="290" idx="0"/>
          </p:cNvCxnSpPr>
          <p:nvPr/>
        </p:nvCxnSpPr>
        <p:spPr>
          <a:xfrm>
            <a:off x="2888083" y="4131059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3" name="Google Shape;293;p30"/>
          <p:cNvCxnSpPr/>
          <p:nvPr/>
        </p:nvCxnSpPr>
        <p:spPr>
          <a:xfrm>
            <a:off x="2888083" y="4950176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4" name="Google Shape;294;p30"/>
          <p:cNvSpPr txBox="1"/>
          <p:nvPr/>
        </p:nvSpPr>
        <p:spPr>
          <a:xfrm>
            <a:off x="1726983" y="5186300"/>
            <a:ext cx="2213400" cy="5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Species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30"/>
          <p:cNvSpPr/>
          <p:nvPr/>
        </p:nvSpPr>
        <p:spPr>
          <a:xfrm>
            <a:off x="4229183" y="5206317"/>
            <a:ext cx="2108800" cy="531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  <a:buSzPts val="1400"/>
            </a:pPr>
            <a:endParaRPr sz="9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4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 txBox="1"/>
          <p:nvPr/>
        </p:nvSpPr>
        <p:spPr>
          <a:xfrm>
            <a:off x="324983" y="222967"/>
            <a:ext cx="5126200" cy="652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31"/>
          <p:cNvSpPr txBox="1"/>
          <p:nvPr/>
        </p:nvSpPr>
        <p:spPr>
          <a:xfrm>
            <a:off x="555283" y="1053307"/>
            <a:ext cx="4665600" cy="59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Phylum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788483" y="1889817"/>
            <a:ext cx="4199200" cy="58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Class</a:t>
            </a:r>
            <a:endParaRPr sz="3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31"/>
          <p:cNvSpPr txBox="1"/>
          <p:nvPr/>
        </p:nvSpPr>
        <p:spPr>
          <a:xfrm>
            <a:off x="1055183" y="2728142"/>
            <a:ext cx="3665800" cy="5830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30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Order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1259183" y="3548059"/>
            <a:ext cx="3257800" cy="583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Family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05" name="Google Shape;305;p31"/>
          <p:cNvCxnSpPr>
            <a:stCxn id="300" idx="2"/>
            <a:endCxn id="301" idx="0"/>
          </p:cNvCxnSpPr>
          <p:nvPr/>
        </p:nvCxnSpPr>
        <p:spPr>
          <a:xfrm>
            <a:off x="2888083" y="875167"/>
            <a:ext cx="0" cy="178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6" name="Google Shape;306;p31"/>
          <p:cNvCxnSpPr>
            <a:stCxn id="301" idx="2"/>
            <a:endCxn id="302" idx="0"/>
          </p:cNvCxnSpPr>
          <p:nvPr/>
        </p:nvCxnSpPr>
        <p:spPr>
          <a:xfrm>
            <a:off x="2888083" y="1652907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7" name="Google Shape;307;p31"/>
          <p:cNvCxnSpPr>
            <a:stCxn id="302" idx="2"/>
            <a:endCxn id="303" idx="0"/>
          </p:cNvCxnSpPr>
          <p:nvPr/>
        </p:nvCxnSpPr>
        <p:spPr>
          <a:xfrm>
            <a:off x="2888083" y="2472817"/>
            <a:ext cx="0" cy="255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8" name="Google Shape;308;p31"/>
          <p:cNvCxnSpPr>
            <a:stCxn id="303" idx="2"/>
            <a:endCxn id="304" idx="0"/>
          </p:cNvCxnSpPr>
          <p:nvPr/>
        </p:nvCxnSpPr>
        <p:spPr>
          <a:xfrm>
            <a:off x="2888083" y="3311142"/>
            <a:ext cx="0" cy="237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9" name="Google Shape;309;p31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630"/>
            <a:fld id="{00000000-1234-1234-1234-123412341234}" type="slidenum">
              <a:rPr lang="en-GB" kern="0"/>
              <a:pPr defTabSz="609630"/>
              <a:t>22</a:t>
            </a:fld>
            <a:endParaRPr kern="0"/>
          </a:p>
        </p:txBody>
      </p:sp>
      <p:sp>
        <p:nvSpPr>
          <p:cNvPr id="311" name="Google Shape;311;p31"/>
          <p:cNvSpPr txBox="1"/>
          <p:nvPr/>
        </p:nvSpPr>
        <p:spPr>
          <a:xfrm>
            <a:off x="1546983" y="4367183"/>
            <a:ext cx="2682200" cy="583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Genus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1726983" y="5186300"/>
            <a:ext cx="2322200" cy="5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Species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3" name="Google Shape;313;p31"/>
          <p:cNvCxnSpPr>
            <a:stCxn id="304" idx="2"/>
            <a:endCxn id="311" idx="0"/>
          </p:cNvCxnSpPr>
          <p:nvPr/>
        </p:nvCxnSpPr>
        <p:spPr>
          <a:xfrm>
            <a:off x="2888083" y="4131059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4" name="Google Shape;314;p31"/>
          <p:cNvCxnSpPr/>
          <p:nvPr/>
        </p:nvCxnSpPr>
        <p:spPr>
          <a:xfrm>
            <a:off x="2888083" y="4950176"/>
            <a:ext cx="0" cy="236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5" name="Google Shape;315;p31"/>
          <p:cNvSpPr txBox="1"/>
          <p:nvPr/>
        </p:nvSpPr>
        <p:spPr>
          <a:xfrm>
            <a:off x="324983" y="200800"/>
            <a:ext cx="5126200" cy="652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630">
              <a:lnSpc>
                <a:spcPct val="115000"/>
              </a:lnSpc>
              <a:buClr>
                <a:srgbClr val="000000"/>
              </a:buClr>
              <a:buSzPts val="4400"/>
            </a:pPr>
            <a:r>
              <a:rPr lang="en-GB" sz="29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Kingdom</a:t>
            </a:r>
            <a:endParaRPr sz="2933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31"/>
          <p:cNvSpPr/>
          <p:nvPr/>
        </p:nvSpPr>
        <p:spPr>
          <a:xfrm>
            <a:off x="5597867" y="261000"/>
            <a:ext cx="2108800" cy="531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  <a:buSzPts val="1400"/>
            </a:pPr>
            <a:endParaRPr sz="9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4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/>
          <p:nvPr/>
        </p:nvSpPr>
        <p:spPr>
          <a:xfrm>
            <a:off x="624533" y="6391100"/>
            <a:ext cx="44072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609630">
              <a:buClr>
                <a:srgbClr val="000000"/>
              </a:buClr>
              <a:buSzPts val="1600"/>
            </a:pPr>
            <a:endParaRPr sz="1067" kern="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2" name="Google Shape;352;p35"/>
          <p:cNvSpPr txBox="1">
            <a:spLocks noGrp="1"/>
          </p:cNvSpPr>
          <p:nvPr>
            <p:ph type="title"/>
          </p:nvPr>
        </p:nvSpPr>
        <p:spPr>
          <a:xfrm>
            <a:off x="611967" y="593367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>
                <a:solidFill>
                  <a:schemeClr val="dk2"/>
                </a:solidFill>
              </a:rPr>
              <a:t>Naming species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3" name="Google Shape;353;p35"/>
          <p:cNvSpPr txBox="1">
            <a:spLocks noGrp="1"/>
          </p:cNvSpPr>
          <p:nvPr>
            <p:ph type="body" idx="1"/>
          </p:nvPr>
        </p:nvSpPr>
        <p:spPr>
          <a:xfrm>
            <a:off x="611967" y="1679367"/>
            <a:ext cx="8960000" cy="4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GB" sz="2333" dirty="0"/>
              <a:t>Binomial name</a:t>
            </a:r>
            <a:endParaRPr sz="2333" dirty="0"/>
          </a:p>
          <a:p>
            <a:pPr marL="0" indent="0">
              <a:spcBef>
                <a:spcPts val="1333"/>
              </a:spcBef>
              <a:buNone/>
            </a:pPr>
            <a:r>
              <a:rPr lang="en-GB" sz="2333" dirty="0"/>
              <a:t>Genus and species</a:t>
            </a:r>
            <a:endParaRPr sz="2333" dirty="0"/>
          </a:p>
          <a:p>
            <a:pPr marL="0" indent="0">
              <a:spcBef>
                <a:spcPts val="1333"/>
              </a:spcBef>
              <a:buNone/>
            </a:pPr>
            <a:r>
              <a:rPr lang="en-GB" sz="2333" dirty="0"/>
              <a:t>Humans = </a:t>
            </a:r>
            <a:r>
              <a:rPr lang="en-GB" sz="2333" i="1" dirty="0"/>
              <a:t>Homo sapiens</a:t>
            </a:r>
            <a:endParaRPr sz="2333" i="1" dirty="0"/>
          </a:p>
          <a:p>
            <a:pPr marL="0" indent="0">
              <a:spcBef>
                <a:spcPts val="1333"/>
              </a:spcBef>
              <a:buNone/>
            </a:pPr>
            <a:endParaRPr sz="2333" dirty="0"/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endParaRPr sz="2333" dirty="0"/>
          </a:p>
        </p:txBody>
      </p:sp>
      <p:sp>
        <p:nvSpPr>
          <p:cNvPr id="354" name="Google Shape;354;p35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630"/>
            <a:fld id="{00000000-1234-1234-1234-123412341234}" type="slidenum">
              <a:rPr lang="en-GB" kern="0"/>
              <a:pPr defTabSz="609630"/>
              <a:t>23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86801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/>
          <p:nvPr/>
        </p:nvSpPr>
        <p:spPr>
          <a:xfrm>
            <a:off x="624533" y="6391100"/>
            <a:ext cx="44072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609630">
              <a:buClr>
                <a:srgbClr val="000000"/>
              </a:buClr>
              <a:buSzPts val="1600"/>
            </a:pPr>
            <a:endParaRPr sz="1067" kern="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1" name="Google Shape;361;p36"/>
          <p:cNvSpPr txBox="1">
            <a:spLocks noGrp="1"/>
          </p:cNvSpPr>
          <p:nvPr>
            <p:ph type="title"/>
          </p:nvPr>
        </p:nvSpPr>
        <p:spPr>
          <a:xfrm>
            <a:off x="196325" y="142201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dirty="0">
                <a:solidFill>
                  <a:schemeClr val="dk2"/>
                </a:solidFill>
              </a:rPr>
              <a:t>Naming species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362" name="Google Shape;362;p36"/>
          <p:cNvSpPr txBox="1">
            <a:spLocks noGrp="1"/>
          </p:cNvSpPr>
          <p:nvPr>
            <p:ph type="sldNum" idx="12"/>
          </p:nvPr>
        </p:nvSpPr>
        <p:spPr>
          <a:xfrm>
            <a:off x="611961" y="6391100"/>
            <a:ext cx="9600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630"/>
            <a:fld id="{00000000-1234-1234-1234-123412341234}" type="slidenum">
              <a:rPr lang="en-GB" kern="0"/>
              <a:pPr defTabSz="609630"/>
              <a:t>24</a:t>
            </a:fld>
            <a:endParaRPr kern="0"/>
          </a:p>
        </p:txBody>
      </p:sp>
      <p:pic>
        <p:nvPicPr>
          <p:cNvPr id="364" name="Google Shape;36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117" y="1240017"/>
            <a:ext cx="2593933" cy="194544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6"/>
          <p:cNvSpPr txBox="1"/>
          <p:nvPr/>
        </p:nvSpPr>
        <p:spPr>
          <a:xfrm>
            <a:off x="3698417" y="1917533"/>
            <a:ext cx="32456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500"/>
            </a:pPr>
            <a:r>
              <a:rPr lang="en-GB" sz="2333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Panthera leo</a:t>
            </a:r>
            <a:endParaRPr sz="2333" i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36"/>
          <p:cNvSpPr txBox="1"/>
          <p:nvPr/>
        </p:nvSpPr>
        <p:spPr>
          <a:xfrm>
            <a:off x="1038583" y="3391617"/>
            <a:ext cx="38462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609630">
              <a:lnSpc>
                <a:spcPct val="130000"/>
              </a:lnSpc>
              <a:buClr>
                <a:srgbClr val="000000"/>
              </a:buClr>
              <a:buSzPts val="1600"/>
            </a:pPr>
            <a:r>
              <a:rPr lang="en-GB" sz="1067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Flickr- Kevin Pluck - </a:t>
            </a:r>
            <a:r>
              <a:rPr lang="en-GB" sz="10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Lion Waiting in Namibia</a:t>
            </a:r>
            <a:endParaRPr sz="10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609630">
              <a:lnSpc>
                <a:spcPct val="130000"/>
              </a:lnSpc>
              <a:buClr>
                <a:srgbClr val="000000"/>
              </a:buClr>
              <a:buSzPts val="1600"/>
            </a:pPr>
            <a:endParaRPr sz="1067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7" name="Google Shape;36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5567" y="2462542"/>
            <a:ext cx="2897200" cy="193146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6"/>
          <p:cNvSpPr txBox="1"/>
          <p:nvPr/>
        </p:nvSpPr>
        <p:spPr>
          <a:xfrm>
            <a:off x="9412767" y="3185467"/>
            <a:ext cx="32456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500"/>
            </a:pPr>
            <a:r>
              <a:rPr lang="en-GB" sz="2333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Panthera pardus</a:t>
            </a:r>
            <a:endParaRPr sz="2333" i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36"/>
          <p:cNvSpPr txBox="1"/>
          <p:nvPr/>
        </p:nvSpPr>
        <p:spPr>
          <a:xfrm>
            <a:off x="6525000" y="4604533"/>
            <a:ext cx="38462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609630">
              <a:lnSpc>
                <a:spcPct val="130000"/>
              </a:lnSpc>
              <a:buClr>
                <a:srgbClr val="000000"/>
              </a:buClr>
              <a:buSzPts val="1600"/>
            </a:pPr>
            <a:r>
              <a:rPr lang="en-GB" sz="1067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Wikimedia- Haplochromis- </a:t>
            </a:r>
            <a:r>
              <a:rPr lang="en-GB" sz="10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Leopard</a:t>
            </a:r>
            <a:endParaRPr sz="10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609630">
              <a:lnSpc>
                <a:spcPct val="130000"/>
              </a:lnSpc>
              <a:buClr>
                <a:srgbClr val="000000"/>
              </a:buClr>
              <a:buSzPts val="1600"/>
            </a:pPr>
            <a:endParaRPr sz="1067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0" name="Google Shape;37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483" y="3822900"/>
            <a:ext cx="2897200" cy="206942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6"/>
          <p:cNvSpPr txBox="1"/>
          <p:nvPr/>
        </p:nvSpPr>
        <p:spPr>
          <a:xfrm>
            <a:off x="865967" y="6100300"/>
            <a:ext cx="38462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609630">
              <a:lnSpc>
                <a:spcPct val="130000"/>
              </a:lnSpc>
              <a:buClr>
                <a:srgbClr val="000000"/>
              </a:buClr>
              <a:buSzPts val="1600"/>
            </a:pPr>
            <a:r>
              <a:rPr lang="en-GB" sz="1067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Wikimedia- Bernard Dupont- </a:t>
            </a:r>
            <a:r>
              <a:rPr lang="en-GB" sz="10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Cheetah</a:t>
            </a:r>
            <a:endParaRPr sz="10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609630">
              <a:lnSpc>
                <a:spcPct val="130000"/>
              </a:lnSpc>
              <a:buClr>
                <a:srgbClr val="000000"/>
              </a:buClr>
              <a:buSzPts val="1600"/>
            </a:pPr>
            <a:endParaRPr sz="1067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3846633" y="4699617"/>
            <a:ext cx="32456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defTabSz="609630">
              <a:buClr>
                <a:srgbClr val="000000"/>
              </a:buClr>
              <a:buSzPts val="3500"/>
            </a:pPr>
            <a:r>
              <a:rPr lang="en-GB" sz="2333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Acinonyx jubatus</a:t>
            </a:r>
            <a:endParaRPr sz="2333" i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4783" y="201120"/>
            <a:ext cx="716026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bg2"/>
                </a:solidFill>
              </a:rPr>
              <a:t>Think Pair Share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What: which are the most closely related here? How do you know?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How: 30s to think in silence, 30s to discuss in pairs 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1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C000"/>
          </a:solidFill>
        </p:spPr>
        <p:txBody>
          <a:bodyPr/>
          <a:lstStyle/>
          <a:p>
            <a:r>
              <a:rPr lang="en-GB" b="1" u="sng" dirty="0" smtClean="0"/>
              <a:t>Who Are Sloths And Where Did They Come From?</a:t>
            </a:r>
            <a:endParaRPr lang="en-GB" b="1" u="sng" dirty="0"/>
          </a:p>
        </p:txBody>
      </p:sp>
      <p:pic>
        <p:nvPicPr>
          <p:cNvPr id="4" name="pt9tBtQoAH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0890" y="1662545"/>
            <a:ext cx="8624455" cy="4691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25345" y="1911926"/>
            <a:ext cx="336665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What: While watching the video answer the questions on the sheet of paper.</a:t>
            </a:r>
          </a:p>
          <a:p>
            <a:endParaRPr lang="en-GB" sz="2200" dirty="0"/>
          </a:p>
          <a:p>
            <a:r>
              <a:rPr lang="en-GB" sz="2200" dirty="0" smtClean="0"/>
              <a:t>How: In silence, on lined paper </a:t>
            </a:r>
          </a:p>
          <a:p>
            <a:endParaRPr lang="en-GB" sz="2200" dirty="0"/>
          </a:p>
          <a:p>
            <a:r>
              <a:rPr lang="en-GB" sz="2200" dirty="0" smtClean="0"/>
              <a:t>How long:  12 </a:t>
            </a:r>
            <a:r>
              <a:rPr lang="en-GB" sz="2200" dirty="0" err="1" smtClean="0"/>
              <a:t>mins</a:t>
            </a:r>
            <a:r>
              <a:rPr lang="en-GB" sz="22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r>
              <a:rPr lang="en-US" sz="1500" dirty="0" smtClean="0"/>
              <a:t> </a:t>
            </a:r>
            <a:endParaRPr lang="en-GB" sz="1500" dirty="0"/>
          </a:p>
          <a:p>
            <a:pPr marL="342900" indent="-342900">
              <a:buFont typeface="+mj-lt"/>
              <a:buAutoNum type="arabicPeriod"/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9963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C000"/>
          </a:solidFill>
        </p:spPr>
        <p:txBody>
          <a:bodyPr/>
          <a:lstStyle/>
          <a:p>
            <a:r>
              <a:rPr lang="en-GB" b="1" u="sng" dirty="0" smtClean="0"/>
              <a:t>Questions To Answer While Watching The Video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2" y="1454728"/>
            <a:ext cx="11984182" cy="505690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dirty="0"/>
              <a:t>What order do sloths belong to?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What adaptations do sloths have for digging burrows?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If 11 different genera of sloths lived in the same area, what abiotic and biotic factors would they likely have competed over? What stopped them from competing one another into extinction?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Give a definition of a niche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List adaptations that allowed sloths to survive in some unusual places.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What type of competition would it be if sloths of different genera competed over the resources?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What would you see on a DNA profile to suggest that the sloths of the genera </a:t>
            </a:r>
            <a:r>
              <a:rPr lang="en-US" sz="3400" dirty="0" err="1"/>
              <a:t>Bradypus</a:t>
            </a:r>
            <a:r>
              <a:rPr lang="en-US" sz="3400" dirty="0"/>
              <a:t> and </a:t>
            </a:r>
            <a:r>
              <a:rPr lang="en-US" sz="3400" dirty="0" err="1"/>
              <a:t>Choelopus</a:t>
            </a:r>
            <a:r>
              <a:rPr lang="en-US" sz="3400" dirty="0"/>
              <a:t> to suggest that they are not closely related?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What is convergent evolution?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Why would a large body make an organism more adapted to cold weather?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Why did many sloths goes extinct?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01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92D050"/>
          </a:solidFill>
        </p:spPr>
        <p:txBody>
          <a:bodyPr/>
          <a:lstStyle/>
          <a:p>
            <a:r>
              <a:rPr lang="en-GB" b="1" u="sng" dirty="0" smtClean="0"/>
              <a:t>Answers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25562"/>
            <a:ext cx="12192001" cy="553243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What order do sloths belong to</a:t>
            </a:r>
            <a:r>
              <a:rPr lang="en-GB" dirty="0" smtClean="0"/>
              <a:t>?</a:t>
            </a:r>
          </a:p>
          <a:p>
            <a:r>
              <a:rPr lang="en-GB" dirty="0" err="1" smtClean="0">
                <a:solidFill>
                  <a:srgbClr val="00B050"/>
                </a:solidFill>
              </a:rPr>
              <a:t>Xenarthra</a:t>
            </a:r>
            <a:endParaRPr lang="en-GB" dirty="0" smtClean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GB" dirty="0" smtClean="0"/>
              <a:t>What adaptations do sloths have for digging burrows?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Long, curved claws and extra contact points between vertebra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 smtClean="0"/>
              <a:t>If 11 different genera of sloths lived in the same area, what abiotic and biotic factors would they likely have competed over? What stopped them from competing one another into extinction?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Food, water, space 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Occupying separate niches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dirty="0" smtClean="0"/>
              <a:t>Give a definition of a niche 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The role of an organism/species within its environment/ecosystem.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 smtClean="0"/>
              <a:t>List adaptations that allowed sloths to survive in some unusual places.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Low metabolic rate to reduce energy loss, able to digest lots of food with 4 chambers in their stomach, teeth that won’t get worn away.</a:t>
            </a:r>
          </a:p>
        </p:txBody>
      </p:sp>
    </p:spTree>
    <p:extLst>
      <p:ext uri="{BB962C8B-B14F-4D97-AF65-F5344CB8AC3E}">
        <p14:creationId xmlns:p14="http://schemas.microsoft.com/office/powerpoint/2010/main" val="403701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92D050"/>
          </a:solidFill>
        </p:spPr>
        <p:txBody>
          <a:bodyPr/>
          <a:lstStyle/>
          <a:p>
            <a:r>
              <a:rPr lang="en-GB" b="1" u="sng" dirty="0" smtClean="0"/>
              <a:t>Answers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25562"/>
            <a:ext cx="12192001" cy="5532437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GB" dirty="0" smtClean="0"/>
              <a:t>What type of competition would it be if sloths of different genera competed over the resources?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Interspecific competition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dirty="0" smtClean="0"/>
              <a:t>What would you see on a DNA profile to suggest that the sloths of the genera </a:t>
            </a:r>
            <a:r>
              <a:rPr lang="en-GB" dirty="0" err="1" smtClean="0"/>
              <a:t>Bradypus</a:t>
            </a:r>
            <a:r>
              <a:rPr lang="en-GB" dirty="0" smtClean="0"/>
              <a:t> and </a:t>
            </a:r>
            <a:r>
              <a:rPr lang="en-GB" dirty="0" err="1" smtClean="0"/>
              <a:t>Choelopus</a:t>
            </a:r>
            <a:r>
              <a:rPr lang="en-GB" dirty="0" smtClean="0"/>
              <a:t> to suggest that they are not closely related?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DNA bands sizes and locations would be different 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dirty="0" smtClean="0"/>
              <a:t>What is convergent evolution? </a:t>
            </a:r>
            <a:endParaRPr lang="en-GB" dirty="0"/>
          </a:p>
          <a:p>
            <a:r>
              <a:rPr lang="en-US" dirty="0">
                <a:solidFill>
                  <a:srgbClr val="00B050"/>
                </a:solidFill>
              </a:rPr>
              <a:t>Convergent evolution occurs when organisms that aren’t closely related evolve similar features or </a:t>
            </a:r>
            <a:r>
              <a:rPr lang="en-US" dirty="0" err="1">
                <a:solidFill>
                  <a:srgbClr val="00B050"/>
                </a:solidFill>
              </a:rPr>
              <a:t>behaviours</a:t>
            </a:r>
            <a:r>
              <a:rPr lang="en-US" dirty="0">
                <a:solidFill>
                  <a:srgbClr val="00B050"/>
                </a:solidFill>
              </a:rPr>
              <a:t>, often as solutions to the same </a:t>
            </a:r>
            <a:r>
              <a:rPr lang="en-US" dirty="0" smtClean="0">
                <a:solidFill>
                  <a:srgbClr val="00B050"/>
                </a:solidFill>
              </a:rPr>
              <a:t>problems/selection pressures. 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dirty="0" smtClean="0"/>
              <a:t>Why would a large body make an organism more adapted to cold weather?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Smaller surface area to volume ratio so less heat loss. 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/>
              <a:t>Why did many sloths goes extinct?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Due to their low metabolic rates and body temperatures they were slow moving in warmer climates to prevent overheating and therefore like a target for predators when the climate warmed.  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 smtClean="0"/>
              <a:t>The Key Themes For Article 2024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Evolution, molecular evidence and natural selection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Abiotic, biotic factors, niche and adaptations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Homeostasis and thermoregulation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Muscles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Pathogens and the immune response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Proteins and enzymes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Photosynthesis and respiration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747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662545"/>
            <a:ext cx="11734800" cy="451441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key words and concepts that appear in the </a:t>
            </a:r>
            <a:r>
              <a:rPr lang="en-GB" dirty="0" smtClean="0"/>
              <a:t>2024 </a:t>
            </a:r>
            <a:r>
              <a:rPr lang="en-GB" dirty="0"/>
              <a:t>article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types of questions asked on the scientific article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practise how to answer questions that could come up on the scientific article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/>
              <a:t>Lesson objectives</a:t>
            </a:r>
            <a:br>
              <a:rPr lang="en-GB" b="1" u="sng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9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C000"/>
          </a:solidFill>
        </p:spPr>
        <p:txBody>
          <a:bodyPr/>
          <a:lstStyle/>
          <a:p>
            <a:r>
              <a:rPr lang="en-GB" b="1" u="sng" dirty="0" smtClean="0"/>
              <a:t>Task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055" y="1844566"/>
            <a:ext cx="4857690" cy="45058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/>
              <a:t>What: </a:t>
            </a:r>
          </a:p>
          <a:p>
            <a:r>
              <a:rPr lang="en-GB" dirty="0" smtClean="0"/>
              <a:t>Answer the exam questions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How:</a:t>
            </a:r>
          </a:p>
          <a:p>
            <a:r>
              <a:rPr lang="en-GB" dirty="0" smtClean="0"/>
              <a:t>On the sheet provided</a:t>
            </a:r>
          </a:p>
          <a:p>
            <a:r>
              <a:rPr lang="en-GB" dirty="0" smtClean="0"/>
              <a:t>Break down using CUBE first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How long: </a:t>
            </a:r>
          </a:p>
          <a:p>
            <a:r>
              <a:rPr lang="en-GB" dirty="0" smtClean="0"/>
              <a:t>2</a:t>
            </a:r>
            <a:r>
              <a:rPr lang="en-GB" dirty="0"/>
              <a:t>5</a:t>
            </a:r>
            <a:r>
              <a:rPr lang="en-GB" dirty="0" smtClean="0"/>
              <a:t> </a:t>
            </a:r>
            <a:r>
              <a:rPr lang="en-GB" dirty="0" err="1" smtClean="0"/>
              <a:t>mins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2230582"/>
            <a:ext cx="5929745" cy="1692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</a:rPr>
              <a:t>C = Circle the command work</a:t>
            </a:r>
          </a:p>
          <a:p>
            <a:r>
              <a:rPr lang="en-GB" sz="2600" dirty="0" smtClean="0">
                <a:solidFill>
                  <a:srgbClr val="FF0000"/>
                </a:solidFill>
              </a:rPr>
              <a:t>U = Underline the subject specific words</a:t>
            </a:r>
          </a:p>
          <a:p>
            <a:r>
              <a:rPr lang="en-GB" sz="2600" dirty="0" smtClean="0">
                <a:solidFill>
                  <a:srgbClr val="FF0000"/>
                </a:solidFill>
              </a:rPr>
              <a:t>B = Box the tricky words</a:t>
            </a:r>
          </a:p>
          <a:p>
            <a:r>
              <a:rPr lang="en-GB" sz="2600" dirty="0" smtClean="0">
                <a:solidFill>
                  <a:srgbClr val="FF0000"/>
                </a:solidFill>
              </a:rPr>
              <a:t>E = Eliminate the irrelevant words</a:t>
            </a:r>
            <a:endParaRPr lang="en-GB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45476"/>
          </a:xfrm>
          <a:solidFill>
            <a:srgbClr val="92D050"/>
          </a:solidFill>
        </p:spPr>
        <p:txBody>
          <a:bodyPr/>
          <a:lstStyle/>
          <a:p>
            <a:r>
              <a:rPr lang="en-GB" b="1" u="sng" dirty="0" smtClean="0"/>
              <a:t>Answers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0786"/>
            <a:ext cx="11177752" cy="4616177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What:</a:t>
            </a:r>
          </a:p>
          <a:p>
            <a:r>
              <a:rPr lang="en-GB" dirty="0" smtClean="0"/>
              <a:t>I will live mark some of your answers</a:t>
            </a:r>
          </a:p>
          <a:p>
            <a:r>
              <a:rPr lang="en-GB" dirty="0" smtClean="0"/>
              <a:t>Add in improvements to your own using a green pen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How:</a:t>
            </a:r>
            <a:endParaRPr lang="en-GB" b="1" dirty="0"/>
          </a:p>
          <a:p>
            <a:r>
              <a:rPr lang="en-GB" dirty="0" smtClean="0"/>
              <a:t>Then continue using the mark scheme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How long: </a:t>
            </a:r>
          </a:p>
          <a:p>
            <a:r>
              <a:rPr lang="en-GB" dirty="0" smtClean="0"/>
              <a:t>10 </a:t>
            </a:r>
            <a:r>
              <a:rPr lang="en-GB" dirty="0" err="1" smtClean="0"/>
              <a:t>mins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5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6378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r>
              <a:rPr lang="en-GB" b="1" u="sng" dirty="0"/>
              <a:t>Exit </a:t>
            </a:r>
            <a:r>
              <a:rPr lang="en-GB" b="1" u="sng" dirty="0" smtClean="0"/>
              <a:t>Ticket – Mini Whiteboards/On PLC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/>
              <a:t>does today's learning connect to what you know already?​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connections can you make between today's learning and what we have studied previously?​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*Annotate the above on your Personal Learning Checklist!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662545"/>
            <a:ext cx="11734800" cy="451441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key words and concepts that appear in the </a:t>
            </a:r>
            <a:r>
              <a:rPr lang="en-GB" dirty="0" smtClean="0"/>
              <a:t>2024 </a:t>
            </a:r>
            <a:r>
              <a:rPr lang="en-GB" dirty="0"/>
              <a:t>article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types of questions asked on the scientific article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practise how to answer questions that could come up on the scientific article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/>
              <a:t>Lesson objectives</a:t>
            </a:r>
            <a:br>
              <a:rPr lang="en-GB" b="1" u="sng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4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63782"/>
          </a:xfrm>
          <a:solidFill>
            <a:srgbClr val="FFFF00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b="1" u="sng" dirty="0"/>
              <a:t>Article Preparation L2</a:t>
            </a:r>
            <a:r>
              <a:rPr lang="en-GB" b="1" dirty="0"/>
              <a:t>                                                 </a:t>
            </a:r>
            <a:fld id="{8B2B271B-5199-4929-97FD-6DD1379F13B4}" type="datetime5">
              <a:rPr lang="en-GB" b="1" u="sng" smtClean="0"/>
              <a:pPr/>
              <a:t>28-Mar-24</a:t>
            </a:fld>
            <a:r>
              <a:rPr lang="en-GB" b="1" dirty="0"/>
              <a:t/>
            </a:r>
            <a:br>
              <a:rPr lang="en-GB" b="1" dirty="0"/>
            </a:br>
            <a:r>
              <a:rPr lang="en-GB" b="1" u="sng" dirty="0"/>
              <a:t>Radiation and the Evolution of Photosynthesis</a:t>
            </a:r>
            <a:endParaRPr lang="en-GB" sz="33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023" y="1360449"/>
            <a:ext cx="11701347" cy="52708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u="sng" dirty="0"/>
              <a:t>Do Now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1 a. Give the genus name of the photosynthetic bacteria </a:t>
            </a:r>
            <a:r>
              <a:rPr lang="en-GB" dirty="0" err="1"/>
              <a:t>Rhodobacter</a:t>
            </a:r>
            <a:r>
              <a:rPr lang="en-GB" dirty="0"/>
              <a:t> </a:t>
            </a:r>
            <a:r>
              <a:rPr lang="en-GB" dirty="0" err="1"/>
              <a:t>sphaeroides</a:t>
            </a:r>
            <a:r>
              <a:rPr lang="en-GB" dirty="0"/>
              <a:t> mentioned in p9 (1)</a:t>
            </a:r>
          </a:p>
          <a:p>
            <a:pPr marL="0" indent="0">
              <a:buNone/>
            </a:pPr>
            <a:r>
              <a:rPr lang="en-GB" dirty="0"/>
              <a:t>b. Explain which domain this bacterium would be classified into p9 (2)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2. Compare and contrast the structure of a prokaryotic cell such as </a:t>
            </a:r>
            <a:r>
              <a:rPr lang="en-GB" dirty="0" err="1"/>
              <a:t>Rhodobacter</a:t>
            </a:r>
            <a:r>
              <a:rPr lang="en-GB" dirty="0"/>
              <a:t> </a:t>
            </a:r>
            <a:r>
              <a:rPr lang="en-GB" dirty="0" err="1"/>
              <a:t>sphaeroides</a:t>
            </a:r>
            <a:r>
              <a:rPr lang="en-GB" dirty="0"/>
              <a:t> and an oxygenic photosynthetic plant cell (3)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3. In paragraph 4 it is said that we have an ‘anthropocentric interest in oxygen’.  Explain why humans have evolved mass transport systems to absorb this oxygen. (3)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4. Paragraph 8 mentions that oxygen is ‘jettisoned into the air’.  Describe how oxygen leaves plants after being formed in photosynthesis (2).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5. List the products and reactants of the light independent reaction (4).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96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7D63D-9462-C70E-31CC-D83A1BD19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75" y="1345580"/>
            <a:ext cx="11939239" cy="52113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1a) </a:t>
            </a:r>
            <a:r>
              <a:rPr lang="en-GB" dirty="0" err="1"/>
              <a:t>Rhodobacter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1b) Bacteria, because it is a prokaryote.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2. DNA is circular and not in a nucleus; plasmids; both have a cell wall; difference in size; vacuole.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3.Large surface area to volume ratio; diffusion insufficient for needs; oxygen required for aerobic respiration; release of energy in the form of ATP; lungs have large SA due to alveoli.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4. Diffusion; concentration gradient; stomata.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5. Water, ADP, NADP+; Oxygen, ATP, NADPH</a:t>
            </a:r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ED1F3D-B7B2-5AEF-12CC-96F98212DCC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637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/>
              <a:t>Answers</a:t>
            </a:r>
            <a:r>
              <a:rPr lang="en-GB" b="1"/>
              <a:t/>
            </a:r>
            <a:br>
              <a:rPr lang="en-GB" b="1"/>
            </a:br>
            <a:endParaRPr lang="en-GB" sz="3300" b="1" i="1" dirty="0"/>
          </a:p>
        </p:txBody>
      </p:sp>
    </p:spTree>
    <p:extLst>
      <p:ext uri="{BB962C8B-B14F-4D97-AF65-F5344CB8AC3E}">
        <p14:creationId xmlns:p14="http://schemas.microsoft.com/office/powerpoint/2010/main" val="2837750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662545"/>
            <a:ext cx="11734800" cy="451441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key words and concepts that appear in the 2023 article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types of questions asked on the scientific article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practise how to answer questions that could come up on the scientific article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/>
              <a:t>Lesson objectives</a:t>
            </a:r>
            <a:br>
              <a:rPr lang="en-GB" b="1" u="sng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0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1325563"/>
            <a:ext cx="11776363" cy="54216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/>
              <a:t>Homework due 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64E89-CBF4-5D89-C8D7-4B3158E7E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9" t="10997" r="32190" b="56018"/>
          <a:stretch/>
        </p:blipFill>
        <p:spPr>
          <a:xfrm>
            <a:off x="166255" y="1432875"/>
            <a:ext cx="13787807" cy="43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C000"/>
          </a:solidFill>
        </p:spPr>
        <p:txBody>
          <a:bodyPr/>
          <a:lstStyle/>
          <a:p>
            <a:r>
              <a:rPr lang="en-GB" b="1" u="sng" dirty="0"/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774" y="1633928"/>
            <a:ext cx="11009026" cy="454303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What: </a:t>
            </a:r>
            <a:r>
              <a:rPr lang="en-GB" dirty="0"/>
              <a:t>You will be assigned a page of the article to make 5-6 questions on. Questions on front, answers on the back.</a:t>
            </a: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 </a:t>
            </a:r>
            <a:r>
              <a:rPr lang="en-GB" dirty="0"/>
              <a:t>Independently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 long: </a:t>
            </a:r>
            <a:r>
              <a:rPr lang="en-GB" dirty="0"/>
              <a:t>10 minutes </a:t>
            </a:r>
          </a:p>
        </p:txBody>
      </p:sp>
    </p:spTree>
    <p:extLst>
      <p:ext uri="{BB962C8B-B14F-4D97-AF65-F5344CB8AC3E}">
        <p14:creationId xmlns:p14="http://schemas.microsoft.com/office/powerpoint/2010/main" val="3273353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C000"/>
          </a:solidFill>
        </p:spPr>
        <p:txBody>
          <a:bodyPr/>
          <a:lstStyle/>
          <a:p>
            <a:r>
              <a:rPr lang="en-GB" b="1" u="sng" dirty="0"/>
              <a:t>Task: circus of questions on the article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774" y="1633928"/>
            <a:ext cx="11009026" cy="454303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What: </a:t>
            </a:r>
            <a:r>
              <a:rPr lang="en-GB" dirty="0"/>
              <a:t>on a separate piece of paper answer the questions that are in front of you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 </a:t>
            </a:r>
            <a:r>
              <a:rPr lang="en-GB" dirty="0"/>
              <a:t>Independently, move to the next sheet when the time is up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 long: </a:t>
            </a:r>
            <a:r>
              <a:rPr lang="en-GB" dirty="0"/>
              <a:t>5 minutes per set of questions to answer, 1 minute to mark</a:t>
            </a:r>
          </a:p>
        </p:txBody>
      </p:sp>
    </p:spTree>
    <p:extLst>
      <p:ext uri="{BB962C8B-B14F-4D97-AF65-F5344CB8AC3E}">
        <p14:creationId xmlns:p14="http://schemas.microsoft.com/office/powerpoint/2010/main" val="3038079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5B881-834A-A162-57DF-E72A9856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5911"/>
          </a:xfrm>
          <a:solidFill>
            <a:srgbClr val="92D050"/>
          </a:solidFill>
        </p:spPr>
        <p:txBody>
          <a:bodyPr/>
          <a:lstStyle/>
          <a:p>
            <a:r>
              <a:rPr lang="en-GB" b="1" u="sng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E7529-BF43-2C68-C2E1-DA4A1EF5C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85" y="1204332"/>
            <a:ext cx="11835161" cy="53971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What: </a:t>
            </a:r>
          </a:p>
          <a:p>
            <a:r>
              <a:rPr lang="en-GB" dirty="0" smtClean="0"/>
              <a:t>Mark your definitions of the key words from the </a:t>
            </a:r>
            <a:r>
              <a:rPr lang="en-GB" dirty="0" smtClean="0"/>
              <a:t>article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 </a:t>
            </a:r>
          </a:p>
          <a:p>
            <a:r>
              <a:rPr lang="en-GB" dirty="0" smtClean="0"/>
              <a:t>Use the mark scheme</a:t>
            </a:r>
          </a:p>
          <a:p>
            <a:r>
              <a:rPr lang="en-GB" dirty="0" smtClean="0"/>
              <a:t>In green pen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 long: </a:t>
            </a:r>
          </a:p>
          <a:p>
            <a:r>
              <a:rPr lang="en-GB" dirty="0"/>
              <a:t> 5 mins </a:t>
            </a:r>
          </a:p>
        </p:txBody>
      </p:sp>
    </p:spTree>
    <p:extLst>
      <p:ext uri="{BB962C8B-B14F-4D97-AF65-F5344CB8AC3E}">
        <p14:creationId xmlns:p14="http://schemas.microsoft.com/office/powerpoint/2010/main" val="9806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r>
              <a:rPr lang="en-GB" b="1" u="sng" dirty="0"/>
              <a:t>Exit Ticket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774" y="1738859"/>
            <a:ext cx="11009026" cy="4438104"/>
          </a:xfrm>
        </p:spPr>
        <p:txBody>
          <a:bodyPr/>
          <a:lstStyle/>
          <a:p>
            <a:r>
              <a:rPr lang="en-US" dirty="0"/>
              <a:t>What topics have come up in the 2022 article?</a:t>
            </a:r>
          </a:p>
          <a:p>
            <a:r>
              <a:rPr lang="en-US" dirty="0"/>
              <a:t>What types of questions are asked on the scientific article?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616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662545"/>
            <a:ext cx="11734800" cy="451441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key words and concepts that appear in the 2023 article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types of questions asked on the scientific article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practise how to answer questions that could come up on the scientific article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/>
              <a:t>Lesson objectives</a:t>
            </a:r>
            <a:br>
              <a:rPr lang="en-GB" b="1" u="sng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75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63782"/>
          </a:xfrm>
          <a:solidFill>
            <a:srgbClr val="FFFF00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b="1" u="sng" dirty="0"/>
              <a:t>Article Preparation L3</a:t>
            </a:r>
            <a:r>
              <a:rPr lang="en-GB" b="1" dirty="0"/>
              <a:t>                                                 </a:t>
            </a:r>
            <a:fld id="{8B2B271B-5199-4929-97FD-6DD1379F13B4}" type="datetime5">
              <a:rPr lang="en-GB" b="1" u="sng" smtClean="0"/>
              <a:pPr/>
              <a:t>28-Mar-24</a:t>
            </a:fld>
            <a:r>
              <a:rPr lang="en-GB" b="1" dirty="0"/>
              <a:t/>
            </a:r>
            <a:br>
              <a:rPr lang="en-GB" b="1" dirty="0"/>
            </a:br>
            <a:r>
              <a:rPr lang="en-GB" b="1" u="sng" dirty="0"/>
              <a:t>Radiation and the Evolution of Photosynthesis</a:t>
            </a:r>
            <a:endParaRPr lang="en-GB" sz="33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023" y="1360449"/>
            <a:ext cx="11701347" cy="5270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Do Now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b="1" dirty="0"/>
              <a:t>What: </a:t>
            </a:r>
          </a:p>
          <a:p>
            <a:r>
              <a:rPr lang="en-GB" dirty="0"/>
              <a:t>Fill out the definitions of the key words on the sheet provided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</a:t>
            </a:r>
          </a:p>
          <a:p>
            <a:r>
              <a:rPr lang="en-GB" dirty="0"/>
              <a:t>In silence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How long:</a:t>
            </a:r>
          </a:p>
          <a:p>
            <a:r>
              <a:rPr lang="en-GB" dirty="0"/>
              <a:t>6 mins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755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023" y="1360449"/>
            <a:ext cx="11701347" cy="5270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Do Now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b="1" dirty="0"/>
              <a:t>What: </a:t>
            </a:r>
          </a:p>
          <a:p>
            <a:r>
              <a:rPr lang="en-GB" dirty="0"/>
              <a:t>Check and adapt your definitions using my glossary answers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</a:t>
            </a:r>
          </a:p>
          <a:p>
            <a:r>
              <a:rPr lang="en-GB" dirty="0"/>
              <a:t>In green pen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How long:</a:t>
            </a:r>
          </a:p>
          <a:p>
            <a:r>
              <a:rPr lang="en-GB" dirty="0"/>
              <a:t>3 mins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12A651-BA68-3BB0-0485-200495F3B0F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637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/>
              <a:t>Answers</a:t>
            </a:r>
            <a:r>
              <a:rPr lang="en-GB" b="1"/>
              <a:t/>
            </a:r>
            <a:br>
              <a:rPr lang="en-GB" b="1"/>
            </a:br>
            <a:endParaRPr lang="en-GB" sz="3300" b="1" i="1" dirty="0"/>
          </a:p>
        </p:txBody>
      </p:sp>
    </p:spTree>
    <p:extLst>
      <p:ext uri="{BB962C8B-B14F-4D97-AF65-F5344CB8AC3E}">
        <p14:creationId xmlns:p14="http://schemas.microsoft.com/office/powerpoint/2010/main" val="462652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662545"/>
            <a:ext cx="11734800" cy="451441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key words and concepts that appear in the 2023 article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types of questions asked on the scientific article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practise how to answer questions that could come up on the scientific article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/>
              <a:t>Lesson objectives</a:t>
            </a:r>
            <a:br>
              <a:rPr lang="en-GB" b="1" u="sng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9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C000"/>
          </a:solidFill>
        </p:spPr>
        <p:txBody>
          <a:bodyPr/>
          <a:lstStyle/>
          <a:p>
            <a:r>
              <a:rPr lang="en-GB" b="1" u="sng" dirty="0"/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774" y="1633928"/>
            <a:ext cx="11009026" cy="454303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What: </a:t>
            </a:r>
            <a:r>
              <a:rPr lang="en-GB" dirty="0"/>
              <a:t>Answer the suggested questions on the sheet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 </a:t>
            </a:r>
            <a:r>
              <a:rPr lang="en-GB" dirty="0"/>
              <a:t>In pairs, from memory first, then use revision guides and textbooks to fill in anything you can’t answer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 long: </a:t>
            </a:r>
            <a:r>
              <a:rPr lang="en-GB" dirty="0"/>
              <a:t>20 - 25 minutes </a:t>
            </a:r>
          </a:p>
        </p:txBody>
      </p:sp>
    </p:spTree>
    <p:extLst>
      <p:ext uri="{BB962C8B-B14F-4D97-AF65-F5344CB8AC3E}">
        <p14:creationId xmlns:p14="http://schemas.microsoft.com/office/powerpoint/2010/main" val="1456570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C000"/>
          </a:solidFill>
        </p:spPr>
        <p:txBody>
          <a:bodyPr/>
          <a:lstStyle/>
          <a:p>
            <a:r>
              <a:rPr lang="en-GB" b="1" u="sng" dirty="0"/>
              <a:t>Exam Questions On Article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774" y="1633928"/>
            <a:ext cx="11009026" cy="454303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What: </a:t>
            </a:r>
            <a:r>
              <a:rPr lang="en-GB" dirty="0"/>
              <a:t>Answer the exam questions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 </a:t>
            </a:r>
            <a:r>
              <a:rPr lang="en-GB" dirty="0"/>
              <a:t>In exam conditions, use your annotated article if needed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 long: </a:t>
            </a:r>
            <a:r>
              <a:rPr lang="en-GB" dirty="0"/>
              <a:t>30 minutes </a:t>
            </a:r>
          </a:p>
        </p:txBody>
      </p:sp>
    </p:spTree>
    <p:extLst>
      <p:ext uri="{BB962C8B-B14F-4D97-AF65-F5344CB8AC3E}">
        <p14:creationId xmlns:p14="http://schemas.microsoft.com/office/powerpoint/2010/main" val="4108451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662545"/>
            <a:ext cx="11734800" cy="451441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key words and concepts that appear in the 2023 article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become familiar with the types of questions asked on the scientific article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To practise how to answer questions that could come up on the scientific article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/>
              <a:t>Lesson objectives</a:t>
            </a:r>
            <a:br>
              <a:rPr lang="en-GB" b="1" u="sng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5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5B881-834A-A162-57DF-E72A9856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591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u="sng" dirty="0" smtClean="0"/>
              <a:t>Articulate 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E7529-BF43-2C68-C2E1-DA4A1EF5C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85" y="1204332"/>
            <a:ext cx="11835161" cy="53971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What: </a:t>
            </a:r>
          </a:p>
          <a:p>
            <a:r>
              <a:rPr lang="en-GB" dirty="0" smtClean="0"/>
              <a:t>Check your key </a:t>
            </a:r>
            <a:r>
              <a:rPr lang="en-GB" dirty="0"/>
              <a:t>words and definitions </a:t>
            </a:r>
            <a:r>
              <a:rPr lang="en-GB" dirty="0" smtClean="0"/>
              <a:t>with the mark scheme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 </a:t>
            </a:r>
          </a:p>
          <a:p>
            <a:r>
              <a:rPr lang="en-GB" dirty="0" smtClean="0"/>
              <a:t>In pairs</a:t>
            </a:r>
          </a:p>
          <a:p>
            <a:r>
              <a:rPr lang="en-GB" dirty="0" smtClean="0"/>
              <a:t>Person </a:t>
            </a:r>
            <a:r>
              <a:rPr lang="en-GB" dirty="0"/>
              <a:t>A describes a word from the sheet, Person B guesses without looking at the sheet, then swap roles and alternate who describes and who guesses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 long: </a:t>
            </a:r>
          </a:p>
          <a:p>
            <a:r>
              <a:rPr lang="en-GB" dirty="0"/>
              <a:t> 5 mins </a:t>
            </a:r>
          </a:p>
        </p:txBody>
      </p:sp>
    </p:spTree>
    <p:extLst>
      <p:ext uri="{BB962C8B-B14F-4D97-AF65-F5344CB8AC3E}">
        <p14:creationId xmlns:p14="http://schemas.microsoft.com/office/powerpoint/2010/main" val="346329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3A603-ADDC-922C-A6C3-77792768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u="sng" dirty="0"/>
              <a:t>Mini whiteboards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129D9-27D4-CF13-F490-2C92C885B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07" y="1732156"/>
            <a:ext cx="10982093" cy="4444807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What:</a:t>
            </a:r>
          </a:p>
          <a:p>
            <a:pPr marL="0" indent="0">
              <a:buNone/>
            </a:pPr>
            <a:r>
              <a:rPr lang="en-GB" dirty="0"/>
              <a:t>Write the word(s)/phrases for the definitions on the following slides.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 </a:t>
            </a:r>
          </a:p>
          <a:p>
            <a:pPr marL="0" indent="0">
              <a:buNone/>
            </a:pPr>
            <a:r>
              <a:rPr lang="en-GB" dirty="0"/>
              <a:t>On your mini whiteboard.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 long:</a:t>
            </a:r>
          </a:p>
          <a:p>
            <a:pPr marL="0" indent="0">
              <a:buNone/>
            </a:pPr>
            <a:r>
              <a:rPr lang="en-GB" dirty="0"/>
              <a:t>15 sec each time </a:t>
            </a:r>
          </a:p>
        </p:txBody>
      </p:sp>
    </p:spTree>
    <p:extLst>
      <p:ext uri="{BB962C8B-B14F-4D97-AF65-F5344CB8AC3E}">
        <p14:creationId xmlns:p14="http://schemas.microsoft.com/office/powerpoint/2010/main" val="22577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A219-C406-E3B1-6C26-5F3CEF3E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2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 smtClean="0"/>
              <a:t>The </a:t>
            </a:r>
            <a:r>
              <a:rPr lang="en-GB" dirty="0"/>
              <a:t>digestive tract, including the </a:t>
            </a:r>
            <a:r>
              <a:rPr lang="en-GB" dirty="0" err="1"/>
              <a:t>esophagus</a:t>
            </a:r>
            <a:r>
              <a:rPr lang="en-GB" dirty="0"/>
              <a:t>, stomach, and intestines.</a:t>
            </a:r>
            <a:br>
              <a:rPr lang="en-GB" dirty="0"/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035C-E4E0-9FEF-AC20-67B9F378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3" y="1687551"/>
            <a:ext cx="11411415" cy="4489412"/>
          </a:xfrm>
        </p:spPr>
        <p:txBody>
          <a:bodyPr>
            <a:normAutofit/>
          </a:bodyPr>
          <a:lstStyle/>
          <a:p>
            <a:r>
              <a:rPr lang="en-GB" sz="4000" dirty="0"/>
              <a:t> </a:t>
            </a:r>
            <a:r>
              <a:rPr lang="en-GB" dirty="0" smtClean="0"/>
              <a:t>Alimentary canal</a:t>
            </a:r>
            <a:endParaRPr lang="en-GB" dirty="0"/>
          </a:p>
          <a:p>
            <a:endParaRPr lang="en-GB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8616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A219-C406-E3B1-6C26-5F3CEF3E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2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/>
              <a:t>The principal taxonomic category into which organisms are divided.</a:t>
            </a:r>
            <a:br>
              <a:rPr lang="en-GB" dirty="0"/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035C-E4E0-9FEF-AC20-67B9F378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3" y="1687551"/>
            <a:ext cx="11411415" cy="4489412"/>
          </a:xfrm>
        </p:spPr>
        <p:txBody>
          <a:bodyPr>
            <a:normAutofit/>
          </a:bodyPr>
          <a:lstStyle/>
          <a:p>
            <a:r>
              <a:rPr lang="en-GB" sz="4000" dirty="0"/>
              <a:t> </a:t>
            </a:r>
            <a:r>
              <a:rPr lang="en-GB" dirty="0" smtClean="0"/>
              <a:t>Phyla</a:t>
            </a:r>
            <a:endParaRPr lang="en-GB" dirty="0"/>
          </a:p>
          <a:p>
            <a:endParaRPr lang="en-GB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482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A219-C406-E3B1-6C26-5F3CEF3E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2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 smtClean="0"/>
              <a:t>The </a:t>
            </a:r>
            <a:r>
              <a:rPr lang="en-GB" dirty="0"/>
              <a:t>family that now includes only the three-toed sloths after the new classification.</a:t>
            </a:r>
            <a:br>
              <a:rPr lang="en-GB" dirty="0"/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035C-E4E0-9FEF-AC20-67B9F378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3" y="1687551"/>
            <a:ext cx="11411415" cy="4489412"/>
          </a:xfrm>
        </p:spPr>
        <p:txBody>
          <a:bodyPr>
            <a:normAutofit/>
          </a:bodyPr>
          <a:lstStyle/>
          <a:p>
            <a:r>
              <a:rPr lang="en-GB" sz="4000" dirty="0"/>
              <a:t> </a:t>
            </a:r>
            <a:r>
              <a:rPr lang="en-GB" dirty="0" err="1"/>
              <a:t>Bradypodidae</a:t>
            </a:r>
            <a:endParaRPr lang="en-GB" dirty="0"/>
          </a:p>
          <a:p>
            <a:endParaRPr lang="en-GB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3239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2000</Words>
  <Application>Microsoft Office PowerPoint</Application>
  <PresentationFormat>Widescreen</PresentationFormat>
  <Paragraphs>333</Paragraphs>
  <Slides>47</Slides>
  <Notes>11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Calibri</vt:lpstr>
      <vt:lpstr>Calibri Light</vt:lpstr>
      <vt:lpstr>Montserrat</vt:lpstr>
      <vt:lpstr>Montserrat Medium</vt:lpstr>
      <vt:lpstr>Montserrat SemiBold</vt:lpstr>
      <vt:lpstr>Times New Roman</vt:lpstr>
      <vt:lpstr>Office Theme</vt:lpstr>
      <vt:lpstr>Oak National Academy v2</vt:lpstr>
      <vt:lpstr>1_Office Theme</vt:lpstr>
      <vt:lpstr>Article Preparation                                                     28-Mar-24 Life In The Sloth Lane</vt:lpstr>
      <vt:lpstr>PowerPoint Presentation</vt:lpstr>
      <vt:lpstr>Lesson objectives </vt:lpstr>
      <vt:lpstr>Task</vt:lpstr>
      <vt:lpstr>Articulate </vt:lpstr>
      <vt:lpstr>Mini whiteboards</vt:lpstr>
      <vt:lpstr>         The digestive tract, including the esophagus, stomach, and intestines.       </vt:lpstr>
      <vt:lpstr>         The principal taxonomic category into which organisms are divided.       </vt:lpstr>
      <vt:lpstr>         The family that now includes only the three-toed sloths after the new classification.       </vt:lpstr>
      <vt:lpstr>         A relationship between species where one benefits while the other is unaffected.       </vt:lpstr>
      <vt:lpstr>         Biological catalysts that accelerate chemical reactions.       </vt:lpstr>
      <vt:lpstr>         The rate of energy expenditure for an animal in its natural environment.       </vt:lpstr>
      <vt:lpstr>           One of the mammalian subclasses, comprising placental mammals.        </vt:lpstr>
      <vt:lpstr>            A virus transmitted by arthropod vectors like mosquitoes.        </vt:lpstr>
      <vt:lpstr>Classification Recap</vt:lpstr>
      <vt:lpstr>PowerPoint Presentation</vt:lpstr>
      <vt:lpstr>Kids     Prefer   Candy  Over   Fried   Green    Spinach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Naming species</vt:lpstr>
      <vt:lpstr>Naming species</vt:lpstr>
      <vt:lpstr>Who Are Sloths And Where Did They Come From?</vt:lpstr>
      <vt:lpstr>Questions To Answer While Watching The Video</vt:lpstr>
      <vt:lpstr>Answers</vt:lpstr>
      <vt:lpstr>Answers</vt:lpstr>
      <vt:lpstr>The Key Themes For Article 2024</vt:lpstr>
      <vt:lpstr>Task</vt:lpstr>
      <vt:lpstr>Answers</vt:lpstr>
      <vt:lpstr>Exit Ticket – Mini Whiteboards/On PLC</vt:lpstr>
      <vt:lpstr>Lesson objectives </vt:lpstr>
      <vt:lpstr>Article Preparation L2                                                 28-Mar-24 Radiation and the Evolution of Photosynthesis</vt:lpstr>
      <vt:lpstr>PowerPoint Presentation</vt:lpstr>
      <vt:lpstr>Lesson objectives </vt:lpstr>
      <vt:lpstr>PowerPoint Presentation</vt:lpstr>
      <vt:lpstr>Task</vt:lpstr>
      <vt:lpstr>Task: circus of questions on the article</vt:lpstr>
      <vt:lpstr>Exit Ticket</vt:lpstr>
      <vt:lpstr>Lesson objectives </vt:lpstr>
      <vt:lpstr>Article Preparation L3                                                 28-Mar-24 Radiation and the Evolution of Photosynthesis</vt:lpstr>
      <vt:lpstr>PowerPoint Presentation</vt:lpstr>
      <vt:lpstr>Lesson objectives </vt:lpstr>
      <vt:lpstr>Task</vt:lpstr>
      <vt:lpstr>Exam Questions On Article</vt:lpstr>
      <vt:lpstr>Lesson objectives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Fenn</dc:creator>
  <cp:lastModifiedBy>Ms J Fenn</cp:lastModifiedBy>
  <cp:revision>161</cp:revision>
  <cp:lastPrinted>2022-05-03T16:04:52Z</cp:lastPrinted>
  <dcterms:created xsi:type="dcterms:W3CDTF">2016-03-21T11:11:28Z</dcterms:created>
  <dcterms:modified xsi:type="dcterms:W3CDTF">2024-03-28T18:17:33Z</dcterms:modified>
</cp:coreProperties>
</file>