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68" r:id="rId2"/>
    <p:sldId id="321" r:id="rId3"/>
    <p:sldId id="274" r:id="rId4"/>
    <p:sldId id="347" r:id="rId5"/>
    <p:sldId id="355" r:id="rId6"/>
    <p:sldId id="417" r:id="rId7"/>
    <p:sldId id="418" r:id="rId8"/>
    <p:sldId id="419" r:id="rId9"/>
    <p:sldId id="420" r:id="rId10"/>
    <p:sldId id="421" r:id="rId11"/>
    <p:sldId id="422" r:id="rId12"/>
    <p:sldId id="424" r:id="rId13"/>
    <p:sldId id="437" r:id="rId14"/>
    <p:sldId id="425" r:id="rId15"/>
    <p:sldId id="438" r:id="rId16"/>
    <p:sldId id="439" r:id="rId17"/>
    <p:sldId id="442" r:id="rId18"/>
    <p:sldId id="440" r:id="rId19"/>
    <p:sldId id="441" r:id="rId20"/>
    <p:sldId id="325" r:id="rId21"/>
    <p:sldId id="454" r:id="rId22"/>
    <p:sldId id="328" r:id="rId23"/>
    <p:sldId id="329" r:id="rId24"/>
    <p:sldId id="447" r:id="rId25"/>
    <p:sldId id="293" r:id="rId26"/>
    <p:sldId id="343" r:id="rId27"/>
    <p:sldId id="595" r:id="rId28"/>
    <p:sldId id="596" r:id="rId29"/>
    <p:sldId id="597" r:id="rId30"/>
    <p:sldId id="410" r:id="rId31"/>
    <p:sldId id="455" r:id="rId32"/>
    <p:sldId id="456" r:id="rId33"/>
    <p:sldId id="408" r:id="rId34"/>
    <p:sldId id="412" r:id="rId35"/>
    <p:sldId id="445" r:id="rId36"/>
    <p:sldId id="446" r:id="rId37"/>
    <p:sldId id="411" r:id="rId38"/>
    <p:sldId id="415" r:id="rId39"/>
    <p:sldId id="448" r:id="rId40"/>
    <p:sldId id="449" r:id="rId41"/>
    <p:sldId id="450" r:id="rId42"/>
    <p:sldId id="451" r:id="rId43"/>
    <p:sldId id="414" r:id="rId44"/>
    <p:sldId id="452" r:id="rId45"/>
    <p:sldId id="453" r:id="rId4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74" autoAdjust="0"/>
  </p:normalViewPr>
  <p:slideViewPr>
    <p:cSldViewPr snapToGrid="0">
      <p:cViewPr varScale="1">
        <p:scale>
          <a:sx n="70" d="100"/>
          <a:sy n="70"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5685"/>
          </a:xfrm>
          <a:prstGeom prst="rect">
            <a:avLst/>
          </a:prstGeom>
        </p:spPr>
        <p:txBody>
          <a:bodyPr vert="horz" lIns="90727" tIns="45363" rIns="90727" bIns="45363" rtlCol="0"/>
          <a:lstStyle>
            <a:lvl1pPr algn="l">
              <a:defRPr sz="1200"/>
            </a:lvl1pPr>
          </a:lstStyle>
          <a:p>
            <a:endParaRPr lang="en-GB"/>
          </a:p>
        </p:txBody>
      </p:sp>
      <p:sp>
        <p:nvSpPr>
          <p:cNvPr id="3" name="Date Placeholder 2"/>
          <p:cNvSpPr>
            <a:spLocks noGrp="1"/>
          </p:cNvSpPr>
          <p:nvPr>
            <p:ph type="dt" sz="quarter" idx="1"/>
          </p:nvPr>
        </p:nvSpPr>
        <p:spPr>
          <a:xfrm>
            <a:off x="3849688" y="2"/>
            <a:ext cx="2946400" cy="495685"/>
          </a:xfrm>
          <a:prstGeom prst="rect">
            <a:avLst/>
          </a:prstGeom>
        </p:spPr>
        <p:txBody>
          <a:bodyPr vert="horz" lIns="90727" tIns="45363" rIns="90727" bIns="45363" rtlCol="0"/>
          <a:lstStyle>
            <a:lvl1pPr algn="r">
              <a:defRPr sz="1200"/>
            </a:lvl1pPr>
          </a:lstStyle>
          <a:p>
            <a:fld id="{781ABA55-0A9B-4E01-A0C1-C35EAEE9AC49}" type="datetimeFigureOut">
              <a:rPr lang="en-GB" smtClean="0"/>
              <a:t>08/05/2025</a:t>
            </a:fld>
            <a:endParaRPr lang="en-GB"/>
          </a:p>
        </p:txBody>
      </p:sp>
      <p:sp>
        <p:nvSpPr>
          <p:cNvPr id="4" name="Footer Placeholder 3"/>
          <p:cNvSpPr>
            <a:spLocks noGrp="1"/>
          </p:cNvSpPr>
          <p:nvPr>
            <p:ph type="ftr" sz="quarter" idx="2"/>
          </p:nvPr>
        </p:nvSpPr>
        <p:spPr>
          <a:xfrm>
            <a:off x="1" y="9376978"/>
            <a:ext cx="2946400" cy="495685"/>
          </a:xfrm>
          <a:prstGeom prst="rect">
            <a:avLst/>
          </a:prstGeom>
        </p:spPr>
        <p:txBody>
          <a:bodyPr vert="horz" lIns="90727" tIns="45363" rIns="90727" bIns="45363"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6978"/>
            <a:ext cx="2946400" cy="495685"/>
          </a:xfrm>
          <a:prstGeom prst="rect">
            <a:avLst/>
          </a:prstGeom>
        </p:spPr>
        <p:txBody>
          <a:bodyPr vert="horz" lIns="90727" tIns="45363" rIns="90727" bIns="45363" rtlCol="0" anchor="b"/>
          <a:lstStyle>
            <a:lvl1pPr algn="r">
              <a:defRPr sz="1200"/>
            </a:lvl1pPr>
          </a:lstStyle>
          <a:p>
            <a:fld id="{B80350B3-C0E4-43C6-9183-F3F4799AA9D9}" type="slidenum">
              <a:rPr lang="en-GB" smtClean="0"/>
              <a:t>‹#›</a:t>
            </a:fld>
            <a:endParaRPr lang="en-GB"/>
          </a:p>
        </p:txBody>
      </p:sp>
    </p:spTree>
    <p:extLst>
      <p:ext uri="{BB962C8B-B14F-4D97-AF65-F5344CB8AC3E}">
        <p14:creationId xmlns:p14="http://schemas.microsoft.com/office/powerpoint/2010/main" val="138982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34" tIns="45718" rIns="91434" bIns="45718"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34" tIns="45718" rIns="91434" bIns="45718" rtlCol="0"/>
          <a:lstStyle>
            <a:lvl1pPr algn="r">
              <a:defRPr sz="1200"/>
            </a:lvl1pPr>
          </a:lstStyle>
          <a:p>
            <a:fld id="{869D930A-A294-411D-83BF-0EB59E84F7AD}" type="datetimeFigureOut">
              <a:rPr lang="en-GB" smtClean="0"/>
              <a:t>08/05/2025</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434" tIns="45718" rIns="91434" bIns="45718" rtlCol="0" anchor="ctr"/>
          <a:lstStyle/>
          <a:p>
            <a:endParaRPr lang="en-GB"/>
          </a:p>
        </p:txBody>
      </p:sp>
      <p:sp>
        <p:nvSpPr>
          <p:cNvPr id="5" name="Notes Placeholder 4"/>
          <p:cNvSpPr>
            <a:spLocks noGrp="1"/>
          </p:cNvSpPr>
          <p:nvPr>
            <p:ph type="body" sz="quarter" idx="3"/>
          </p:nvPr>
        </p:nvSpPr>
        <p:spPr>
          <a:xfrm>
            <a:off x="679768" y="4751221"/>
            <a:ext cx="5438140" cy="3887361"/>
          </a:xfrm>
          <a:prstGeom prst="rect">
            <a:avLst/>
          </a:prstGeom>
        </p:spPr>
        <p:txBody>
          <a:bodyPr vert="horz" lIns="91434" tIns="45718" rIns="91434"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9"/>
            <a:ext cx="2945659" cy="495347"/>
          </a:xfrm>
          <a:prstGeom prst="rect">
            <a:avLst/>
          </a:prstGeom>
        </p:spPr>
        <p:txBody>
          <a:bodyPr vert="horz" lIns="91434" tIns="45718" rIns="91434"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9"/>
            <a:ext cx="2945659" cy="495347"/>
          </a:xfrm>
          <a:prstGeom prst="rect">
            <a:avLst/>
          </a:prstGeom>
        </p:spPr>
        <p:txBody>
          <a:bodyPr vert="horz" lIns="91434" tIns="45718" rIns="91434" bIns="45718" rtlCol="0" anchor="b"/>
          <a:lstStyle>
            <a:lvl1pPr algn="r">
              <a:defRPr sz="1200"/>
            </a:lvl1pPr>
          </a:lstStyle>
          <a:p>
            <a:fld id="{1860CC69-6609-47EE-83F2-3A59AAD83E53}" type="slidenum">
              <a:rPr lang="en-GB" smtClean="0"/>
              <a:t>‹#›</a:t>
            </a:fld>
            <a:endParaRPr lang="en-GB"/>
          </a:p>
        </p:txBody>
      </p:sp>
    </p:spTree>
    <p:extLst>
      <p:ext uri="{BB962C8B-B14F-4D97-AF65-F5344CB8AC3E}">
        <p14:creationId xmlns:p14="http://schemas.microsoft.com/office/powerpoint/2010/main" val="187332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get time print out questions and write in model answers </a:t>
            </a:r>
          </a:p>
        </p:txBody>
      </p:sp>
      <p:sp>
        <p:nvSpPr>
          <p:cNvPr id="4" name="Slide Number Placeholder 3"/>
          <p:cNvSpPr>
            <a:spLocks noGrp="1"/>
          </p:cNvSpPr>
          <p:nvPr>
            <p:ph type="sldNum" sz="quarter" idx="5"/>
          </p:nvPr>
        </p:nvSpPr>
        <p:spPr/>
        <p:txBody>
          <a:bodyPr/>
          <a:lstStyle/>
          <a:p>
            <a:fld id="{1860CC69-6609-47EE-83F2-3A59AAD83E53}" type="slidenum">
              <a:rPr lang="en-GB" smtClean="0"/>
              <a:t>24</a:t>
            </a:fld>
            <a:endParaRPr lang="en-GB"/>
          </a:p>
        </p:txBody>
      </p:sp>
    </p:spTree>
    <p:extLst>
      <p:ext uri="{BB962C8B-B14F-4D97-AF65-F5344CB8AC3E}">
        <p14:creationId xmlns:p14="http://schemas.microsoft.com/office/powerpoint/2010/main" val="31224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68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5DBE-E709-2BEF-587D-E715898FF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A907A-4A26-C2D1-0BCF-EFBFB69F5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2C868-3383-CDA3-324A-0A7C73F586A9}"/>
              </a:ext>
            </a:extLst>
          </p:cNvPr>
          <p:cNvSpPr>
            <a:spLocks noGrp="1"/>
          </p:cNvSpPr>
          <p:nvPr>
            <p:ph type="body" idx="1"/>
          </p:nvPr>
        </p:nvSpPr>
        <p:spPr/>
        <p:txBody>
          <a:bodyPr/>
          <a:lstStyle/>
          <a:p>
            <a:r>
              <a:rPr lang="en-GB" dirty="0"/>
              <a:t>If get time print out questions and write in model answers </a:t>
            </a:r>
          </a:p>
        </p:txBody>
      </p:sp>
      <p:sp>
        <p:nvSpPr>
          <p:cNvPr id="4" name="Slide Number Placeholder 3">
            <a:extLst>
              <a:ext uri="{FF2B5EF4-FFF2-40B4-BE49-F238E27FC236}">
                <a16:creationId xmlns:a16="http://schemas.microsoft.com/office/drawing/2014/main" id="{4B754031-C2F6-51BE-0F4D-EB524B6A0ECD}"/>
              </a:ext>
            </a:extLst>
          </p:cNvPr>
          <p:cNvSpPr>
            <a:spLocks noGrp="1"/>
          </p:cNvSpPr>
          <p:nvPr>
            <p:ph type="sldNum" sz="quarter" idx="5"/>
          </p:nvPr>
        </p:nvSpPr>
        <p:spPr/>
        <p:txBody>
          <a:bodyPr/>
          <a:lstStyle/>
          <a:p>
            <a:fld id="{1860CC69-6609-47EE-83F2-3A59AAD83E53}" type="slidenum">
              <a:rPr lang="en-GB" smtClean="0"/>
              <a:t>32</a:t>
            </a:fld>
            <a:endParaRPr lang="en-GB"/>
          </a:p>
        </p:txBody>
      </p:sp>
    </p:spTree>
    <p:extLst>
      <p:ext uri="{BB962C8B-B14F-4D97-AF65-F5344CB8AC3E}">
        <p14:creationId xmlns:p14="http://schemas.microsoft.com/office/powerpoint/2010/main" val="388426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get time print out questions and write in model answers </a:t>
            </a:r>
          </a:p>
        </p:txBody>
      </p:sp>
      <p:sp>
        <p:nvSpPr>
          <p:cNvPr id="4" name="Slide Number Placeholder 3"/>
          <p:cNvSpPr>
            <a:spLocks noGrp="1"/>
          </p:cNvSpPr>
          <p:nvPr>
            <p:ph type="sldNum" sz="quarter" idx="5"/>
          </p:nvPr>
        </p:nvSpPr>
        <p:spPr/>
        <p:txBody>
          <a:bodyPr/>
          <a:lstStyle/>
          <a:p>
            <a:fld id="{1860CC69-6609-47EE-83F2-3A59AAD83E53}" type="slidenum">
              <a:rPr lang="en-GB" smtClean="0"/>
              <a:t>43</a:t>
            </a:fld>
            <a:endParaRPr lang="en-GB"/>
          </a:p>
        </p:txBody>
      </p:sp>
    </p:spTree>
    <p:extLst>
      <p:ext uri="{BB962C8B-B14F-4D97-AF65-F5344CB8AC3E}">
        <p14:creationId xmlns:p14="http://schemas.microsoft.com/office/powerpoint/2010/main" val="413988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60400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15850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37260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DF4281-6567-47A5-BDE8-C7596B49B0C9}" type="datetimeFigureOut">
              <a:rPr lang="en-GB" smtClean="0"/>
              <a:t>08/05/2025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210947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DF4281-6567-47A5-BDE8-C7596B49B0C9}" type="datetimeFigureOut">
              <a:rPr lang="en-GB" smtClean="0"/>
              <a:t>08/05/2025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38181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DF4281-6567-47A5-BDE8-C7596B49B0C9}" type="datetimeFigureOut">
              <a:rPr lang="en-GB" smtClean="0"/>
              <a:t>08/05/2025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82336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DF4281-6567-47A5-BDE8-C7596B49B0C9}" type="datetimeFigureOut">
              <a:rPr lang="en-GB" smtClean="0"/>
              <a:t>08/05/2025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186139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DF4281-6567-47A5-BDE8-C7596B49B0C9}" type="datetimeFigureOut">
              <a:rPr lang="en-GB" smtClean="0"/>
              <a:t>08/05/2025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331283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F4281-6567-47A5-BDE8-C7596B49B0C9}" type="datetimeFigureOut">
              <a:rPr lang="en-GB" smtClean="0"/>
              <a:t>08/05/2025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42527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F4281-6567-47A5-BDE8-C7596B49B0C9}" type="datetimeFigureOut">
              <a:rPr lang="en-GB" smtClean="0"/>
              <a:t>08/05/2025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68350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F4281-6567-47A5-BDE8-C7596B49B0C9}" type="datetimeFigureOut">
              <a:rPr lang="en-GB" smtClean="0"/>
              <a:t>08/05/2025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0C12E-84B8-428A-95C0-4549D230A687}" type="slidenum">
              <a:rPr lang="en-GB" smtClean="0"/>
              <a:t>‹#›</a:t>
            </a:fld>
            <a:endParaRPr lang="en-GB"/>
          </a:p>
        </p:txBody>
      </p:sp>
    </p:spTree>
    <p:extLst>
      <p:ext uri="{BB962C8B-B14F-4D97-AF65-F5344CB8AC3E}">
        <p14:creationId xmlns:p14="http://schemas.microsoft.com/office/powerpoint/2010/main" val="422804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F4281-6567-47A5-BDE8-C7596B49B0C9}" type="datetimeFigureOut">
              <a:rPr lang="en-GB" smtClean="0"/>
              <a:t>08/05/2025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C12E-84B8-428A-95C0-4549D230A687}" type="slidenum">
              <a:rPr lang="en-GB" smtClean="0"/>
              <a:t>‹#›</a:t>
            </a:fld>
            <a:endParaRPr lang="en-GB"/>
          </a:p>
        </p:txBody>
      </p:sp>
    </p:spTree>
    <p:extLst>
      <p:ext uri="{BB962C8B-B14F-4D97-AF65-F5344CB8AC3E}">
        <p14:creationId xmlns:p14="http://schemas.microsoft.com/office/powerpoint/2010/main" val="369395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xptpXSTtgSY?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rgbClr val="FFFF00"/>
          </a:solidFill>
          <a:ln>
            <a:noFill/>
          </a:ln>
        </p:spPr>
        <p:txBody>
          <a:bodyPr>
            <a:normAutofit fontScale="90000"/>
          </a:bodyPr>
          <a:lstStyle/>
          <a:p>
            <a:r>
              <a:rPr lang="en-GB" b="1" u="sng" dirty="0"/>
              <a:t>Article Preparation</a:t>
            </a:r>
            <a:r>
              <a:rPr lang="en-GB" b="1" dirty="0"/>
              <a:t>                                                     </a:t>
            </a:r>
            <a:fld id="{8B2B271B-5199-4929-97FD-6DD1379F13B4}" type="datetime5">
              <a:rPr lang="en-GB" b="1" u="sng" smtClean="0"/>
              <a:pPr/>
              <a:t>8-May-25</a:t>
            </a:fld>
            <a:br>
              <a:rPr lang="en-GB" b="1" dirty="0"/>
            </a:br>
            <a:r>
              <a:rPr lang="en-GB" b="1" u="sng" dirty="0"/>
              <a:t>The Big Sleep</a:t>
            </a:r>
            <a:endParaRPr lang="en-GB" sz="3300" b="1" i="1" u="sng" dirty="0"/>
          </a:p>
        </p:txBody>
      </p:sp>
      <p:sp>
        <p:nvSpPr>
          <p:cNvPr id="3" name="Content Placeholder 2"/>
          <p:cNvSpPr>
            <a:spLocks noGrp="1"/>
          </p:cNvSpPr>
          <p:nvPr>
            <p:ph idx="1"/>
          </p:nvPr>
        </p:nvSpPr>
        <p:spPr>
          <a:xfrm>
            <a:off x="450272" y="1409990"/>
            <a:ext cx="11242964" cy="4796846"/>
          </a:xfrm>
        </p:spPr>
        <p:txBody>
          <a:bodyPr>
            <a:normAutofit fontScale="92500" lnSpcReduction="20000"/>
          </a:bodyPr>
          <a:lstStyle/>
          <a:p>
            <a:pPr marL="0" indent="0">
              <a:buNone/>
            </a:pPr>
            <a:r>
              <a:rPr lang="en-GB" b="1" u="sng" dirty="0"/>
              <a:t>Do Now</a:t>
            </a:r>
            <a:endParaRPr lang="en-GB" b="1" dirty="0">
              <a:solidFill>
                <a:srgbClr val="00B050"/>
              </a:solidFill>
            </a:endParaRPr>
          </a:p>
          <a:p>
            <a:pPr marL="0" indent="0">
              <a:buNone/>
            </a:pPr>
            <a:r>
              <a:rPr lang="en-GB" b="1" dirty="0"/>
              <a:t>What: </a:t>
            </a:r>
          </a:p>
          <a:p>
            <a:pPr marL="0" indent="0">
              <a:buNone/>
            </a:pPr>
            <a:r>
              <a:rPr lang="en-GB" dirty="0"/>
              <a:t>Add to your annotated article done for homework with:</a:t>
            </a:r>
          </a:p>
          <a:p>
            <a:pPr marL="514350" indent="-514350">
              <a:buFont typeface="+mj-lt"/>
              <a:buAutoNum type="arabicPeriod"/>
            </a:pPr>
            <a:r>
              <a:rPr lang="en-GB" dirty="0">
                <a:solidFill>
                  <a:srgbClr val="FF0000"/>
                </a:solidFill>
              </a:rPr>
              <a:t>Key words/phrases </a:t>
            </a:r>
            <a:r>
              <a:rPr lang="en-GB" dirty="0"/>
              <a:t>that you don’t understand and definitions</a:t>
            </a:r>
          </a:p>
          <a:p>
            <a:pPr marL="514350" indent="-514350">
              <a:buFont typeface="+mj-lt"/>
              <a:buAutoNum type="arabicPeriod"/>
            </a:pPr>
            <a:r>
              <a:rPr lang="en-GB" dirty="0">
                <a:solidFill>
                  <a:srgbClr val="0070C0"/>
                </a:solidFill>
              </a:rPr>
              <a:t>Colour coded links </a:t>
            </a:r>
            <a:r>
              <a:rPr lang="en-GB" dirty="0"/>
              <a:t>made to spec points from topics 1 – 8 for each paragraph</a:t>
            </a:r>
          </a:p>
          <a:p>
            <a:pPr marL="0" indent="0">
              <a:buNone/>
            </a:pPr>
            <a:endParaRPr lang="en-GB" dirty="0"/>
          </a:p>
          <a:p>
            <a:pPr marL="0" indent="0">
              <a:buNone/>
            </a:pPr>
            <a:r>
              <a:rPr lang="en-GB" b="1" dirty="0"/>
              <a:t>How:</a:t>
            </a:r>
          </a:p>
          <a:p>
            <a:r>
              <a:rPr lang="en-GB" dirty="0"/>
              <a:t>Compare your annotated article with others and my annotated example</a:t>
            </a:r>
          </a:p>
          <a:p>
            <a:pPr marL="514350" indent="-514350">
              <a:buFont typeface="+mj-lt"/>
              <a:buAutoNum type="arabicPeriod"/>
            </a:pPr>
            <a:endParaRPr lang="en-GB" dirty="0"/>
          </a:p>
          <a:p>
            <a:pPr marL="0" indent="0">
              <a:buNone/>
            </a:pPr>
            <a:r>
              <a:rPr lang="en-GB" b="1" dirty="0"/>
              <a:t>How long: </a:t>
            </a:r>
          </a:p>
          <a:p>
            <a:pPr marL="0" indent="0">
              <a:buNone/>
            </a:pPr>
            <a:r>
              <a:rPr lang="en-GB" dirty="0"/>
              <a:t>10 mins </a:t>
            </a:r>
          </a:p>
          <a:p>
            <a:pPr marL="0" indent="0">
              <a:buNone/>
            </a:pPr>
            <a:endParaRPr lang="en-GB" dirty="0"/>
          </a:p>
          <a:p>
            <a:endParaRPr lang="en-GB" dirty="0"/>
          </a:p>
        </p:txBody>
      </p:sp>
    </p:spTree>
    <p:extLst>
      <p:ext uri="{BB962C8B-B14F-4D97-AF65-F5344CB8AC3E}">
        <p14:creationId xmlns:p14="http://schemas.microsoft.com/office/powerpoint/2010/main" val="131811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Arial" panose="020B0604020202020204" pitchFamily="34" charset="0"/>
                <a:ea typeface="Arial" panose="020B0604020202020204" pitchFamily="34" charset="0"/>
              </a:rPr>
              <a:t>A process where neural activity is reduced or suppressed, often to conserve energy or regulate bodily functions.</a:t>
            </a:r>
            <a:br>
              <a:rPr lang="en-GB" sz="3000" dirty="0"/>
            </a:br>
            <a:br>
              <a:rPr lang="en-GB" sz="30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dirty="0"/>
              <a:t> Neural suppression  </a:t>
            </a:r>
          </a:p>
          <a:p>
            <a:endParaRPr lang="en-GB" sz="4000" dirty="0"/>
          </a:p>
        </p:txBody>
      </p:sp>
    </p:spTree>
    <p:extLst>
      <p:ext uri="{BB962C8B-B14F-4D97-AF65-F5344CB8AC3E}">
        <p14:creationId xmlns:p14="http://schemas.microsoft.com/office/powerpoint/2010/main" val="19650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latin typeface="Calibri" panose="020F0502020204030204" pitchFamily="34" charset="0"/>
                <a:ea typeface="Calibri" panose="020F0502020204030204" pitchFamily="34" charset="0"/>
                <a:cs typeface="Times New Roman" panose="02020603050405020304" pitchFamily="18" charset="0"/>
              </a:rPr>
            </a:br>
            <a:br>
              <a:rPr lang="en-GB" sz="1800" dirty="0">
                <a:latin typeface="Calibri" panose="020F0502020204030204" pitchFamily="34" charset="0"/>
                <a:ea typeface="Calibri" panose="020F0502020204030204" pitchFamily="34" charset="0"/>
                <a:cs typeface="Times New Roman" panose="02020603050405020304" pitchFamily="18" charset="0"/>
              </a:rPr>
            </a:br>
            <a:r>
              <a:rPr lang="en-GB" sz="3000" u="none" strike="noStrike" dirty="0">
                <a:effectLst/>
                <a:latin typeface="Arial" panose="020B0604020202020204" pitchFamily="34" charset="0"/>
                <a:ea typeface="Arial" panose="020B0604020202020204" pitchFamily="34" charset="0"/>
              </a:rPr>
              <a:t>Specific molecules in cells that can be manipulated by drugs to achieve a desired physiological effect, such as mimicking hibernation.</a:t>
            </a:r>
            <a:br>
              <a:rPr lang="en-GB" sz="1800" u="none" strike="noStrike" dirty="0">
                <a:effectLst/>
                <a:latin typeface="Arial" panose="020B0604020202020204" pitchFamily="34" charset="0"/>
                <a:ea typeface="Arial" panose="020B0604020202020204" pitchFamily="34" charset="0"/>
              </a:rPr>
            </a:br>
            <a:br>
              <a:rPr lang="en-GB" dirty="0"/>
            </a:br>
            <a:br>
              <a:rPr lang="en-GB" dirty="0"/>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dirty="0"/>
              <a:t> </a:t>
            </a:r>
            <a:r>
              <a:rPr lang="en-GB" b="1" dirty="0"/>
              <a:t>Molecular Targets</a:t>
            </a:r>
            <a:r>
              <a:rPr lang="en-GB" dirty="0"/>
              <a:t> </a:t>
            </a:r>
          </a:p>
          <a:p>
            <a:endParaRPr lang="en-GB" sz="4000" dirty="0"/>
          </a:p>
        </p:txBody>
      </p:sp>
    </p:spTree>
    <p:extLst>
      <p:ext uri="{BB962C8B-B14F-4D97-AF65-F5344CB8AC3E}">
        <p14:creationId xmlns:p14="http://schemas.microsoft.com/office/powerpoint/2010/main" val="25255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What is hibernation?</a:t>
            </a:r>
          </a:p>
        </p:txBody>
      </p:sp>
      <p:sp>
        <p:nvSpPr>
          <p:cNvPr id="5" name="TextBox 4"/>
          <p:cNvSpPr txBox="1"/>
          <p:nvPr/>
        </p:nvSpPr>
        <p:spPr>
          <a:xfrm>
            <a:off x="8825345" y="1911926"/>
            <a:ext cx="3366655" cy="3493264"/>
          </a:xfrm>
          <a:prstGeom prst="rect">
            <a:avLst/>
          </a:prstGeom>
          <a:noFill/>
        </p:spPr>
        <p:txBody>
          <a:bodyPr wrap="square" rtlCol="0">
            <a:spAutoFit/>
          </a:bodyPr>
          <a:lstStyle/>
          <a:p>
            <a:r>
              <a:rPr lang="en-GB" sz="2200" dirty="0"/>
              <a:t>What: While watching the video answer the questions on the sheet of paper.</a:t>
            </a:r>
          </a:p>
          <a:p>
            <a:endParaRPr lang="en-GB" sz="2200" dirty="0"/>
          </a:p>
          <a:p>
            <a:r>
              <a:rPr lang="en-GB" sz="2200" dirty="0"/>
              <a:t>How: In silence, on lined paper </a:t>
            </a:r>
          </a:p>
          <a:p>
            <a:endParaRPr lang="en-GB" sz="2200" dirty="0"/>
          </a:p>
          <a:p>
            <a:r>
              <a:rPr lang="en-GB" sz="2200" dirty="0"/>
              <a:t>How long:  5 mins </a:t>
            </a:r>
          </a:p>
          <a:p>
            <a:pPr marL="342900" indent="-342900">
              <a:buFont typeface="+mj-lt"/>
              <a:buAutoNum type="arabicPeriod"/>
            </a:pPr>
            <a:endParaRPr lang="en-US" sz="1500" dirty="0"/>
          </a:p>
          <a:p>
            <a:r>
              <a:rPr lang="en-US" sz="1500" dirty="0"/>
              <a:t> </a:t>
            </a:r>
            <a:endParaRPr lang="en-GB" sz="1500" dirty="0"/>
          </a:p>
          <a:p>
            <a:pPr marL="342900" indent="-342900">
              <a:buFont typeface="+mj-lt"/>
              <a:buAutoNum type="arabicPeriod"/>
            </a:pPr>
            <a:endParaRPr lang="en-GB" sz="1500" dirty="0"/>
          </a:p>
        </p:txBody>
      </p:sp>
      <p:pic>
        <p:nvPicPr>
          <p:cNvPr id="7" name="Online Media 6" title="How does hibernation work? - Sheena Lee Faherty">
            <a:hlinkClick r:id="" action="ppaction://media"/>
            <a:extLst>
              <a:ext uri="{FF2B5EF4-FFF2-40B4-BE49-F238E27FC236}">
                <a16:creationId xmlns:a16="http://schemas.microsoft.com/office/drawing/2014/main" id="{12542DFA-24AD-8EE5-054A-8778A112B3A4}"/>
              </a:ext>
            </a:extLst>
          </p:cNvPr>
          <p:cNvPicPr>
            <a:picLocks noGrp="1" noRot="1" noChangeAspect="1"/>
          </p:cNvPicPr>
          <p:nvPr>
            <p:ph idx="1"/>
            <a:videoFile r:link="rId1"/>
          </p:nvPr>
        </p:nvPicPr>
        <p:blipFill>
          <a:blip r:embed="rId3"/>
          <a:stretch>
            <a:fillRect/>
          </a:stretch>
        </p:blipFill>
        <p:spPr>
          <a:xfrm>
            <a:off x="434398" y="1650134"/>
            <a:ext cx="7700963" cy="4351338"/>
          </a:xfrm>
          <a:prstGeom prst="rect">
            <a:avLst/>
          </a:prstGeom>
        </p:spPr>
      </p:pic>
    </p:spTree>
    <p:extLst>
      <p:ext uri="{BB962C8B-B14F-4D97-AF65-F5344CB8AC3E}">
        <p14:creationId xmlns:p14="http://schemas.microsoft.com/office/powerpoint/2010/main" val="99638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Questions To Answer While Watching The Video</a:t>
            </a:r>
          </a:p>
        </p:txBody>
      </p:sp>
      <p:sp>
        <p:nvSpPr>
          <p:cNvPr id="3" name="Content Placeholder 2"/>
          <p:cNvSpPr>
            <a:spLocks noGrp="1"/>
          </p:cNvSpPr>
          <p:nvPr>
            <p:ph idx="1"/>
          </p:nvPr>
        </p:nvSpPr>
        <p:spPr>
          <a:xfrm>
            <a:off x="96982" y="1454728"/>
            <a:ext cx="11984182" cy="5056908"/>
          </a:xfrm>
        </p:spPr>
        <p:txBody>
          <a:bodyPr>
            <a:normAutofit fontScale="92500" lnSpcReduction="10000"/>
          </a:bodyPr>
          <a:lstStyle/>
          <a:p>
            <a:pPr marL="514350" indent="-514350">
              <a:buFont typeface="+mj-lt"/>
              <a:buAutoNum type="arabicPeriod"/>
            </a:pPr>
            <a:r>
              <a:rPr lang="en-GB" dirty="0"/>
              <a:t>What temperature does the arctic ground squirrel’s body temperature go down by? </a:t>
            </a:r>
          </a:p>
          <a:p>
            <a:pPr marL="514350" indent="-514350">
              <a:buFont typeface="+mj-lt"/>
              <a:buAutoNum type="arabicPeriod"/>
            </a:pPr>
            <a:r>
              <a:rPr lang="en-GB" dirty="0"/>
              <a:t>Give examples of behavioural adaptations that occur during hibernation for some animals. </a:t>
            </a:r>
          </a:p>
          <a:p>
            <a:pPr marL="514350" indent="-514350">
              <a:buFont typeface="+mj-lt"/>
              <a:buAutoNum type="arabicPeriod"/>
            </a:pPr>
            <a:r>
              <a:rPr lang="en-GB" dirty="0"/>
              <a:t>Give an example of a anatomical adaptation that allows an animal to hibernate. </a:t>
            </a:r>
          </a:p>
          <a:p>
            <a:pPr marL="514350" indent="-514350">
              <a:buFont typeface="+mj-lt"/>
              <a:buAutoNum type="arabicPeriod"/>
            </a:pPr>
            <a:r>
              <a:rPr lang="en-GB" dirty="0"/>
              <a:t>Why do animals hibernate? </a:t>
            </a:r>
          </a:p>
          <a:p>
            <a:pPr marL="514350" indent="-514350">
              <a:buFont typeface="+mj-lt"/>
              <a:buAutoNum type="arabicPeriod"/>
            </a:pPr>
            <a:r>
              <a:rPr lang="en-GB" dirty="0"/>
              <a:t>How slow do he heart beats go to? </a:t>
            </a:r>
          </a:p>
          <a:p>
            <a:pPr marL="514350" indent="-514350">
              <a:buFont typeface="+mj-lt"/>
              <a:buAutoNum type="arabicPeriod"/>
            </a:pPr>
            <a:r>
              <a:rPr lang="en-GB" dirty="0"/>
              <a:t>Which key processes do not happen during hibernation</a:t>
            </a:r>
          </a:p>
          <a:p>
            <a:pPr marL="514350" indent="-514350">
              <a:buFont typeface="+mj-lt"/>
              <a:buAutoNum type="arabicPeriod"/>
            </a:pPr>
            <a:r>
              <a:rPr lang="en-GB" dirty="0"/>
              <a:t>What is torpor? </a:t>
            </a:r>
          </a:p>
          <a:p>
            <a:pPr marL="514350" indent="-514350">
              <a:buFont typeface="+mj-lt"/>
              <a:buAutoNum type="arabicPeriod"/>
            </a:pPr>
            <a:r>
              <a:rPr lang="en-GB" dirty="0"/>
              <a:t>What is interbout arousal? </a:t>
            </a:r>
          </a:p>
          <a:p>
            <a:pPr marL="514350" indent="-514350">
              <a:buFont typeface="+mj-lt"/>
              <a:buAutoNum type="arabicPeriod"/>
            </a:pPr>
            <a:r>
              <a:rPr lang="en-GB" dirty="0"/>
              <a:t>What controls hibernation? </a:t>
            </a:r>
          </a:p>
          <a:p>
            <a:pPr marL="514350" indent="-514350">
              <a:buFont typeface="+mj-lt"/>
              <a:buAutoNum type="arabicPeriod"/>
            </a:pPr>
            <a:r>
              <a:rPr lang="en-GB" dirty="0"/>
              <a:t>How might studying hibernating animals help humans? </a:t>
            </a:r>
          </a:p>
          <a:p>
            <a:pPr marL="514350" indent="-514350">
              <a:buFont typeface="+mj-lt"/>
              <a:buAutoNum type="arabicPeriod"/>
            </a:pPr>
            <a:endParaRPr lang="en-GB" dirty="0"/>
          </a:p>
        </p:txBody>
      </p:sp>
    </p:spTree>
    <p:extLst>
      <p:ext uri="{BB962C8B-B14F-4D97-AF65-F5344CB8AC3E}">
        <p14:creationId xmlns:p14="http://schemas.microsoft.com/office/powerpoint/2010/main" val="48001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92D050"/>
          </a:solidFill>
        </p:spPr>
        <p:txBody>
          <a:bodyPr/>
          <a:lstStyle/>
          <a:p>
            <a:r>
              <a:rPr lang="en-GB" b="1" u="sng" dirty="0"/>
              <a:t>Answers</a:t>
            </a:r>
          </a:p>
        </p:txBody>
      </p:sp>
      <p:sp>
        <p:nvSpPr>
          <p:cNvPr id="3" name="Content Placeholder 2"/>
          <p:cNvSpPr>
            <a:spLocks noGrp="1"/>
          </p:cNvSpPr>
          <p:nvPr>
            <p:ph idx="1"/>
          </p:nvPr>
        </p:nvSpPr>
        <p:spPr>
          <a:xfrm>
            <a:off x="-1" y="1325562"/>
            <a:ext cx="12192001" cy="5532437"/>
          </a:xfrm>
        </p:spPr>
        <p:txBody>
          <a:bodyPr>
            <a:normAutofit fontScale="85000" lnSpcReduction="20000"/>
          </a:bodyPr>
          <a:lstStyle/>
          <a:p>
            <a:pPr marL="514350" indent="-514350">
              <a:buFont typeface="+mj-lt"/>
              <a:buAutoNum type="arabicPeriod"/>
            </a:pPr>
            <a:r>
              <a:rPr lang="en-US" dirty="0"/>
              <a:t>What temperature does the arctic ground squirrel’s body temperature go down by? </a:t>
            </a:r>
            <a:r>
              <a:rPr lang="en-US" dirty="0">
                <a:solidFill>
                  <a:srgbClr val="00B050"/>
                </a:solidFill>
              </a:rPr>
              <a:t>-2.9C</a:t>
            </a:r>
          </a:p>
          <a:p>
            <a:pPr marL="514350" indent="-514350">
              <a:buFont typeface="+mj-lt"/>
              <a:buAutoNum type="arabicPeriod"/>
            </a:pPr>
            <a:r>
              <a:rPr lang="en-US" dirty="0"/>
              <a:t>Give examples of </a:t>
            </a:r>
            <a:r>
              <a:rPr lang="en-US" dirty="0" err="1"/>
              <a:t>behavioural</a:t>
            </a:r>
            <a:r>
              <a:rPr lang="en-US" dirty="0"/>
              <a:t> adaptations that occur during hibernation for some animals. </a:t>
            </a:r>
            <a:r>
              <a:rPr lang="en-US" dirty="0">
                <a:solidFill>
                  <a:srgbClr val="00B050"/>
                </a:solidFill>
              </a:rPr>
              <a:t>Giving birth and lactating. </a:t>
            </a:r>
          </a:p>
          <a:p>
            <a:pPr marL="514350" indent="-514350">
              <a:buFont typeface="+mj-lt"/>
              <a:buAutoNum type="arabicPeriod"/>
            </a:pPr>
            <a:r>
              <a:rPr lang="en-US" dirty="0"/>
              <a:t>Give an example of a anatomical adaptation that allows an animal to hibernate. </a:t>
            </a:r>
            <a:r>
              <a:rPr lang="en-US" dirty="0">
                <a:solidFill>
                  <a:srgbClr val="00B050"/>
                </a:solidFill>
              </a:rPr>
              <a:t>Dwarf lemur stores fat in tail</a:t>
            </a:r>
          </a:p>
          <a:p>
            <a:pPr marL="514350" indent="-514350">
              <a:buFont typeface="+mj-lt"/>
              <a:buAutoNum type="arabicPeriod"/>
            </a:pPr>
            <a:r>
              <a:rPr lang="en-US" dirty="0"/>
              <a:t>Why do animals hibernate? </a:t>
            </a:r>
            <a:r>
              <a:rPr lang="en-US" dirty="0">
                <a:solidFill>
                  <a:srgbClr val="00B050"/>
                </a:solidFill>
              </a:rPr>
              <a:t>To survive harsh winters with lack of food and water </a:t>
            </a:r>
          </a:p>
          <a:p>
            <a:pPr marL="514350" indent="-514350">
              <a:buFont typeface="+mj-lt"/>
              <a:buAutoNum type="arabicPeriod"/>
            </a:pPr>
            <a:r>
              <a:rPr lang="en-US" dirty="0"/>
              <a:t>How slow do he heart beats go to? </a:t>
            </a:r>
            <a:r>
              <a:rPr lang="en-US" dirty="0">
                <a:solidFill>
                  <a:srgbClr val="00B050"/>
                </a:solidFill>
              </a:rPr>
              <a:t>1 to 3% of original rate </a:t>
            </a:r>
          </a:p>
          <a:p>
            <a:pPr marL="514350" indent="-514350">
              <a:buFont typeface="+mj-lt"/>
              <a:buAutoNum type="arabicPeriod"/>
            </a:pPr>
            <a:r>
              <a:rPr lang="en-US" dirty="0"/>
              <a:t>Which key processes do not happen during hibernation? </a:t>
            </a:r>
            <a:r>
              <a:rPr lang="en-US" dirty="0">
                <a:solidFill>
                  <a:srgbClr val="00B050"/>
                </a:solidFill>
              </a:rPr>
              <a:t>Defecation and urination </a:t>
            </a:r>
          </a:p>
          <a:p>
            <a:pPr marL="514350" indent="-514350">
              <a:buFont typeface="+mj-lt"/>
              <a:buAutoNum type="arabicPeriod"/>
            </a:pPr>
            <a:r>
              <a:rPr lang="en-US" dirty="0"/>
              <a:t>What is torpor? </a:t>
            </a:r>
            <a:r>
              <a:rPr lang="en-US" dirty="0">
                <a:solidFill>
                  <a:srgbClr val="00B050"/>
                </a:solidFill>
              </a:rPr>
              <a:t>Bouts of reduced metabolic activity and body temperature </a:t>
            </a:r>
          </a:p>
          <a:p>
            <a:pPr marL="514350" indent="-514350">
              <a:buFont typeface="+mj-lt"/>
              <a:buAutoNum type="arabicPeriod"/>
            </a:pPr>
            <a:r>
              <a:rPr lang="en-US" dirty="0"/>
              <a:t>What is interbout arousal? </a:t>
            </a:r>
            <a:r>
              <a:rPr lang="en-US" dirty="0">
                <a:solidFill>
                  <a:srgbClr val="00B050"/>
                </a:solidFill>
              </a:rPr>
              <a:t>Periods of reduced metabolic activity and body temperature interspersed with periods of time such as 24hours where body temperature and metabolic activity returns to normal</a:t>
            </a:r>
          </a:p>
          <a:p>
            <a:pPr marL="514350" indent="-514350">
              <a:buFont typeface="+mj-lt"/>
              <a:buAutoNum type="arabicPeriod"/>
            </a:pPr>
            <a:r>
              <a:rPr lang="en-US" dirty="0"/>
              <a:t>What controls hibernation? </a:t>
            </a:r>
            <a:r>
              <a:rPr lang="en-US" dirty="0">
                <a:solidFill>
                  <a:srgbClr val="00B050"/>
                </a:solidFill>
              </a:rPr>
              <a:t>Genes switching on and off throughout the year</a:t>
            </a:r>
          </a:p>
          <a:p>
            <a:pPr marL="514350" indent="-514350">
              <a:buFont typeface="+mj-lt"/>
              <a:buAutoNum type="arabicPeriod"/>
            </a:pPr>
            <a:r>
              <a:rPr lang="en-US" dirty="0"/>
              <a:t>How might studying hibernating animals help humans? </a:t>
            </a:r>
            <a:r>
              <a:rPr lang="en-US" dirty="0">
                <a:solidFill>
                  <a:srgbClr val="00B050"/>
                </a:solidFill>
              </a:rPr>
              <a:t>Use to help control blood flow for stroke victims and reducing muscle deterioration, look at control of metabolism and weight gain</a:t>
            </a:r>
          </a:p>
          <a:p>
            <a:pPr marL="514350" indent="-514350">
              <a:buFont typeface="+mj-lt"/>
              <a:buAutoNum type="arabicPeriod"/>
            </a:pPr>
            <a:endParaRPr lang="en-US" dirty="0"/>
          </a:p>
          <a:p>
            <a:pPr marL="514350" indent="-514350">
              <a:buFont typeface="+mj-lt"/>
              <a:buAutoNum type="arabicPeriod"/>
            </a:pPr>
            <a:endParaRPr lang="en-GB" dirty="0">
              <a:solidFill>
                <a:srgbClr val="00B050"/>
              </a:solidFill>
            </a:endParaRPr>
          </a:p>
        </p:txBody>
      </p:sp>
    </p:spTree>
    <p:extLst>
      <p:ext uri="{BB962C8B-B14F-4D97-AF65-F5344CB8AC3E}">
        <p14:creationId xmlns:p14="http://schemas.microsoft.com/office/powerpoint/2010/main" val="403701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lstStyle/>
          <a:p>
            <a:r>
              <a:rPr lang="en-GB" b="1" u="sng" dirty="0"/>
              <a:t>The Key Themes For </a:t>
            </a:r>
            <a:r>
              <a:rPr lang="en-GB" b="1" u="sng"/>
              <a:t>Article 2025</a:t>
            </a:r>
            <a:endParaRPr lang="en-GB" b="1" u="sng" dirty="0"/>
          </a:p>
        </p:txBody>
      </p:sp>
      <p:sp>
        <p:nvSpPr>
          <p:cNvPr id="7" name="Content Placeholder 6">
            <a:extLst>
              <a:ext uri="{FF2B5EF4-FFF2-40B4-BE49-F238E27FC236}">
                <a16:creationId xmlns:a16="http://schemas.microsoft.com/office/drawing/2014/main" id="{D85E0CDF-F74F-F027-7BE0-96C0A725FBFE}"/>
              </a:ext>
            </a:extLst>
          </p:cNvPr>
          <p:cNvSpPr>
            <a:spLocks noGrp="1"/>
          </p:cNvSpPr>
          <p:nvPr>
            <p:ph idx="1"/>
          </p:nvPr>
        </p:nvSpPr>
        <p:spPr/>
        <p:txBody>
          <a:bodyPr/>
          <a:lstStyle/>
          <a:p>
            <a:r>
              <a:rPr lang="en-GB" dirty="0"/>
              <a:t>T1 the heart, CVD, energy balance </a:t>
            </a:r>
          </a:p>
          <a:p>
            <a:r>
              <a:rPr lang="en-GB" dirty="0"/>
              <a:t>T2 and T6 protein synthesis </a:t>
            </a:r>
          </a:p>
          <a:p>
            <a:r>
              <a:rPr lang="en-GB" dirty="0"/>
              <a:t>T3 gene switches, cell organelles </a:t>
            </a:r>
          </a:p>
          <a:p>
            <a:r>
              <a:rPr lang="en-GB" dirty="0"/>
              <a:t>T4 classification, adaptations, natural selection </a:t>
            </a:r>
          </a:p>
          <a:p>
            <a:r>
              <a:rPr lang="en-GB" dirty="0"/>
              <a:t>T5 speciation, proteomics and genomics </a:t>
            </a:r>
          </a:p>
          <a:p>
            <a:r>
              <a:rPr lang="en-GB" dirty="0"/>
              <a:t>T7 respiration, negative feedback, thermoregulation </a:t>
            </a:r>
          </a:p>
          <a:p>
            <a:r>
              <a:rPr lang="en-GB" dirty="0"/>
              <a:t>T8 impulses, synapses and drugs, the brain, GMO and HGP</a:t>
            </a:r>
          </a:p>
        </p:txBody>
      </p:sp>
    </p:spTree>
    <p:extLst>
      <p:ext uri="{BB962C8B-B14F-4D97-AF65-F5344CB8AC3E}">
        <p14:creationId xmlns:p14="http://schemas.microsoft.com/office/powerpoint/2010/main" val="318747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Task</a:t>
            </a:r>
          </a:p>
        </p:txBody>
      </p:sp>
      <p:sp>
        <p:nvSpPr>
          <p:cNvPr id="3" name="Content Placeholder 2"/>
          <p:cNvSpPr>
            <a:spLocks noGrp="1"/>
          </p:cNvSpPr>
          <p:nvPr>
            <p:ph idx="1"/>
          </p:nvPr>
        </p:nvSpPr>
        <p:spPr>
          <a:xfrm>
            <a:off x="310055" y="1844566"/>
            <a:ext cx="4857690" cy="4505818"/>
          </a:xfrm>
        </p:spPr>
        <p:txBody>
          <a:bodyPr>
            <a:normAutofit lnSpcReduction="10000"/>
          </a:bodyPr>
          <a:lstStyle/>
          <a:p>
            <a:pPr marL="0" indent="0">
              <a:buNone/>
            </a:pPr>
            <a:r>
              <a:rPr lang="en-GB" b="1" dirty="0"/>
              <a:t>What: </a:t>
            </a:r>
          </a:p>
          <a:p>
            <a:r>
              <a:rPr lang="en-GB" dirty="0"/>
              <a:t>Answer the exam questions </a:t>
            </a:r>
          </a:p>
          <a:p>
            <a:pPr marL="0" indent="0">
              <a:buNone/>
            </a:pPr>
            <a:endParaRPr lang="en-GB" dirty="0"/>
          </a:p>
          <a:p>
            <a:pPr marL="0" indent="0">
              <a:buNone/>
            </a:pPr>
            <a:r>
              <a:rPr lang="en-GB" b="1" dirty="0"/>
              <a:t>How:</a:t>
            </a:r>
          </a:p>
          <a:p>
            <a:r>
              <a:rPr lang="en-GB" dirty="0"/>
              <a:t>On the sheet provided</a:t>
            </a:r>
          </a:p>
          <a:p>
            <a:r>
              <a:rPr lang="en-GB" dirty="0"/>
              <a:t>Break down using CUBE first </a:t>
            </a:r>
          </a:p>
          <a:p>
            <a:endParaRPr lang="en-GB" dirty="0"/>
          </a:p>
          <a:p>
            <a:pPr marL="0" indent="0">
              <a:buNone/>
            </a:pPr>
            <a:r>
              <a:rPr lang="en-GB" b="1" dirty="0"/>
              <a:t>How long: </a:t>
            </a:r>
          </a:p>
          <a:p>
            <a:r>
              <a:rPr lang="en-GB" dirty="0"/>
              <a:t>25 </a:t>
            </a:r>
            <a:r>
              <a:rPr lang="en-GB" dirty="0" err="1"/>
              <a:t>mins</a:t>
            </a:r>
            <a:r>
              <a:rPr lang="en-GB" dirty="0"/>
              <a:t> </a:t>
            </a:r>
          </a:p>
        </p:txBody>
      </p:sp>
      <p:sp>
        <p:nvSpPr>
          <p:cNvPr id="4" name="TextBox 3"/>
          <p:cNvSpPr txBox="1"/>
          <p:nvPr/>
        </p:nvSpPr>
        <p:spPr>
          <a:xfrm>
            <a:off x="5943600" y="2230582"/>
            <a:ext cx="5929745" cy="1692771"/>
          </a:xfrm>
          <a:prstGeom prst="rect">
            <a:avLst/>
          </a:prstGeom>
          <a:noFill/>
          <a:ln>
            <a:solidFill>
              <a:srgbClr val="FF0000"/>
            </a:solidFill>
          </a:ln>
        </p:spPr>
        <p:txBody>
          <a:bodyPr wrap="square" rtlCol="0">
            <a:spAutoFit/>
          </a:bodyPr>
          <a:lstStyle/>
          <a:p>
            <a:r>
              <a:rPr lang="en-GB" sz="2600" dirty="0">
                <a:solidFill>
                  <a:srgbClr val="FF0000"/>
                </a:solidFill>
              </a:rPr>
              <a:t>C = Circle the command work</a:t>
            </a:r>
          </a:p>
          <a:p>
            <a:r>
              <a:rPr lang="en-GB" sz="2600" dirty="0">
                <a:solidFill>
                  <a:srgbClr val="FF0000"/>
                </a:solidFill>
              </a:rPr>
              <a:t>U = Underline the subject specific words</a:t>
            </a:r>
          </a:p>
          <a:p>
            <a:r>
              <a:rPr lang="en-GB" sz="2600" dirty="0">
                <a:solidFill>
                  <a:srgbClr val="FF0000"/>
                </a:solidFill>
              </a:rPr>
              <a:t>B = Box the tricky words</a:t>
            </a:r>
          </a:p>
          <a:p>
            <a:r>
              <a:rPr lang="en-GB" sz="2600" dirty="0">
                <a:solidFill>
                  <a:srgbClr val="FF0000"/>
                </a:solidFill>
              </a:rPr>
              <a:t>E = Eliminate the irrelevant words</a:t>
            </a:r>
          </a:p>
        </p:txBody>
      </p:sp>
    </p:spTree>
    <p:extLst>
      <p:ext uri="{BB962C8B-B14F-4D97-AF65-F5344CB8AC3E}">
        <p14:creationId xmlns:p14="http://schemas.microsoft.com/office/powerpoint/2010/main" val="187172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295D-4B21-1F4A-5D4C-F7E49AF84B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F2678C-D638-A920-52AB-CD95532368E6}"/>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What: </a:t>
            </a:r>
            <a:endParaRPr lang="en-US" dirty="0"/>
          </a:p>
          <a:p>
            <a:r>
              <a:rPr lang="en-US" dirty="0">
                <a:cs typeface="Calibri" panose="020F0502020204030204"/>
              </a:rPr>
              <a:t>Finish the exam questions and mark in green pen using the mark scheme</a:t>
            </a:r>
          </a:p>
          <a:p>
            <a:endParaRPr lang="en-US" dirty="0">
              <a:cs typeface="Calibri" panose="020F0502020204030204"/>
            </a:endParaRPr>
          </a:p>
          <a:p>
            <a:pPr marL="0" indent="0">
              <a:buNone/>
            </a:pPr>
            <a:r>
              <a:rPr lang="en-US" dirty="0">
                <a:cs typeface="Calibri" panose="020F0502020204030204"/>
              </a:rPr>
              <a:t>Due in: </a:t>
            </a:r>
          </a:p>
          <a:p>
            <a:pPr marL="0" indent="0">
              <a:buNone/>
            </a:pPr>
            <a:endParaRPr lang="en-US" dirty="0">
              <a:cs typeface="Calibri" panose="020F0502020204030204"/>
            </a:endParaRPr>
          </a:p>
        </p:txBody>
      </p:sp>
      <p:sp>
        <p:nvSpPr>
          <p:cNvPr id="5" name="Title 1">
            <a:extLst>
              <a:ext uri="{FF2B5EF4-FFF2-40B4-BE49-F238E27FC236}">
                <a16:creationId xmlns:a16="http://schemas.microsoft.com/office/drawing/2014/main" id="{9C2D0D17-BABA-6ED0-2645-D95EE61126CB}"/>
              </a:ext>
            </a:extLst>
          </p:cNvPr>
          <p:cNvSpPr txBox="1">
            <a:spLocks/>
          </p:cNvSpPr>
          <p:nvPr/>
        </p:nvSpPr>
        <p:spPr>
          <a:xfrm>
            <a:off x="0" y="0"/>
            <a:ext cx="121920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t>Task</a:t>
            </a:r>
            <a:r>
              <a:rPr lang="en-GB" b="1" dirty="0"/>
              <a:t>: homework</a:t>
            </a:r>
          </a:p>
        </p:txBody>
      </p:sp>
    </p:spTree>
    <p:extLst>
      <p:ext uri="{BB962C8B-B14F-4D97-AF65-F5344CB8AC3E}">
        <p14:creationId xmlns:p14="http://schemas.microsoft.com/office/powerpoint/2010/main" val="355496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45476"/>
          </a:xfrm>
          <a:solidFill>
            <a:srgbClr val="92D050"/>
          </a:solidFill>
        </p:spPr>
        <p:txBody>
          <a:bodyPr/>
          <a:lstStyle/>
          <a:p>
            <a:r>
              <a:rPr lang="en-GB" b="1" u="sng" dirty="0"/>
              <a:t>Answers</a:t>
            </a:r>
          </a:p>
        </p:txBody>
      </p:sp>
      <p:sp>
        <p:nvSpPr>
          <p:cNvPr id="3" name="Content Placeholder 2"/>
          <p:cNvSpPr>
            <a:spLocks noGrp="1"/>
          </p:cNvSpPr>
          <p:nvPr>
            <p:ph idx="1"/>
          </p:nvPr>
        </p:nvSpPr>
        <p:spPr>
          <a:xfrm>
            <a:off x="457200" y="1560786"/>
            <a:ext cx="11177752" cy="4616177"/>
          </a:xfrm>
        </p:spPr>
        <p:txBody>
          <a:bodyPr/>
          <a:lstStyle/>
          <a:p>
            <a:pPr marL="0" indent="0">
              <a:buNone/>
            </a:pPr>
            <a:r>
              <a:rPr lang="en-GB" b="1" dirty="0"/>
              <a:t>What:</a:t>
            </a:r>
          </a:p>
          <a:p>
            <a:r>
              <a:rPr lang="en-GB" dirty="0"/>
              <a:t>I will live mark some of your answers</a:t>
            </a:r>
          </a:p>
          <a:p>
            <a:r>
              <a:rPr lang="en-GB" dirty="0"/>
              <a:t>Add in improvements to your own using a green pen</a:t>
            </a:r>
          </a:p>
          <a:p>
            <a:endParaRPr lang="en-GB" dirty="0"/>
          </a:p>
          <a:p>
            <a:pPr marL="0" indent="0">
              <a:buNone/>
            </a:pPr>
            <a:r>
              <a:rPr lang="en-GB" b="1" dirty="0"/>
              <a:t>How:</a:t>
            </a:r>
          </a:p>
          <a:p>
            <a:r>
              <a:rPr lang="en-GB" dirty="0"/>
              <a:t>Then continue using the mark scheme</a:t>
            </a:r>
          </a:p>
          <a:p>
            <a:endParaRPr lang="en-GB" dirty="0"/>
          </a:p>
          <a:p>
            <a:pPr marL="0" indent="0">
              <a:buNone/>
            </a:pPr>
            <a:r>
              <a:rPr lang="en-GB" b="1" dirty="0"/>
              <a:t>How long: </a:t>
            </a:r>
          </a:p>
          <a:p>
            <a:r>
              <a:rPr lang="en-GB" dirty="0"/>
              <a:t>10 </a:t>
            </a:r>
            <a:r>
              <a:rPr lang="en-GB" dirty="0" err="1"/>
              <a:t>mins</a:t>
            </a:r>
            <a:r>
              <a:rPr lang="en-GB" dirty="0"/>
              <a:t> </a:t>
            </a:r>
          </a:p>
        </p:txBody>
      </p:sp>
    </p:spTree>
    <p:extLst>
      <p:ext uri="{BB962C8B-B14F-4D97-AF65-F5344CB8AC3E}">
        <p14:creationId xmlns:p14="http://schemas.microsoft.com/office/powerpoint/2010/main" val="261957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chemeClr val="accent1">
              <a:lumMod val="20000"/>
              <a:lumOff val="80000"/>
            </a:schemeClr>
          </a:solidFill>
          <a:ln>
            <a:noFill/>
          </a:ln>
        </p:spPr>
        <p:txBody>
          <a:bodyPr/>
          <a:lstStyle/>
          <a:p>
            <a:r>
              <a:rPr lang="en-GB" b="1" u="sng" dirty="0"/>
              <a:t>Exit Ticket – Mini Whiteboards/On PLC</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How does today's learning connect to what you know already?​ </a:t>
            </a:r>
          </a:p>
          <a:p>
            <a:pPr marL="514350" indent="-514350">
              <a:buFont typeface="+mj-lt"/>
              <a:buAutoNum type="arabicPeriod"/>
            </a:pPr>
            <a:r>
              <a:rPr lang="en-US" dirty="0"/>
              <a:t>What connections can you make between today's learning and what we have studied previously?​</a:t>
            </a:r>
          </a:p>
          <a:p>
            <a:pPr marL="514350" indent="-514350">
              <a:buFont typeface="+mj-lt"/>
              <a:buAutoNum type="arabicPeriod"/>
            </a:pPr>
            <a:endParaRPr lang="en-US" dirty="0">
              <a:solidFill>
                <a:srgbClr val="FF0000"/>
              </a:solidFill>
            </a:endParaRPr>
          </a:p>
          <a:p>
            <a:pPr marL="0" indent="0">
              <a:buNone/>
            </a:pPr>
            <a:r>
              <a:rPr lang="en-US" dirty="0">
                <a:solidFill>
                  <a:srgbClr val="FF0000"/>
                </a:solidFill>
              </a:rPr>
              <a:t>*Annotate the above on your Personal Learning Checklist!</a:t>
            </a:r>
          </a:p>
          <a:p>
            <a:pPr marL="514350" indent="-514350">
              <a:buFont typeface="+mj-lt"/>
              <a:buAutoNum type="arabicPeriod"/>
            </a:pPr>
            <a:endParaRPr lang="en-GB" dirty="0"/>
          </a:p>
        </p:txBody>
      </p:sp>
    </p:spTree>
    <p:extLst>
      <p:ext uri="{BB962C8B-B14F-4D97-AF65-F5344CB8AC3E}">
        <p14:creationId xmlns:p14="http://schemas.microsoft.com/office/powerpoint/2010/main" val="1203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0" y="0"/>
            <a:ext cx="121920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t>Task</a:t>
            </a:r>
            <a:r>
              <a:rPr lang="en-GB" b="1" dirty="0"/>
              <a:t>: homework</a:t>
            </a:r>
          </a:p>
        </p:txBody>
      </p:sp>
      <p:sp>
        <p:nvSpPr>
          <p:cNvPr id="6" name="Content Placeholder 5">
            <a:extLst>
              <a:ext uri="{FF2B5EF4-FFF2-40B4-BE49-F238E27FC236}">
                <a16:creationId xmlns:a16="http://schemas.microsoft.com/office/drawing/2014/main" id="{7EC57C2A-1DEF-0592-DD84-C446E10D2E40}"/>
              </a:ext>
            </a:extLst>
          </p:cNvPr>
          <p:cNvSpPr>
            <a:spLocks noGrp="1"/>
          </p:cNvSpPr>
          <p:nvPr>
            <p:ph idx="1"/>
          </p:nvPr>
        </p:nvSpPr>
        <p:spPr/>
        <p:txBody>
          <a:bodyPr/>
          <a:lstStyle/>
          <a:p>
            <a:endParaRPr lang="en-GB"/>
          </a:p>
        </p:txBody>
      </p:sp>
      <p:pic>
        <p:nvPicPr>
          <p:cNvPr id="8" name="Picture 7">
            <a:extLst>
              <a:ext uri="{FF2B5EF4-FFF2-40B4-BE49-F238E27FC236}">
                <a16:creationId xmlns:a16="http://schemas.microsoft.com/office/drawing/2014/main" id="{79ED73AE-BA57-79C4-B56C-BD9C17199BC8}"/>
              </a:ext>
            </a:extLst>
          </p:cNvPr>
          <p:cNvPicPr>
            <a:picLocks noChangeAspect="1"/>
          </p:cNvPicPr>
          <p:nvPr/>
        </p:nvPicPr>
        <p:blipFill>
          <a:blip r:embed="rId2"/>
          <a:stretch>
            <a:fillRect/>
          </a:stretch>
        </p:blipFill>
        <p:spPr>
          <a:xfrm>
            <a:off x="838200" y="1825625"/>
            <a:ext cx="10488489" cy="3839111"/>
          </a:xfrm>
          <a:prstGeom prst="rect">
            <a:avLst/>
          </a:prstGeom>
        </p:spPr>
      </p:pic>
    </p:spTree>
    <p:extLst>
      <p:ext uri="{BB962C8B-B14F-4D97-AF65-F5344CB8AC3E}">
        <p14:creationId xmlns:p14="http://schemas.microsoft.com/office/powerpoint/2010/main" val="64239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vert="horz" lIns="91440" tIns="45720" rIns="91440" bIns="45720" rtlCol="0" anchor="t">
            <a:normAutofit/>
          </a:bodyPr>
          <a:lstStyle/>
          <a:p>
            <a:pPr marL="514350" indent="-514350">
              <a:buFont typeface="+mj-lt"/>
              <a:buAutoNum type="arabicPeriod"/>
            </a:pPr>
            <a:r>
              <a:rPr lang="en-GB" dirty="0"/>
              <a:t>To become familiar with the key words and concepts that appear in the 2025 article </a:t>
            </a:r>
          </a:p>
          <a:p>
            <a:pPr marL="514350" indent="-514350">
              <a:buFont typeface="+mj-lt"/>
              <a:buAutoNum type="arabicPeriod"/>
            </a:pPr>
            <a:r>
              <a:rPr lang="en-GB" dirty="0"/>
              <a:t>To become familiar with the types of questions asked on the scientific article</a:t>
            </a:r>
          </a:p>
          <a:p>
            <a:pPr marL="514350" indent="-514350">
              <a:buFont typeface="+mj-lt"/>
              <a:buAutoNum type="arabicPeriod"/>
            </a:pPr>
            <a:r>
              <a:rPr lang="en-GB" dirty="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24250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9F2F-F35D-92B1-C895-C16442E91720}"/>
              </a:ext>
            </a:extLst>
          </p:cNvPr>
          <p:cNvSpPr>
            <a:spLocks noGrp="1"/>
          </p:cNvSpPr>
          <p:nvPr>
            <p:ph type="title"/>
          </p:nvPr>
        </p:nvSpPr>
        <p:spPr>
          <a:xfrm>
            <a:off x="-1" y="18255"/>
            <a:ext cx="12192001" cy="1325563"/>
          </a:xfrm>
          <a:solidFill>
            <a:srgbClr val="FFFF00"/>
          </a:solidFill>
        </p:spPr>
        <p:txBody>
          <a:bodyPr/>
          <a:lstStyle/>
          <a:p>
            <a:r>
              <a:rPr lang="en-GB" b="1" u="sng" dirty="0"/>
              <a:t>A quick reminder of what the article questions look like </a:t>
            </a:r>
          </a:p>
        </p:txBody>
      </p:sp>
      <p:sp>
        <p:nvSpPr>
          <p:cNvPr id="3" name="Content Placeholder 2">
            <a:extLst>
              <a:ext uri="{FF2B5EF4-FFF2-40B4-BE49-F238E27FC236}">
                <a16:creationId xmlns:a16="http://schemas.microsoft.com/office/drawing/2014/main" id="{CDADA55F-408C-CF36-2E9F-3F722AFE942A}"/>
              </a:ext>
            </a:extLst>
          </p:cNvPr>
          <p:cNvSpPr>
            <a:spLocks noGrp="1"/>
          </p:cNvSpPr>
          <p:nvPr>
            <p:ph idx="1"/>
          </p:nvPr>
        </p:nvSpPr>
        <p:spPr>
          <a:xfrm>
            <a:off x="249382" y="1644073"/>
            <a:ext cx="11104418" cy="4532890"/>
          </a:xfrm>
        </p:spPr>
        <p:txBody>
          <a:bodyPr/>
          <a:lstStyle/>
          <a:p>
            <a:r>
              <a:rPr lang="en-GB" dirty="0"/>
              <a:t>June 2024?</a:t>
            </a:r>
          </a:p>
        </p:txBody>
      </p:sp>
    </p:spTree>
    <p:extLst>
      <p:ext uri="{BB962C8B-B14F-4D97-AF65-F5344CB8AC3E}">
        <p14:creationId xmlns:p14="http://schemas.microsoft.com/office/powerpoint/2010/main" val="249378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Task</a:t>
            </a:r>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a:t>What: </a:t>
            </a:r>
            <a:r>
              <a:rPr lang="en-GB" dirty="0"/>
              <a:t>You will be assigned a page of the article to make 3 questions on. Questions on front, answers on the back.</a:t>
            </a:r>
            <a:endParaRPr lang="en-GB" b="1" dirty="0"/>
          </a:p>
          <a:p>
            <a:pPr marL="0" indent="0">
              <a:buNone/>
            </a:pPr>
            <a:endParaRPr lang="en-GB" dirty="0"/>
          </a:p>
          <a:p>
            <a:pPr marL="0" indent="0">
              <a:buNone/>
            </a:pPr>
            <a:r>
              <a:rPr lang="en-GB" b="1" dirty="0"/>
              <a:t>How: </a:t>
            </a:r>
            <a:r>
              <a:rPr lang="en-GB" dirty="0"/>
              <a:t>Independently, using textbooks and revision guides to help you</a:t>
            </a:r>
          </a:p>
          <a:p>
            <a:pPr marL="0" indent="0">
              <a:buNone/>
            </a:pPr>
            <a:endParaRPr lang="en-GB" dirty="0"/>
          </a:p>
          <a:p>
            <a:pPr marL="0" indent="0">
              <a:buNone/>
            </a:pPr>
            <a:r>
              <a:rPr lang="en-GB" b="1" dirty="0"/>
              <a:t>How long: </a:t>
            </a:r>
            <a:r>
              <a:rPr lang="en-GB" dirty="0"/>
              <a:t>8 minutes </a:t>
            </a:r>
          </a:p>
        </p:txBody>
      </p:sp>
    </p:spTree>
    <p:extLst>
      <p:ext uri="{BB962C8B-B14F-4D97-AF65-F5344CB8AC3E}">
        <p14:creationId xmlns:p14="http://schemas.microsoft.com/office/powerpoint/2010/main" val="327335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Task: circus of questions on the article</a:t>
            </a:r>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a:t>What: </a:t>
            </a:r>
            <a:r>
              <a:rPr lang="en-GB" dirty="0"/>
              <a:t>on a separate piece of paper answer the questions that are in front of you </a:t>
            </a:r>
          </a:p>
          <a:p>
            <a:pPr marL="0" indent="0">
              <a:buNone/>
            </a:pPr>
            <a:endParaRPr lang="en-GB" dirty="0"/>
          </a:p>
          <a:p>
            <a:pPr marL="0" indent="0">
              <a:buNone/>
            </a:pPr>
            <a:r>
              <a:rPr lang="en-GB" b="1" dirty="0"/>
              <a:t>How: </a:t>
            </a:r>
            <a:r>
              <a:rPr lang="en-GB" dirty="0"/>
              <a:t>Independently, move to the next sheet when the time is up</a:t>
            </a:r>
          </a:p>
          <a:p>
            <a:pPr marL="0" indent="0">
              <a:buNone/>
            </a:pPr>
            <a:endParaRPr lang="en-GB" dirty="0"/>
          </a:p>
          <a:p>
            <a:pPr marL="0" indent="0">
              <a:buNone/>
            </a:pPr>
            <a:r>
              <a:rPr lang="en-GB" b="1" dirty="0"/>
              <a:t>How long: </a:t>
            </a:r>
            <a:r>
              <a:rPr lang="en-GB" dirty="0"/>
              <a:t>4 minutes per set of questions to answer, 1 minute to mark (3 rounds)</a:t>
            </a:r>
          </a:p>
        </p:txBody>
      </p:sp>
    </p:spTree>
    <p:extLst>
      <p:ext uri="{BB962C8B-B14F-4D97-AF65-F5344CB8AC3E}">
        <p14:creationId xmlns:p14="http://schemas.microsoft.com/office/powerpoint/2010/main" val="303807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Task</a:t>
            </a:r>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a:t>What: </a:t>
            </a:r>
            <a:r>
              <a:rPr lang="en-GB" dirty="0"/>
              <a:t>Answer the following questions for each paragraph </a:t>
            </a:r>
          </a:p>
          <a:p>
            <a:pPr marL="0" indent="0">
              <a:buNone/>
            </a:pPr>
            <a:endParaRPr lang="en-GB" dirty="0"/>
          </a:p>
          <a:p>
            <a:pPr marL="0" indent="0">
              <a:buNone/>
            </a:pPr>
            <a:endParaRPr lang="en-GB" dirty="0"/>
          </a:p>
          <a:p>
            <a:pPr marL="0" indent="0">
              <a:buNone/>
            </a:pPr>
            <a:r>
              <a:rPr lang="en-GB" b="1" dirty="0"/>
              <a:t>How: </a:t>
            </a:r>
            <a:r>
              <a:rPr lang="en-GB" dirty="0"/>
              <a:t>In pairs, from memory </a:t>
            </a:r>
          </a:p>
          <a:p>
            <a:pPr marL="0" indent="0">
              <a:buNone/>
            </a:pPr>
            <a:endParaRPr lang="en-GB" dirty="0"/>
          </a:p>
          <a:p>
            <a:pPr marL="0" indent="0">
              <a:buNone/>
            </a:pPr>
            <a:r>
              <a:rPr lang="en-GB" b="1" dirty="0"/>
              <a:t>How long: </a:t>
            </a:r>
            <a:r>
              <a:rPr lang="en-GB" dirty="0"/>
              <a:t>4</a:t>
            </a:r>
            <a:r>
              <a:rPr lang="en-GB" b="1" dirty="0"/>
              <a:t> -</a:t>
            </a:r>
            <a:r>
              <a:rPr lang="en-GB" dirty="0"/>
              <a:t>5 minutes per paragraph</a:t>
            </a:r>
          </a:p>
        </p:txBody>
      </p:sp>
    </p:spTree>
    <p:extLst>
      <p:ext uri="{BB962C8B-B14F-4D97-AF65-F5344CB8AC3E}">
        <p14:creationId xmlns:p14="http://schemas.microsoft.com/office/powerpoint/2010/main" val="1368318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a:ln>
            <a:noFill/>
          </a:ln>
        </p:spPr>
        <p:txBody>
          <a:bodyPr/>
          <a:lstStyle/>
          <a:p>
            <a:r>
              <a:rPr lang="en-GB" b="1" u="sng" dirty="0"/>
              <a:t>Exit Ticket</a:t>
            </a:r>
          </a:p>
        </p:txBody>
      </p:sp>
      <p:sp>
        <p:nvSpPr>
          <p:cNvPr id="3" name="Content Placeholder 2"/>
          <p:cNvSpPr>
            <a:spLocks noGrp="1"/>
          </p:cNvSpPr>
          <p:nvPr>
            <p:ph idx="1"/>
          </p:nvPr>
        </p:nvSpPr>
        <p:spPr>
          <a:xfrm>
            <a:off x="344774" y="1738859"/>
            <a:ext cx="11009026" cy="4438104"/>
          </a:xfrm>
        </p:spPr>
        <p:txBody>
          <a:bodyPr vert="horz" lIns="91440" tIns="45720" rIns="91440" bIns="45720" rtlCol="0" anchor="t">
            <a:normAutofit/>
          </a:bodyPr>
          <a:lstStyle/>
          <a:p>
            <a:r>
              <a:rPr lang="en-US" dirty="0"/>
              <a:t>What topics have come up in </a:t>
            </a:r>
            <a:r>
              <a:rPr lang="en-US"/>
              <a:t>the 2025 </a:t>
            </a:r>
            <a:r>
              <a:rPr lang="en-US" dirty="0"/>
              <a:t>article?</a:t>
            </a:r>
          </a:p>
          <a:p>
            <a:r>
              <a:rPr lang="en-US" dirty="0"/>
              <a:t>What types of questions are asked on the scientific article?</a:t>
            </a:r>
          </a:p>
          <a:p>
            <a:endParaRPr lang="en-US" dirty="0"/>
          </a:p>
          <a:p>
            <a:endParaRPr lang="en-GB" dirty="0"/>
          </a:p>
        </p:txBody>
      </p:sp>
    </p:spTree>
    <p:extLst>
      <p:ext uri="{BB962C8B-B14F-4D97-AF65-F5344CB8AC3E}">
        <p14:creationId xmlns:p14="http://schemas.microsoft.com/office/powerpoint/2010/main" val="1248616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12192000" cy="750304"/>
          </a:xfrm>
          <a:prstGeom prst="rect">
            <a:avLst/>
          </a:prstGeom>
          <a:solidFill>
            <a:srgbClr val="FFFF00"/>
          </a:solidFill>
        </p:spPr>
        <p:txBody>
          <a:bodyPr spcFirstLastPara="1" vert="horz" wrap="square" lIns="121900" tIns="121900" rIns="121900" bIns="121900" rtlCol="0" anchor="b" anchorCtr="0">
            <a:noAutofit/>
          </a:bodyPr>
          <a:lstStyle/>
          <a:p>
            <a:pPr algn="l">
              <a:spcBef>
                <a:spcPts val="0"/>
              </a:spcBef>
            </a:pPr>
            <a:r>
              <a:rPr lang="en-GB" sz="3600" b="1" u="sng" dirty="0">
                <a:solidFill>
                  <a:srgbClr val="FF0000"/>
                </a:solidFill>
              </a:rPr>
              <a:t>PAPER 3: General and Practical Applications in Biology</a:t>
            </a:r>
            <a:endParaRPr sz="2500" b="1" u="sng" dirty="0">
              <a:solidFill>
                <a:srgbClr val="FF0000"/>
              </a:solidFill>
            </a:endParaRPr>
          </a:p>
        </p:txBody>
      </p:sp>
      <p:sp>
        <p:nvSpPr>
          <p:cNvPr id="9" name="Rectangle 8">
            <a:extLst>
              <a:ext uri="{FF2B5EF4-FFF2-40B4-BE49-F238E27FC236}">
                <a16:creationId xmlns:a16="http://schemas.microsoft.com/office/drawing/2014/main" id="{69420236-FE11-1266-E0E0-5BCA2FA2BD06}"/>
              </a:ext>
            </a:extLst>
          </p:cNvPr>
          <p:cNvSpPr/>
          <p:nvPr/>
        </p:nvSpPr>
        <p:spPr>
          <a:xfrm>
            <a:off x="8351520" y="3658850"/>
            <a:ext cx="1259840" cy="53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1" name="Rectangle 10">
            <a:extLst>
              <a:ext uri="{FF2B5EF4-FFF2-40B4-BE49-F238E27FC236}">
                <a16:creationId xmlns:a16="http://schemas.microsoft.com/office/drawing/2014/main" id="{68CEADF3-BC6A-0759-4D68-14AA3817E949}"/>
              </a:ext>
            </a:extLst>
          </p:cNvPr>
          <p:cNvSpPr/>
          <p:nvPr/>
        </p:nvSpPr>
        <p:spPr>
          <a:xfrm>
            <a:off x="9271000" y="4133204"/>
            <a:ext cx="269240" cy="53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a:ea typeface="+mn-ea"/>
              <a:cs typeface="+mn-cs"/>
            </a:endParaRPr>
          </a:p>
        </p:txBody>
      </p:sp>
      <p:sp>
        <p:nvSpPr>
          <p:cNvPr id="13" name="TextBox 12">
            <a:extLst>
              <a:ext uri="{FF2B5EF4-FFF2-40B4-BE49-F238E27FC236}">
                <a16:creationId xmlns:a16="http://schemas.microsoft.com/office/drawing/2014/main" id="{C1F5C6F1-C164-D22D-9811-76ECCE06BAC3}"/>
              </a:ext>
            </a:extLst>
          </p:cNvPr>
          <p:cNvSpPr txBox="1"/>
          <p:nvPr/>
        </p:nvSpPr>
        <p:spPr>
          <a:xfrm>
            <a:off x="1" y="939387"/>
            <a:ext cx="12191999" cy="5438925"/>
          </a:xfrm>
          <a:prstGeom prst="rect">
            <a:avLst/>
          </a:prstGeom>
          <a:solidFill>
            <a:schemeClr val="accent4">
              <a:lumMod val="40000"/>
              <a:lumOff val="60000"/>
            </a:schemeClr>
          </a:solidFill>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DO NOW</a:t>
            </a:r>
            <a:r>
              <a:rPr kumimoji="0" lang="en-GB" sz="28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The fat tail lemur gorges on food before hibernation </a:t>
            </a:r>
            <a:r>
              <a:rPr kumimoji="0" lang="en-GB" sz="2400" b="0" i="0" u="none" strike="noStrike" kern="1200" cap="none" spc="0" normalizeH="0" baseline="0" noProof="0" dirty="0" err="1">
                <a:ln>
                  <a:noFill/>
                </a:ln>
                <a:solidFill>
                  <a:prstClr val="black"/>
                </a:solidFill>
                <a:effectLst/>
                <a:uLnTx/>
                <a:uFillTx/>
                <a:latin typeface="Comic Sans MS"/>
                <a:ea typeface="Times New Roman" panose="02020603050405020304" pitchFamily="18" charset="0"/>
                <a:cs typeface="Times New Roman" panose="02020603050405020304" pitchFamily="18" charset="0"/>
              </a:rPr>
              <a:t>nd</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doubles it body weight by storing fat reserves in its tail. During hibernation it can metabolise and use lipids for energy. </a:t>
            </a:r>
          </a:p>
          <a:p>
            <a:pPr marL="514350" marR="0" lvl="0" indent="-514350" algn="l" defTabSz="914400" rtl="0" eaLnBrk="1" fontAlgn="auto" latinLnBrk="0" hangingPunct="1">
              <a:lnSpc>
                <a:spcPct val="107000"/>
              </a:lnSpc>
              <a:spcBef>
                <a:spcPts val="600"/>
              </a:spcBef>
              <a:spcAft>
                <a:spcPts val="600"/>
              </a:spcAft>
              <a:buClrTx/>
              <a:buSzTx/>
              <a:buFontTx/>
              <a:buAutoNum type="romanLcParenBoth"/>
              <a:tabLs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What type of adaptation is the lemur's ability to </a:t>
            </a:r>
            <a:r>
              <a:rPr lang="en-GB" sz="2400" dirty="0">
                <a:solidFill>
                  <a:prstClr val="black"/>
                </a:solidFill>
                <a:latin typeface="Comic Sans MS"/>
                <a:ea typeface="Times New Roman" panose="02020603050405020304" pitchFamily="18" charset="0"/>
                <a:cs typeface="Times New Roman" panose="02020603050405020304" pitchFamily="18" charset="0"/>
              </a:rPr>
              <a:t>conserve glycogen by using lipids? </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8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endParaRPr lang="en-GB" sz="2800" dirty="0">
              <a:solidFill>
                <a:prstClr val="black"/>
              </a:solidFill>
              <a:latin typeface="Comic Sans MS"/>
              <a:ea typeface="Times New Roman" panose="02020603050405020304" pitchFamily="18" charset="0"/>
              <a:cs typeface="Times New Roman" panose="02020603050405020304" pitchFamily="18" charset="0"/>
            </a:endParaRPr>
          </a:p>
          <a:p>
            <a:pPr>
              <a:lnSpc>
                <a:spcPct val="107000"/>
              </a:lnSpc>
              <a:spcBef>
                <a:spcPts val="600"/>
              </a:spcBef>
              <a:spcAft>
                <a:spcPts val="600"/>
              </a:spcAf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400" dirty="0">
                <a:solidFill>
                  <a:prstClr val="black"/>
                </a:solidFill>
                <a:latin typeface="Comic Sans MS"/>
                <a:ea typeface="Times New Roman" panose="02020603050405020304" pitchFamily="18" charset="0"/>
                <a:cs typeface="Times New Roman" panose="02020603050405020304" pitchFamily="18" charset="0"/>
              </a:rPr>
              <a:t>ii</a:t>
            </a: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Triglycerides are a type of lipids used for energy storage. What bond needs to be hydrolysed to break down a triglyceride?</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p>
          <a:p>
            <a:pPr>
              <a:lnSpc>
                <a:spcPct val="107000"/>
              </a:lnSpc>
              <a:spcBef>
                <a:spcPts val="600"/>
              </a:spcBef>
              <a:spcAft>
                <a:spcPts val="600"/>
              </a:spcAf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400" dirty="0">
                <a:solidFill>
                  <a:prstClr val="black"/>
                </a:solidFill>
                <a:latin typeface="Comic Sans MS"/>
                <a:ea typeface="Times New Roman" panose="02020603050405020304" pitchFamily="18" charset="0"/>
                <a:cs typeface="Times New Roman" panose="02020603050405020304" pitchFamily="18" charset="0"/>
              </a:rPr>
              <a:t>iii</a:t>
            </a: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Triglycerides are hydrolysed to form ________ and __________</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endPar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endParaRPr>
          </a:p>
          <a:p>
            <a:pPr>
              <a:lnSpc>
                <a:spcPct val="107000"/>
              </a:lnSpc>
              <a:spcBef>
                <a:spcPts val="600"/>
              </a:spcBef>
              <a:spcAft>
                <a:spcPts val="600"/>
              </a:spcAft>
              <a:defRPr/>
            </a:pPr>
            <a:endParaRPr kumimoji="0" lang="en-GB" sz="20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7000"/>
              </a:lnSpc>
              <a:spcBef>
                <a:spcPts val="600"/>
              </a:spcBef>
              <a:spcAft>
                <a:spcPts val="600"/>
              </a:spcAft>
              <a:buClrTx/>
              <a:buSzTx/>
              <a:tabLst/>
              <a:defRPr/>
            </a:pPr>
            <a:endParaRPr kumimoji="0" lang="en-GB" sz="25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7000"/>
              </a:lnSpc>
              <a:spcBef>
                <a:spcPts val="600"/>
              </a:spcBef>
              <a:spcAft>
                <a:spcPts val="600"/>
              </a:spcAft>
              <a:buClrTx/>
              <a:buSzTx/>
              <a:tabLst/>
              <a:defRPr/>
            </a:pPr>
            <a:endParaRPr kumimoji="0" lang="en-GB" sz="25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8B3E79ED-43E7-72FD-44E1-2EDF5E7B3694}"/>
              </a:ext>
            </a:extLst>
          </p:cNvPr>
          <p:cNvPicPr>
            <a:picLocks noChangeAspect="1"/>
          </p:cNvPicPr>
          <p:nvPr/>
        </p:nvPicPr>
        <p:blipFill>
          <a:blip r:embed="rId3"/>
          <a:stretch>
            <a:fillRect/>
          </a:stretch>
        </p:blipFill>
        <p:spPr>
          <a:xfrm>
            <a:off x="9363919" y="4975558"/>
            <a:ext cx="2828081" cy="1882441"/>
          </a:xfrm>
          <a:prstGeom prst="rect">
            <a:avLst/>
          </a:prstGeom>
        </p:spPr>
      </p:pic>
      <p:sp>
        <p:nvSpPr>
          <p:cNvPr id="5" name="TextBox 4">
            <a:extLst>
              <a:ext uri="{FF2B5EF4-FFF2-40B4-BE49-F238E27FC236}">
                <a16:creationId xmlns:a16="http://schemas.microsoft.com/office/drawing/2014/main" id="{5563B34F-F7B8-25F6-BCFF-47144D505752}"/>
              </a:ext>
            </a:extLst>
          </p:cNvPr>
          <p:cNvSpPr txBox="1"/>
          <p:nvPr/>
        </p:nvSpPr>
        <p:spPr>
          <a:xfrm>
            <a:off x="0" y="4975558"/>
            <a:ext cx="9363919" cy="2065181"/>
          </a:xfrm>
          <a:prstGeom prst="rect">
            <a:avLst/>
          </a:prstGeom>
          <a:solidFill>
            <a:schemeClr val="accent4">
              <a:lumMod val="20000"/>
              <a:lumOff val="80000"/>
            </a:schemeClr>
          </a:solidFill>
        </p:spPr>
        <p:txBody>
          <a:bodyPr wrap="square">
            <a:spAutoFit/>
          </a:bodyPr>
          <a:lstStyle/>
          <a:p>
            <a:pPr>
              <a:lnSpc>
                <a:spcPct val="107000"/>
              </a:lnSpc>
              <a:spcBef>
                <a:spcPts val="600"/>
              </a:spcBef>
              <a:spcAft>
                <a:spcPts val="600"/>
              </a:spcAft>
              <a:defRPr/>
            </a:pPr>
            <a:r>
              <a:rPr kumimoji="0" lang="en-GB" sz="28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800" dirty="0">
                <a:solidFill>
                  <a:prstClr val="black"/>
                </a:solidFill>
                <a:latin typeface="Comic Sans MS"/>
                <a:ea typeface="Times New Roman" panose="02020603050405020304" pitchFamily="18" charset="0"/>
                <a:cs typeface="Times New Roman" panose="02020603050405020304" pitchFamily="18" charset="0"/>
              </a:rPr>
              <a:t>iv</a:t>
            </a:r>
            <a:r>
              <a:rPr kumimoji="0" lang="en-GB" sz="28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This adaption first evolved in early ancestors of the lemur. With reference to natural selection, suggest how this adaptation could have evolved? </a:t>
            </a:r>
            <a:r>
              <a:rPr kumimoji="0" lang="en-GB" sz="28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r>
              <a:rPr lang="en-GB" sz="2800" b="1" dirty="0">
                <a:solidFill>
                  <a:srgbClr val="A8AAAD"/>
                </a:solidFill>
                <a:latin typeface="Comic Sans MS"/>
                <a:ea typeface="Times New Roman" panose="02020603050405020304" pitchFamily="18" charset="0"/>
                <a:cs typeface="Times New Roman" panose="02020603050405020304" pitchFamily="18" charset="0"/>
              </a:rPr>
              <a:t>4</a:t>
            </a:r>
            <a:r>
              <a:rPr kumimoji="0" lang="en-GB" sz="28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p>
          <a:p>
            <a:pPr>
              <a:lnSpc>
                <a:spcPct val="107000"/>
              </a:lnSpc>
              <a:spcBef>
                <a:spcPts val="600"/>
              </a:spcBef>
              <a:spcAft>
                <a:spcPts val="600"/>
              </a:spcAft>
              <a:defRPr/>
            </a:pPr>
            <a:endParaRPr kumimoji="0" lang="en-GB" sz="28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673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EC643D-9888-8B0E-3FDC-95993C8D20ED}"/>
              </a:ext>
            </a:extLst>
          </p:cNvPr>
          <p:cNvPicPr>
            <a:picLocks noChangeAspect="1"/>
          </p:cNvPicPr>
          <p:nvPr/>
        </p:nvPicPr>
        <p:blipFill>
          <a:blip r:embed="rId2"/>
          <a:stretch>
            <a:fillRect/>
          </a:stretch>
        </p:blipFill>
        <p:spPr>
          <a:xfrm>
            <a:off x="9797960" y="4982419"/>
            <a:ext cx="2498212" cy="1875581"/>
          </a:xfrm>
          <a:prstGeom prst="rect">
            <a:avLst/>
          </a:prstGeom>
        </p:spPr>
      </p:pic>
      <p:sp>
        <p:nvSpPr>
          <p:cNvPr id="6" name="TextBox 5">
            <a:extLst>
              <a:ext uri="{FF2B5EF4-FFF2-40B4-BE49-F238E27FC236}">
                <a16:creationId xmlns:a16="http://schemas.microsoft.com/office/drawing/2014/main" id="{EE3BF926-0BD6-78ED-77FC-61EAB5A1CA37}"/>
              </a:ext>
            </a:extLst>
          </p:cNvPr>
          <p:cNvSpPr txBox="1"/>
          <p:nvPr/>
        </p:nvSpPr>
        <p:spPr>
          <a:xfrm>
            <a:off x="-1" y="0"/>
            <a:ext cx="12192001" cy="4824975"/>
          </a:xfrm>
          <a:prstGeom prst="rect">
            <a:avLst/>
          </a:prstGeom>
          <a:noFill/>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Self Assess</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The fat tail lemur gorges on food before hibernation </a:t>
            </a:r>
            <a:r>
              <a:rPr kumimoji="0" lang="en-GB" sz="2400" b="0" i="0" u="none" strike="noStrike" kern="1200" cap="none" spc="0" normalizeH="0" baseline="0" noProof="0" dirty="0" err="1">
                <a:ln>
                  <a:noFill/>
                </a:ln>
                <a:solidFill>
                  <a:prstClr val="black"/>
                </a:solidFill>
                <a:effectLst/>
                <a:uLnTx/>
                <a:uFillTx/>
                <a:latin typeface="Comic Sans MS"/>
                <a:ea typeface="Times New Roman" panose="02020603050405020304" pitchFamily="18" charset="0"/>
                <a:cs typeface="Times New Roman" panose="02020603050405020304" pitchFamily="18" charset="0"/>
              </a:rPr>
              <a:t>nd</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doubles it body weight by storing fat reserves in its tail. During hibernation it can metabolise and use lipids for energy. </a:t>
            </a:r>
          </a:p>
          <a:p>
            <a:pPr marL="514350" marR="0" lvl="0" indent="-514350" algn="l" defTabSz="914400" rtl="0" eaLnBrk="1" fontAlgn="auto" latinLnBrk="0" hangingPunct="1">
              <a:lnSpc>
                <a:spcPct val="107000"/>
              </a:lnSpc>
              <a:spcBef>
                <a:spcPts val="600"/>
              </a:spcBef>
              <a:spcAft>
                <a:spcPts val="600"/>
              </a:spcAft>
              <a:buClrTx/>
              <a:buSzTx/>
              <a:buFontTx/>
              <a:buAutoNum type="romanLcParenBoth"/>
              <a:tabLs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What type of adaptation is the lemur's ability to </a:t>
            </a:r>
            <a:r>
              <a:rPr lang="en-GB" sz="2400" dirty="0">
                <a:solidFill>
                  <a:prstClr val="black"/>
                </a:solidFill>
                <a:latin typeface="Comic Sans MS"/>
                <a:ea typeface="Times New Roman" panose="02020603050405020304" pitchFamily="18" charset="0"/>
                <a:cs typeface="Times New Roman" panose="02020603050405020304" pitchFamily="18" charset="0"/>
              </a:rPr>
              <a:t>conserve glycogen by using lipids? </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 </a:t>
            </a:r>
          </a:p>
          <a:p>
            <a:pPr marR="0" lvl="0" algn="l" defTabSz="914400" rtl="0" eaLnBrk="1" fontAlgn="auto" latinLnBrk="0" hangingPunct="1">
              <a:lnSpc>
                <a:spcPct val="107000"/>
              </a:lnSpc>
              <a:spcBef>
                <a:spcPts val="600"/>
              </a:spcBef>
              <a:spcAft>
                <a:spcPts val="600"/>
              </a:spcAft>
              <a:buClrTx/>
              <a:buSzTx/>
              <a:tabLst/>
              <a:defRPr/>
            </a:pPr>
            <a:r>
              <a:rPr kumimoji="0" lang="en-GB" sz="36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Physiological Adaptation</a:t>
            </a:r>
            <a:endParaRPr lang="en-GB" sz="3600" b="1" dirty="0">
              <a:solidFill>
                <a:srgbClr val="00B050"/>
              </a:solidFill>
              <a:latin typeface="Comic Sans MS"/>
              <a:ea typeface="Times New Roman" panose="02020603050405020304" pitchFamily="18" charset="0"/>
              <a:cs typeface="Times New Roman" panose="02020603050405020304" pitchFamily="18" charset="0"/>
            </a:endParaRPr>
          </a:p>
          <a:p>
            <a:pPr>
              <a:lnSpc>
                <a:spcPct val="107000"/>
              </a:lnSpc>
              <a:spcBef>
                <a:spcPts val="600"/>
              </a:spcBef>
              <a:spcAft>
                <a:spcPts val="600"/>
              </a:spcAf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400" dirty="0">
                <a:solidFill>
                  <a:prstClr val="black"/>
                </a:solidFill>
                <a:latin typeface="Comic Sans MS"/>
                <a:ea typeface="Times New Roman" panose="02020603050405020304" pitchFamily="18" charset="0"/>
                <a:cs typeface="Times New Roman" panose="02020603050405020304" pitchFamily="18" charset="0"/>
              </a:rPr>
              <a:t>ii</a:t>
            </a: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Triglycerides are a type of lipids used for energy storage. What bond needs to be hydrolysed to break down a triglyceride?</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r>
              <a:rPr kumimoji="0" lang="en-GB" sz="20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Ester</a:t>
            </a:r>
            <a:endParaRPr kumimoji="0" lang="en-GB" sz="20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endParaRPr>
          </a:p>
          <a:p>
            <a:pPr>
              <a:lnSpc>
                <a:spcPct val="107000"/>
              </a:lnSpc>
              <a:spcBef>
                <a:spcPts val="600"/>
              </a:spcBef>
              <a:spcAft>
                <a:spcPts val="600"/>
              </a:spcAf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400" dirty="0">
                <a:solidFill>
                  <a:prstClr val="black"/>
                </a:solidFill>
                <a:latin typeface="Comic Sans MS"/>
                <a:ea typeface="Times New Roman" panose="02020603050405020304" pitchFamily="18" charset="0"/>
                <a:cs typeface="Times New Roman" panose="02020603050405020304" pitchFamily="18" charset="0"/>
              </a:rPr>
              <a:t>iii</a:t>
            </a: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Triglycerides are hydrolysed to form </a:t>
            </a:r>
            <a:r>
              <a:rPr kumimoji="0" lang="en-GB" sz="3600" b="1" i="0" u="none" strike="noStrike" kern="1200" cap="none" spc="0" normalizeH="0" baseline="0" dirty="0" err="1">
                <a:ln>
                  <a:noFill/>
                </a:ln>
                <a:solidFill>
                  <a:srgbClr val="00B050"/>
                </a:solidFill>
                <a:effectLst/>
                <a:uLnTx/>
                <a:uFillTx/>
                <a:latin typeface="Comic Sans MS"/>
                <a:ea typeface="Times New Roman" panose="02020603050405020304" pitchFamily="18" charset="0"/>
                <a:cs typeface="Times New Roman" panose="02020603050405020304" pitchFamily="18" charset="0"/>
              </a:rPr>
              <a:t>Gylcerol</a:t>
            </a:r>
            <a:r>
              <a:rPr kumimoji="0" lang="en-GB" sz="3600" b="1" i="0" u="none" strike="noStrike" kern="1200" cap="none" spc="0" normalizeH="0" baseline="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 and (3) Fatty </a:t>
            </a:r>
            <a:r>
              <a:rPr kumimoji="0" lang="en-GB" sz="20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endParaRPr kumimoji="0" lang="en-GB" sz="20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A586763-6EE8-C6D0-F4EE-9EB438B16987}"/>
              </a:ext>
            </a:extLst>
          </p:cNvPr>
          <p:cNvSpPr txBox="1"/>
          <p:nvPr/>
        </p:nvSpPr>
        <p:spPr>
          <a:xfrm>
            <a:off x="-1" y="5192172"/>
            <a:ext cx="9711159" cy="1569660"/>
          </a:xfrm>
          <a:prstGeom prst="rect">
            <a:avLst/>
          </a:prstGeom>
          <a:noFill/>
        </p:spPr>
        <p:txBody>
          <a:bodyPr wrap="square">
            <a:spAutoFit/>
          </a:bodyPr>
          <a:lstStyle/>
          <a:p>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With reference to natural selection, suggest how this adaptation could have evolved?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r>
              <a:rPr lang="en-GB" sz="2400" b="1" dirty="0">
                <a:solidFill>
                  <a:srgbClr val="A8AAAD"/>
                </a:solidFill>
                <a:latin typeface="Comic Sans MS"/>
                <a:ea typeface="Times New Roman" panose="02020603050405020304" pitchFamily="18" charset="0"/>
                <a:cs typeface="Times New Roman" panose="02020603050405020304" pitchFamily="18" charset="0"/>
              </a:rPr>
              <a:t>4</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p>
          <a:p>
            <a:r>
              <a:rPr lang="en-GB" sz="2400" b="1" dirty="0">
                <a:solidFill>
                  <a:srgbClr val="7030A0"/>
                </a:solidFill>
                <a:latin typeface="Comic Sans MS"/>
                <a:cs typeface="Times New Roman" panose="02020603050405020304" pitchFamily="18" charset="0"/>
              </a:rPr>
              <a:t>Variation/Mutation </a:t>
            </a:r>
            <a:r>
              <a:rPr lang="en-GB" sz="2400" b="1" dirty="0">
                <a:solidFill>
                  <a:srgbClr val="7030A0"/>
                </a:solidFill>
                <a:latin typeface="Comic Sans MS"/>
                <a:cs typeface="Times New Roman" panose="02020603050405020304" pitchFamily="18" charset="0"/>
                <a:sym typeface="Wingdings" panose="05000000000000000000" pitchFamily="2" charset="2"/>
              </a:rPr>
              <a:t> Selection pressure  Survival  allele frequency</a:t>
            </a:r>
            <a:endParaRPr lang="en-GB" sz="2400" dirty="0">
              <a:solidFill>
                <a:srgbClr val="7030A0"/>
              </a:solidFill>
            </a:endParaRPr>
          </a:p>
        </p:txBody>
      </p:sp>
    </p:spTree>
    <p:extLst>
      <p:ext uri="{BB962C8B-B14F-4D97-AF65-F5344CB8AC3E}">
        <p14:creationId xmlns:p14="http://schemas.microsoft.com/office/powerpoint/2010/main" val="2102106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37BFD-F7FE-8E51-7EE5-3B4A9D2E38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BD5BC2-50F2-2422-6658-65D569CDECF6}"/>
              </a:ext>
            </a:extLst>
          </p:cNvPr>
          <p:cNvPicPr>
            <a:picLocks noChangeAspect="1"/>
          </p:cNvPicPr>
          <p:nvPr/>
        </p:nvPicPr>
        <p:blipFill>
          <a:blip r:embed="rId2"/>
          <a:stretch>
            <a:fillRect/>
          </a:stretch>
        </p:blipFill>
        <p:spPr>
          <a:xfrm>
            <a:off x="9797960" y="4982419"/>
            <a:ext cx="2498212" cy="1875581"/>
          </a:xfrm>
          <a:prstGeom prst="rect">
            <a:avLst/>
          </a:prstGeom>
        </p:spPr>
      </p:pic>
      <p:sp>
        <p:nvSpPr>
          <p:cNvPr id="6" name="TextBox 5">
            <a:extLst>
              <a:ext uri="{FF2B5EF4-FFF2-40B4-BE49-F238E27FC236}">
                <a16:creationId xmlns:a16="http://schemas.microsoft.com/office/drawing/2014/main" id="{5400258C-897D-74E3-33DA-3A16F170D599}"/>
              </a:ext>
            </a:extLst>
          </p:cNvPr>
          <p:cNvSpPr txBox="1"/>
          <p:nvPr/>
        </p:nvSpPr>
        <p:spPr>
          <a:xfrm>
            <a:off x="-1" y="0"/>
            <a:ext cx="12192001" cy="4824975"/>
          </a:xfrm>
          <a:prstGeom prst="rect">
            <a:avLst/>
          </a:prstGeom>
          <a:noFill/>
        </p:spPr>
        <p:txBody>
          <a:bodyPr wrap="square">
            <a:spAutoFit/>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Self Assess</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The fat tail lemur gorges on food before hibernation </a:t>
            </a:r>
            <a:r>
              <a:rPr kumimoji="0" lang="en-GB" sz="2400" b="0" i="0" u="none" strike="noStrike" kern="1200" cap="none" spc="0" normalizeH="0" baseline="0" noProof="0" dirty="0" err="1">
                <a:ln>
                  <a:noFill/>
                </a:ln>
                <a:solidFill>
                  <a:prstClr val="black"/>
                </a:solidFill>
                <a:effectLst/>
                <a:uLnTx/>
                <a:uFillTx/>
                <a:latin typeface="Comic Sans MS"/>
                <a:ea typeface="Times New Roman" panose="02020603050405020304" pitchFamily="18" charset="0"/>
                <a:cs typeface="Times New Roman" panose="02020603050405020304" pitchFamily="18" charset="0"/>
              </a:rPr>
              <a:t>nd</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doubles it body weight by storing fat reserves in its tail. During hibernation it can metabolise and use lipids for energy. </a:t>
            </a:r>
          </a:p>
          <a:p>
            <a:pPr marL="514350" marR="0" lvl="0" indent="-514350" algn="l" defTabSz="914400" rtl="0" eaLnBrk="1" fontAlgn="auto" latinLnBrk="0" hangingPunct="1">
              <a:lnSpc>
                <a:spcPct val="107000"/>
              </a:lnSpc>
              <a:spcBef>
                <a:spcPts val="600"/>
              </a:spcBef>
              <a:spcAft>
                <a:spcPts val="600"/>
              </a:spcAft>
              <a:buClrTx/>
              <a:buSzTx/>
              <a:buFontTx/>
              <a:buAutoNum type="romanLcParenBoth"/>
              <a:tabLs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What type of adaptation is the lemur's ability to </a:t>
            </a:r>
            <a:r>
              <a:rPr lang="en-GB" sz="2400" dirty="0">
                <a:solidFill>
                  <a:prstClr val="black"/>
                </a:solidFill>
                <a:latin typeface="Comic Sans MS"/>
                <a:ea typeface="Times New Roman" panose="02020603050405020304" pitchFamily="18" charset="0"/>
                <a:cs typeface="Times New Roman" panose="02020603050405020304" pitchFamily="18" charset="0"/>
              </a:rPr>
              <a:t>conserve glycogen by using lipids? </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 </a:t>
            </a:r>
          </a:p>
          <a:p>
            <a:pPr marR="0" lvl="0" algn="l" defTabSz="914400" rtl="0" eaLnBrk="1" fontAlgn="auto" latinLnBrk="0" hangingPunct="1">
              <a:lnSpc>
                <a:spcPct val="107000"/>
              </a:lnSpc>
              <a:spcBef>
                <a:spcPts val="600"/>
              </a:spcBef>
              <a:spcAft>
                <a:spcPts val="600"/>
              </a:spcAft>
              <a:buClrTx/>
              <a:buSzTx/>
              <a:tabLst/>
              <a:defRPr/>
            </a:pPr>
            <a:r>
              <a:rPr kumimoji="0" lang="en-GB" sz="36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Physiological Adaptation</a:t>
            </a:r>
            <a:endParaRPr lang="en-GB" sz="3600" b="1" dirty="0">
              <a:solidFill>
                <a:srgbClr val="00B050"/>
              </a:solidFill>
              <a:latin typeface="Comic Sans MS"/>
              <a:ea typeface="Times New Roman" panose="02020603050405020304" pitchFamily="18" charset="0"/>
              <a:cs typeface="Times New Roman" panose="02020603050405020304" pitchFamily="18" charset="0"/>
            </a:endParaRPr>
          </a:p>
          <a:p>
            <a:pPr>
              <a:lnSpc>
                <a:spcPct val="107000"/>
              </a:lnSpc>
              <a:spcBef>
                <a:spcPts val="600"/>
              </a:spcBef>
              <a:spcAft>
                <a:spcPts val="600"/>
              </a:spcAf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400" dirty="0">
                <a:solidFill>
                  <a:prstClr val="black"/>
                </a:solidFill>
                <a:latin typeface="Comic Sans MS"/>
                <a:ea typeface="Times New Roman" panose="02020603050405020304" pitchFamily="18" charset="0"/>
                <a:cs typeface="Times New Roman" panose="02020603050405020304" pitchFamily="18" charset="0"/>
              </a:rPr>
              <a:t>ii</a:t>
            </a: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Triglycerides are a type of lipids used for energy storage. What bond needs to be hydrolysed to break down a triglyceride?</a:t>
            </a:r>
            <a:r>
              <a:rPr kumimoji="0" lang="en-GB" sz="24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r>
              <a:rPr kumimoji="0" lang="en-GB" sz="20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Ester</a:t>
            </a:r>
            <a:endParaRPr kumimoji="0" lang="en-GB" sz="20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endParaRPr>
          </a:p>
          <a:p>
            <a:pPr>
              <a:lnSpc>
                <a:spcPct val="107000"/>
              </a:lnSpc>
              <a:spcBef>
                <a:spcPts val="600"/>
              </a:spcBef>
              <a:spcAft>
                <a:spcPts val="600"/>
              </a:spcAft>
              <a:defRPr/>
            </a:pP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a:t>
            </a:r>
            <a:r>
              <a:rPr lang="en-GB" sz="2400" dirty="0">
                <a:solidFill>
                  <a:prstClr val="black"/>
                </a:solidFill>
                <a:latin typeface="Comic Sans MS"/>
                <a:ea typeface="Times New Roman" panose="02020603050405020304" pitchFamily="18" charset="0"/>
                <a:cs typeface="Times New Roman" panose="02020603050405020304" pitchFamily="18" charset="0"/>
              </a:rPr>
              <a:t>iii</a:t>
            </a:r>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 Triglycerides are hydrolysed to form </a:t>
            </a:r>
            <a:r>
              <a:rPr kumimoji="0" lang="en-GB" sz="3600" b="1" i="0" u="none" strike="noStrike" kern="1200" cap="none" spc="0" normalizeH="0" baseline="0" dirty="0" err="1">
                <a:ln>
                  <a:noFill/>
                </a:ln>
                <a:solidFill>
                  <a:srgbClr val="00B050"/>
                </a:solidFill>
                <a:effectLst/>
                <a:uLnTx/>
                <a:uFillTx/>
                <a:latin typeface="Comic Sans MS"/>
                <a:ea typeface="Times New Roman" panose="02020603050405020304" pitchFamily="18" charset="0"/>
                <a:cs typeface="Times New Roman" panose="02020603050405020304" pitchFamily="18" charset="0"/>
              </a:rPr>
              <a:t>Gylcerol</a:t>
            </a:r>
            <a:r>
              <a:rPr kumimoji="0" lang="en-GB" sz="3600" b="1" i="0" u="none" strike="noStrike" kern="1200" cap="none" spc="0" normalizeH="0" baseline="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 and (3) Fatty </a:t>
            </a:r>
            <a:r>
              <a:rPr kumimoji="0" lang="en-GB" sz="20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(1)</a:t>
            </a:r>
            <a:endParaRPr kumimoji="0" lang="en-GB" sz="2000" b="0" i="0" u="none" strike="noStrike" kern="1200" cap="none" spc="0" normalizeH="0" baseline="0" noProof="0" dirty="0">
              <a:ln>
                <a:noFill/>
              </a:ln>
              <a:solidFill>
                <a:prstClr val="black"/>
              </a:solidFill>
              <a:effectLst/>
              <a:uLnTx/>
              <a:uFillTx/>
              <a:latin typeface="Comic Sans MS"/>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BAF062B-A154-9469-BE65-8CEE116DDB63}"/>
              </a:ext>
            </a:extLst>
          </p:cNvPr>
          <p:cNvSpPr txBox="1"/>
          <p:nvPr/>
        </p:nvSpPr>
        <p:spPr>
          <a:xfrm>
            <a:off x="-1" y="5192172"/>
            <a:ext cx="9711159" cy="1569660"/>
          </a:xfrm>
          <a:prstGeom prst="rect">
            <a:avLst/>
          </a:prstGeom>
          <a:noFill/>
        </p:spPr>
        <p:txBody>
          <a:bodyPr wrap="square">
            <a:spAutoFit/>
          </a:bodyPr>
          <a:lstStyle/>
          <a:p>
            <a:r>
              <a:rPr kumimoji="0" lang="en-GB" sz="24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With reference to natural selection, suggest how this adaptation could have evolved? </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r>
              <a:rPr lang="en-GB" sz="2400" b="1" dirty="0">
                <a:solidFill>
                  <a:srgbClr val="A8AAAD"/>
                </a:solidFill>
                <a:latin typeface="Comic Sans MS"/>
                <a:ea typeface="Times New Roman" panose="02020603050405020304" pitchFamily="18" charset="0"/>
                <a:cs typeface="Times New Roman" panose="02020603050405020304" pitchFamily="18" charset="0"/>
              </a:rPr>
              <a:t>4</a:t>
            </a:r>
            <a:r>
              <a:rPr kumimoji="0" lang="en-GB" sz="24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p>
          <a:p>
            <a:r>
              <a:rPr lang="en-GB" sz="2400" b="1" dirty="0">
                <a:solidFill>
                  <a:srgbClr val="7030A0"/>
                </a:solidFill>
                <a:latin typeface="Comic Sans MS"/>
                <a:cs typeface="Times New Roman" panose="02020603050405020304" pitchFamily="18" charset="0"/>
              </a:rPr>
              <a:t>Variation/Mutation </a:t>
            </a:r>
            <a:r>
              <a:rPr lang="en-GB" sz="2400" b="1" dirty="0">
                <a:solidFill>
                  <a:srgbClr val="7030A0"/>
                </a:solidFill>
                <a:latin typeface="Comic Sans MS"/>
                <a:cs typeface="Times New Roman" panose="02020603050405020304" pitchFamily="18" charset="0"/>
                <a:sym typeface="Wingdings" panose="05000000000000000000" pitchFamily="2" charset="2"/>
              </a:rPr>
              <a:t> Selection pressure  Survival  allele frequency</a:t>
            </a:r>
            <a:endParaRPr lang="en-GB" sz="2400" dirty="0">
              <a:solidFill>
                <a:srgbClr val="7030A0"/>
              </a:solidFill>
            </a:endParaRPr>
          </a:p>
        </p:txBody>
      </p:sp>
    </p:spTree>
    <p:extLst>
      <p:ext uri="{BB962C8B-B14F-4D97-AF65-F5344CB8AC3E}">
        <p14:creationId xmlns:p14="http://schemas.microsoft.com/office/powerpoint/2010/main" val="167970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615E49-AB0E-4F3D-166D-24DD660E556F}"/>
              </a:ext>
            </a:extLst>
          </p:cNvPr>
          <p:cNvPicPr>
            <a:picLocks noChangeAspect="1"/>
          </p:cNvPicPr>
          <p:nvPr/>
        </p:nvPicPr>
        <p:blipFill>
          <a:blip r:embed="rId2"/>
          <a:stretch>
            <a:fillRect/>
          </a:stretch>
        </p:blipFill>
        <p:spPr>
          <a:xfrm>
            <a:off x="8623139" y="0"/>
            <a:ext cx="3568861" cy="3887648"/>
          </a:xfrm>
          <a:prstGeom prst="rect">
            <a:avLst/>
          </a:prstGeom>
        </p:spPr>
      </p:pic>
      <p:sp>
        <p:nvSpPr>
          <p:cNvPr id="6" name="TextBox 5">
            <a:extLst>
              <a:ext uri="{FF2B5EF4-FFF2-40B4-BE49-F238E27FC236}">
                <a16:creationId xmlns:a16="http://schemas.microsoft.com/office/drawing/2014/main" id="{F2FA48A2-001E-14C0-B1B4-2367210E22AC}"/>
              </a:ext>
            </a:extLst>
          </p:cNvPr>
          <p:cNvSpPr txBox="1"/>
          <p:nvPr/>
        </p:nvSpPr>
        <p:spPr>
          <a:xfrm>
            <a:off x="0" y="0"/>
            <a:ext cx="7130005" cy="6679073"/>
          </a:xfrm>
          <a:prstGeom prst="rect">
            <a:avLst/>
          </a:prstGeom>
          <a:noFill/>
        </p:spPr>
        <p:txBody>
          <a:bodyPr wrap="square">
            <a:spAutoFit/>
          </a:bodyPr>
          <a:lstStyle/>
          <a:p>
            <a:r>
              <a:rPr kumimoji="0" lang="en-GB" sz="1800" b="0" i="0" u="none" strike="noStrike" kern="1200" cap="none" spc="0" normalizeH="0" baseline="0" dirty="0">
                <a:ln>
                  <a:noFill/>
                </a:ln>
                <a:solidFill>
                  <a:prstClr val="black"/>
                </a:solidFill>
                <a:effectLst/>
                <a:uLnTx/>
                <a:uFillTx/>
                <a:latin typeface="Comic Sans MS"/>
                <a:ea typeface="Times New Roman" panose="02020603050405020304" pitchFamily="18" charset="0"/>
                <a:cs typeface="Times New Roman" panose="02020603050405020304" pitchFamily="18" charset="0"/>
              </a:rPr>
              <a:t>With reference to natural selection, suggest how this adaptation could have evolved? </a:t>
            </a:r>
            <a:r>
              <a:rPr kumimoji="0" lang="en-GB" sz="18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r>
              <a:rPr lang="en-GB" sz="1800" b="1" dirty="0">
                <a:solidFill>
                  <a:srgbClr val="A8AAAD"/>
                </a:solidFill>
                <a:latin typeface="Comic Sans MS"/>
                <a:ea typeface="Times New Roman" panose="02020603050405020304" pitchFamily="18" charset="0"/>
                <a:cs typeface="Times New Roman" panose="02020603050405020304" pitchFamily="18" charset="0"/>
              </a:rPr>
              <a:t>4</a:t>
            </a:r>
            <a:r>
              <a:rPr kumimoji="0" lang="en-GB" sz="18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rPr>
              <a:t>)</a:t>
            </a:r>
          </a:p>
          <a:p>
            <a:endParaRPr lang="en-GB" b="1" dirty="0">
              <a:solidFill>
                <a:srgbClr val="A8AAAD"/>
              </a:solidFill>
              <a:latin typeface="Comic Sans MS"/>
              <a:ea typeface="Times New Roman" panose="02020603050405020304" pitchFamily="18" charset="0"/>
              <a:cs typeface="Times New Roman" panose="02020603050405020304" pitchFamily="18" charset="0"/>
            </a:endParaRPr>
          </a:p>
          <a:p>
            <a:endParaRPr kumimoji="0" lang="en-GB" sz="1800" b="1" i="0" u="none" strike="noStrike" kern="1200" cap="none" spc="0" normalizeH="0" baseline="0" noProof="0" dirty="0">
              <a:ln>
                <a:noFill/>
              </a:ln>
              <a:solidFill>
                <a:srgbClr val="A8AAAD"/>
              </a:solidFill>
              <a:effectLst/>
              <a:uLnTx/>
              <a:uFillTx/>
              <a:latin typeface="Comic Sans MS"/>
              <a:ea typeface="Times New Roman" panose="02020603050405020304" pitchFamily="18" charset="0"/>
              <a:cs typeface="Times New Roman" panose="02020603050405020304" pitchFamily="18" charset="0"/>
            </a:endParaRPr>
          </a:p>
          <a:p>
            <a:pPr>
              <a:lnSpc>
                <a:spcPct val="150000"/>
              </a:lnSpc>
            </a:pPr>
            <a:r>
              <a:rPr kumimoji="0" lang="en-GB" sz="2400" b="0" i="0" u="none" strike="noStrike" kern="1200" cap="none" spc="0" normalizeH="0" baseline="0" dirty="0">
                <a:ln>
                  <a:noFill/>
                </a:ln>
                <a:solidFill>
                  <a:srgbClr val="00B050"/>
                </a:solidFill>
                <a:effectLst/>
                <a:uLnTx/>
                <a:uFillTx/>
                <a:latin typeface="Comic Sans MS"/>
                <a:ea typeface="Times New Roman" panose="02020603050405020304" pitchFamily="18" charset="0"/>
                <a:cs typeface="Times New Roman" panose="02020603050405020304" pitchFamily="18" charset="0"/>
              </a:rPr>
              <a:t>There </a:t>
            </a:r>
            <a:r>
              <a:rPr lang="en-GB" sz="2400" dirty="0">
                <a:solidFill>
                  <a:srgbClr val="00B050"/>
                </a:solidFill>
                <a:latin typeface="Comic Sans MS"/>
                <a:ea typeface="Times New Roman" panose="02020603050405020304" pitchFamily="18" charset="0"/>
                <a:cs typeface="Times New Roman" panose="02020603050405020304" pitchFamily="18" charset="0"/>
              </a:rPr>
              <a:t>was variation within a population of lemurs those with alleles for genes that allowed for more efficient metabolism of lipids could hibernate longer when food is scarce / require less food before / immediately after hibernation. These lemurs were more likely to survive and pass on these favourable alleles. Over many generations the allele frequency changed so that all members of the modern lemur population have acquired this adaptation</a:t>
            </a:r>
            <a:endParaRPr kumimoji="0" lang="en-GB" sz="1800" b="1" i="0" u="none" strike="noStrike" kern="1200" cap="none" spc="0" normalizeH="0" baseline="0" noProof="0" dirty="0">
              <a:ln>
                <a:noFill/>
              </a:ln>
              <a:solidFill>
                <a:srgbClr val="00B050"/>
              </a:solidFill>
              <a:effectLst/>
              <a:uLnTx/>
              <a:uFillTx/>
              <a:latin typeface="Comic Sans MS"/>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F1BCFD3-4CAF-F064-4858-4242BC7EE315}"/>
              </a:ext>
            </a:extLst>
          </p:cNvPr>
          <p:cNvSpPr txBox="1"/>
          <p:nvPr/>
        </p:nvSpPr>
        <p:spPr>
          <a:xfrm>
            <a:off x="6967960" y="3811012"/>
            <a:ext cx="5224040" cy="3046988"/>
          </a:xfrm>
          <a:prstGeom prst="rect">
            <a:avLst/>
          </a:prstGeom>
          <a:solidFill>
            <a:srgbClr val="FFFF00"/>
          </a:solidFill>
        </p:spPr>
        <p:txBody>
          <a:bodyPr wrap="square" rtlCol="0">
            <a:spAutoFit/>
          </a:bodyPr>
          <a:lstStyle/>
          <a:p>
            <a:r>
              <a:rPr lang="en-GB" sz="2400" dirty="0"/>
              <a:t>Additional Questions </a:t>
            </a:r>
          </a:p>
          <a:p>
            <a:endParaRPr lang="en-GB" sz="2400" dirty="0"/>
          </a:p>
          <a:p>
            <a:r>
              <a:rPr lang="en-GB" sz="2400" dirty="0"/>
              <a:t>How could the epigenome of the lemurs influence the genes that for lipid metabolism? </a:t>
            </a:r>
          </a:p>
          <a:p>
            <a:endParaRPr lang="en-GB" sz="2400" dirty="0"/>
          </a:p>
          <a:p>
            <a:r>
              <a:rPr lang="en-GB" sz="2400" dirty="0"/>
              <a:t>Suggest how similar changes might be useful to a marathon runner.</a:t>
            </a:r>
          </a:p>
        </p:txBody>
      </p:sp>
    </p:spTree>
    <p:extLst>
      <p:ext uri="{BB962C8B-B14F-4D97-AF65-F5344CB8AC3E}">
        <p14:creationId xmlns:p14="http://schemas.microsoft.com/office/powerpoint/2010/main" val="349248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a:lstStyle/>
          <a:p>
            <a:pPr marL="514350" indent="-514350">
              <a:buFont typeface="+mj-lt"/>
              <a:buAutoNum type="arabicPeriod"/>
            </a:pPr>
            <a:r>
              <a:rPr lang="en-GB" dirty="0"/>
              <a:t>To become familiar with the key words and concepts that appear in the 2025 article </a:t>
            </a:r>
          </a:p>
          <a:p>
            <a:pPr marL="514350" indent="-514350">
              <a:buFont typeface="+mj-lt"/>
              <a:buAutoNum type="arabicPeriod"/>
            </a:pPr>
            <a:r>
              <a:rPr lang="en-GB" dirty="0"/>
              <a:t>To become familiar with the types of questions asked on the scientific article</a:t>
            </a:r>
          </a:p>
          <a:p>
            <a:pPr marL="514350" indent="-514350">
              <a:buFont typeface="+mj-lt"/>
              <a:buAutoNum type="arabicPeriod"/>
            </a:pPr>
            <a:r>
              <a:rPr lang="en-GB" dirty="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34709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vert="horz" lIns="91440" tIns="45720" rIns="91440" bIns="45720" rtlCol="0" anchor="t">
            <a:normAutofit/>
          </a:bodyPr>
          <a:lstStyle/>
          <a:p>
            <a:pPr marL="514350" indent="-514350">
              <a:buFont typeface="+mj-lt"/>
              <a:buAutoNum type="arabicPeriod"/>
            </a:pPr>
            <a:r>
              <a:rPr lang="en-GB" dirty="0"/>
              <a:t>To become familiar with the key words and concepts that appear in the 2025 article </a:t>
            </a:r>
          </a:p>
          <a:p>
            <a:pPr marL="514350" indent="-514350">
              <a:buFont typeface="+mj-lt"/>
              <a:buAutoNum type="arabicPeriod"/>
            </a:pPr>
            <a:r>
              <a:rPr lang="en-GB" dirty="0"/>
              <a:t>To become familiar with the types of questions asked on the scientific article</a:t>
            </a:r>
          </a:p>
          <a:p>
            <a:pPr marL="514350" indent="-514350">
              <a:buFont typeface="+mj-lt"/>
              <a:buAutoNum type="arabicPeriod"/>
            </a:pPr>
            <a:r>
              <a:rPr lang="en-GB" dirty="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74775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2563-E686-8852-4B9C-F1AB3F9A48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3F5CF-30A4-2B8E-8DC0-9D56665BA12C}"/>
              </a:ext>
            </a:extLst>
          </p:cNvPr>
          <p:cNvSpPr>
            <a:spLocks noGrp="1"/>
          </p:cNvSpPr>
          <p:nvPr>
            <p:ph type="title"/>
          </p:nvPr>
        </p:nvSpPr>
        <p:spPr>
          <a:xfrm>
            <a:off x="0" y="0"/>
            <a:ext cx="12192000" cy="1325563"/>
          </a:xfrm>
          <a:solidFill>
            <a:srgbClr val="FFC000"/>
          </a:solidFill>
        </p:spPr>
        <p:txBody>
          <a:bodyPr/>
          <a:lstStyle/>
          <a:p>
            <a:r>
              <a:rPr lang="en-GB" b="1" u="sng" dirty="0"/>
              <a:t>Task: circus of questions on the article</a:t>
            </a:r>
          </a:p>
        </p:txBody>
      </p:sp>
      <p:sp>
        <p:nvSpPr>
          <p:cNvPr id="3" name="Content Placeholder 2">
            <a:extLst>
              <a:ext uri="{FF2B5EF4-FFF2-40B4-BE49-F238E27FC236}">
                <a16:creationId xmlns:a16="http://schemas.microsoft.com/office/drawing/2014/main" id="{5BFCD0F5-6BDE-B2B4-4720-872E19EB52B4}"/>
              </a:ext>
            </a:extLst>
          </p:cNvPr>
          <p:cNvSpPr>
            <a:spLocks noGrp="1"/>
          </p:cNvSpPr>
          <p:nvPr>
            <p:ph idx="1"/>
          </p:nvPr>
        </p:nvSpPr>
        <p:spPr>
          <a:xfrm>
            <a:off x="344774" y="1633928"/>
            <a:ext cx="11009026" cy="4543035"/>
          </a:xfrm>
        </p:spPr>
        <p:txBody>
          <a:bodyPr/>
          <a:lstStyle/>
          <a:p>
            <a:pPr marL="0" indent="0">
              <a:buNone/>
            </a:pPr>
            <a:r>
              <a:rPr lang="en-GB" b="1" dirty="0"/>
              <a:t>What: </a:t>
            </a:r>
            <a:r>
              <a:rPr lang="en-GB" dirty="0"/>
              <a:t>on a separate piece of paper answer the questions that are in front of you </a:t>
            </a:r>
          </a:p>
          <a:p>
            <a:pPr marL="0" indent="0">
              <a:buNone/>
            </a:pPr>
            <a:endParaRPr lang="en-GB" dirty="0"/>
          </a:p>
          <a:p>
            <a:pPr marL="0" indent="0">
              <a:buNone/>
            </a:pPr>
            <a:r>
              <a:rPr lang="en-GB" b="1" dirty="0"/>
              <a:t>How: </a:t>
            </a:r>
            <a:r>
              <a:rPr lang="en-GB" dirty="0"/>
              <a:t>Independently, move to the next sheet when the time is up</a:t>
            </a:r>
          </a:p>
          <a:p>
            <a:pPr marL="0" indent="0">
              <a:buNone/>
            </a:pPr>
            <a:endParaRPr lang="en-GB" dirty="0"/>
          </a:p>
          <a:p>
            <a:pPr marL="0" indent="0">
              <a:buNone/>
            </a:pPr>
            <a:r>
              <a:rPr lang="en-GB" b="1" dirty="0"/>
              <a:t>How long: </a:t>
            </a:r>
            <a:r>
              <a:rPr lang="en-GB" dirty="0"/>
              <a:t>4 minutes per set of questions to answer, 1 minute to mark (3 rounds)</a:t>
            </a:r>
          </a:p>
        </p:txBody>
      </p:sp>
    </p:spTree>
    <p:extLst>
      <p:ext uri="{BB962C8B-B14F-4D97-AF65-F5344CB8AC3E}">
        <p14:creationId xmlns:p14="http://schemas.microsoft.com/office/powerpoint/2010/main" val="409101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84016-81E2-AF63-B146-D1D79EBDA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43424-9949-F724-81A0-C91575C9C3E0}"/>
              </a:ext>
            </a:extLst>
          </p:cNvPr>
          <p:cNvSpPr>
            <a:spLocks noGrp="1"/>
          </p:cNvSpPr>
          <p:nvPr>
            <p:ph type="title"/>
          </p:nvPr>
        </p:nvSpPr>
        <p:spPr>
          <a:xfrm>
            <a:off x="0" y="0"/>
            <a:ext cx="12192000" cy="1325563"/>
          </a:xfrm>
          <a:solidFill>
            <a:srgbClr val="FFC000"/>
          </a:solidFill>
        </p:spPr>
        <p:txBody>
          <a:bodyPr/>
          <a:lstStyle/>
          <a:p>
            <a:r>
              <a:rPr lang="en-GB" b="1" u="sng" dirty="0"/>
              <a:t>Exam Questions On Article</a:t>
            </a:r>
          </a:p>
        </p:txBody>
      </p:sp>
      <p:sp>
        <p:nvSpPr>
          <p:cNvPr id="3" name="Content Placeholder 2">
            <a:extLst>
              <a:ext uri="{FF2B5EF4-FFF2-40B4-BE49-F238E27FC236}">
                <a16:creationId xmlns:a16="http://schemas.microsoft.com/office/drawing/2014/main" id="{073873E3-4232-D911-4C69-72A03DFDA4E7}"/>
              </a:ext>
            </a:extLst>
          </p:cNvPr>
          <p:cNvSpPr>
            <a:spLocks noGrp="1"/>
          </p:cNvSpPr>
          <p:nvPr>
            <p:ph idx="1"/>
          </p:nvPr>
        </p:nvSpPr>
        <p:spPr>
          <a:xfrm>
            <a:off x="344774" y="1633928"/>
            <a:ext cx="11009026" cy="4543035"/>
          </a:xfrm>
        </p:spPr>
        <p:txBody>
          <a:bodyPr/>
          <a:lstStyle/>
          <a:p>
            <a:pPr marL="0" indent="0">
              <a:buNone/>
            </a:pPr>
            <a:r>
              <a:rPr lang="en-GB" b="1" dirty="0"/>
              <a:t>What: </a:t>
            </a:r>
            <a:r>
              <a:rPr lang="en-GB" dirty="0"/>
              <a:t>Answer the exam questions </a:t>
            </a:r>
          </a:p>
          <a:p>
            <a:pPr marL="0" indent="0">
              <a:buNone/>
            </a:pPr>
            <a:endParaRPr lang="en-GB" dirty="0"/>
          </a:p>
          <a:p>
            <a:pPr marL="0" indent="0">
              <a:buNone/>
            </a:pPr>
            <a:endParaRPr lang="en-GB" dirty="0"/>
          </a:p>
          <a:p>
            <a:pPr marL="0" indent="0">
              <a:buNone/>
            </a:pPr>
            <a:r>
              <a:rPr lang="en-GB" b="1" dirty="0"/>
              <a:t>How: </a:t>
            </a:r>
            <a:r>
              <a:rPr lang="en-GB" dirty="0"/>
              <a:t>In pairs, use your annotated article if needed </a:t>
            </a:r>
          </a:p>
          <a:p>
            <a:pPr marL="0" indent="0">
              <a:buNone/>
            </a:pPr>
            <a:endParaRPr lang="en-GB" dirty="0"/>
          </a:p>
          <a:p>
            <a:pPr marL="0" indent="0">
              <a:buNone/>
            </a:pPr>
            <a:endParaRPr lang="en-GB" dirty="0"/>
          </a:p>
          <a:p>
            <a:pPr marL="0" indent="0">
              <a:buNone/>
            </a:pPr>
            <a:r>
              <a:rPr lang="en-GB" b="1" dirty="0"/>
              <a:t>How long: </a:t>
            </a:r>
            <a:r>
              <a:rPr lang="en-GB" dirty="0"/>
              <a:t>20 minutes </a:t>
            </a:r>
          </a:p>
        </p:txBody>
      </p:sp>
    </p:spTree>
    <p:extLst>
      <p:ext uri="{BB962C8B-B14F-4D97-AF65-F5344CB8AC3E}">
        <p14:creationId xmlns:p14="http://schemas.microsoft.com/office/powerpoint/2010/main" val="19740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rgbClr val="FFFF00"/>
          </a:solidFill>
          <a:ln>
            <a:noFill/>
          </a:ln>
        </p:spPr>
        <p:txBody>
          <a:bodyPr>
            <a:normAutofit fontScale="90000"/>
          </a:bodyPr>
          <a:lstStyle/>
          <a:p>
            <a:r>
              <a:rPr lang="en-GB" b="1" u="sng" dirty="0"/>
              <a:t>Article Preparation L3</a:t>
            </a:r>
            <a:r>
              <a:rPr lang="en-GB" b="1" dirty="0"/>
              <a:t>                                                </a:t>
            </a:r>
            <a:fld id="{8B2B271B-5199-4929-97FD-6DD1379F13B4}" type="datetime5">
              <a:rPr lang="en-GB" b="1" u="sng" dirty="0" smtClean="0"/>
              <a:pPr/>
              <a:t>8-May-25</a:t>
            </a:fld>
            <a:br>
              <a:rPr lang="en-GB" b="1" dirty="0"/>
            </a:br>
            <a:r>
              <a:rPr lang="en-GB" b="1" u="sng" dirty="0">
                <a:cs typeface="Calibri Light"/>
              </a:rPr>
              <a:t>Life In The Sloth Lane</a:t>
            </a:r>
          </a:p>
        </p:txBody>
      </p:sp>
      <p:sp>
        <p:nvSpPr>
          <p:cNvPr id="3" name="Content Placeholder 2"/>
          <p:cNvSpPr>
            <a:spLocks noGrp="1"/>
          </p:cNvSpPr>
          <p:nvPr>
            <p:ph idx="1"/>
          </p:nvPr>
        </p:nvSpPr>
        <p:spPr>
          <a:xfrm>
            <a:off x="223023" y="1360449"/>
            <a:ext cx="11701347" cy="5270810"/>
          </a:xfrm>
        </p:spPr>
        <p:txBody>
          <a:bodyPr vert="horz" lIns="91440" tIns="45720" rIns="91440" bIns="45720" rtlCol="0" anchor="t">
            <a:normAutofit/>
          </a:bodyPr>
          <a:lstStyle/>
          <a:p>
            <a:pPr marL="0" indent="0">
              <a:buNone/>
            </a:pPr>
            <a:r>
              <a:rPr lang="en-GB" b="1" u="sng" dirty="0"/>
              <a:t>Do Now</a:t>
            </a:r>
            <a:r>
              <a:rPr lang="en-GB" dirty="0"/>
              <a:t> </a:t>
            </a:r>
          </a:p>
          <a:p>
            <a:pPr marL="457200" indent="-457200">
              <a:buAutoNum type="arabicPeriod"/>
            </a:pPr>
            <a:r>
              <a:rPr lang="en-GB" sz="2000" dirty="0">
                <a:cs typeface="Calibri"/>
              </a:rPr>
              <a:t>What unique anatomical adaptation allows sloths to maintain a constant grip while hanging?</a:t>
            </a:r>
          </a:p>
          <a:p>
            <a:pPr marL="457200" indent="-457200">
              <a:buAutoNum type="arabicPeriod"/>
            </a:pPr>
            <a:r>
              <a:rPr lang="en-GB" sz="2000" dirty="0">
                <a:cs typeface="Calibri"/>
              </a:rPr>
              <a:t>How do sloth muscles defy the conventional understanding of muscle specialization?</a:t>
            </a:r>
          </a:p>
          <a:p>
            <a:pPr marL="457200" indent="-457200">
              <a:buAutoNum type="arabicPeriod"/>
            </a:pPr>
            <a:r>
              <a:rPr lang="en-GB" sz="2000" dirty="0">
                <a:cs typeface="Calibri"/>
              </a:rPr>
              <a:t>Describe the unique features of sloth muscles that contribute to their resistance to fatigue.</a:t>
            </a:r>
          </a:p>
          <a:p>
            <a:pPr marL="457200" indent="-457200">
              <a:buAutoNum type="arabicPeriod"/>
            </a:pPr>
            <a:r>
              <a:rPr lang="en-GB" sz="2000" dirty="0">
                <a:cs typeface="Calibri"/>
              </a:rPr>
              <a:t>Why do sloths have less overall muscle tissue compared to other arboreal mammals?</a:t>
            </a:r>
          </a:p>
          <a:p>
            <a:pPr marL="457200" indent="-457200">
              <a:buAutoNum type="arabicPeriod"/>
            </a:pPr>
            <a:r>
              <a:rPr lang="en-GB" sz="2000" dirty="0">
                <a:cs typeface="Calibri"/>
              </a:rPr>
              <a:t>Identify the arthropods mentioned in the article that are associated with sloths.</a:t>
            </a:r>
          </a:p>
          <a:p>
            <a:pPr marL="457200" indent="-457200">
              <a:buAutoNum type="arabicPeriod"/>
            </a:pPr>
            <a:r>
              <a:rPr lang="en-GB" sz="2000" dirty="0">
                <a:cs typeface="Calibri"/>
              </a:rPr>
              <a:t>Discuss the possible role of sloth moths in the sloth ecosystem, according to the article.</a:t>
            </a:r>
          </a:p>
          <a:p>
            <a:pPr marL="457200" indent="-457200">
              <a:buAutoNum type="arabicPeriod"/>
            </a:pPr>
            <a:r>
              <a:rPr lang="en-GB" sz="2000" dirty="0">
                <a:cs typeface="Calibri"/>
              </a:rPr>
              <a:t>Explain why it is considered unusual that sloths descend to the forest floor to defecate.</a:t>
            </a:r>
          </a:p>
          <a:p>
            <a:pPr marL="457200" indent="-457200">
              <a:buAutoNum type="arabicPeriod"/>
            </a:pPr>
            <a:r>
              <a:rPr lang="en-GB" sz="2000" dirty="0">
                <a:cs typeface="Calibri"/>
              </a:rPr>
              <a:t>What drives the remarkable evolutionary adaptations observed in sloths, as discussed in the article?</a:t>
            </a:r>
          </a:p>
          <a:p>
            <a:pPr marL="457200" indent="-457200">
              <a:buAutoNum type="arabicPeriod"/>
            </a:pPr>
            <a:r>
              <a:rPr lang="en-GB" sz="2000" dirty="0">
                <a:cs typeface="Calibri"/>
              </a:rPr>
              <a:t>Approximately when did the separate evolution of the two living sloth families begin, according to the article?</a:t>
            </a:r>
          </a:p>
          <a:p>
            <a:pPr marL="457200" indent="-457200">
              <a:buAutoNum type="arabicPeriod"/>
            </a:pPr>
            <a:r>
              <a:rPr lang="en-GB" sz="2000" dirty="0">
                <a:cs typeface="Calibri"/>
              </a:rPr>
              <a:t>How does the study of sloths contribute to our understanding of evolutionary adaptation in response to diet and metabolism?</a:t>
            </a:r>
          </a:p>
          <a:p>
            <a:pPr marL="457200" indent="-457200">
              <a:buAutoNum type="arabicPeriod"/>
            </a:pPr>
            <a:endParaRPr lang="en-GB" sz="2000" dirty="0">
              <a:cs typeface="Calibri"/>
            </a:endParaRPr>
          </a:p>
          <a:p>
            <a:pPr>
              <a:buAutoNum type="arabicPeriod"/>
            </a:pPr>
            <a:endParaRPr lang="en-GB" dirty="0">
              <a:cs typeface="Calibri" panose="020F0502020204030204"/>
            </a:endParaRPr>
          </a:p>
        </p:txBody>
      </p:sp>
    </p:spTree>
    <p:extLst>
      <p:ext uri="{BB962C8B-B14F-4D97-AF65-F5344CB8AC3E}">
        <p14:creationId xmlns:p14="http://schemas.microsoft.com/office/powerpoint/2010/main" val="1877755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023" y="1360449"/>
            <a:ext cx="11701347" cy="5270810"/>
          </a:xfrm>
        </p:spPr>
        <p:txBody>
          <a:bodyPr vert="horz" lIns="91440" tIns="45720" rIns="91440" bIns="45720" rtlCol="0" anchor="t">
            <a:normAutofit/>
          </a:bodyPr>
          <a:lstStyle/>
          <a:p>
            <a:pPr marL="514350" indent="-514350">
              <a:buAutoNum type="arabicPeriod"/>
            </a:pPr>
            <a:r>
              <a:rPr lang="en-GB" dirty="0">
                <a:cs typeface="Calibri"/>
              </a:rPr>
              <a:t>They have lots of tendons in the hands and feet that allow them to draw their digits closed while at rest.</a:t>
            </a:r>
          </a:p>
          <a:p>
            <a:pPr marL="514350" indent="-514350">
              <a:buAutoNum type="arabicPeriod"/>
            </a:pPr>
            <a:r>
              <a:rPr lang="en-GB" dirty="0">
                <a:cs typeface="Calibri"/>
              </a:rPr>
              <a:t>Sloths muscles can resist fatigue, while also maintaining strength which muscles don't usually do both. </a:t>
            </a:r>
          </a:p>
          <a:p>
            <a:pPr marL="514350" indent="-514350">
              <a:buAutoNum type="arabicPeriod"/>
            </a:pPr>
            <a:r>
              <a:rPr lang="en-GB" dirty="0">
                <a:cs typeface="Calibri"/>
              </a:rPr>
              <a:t>Sloths have enzymes tolerate high levels of lactic acid to resist fatigue.</a:t>
            </a:r>
          </a:p>
          <a:p>
            <a:pPr marL="514350" indent="-514350">
              <a:buAutoNum type="arabicPeriod"/>
            </a:pPr>
            <a:r>
              <a:rPr lang="en-GB" dirty="0">
                <a:cs typeface="Calibri"/>
              </a:rPr>
              <a:t>Sloths have less muscles than other arboreal mammals because they spend most time hanging upside down motionless?</a:t>
            </a:r>
          </a:p>
          <a:p>
            <a:pPr marL="514350" indent="-514350">
              <a:buAutoNum type="arabicPeriod"/>
            </a:pPr>
            <a:r>
              <a:rPr lang="en-GB" dirty="0">
                <a:cs typeface="Calibri"/>
              </a:rPr>
              <a:t>Sloths are associated with the arthropods mosquitoes, sandflies, triatome bugs, lice, ticks and mites .</a:t>
            </a:r>
          </a:p>
          <a:p>
            <a:pPr marL="514350" indent="-514350">
              <a:buAutoNum type="arabicPeriod"/>
            </a:pPr>
            <a:r>
              <a:rPr lang="en-GB" dirty="0">
                <a:cs typeface="Calibri"/>
              </a:rPr>
              <a:t>Sloth moths receive protection from predators and nutrients from secretions of the sloths skin.</a:t>
            </a:r>
          </a:p>
          <a:p>
            <a:pPr marL="514350" indent="-514350">
              <a:buAutoNum type="arabicPeriod"/>
            </a:pPr>
            <a:endParaRPr lang="en-GB" dirty="0">
              <a:cs typeface="Calibri"/>
            </a:endParaRPr>
          </a:p>
          <a:p>
            <a:pPr marL="514350" indent="-514350">
              <a:buAutoNum type="arabicPeriod"/>
            </a:pPr>
            <a:endParaRPr lang="en-GB" dirty="0">
              <a:cs typeface="Calibri"/>
            </a:endParaRPr>
          </a:p>
          <a:p>
            <a:pPr marL="514350" indent="-514350">
              <a:buAutoNum type="arabicPeriod"/>
            </a:pPr>
            <a:endParaRPr lang="en-GB" dirty="0">
              <a:cs typeface="Calibri"/>
            </a:endParaRPr>
          </a:p>
        </p:txBody>
      </p:sp>
      <p:sp>
        <p:nvSpPr>
          <p:cNvPr id="6" name="Title 1">
            <a:extLst>
              <a:ext uri="{FF2B5EF4-FFF2-40B4-BE49-F238E27FC236}">
                <a16:creationId xmlns:a16="http://schemas.microsoft.com/office/drawing/2014/main" id="{D212A651-BA68-3BB0-0485-200495F3B0FE}"/>
              </a:ext>
            </a:extLst>
          </p:cNvPr>
          <p:cNvSpPr txBox="1">
            <a:spLocks/>
          </p:cNvSpPr>
          <p:nvPr/>
        </p:nvSpPr>
        <p:spPr>
          <a:xfrm>
            <a:off x="0" y="1"/>
            <a:ext cx="12192000" cy="1163782"/>
          </a:xfrm>
          <a:prstGeom prst="rect">
            <a:avLst/>
          </a:prstGeom>
          <a:solidFill>
            <a:srgbClr val="92D050"/>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t>Answers</a:t>
            </a:r>
            <a:br>
              <a:rPr lang="en-GB" b="1"/>
            </a:br>
            <a:endParaRPr lang="en-GB" sz="3300" b="1" i="1" dirty="0"/>
          </a:p>
        </p:txBody>
      </p:sp>
    </p:spTree>
    <p:extLst>
      <p:ext uri="{BB962C8B-B14F-4D97-AF65-F5344CB8AC3E}">
        <p14:creationId xmlns:p14="http://schemas.microsoft.com/office/powerpoint/2010/main" val="462652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53A77-2664-5281-5BC0-801347C7FFE3}"/>
              </a:ext>
            </a:extLst>
          </p:cNvPr>
          <p:cNvSpPr>
            <a:spLocks noGrp="1"/>
          </p:cNvSpPr>
          <p:nvPr>
            <p:ph idx="1"/>
          </p:nvPr>
        </p:nvSpPr>
        <p:spPr>
          <a:xfrm>
            <a:off x="162465" y="1264909"/>
            <a:ext cx="11780806" cy="4912054"/>
          </a:xfrm>
        </p:spPr>
        <p:txBody>
          <a:bodyPr vert="horz" lIns="91440" tIns="45720" rIns="91440" bIns="45720" rtlCol="0" anchor="t">
            <a:normAutofit/>
          </a:bodyPr>
          <a:lstStyle/>
          <a:p>
            <a:pPr marL="514350" indent="-514350">
              <a:buAutoNum type="arabicPeriod"/>
            </a:pPr>
            <a:r>
              <a:rPr lang="en-US" dirty="0">
                <a:cs typeface="Calibri" panose="020F0502020204030204"/>
              </a:rPr>
              <a:t>Sloths descend to the floor to defecate which seems unusual because it expends energy.  </a:t>
            </a:r>
          </a:p>
          <a:p>
            <a:pPr marL="514350" indent="-514350">
              <a:buAutoNum type="arabicPeriod"/>
            </a:pPr>
            <a:r>
              <a:rPr lang="en-US" dirty="0">
                <a:cs typeface="Calibri" panose="020F0502020204030204"/>
              </a:rPr>
              <a:t>The sloths diet and metabolism has driven their evolutionary adaptations of being slow, muscles/tendons and digestion. </a:t>
            </a:r>
          </a:p>
          <a:p>
            <a:pPr marL="514350" indent="-514350">
              <a:buAutoNum type="arabicPeriod"/>
            </a:pPr>
            <a:r>
              <a:rPr lang="en-US" dirty="0">
                <a:cs typeface="Calibri" panose="020F0502020204030204"/>
              </a:rPr>
              <a:t>The separate evolution of the two living sloth families began 35 million years ago.</a:t>
            </a:r>
          </a:p>
          <a:p>
            <a:pPr marL="514350" indent="-514350">
              <a:buAutoNum type="arabicPeriod"/>
            </a:pPr>
            <a:r>
              <a:rPr lang="en-US" dirty="0">
                <a:cs typeface="Calibri" panose="020F0502020204030204"/>
              </a:rPr>
              <a:t>The study of sloths contribute to our understanding of evolutionary adaptation in response to diet and metabolism since we can see how two different families of sloth have come up with similar adaptations to the same selection pressures? </a:t>
            </a:r>
          </a:p>
          <a:p>
            <a:pPr marL="514350" indent="-514350">
              <a:buAutoNum type="arabicPeriod"/>
            </a:pPr>
            <a:endParaRPr lang="en-US" dirty="0">
              <a:cs typeface="Calibri" panose="020F0502020204030204"/>
            </a:endParaRPr>
          </a:p>
          <a:p>
            <a:pPr marL="514350" indent="-514350">
              <a:buAutoNum type="arabicPeriod"/>
            </a:pPr>
            <a:endParaRPr lang="en-US" dirty="0">
              <a:cs typeface="Calibri" panose="020F0502020204030204"/>
            </a:endParaRPr>
          </a:p>
        </p:txBody>
      </p:sp>
      <p:sp>
        <p:nvSpPr>
          <p:cNvPr id="5" name="Title 1">
            <a:extLst>
              <a:ext uri="{FF2B5EF4-FFF2-40B4-BE49-F238E27FC236}">
                <a16:creationId xmlns:a16="http://schemas.microsoft.com/office/drawing/2014/main" id="{1F4D4E21-333C-C2CF-0C9A-762685D30E6F}"/>
              </a:ext>
            </a:extLst>
          </p:cNvPr>
          <p:cNvSpPr txBox="1">
            <a:spLocks/>
          </p:cNvSpPr>
          <p:nvPr/>
        </p:nvSpPr>
        <p:spPr>
          <a:xfrm>
            <a:off x="0" y="1"/>
            <a:ext cx="12192000" cy="1163782"/>
          </a:xfrm>
          <a:prstGeom prst="rect">
            <a:avLst/>
          </a:prstGeom>
          <a:solidFill>
            <a:srgbClr val="92D050"/>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a:t>Answers</a:t>
            </a:r>
            <a:br>
              <a:rPr lang="en-GB" b="1"/>
            </a:br>
            <a:endParaRPr lang="en-GB" sz="3300" b="1" i="1" dirty="0"/>
          </a:p>
        </p:txBody>
      </p:sp>
    </p:spTree>
    <p:extLst>
      <p:ext uri="{BB962C8B-B14F-4D97-AF65-F5344CB8AC3E}">
        <p14:creationId xmlns:p14="http://schemas.microsoft.com/office/powerpoint/2010/main" val="700428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EFCE-463A-47D7-8551-A66EAB69C8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F69713-2DDD-7A95-13A1-05C459446E33}"/>
              </a:ext>
            </a:extLst>
          </p:cNvPr>
          <p:cNvSpPr>
            <a:spLocks noGrp="1"/>
          </p:cNvSpPr>
          <p:nvPr>
            <p:ph idx="1"/>
          </p:nvPr>
        </p:nvSpPr>
        <p:spPr/>
        <p:txBody>
          <a:bodyPr/>
          <a:lstStyle/>
          <a:p>
            <a:r>
              <a:rPr lang="en-US"/>
              <a:t>Paper 3 review </a:t>
            </a:r>
          </a:p>
        </p:txBody>
      </p:sp>
      <p:sp>
        <p:nvSpPr>
          <p:cNvPr id="5" name="Title 1">
            <a:extLst>
              <a:ext uri="{FF2B5EF4-FFF2-40B4-BE49-F238E27FC236}">
                <a16:creationId xmlns:a16="http://schemas.microsoft.com/office/drawing/2014/main" id="{04114248-34EE-4CEC-F391-B2033C03E566}"/>
              </a:ext>
            </a:extLst>
          </p:cNvPr>
          <p:cNvSpPr txBox="1">
            <a:spLocks/>
          </p:cNvSpPr>
          <p:nvPr/>
        </p:nvSpPr>
        <p:spPr>
          <a:xfrm>
            <a:off x="0" y="0"/>
            <a:ext cx="121920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t>Homework due in</a:t>
            </a:r>
          </a:p>
        </p:txBody>
      </p:sp>
    </p:spTree>
    <p:extLst>
      <p:ext uri="{BB962C8B-B14F-4D97-AF65-F5344CB8AC3E}">
        <p14:creationId xmlns:p14="http://schemas.microsoft.com/office/powerpoint/2010/main" val="2300521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vert="horz" lIns="91440" tIns="45720" rIns="91440" bIns="45720" rtlCol="0" anchor="t">
            <a:normAutofit/>
          </a:bodyPr>
          <a:lstStyle/>
          <a:p>
            <a:pPr marL="514350" indent="-514350">
              <a:buFont typeface="+mj-lt"/>
              <a:buAutoNum type="arabicPeriod"/>
            </a:pPr>
            <a:r>
              <a:rPr lang="en-GB" dirty="0"/>
              <a:t>To become familiar with the key words and concepts that appear in the 2024 article </a:t>
            </a:r>
          </a:p>
          <a:p>
            <a:pPr marL="514350" indent="-514350">
              <a:buFont typeface="+mj-lt"/>
              <a:buAutoNum type="arabicPeriod"/>
            </a:pPr>
            <a:r>
              <a:rPr lang="en-GB" dirty="0"/>
              <a:t>To become familiar with the types of questions asked on the scientific article</a:t>
            </a:r>
          </a:p>
          <a:p>
            <a:pPr marL="514350" indent="-514350">
              <a:buFont typeface="+mj-lt"/>
              <a:buAutoNum type="arabicPeriod"/>
            </a:pPr>
            <a:r>
              <a:rPr lang="en-GB" dirty="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40869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vert="horz" lIns="91440" tIns="45720" rIns="91440" bIns="45720" rtlCol="0" anchor="t">
            <a:normAutofit/>
          </a:bodyPr>
          <a:lstStyle/>
          <a:p>
            <a:pPr marL="514350" indent="-514350">
              <a:buFont typeface="+mj-lt"/>
              <a:buAutoNum type="arabicPeriod"/>
            </a:pPr>
            <a:r>
              <a:rPr lang="en-GB" dirty="0"/>
              <a:t>To become familiar with the key words and concepts that appear in the 2024 article </a:t>
            </a:r>
          </a:p>
          <a:p>
            <a:pPr marL="514350" indent="-514350">
              <a:buFont typeface="+mj-lt"/>
              <a:buAutoNum type="arabicPeriod"/>
            </a:pPr>
            <a:r>
              <a:rPr lang="en-GB" dirty="0"/>
              <a:t>To become familiar with the types of questions asked on the scientific article</a:t>
            </a:r>
          </a:p>
          <a:p>
            <a:pPr marL="514350" indent="-514350">
              <a:buFont typeface="+mj-lt"/>
              <a:buAutoNum type="arabicPeriod"/>
            </a:pPr>
            <a:r>
              <a:rPr lang="en-GB" dirty="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28065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63782"/>
          </a:xfrm>
          <a:solidFill>
            <a:srgbClr val="FFFF00"/>
          </a:solidFill>
          <a:ln>
            <a:noFill/>
          </a:ln>
        </p:spPr>
        <p:txBody>
          <a:bodyPr>
            <a:normAutofit fontScale="90000"/>
          </a:bodyPr>
          <a:lstStyle/>
          <a:p>
            <a:r>
              <a:rPr lang="en-GB" b="1" u="sng" dirty="0"/>
              <a:t>Article Preparation L4</a:t>
            </a:r>
            <a:r>
              <a:rPr lang="en-GB" b="1" dirty="0"/>
              <a:t>                                                </a:t>
            </a:r>
            <a:fld id="{8B2B271B-5199-4929-97FD-6DD1379F13B4}" type="datetime5">
              <a:rPr lang="en-GB" b="1" u="sng" dirty="0" smtClean="0"/>
              <a:pPr/>
              <a:t>8-May-25</a:t>
            </a:fld>
            <a:br>
              <a:rPr lang="en-GB" b="1" dirty="0"/>
            </a:br>
            <a:r>
              <a:rPr lang="en-GB" b="1" u="sng" dirty="0">
                <a:cs typeface="Calibri Light"/>
              </a:rPr>
              <a:t>Life In The Sloth Lane</a:t>
            </a:r>
          </a:p>
        </p:txBody>
      </p:sp>
      <p:sp>
        <p:nvSpPr>
          <p:cNvPr id="3" name="Content Placeholder 2"/>
          <p:cNvSpPr>
            <a:spLocks noGrp="1"/>
          </p:cNvSpPr>
          <p:nvPr>
            <p:ph idx="1"/>
          </p:nvPr>
        </p:nvSpPr>
        <p:spPr>
          <a:xfrm>
            <a:off x="223023" y="1360449"/>
            <a:ext cx="11701347" cy="5270810"/>
          </a:xfrm>
        </p:spPr>
        <p:txBody>
          <a:bodyPr vert="horz" lIns="91440" tIns="45720" rIns="91440" bIns="45720" rtlCol="0" anchor="t">
            <a:normAutofit/>
          </a:bodyPr>
          <a:lstStyle/>
          <a:p>
            <a:pPr marL="0" indent="0">
              <a:buNone/>
            </a:pPr>
            <a:r>
              <a:rPr lang="en-GB" b="1" u="sng" dirty="0"/>
              <a:t>Do Now</a:t>
            </a:r>
            <a:r>
              <a:rPr lang="en-GB" dirty="0"/>
              <a:t> </a:t>
            </a:r>
          </a:p>
          <a:p>
            <a:pPr marL="457200" indent="-457200">
              <a:buFont typeface="+mj-lt"/>
              <a:buAutoNum type="arabicPeriod"/>
            </a:pPr>
            <a:r>
              <a:rPr lang="en-GB" sz="2400" dirty="0">
                <a:cs typeface="Calibri"/>
              </a:rPr>
              <a:t>What are the key themes/topics that you need to revise in preparation for your article in paper 3?</a:t>
            </a:r>
          </a:p>
          <a:p>
            <a:pPr marL="457200" indent="-457200">
              <a:buFont typeface="+mj-lt"/>
              <a:buAutoNum type="arabicPeriod"/>
            </a:pPr>
            <a:r>
              <a:rPr lang="en-GB" sz="2400" dirty="0">
                <a:cs typeface="Calibri"/>
              </a:rPr>
              <a:t>How will you revise these key themes/topics?</a:t>
            </a:r>
          </a:p>
          <a:p>
            <a:endParaRPr lang="en-GB" sz="2400" dirty="0">
              <a:cs typeface="Calibri"/>
            </a:endParaRPr>
          </a:p>
          <a:p>
            <a:pPr>
              <a:buAutoNum type="arabicPeriod"/>
            </a:pPr>
            <a:endParaRPr lang="en-GB" dirty="0">
              <a:cs typeface="Calibri" panose="020F0502020204030204"/>
            </a:endParaRPr>
          </a:p>
        </p:txBody>
      </p:sp>
    </p:spTree>
    <p:extLst>
      <p:ext uri="{BB962C8B-B14F-4D97-AF65-F5344CB8AC3E}">
        <p14:creationId xmlns:p14="http://schemas.microsoft.com/office/powerpoint/2010/main" val="228283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A603-ADDC-922C-A6C3-77792768FD0F}"/>
              </a:ext>
            </a:extLst>
          </p:cNvPr>
          <p:cNvSpPr>
            <a:spLocks noGrp="1"/>
          </p:cNvSpPr>
          <p:nvPr>
            <p:ph type="title"/>
          </p:nvPr>
        </p:nvSpPr>
        <p:spPr>
          <a:xfrm>
            <a:off x="0" y="0"/>
            <a:ext cx="12192000" cy="1325563"/>
          </a:xfrm>
          <a:solidFill>
            <a:schemeClr val="accent1">
              <a:lumMod val="20000"/>
              <a:lumOff val="80000"/>
            </a:schemeClr>
          </a:solidFill>
        </p:spPr>
        <p:txBody>
          <a:bodyPr/>
          <a:lstStyle/>
          <a:p>
            <a:r>
              <a:rPr lang="en-GB" b="1" u="sng" dirty="0"/>
              <a:t>Mini whiteboards</a:t>
            </a:r>
          </a:p>
        </p:txBody>
      </p:sp>
      <p:sp>
        <p:nvSpPr>
          <p:cNvPr id="3" name="Content Placeholder 2">
            <a:extLst>
              <a:ext uri="{FF2B5EF4-FFF2-40B4-BE49-F238E27FC236}">
                <a16:creationId xmlns:a16="http://schemas.microsoft.com/office/drawing/2014/main" id="{68D129D9-27D4-CF13-F490-2C92C885BF7B}"/>
              </a:ext>
            </a:extLst>
          </p:cNvPr>
          <p:cNvSpPr>
            <a:spLocks noGrp="1"/>
          </p:cNvSpPr>
          <p:nvPr>
            <p:ph idx="1"/>
          </p:nvPr>
        </p:nvSpPr>
        <p:spPr>
          <a:xfrm>
            <a:off x="371707" y="1732156"/>
            <a:ext cx="10982093" cy="4444807"/>
          </a:xfrm>
        </p:spPr>
        <p:txBody>
          <a:bodyPr/>
          <a:lstStyle/>
          <a:p>
            <a:pPr marL="0" indent="0">
              <a:buNone/>
            </a:pPr>
            <a:r>
              <a:rPr lang="en-GB" b="1" dirty="0"/>
              <a:t>What:</a:t>
            </a:r>
          </a:p>
          <a:p>
            <a:pPr marL="0" indent="0">
              <a:buNone/>
            </a:pPr>
            <a:r>
              <a:rPr lang="en-GB" dirty="0"/>
              <a:t>Write the word(s)/phrases for the definitions on the following slides.</a:t>
            </a:r>
          </a:p>
          <a:p>
            <a:pPr marL="0" indent="0">
              <a:buNone/>
            </a:pPr>
            <a:endParaRPr lang="en-GB" dirty="0"/>
          </a:p>
          <a:p>
            <a:pPr marL="0" indent="0">
              <a:buNone/>
            </a:pPr>
            <a:r>
              <a:rPr lang="en-GB" b="1" dirty="0"/>
              <a:t>How: </a:t>
            </a:r>
          </a:p>
          <a:p>
            <a:pPr marL="0" indent="0">
              <a:buNone/>
            </a:pPr>
            <a:r>
              <a:rPr lang="en-GB" dirty="0"/>
              <a:t>On your mini whiteboard.</a:t>
            </a:r>
          </a:p>
          <a:p>
            <a:pPr marL="0" indent="0">
              <a:buNone/>
            </a:pPr>
            <a:endParaRPr lang="en-GB" dirty="0"/>
          </a:p>
          <a:p>
            <a:pPr marL="0" indent="0">
              <a:buNone/>
            </a:pPr>
            <a:r>
              <a:rPr lang="en-GB" b="1" dirty="0"/>
              <a:t>How long:</a:t>
            </a:r>
          </a:p>
          <a:p>
            <a:pPr marL="0" indent="0">
              <a:buNone/>
            </a:pPr>
            <a:r>
              <a:rPr lang="en-GB" dirty="0"/>
              <a:t>15 sec each time </a:t>
            </a:r>
          </a:p>
        </p:txBody>
      </p:sp>
    </p:spTree>
    <p:extLst>
      <p:ext uri="{BB962C8B-B14F-4D97-AF65-F5344CB8AC3E}">
        <p14:creationId xmlns:p14="http://schemas.microsoft.com/office/powerpoint/2010/main" val="2257744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92D050"/>
          </a:solidFill>
        </p:spPr>
        <p:txBody>
          <a:bodyPr/>
          <a:lstStyle/>
          <a:p>
            <a:r>
              <a:rPr lang="en-GB" b="1" u="sng" dirty="0"/>
              <a:t>Answers: The Key Themes For Article 2024</a:t>
            </a:r>
          </a:p>
        </p:txBody>
      </p:sp>
      <p:sp>
        <p:nvSpPr>
          <p:cNvPr id="3" name="Content Placeholder 2"/>
          <p:cNvSpPr>
            <a:spLocks noGrp="1"/>
          </p:cNvSpPr>
          <p:nvPr>
            <p:ph idx="1"/>
          </p:nvPr>
        </p:nvSpPr>
        <p:spPr/>
        <p:txBody>
          <a:bodyPr/>
          <a:lstStyle/>
          <a:p>
            <a:pPr marL="514350" indent="-514350">
              <a:buFont typeface="+mj-lt"/>
              <a:buAutoNum type="arabicPeriod"/>
            </a:pPr>
            <a:r>
              <a:rPr lang="en-GB" dirty="0"/>
              <a:t>Evolution, molecular evidence and natural selection</a:t>
            </a:r>
          </a:p>
          <a:p>
            <a:pPr marL="514350" indent="-514350">
              <a:buFont typeface="+mj-lt"/>
              <a:buAutoNum type="arabicPeriod"/>
            </a:pPr>
            <a:r>
              <a:rPr lang="en-GB" dirty="0"/>
              <a:t>Abiotic, biotic factors, niche and adaptations </a:t>
            </a:r>
          </a:p>
          <a:p>
            <a:pPr marL="514350" indent="-514350">
              <a:buFont typeface="+mj-lt"/>
              <a:buAutoNum type="arabicPeriod"/>
            </a:pPr>
            <a:r>
              <a:rPr lang="en-GB" dirty="0"/>
              <a:t>Classification</a:t>
            </a:r>
          </a:p>
          <a:p>
            <a:pPr marL="514350" indent="-514350">
              <a:buFont typeface="+mj-lt"/>
              <a:buAutoNum type="arabicPeriod"/>
            </a:pPr>
            <a:r>
              <a:rPr lang="en-GB" dirty="0"/>
              <a:t>Homeostasis and thermoregulation</a:t>
            </a:r>
          </a:p>
          <a:p>
            <a:pPr marL="514350" indent="-514350">
              <a:buFont typeface="+mj-lt"/>
              <a:buAutoNum type="arabicPeriod"/>
            </a:pPr>
            <a:r>
              <a:rPr lang="en-GB" dirty="0"/>
              <a:t>Muscles </a:t>
            </a:r>
          </a:p>
          <a:p>
            <a:pPr marL="514350" indent="-514350">
              <a:buFont typeface="+mj-lt"/>
              <a:buAutoNum type="arabicPeriod"/>
            </a:pPr>
            <a:r>
              <a:rPr lang="en-GB" dirty="0"/>
              <a:t>Pathogens and the immune response </a:t>
            </a:r>
          </a:p>
          <a:p>
            <a:pPr marL="514350" indent="-514350">
              <a:buFont typeface="+mj-lt"/>
              <a:buAutoNum type="arabicPeriod"/>
            </a:pPr>
            <a:r>
              <a:rPr lang="en-GB" dirty="0"/>
              <a:t>Proteins and enzymes </a:t>
            </a:r>
          </a:p>
          <a:p>
            <a:pPr marL="514350" indent="-514350">
              <a:buFont typeface="+mj-lt"/>
              <a:buAutoNum type="arabicPeriod"/>
            </a:pPr>
            <a:r>
              <a:rPr lang="en-GB" dirty="0"/>
              <a:t>Photosynthesis and respiration </a:t>
            </a:r>
          </a:p>
        </p:txBody>
      </p:sp>
    </p:spTree>
    <p:extLst>
      <p:ext uri="{BB962C8B-B14F-4D97-AF65-F5344CB8AC3E}">
        <p14:creationId xmlns:p14="http://schemas.microsoft.com/office/powerpoint/2010/main" val="3361236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662545"/>
            <a:ext cx="11734800" cy="4514418"/>
          </a:xfrm>
        </p:spPr>
        <p:txBody>
          <a:bodyPr vert="horz" lIns="91440" tIns="45720" rIns="91440" bIns="45720" rtlCol="0" anchor="t">
            <a:normAutofit/>
          </a:bodyPr>
          <a:lstStyle/>
          <a:p>
            <a:pPr marL="514350" indent="-514350">
              <a:buFont typeface="+mj-lt"/>
              <a:buAutoNum type="arabicPeriod"/>
            </a:pPr>
            <a:r>
              <a:rPr lang="en-GB" dirty="0"/>
              <a:t>To become familiar with the key words and concepts that appear in the 2024 article </a:t>
            </a:r>
          </a:p>
          <a:p>
            <a:pPr marL="514350" indent="-514350">
              <a:buFont typeface="+mj-lt"/>
              <a:buAutoNum type="arabicPeriod"/>
            </a:pPr>
            <a:r>
              <a:rPr lang="en-GB" dirty="0"/>
              <a:t>To become familiar with the types of questions asked on the scientific article</a:t>
            </a:r>
          </a:p>
          <a:p>
            <a:pPr marL="514350" indent="-514350">
              <a:buFont typeface="+mj-lt"/>
              <a:buAutoNum type="arabicPeriod"/>
            </a:pPr>
            <a:r>
              <a:rPr lang="en-GB" dirty="0"/>
              <a:t>To practise how to answer questions that could come up on the scientific article</a:t>
            </a:r>
          </a:p>
          <a:p>
            <a:endParaRPr lang="en-GB" dirty="0"/>
          </a:p>
        </p:txBody>
      </p:sp>
      <p:sp>
        <p:nvSpPr>
          <p:cNvPr id="4" name="Title 3"/>
          <p:cNvSpPr>
            <a:spLocks noGrp="1"/>
          </p:cNvSpPr>
          <p:nvPr>
            <p:ph type="title"/>
          </p:nvPr>
        </p:nvSpPr>
        <p:spPr>
          <a:xfrm>
            <a:off x="0" y="0"/>
            <a:ext cx="12192000" cy="1325563"/>
          </a:xfrm>
          <a:solidFill>
            <a:srgbClr val="FFFF00"/>
          </a:solidFill>
        </p:spPr>
        <p:txBody>
          <a:bodyPr/>
          <a:lstStyle/>
          <a:p>
            <a:r>
              <a:rPr lang="en-GB" b="1" u="sng" dirty="0"/>
              <a:t>Lesson objectives</a:t>
            </a:r>
            <a:br>
              <a:rPr lang="en-GB" b="1" u="sng" dirty="0"/>
            </a:br>
            <a:endParaRPr lang="en-GB" dirty="0"/>
          </a:p>
        </p:txBody>
      </p:sp>
    </p:spTree>
    <p:extLst>
      <p:ext uri="{BB962C8B-B14F-4D97-AF65-F5344CB8AC3E}">
        <p14:creationId xmlns:p14="http://schemas.microsoft.com/office/powerpoint/2010/main" val="427753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Task</a:t>
            </a:r>
          </a:p>
        </p:txBody>
      </p:sp>
      <p:sp>
        <p:nvSpPr>
          <p:cNvPr id="3" name="Content Placeholder 2"/>
          <p:cNvSpPr>
            <a:spLocks noGrp="1"/>
          </p:cNvSpPr>
          <p:nvPr>
            <p:ph idx="1"/>
          </p:nvPr>
        </p:nvSpPr>
        <p:spPr>
          <a:xfrm>
            <a:off x="310055" y="1844566"/>
            <a:ext cx="4857690" cy="4505818"/>
          </a:xfrm>
        </p:spPr>
        <p:txBody>
          <a:bodyPr>
            <a:normAutofit lnSpcReduction="10000"/>
          </a:bodyPr>
          <a:lstStyle/>
          <a:p>
            <a:pPr marL="0" indent="0">
              <a:buNone/>
            </a:pPr>
            <a:r>
              <a:rPr lang="en-GB" b="1" dirty="0"/>
              <a:t>What: </a:t>
            </a:r>
          </a:p>
          <a:p>
            <a:r>
              <a:rPr lang="en-GB" dirty="0"/>
              <a:t>Break down the exam questions using CUBE first </a:t>
            </a:r>
          </a:p>
          <a:p>
            <a:pPr marL="0" indent="0">
              <a:buNone/>
            </a:pPr>
            <a:endParaRPr lang="en-GB" dirty="0"/>
          </a:p>
          <a:p>
            <a:pPr marL="0" indent="0">
              <a:buNone/>
            </a:pPr>
            <a:r>
              <a:rPr lang="en-GB" b="1" dirty="0"/>
              <a:t>How:</a:t>
            </a:r>
          </a:p>
          <a:p>
            <a:r>
              <a:rPr lang="en-GB" dirty="0"/>
              <a:t>On the sheet provided in red/green pen</a:t>
            </a:r>
          </a:p>
          <a:p>
            <a:endParaRPr lang="en-GB" dirty="0"/>
          </a:p>
          <a:p>
            <a:pPr marL="0" indent="0">
              <a:buNone/>
            </a:pPr>
            <a:r>
              <a:rPr lang="en-GB" b="1" dirty="0"/>
              <a:t>How long: </a:t>
            </a:r>
          </a:p>
          <a:p>
            <a:r>
              <a:rPr lang="en-GB" dirty="0"/>
              <a:t>3 mins </a:t>
            </a:r>
          </a:p>
        </p:txBody>
      </p:sp>
      <p:sp>
        <p:nvSpPr>
          <p:cNvPr id="4" name="TextBox 3"/>
          <p:cNvSpPr txBox="1"/>
          <p:nvPr/>
        </p:nvSpPr>
        <p:spPr>
          <a:xfrm>
            <a:off x="5943600" y="2230582"/>
            <a:ext cx="5929745" cy="1692771"/>
          </a:xfrm>
          <a:prstGeom prst="rect">
            <a:avLst/>
          </a:prstGeom>
          <a:noFill/>
          <a:ln>
            <a:solidFill>
              <a:srgbClr val="FF0000"/>
            </a:solidFill>
          </a:ln>
        </p:spPr>
        <p:txBody>
          <a:bodyPr wrap="square" rtlCol="0">
            <a:spAutoFit/>
          </a:bodyPr>
          <a:lstStyle/>
          <a:p>
            <a:r>
              <a:rPr lang="en-GB" sz="2600" dirty="0">
                <a:solidFill>
                  <a:srgbClr val="FF0000"/>
                </a:solidFill>
              </a:rPr>
              <a:t>C = Circle the command work</a:t>
            </a:r>
          </a:p>
          <a:p>
            <a:r>
              <a:rPr lang="en-GB" sz="2600" dirty="0">
                <a:solidFill>
                  <a:srgbClr val="FF0000"/>
                </a:solidFill>
              </a:rPr>
              <a:t>U = Underline the subject specific words</a:t>
            </a:r>
          </a:p>
          <a:p>
            <a:r>
              <a:rPr lang="en-GB" sz="2600" dirty="0">
                <a:solidFill>
                  <a:srgbClr val="FF0000"/>
                </a:solidFill>
              </a:rPr>
              <a:t>B = Box the tricky words</a:t>
            </a:r>
          </a:p>
          <a:p>
            <a:r>
              <a:rPr lang="en-GB" sz="2600" dirty="0">
                <a:solidFill>
                  <a:srgbClr val="FF0000"/>
                </a:solidFill>
              </a:rPr>
              <a:t>E = Eliminate the irrelevant words</a:t>
            </a:r>
          </a:p>
        </p:txBody>
      </p:sp>
    </p:spTree>
    <p:extLst>
      <p:ext uri="{BB962C8B-B14F-4D97-AF65-F5344CB8AC3E}">
        <p14:creationId xmlns:p14="http://schemas.microsoft.com/office/powerpoint/2010/main" val="1644389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C000"/>
          </a:solidFill>
        </p:spPr>
        <p:txBody>
          <a:bodyPr/>
          <a:lstStyle/>
          <a:p>
            <a:r>
              <a:rPr lang="en-GB" b="1" u="sng" dirty="0"/>
              <a:t>Exam Questions On Article</a:t>
            </a:r>
          </a:p>
        </p:txBody>
      </p:sp>
      <p:sp>
        <p:nvSpPr>
          <p:cNvPr id="3" name="Content Placeholder 2"/>
          <p:cNvSpPr>
            <a:spLocks noGrp="1"/>
          </p:cNvSpPr>
          <p:nvPr>
            <p:ph idx="1"/>
          </p:nvPr>
        </p:nvSpPr>
        <p:spPr>
          <a:xfrm>
            <a:off x="344774" y="1633928"/>
            <a:ext cx="11009026" cy="4543035"/>
          </a:xfrm>
        </p:spPr>
        <p:txBody>
          <a:bodyPr/>
          <a:lstStyle/>
          <a:p>
            <a:pPr marL="0" indent="0">
              <a:buNone/>
            </a:pPr>
            <a:r>
              <a:rPr lang="en-GB" b="1" dirty="0"/>
              <a:t>What: </a:t>
            </a:r>
            <a:r>
              <a:rPr lang="en-GB" dirty="0"/>
              <a:t>Answer the exam questions </a:t>
            </a:r>
          </a:p>
          <a:p>
            <a:pPr marL="0" indent="0">
              <a:buNone/>
            </a:pPr>
            <a:endParaRPr lang="en-GB" dirty="0"/>
          </a:p>
          <a:p>
            <a:pPr marL="0" indent="0">
              <a:buNone/>
            </a:pPr>
            <a:endParaRPr lang="en-GB" dirty="0"/>
          </a:p>
          <a:p>
            <a:pPr marL="0" indent="0">
              <a:buNone/>
            </a:pPr>
            <a:r>
              <a:rPr lang="en-GB" b="1" dirty="0"/>
              <a:t>How: </a:t>
            </a:r>
            <a:r>
              <a:rPr lang="en-GB" dirty="0"/>
              <a:t>In exam conditions, use your annotated article if needed </a:t>
            </a:r>
          </a:p>
          <a:p>
            <a:pPr marL="0" indent="0">
              <a:buNone/>
            </a:pPr>
            <a:endParaRPr lang="en-GB" dirty="0"/>
          </a:p>
          <a:p>
            <a:pPr marL="0" indent="0">
              <a:buNone/>
            </a:pPr>
            <a:endParaRPr lang="en-GB" dirty="0"/>
          </a:p>
          <a:p>
            <a:pPr marL="0" indent="0">
              <a:buNone/>
            </a:pPr>
            <a:r>
              <a:rPr lang="en-GB" b="1" dirty="0"/>
              <a:t>How long: </a:t>
            </a:r>
            <a:r>
              <a:rPr lang="en-GB" dirty="0"/>
              <a:t>30 minutes </a:t>
            </a:r>
          </a:p>
        </p:txBody>
      </p:sp>
    </p:spTree>
    <p:extLst>
      <p:ext uri="{BB962C8B-B14F-4D97-AF65-F5344CB8AC3E}">
        <p14:creationId xmlns:p14="http://schemas.microsoft.com/office/powerpoint/2010/main" val="4108451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D6F1-355D-3254-2CC1-479A2B0FF327}"/>
              </a:ext>
            </a:extLst>
          </p:cNvPr>
          <p:cNvSpPr>
            <a:spLocks noGrp="1"/>
          </p:cNvSpPr>
          <p:nvPr>
            <p:ph type="title"/>
          </p:nvPr>
        </p:nvSpPr>
        <p:spPr>
          <a:xfrm>
            <a:off x="0" y="0"/>
            <a:ext cx="12192000" cy="1325563"/>
          </a:xfrm>
          <a:solidFill>
            <a:srgbClr val="92D050"/>
          </a:solidFill>
        </p:spPr>
        <p:txBody>
          <a:bodyPr/>
          <a:lstStyle/>
          <a:p>
            <a:r>
              <a:rPr lang="en-GB" u="sng" dirty="0"/>
              <a:t>Mark</a:t>
            </a:r>
          </a:p>
        </p:txBody>
      </p:sp>
      <p:sp>
        <p:nvSpPr>
          <p:cNvPr id="3" name="Content Placeholder 2">
            <a:extLst>
              <a:ext uri="{FF2B5EF4-FFF2-40B4-BE49-F238E27FC236}">
                <a16:creationId xmlns:a16="http://schemas.microsoft.com/office/drawing/2014/main" id="{BB947821-9C78-539A-B99B-DAE99272888E}"/>
              </a:ext>
            </a:extLst>
          </p:cNvPr>
          <p:cNvSpPr>
            <a:spLocks noGrp="1"/>
          </p:cNvSpPr>
          <p:nvPr>
            <p:ph idx="1"/>
          </p:nvPr>
        </p:nvSpPr>
        <p:spPr>
          <a:xfrm>
            <a:off x="479685" y="1663908"/>
            <a:ext cx="10874115" cy="4513055"/>
          </a:xfrm>
        </p:spPr>
        <p:txBody>
          <a:bodyPr>
            <a:normAutofit fontScale="92500" lnSpcReduction="10000"/>
          </a:bodyPr>
          <a:lstStyle/>
          <a:p>
            <a:pPr marL="0" indent="0">
              <a:buNone/>
            </a:pPr>
            <a:r>
              <a:rPr lang="en-GB" dirty="0"/>
              <a:t>What: </a:t>
            </a:r>
          </a:p>
          <a:p>
            <a:r>
              <a:rPr lang="en-GB" dirty="0"/>
              <a:t>Mark the answers in front of you</a:t>
            </a:r>
          </a:p>
          <a:p>
            <a:endParaRPr lang="en-GB" dirty="0"/>
          </a:p>
          <a:p>
            <a:pPr marL="0" indent="0">
              <a:buNone/>
            </a:pPr>
            <a:r>
              <a:rPr lang="en-GB" dirty="0"/>
              <a:t>How:</a:t>
            </a:r>
          </a:p>
          <a:p>
            <a:r>
              <a:rPr lang="en-GB" dirty="0"/>
              <a:t>Swap with the person next you </a:t>
            </a:r>
          </a:p>
          <a:p>
            <a:r>
              <a:rPr lang="en-GB" dirty="0"/>
              <a:t>In green pen</a:t>
            </a:r>
          </a:p>
          <a:p>
            <a:r>
              <a:rPr lang="en-GB" dirty="0"/>
              <a:t>Use the mark scheme</a:t>
            </a:r>
          </a:p>
          <a:p>
            <a:endParaRPr lang="en-GB" dirty="0"/>
          </a:p>
          <a:p>
            <a:pPr marL="0" indent="0">
              <a:buNone/>
            </a:pPr>
            <a:r>
              <a:rPr lang="en-GB" dirty="0"/>
              <a:t>How long:</a:t>
            </a:r>
          </a:p>
          <a:p>
            <a:r>
              <a:rPr lang="en-GB" dirty="0"/>
              <a:t>12 mins </a:t>
            </a:r>
          </a:p>
        </p:txBody>
      </p:sp>
    </p:spTree>
    <p:extLst>
      <p:ext uri="{BB962C8B-B14F-4D97-AF65-F5344CB8AC3E}">
        <p14:creationId xmlns:p14="http://schemas.microsoft.com/office/powerpoint/2010/main" val="3109611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20000"/>
              <a:lumOff val="80000"/>
            </a:schemeClr>
          </a:solidFill>
          <a:ln>
            <a:noFill/>
          </a:ln>
        </p:spPr>
        <p:txBody>
          <a:bodyPr/>
          <a:lstStyle/>
          <a:p>
            <a:r>
              <a:rPr lang="en-GB" b="1" u="sng" dirty="0"/>
              <a:t>Exit Ticket</a:t>
            </a:r>
          </a:p>
        </p:txBody>
      </p:sp>
      <p:sp>
        <p:nvSpPr>
          <p:cNvPr id="3" name="Content Placeholder 2"/>
          <p:cNvSpPr>
            <a:spLocks noGrp="1"/>
          </p:cNvSpPr>
          <p:nvPr>
            <p:ph idx="1"/>
          </p:nvPr>
        </p:nvSpPr>
        <p:spPr>
          <a:xfrm>
            <a:off x="344774" y="1738859"/>
            <a:ext cx="11009026" cy="4438104"/>
          </a:xfrm>
        </p:spPr>
        <p:txBody>
          <a:bodyPr vert="horz" lIns="91440" tIns="45720" rIns="91440" bIns="45720" rtlCol="0" anchor="t">
            <a:normAutofit/>
          </a:bodyPr>
          <a:lstStyle/>
          <a:p>
            <a:r>
              <a:rPr lang="en-US" dirty="0"/>
              <a:t>What topics have come up in the 2024 article?</a:t>
            </a:r>
          </a:p>
          <a:p>
            <a:r>
              <a:rPr lang="en-US" dirty="0"/>
              <a:t>What types of questions are asked on the scientific article?</a:t>
            </a:r>
          </a:p>
          <a:p>
            <a:r>
              <a:rPr lang="en-US" dirty="0"/>
              <a:t>How are you going to prepare for the </a:t>
            </a:r>
            <a:r>
              <a:rPr lang="en-US"/>
              <a:t>article questions?</a:t>
            </a:r>
            <a:endParaRPr lang="en-US" dirty="0"/>
          </a:p>
          <a:p>
            <a:endParaRPr lang="en-US" dirty="0"/>
          </a:p>
          <a:p>
            <a:endParaRPr lang="en-GB" dirty="0"/>
          </a:p>
        </p:txBody>
      </p:sp>
    </p:spTree>
    <p:extLst>
      <p:ext uri="{BB962C8B-B14F-4D97-AF65-F5344CB8AC3E}">
        <p14:creationId xmlns:p14="http://schemas.microsoft.com/office/powerpoint/2010/main" val="198692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The set of life-sustaining chemical reactions within organisms that convert energy for cellular processes.</a:t>
            </a:r>
            <a:br>
              <a:rPr lang="en-GB" sz="3000" dirty="0"/>
            </a:br>
            <a:br>
              <a:rPr lang="en-GB" sz="30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sz="4000" dirty="0"/>
              <a:t> </a:t>
            </a:r>
            <a:r>
              <a:rPr lang="en-GB" b="1" dirty="0"/>
              <a:t>Metabolism</a:t>
            </a:r>
            <a:endParaRPr lang="en-GB" dirty="0"/>
          </a:p>
          <a:p>
            <a:endParaRPr lang="en-GB" sz="4000" dirty="0"/>
          </a:p>
        </p:txBody>
      </p:sp>
    </p:spTree>
    <p:extLst>
      <p:ext uri="{BB962C8B-B14F-4D97-AF65-F5344CB8AC3E}">
        <p14:creationId xmlns:p14="http://schemas.microsoft.com/office/powerpoint/2010/main" val="28616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Calibri" panose="020F0502020204030204" pitchFamily="34" charset="0"/>
                <a:ea typeface="Calibri" panose="020F0502020204030204" pitchFamily="34" charset="0"/>
                <a:cs typeface="Times New Roman" panose="02020603050405020304" pitchFamily="18" charset="0"/>
              </a:rPr>
              <a:t>A neurotransmitter involved in regulating sleep and metabolism, playing a role in inducing torpor.</a:t>
            </a:r>
            <a:br>
              <a:rPr lang="en-GB" sz="3000" dirty="0"/>
            </a:br>
            <a:br>
              <a:rPr lang="en-GB" sz="30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sz="4000" dirty="0"/>
              <a:t> Adenosine</a:t>
            </a:r>
            <a:endParaRPr lang="en-GB" dirty="0"/>
          </a:p>
          <a:p>
            <a:endParaRPr lang="en-GB" dirty="0"/>
          </a:p>
          <a:p>
            <a:endParaRPr lang="en-GB" sz="4000" dirty="0"/>
          </a:p>
        </p:txBody>
      </p:sp>
    </p:spTree>
    <p:extLst>
      <p:ext uri="{BB962C8B-B14F-4D97-AF65-F5344CB8AC3E}">
        <p14:creationId xmlns:p14="http://schemas.microsoft.com/office/powerpoint/2010/main" val="144825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3000" dirty="0">
                <a:effectLst/>
                <a:latin typeface="Calibri" panose="020F0502020204030204" pitchFamily="34" charset="0"/>
                <a:ea typeface="Calibri" panose="020F0502020204030204" pitchFamily="34" charset="0"/>
                <a:cs typeface="Times New Roman" panose="02020603050405020304" pitchFamily="18" charset="0"/>
              </a:rPr>
            </a:br>
            <a:br>
              <a:rPr lang="en-GB" sz="3000" dirty="0">
                <a:effectLst/>
                <a:latin typeface="Calibri" panose="020F0502020204030204" pitchFamily="34" charset="0"/>
                <a:ea typeface="Calibri" panose="020F0502020204030204" pitchFamily="34" charset="0"/>
                <a:cs typeface="Times New Roman" panose="02020603050405020304" pitchFamily="18" charset="0"/>
              </a:rPr>
            </a:br>
            <a:br>
              <a:rPr lang="en-GB" sz="30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Arial" panose="020B0604020202020204" pitchFamily="34" charset="0"/>
                <a:ea typeface="Arial" panose="020B0604020202020204" pitchFamily="34" charset="0"/>
              </a:rPr>
              <a:t>The study of the similarities and differences in the genetic sequences of different species to understand evolutionary relationships and functional genes.</a:t>
            </a:r>
            <a:br>
              <a:rPr lang="en-GB" sz="3000" dirty="0"/>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sz="4000" dirty="0"/>
              <a:t> </a:t>
            </a:r>
            <a:r>
              <a:rPr lang="en-GB" dirty="0"/>
              <a:t>Comparative genomics</a:t>
            </a:r>
          </a:p>
          <a:p>
            <a:endParaRPr lang="en-GB" dirty="0"/>
          </a:p>
          <a:p>
            <a:endParaRPr lang="en-GB" sz="4000" dirty="0"/>
          </a:p>
        </p:txBody>
      </p:sp>
    </p:spTree>
    <p:extLst>
      <p:ext uri="{BB962C8B-B14F-4D97-AF65-F5344CB8AC3E}">
        <p14:creationId xmlns:p14="http://schemas.microsoft.com/office/powerpoint/2010/main" val="38323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Arial" panose="020B0604020202020204" pitchFamily="34" charset="0"/>
                <a:ea typeface="Arial" panose="020B0604020202020204" pitchFamily="34" charset="0"/>
              </a:rPr>
              <a:t>The complete set of RNA molecules transcribed from the genome of an organism, providing insight into gene expression</a:t>
            </a:r>
            <a:br>
              <a:rPr lang="en-GB" dirty="0"/>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dirty="0"/>
              <a:t> </a:t>
            </a:r>
            <a:r>
              <a:rPr lang="en-GB" b="1" dirty="0"/>
              <a:t>Transcriptome</a:t>
            </a:r>
            <a:endParaRPr lang="en-GB" dirty="0"/>
          </a:p>
          <a:p>
            <a:endParaRPr lang="en-GB" sz="4000" dirty="0"/>
          </a:p>
        </p:txBody>
      </p:sp>
    </p:spTree>
    <p:extLst>
      <p:ext uri="{BB962C8B-B14F-4D97-AF65-F5344CB8AC3E}">
        <p14:creationId xmlns:p14="http://schemas.microsoft.com/office/powerpoint/2010/main" val="4897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A219-C406-E3B1-6C26-5F3CEF3ED382}"/>
              </a:ext>
            </a:extLst>
          </p:cNvPr>
          <p:cNvSpPr>
            <a:spLocks noGrp="1"/>
          </p:cNvSpPr>
          <p:nvPr>
            <p:ph type="title"/>
          </p:nvPr>
        </p:nvSpPr>
        <p:spPr>
          <a:xfrm>
            <a:off x="-26020" y="0"/>
            <a:ext cx="12192000" cy="1325563"/>
          </a:xfrm>
          <a:solidFill>
            <a:schemeClr val="accent1">
              <a:lumMod val="20000"/>
              <a:lumOff val="80000"/>
            </a:schemeClr>
          </a:solidFill>
        </p:spPr>
        <p:txBody>
          <a:bodyPr>
            <a:noAutofit/>
          </a:bodyPr>
          <a:lstStyle/>
          <a:p>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3000" dirty="0">
                <a:effectLst/>
                <a:latin typeface="Arial" panose="020B0604020202020204" pitchFamily="34" charset="0"/>
                <a:ea typeface="Arial" panose="020B0604020202020204" pitchFamily="34" charset="0"/>
              </a:rPr>
              <a:t>The process by which genetic information is used to synthesise proteins, regulating cellular function and adaptation.</a:t>
            </a:r>
            <a:br>
              <a:rPr lang="en-GB" sz="3000" dirty="0"/>
            </a:br>
            <a:br>
              <a:rPr lang="en-GB" sz="30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BF42035C-E4E0-9FEF-AC20-67B9F37824E4}"/>
              </a:ext>
            </a:extLst>
          </p:cNvPr>
          <p:cNvSpPr>
            <a:spLocks noGrp="1"/>
          </p:cNvSpPr>
          <p:nvPr>
            <p:ph idx="1"/>
          </p:nvPr>
        </p:nvSpPr>
        <p:spPr>
          <a:xfrm>
            <a:off x="364273" y="1687551"/>
            <a:ext cx="11411415" cy="4489412"/>
          </a:xfrm>
        </p:spPr>
        <p:txBody>
          <a:bodyPr>
            <a:normAutofit/>
          </a:bodyPr>
          <a:lstStyle/>
          <a:p>
            <a:r>
              <a:rPr lang="en-GB" dirty="0"/>
              <a:t> Gene expression </a:t>
            </a:r>
          </a:p>
          <a:p>
            <a:endParaRPr lang="en-GB" sz="4000" dirty="0"/>
          </a:p>
        </p:txBody>
      </p:sp>
    </p:spTree>
    <p:extLst>
      <p:ext uri="{BB962C8B-B14F-4D97-AF65-F5344CB8AC3E}">
        <p14:creationId xmlns:p14="http://schemas.microsoft.com/office/powerpoint/2010/main" val="139816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2250</TotalTime>
  <Words>2557</Words>
  <Application>Microsoft Office PowerPoint</Application>
  <PresentationFormat>Widescreen</PresentationFormat>
  <Paragraphs>282</Paragraphs>
  <Slides>45</Slides>
  <Notes>4</Notes>
  <HiddenSlides>6</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Comic Sans MS</vt:lpstr>
      <vt:lpstr>Office Theme</vt:lpstr>
      <vt:lpstr>Article Preparation                                                     8-May-25 The Big Sleep</vt:lpstr>
      <vt:lpstr>PowerPoint Presentation</vt:lpstr>
      <vt:lpstr>Lesson objectives </vt:lpstr>
      <vt:lpstr>Mini whiteboards</vt:lpstr>
      <vt:lpstr>         The set of life-sustaining chemical reactions within organisms that convert energy for cellular processes.       </vt:lpstr>
      <vt:lpstr>         A neurotransmitter involved in regulating sleep and metabolism, playing a role in inducing torpor.       </vt:lpstr>
      <vt:lpstr>         The study of the similarities and differences in the genetic sequences of different species to understand evolutionary relationships and functional genes.       </vt:lpstr>
      <vt:lpstr>         The complete set of RNA molecules transcribed from the genome of an organism, providing insight into gene expression       </vt:lpstr>
      <vt:lpstr>         The process by which genetic information is used to synthesise proteins, regulating cellular function and adaptation.       </vt:lpstr>
      <vt:lpstr>         A process where neural activity is reduced or suppressed, often to conserve energy or regulate bodily functions.       </vt:lpstr>
      <vt:lpstr>            Specific molecules in cells that can be manipulated by drugs to achieve a desired physiological effect, such as mimicking hibernation.         </vt:lpstr>
      <vt:lpstr>What is hibernation?</vt:lpstr>
      <vt:lpstr>Questions To Answer While Watching The Video</vt:lpstr>
      <vt:lpstr>Answers</vt:lpstr>
      <vt:lpstr>The Key Themes For Article 2025</vt:lpstr>
      <vt:lpstr>Task</vt:lpstr>
      <vt:lpstr>PowerPoint Presentation</vt:lpstr>
      <vt:lpstr>Answers</vt:lpstr>
      <vt:lpstr>Exit Ticket – Mini Whiteboards/On PLC</vt:lpstr>
      <vt:lpstr>Lesson objectives </vt:lpstr>
      <vt:lpstr>A quick reminder of what the article questions look like </vt:lpstr>
      <vt:lpstr>Task</vt:lpstr>
      <vt:lpstr>Task: circus of questions on the article</vt:lpstr>
      <vt:lpstr>Task</vt:lpstr>
      <vt:lpstr>Exit Ticket</vt:lpstr>
      <vt:lpstr>PAPER 3: General and Practical Applications in Biology</vt:lpstr>
      <vt:lpstr>PowerPoint Presentation</vt:lpstr>
      <vt:lpstr>PowerPoint Presentation</vt:lpstr>
      <vt:lpstr>PowerPoint Presentation</vt:lpstr>
      <vt:lpstr>Lesson objectives </vt:lpstr>
      <vt:lpstr>Task: circus of questions on the article</vt:lpstr>
      <vt:lpstr>Exam Questions On Article</vt:lpstr>
      <vt:lpstr>Article Preparation L3                                                8-May-25 Life In The Sloth Lane</vt:lpstr>
      <vt:lpstr>PowerPoint Presentation</vt:lpstr>
      <vt:lpstr>PowerPoint Presentation</vt:lpstr>
      <vt:lpstr>PowerPoint Presentation</vt:lpstr>
      <vt:lpstr>Lesson objectives </vt:lpstr>
      <vt:lpstr>Lesson objectives </vt:lpstr>
      <vt:lpstr>Article Preparation L4                                                8-May-25 Life In The Sloth Lane</vt:lpstr>
      <vt:lpstr>Answers: The Key Themes For Article 2024</vt:lpstr>
      <vt:lpstr>Lesson objectives </vt:lpstr>
      <vt:lpstr>Task</vt:lpstr>
      <vt:lpstr>Exam Questions On Article</vt:lpstr>
      <vt:lpstr>Mark</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Fenn</dc:creator>
  <cp:lastModifiedBy>Ms J Fenn</cp:lastModifiedBy>
  <cp:revision>451</cp:revision>
  <cp:lastPrinted>2025-04-28T07:03:54Z</cp:lastPrinted>
  <dcterms:created xsi:type="dcterms:W3CDTF">2016-03-21T11:11:28Z</dcterms:created>
  <dcterms:modified xsi:type="dcterms:W3CDTF">2025-05-08T07:05:14Z</dcterms:modified>
</cp:coreProperties>
</file>