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74" r:id="rId4"/>
    <p:sldId id="275" r:id="rId5"/>
    <p:sldId id="284" r:id="rId6"/>
    <p:sldId id="285" r:id="rId7"/>
    <p:sldId id="286" r:id="rId8"/>
    <p:sldId id="287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5" r:id="rId17"/>
    <p:sldId id="266" r:id="rId18"/>
    <p:sldId id="290" r:id="rId19"/>
    <p:sldId id="270" r:id="rId20"/>
    <p:sldId id="267" r:id="rId21"/>
    <p:sldId id="268" r:id="rId22"/>
    <p:sldId id="269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D232-CEB5-4A13-A26F-B8FE67BE8625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4AA4B-82AD-469E-914E-E54AA728A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1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5A998-61A5-42F1-942B-909EDEB391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4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0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5EEE-1FA3-47A6-AAB7-280EAF5CA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E525C-4C35-414D-BEDF-2E094EE57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68E9-0D52-41DF-844A-BD59C65A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DF3E-A587-4426-AEDF-15B02F88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5845-DBE2-4C9F-95B1-12DC215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9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81E1-86F0-4E90-B349-A4F936BD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A914-1F0D-4075-B6C0-9FFD725F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2E55-9BB0-4122-9D38-77BD0090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E2DE-C927-4CAE-A817-60080461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C0DD-A628-4A4E-B16A-A7DBE324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6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ECDA-FD10-4D84-9B50-B9EE8DB4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269-49F1-49D5-9D59-7384A8314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657F-2528-4070-9A02-DCCFDC5A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0A9BF-635B-4EA7-8186-9AADA00C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043F4-41F0-4D7A-BA00-26EC3DFD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5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CA2D-6EB3-44C9-A6DF-59B67A83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343B-38E4-4B98-99FC-08A5533A6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55B42-4C44-424D-871C-495A2CDA5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21769-F39A-46A8-BCD2-EF53DBCA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A52F3-9E43-4A70-A9FD-2C7BBF2C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B50E2-FDF8-4B4A-B242-5C9226DB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9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C4F1-1441-4784-A8F0-0513397E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DEFB9-5ED9-4452-8B90-5EB6FEFC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D7F0F-967E-4D67-894F-5DD0F989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0AEC8-7F69-4BAC-A16B-73B94B131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12972-F072-44ED-B89F-1A8915C43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FDCCB-B17C-4525-8702-E0EE3F10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83011-A474-44DA-8841-62C507DB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4DDFB-1B44-4C96-9BDF-CE6B364E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3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059-D5AD-4DAD-9CBE-E6EF89D5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1E0D2-24FE-427C-90B5-AAC266F6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ADCA5-A364-45C1-A599-A5315D9B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7E493-E8D1-4B02-9291-547016E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6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70314-D44D-4D5F-B2FE-55611AF1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65E21-44CA-4110-B890-AE15DE36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FC22-994F-42E5-B840-C5CD3EB1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4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D979-2862-4D68-8B8A-C6D44FB6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143F-6EB9-4CFA-9755-DF4896C0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718D9-7C8D-4460-83E1-8371CC4BF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8ED6B-2D8A-435F-B42A-27A827F5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D28F-0484-4246-A0BD-4343920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5293-9C6D-4146-AD08-7B867A8C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3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0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201F-6811-4591-B575-B74AA029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39F95-4663-4F02-AD51-BFF3D79D5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7400E-EAC3-43F4-B978-AF055A1D0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69CF-BD31-4C6B-8CA8-F8F805F8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87A37-5C13-4663-8884-1B1479D8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A0D8C-E955-4405-945D-4F24EFFE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892-82E0-4D48-9A42-1F773EAD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1A68C-6912-4D8C-9B27-A661497A8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355E9-6FD7-4794-8226-18B31D08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B176-A6D0-4B35-A439-5562DB02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39C3-669E-4862-924B-BC955FC4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82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C330A-63C1-445B-83D3-F9ED8D239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AF5F8-3C4A-44A1-BA42-9E760285E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00E12-BA74-444A-A803-DD1CE672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0F6C-A6B5-4F65-9B96-80FEA93D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F3AD-7807-40A0-80D9-5A675550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3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0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6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8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5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5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A2C1-8339-43F6-AC8B-7C8034A67F7C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F67F-E1C4-44F5-A0E5-1FDD9EE0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4AC21-FD6F-4FC9-A1F5-134542C9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EBC01-08F0-4137-A328-AACBD633D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F1FCF-4DC1-4C00-9009-5E201D46E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6425-ADAB-433E-91A8-0420BB765A9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6A7D-E3E9-4576-9625-510F00515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30474-2727-495E-B5EE-D0BF0445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5" y="0"/>
            <a:ext cx="12190865" cy="1040594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000" b="1" u="sng" dirty="0" smtClean="0"/>
              <a:t>Making </a:t>
            </a:r>
            <a:r>
              <a:rPr lang="en-US" sz="3000" b="1" u="sng" dirty="0"/>
              <a:t>judgements and reaching conclusions</a:t>
            </a:r>
            <a:r>
              <a:rPr lang="en-GB" sz="3000" b="1" dirty="0" smtClean="0"/>
              <a:t>                                       </a:t>
            </a:r>
            <a:fld id="{7B4C5884-2276-48B1-863F-5A16BF36945C}" type="datetime5">
              <a:rPr lang="en-GB" sz="3000" b="1" u="sng" smtClean="0"/>
              <a:t>26-Apr-23</a:t>
            </a:fld>
            <a:endParaRPr lang="en-GB" sz="3000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58101" y="1956661"/>
          <a:ext cx="10475795" cy="3731805"/>
        </p:xfrm>
        <a:graphic>
          <a:graphicData uri="http://schemas.openxmlformats.org/drawingml/2006/table">
            <a:tbl>
              <a:tblPr/>
              <a:tblGrid>
                <a:gridCol w="1646418">
                  <a:extLst>
                    <a:ext uri="{9D8B030D-6E8A-4147-A177-3AD203B41FA5}">
                      <a16:colId xmlns:a16="http://schemas.microsoft.com/office/drawing/2014/main" val="1450145231"/>
                    </a:ext>
                  </a:extLst>
                </a:gridCol>
                <a:gridCol w="8829377">
                  <a:extLst>
                    <a:ext uri="{9D8B030D-6E8A-4147-A177-3AD203B41FA5}">
                      <a16:colId xmlns:a16="http://schemas.microsoft.com/office/drawing/2014/main" val="1146062343"/>
                    </a:ext>
                  </a:extLst>
                </a:gridCol>
              </a:tblGrid>
              <a:tr h="490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</a:t>
                      </a:r>
                      <a:endParaRPr lang="en-GB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54498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Devise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7719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8337"/>
                  </a:ext>
                </a:extLst>
              </a:tr>
              <a:tr h="6686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Draw </a:t>
                      </a:r>
                      <a:endParaRPr lang="en-GB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84063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Evaluate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65251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9727"/>
                  </a:ext>
                </a:extLst>
              </a:tr>
              <a:tr h="490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26288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99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730" y="1290878"/>
            <a:ext cx="120962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Now: </a:t>
            </a:r>
            <a:r>
              <a:rPr kumimoji="0" lang="en-GB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remember the definitions of these command words</a:t>
            </a:r>
            <a:r>
              <a:rPr lang="en-GB" sz="2100" dirty="0" smtClean="0">
                <a:solidFill>
                  <a:prstClr val="black"/>
                </a:solidFill>
                <a:latin typeface="Calibri" panose="020F0502020204030204"/>
              </a:rPr>
              <a:t>? </a:t>
            </a:r>
            <a:r>
              <a:rPr kumimoji="0" lang="en-GB" sz="2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definition for each. </a:t>
            </a:r>
          </a:p>
        </p:txBody>
      </p:sp>
    </p:spTree>
    <p:extLst>
      <p:ext uri="{BB962C8B-B14F-4D97-AF65-F5344CB8AC3E}">
        <p14:creationId xmlns:p14="http://schemas.microsoft.com/office/powerpoint/2010/main" val="35491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39" y="110837"/>
            <a:ext cx="100563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135639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Review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4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8" y="11812"/>
            <a:ext cx="9196243" cy="68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8" y="-16183"/>
            <a:ext cx="7639194" cy="68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36" y="180109"/>
            <a:ext cx="4177145" cy="128890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Example of 5/6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679608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5" y="2078182"/>
            <a:ext cx="11408098" cy="29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3922427" cy="10058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Exam question practice 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355" t="24553" r="32799" b="21339"/>
          <a:stretch/>
        </p:blipFill>
        <p:spPr>
          <a:xfrm>
            <a:off x="3922427" y="1"/>
            <a:ext cx="8043150" cy="66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58" t="29375" r="32397" b="10982"/>
          <a:stretch/>
        </p:blipFill>
        <p:spPr>
          <a:xfrm>
            <a:off x="4258492" y="0"/>
            <a:ext cx="7315199" cy="6712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50031"/>
            <a:ext cx="4297680" cy="45309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b="1" dirty="0" smtClean="0"/>
              <a:t>What: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Plan what you will write about on your mini whiteboards first – what topics do you need to draw knowledge from?</a:t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b="1" dirty="0" smtClean="0"/>
              <a:t>How: </a:t>
            </a:r>
            <a:r>
              <a:rPr lang="en-GB" sz="3000" dirty="0" smtClean="0"/>
              <a:t>in pairs</a:t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b="1" dirty="0" smtClean="0"/>
              <a:t>How long: </a:t>
            </a:r>
            <a:r>
              <a:rPr lang="en-GB" sz="3000" dirty="0" smtClean="0"/>
              <a:t>2 </a:t>
            </a:r>
            <a:r>
              <a:rPr lang="en-GB" sz="3000" dirty="0" err="1" smtClean="0"/>
              <a:t>mins</a:t>
            </a:r>
            <a:r>
              <a:rPr lang="en-GB" sz="3000" dirty="0" smtClean="0"/>
              <a:t>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4971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58" t="29375" r="32397" b="10982"/>
          <a:stretch/>
        </p:blipFill>
        <p:spPr>
          <a:xfrm>
            <a:off x="4258492" y="0"/>
            <a:ext cx="7315199" cy="6712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50031"/>
            <a:ext cx="4297680" cy="292424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3000" b="1" dirty="0" smtClean="0"/>
              <a:t>What: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Now answer the question </a:t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b="1" dirty="0" smtClean="0"/>
              <a:t>How: </a:t>
            </a:r>
            <a:r>
              <a:rPr lang="en-GB" sz="3000" dirty="0" smtClean="0"/>
              <a:t>on lined paper </a:t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b="1" dirty="0" smtClean="0"/>
              <a:t>How long: </a:t>
            </a:r>
            <a:r>
              <a:rPr lang="en-GB" sz="3000" dirty="0"/>
              <a:t>7</a:t>
            </a:r>
            <a:r>
              <a:rPr lang="en-GB" sz="3000" dirty="0" smtClean="0"/>
              <a:t> </a:t>
            </a:r>
            <a:r>
              <a:rPr lang="en-GB" sz="3000" dirty="0" err="1" smtClean="0"/>
              <a:t>mins</a:t>
            </a:r>
            <a:r>
              <a:rPr lang="en-GB" sz="3000" dirty="0" smtClean="0"/>
              <a:t>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4170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605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3" y="170655"/>
            <a:ext cx="649605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2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This response met all the criteria for a level 2 response and some of those for a level three response it was awarded 7 marks.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88" y="1690688"/>
            <a:ext cx="9020084" cy="439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8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0594"/>
          </a:xfrm>
          <a:solidFill>
            <a:srgbClr val="92D050"/>
          </a:solidFill>
          <a:ln>
            <a:noFill/>
          </a:ln>
        </p:spPr>
        <p:txBody>
          <a:bodyPr/>
          <a:lstStyle/>
          <a:p>
            <a:r>
              <a:rPr lang="en-GB" b="1" u="sng" dirty="0" smtClean="0"/>
              <a:t>Answers</a:t>
            </a:r>
            <a:endParaRPr lang="en-GB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23674"/>
          <a:ext cx="10412104" cy="5056718"/>
        </p:xfrm>
        <a:graphic>
          <a:graphicData uri="http://schemas.openxmlformats.org/drawingml/2006/table">
            <a:tbl>
              <a:tblPr/>
              <a:tblGrid>
                <a:gridCol w="1842447">
                  <a:extLst>
                    <a:ext uri="{9D8B030D-6E8A-4147-A177-3AD203B41FA5}">
                      <a16:colId xmlns:a16="http://schemas.microsoft.com/office/drawing/2014/main" val="4118066582"/>
                    </a:ext>
                  </a:extLst>
                </a:gridCol>
                <a:gridCol w="8569657">
                  <a:extLst>
                    <a:ext uri="{9D8B030D-6E8A-4147-A177-3AD203B41FA5}">
                      <a16:colId xmlns:a16="http://schemas.microsoft.com/office/drawing/2014/main" val="3050848169"/>
                    </a:ext>
                  </a:extLst>
                </a:gridCol>
              </a:tblGrid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the data or information given to come up with an answer.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382144"/>
                  </a:ext>
                </a:extLst>
              </a:tr>
              <a:tr h="8752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your scientific knowledge and imagination to come up with a way of doing something that will come out with a certain outcome.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174280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all aspects and opinions on an issue or argument.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334294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Draw 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illustrate what something looks like or how it happens using diagrams.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980784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the information supplied, with your own knowledge and understanding to come up with evidence for or against an argument. Your answer should end with a concluding judgement that you have made based on the evidence.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4107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Explain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give reasons why something happens.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292137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Give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 to 'state'. You need only name something.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498774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or select something from the information given to you.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1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5" y="693727"/>
            <a:ext cx="9046210" cy="616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0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72" y="470263"/>
            <a:ext cx="9539065" cy="61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4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u="sng" dirty="0" smtClean="0"/>
              <a:t>Exit Ticket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465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 rules would you give yourself when answering an </a:t>
            </a:r>
            <a:r>
              <a:rPr lang="en-GB" dirty="0" smtClean="0"/>
              <a:t>‘discuss, assess or evaluate’ </a:t>
            </a:r>
            <a:r>
              <a:rPr lang="en-GB" dirty="0"/>
              <a:t>question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00B050"/>
                </a:solidFill>
              </a:rPr>
              <a:t>Suggestions: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Assess - </a:t>
            </a:r>
            <a:r>
              <a:rPr lang="en-US" dirty="0" smtClean="0">
                <a:solidFill>
                  <a:srgbClr val="00B050"/>
                </a:solidFill>
              </a:rPr>
              <a:t>consider </a:t>
            </a:r>
            <a:r>
              <a:rPr lang="en-US" dirty="0">
                <a:solidFill>
                  <a:srgbClr val="00B050"/>
                </a:solidFill>
              </a:rPr>
              <a:t>all the factors that apply to the </a:t>
            </a:r>
            <a:r>
              <a:rPr lang="en-US" dirty="0" smtClean="0">
                <a:solidFill>
                  <a:srgbClr val="00B050"/>
                </a:solidFill>
              </a:rPr>
              <a:t>situation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Assess </a:t>
            </a:r>
            <a:r>
              <a:rPr lang="en-US" dirty="0">
                <a:solidFill>
                  <a:srgbClr val="00B050"/>
                </a:solidFill>
              </a:rPr>
              <a:t>- identify which are the most important or </a:t>
            </a:r>
            <a:r>
              <a:rPr lang="en-US" dirty="0" smtClean="0">
                <a:solidFill>
                  <a:srgbClr val="00B050"/>
                </a:solidFill>
              </a:rPr>
              <a:t>relevant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Discuss - consider </a:t>
            </a:r>
            <a:r>
              <a:rPr lang="en-US" dirty="0">
                <a:solidFill>
                  <a:srgbClr val="00B050"/>
                </a:solidFill>
              </a:rPr>
              <a:t>all aspects and opinions on an issue or argument.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Evaluate -</a:t>
            </a:r>
            <a:r>
              <a:rPr lang="en-US" dirty="0" smtClean="0">
                <a:solidFill>
                  <a:srgbClr val="00B050"/>
                </a:solidFill>
              </a:rPr>
              <a:t> use your </a:t>
            </a:r>
            <a:r>
              <a:rPr lang="en-US" dirty="0">
                <a:solidFill>
                  <a:srgbClr val="00B050"/>
                </a:solidFill>
              </a:rPr>
              <a:t>own knowledge and understanding to come up with evidence for or against an </a:t>
            </a:r>
            <a:r>
              <a:rPr lang="en-US" dirty="0" smtClean="0">
                <a:solidFill>
                  <a:srgbClr val="00B050"/>
                </a:solidFill>
              </a:rPr>
              <a:t>argument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Both – make a </a:t>
            </a:r>
            <a:r>
              <a:rPr lang="en-US" dirty="0">
                <a:solidFill>
                  <a:srgbClr val="00B050"/>
                </a:solidFill>
              </a:rPr>
              <a:t>concluding judgement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1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u="sng" dirty="0" smtClean="0"/>
              <a:t>Lesson objectives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51709"/>
            <a:ext cx="11353800" cy="4625254"/>
          </a:xfrm>
        </p:spPr>
        <p:txBody>
          <a:bodyPr>
            <a:normAutofit/>
          </a:bodyPr>
          <a:lstStyle/>
          <a:p>
            <a:r>
              <a:rPr lang="en-GB" dirty="0" smtClean="0"/>
              <a:t>To review A03 skills required for your A-level Biology exams.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The Bigger Picture</a:t>
            </a:r>
          </a:p>
          <a:p>
            <a:r>
              <a:rPr lang="en-GB" dirty="0" smtClean="0"/>
              <a:t>A03 questions are roughly 25-27% of your marks</a:t>
            </a:r>
          </a:p>
          <a:p>
            <a:r>
              <a:rPr lang="en-GB" dirty="0" smtClean="0"/>
              <a:t>They are usually based on experiment skills</a:t>
            </a:r>
          </a:p>
          <a:p>
            <a:r>
              <a:rPr lang="en-GB" dirty="0" smtClean="0"/>
              <a:t>They require you to </a:t>
            </a:r>
            <a:r>
              <a:rPr lang="en-US" dirty="0" err="1" smtClean="0"/>
              <a:t>analyse</a:t>
            </a:r>
            <a:r>
              <a:rPr lang="en-US" dirty="0"/>
              <a:t>, interpret and evaluate scientific </a:t>
            </a:r>
            <a:r>
              <a:rPr lang="en-US" dirty="0" smtClean="0"/>
              <a:t>information, ideas </a:t>
            </a:r>
            <a:r>
              <a:rPr lang="en-US" dirty="0"/>
              <a:t>and evidence, including in relation to issues, to:</a:t>
            </a:r>
          </a:p>
          <a:p>
            <a:r>
              <a:rPr lang="en-US" dirty="0" smtClean="0"/>
              <a:t>make </a:t>
            </a:r>
            <a:r>
              <a:rPr lang="en-US" dirty="0"/>
              <a:t>judgements and reach conclusions</a:t>
            </a:r>
          </a:p>
          <a:p>
            <a:r>
              <a:rPr lang="en-US" dirty="0" smtClean="0"/>
              <a:t>develop </a:t>
            </a:r>
            <a:r>
              <a:rPr lang="en-US" dirty="0"/>
              <a:t>and refine practical design and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9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u="sng" dirty="0" smtClean="0"/>
              <a:t>Lesson objectives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51709"/>
            <a:ext cx="11353800" cy="4625254"/>
          </a:xfrm>
        </p:spPr>
        <p:txBody>
          <a:bodyPr>
            <a:normAutofit/>
          </a:bodyPr>
          <a:lstStyle/>
          <a:p>
            <a:r>
              <a:rPr lang="en-GB" dirty="0" smtClean="0"/>
              <a:t>To review A03 skills required for your A-level Biology exams.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The Bigger Picture</a:t>
            </a:r>
          </a:p>
          <a:p>
            <a:r>
              <a:rPr lang="en-GB" dirty="0" smtClean="0"/>
              <a:t>A03 questions are roughly 25-27% of your marks</a:t>
            </a:r>
          </a:p>
          <a:p>
            <a:r>
              <a:rPr lang="en-GB" dirty="0" smtClean="0"/>
              <a:t>They are usually based on experiment skills</a:t>
            </a:r>
          </a:p>
          <a:p>
            <a:r>
              <a:rPr lang="en-GB" dirty="0" smtClean="0"/>
              <a:t>They require you to </a:t>
            </a:r>
            <a:r>
              <a:rPr lang="en-US" dirty="0" err="1" smtClean="0"/>
              <a:t>analyse</a:t>
            </a:r>
            <a:r>
              <a:rPr lang="en-US" dirty="0"/>
              <a:t>, interpret and evaluate scientific </a:t>
            </a:r>
            <a:r>
              <a:rPr lang="en-US" dirty="0" smtClean="0"/>
              <a:t>information, ideas </a:t>
            </a:r>
            <a:r>
              <a:rPr lang="en-US" dirty="0"/>
              <a:t>and evidence, including in relation to issues, to:</a:t>
            </a:r>
          </a:p>
          <a:p>
            <a:r>
              <a:rPr lang="en-US" dirty="0" smtClean="0"/>
              <a:t>make </a:t>
            </a:r>
            <a:r>
              <a:rPr lang="en-US" dirty="0"/>
              <a:t>judgements and reach conclusions</a:t>
            </a:r>
          </a:p>
          <a:p>
            <a:r>
              <a:rPr lang="en-US" dirty="0" smtClean="0"/>
              <a:t>develop </a:t>
            </a:r>
            <a:r>
              <a:rPr lang="en-US" dirty="0"/>
              <a:t>and refine practical design and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0970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sz="3500" b="1" u="sng" dirty="0" smtClean="0"/>
              <a:t>Making judgements and reaching conclusions</a:t>
            </a:r>
            <a:endParaRPr lang="en-GB" sz="35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495" t="28503" r="51704" b="15435"/>
          <a:stretch/>
        </p:blipFill>
        <p:spPr>
          <a:xfrm>
            <a:off x="4462102" y="412788"/>
            <a:ext cx="7729898" cy="644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704110"/>
            <a:ext cx="430970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 whiteboards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the command word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answer this question what are the types of screening that you need to have covered?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36983"/>
            <a:ext cx="4309702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all the factors that apply to the situation and identify which are the most important or relevant.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judgement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importance of these factors,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to 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tests, amniocentesis, CVS, NIPD, PGD.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62102" y="6220691"/>
            <a:ext cx="677934" cy="201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502727" cy="26046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b="1" u="sng" dirty="0" smtClean="0"/>
              <a:t>Task: </a:t>
            </a:r>
            <a:r>
              <a:rPr lang="en-GB" sz="3200" dirty="0" smtClean="0"/>
              <a:t>use the level criteria to mark the student’s work.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What level would you give it and why?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27" y="-53583"/>
            <a:ext cx="7689273" cy="69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6756"/>
            <a:ext cx="10274287" cy="55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0"/>
            <a:ext cx="9157855" cy="68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b="1" u="sng" dirty="0"/>
              <a:t>Results Plus: Examiner Comments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6291"/>
            <a:ext cx="12192000" cy="46806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response gives a number of advantages and disadvantages of </a:t>
            </a:r>
            <a:r>
              <a:rPr lang="en-GB" dirty="0" smtClean="0"/>
              <a:t>different </a:t>
            </a:r>
            <a:r>
              <a:rPr lang="en-GB" dirty="0"/>
              <a:t>types of screening, referencing in particular to amniocentesis and CVS. No conclusions are made, therefore, it gains level 2, 4/6</a:t>
            </a:r>
          </a:p>
        </p:txBody>
      </p:sp>
    </p:spTree>
    <p:extLst>
      <p:ext uri="{BB962C8B-B14F-4D97-AF65-F5344CB8AC3E}">
        <p14:creationId xmlns:p14="http://schemas.microsoft.com/office/powerpoint/2010/main" val="14627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45527" cy="1325563"/>
          </a:xfrm>
          <a:solidFill>
            <a:srgbClr val="FFC000"/>
          </a:solidFill>
        </p:spPr>
        <p:txBody>
          <a:bodyPr/>
          <a:lstStyle/>
          <a:p>
            <a:r>
              <a:rPr lang="en-GB" b="1" u="sng" dirty="0" smtClean="0"/>
              <a:t>Task: draft your own answer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95" t="28503" r="51704" b="15435"/>
          <a:stretch/>
        </p:blipFill>
        <p:spPr>
          <a:xfrm>
            <a:off x="4308764" y="135698"/>
            <a:ext cx="7883236" cy="65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633</Words>
  <Application>Microsoft Office PowerPoint</Application>
  <PresentationFormat>Widescreen</PresentationFormat>
  <Paragraphs>73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Making judgements and reaching conclusions                                       26-Apr-23</vt:lpstr>
      <vt:lpstr>Answers</vt:lpstr>
      <vt:lpstr>Lesson objectives</vt:lpstr>
      <vt:lpstr>Making judgements and reaching conclusions</vt:lpstr>
      <vt:lpstr>Task: use the level criteria to mark the student’s work.  What level would you give it and why?</vt:lpstr>
      <vt:lpstr>PowerPoint Presentation</vt:lpstr>
      <vt:lpstr>PowerPoint Presentation</vt:lpstr>
      <vt:lpstr>Results Plus: Examiner Comments </vt:lpstr>
      <vt:lpstr>Task: draft your own answer</vt:lpstr>
      <vt:lpstr>PowerPoint Presentation</vt:lpstr>
      <vt:lpstr>PowerPoint Presentation</vt:lpstr>
      <vt:lpstr>PowerPoint Presentation</vt:lpstr>
      <vt:lpstr>Example of 5/6 marks</vt:lpstr>
      <vt:lpstr>PowerPoint Presentation</vt:lpstr>
      <vt:lpstr>PowerPoint Presentation</vt:lpstr>
      <vt:lpstr>What:  Plan what you will write about on your mini whiteboards first – what topics do you need to draw knowledge from?  How: in pairs  How long: 2 mins </vt:lpstr>
      <vt:lpstr>What:  Now answer the question   How: on lined paper   How long: 7 mins </vt:lpstr>
      <vt:lpstr>PowerPoint Presentation</vt:lpstr>
      <vt:lpstr>This response met all the criteria for a level 2 response and some of those for a level three response it was awarded 7 marks. </vt:lpstr>
      <vt:lpstr>PowerPoint Presentation</vt:lpstr>
      <vt:lpstr>PowerPoint Presentation</vt:lpstr>
      <vt:lpstr>Exit Ticket</vt:lpstr>
      <vt:lpstr>Lesson objectives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Skill Focus                                                        26-Mar-21</dc:title>
  <dc:creator>Ms J Fenn</dc:creator>
  <cp:lastModifiedBy>Ms J Fenn</cp:lastModifiedBy>
  <cp:revision>17</cp:revision>
  <dcterms:created xsi:type="dcterms:W3CDTF">2021-03-26T11:52:25Z</dcterms:created>
  <dcterms:modified xsi:type="dcterms:W3CDTF">2023-04-26T07:03:29Z</dcterms:modified>
</cp:coreProperties>
</file>